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1" r:id="rId4"/>
    <p:sldId id="338" r:id="rId5"/>
    <p:sldId id="340" r:id="rId6"/>
    <p:sldId id="257" r:id="rId7"/>
    <p:sldId id="318" r:id="rId8"/>
    <p:sldId id="341" r:id="rId9"/>
    <p:sldId id="307" r:id="rId10"/>
    <p:sldId id="270" r:id="rId11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ffy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4T21:13:27.707" idx="1">
    <p:pos x="7403" y="1538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9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2250" y="0"/>
            <a:ext cx="6667500" cy="342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2"/>
          <p:cNvSpPr/>
          <p:nvPr/>
        </p:nvSpPr>
        <p:spPr>
          <a:xfrm>
            <a:off x="651510" y="3428365"/>
            <a:ext cx="10912475" cy="21628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 fontAlgn="auto">
              <a:lnSpc>
                <a:spcPct val="106000"/>
              </a:lnSpc>
            </a:pPr>
            <a:endParaRPr lang="en-US" altLang="en-US" sz="100" strike="noStrike" noProof="1" dirty="0"/>
          </a:p>
          <a:p>
            <a:pPr marL="12700" algn="ctr" rtl="0" eaLnBrk="0" fontAlgn="auto">
              <a:lnSpc>
                <a:spcPct val="94000"/>
              </a:lnSpc>
            </a:pPr>
            <a:r>
              <a:rPr lang="en-US" altLang="zh-CN" sz="4800" strike="noStrike" spc="280" noProof="1" dirty="0">
                <a:ln w="12700" cap="flat" cmpd="sng">
                  <a:solidFill>
                    <a:srgbClr val="1A7BAE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1A7BAE">
                    <a:alpha val="100000"/>
                  </a:srgbClr>
                </a:solidFill>
                <a:latin typeface="微软雅黑"/>
                <a:ea typeface="微软雅黑"/>
                <a:cs typeface="微软雅黑"/>
                <a:sym typeface="+mn-ea"/>
              </a:rPr>
              <a:t>SoftMatch</a:t>
            </a:r>
            <a:endParaRPr lang="zh-CN" altLang="en-US" sz="4800" strike="noStrike" spc="280" noProof="1" dirty="0">
              <a:ln w="12700" cap="flat" cmpd="sng">
                <a:solidFill>
                  <a:srgbClr val="1A7BAE">
                    <a:alpha val="100000"/>
                  </a:srgbClr>
                </a:solidFill>
                <a:prstDash val="solid"/>
                <a:miter lim="0"/>
              </a:ln>
              <a:solidFill>
                <a:srgbClr val="1A7BAE">
                  <a:alpha val="100000"/>
                </a:srgbClr>
              </a:solidFill>
              <a:latin typeface="微软雅黑"/>
              <a:ea typeface="微软雅黑"/>
              <a:cs typeface="微软雅黑"/>
            </a:endParaRPr>
          </a:p>
          <a:p>
            <a:pPr marL="12700" algn="ctr" rtl="0" eaLnBrk="0" fontAlgn="auto">
              <a:lnSpc>
                <a:spcPct val="94000"/>
              </a:lnSpc>
            </a:pPr>
            <a:r>
              <a:rPr lang="zh-CN" altLang="en-US" sz="4800" strike="noStrike" spc="280" noProof="1" dirty="0">
                <a:ln w="12700" cap="flat" cmpd="sng">
                  <a:solidFill>
                    <a:srgbClr val="1A7BAE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1A7BAE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解决</a:t>
            </a:r>
            <a:r>
              <a:rPr lang="en-US" altLang="zh-CN" sz="4800" strike="noStrike" spc="280" noProof="1" dirty="0">
                <a:ln w="12700" cap="flat" cmpd="sng">
                  <a:solidFill>
                    <a:srgbClr val="1A7BAE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1A7BAE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SSL</a:t>
            </a:r>
            <a:r>
              <a:rPr lang="zh-CN" altLang="en-US" sz="4800" strike="noStrike" spc="280" noProof="1" dirty="0">
                <a:ln w="12700" cap="flat" cmpd="sng">
                  <a:solidFill>
                    <a:srgbClr val="1A7BAE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1A7BAE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中的质量</a:t>
            </a:r>
            <a:r>
              <a:rPr lang="en-US" altLang="zh-CN" sz="4800" strike="noStrike" spc="280" noProof="1" dirty="0">
                <a:ln w="12700" cap="flat" cmpd="sng">
                  <a:solidFill>
                    <a:srgbClr val="1A7BAE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1A7BAE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lang="zh-CN" altLang="en-US" sz="4800" strike="noStrike" spc="280" noProof="1" dirty="0">
                <a:ln w="12700" cap="flat" cmpd="sng">
                  <a:solidFill>
                    <a:srgbClr val="1A7BAE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1A7BAE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数量权衡</a:t>
            </a:r>
            <a:r>
              <a:rPr lang="zh-CN" altLang="en-US" sz="4800" strike="noStrike" spc="280" noProof="1" dirty="0">
                <a:ln w="12700" cap="flat" cmpd="sng">
                  <a:solidFill>
                    <a:srgbClr val="1A7BAE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1A7BAE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问题</a:t>
            </a:r>
            <a:endParaRPr lang="zh-CN" altLang="en-US" sz="4800" strike="noStrike" spc="280" noProof="1" dirty="0">
              <a:ln w="12700" cap="flat" cmpd="sng">
                <a:solidFill>
                  <a:srgbClr val="1A7BAE">
                    <a:alpha val="100000"/>
                  </a:srgbClr>
                </a:solidFill>
                <a:prstDash val="solid"/>
                <a:miter lim="0"/>
              </a:ln>
              <a:solidFill>
                <a:srgbClr val="1A7BAE">
                  <a:alpha val="100000"/>
                </a:srgb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051" name="文本框 35"/>
          <p:cNvSpPr txBox="1"/>
          <p:nvPr/>
        </p:nvSpPr>
        <p:spPr>
          <a:xfrm>
            <a:off x="5232400" y="4829175"/>
            <a:ext cx="1968500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000" b="1" dirty="0">
                <a:solidFill>
                  <a:srgbClr val="2E75B6"/>
                </a:solidFill>
                <a:latin typeface="Times New Roman" panose="02020603050405020304" pitchFamily="18" charset="0"/>
                <a:ea typeface="微软雅黑" charset="-122"/>
                <a:sym typeface="Times New Roman" panose="02020603050405020304" pitchFamily="18" charset="0"/>
              </a:rPr>
              <a:t>汇报人</a:t>
            </a:r>
            <a:r>
              <a:rPr lang="en-US" altLang="zh-CN" sz="2000" b="1" dirty="0">
                <a:solidFill>
                  <a:srgbClr val="2E75B6"/>
                </a:solidFill>
                <a:latin typeface="Times New Roman" panose="02020603050405020304" pitchFamily="18" charset="0"/>
                <a:ea typeface="微软雅黑" charset="-122"/>
                <a:sym typeface="Times New Roman" panose="02020603050405020304" pitchFamily="18" charset="0"/>
              </a:rPr>
              <a:t>:</a:t>
            </a:r>
            <a:r>
              <a:rPr lang="zh-CN" altLang="en-US" sz="2000" b="1" dirty="0">
                <a:solidFill>
                  <a:srgbClr val="2E75B6"/>
                </a:solidFill>
                <a:latin typeface="Times New Roman" panose="02020603050405020304" pitchFamily="18" charset="0"/>
                <a:ea typeface="微软雅黑" charset="-122"/>
                <a:sym typeface="Times New Roman" panose="02020603050405020304" pitchFamily="18" charset="0"/>
              </a:rPr>
              <a:t>刘小冬</a:t>
            </a:r>
            <a:endParaRPr lang="zh-CN" altLang="en-US" sz="2000" b="1" dirty="0">
              <a:solidFill>
                <a:srgbClr val="2E75B6"/>
              </a:solidFill>
              <a:latin typeface="Times New Roman" panose="02020603050405020304" pitchFamily="18" charset="0"/>
              <a:ea typeface="微软雅黑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3"/>
          <p:cNvSpPr/>
          <p:nvPr/>
        </p:nvSpPr>
        <p:spPr>
          <a:xfrm>
            <a:off x="777875" y="1389063"/>
            <a:ext cx="8474075" cy="5556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 fontAlgn="auto">
              <a:lnSpc>
                <a:spcPct val="79000"/>
              </a:lnSpc>
            </a:pPr>
            <a:endParaRPr lang="en-US" altLang="en-US" sz="100" strike="noStrike" noProof="1" dirty="0"/>
          </a:p>
          <a:p>
            <a:pPr marL="12700" algn="l" rtl="0" eaLnBrk="0" fontAlgn="auto">
              <a:lnSpc>
                <a:spcPct val="98000"/>
              </a:lnSpc>
            </a:pPr>
            <a:endParaRPr lang="en-US" altLang="en-US" sz="2400" strike="noStrike" noProof="1" dirty="0"/>
          </a:p>
        </p:txBody>
      </p:sp>
      <p:sp>
        <p:nvSpPr>
          <p:cNvPr id="4" name="textbox 4"/>
          <p:cNvSpPr/>
          <p:nvPr/>
        </p:nvSpPr>
        <p:spPr>
          <a:xfrm>
            <a:off x="777240" y="153670"/>
            <a:ext cx="7189470" cy="5556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 fontAlgn="auto">
              <a:lnSpc>
                <a:spcPct val="76000"/>
              </a:lnSpc>
            </a:pPr>
            <a:endParaRPr lang="en-US" altLang="en-US" sz="100" strike="noStrike" noProof="1" dirty="0"/>
          </a:p>
          <a:p>
            <a:pPr marL="12700" algn="l" rtl="0" eaLnBrk="0" fontAlgn="auto">
              <a:lnSpc>
                <a:spcPct val="97000"/>
              </a:lnSpc>
            </a:pPr>
            <a:r>
              <a:rPr lang="en-US" altLang="zh-CN" sz="3200" strike="noStrike" spc="10" noProof="1" dirty="0">
                <a:ln w="952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SSL</a:t>
            </a:r>
            <a:r>
              <a:rPr lang="zh-CN" altLang="en-US" sz="3200" strike="noStrike" spc="10" noProof="1" dirty="0">
                <a:ln w="952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学习</a:t>
            </a:r>
            <a:r>
              <a:rPr lang="zh-CN" altLang="en-US" sz="3200" strike="noStrike" spc="10" noProof="1" dirty="0">
                <a:ln w="952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范式</a:t>
            </a:r>
            <a:endParaRPr lang="zh-CN" altLang="en-US" sz="3200" strike="noStrike" spc="10" noProof="1" dirty="0"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miter lim="0"/>
              </a:ln>
              <a:solidFill>
                <a:srgbClr val="000000">
                  <a:alpha val="100000"/>
                </a:srgb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075" name="path"/>
          <p:cNvSpPr/>
          <p:nvPr/>
        </p:nvSpPr>
        <p:spPr>
          <a:xfrm>
            <a:off x="374650" y="0"/>
            <a:ext cx="141288" cy="962025"/>
          </a:xfrm>
          <a:custGeom>
            <a:avLst/>
            <a:gdLst/>
            <a:ahLst/>
            <a:cxnLst/>
            <a:pathLst>
              <a:path w="223" h="1514">
                <a:moveTo>
                  <a:pt x="0" y="1514"/>
                </a:moveTo>
                <a:lnTo>
                  <a:pt x="95" y="1514"/>
                </a:lnTo>
                <a:lnTo>
                  <a:pt x="95" y="0"/>
                </a:lnTo>
                <a:lnTo>
                  <a:pt x="0" y="0"/>
                </a:lnTo>
                <a:lnTo>
                  <a:pt x="0" y="1514"/>
                </a:lnTo>
                <a:close/>
              </a:path>
              <a:path w="223" h="1514">
                <a:moveTo>
                  <a:pt x="127" y="1514"/>
                </a:moveTo>
                <a:lnTo>
                  <a:pt x="223" y="1514"/>
                </a:lnTo>
                <a:lnTo>
                  <a:pt x="223" y="0"/>
                </a:lnTo>
                <a:lnTo>
                  <a:pt x="127" y="0"/>
                </a:lnTo>
                <a:lnTo>
                  <a:pt x="127" y="1514"/>
                </a:lnTo>
                <a:close/>
              </a:path>
            </a:pathLst>
          </a:custGeom>
          <a:solidFill>
            <a:srgbClr val="1A7B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6" name="rect"/>
          <p:cNvSpPr/>
          <p:nvPr/>
        </p:nvSpPr>
        <p:spPr>
          <a:xfrm>
            <a:off x="695325" y="903288"/>
            <a:ext cx="4679950" cy="9525"/>
          </a:xfrm>
          <a:prstGeom prst="rect">
            <a:avLst/>
          </a:prstGeom>
          <a:solidFill>
            <a:srgbClr val="D9D9D9"/>
          </a:solidFill>
          <a:ln w="9525">
            <a:noFill/>
          </a:ln>
        </p:spPr>
        <p:txBody>
          <a:bodyPr anchor="t" anchorCtr="0"/>
          <a:p>
            <a:pPr algn="ctr"/>
            <a:endParaRPr lang="zh-CN" altLang="en-US"/>
          </a:p>
        </p:txBody>
      </p:sp>
      <p:sp>
        <p:nvSpPr>
          <p:cNvPr id="3077" name="path"/>
          <p:cNvSpPr/>
          <p:nvPr/>
        </p:nvSpPr>
        <p:spPr>
          <a:xfrm>
            <a:off x="11736388" y="6616700"/>
            <a:ext cx="139700" cy="241300"/>
          </a:xfrm>
          <a:custGeom>
            <a:avLst/>
            <a:gdLst/>
            <a:ahLst/>
            <a:cxnLst/>
            <a:pathLst>
              <a:path w="220" h="379">
                <a:moveTo>
                  <a:pt x="124" y="379"/>
                </a:moveTo>
                <a:lnTo>
                  <a:pt x="220" y="379"/>
                </a:lnTo>
                <a:lnTo>
                  <a:pt x="220" y="0"/>
                </a:lnTo>
                <a:lnTo>
                  <a:pt x="124" y="0"/>
                </a:lnTo>
                <a:lnTo>
                  <a:pt x="124" y="379"/>
                </a:lnTo>
                <a:close/>
              </a:path>
              <a:path w="220" h="379">
                <a:moveTo>
                  <a:pt x="0" y="379"/>
                </a:moveTo>
                <a:lnTo>
                  <a:pt x="95" y="379"/>
                </a:lnTo>
                <a:lnTo>
                  <a:pt x="95" y="0"/>
                </a:lnTo>
                <a:lnTo>
                  <a:pt x="0" y="0"/>
                </a:lnTo>
                <a:lnTo>
                  <a:pt x="0" y="379"/>
                </a:lnTo>
                <a:close/>
              </a:path>
            </a:pathLst>
          </a:custGeom>
          <a:solidFill>
            <a:srgbClr val="1A7B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" name="文本框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7240" y="1388745"/>
            <a:ext cx="11099800" cy="368935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3079" name="文本框 15"/>
          <p:cNvSpPr txBox="1"/>
          <p:nvPr/>
        </p:nvSpPr>
        <p:spPr>
          <a:xfrm>
            <a:off x="874713" y="2305050"/>
            <a:ext cx="39909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/>
              <a:t>对有标签数据的监督损失：</a:t>
            </a:r>
            <a:endParaRPr lang="zh-CN" altLang="en-US"/>
          </a:p>
        </p:txBody>
      </p:sp>
      <p:sp>
        <p:nvSpPr>
          <p:cNvPr id="3080" name="文本框 16"/>
          <p:cNvSpPr txBox="1"/>
          <p:nvPr/>
        </p:nvSpPr>
        <p:spPr>
          <a:xfrm>
            <a:off x="874713" y="3436938"/>
            <a:ext cx="39909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/>
              <a:t>对无标签数据的无监督</a:t>
            </a:r>
            <a:r>
              <a:rPr lang="zh-CN" altLang="en-US"/>
              <a:t>损失：：</a:t>
            </a:r>
            <a:endParaRPr lang="zh-CN" altLang="en-US"/>
          </a:p>
        </p:txBody>
      </p:sp>
      <p:sp>
        <p:nvSpPr>
          <p:cNvPr id="3081" name="文本框 18"/>
          <p:cNvSpPr txBox="1"/>
          <p:nvPr/>
        </p:nvSpPr>
        <p:spPr>
          <a:xfrm>
            <a:off x="293688" y="4294188"/>
            <a:ext cx="1144111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/>
              <a:t>其中</a:t>
            </a:r>
            <a:r>
              <a:rPr lang="en-US" altLang="zh-CN"/>
              <a:t>B</a:t>
            </a:r>
            <a:r>
              <a:rPr lang="zh-CN" altLang="en-US"/>
              <a:t>是</a:t>
            </a:r>
            <a:r>
              <a:rPr lang="en-US" altLang="zh-CN"/>
              <a:t>batchsize</a:t>
            </a:r>
            <a:r>
              <a:rPr lang="zh-CN" altLang="en-US">
                <a:cs typeface="宋体" charset="0"/>
              </a:rPr>
              <a:t>，λ(pi)是权重分配函数，Ω(x)是强增强样本，pi是弱增强样本的预测概率（用来做伪标签）。</a:t>
            </a:r>
            <a:endParaRPr lang="zh-CN" altLang="en-US">
              <a:ea typeface="宋体" charset="0"/>
            </a:endParaRPr>
          </a:p>
        </p:txBody>
      </p:sp>
      <p:pic>
        <p:nvPicPr>
          <p:cNvPr id="3082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863" y="2024063"/>
            <a:ext cx="6862762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3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863" y="3224213"/>
            <a:ext cx="7416800" cy="927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3"/>
          <p:cNvSpPr/>
          <p:nvPr/>
        </p:nvSpPr>
        <p:spPr>
          <a:xfrm>
            <a:off x="777875" y="1389063"/>
            <a:ext cx="8474075" cy="5556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 fontAlgn="auto">
              <a:lnSpc>
                <a:spcPct val="79000"/>
              </a:lnSpc>
            </a:pPr>
            <a:endParaRPr lang="en-US" altLang="en-US" sz="100" strike="noStrike" noProof="1" dirty="0"/>
          </a:p>
          <a:p>
            <a:pPr marL="12700" algn="l" rtl="0" eaLnBrk="0" fontAlgn="auto">
              <a:lnSpc>
                <a:spcPct val="98000"/>
              </a:lnSpc>
            </a:pPr>
            <a:endParaRPr lang="en-US" altLang="en-US" sz="2400" strike="noStrike" noProof="1" dirty="0"/>
          </a:p>
        </p:txBody>
      </p:sp>
      <p:sp>
        <p:nvSpPr>
          <p:cNvPr id="4" name="textbox 4"/>
          <p:cNvSpPr/>
          <p:nvPr/>
        </p:nvSpPr>
        <p:spPr>
          <a:xfrm>
            <a:off x="777240" y="153670"/>
            <a:ext cx="7189470" cy="5556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 fontAlgn="auto">
              <a:lnSpc>
                <a:spcPct val="76000"/>
              </a:lnSpc>
            </a:pPr>
            <a:endParaRPr lang="en-US" altLang="en-US" sz="100" strike="noStrike" noProof="1" dirty="0"/>
          </a:p>
          <a:p>
            <a:pPr marL="12700" algn="l" rtl="0" eaLnBrk="0" fontAlgn="auto">
              <a:lnSpc>
                <a:spcPct val="97000"/>
              </a:lnSpc>
            </a:pPr>
            <a:r>
              <a:rPr lang="zh-CN" altLang="en-US" sz="3200" strike="noStrike" spc="10" noProof="1" dirty="0">
                <a:ln w="952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传统方法的</a:t>
            </a:r>
            <a:r>
              <a:rPr lang="zh-CN" altLang="en-US" sz="3200" strike="noStrike" spc="10" noProof="1" dirty="0">
                <a:ln w="952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不足</a:t>
            </a:r>
            <a:endParaRPr lang="zh-CN" altLang="en-US" sz="3200" strike="noStrike" spc="10" noProof="1" dirty="0"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miter lim="0"/>
              </a:ln>
              <a:solidFill>
                <a:srgbClr val="000000">
                  <a:alpha val="100000"/>
                </a:srgb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099" name="path"/>
          <p:cNvSpPr/>
          <p:nvPr/>
        </p:nvSpPr>
        <p:spPr>
          <a:xfrm>
            <a:off x="374650" y="0"/>
            <a:ext cx="141288" cy="962025"/>
          </a:xfrm>
          <a:custGeom>
            <a:avLst/>
            <a:gdLst/>
            <a:ahLst/>
            <a:cxnLst/>
            <a:pathLst>
              <a:path w="223" h="1514">
                <a:moveTo>
                  <a:pt x="0" y="1514"/>
                </a:moveTo>
                <a:lnTo>
                  <a:pt x="95" y="1514"/>
                </a:lnTo>
                <a:lnTo>
                  <a:pt x="95" y="0"/>
                </a:lnTo>
                <a:lnTo>
                  <a:pt x="0" y="0"/>
                </a:lnTo>
                <a:lnTo>
                  <a:pt x="0" y="1514"/>
                </a:lnTo>
                <a:close/>
              </a:path>
              <a:path w="223" h="1514">
                <a:moveTo>
                  <a:pt x="127" y="1514"/>
                </a:moveTo>
                <a:lnTo>
                  <a:pt x="223" y="1514"/>
                </a:lnTo>
                <a:lnTo>
                  <a:pt x="223" y="0"/>
                </a:lnTo>
                <a:lnTo>
                  <a:pt x="127" y="0"/>
                </a:lnTo>
                <a:lnTo>
                  <a:pt x="127" y="1514"/>
                </a:lnTo>
                <a:close/>
              </a:path>
            </a:pathLst>
          </a:custGeom>
          <a:solidFill>
            <a:srgbClr val="1A7B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100" name="rect"/>
          <p:cNvSpPr/>
          <p:nvPr/>
        </p:nvSpPr>
        <p:spPr>
          <a:xfrm>
            <a:off x="695325" y="903288"/>
            <a:ext cx="4679950" cy="9525"/>
          </a:xfrm>
          <a:prstGeom prst="rect">
            <a:avLst/>
          </a:prstGeom>
          <a:solidFill>
            <a:srgbClr val="D9D9D9"/>
          </a:solidFill>
          <a:ln w="9525">
            <a:noFill/>
          </a:ln>
        </p:spPr>
        <p:txBody>
          <a:bodyPr anchor="t" anchorCtr="0"/>
          <a:p>
            <a:pPr algn="ctr"/>
            <a:endParaRPr lang="zh-CN" altLang="en-US"/>
          </a:p>
        </p:txBody>
      </p:sp>
      <p:sp>
        <p:nvSpPr>
          <p:cNvPr id="4101" name="path"/>
          <p:cNvSpPr/>
          <p:nvPr/>
        </p:nvSpPr>
        <p:spPr>
          <a:xfrm>
            <a:off x="11736388" y="6616700"/>
            <a:ext cx="139700" cy="241300"/>
          </a:xfrm>
          <a:custGeom>
            <a:avLst/>
            <a:gdLst/>
            <a:ahLst/>
            <a:cxnLst/>
            <a:pathLst>
              <a:path w="220" h="379">
                <a:moveTo>
                  <a:pt x="124" y="379"/>
                </a:moveTo>
                <a:lnTo>
                  <a:pt x="220" y="379"/>
                </a:lnTo>
                <a:lnTo>
                  <a:pt x="220" y="0"/>
                </a:lnTo>
                <a:lnTo>
                  <a:pt x="124" y="0"/>
                </a:lnTo>
                <a:lnTo>
                  <a:pt x="124" y="379"/>
                </a:lnTo>
                <a:close/>
              </a:path>
              <a:path w="220" h="379">
                <a:moveTo>
                  <a:pt x="0" y="379"/>
                </a:moveTo>
                <a:lnTo>
                  <a:pt x="95" y="379"/>
                </a:lnTo>
                <a:lnTo>
                  <a:pt x="95" y="0"/>
                </a:lnTo>
                <a:lnTo>
                  <a:pt x="0" y="0"/>
                </a:lnTo>
                <a:lnTo>
                  <a:pt x="0" y="379"/>
                </a:lnTo>
                <a:close/>
              </a:path>
            </a:pathLst>
          </a:custGeom>
          <a:solidFill>
            <a:srgbClr val="1A7B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102" name="文本框 1"/>
          <p:cNvSpPr txBox="1"/>
          <p:nvPr/>
        </p:nvSpPr>
        <p:spPr>
          <a:xfrm>
            <a:off x="777875" y="1389063"/>
            <a:ext cx="11099800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b="1">
                <a:latin typeface="Arial Bold" panose="020B0604020202020204" charset="0"/>
                <a:cs typeface="宋体" charset="0"/>
              </a:rPr>
              <a:t>基于阈值的伪标签法是</a:t>
            </a:r>
            <a:r>
              <a:rPr lang="en-US" altLang="zh-CN" b="1">
                <a:latin typeface="Arial Bold" panose="020B0604020202020204" charset="0"/>
                <a:cs typeface="宋体" charset="0"/>
              </a:rPr>
              <a:t>SSL</a:t>
            </a:r>
            <a:r>
              <a:rPr lang="zh-CN" altLang="en-US" b="1">
                <a:latin typeface="Arial Bold" panose="020B0604020202020204" charset="0"/>
                <a:cs typeface="宋体" charset="0"/>
              </a:rPr>
              <a:t>比较流行的方法。</a:t>
            </a:r>
            <a:r>
              <a:rPr lang="zh-CN" b="1">
                <a:latin typeface="Arial Bold" panose="020B0604020202020204" charset="0"/>
                <a:cs typeface="宋体" charset="0"/>
              </a:rPr>
              <a:t>传统的基于硬阈值的方法，如fixmatch，会丢弃大量不自信但正确的伪标签</a:t>
            </a:r>
            <a:r>
              <a:rPr lang="zh-CN" altLang="zh-CN" b="1">
                <a:latin typeface="Arial Bold" panose="020B0604020202020204" charset="0"/>
                <a:cs typeface="宋体" charset="0"/>
              </a:rPr>
              <a:t>。</a:t>
            </a:r>
            <a:r>
              <a:rPr lang="zh-CN" b="1">
                <a:latin typeface="Arial Bold" panose="020B0604020202020204" charset="0"/>
                <a:cs typeface="宋体" charset="0"/>
              </a:rPr>
              <a:t>但是动态阈值，如flexmatch，会不可避免学习到错误的伪标签</a:t>
            </a:r>
            <a:r>
              <a:rPr lang="zh-CN" altLang="zh-CN" b="1">
                <a:latin typeface="Arial Bold" panose="020B0604020202020204" charset="0"/>
                <a:cs typeface="宋体" charset="0"/>
              </a:rPr>
              <a:t>。所以伪标签的质量和数量难以兼得</a:t>
            </a:r>
            <a:endParaRPr lang="zh-CN" altLang="zh-CN" b="1">
              <a:latin typeface="Arial Bold" panose="020B0604020202020204" charset="0"/>
              <a:ea typeface="宋体" charset="0"/>
            </a:endParaRPr>
          </a:p>
        </p:txBody>
      </p:sp>
      <p:pic>
        <p:nvPicPr>
          <p:cNvPr id="4103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525" y="2630488"/>
            <a:ext cx="11445875" cy="33004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3"/>
          <p:cNvSpPr/>
          <p:nvPr/>
        </p:nvSpPr>
        <p:spPr>
          <a:xfrm>
            <a:off x="777875" y="1389063"/>
            <a:ext cx="8474075" cy="5556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 fontAlgn="auto">
              <a:lnSpc>
                <a:spcPct val="79000"/>
              </a:lnSpc>
            </a:pPr>
            <a:endParaRPr lang="en-US" altLang="en-US" sz="100" strike="noStrike" noProof="1" dirty="0"/>
          </a:p>
          <a:p>
            <a:pPr marL="12700" algn="l" rtl="0" eaLnBrk="0" fontAlgn="auto">
              <a:lnSpc>
                <a:spcPct val="98000"/>
              </a:lnSpc>
            </a:pPr>
            <a:endParaRPr lang="en-US" altLang="en-US" sz="2400" strike="noStrike" noProof="1" dirty="0"/>
          </a:p>
        </p:txBody>
      </p:sp>
      <p:sp>
        <p:nvSpPr>
          <p:cNvPr id="4" name="textbox 4"/>
          <p:cNvSpPr/>
          <p:nvPr/>
        </p:nvSpPr>
        <p:spPr>
          <a:xfrm>
            <a:off x="777240" y="153670"/>
            <a:ext cx="7189470" cy="5556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 fontAlgn="auto">
              <a:lnSpc>
                <a:spcPct val="76000"/>
              </a:lnSpc>
            </a:pPr>
            <a:endParaRPr lang="en-US" altLang="en-US" sz="100" strike="noStrike" noProof="1" dirty="0"/>
          </a:p>
          <a:p>
            <a:pPr marL="12700" algn="l" rtl="0" eaLnBrk="0" fontAlgn="auto">
              <a:lnSpc>
                <a:spcPct val="97000"/>
              </a:lnSpc>
            </a:pPr>
            <a:r>
              <a:rPr lang="zh-CN" altLang="en-US" sz="3200" strike="noStrike" spc="10" noProof="1" dirty="0">
                <a:ln w="952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质量</a:t>
            </a:r>
            <a:r>
              <a:rPr lang="en-US" altLang="zh-CN" sz="3200" strike="noStrike" spc="10" noProof="1" dirty="0">
                <a:ln w="952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lang="zh-CN" altLang="en-US" sz="3200" strike="noStrike" spc="10" noProof="1" dirty="0">
                <a:ln w="952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数量</a:t>
            </a:r>
            <a:r>
              <a:rPr lang="zh-CN" altLang="en-US" sz="3200" strike="noStrike" spc="10" noProof="1" dirty="0">
                <a:ln w="952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权衡问题</a:t>
            </a:r>
            <a:endParaRPr lang="zh-CN" altLang="en-US" sz="3200" strike="noStrike" spc="10" noProof="1" dirty="0"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miter lim="0"/>
              </a:ln>
              <a:solidFill>
                <a:srgbClr val="000000">
                  <a:alpha val="100000"/>
                </a:srgb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147" name="path"/>
          <p:cNvSpPr/>
          <p:nvPr/>
        </p:nvSpPr>
        <p:spPr>
          <a:xfrm>
            <a:off x="374650" y="0"/>
            <a:ext cx="141288" cy="962025"/>
          </a:xfrm>
          <a:custGeom>
            <a:avLst/>
            <a:gdLst/>
            <a:ahLst/>
            <a:cxnLst/>
            <a:pathLst>
              <a:path w="223" h="1514">
                <a:moveTo>
                  <a:pt x="0" y="1514"/>
                </a:moveTo>
                <a:lnTo>
                  <a:pt x="95" y="1514"/>
                </a:lnTo>
                <a:lnTo>
                  <a:pt x="95" y="0"/>
                </a:lnTo>
                <a:lnTo>
                  <a:pt x="0" y="0"/>
                </a:lnTo>
                <a:lnTo>
                  <a:pt x="0" y="1514"/>
                </a:lnTo>
                <a:close/>
              </a:path>
              <a:path w="223" h="1514">
                <a:moveTo>
                  <a:pt x="127" y="1514"/>
                </a:moveTo>
                <a:lnTo>
                  <a:pt x="223" y="1514"/>
                </a:lnTo>
                <a:lnTo>
                  <a:pt x="223" y="0"/>
                </a:lnTo>
                <a:lnTo>
                  <a:pt x="127" y="0"/>
                </a:lnTo>
                <a:lnTo>
                  <a:pt x="127" y="1514"/>
                </a:lnTo>
                <a:close/>
              </a:path>
            </a:pathLst>
          </a:custGeom>
          <a:solidFill>
            <a:srgbClr val="1A7B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148" name="rect"/>
          <p:cNvSpPr/>
          <p:nvPr/>
        </p:nvSpPr>
        <p:spPr>
          <a:xfrm>
            <a:off x="695325" y="903288"/>
            <a:ext cx="4679950" cy="9525"/>
          </a:xfrm>
          <a:prstGeom prst="rect">
            <a:avLst/>
          </a:prstGeom>
          <a:solidFill>
            <a:srgbClr val="D9D9D9"/>
          </a:solidFill>
          <a:ln w="9525">
            <a:noFill/>
          </a:ln>
        </p:spPr>
        <p:txBody>
          <a:bodyPr anchor="t" anchorCtr="0"/>
          <a:p>
            <a:pPr algn="ctr"/>
            <a:endParaRPr lang="zh-CN" altLang="en-US"/>
          </a:p>
        </p:txBody>
      </p:sp>
      <p:sp>
        <p:nvSpPr>
          <p:cNvPr id="6149" name="path"/>
          <p:cNvSpPr/>
          <p:nvPr/>
        </p:nvSpPr>
        <p:spPr>
          <a:xfrm>
            <a:off x="11736388" y="6616700"/>
            <a:ext cx="139700" cy="241300"/>
          </a:xfrm>
          <a:custGeom>
            <a:avLst/>
            <a:gdLst/>
            <a:ahLst/>
            <a:cxnLst/>
            <a:pathLst>
              <a:path w="220" h="379">
                <a:moveTo>
                  <a:pt x="124" y="379"/>
                </a:moveTo>
                <a:lnTo>
                  <a:pt x="220" y="379"/>
                </a:lnTo>
                <a:lnTo>
                  <a:pt x="220" y="0"/>
                </a:lnTo>
                <a:lnTo>
                  <a:pt x="124" y="0"/>
                </a:lnTo>
                <a:lnTo>
                  <a:pt x="124" y="379"/>
                </a:lnTo>
                <a:close/>
              </a:path>
              <a:path w="220" h="379">
                <a:moveTo>
                  <a:pt x="0" y="379"/>
                </a:moveTo>
                <a:lnTo>
                  <a:pt x="95" y="379"/>
                </a:lnTo>
                <a:lnTo>
                  <a:pt x="95" y="0"/>
                </a:lnTo>
                <a:lnTo>
                  <a:pt x="0" y="0"/>
                </a:lnTo>
                <a:lnTo>
                  <a:pt x="0" y="379"/>
                </a:lnTo>
                <a:close/>
              </a:path>
            </a:pathLst>
          </a:custGeom>
          <a:solidFill>
            <a:srgbClr val="1A7B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150" name="文本框 1"/>
          <p:cNvSpPr txBox="1"/>
          <p:nvPr/>
        </p:nvSpPr>
        <p:spPr>
          <a:xfrm>
            <a:off x="777875" y="1389063"/>
            <a:ext cx="110998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Arial Bold" panose="020B0604020202020204" charset="0"/>
                <a:cs typeface="宋体" charset="0"/>
              </a:rPr>
              <a:t>作者分别给伪标签的数量和质量</a:t>
            </a:r>
            <a:r>
              <a:rPr lang="zh-CN" altLang="en-US" b="1">
                <a:latin typeface="Arial Bold" panose="020B0604020202020204" charset="0"/>
                <a:cs typeface="宋体" charset="0"/>
              </a:rPr>
              <a:t>下了定义</a:t>
            </a:r>
            <a:r>
              <a:rPr lang="zh-CN" altLang="en-US">
                <a:latin typeface="Arial Bold" panose="020B0604020202020204" charset="0"/>
                <a:cs typeface="宋体" charset="0"/>
              </a:rPr>
              <a:t>：</a:t>
            </a:r>
            <a:endParaRPr lang="zh-CN" altLang="en-US">
              <a:latin typeface="Arial Bold" panose="020B0604020202020204" charset="0"/>
              <a:ea typeface="宋体" charset="0"/>
            </a:endParaRPr>
          </a:p>
        </p:txBody>
      </p:sp>
      <p:pic>
        <p:nvPicPr>
          <p:cNvPr id="6151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275" y="1944688"/>
            <a:ext cx="10401300" cy="1295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2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3429000"/>
            <a:ext cx="10426700" cy="2235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3" name="文本框 9"/>
          <p:cNvSpPr txBox="1"/>
          <p:nvPr/>
        </p:nvSpPr>
        <p:spPr>
          <a:xfrm>
            <a:off x="695325" y="5851525"/>
            <a:ext cx="110998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Arial Bold" panose="020B0604020202020204" charset="0"/>
                <a:cs typeface="宋体" charset="0"/>
              </a:rPr>
              <a:t>PMF对模型预测的边际分布的隐含假设，缺乏复杂的设计通常会导致数量和质量的权衡（</a:t>
            </a:r>
            <a:r>
              <a:rPr lang="en-US" altLang="zh-CN">
                <a:latin typeface="Arial Bold" panose="020B0604020202020204" charset="0"/>
                <a:cs typeface="宋体" charset="0"/>
              </a:rPr>
              <a:t>PMF</a:t>
            </a:r>
            <a:r>
              <a:rPr lang="zh-CN" altLang="en-US" b="1">
                <a:latin typeface="Arial Bold" panose="020B0604020202020204" charset="0"/>
                <a:cs typeface="宋体" charset="0"/>
              </a:rPr>
              <a:t>不能太简单）</a:t>
            </a:r>
            <a:r>
              <a:rPr lang="zh-CN" altLang="en-US">
                <a:latin typeface="Arial Bold" panose="020B0604020202020204" charset="0"/>
                <a:cs typeface="宋体" charset="0"/>
              </a:rPr>
              <a:t>。</a:t>
            </a:r>
            <a:endParaRPr lang="zh-CN" altLang="en-US">
              <a:latin typeface="Arial Bold" panose="020B0604020202020204" charset="0"/>
              <a:ea typeface="宋体" charset="0"/>
            </a:endParaRPr>
          </a:p>
        </p:txBody>
      </p:sp>
      <p:sp>
        <p:nvSpPr>
          <p:cNvPr id="12" name="文本框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94690" y="6407785"/>
            <a:ext cx="4360545" cy="3683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3"/>
          <p:cNvSpPr/>
          <p:nvPr/>
        </p:nvSpPr>
        <p:spPr>
          <a:xfrm>
            <a:off x="777875" y="1238250"/>
            <a:ext cx="8474075" cy="5556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 fontAlgn="auto">
              <a:lnSpc>
                <a:spcPct val="79000"/>
              </a:lnSpc>
            </a:pPr>
            <a:endParaRPr lang="en-US" altLang="en-US" sz="100" strike="noStrike" noProof="1" dirty="0"/>
          </a:p>
          <a:p>
            <a:pPr marL="12700" algn="l" rtl="0" eaLnBrk="0" fontAlgn="auto">
              <a:lnSpc>
                <a:spcPct val="98000"/>
              </a:lnSpc>
            </a:pPr>
            <a:endParaRPr lang="en-US" altLang="en-US" sz="2400" strike="noStrike" noProof="1" dirty="0"/>
          </a:p>
        </p:txBody>
      </p:sp>
      <p:sp>
        <p:nvSpPr>
          <p:cNvPr id="4" name="textbox 4"/>
          <p:cNvSpPr/>
          <p:nvPr/>
        </p:nvSpPr>
        <p:spPr>
          <a:xfrm>
            <a:off x="694690" y="339725"/>
            <a:ext cx="7394575" cy="6445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 fontAlgn="auto">
              <a:lnSpc>
                <a:spcPct val="76000"/>
              </a:lnSpc>
            </a:pPr>
            <a:endParaRPr lang="en-US" altLang="en-US" sz="100" strike="noStrike" noProof="1" dirty="0"/>
          </a:p>
          <a:p>
            <a:pPr algn="l" rtl="0" eaLnBrk="0" fontAlgn="auto">
              <a:lnSpc>
                <a:spcPct val="76000"/>
              </a:lnSpc>
            </a:pPr>
            <a:r>
              <a:rPr lang="zh-CN" altLang="en-US" sz="3200" strike="noStrike" spc="10" noProof="1" dirty="0">
                <a:ln w="952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  <a:sym typeface="+mn-ea"/>
              </a:rPr>
              <a:t>为什么导致质量</a:t>
            </a:r>
            <a:r>
              <a:rPr lang="en-US" altLang="zh-CN" sz="3200" strike="noStrike" spc="10" noProof="1" dirty="0">
                <a:ln w="952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  <a:sym typeface="+mn-ea"/>
              </a:rPr>
              <a:t>-</a:t>
            </a:r>
            <a:r>
              <a:rPr lang="zh-CN" altLang="en-US" sz="3200" strike="noStrike" spc="10" noProof="1" dirty="0">
                <a:ln w="952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  <a:sym typeface="+mn-ea"/>
              </a:rPr>
              <a:t>数量</a:t>
            </a:r>
            <a:r>
              <a:rPr lang="zh-CN" altLang="en-US" sz="3200" strike="noStrike" spc="10" noProof="1" dirty="0">
                <a:ln w="952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  <a:sym typeface="+mn-ea"/>
              </a:rPr>
              <a:t>权衡问题？</a:t>
            </a:r>
            <a:endParaRPr lang="zh-CN" altLang="en-US" sz="3200" strike="noStrike" spc="10" noProof="1" dirty="0"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miter lim="0"/>
              </a:ln>
              <a:solidFill>
                <a:srgbClr val="000000">
                  <a:alpha val="100000"/>
                </a:srgbClr>
              </a:solidFill>
              <a:latin typeface="微软雅黑"/>
              <a:ea typeface="微软雅黑"/>
              <a:cs typeface="微软雅黑"/>
              <a:sym typeface="+mn-ea"/>
            </a:endParaRPr>
          </a:p>
        </p:txBody>
      </p:sp>
      <p:sp>
        <p:nvSpPr>
          <p:cNvPr id="7171" name="path"/>
          <p:cNvSpPr/>
          <p:nvPr/>
        </p:nvSpPr>
        <p:spPr>
          <a:xfrm>
            <a:off x="374650" y="0"/>
            <a:ext cx="141288" cy="962025"/>
          </a:xfrm>
          <a:custGeom>
            <a:avLst/>
            <a:gdLst/>
            <a:ahLst/>
            <a:cxnLst/>
            <a:pathLst>
              <a:path w="223" h="1514">
                <a:moveTo>
                  <a:pt x="0" y="1514"/>
                </a:moveTo>
                <a:lnTo>
                  <a:pt x="95" y="1514"/>
                </a:lnTo>
                <a:lnTo>
                  <a:pt x="95" y="0"/>
                </a:lnTo>
                <a:lnTo>
                  <a:pt x="0" y="0"/>
                </a:lnTo>
                <a:lnTo>
                  <a:pt x="0" y="1514"/>
                </a:lnTo>
                <a:close/>
              </a:path>
              <a:path w="223" h="1514">
                <a:moveTo>
                  <a:pt x="127" y="1514"/>
                </a:moveTo>
                <a:lnTo>
                  <a:pt x="223" y="1514"/>
                </a:lnTo>
                <a:lnTo>
                  <a:pt x="223" y="0"/>
                </a:lnTo>
                <a:lnTo>
                  <a:pt x="127" y="0"/>
                </a:lnTo>
                <a:lnTo>
                  <a:pt x="127" y="1514"/>
                </a:lnTo>
                <a:close/>
              </a:path>
            </a:pathLst>
          </a:custGeom>
          <a:solidFill>
            <a:srgbClr val="1A7B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2" name="rect"/>
          <p:cNvSpPr/>
          <p:nvPr/>
        </p:nvSpPr>
        <p:spPr>
          <a:xfrm>
            <a:off x="695325" y="903288"/>
            <a:ext cx="4679950" cy="9525"/>
          </a:xfrm>
          <a:prstGeom prst="rect">
            <a:avLst/>
          </a:prstGeom>
          <a:solidFill>
            <a:srgbClr val="D9D9D9"/>
          </a:solidFill>
          <a:ln w="9525">
            <a:noFill/>
          </a:ln>
        </p:spPr>
        <p:txBody>
          <a:bodyPr anchor="t" anchorCtr="0"/>
          <a:p>
            <a:pPr algn="ctr"/>
            <a:endParaRPr lang="zh-CN" altLang="en-US"/>
          </a:p>
        </p:txBody>
      </p:sp>
      <p:sp>
        <p:nvSpPr>
          <p:cNvPr id="7173" name="path"/>
          <p:cNvSpPr/>
          <p:nvPr/>
        </p:nvSpPr>
        <p:spPr>
          <a:xfrm>
            <a:off x="11736388" y="6616700"/>
            <a:ext cx="139700" cy="241300"/>
          </a:xfrm>
          <a:custGeom>
            <a:avLst/>
            <a:gdLst/>
            <a:ahLst/>
            <a:cxnLst/>
            <a:pathLst>
              <a:path w="220" h="379">
                <a:moveTo>
                  <a:pt x="124" y="379"/>
                </a:moveTo>
                <a:lnTo>
                  <a:pt x="220" y="379"/>
                </a:lnTo>
                <a:lnTo>
                  <a:pt x="220" y="0"/>
                </a:lnTo>
                <a:lnTo>
                  <a:pt x="124" y="0"/>
                </a:lnTo>
                <a:lnTo>
                  <a:pt x="124" y="379"/>
                </a:lnTo>
                <a:close/>
              </a:path>
              <a:path w="220" h="379">
                <a:moveTo>
                  <a:pt x="0" y="379"/>
                </a:moveTo>
                <a:lnTo>
                  <a:pt x="95" y="379"/>
                </a:lnTo>
                <a:lnTo>
                  <a:pt x="95" y="0"/>
                </a:lnTo>
                <a:lnTo>
                  <a:pt x="0" y="0"/>
                </a:lnTo>
                <a:lnTo>
                  <a:pt x="0" y="379"/>
                </a:lnTo>
                <a:close/>
              </a:path>
            </a:pathLst>
          </a:custGeom>
          <a:solidFill>
            <a:srgbClr val="1A7B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4" name="文本框 18"/>
          <p:cNvSpPr txBox="1"/>
          <p:nvPr/>
        </p:nvSpPr>
        <p:spPr>
          <a:xfrm>
            <a:off x="7505700" y="268288"/>
            <a:ext cx="4098925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/>
              <a:t>https://doi.org/10.48550/arXiv.1703.03400</a:t>
            </a:r>
            <a:endParaRPr lang="zh-CN" altLang="en-US"/>
          </a:p>
        </p:txBody>
      </p:sp>
      <p:sp>
        <p:nvSpPr>
          <p:cNvPr id="7175" name="文本框 1"/>
          <p:cNvSpPr txBox="1"/>
          <p:nvPr/>
        </p:nvSpPr>
        <p:spPr>
          <a:xfrm>
            <a:off x="454025" y="1303338"/>
            <a:ext cx="10718800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/>
              <a:t>从统一样本加权的角度总结定义传统SSL方法的数量-质量权衡问题，认为根本原因是加权函数缺乏对伪标签分布施加复杂假设。置信度阈值可以看作是一个阶跃函数，它根据样本的置信度来分配权重。</a:t>
            </a:r>
            <a:endParaRPr lang="zh-CN" altLang="en-US"/>
          </a:p>
        </p:txBody>
      </p:sp>
      <p:pic>
        <p:nvPicPr>
          <p:cNvPr id="7176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8575" y="2020888"/>
            <a:ext cx="9385300" cy="46021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4"/>
          <p:cNvSpPr/>
          <p:nvPr/>
        </p:nvSpPr>
        <p:spPr>
          <a:xfrm>
            <a:off x="777240" y="153670"/>
            <a:ext cx="6727189" cy="5562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 fontAlgn="auto">
              <a:lnSpc>
                <a:spcPct val="76000"/>
              </a:lnSpc>
            </a:pPr>
            <a:endParaRPr lang="en-US" altLang="en-US" sz="100" strike="noStrike" noProof="1" dirty="0"/>
          </a:p>
          <a:p>
            <a:pPr marL="12700" algn="l" rtl="0" eaLnBrk="0" fontAlgn="auto">
              <a:lnSpc>
                <a:spcPct val="97000"/>
              </a:lnSpc>
            </a:pPr>
            <a:r>
              <a:rPr lang="zh-CN" altLang="en-US" sz="3200" strike="noStrike" spc="10" noProof="1" dirty="0">
                <a:ln w="952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  <a:sym typeface="+mn-ea"/>
              </a:rPr>
              <a:t>鱼和熊掌都要？提出</a:t>
            </a:r>
            <a:r>
              <a:rPr lang="en-US" altLang="zh-CN" sz="3200" strike="noStrike" spc="10" noProof="1" dirty="0">
                <a:ln w="952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  <a:sym typeface="+mn-ea"/>
              </a:rPr>
              <a:t>softmatch</a:t>
            </a:r>
            <a:endParaRPr lang="en-US" altLang="zh-CN" sz="3200" strike="noStrike" spc="10" noProof="1" dirty="0"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miter lim="0"/>
              </a:ln>
              <a:solidFill>
                <a:srgbClr val="000000">
                  <a:alpha val="100000"/>
                </a:srgbClr>
              </a:solidFill>
              <a:latin typeface="微软雅黑"/>
              <a:ea typeface="微软雅黑"/>
              <a:cs typeface="微软雅黑"/>
              <a:sym typeface="+mn-ea"/>
            </a:endParaRPr>
          </a:p>
        </p:txBody>
      </p:sp>
      <p:sp>
        <p:nvSpPr>
          <p:cNvPr id="8194" name="path"/>
          <p:cNvSpPr/>
          <p:nvPr/>
        </p:nvSpPr>
        <p:spPr>
          <a:xfrm>
            <a:off x="374650" y="0"/>
            <a:ext cx="141288" cy="962025"/>
          </a:xfrm>
          <a:custGeom>
            <a:avLst/>
            <a:gdLst/>
            <a:ahLst/>
            <a:cxnLst/>
            <a:pathLst>
              <a:path w="223" h="1514">
                <a:moveTo>
                  <a:pt x="0" y="1514"/>
                </a:moveTo>
                <a:lnTo>
                  <a:pt x="95" y="1514"/>
                </a:lnTo>
                <a:lnTo>
                  <a:pt x="95" y="0"/>
                </a:lnTo>
                <a:lnTo>
                  <a:pt x="0" y="0"/>
                </a:lnTo>
                <a:lnTo>
                  <a:pt x="0" y="1514"/>
                </a:lnTo>
                <a:close/>
              </a:path>
              <a:path w="223" h="1514">
                <a:moveTo>
                  <a:pt x="127" y="1514"/>
                </a:moveTo>
                <a:lnTo>
                  <a:pt x="223" y="1514"/>
                </a:lnTo>
                <a:lnTo>
                  <a:pt x="223" y="0"/>
                </a:lnTo>
                <a:lnTo>
                  <a:pt x="127" y="0"/>
                </a:lnTo>
                <a:lnTo>
                  <a:pt x="127" y="1514"/>
                </a:lnTo>
                <a:close/>
              </a:path>
            </a:pathLst>
          </a:custGeom>
          <a:solidFill>
            <a:srgbClr val="1A7B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195" name="rect"/>
          <p:cNvSpPr/>
          <p:nvPr/>
        </p:nvSpPr>
        <p:spPr>
          <a:xfrm>
            <a:off x="695325" y="903288"/>
            <a:ext cx="4679950" cy="9525"/>
          </a:xfrm>
          <a:prstGeom prst="rect">
            <a:avLst/>
          </a:prstGeom>
          <a:solidFill>
            <a:srgbClr val="D9D9D9"/>
          </a:solidFill>
          <a:ln w="9525">
            <a:noFill/>
          </a:ln>
        </p:spPr>
        <p:txBody>
          <a:bodyPr anchor="t" anchorCtr="0"/>
          <a:p>
            <a:pPr algn="ctr"/>
            <a:endParaRPr lang="zh-CN" altLang="en-US"/>
          </a:p>
        </p:txBody>
      </p:sp>
      <p:sp>
        <p:nvSpPr>
          <p:cNvPr id="8196" name="path"/>
          <p:cNvSpPr/>
          <p:nvPr/>
        </p:nvSpPr>
        <p:spPr>
          <a:xfrm>
            <a:off x="11736388" y="6616700"/>
            <a:ext cx="139700" cy="241300"/>
          </a:xfrm>
          <a:custGeom>
            <a:avLst/>
            <a:gdLst/>
            <a:ahLst/>
            <a:cxnLst/>
            <a:pathLst>
              <a:path w="220" h="379">
                <a:moveTo>
                  <a:pt x="124" y="379"/>
                </a:moveTo>
                <a:lnTo>
                  <a:pt x="220" y="379"/>
                </a:lnTo>
                <a:lnTo>
                  <a:pt x="220" y="0"/>
                </a:lnTo>
                <a:lnTo>
                  <a:pt x="124" y="0"/>
                </a:lnTo>
                <a:lnTo>
                  <a:pt x="124" y="379"/>
                </a:lnTo>
                <a:close/>
              </a:path>
              <a:path w="220" h="379">
                <a:moveTo>
                  <a:pt x="0" y="379"/>
                </a:moveTo>
                <a:lnTo>
                  <a:pt x="95" y="379"/>
                </a:lnTo>
                <a:lnTo>
                  <a:pt x="95" y="0"/>
                </a:lnTo>
                <a:lnTo>
                  <a:pt x="0" y="0"/>
                </a:lnTo>
                <a:lnTo>
                  <a:pt x="0" y="379"/>
                </a:lnTo>
                <a:close/>
              </a:path>
            </a:pathLst>
          </a:custGeom>
          <a:solidFill>
            <a:srgbClr val="1A7B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197" name="文本框 1"/>
          <p:cNvSpPr txBox="1"/>
          <p:nvPr/>
        </p:nvSpPr>
        <p:spPr>
          <a:xfrm>
            <a:off x="636588" y="1314450"/>
            <a:ext cx="953928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/>
              <a:t>提出新的样本统一的加权函数：</a:t>
            </a:r>
            <a:endParaRPr lang="zh-CN" altLang="en-US"/>
          </a:p>
        </p:txBody>
      </p:sp>
      <p:pic>
        <p:nvPicPr>
          <p:cNvPr id="8198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8650" y="1806575"/>
            <a:ext cx="6169025" cy="962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9" name="文本框 12"/>
          <p:cNvSpPr txBox="1"/>
          <p:nvPr/>
        </p:nvSpPr>
        <p:spPr>
          <a:xfrm>
            <a:off x="695325" y="2995613"/>
            <a:ext cx="85486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/>
              <a:t>利用高斯函数拟合置信度分布，在第</a:t>
            </a:r>
            <a:r>
              <a:rPr lang="en-US" altLang="zh-CN"/>
              <a:t>t</a:t>
            </a:r>
            <a:r>
              <a:rPr lang="zh-CN" altLang="en-US"/>
              <a:t>轮时</a:t>
            </a:r>
            <a:r>
              <a:rPr lang="zh-CN" altLang="en-US">
                <a:latin typeface="DejaVu Math TeX Gyre" panose="02000503000000000000" charset="0"/>
              </a:rPr>
              <a:t>，</a:t>
            </a:r>
            <a:endParaRPr lang="zh-CN" altLang="en-US">
              <a:latin typeface="DejaVu Math TeX Gyre" panose="02000503000000000000" charset="0"/>
            </a:endParaRPr>
          </a:p>
        </p:txBody>
      </p:sp>
      <p:pic>
        <p:nvPicPr>
          <p:cNvPr id="8200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650" y="3363913"/>
            <a:ext cx="6726238" cy="1463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01" name="文本框 14"/>
          <p:cNvSpPr txBox="1"/>
          <p:nvPr/>
        </p:nvSpPr>
        <p:spPr>
          <a:xfrm>
            <a:off x="777875" y="4960938"/>
            <a:ext cx="85486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DejaVu Math TeX Gyre" panose="02000503000000000000" charset="0"/>
              </a:rPr>
              <a:t>为了获得更稳定的估计，用上历史统计信息：</a:t>
            </a:r>
            <a:endParaRPr lang="zh-CN" altLang="en-US">
              <a:latin typeface="DejaVu Math TeX Gyre" panose="02000503000000000000" charset="0"/>
            </a:endParaRPr>
          </a:p>
        </p:txBody>
      </p:sp>
      <p:pic>
        <p:nvPicPr>
          <p:cNvPr id="8202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650" y="5351463"/>
            <a:ext cx="7124700" cy="1155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4"/>
          <p:cNvSpPr/>
          <p:nvPr/>
        </p:nvSpPr>
        <p:spPr>
          <a:xfrm>
            <a:off x="777240" y="153670"/>
            <a:ext cx="6727189" cy="5562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 fontAlgn="auto">
              <a:lnSpc>
                <a:spcPct val="76000"/>
              </a:lnSpc>
            </a:pPr>
            <a:endParaRPr lang="en-US" altLang="en-US" sz="100" strike="noStrike" noProof="1" dirty="0"/>
          </a:p>
          <a:p>
            <a:pPr marL="12700" algn="l" rtl="0" eaLnBrk="0" fontAlgn="auto">
              <a:lnSpc>
                <a:spcPct val="97000"/>
              </a:lnSpc>
            </a:pPr>
            <a:r>
              <a:rPr lang="zh-CN" altLang="en-US" sz="3200" strike="noStrike" spc="10" noProof="1" dirty="0">
                <a:ln w="952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  <a:sym typeface="+mn-ea"/>
              </a:rPr>
              <a:t>克服伪标签中类不平衡</a:t>
            </a:r>
            <a:r>
              <a:rPr lang="zh-CN" altLang="en-US" sz="3200" strike="noStrike" spc="10" noProof="1" dirty="0">
                <a:ln w="952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  <a:sym typeface="+mn-ea"/>
              </a:rPr>
              <a:t>问题</a:t>
            </a:r>
            <a:endParaRPr lang="zh-CN" altLang="en-US" sz="3200" strike="noStrike" spc="10" noProof="1" dirty="0"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miter lim="0"/>
              </a:ln>
              <a:solidFill>
                <a:srgbClr val="000000">
                  <a:alpha val="100000"/>
                </a:srgbClr>
              </a:solidFill>
              <a:latin typeface="微软雅黑"/>
              <a:ea typeface="微软雅黑"/>
              <a:cs typeface="微软雅黑"/>
              <a:sym typeface="+mn-ea"/>
            </a:endParaRPr>
          </a:p>
        </p:txBody>
      </p:sp>
      <p:sp>
        <p:nvSpPr>
          <p:cNvPr id="9218" name="path"/>
          <p:cNvSpPr/>
          <p:nvPr/>
        </p:nvSpPr>
        <p:spPr>
          <a:xfrm>
            <a:off x="374650" y="0"/>
            <a:ext cx="141288" cy="962025"/>
          </a:xfrm>
          <a:custGeom>
            <a:avLst/>
            <a:gdLst/>
            <a:ahLst/>
            <a:cxnLst/>
            <a:pathLst>
              <a:path w="223" h="1514">
                <a:moveTo>
                  <a:pt x="0" y="1514"/>
                </a:moveTo>
                <a:lnTo>
                  <a:pt x="95" y="1514"/>
                </a:lnTo>
                <a:lnTo>
                  <a:pt x="95" y="0"/>
                </a:lnTo>
                <a:lnTo>
                  <a:pt x="0" y="0"/>
                </a:lnTo>
                <a:lnTo>
                  <a:pt x="0" y="1514"/>
                </a:lnTo>
                <a:close/>
              </a:path>
              <a:path w="223" h="1514">
                <a:moveTo>
                  <a:pt x="127" y="1514"/>
                </a:moveTo>
                <a:lnTo>
                  <a:pt x="223" y="1514"/>
                </a:lnTo>
                <a:lnTo>
                  <a:pt x="223" y="0"/>
                </a:lnTo>
                <a:lnTo>
                  <a:pt x="127" y="0"/>
                </a:lnTo>
                <a:lnTo>
                  <a:pt x="127" y="1514"/>
                </a:lnTo>
                <a:close/>
              </a:path>
            </a:pathLst>
          </a:custGeom>
          <a:solidFill>
            <a:srgbClr val="1A7B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19" name="rect"/>
          <p:cNvSpPr/>
          <p:nvPr/>
        </p:nvSpPr>
        <p:spPr>
          <a:xfrm>
            <a:off x="695325" y="903288"/>
            <a:ext cx="4679950" cy="9525"/>
          </a:xfrm>
          <a:prstGeom prst="rect">
            <a:avLst/>
          </a:prstGeom>
          <a:solidFill>
            <a:srgbClr val="D9D9D9"/>
          </a:solidFill>
          <a:ln w="9525">
            <a:noFill/>
          </a:ln>
        </p:spPr>
        <p:txBody>
          <a:bodyPr anchor="t" anchorCtr="0"/>
          <a:p>
            <a:pPr algn="ctr"/>
            <a:endParaRPr lang="zh-CN" altLang="en-US"/>
          </a:p>
        </p:txBody>
      </p:sp>
      <p:sp>
        <p:nvSpPr>
          <p:cNvPr id="9220" name="path"/>
          <p:cNvSpPr/>
          <p:nvPr/>
        </p:nvSpPr>
        <p:spPr>
          <a:xfrm>
            <a:off x="11736388" y="6616700"/>
            <a:ext cx="139700" cy="241300"/>
          </a:xfrm>
          <a:custGeom>
            <a:avLst/>
            <a:gdLst/>
            <a:ahLst/>
            <a:cxnLst/>
            <a:pathLst>
              <a:path w="220" h="379">
                <a:moveTo>
                  <a:pt x="124" y="379"/>
                </a:moveTo>
                <a:lnTo>
                  <a:pt x="220" y="379"/>
                </a:lnTo>
                <a:lnTo>
                  <a:pt x="220" y="0"/>
                </a:lnTo>
                <a:lnTo>
                  <a:pt x="124" y="0"/>
                </a:lnTo>
                <a:lnTo>
                  <a:pt x="124" y="379"/>
                </a:lnTo>
                <a:close/>
              </a:path>
              <a:path w="220" h="379">
                <a:moveTo>
                  <a:pt x="0" y="379"/>
                </a:moveTo>
                <a:lnTo>
                  <a:pt x="95" y="379"/>
                </a:lnTo>
                <a:lnTo>
                  <a:pt x="95" y="0"/>
                </a:lnTo>
                <a:lnTo>
                  <a:pt x="0" y="0"/>
                </a:lnTo>
                <a:lnTo>
                  <a:pt x="0" y="379"/>
                </a:lnTo>
                <a:close/>
              </a:path>
            </a:pathLst>
          </a:custGeom>
          <a:solidFill>
            <a:srgbClr val="1A7B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21" name="文本框 1"/>
          <p:cNvSpPr txBox="1"/>
          <p:nvPr/>
        </p:nvSpPr>
        <p:spPr>
          <a:xfrm>
            <a:off x="690563" y="1314450"/>
            <a:ext cx="953928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/>
              <a:t>将伪标签的分布定义为模型预测的期望：</a:t>
            </a:r>
            <a:endParaRPr lang="zh-CN" altLang="en-US"/>
          </a:p>
        </p:txBody>
      </p:sp>
      <p:pic>
        <p:nvPicPr>
          <p:cNvPr id="922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7275" y="1263650"/>
            <a:ext cx="1574800" cy="469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78815" y="1896110"/>
            <a:ext cx="10833735" cy="645795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pic>
        <p:nvPicPr>
          <p:cNvPr id="9224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400" y="2289175"/>
            <a:ext cx="4013200" cy="965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5" name="文本框 10"/>
          <p:cNvSpPr txBox="1"/>
          <p:nvPr/>
        </p:nvSpPr>
        <p:spPr>
          <a:xfrm>
            <a:off x="679450" y="3524250"/>
            <a:ext cx="107600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/>
              <a:t>UA(p)</a:t>
            </a:r>
            <a:r>
              <a:rPr lang="zh-CN" altLang="en-US"/>
              <a:t>是归一化后的概率，接下来计算样本的权重：</a:t>
            </a:r>
            <a:endParaRPr lang="zh-CN" altLang="en-US"/>
          </a:p>
        </p:txBody>
      </p:sp>
      <p:pic>
        <p:nvPicPr>
          <p:cNvPr id="9226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625" y="4065588"/>
            <a:ext cx="9029700" cy="1066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7" name="文本框 17"/>
          <p:cNvSpPr txBox="1"/>
          <p:nvPr/>
        </p:nvSpPr>
        <p:spPr>
          <a:xfrm>
            <a:off x="695325" y="5303838"/>
            <a:ext cx="9699625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/>
              <a:t>UA</a:t>
            </a:r>
            <a:r>
              <a:rPr lang="zh-CN" altLang="en-US"/>
              <a:t>鼓励将较大权重分配给预测较少的伪标签，较小权重分配给预测较多的伪标签，从而缓解不平衡问题。</a:t>
            </a:r>
            <a:endParaRPr lang="zh-CN" altLang="en-US"/>
          </a:p>
        </p:txBody>
      </p:sp>
      <p:pic>
        <p:nvPicPr>
          <p:cNvPr id="9228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3850" y="3238500"/>
            <a:ext cx="1384300" cy="381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textbox 14"/>
          <p:cNvSpPr/>
          <p:nvPr/>
        </p:nvSpPr>
        <p:spPr>
          <a:xfrm>
            <a:off x="777548" y="153714"/>
            <a:ext cx="3684903" cy="4978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 fontAlgn="auto">
              <a:lnSpc>
                <a:spcPct val="76000"/>
              </a:lnSpc>
            </a:pPr>
            <a:endParaRPr lang="en-US" altLang="en-US" sz="100" strike="noStrike" noProof="1" dirty="0"/>
          </a:p>
          <a:p>
            <a:pPr marL="12700" algn="l" rtl="0" eaLnBrk="0" fontAlgn="auto">
              <a:lnSpc>
                <a:spcPct val="97000"/>
              </a:lnSpc>
            </a:pPr>
            <a:endParaRPr lang="zh-CN" sz="3200" strike="noStrike" spc="10" noProof="1" dirty="0"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miter lim="0"/>
              </a:ln>
              <a:solidFill>
                <a:srgbClr val="000000">
                  <a:alpha val="100000"/>
                </a:srgb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242" name="path"/>
          <p:cNvSpPr/>
          <p:nvPr/>
        </p:nvSpPr>
        <p:spPr>
          <a:xfrm>
            <a:off x="374650" y="0"/>
            <a:ext cx="141288" cy="962025"/>
          </a:xfrm>
          <a:custGeom>
            <a:avLst/>
            <a:gdLst/>
            <a:ahLst/>
            <a:cxnLst/>
            <a:pathLst>
              <a:path w="223" h="1514">
                <a:moveTo>
                  <a:pt x="0" y="1514"/>
                </a:moveTo>
                <a:lnTo>
                  <a:pt x="95" y="1514"/>
                </a:lnTo>
                <a:lnTo>
                  <a:pt x="95" y="0"/>
                </a:lnTo>
                <a:lnTo>
                  <a:pt x="0" y="0"/>
                </a:lnTo>
                <a:lnTo>
                  <a:pt x="0" y="1514"/>
                </a:lnTo>
                <a:close/>
              </a:path>
              <a:path w="223" h="1514">
                <a:moveTo>
                  <a:pt x="127" y="1514"/>
                </a:moveTo>
                <a:lnTo>
                  <a:pt x="223" y="1514"/>
                </a:lnTo>
                <a:lnTo>
                  <a:pt x="223" y="0"/>
                </a:lnTo>
                <a:lnTo>
                  <a:pt x="127" y="0"/>
                </a:lnTo>
                <a:lnTo>
                  <a:pt x="127" y="1514"/>
                </a:lnTo>
                <a:close/>
              </a:path>
            </a:pathLst>
          </a:custGeom>
          <a:solidFill>
            <a:srgbClr val="1A7B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3" name="rect"/>
          <p:cNvSpPr/>
          <p:nvPr/>
        </p:nvSpPr>
        <p:spPr>
          <a:xfrm>
            <a:off x="649288" y="860425"/>
            <a:ext cx="4681537" cy="9525"/>
          </a:xfrm>
          <a:prstGeom prst="rect">
            <a:avLst/>
          </a:prstGeom>
          <a:solidFill>
            <a:srgbClr val="D9D9D9"/>
          </a:solidFill>
          <a:ln w="9525">
            <a:noFill/>
          </a:ln>
        </p:spPr>
        <p:txBody>
          <a:bodyPr anchor="t" anchorCtr="0"/>
          <a:p>
            <a:pPr algn="ctr"/>
            <a:endParaRPr lang="zh-CN" altLang="en-US"/>
          </a:p>
        </p:txBody>
      </p:sp>
      <p:sp>
        <p:nvSpPr>
          <p:cNvPr id="10244" name="path"/>
          <p:cNvSpPr/>
          <p:nvPr/>
        </p:nvSpPr>
        <p:spPr>
          <a:xfrm>
            <a:off x="11736388" y="6616700"/>
            <a:ext cx="139700" cy="241300"/>
          </a:xfrm>
          <a:custGeom>
            <a:avLst/>
            <a:gdLst/>
            <a:ahLst/>
            <a:cxnLst/>
            <a:pathLst>
              <a:path w="220" h="379">
                <a:moveTo>
                  <a:pt x="124" y="379"/>
                </a:moveTo>
                <a:lnTo>
                  <a:pt x="220" y="379"/>
                </a:lnTo>
                <a:lnTo>
                  <a:pt x="220" y="0"/>
                </a:lnTo>
                <a:lnTo>
                  <a:pt x="124" y="0"/>
                </a:lnTo>
                <a:lnTo>
                  <a:pt x="124" y="379"/>
                </a:lnTo>
                <a:close/>
              </a:path>
              <a:path w="220" h="379">
                <a:moveTo>
                  <a:pt x="0" y="379"/>
                </a:moveTo>
                <a:lnTo>
                  <a:pt x="95" y="379"/>
                </a:lnTo>
                <a:lnTo>
                  <a:pt x="95" y="0"/>
                </a:lnTo>
                <a:lnTo>
                  <a:pt x="0" y="0"/>
                </a:lnTo>
                <a:lnTo>
                  <a:pt x="0" y="379"/>
                </a:lnTo>
                <a:close/>
              </a:path>
            </a:pathLst>
          </a:custGeom>
          <a:solidFill>
            <a:srgbClr val="1A7BA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" name="textbox 14"/>
          <p:cNvSpPr/>
          <p:nvPr/>
        </p:nvSpPr>
        <p:spPr>
          <a:xfrm>
            <a:off x="777240" y="153670"/>
            <a:ext cx="6793864" cy="497840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 fontAlgn="auto">
              <a:lnSpc>
                <a:spcPct val="76000"/>
              </a:lnSpc>
            </a:pPr>
            <a:endParaRPr lang="en-US" altLang="en-US" sz="100" strike="noStrike" noProof="1" dirty="0"/>
          </a:p>
          <a:p>
            <a:pPr marL="12700" algn="l" rtl="0" eaLnBrk="0" fontAlgn="auto">
              <a:lnSpc>
                <a:spcPct val="97000"/>
              </a:lnSpc>
            </a:pPr>
            <a:r>
              <a:rPr lang="zh-CN" altLang="en-US" sz="3200" strike="noStrike" spc="10" noProof="1" dirty="0">
                <a:ln w="952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  <a:sym typeface="+mn-ea"/>
              </a:rPr>
              <a:t>实验结果</a:t>
            </a:r>
            <a:endParaRPr lang="zh-CN" altLang="en-US" sz="3200" strike="noStrike" spc="10" noProof="1" dirty="0"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miter lim="0"/>
              </a:ln>
              <a:solidFill>
                <a:srgbClr val="000000">
                  <a:alpha val="100000"/>
                </a:srgbClr>
              </a:solidFill>
              <a:latin typeface="微软雅黑"/>
              <a:ea typeface="微软雅黑"/>
              <a:cs typeface="微软雅黑"/>
              <a:sym typeface="+mn-ea"/>
            </a:endParaRPr>
          </a:p>
        </p:txBody>
      </p:sp>
      <p:pic>
        <p:nvPicPr>
          <p:cNvPr id="1024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875" y="1287463"/>
            <a:ext cx="10002838" cy="3378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481" name="group 86"/>
          <p:cNvGrpSpPr/>
          <p:nvPr/>
        </p:nvGrpSpPr>
        <p:grpSpPr>
          <a:xfrm>
            <a:off x="1885950" y="3292475"/>
            <a:ext cx="8420100" cy="136525"/>
            <a:chOff x="0" y="0"/>
            <a:chExt cx="8418576" cy="137159"/>
          </a:xfrm>
        </p:grpSpPr>
        <p:sp>
          <p:nvSpPr>
            <p:cNvPr id="20482" name="path"/>
            <p:cNvSpPr/>
            <p:nvPr/>
          </p:nvSpPr>
          <p:spPr>
            <a:xfrm>
              <a:off x="0" y="0"/>
              <a:ext cx="2104644" cy="137159"/>
            </a:xfrm>
            <a:custGeom>
              <a:avLst/>
              <a:gdLst/>
              <a:ahLst/>
              <a:cxnLst/>
              <a:pathLst>
                <a:path w="3314" h="215">
                  <a:moveTo>
                    <a:pt x="0" y="215"/>
                  </a:moveTo>
                  <a:lnTo>
                    <a:pt x="3314" y="215"/>
                  </a:lnTo>
                  <a:lnTo>
                    <a:pt x="3314" y="0"/>
                  </a:lnTo>
                  <a:lnTo>
                    <a:pt x="0" y="0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rgbClr val="1A7BA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483" name="path"/>
            <p:cNvSpPr/>
            <p:nvPr/>
          </p:nvSpPr>
          <p:spPr>
            <a:xfrm>
              <a:off x="2104644" y="0"/>
              <a:ext cx="2104644" cy="137159"/>
            </a:xfrm>
            <a:custGeom>
              <a:avLst/>
              <a:gdLst/>
              <a:ahLst/>
              <a:cxnLst/>
              <a:pathLst>
                <a:path w="3314" h="215">
                  <a:moveTo>
                    <a:pt x="0" y="215"/>
                  </a:moveTo>
                  <a:lnTo>
                    <a:pt x="3314" y="215"/>
                  </a:lnTo>
                  <a:lnTo>
                    <a:pt x="3314" y="0"/>
                  </a:lnTo>
                  <a:lnTo>
                    <a:pt x="0" y="0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rgbClr val="95BC4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484" name="path"/>
            <p:cNvSpPr/>
            <p:nvPr/>
          </p:nvSpPr>
          <p:spPr>
            <a:xfrm>
              <a:off x="4209288" y="0"/>
              <a:ext cx="2104643" cy="137159"/>
            </a:xfrm>
            <a:custGeom>
              <a:avLst/>
              <a:gdLst/>
              <a:ahLst/>
              <a:cxnLst/>
              <a:pathLst>
                <a:path w="3314" h="215">
                  <a:moveTo>
                    <a:pt x="0" y="215"/>
                  </a:moveTo>
                  <a:lnTo>
                    <a:pt x="3314" y="215"/>
                  </a:lnTo>
                  <a:lnTo>
                    <a:pt x="3314" y="0"/>
                  </a:lnTo>
                  <a:lnTo>
                    <a:pt x="0" y="0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rgbClr val="FDA90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485" name="path"/>
            <p:cNvSpPr/>
            <p:nvPr/>
          </p:nvSpPr>
          <p:spPr>
            <a:xfrm>
              <a:off x="6313932" y="0"/>
              <a:ext cx="2104644" cy="137159"/>
            </a:xfrm>
            <a:custGeom>
              <a:avLst/>
              <a:gdLst/>
              <a:ahLst/>
              <a:cxnLst/>
              <a:pathLst>
                <a:path w="3314" h="215">
                  <a:moveTo>
                    <a:pt x="0" y="215"/>
                  </a:moveTo>
                  <a:lnTo>
                    <a:pt x="3314" y="215"/>
                  </a:lnTo>
                  <a:lnTo>
                    <a:pt x="3314" y="0"/>
                  </a:lnTo>
                  <a:lnTo>
                    <a:pt x="0" y="0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rgbClr val="BF342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83" name="textbox 283"/>
          <p:cNvSpPr/>
          <p:nvPr/>
        </p:nvSpPr>
        <p:spPr>
          <a:xfrm>
            <a:off x="4834534" y="3724884"/>
            <a:ext cx="1261744" cy="5949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 fontAlgn="auto">
              <a:lnSpc>
                <a:spcPct val="75000"/>
              </a:lnSpc>
            </a:pPr>
            <a:endParaRPr lang="en-US" altLang="en-US" sz="100" strike="noStrike" noProof="1" dirty="0"/>
          </a:p>
          <a:p>
            <a:pPr marL="12700" algn="l" rtl="0" eaLnBrk="0" fontAlgn="auto">
              <a:lnSpc>
                <a:spcPct val="78000"/>
              </a:lnSpc>
            </a:pPr>
            <a:r>
              <a:rPr sz="4800" b="1" strike="noStrike" spc="-140" noProof="1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EN</a:t>
            </a:r>
            <a:r>
              <a:rPr sz="4800" b="1" strike="noStrike" spc="-120" noProof="1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</a:t>
            </a:r>
            <a:endParaRPr lang="en-US" altLang="en-US" sz="4800" strike="noStrike" noProof="1" dirty="0"/>
          </a:p>
        </p:txBody>
      </p:sp>
      <p:sp>
        <p:nvSpPr>
          <p:cNvPr id="4" name="textbox 283"/>
          <p:cNvSpPr/>
          <p:nvPr/>
        </p:nvSpPr>
        <p:spPr>
          <a:xfrm>
            <a:off x="3835400" y="2614613"/>
            <a:ext cx="3668713" cy="595313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 fontAlgn="auto">
              <a:lnSpc>
                <a:spcPct val="75000"/>
              </a:lnSpc>
            </a:pPr>
            <a:endParaRPr lang="en-US" altLang="en-US" sz="100" strike="noStrike" noProof="1" dirty="0"/>
          </a:p>
          <a:p>
            <a:pPr marL="12700" algn="l" rtl="0" eaLnBrk="0" fontAlgn="auto">
              <a:lnSpc>
                <a:spcPct val="78000"/>
              </a:lnSpc>
            </a:pPr>
            <a:r>
              <a:rPr lang="en-US" altLang="en-US" sz="4800" strike="noStrike" noProof="1" dirty="0">
                <a:latin typeface="+mn-lt"/>
                <a:ea typeface="+mn-ea"/>
                <a:cs typeface="+mn-cs"/>
              </a:rPr>
              <a:t>Thank  you !</a:t>
            </a:r>
            <a:endParaRPr lang="en-US" altLang="en-US" sz="4800" strike="noStrike" noProof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</Words>
  <Application>WPS 文字</Application>
  <PresentationFormat/>
  <Paragraphs>67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9" baseType="lpstr">
      <vt:lpstr>Arial</vt:lpstr>
      <vt:lpstr>宋体</vt:lpstr>
      <vt:lpstr>Wingdings</vt:lpstr>
      <vt:lpstr>汉仪书宋二KW</vt:lpstr>
      <vt:lpstr>微软雅黑</vt:lpstr>
      <vt:lpstr>汉仪旗黑</vt:lpstr>
      <vt:lpstr>Calibri</vt:lpstr>
      <vt:lpstr>Helvetica Neue</vt:lpstr>
      <vt:lpstr>微软雅黑</vt:lpstr>
      <vt:lpstr>Times New Roman</vt:lpstr>
      <vt:lpstr>Arial Bold</vt:lpstr>
      <vt:lpstr>宋体</vt:lpstr>
      <vt:lpstr>Cambria Math</vt:lpstr>
      <vt:lpstr>Kingsoft Math</vt:lpstr>
      <vt:lpstr>Wingdings</vt:lpstr>
      <vt:lpstr>Times New Roman</vt:lpstr>
      <vt:lpstr>Arial Unicode MS</vt:lpstr>
      <vt:lpstr>Apple Color Emoji</vt:lpstr>
      <vt:lpstr>DejaVu Math TeX Gyre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 るふぃ </cp:lastModifiedBy>
  <cp:revision>15</cp:revision>
  <dcterms:created xsi:type="dcterms:W3CDTF">2024-04-22T16:35:08Z</dcterms:created>
  <dcterms:modified xsi:type="dcterms:W3CDTF">2024-04-22T16:35:08Z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wqlLaW5nc29mdCBQREYgdG8gV1BTIDgw</vt:lpwstr>
  </property>
  <property fmtid="{D5CDD505-2E9C-101B-9397-08002B2CF9AE}" pid="3" name="Created">
    <vt:filetime>1900-01-01T08:00:00Z</vt:filetime>
  </property>
  <property fmtid="{D5CDD505-2E9C-101B-9397-08002B2CF9AE}" pid="4" name="KSOProductBuildVer">
    <vt:lpwstr>2052-5.1.1.7662</vt:lpwstr>
  </property>
  <property fmtid="{D5CDD505-2E9C-101B-9397-08002B2CF9AE}" pid="5" name="ICV">
    <vt:lpwstr>0033431F17C4DE75BC9126663AD16A73</vt:lpwstr>
  </property>
</Properties>
</file>