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405" r:id="rId3"/>
    <p:sldId id="597" r:id="rId4"/>
    <p:sldId id="598" r:id="rId5"/>
    <p:sldId id="601" r:id="rId6"/>
    <p:sldId id="599" r:id="rId7"/>
    <p:sldId id="609" r:id="rId8"/>
    <p:sldId id="605" r:id="rId9"/>
    <p:sldId id="606" r:id="rId10"/>
    <p:sldId id="607" r:id="rId11"/>
    <p:sldId id="608" r:id="rId12"/>
    <p:sldId id="4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5EA8"/>
    <a:srgbClr val="0053A3"/>
    <a:srgbClr val="C8EAF5"/>
    <a:srgbClr val="4E67C8"/>
    <a:srgbClr val="FF0000"/>
    <a:srgbClr val="92D050"/>
    <a:srgbClr val="85A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1774" autoAdjust="0"/>
  </p:normalViewPr>
  <p:slideViewPr>
    <p:cSldViewPr snapToGrid="0">
      <p:cViewPr varScale="1">
        <p:scale>
          <a:sx n="85" d="100"/>
          <a:sy n="85" d="100"/>
        </p:scale>
        <p:origin x="360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7882C-2C10-41C1-91ED-8E6213314E45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E5DB-F696-40A5-BACD-323C90F0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6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0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8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3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5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7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8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3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E5DB-F696-40A5-BACD-323C90F054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6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4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creen Shot 2017-04-24 at 10.52.04 P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1280" y="0"/>
            <a:ext cx="1950720" cy="5412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Placeholder 12"/>
          <p:cNvSpPr>
            <a:spLocks noGrp="1"/>
          </p:cNvSpPr>
          <p:nvPr>
            <p:ph type="title"/>
          </p:nvPr>
        </p:nvSpPr>
        <p:spPr bwMode="auto">
          <a:xfrm>
            <a:off x="349828" y="137160"/>
            <a:ext cx="9567256" cy="45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6C20113-1BEC-4333-A34B-82F49C10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5024" y="6583679"/>
            <a:ext cx="406975" cy="27432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05C07DD0-F871-4C4E-9E40-B5C5FC44D5FF}"/>
              </a:ext>
            </a:extLst>
          </p:cNvPr>
          <p:cNvSpPr/>
          <p:nvPr userDrawn="1"/>
        </p:nvSpPr>
        <p:spPr>
          <a:xfrm>
            <a:off x="11770822" y="6583677"/>
            <a:ext cx="406975" cy="274323"/>
          </a:xfrm>
          <a:prstGeom prst="parallelogram">
            <a:avLst>
              <a:gd name="adj" fmla="val 33128"/>
            </a:avLst>
          </a:prstGeom>
          <a:solidFill>
            <a:srgbClr val="295EA8"/>
          </a:solidFill>
          <a:ln>
            <a:solidFill>
              <a:srgbClr val="29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C702DD-04BB-4937-A730-BB4575D55951}"/>
              </a:ext>
            </a:extLst>
          </p:cNvPr>
          <p:cNvCxnSpPr>
            <a:cxnSpLocks/>
            <a:endCxn id="2" idx="5"/>
          </p:cNvCxnSpPr>
          <p:nvPr userDrawn="1"/>
        </p:nvCxnSpPr>
        <p:spPr>
          <a:xfrm>
            <a:off x="349828" y="6720839"/>
            <a:ext cx="114664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0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40913" y="6453188"/>
            <a:ext cx="1919288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712FBE-64B7-456D-87DA-2BA717EF69E5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5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40913" y="6453188"/>
            <a:ext cx="1919288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E7FCF3-45A9-4F8F-B18A-64B87F4281DB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89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40913" y="6453188"/>
            <a:ext cx="1919288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072688" y="6202363"/>
            <a:ext cx="1828800" cy="1444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5F76DD-F856-4D7B-A3B0-639380A2918A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11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56738" y="5300663"/>
            <a:ext cx="1920875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5131" name="图片 16" descr="NUAA_石标-9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7613" y="115888"/>
            <a:ext cx="577850" cy="541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Box 5"/>
          <p:cNvSpPr txBox="1">
            <a:spLocks noChangeAspect="1"/>
          </p:cNvSpPr>
          <p:nvPr/>
        </p:nvSpPr>
        <p:spPr bwMode="auto">
          <a:xfrm>
            <a:off x="10406063" y="111125"/>
            <a:ext cx="9366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智周万物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道济天下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111125"/>
            <a:ext cx="1416050" cy="620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513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3" y="55563"/>
            <a:ext cx="681037" cy="674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641138" y="6376988"/>
            <a:ext cx="503238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algn="l"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648EBC-92C8-43EB-989F-E0C9CE362E64}" type="slidenum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40913" y="6453188"/>
            <a:ext cx="1919288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F31DDB-1A5D-41CF-B847-948BC4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22FC92E-99F2-46C2-8C44-AFF2A3B9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B32D422-F6FC-43CE-85A9-216D66F1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0D1975-A2BA-45DE-B2C5-4B5BBCA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EB15D9-2DEE-4F0A-B749-8BAD9E6B14C2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098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58737" y="896938"/>
            <a:ext cx="12312650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9" descr="NUAA Logo White.png"/>
          <p:cNvPicPr preferRelativeResize="0"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0587" y="61257"/>
            <a:ext cx="847605" cy="8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48555"/>
      </p:ext>
    </p:extLst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1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D1995-9A75-424B-A596-9B67D787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920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组合 14"/>
          <p:cNvGrpSpPr/>
          <p:nvPr userDrawn="1"/>
        </p:nvGrpSpPr>
        <p:grpSpPr>
          <a:xfrm>
            <a:off x="9790113" y="6513513"/>
            <a:ext cx="2111375" cy="180975"/>
            <a:chOff x="5652120" y="6469070"/>
            <a:chExt cx="1584176" cy="181048"/>
          </a:xfrm>
        </p:grpSpPr>
        <p:pic>
          <p:nvPicPr>
            <p:cNvPr id="1028" name="图片 11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403674" y="6469070"/>
              <a:ext cx="832622" cy="1810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9" name="图片 10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5652120" y="6469070"/>
              <a:ext cx="832622" cy="1810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3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72688" y="6202363"/>
            <a:ext cx="1828800" cy="1444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algn="r" eaLnBrk="1" hangingPunct="1">
              <a:defRPr sz="1000" b="1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EB15D9-2DEE-4F0A-B749-8BAD9E6B14C2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108065" y="640084"/>
            <a:ext cx="101249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40913" y="6453188"/>
            <a:ext cx="1919288" cy="26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24CFF91A-088D-47F5-BE9B-10A416DF33E8}"/>
              </a:ext>
            </a:extLst>
          </p:cNvPr>
          <p:cNvSpPr/>
          <p:nvPr userDrawn="1"/>
        </p:nvSpPr>
        <p:spPr>
          <a:xfrm>
            <a:off x="108065" y="134359"/>
            <a:ext cx="232756" cy="505725"/>
          </a:xfrm>
          <a:prstGeom prst="parallelogram">
            <a:avLst/>
          </a:prstGeom>
          <a:solidFill>
            <a:srgbClr val="29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8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7AE03E-C048-4CBD-ADB5-882659405491}"/>
              </a:ext>
            </a:extLst>
          </p:cNvPr>
          <p:cNvSpPr txBox="1"/>
          <p:nvPr/>
        </p:nvSpPr>
        <p:spPr>
          <a:xfrm>
            <a:off x="5262282" y="466739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E265B2-974A-418C-A456-467F64F7D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87" y="2079135"/>
            <a:ext cx="9086850" cy="2105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49EF1C-446A-43B3-A1BE-B6D6AAF59486}"/>
              </a:ext>
            </a:extLst>
          </p:cNvPr>
          <p:cNvSpPr txBox="1"/>
          <p:nvPr/>
        </p:nvSpPr>
        <p:spPr>
          <a:xfrm>
            <a:off x="7164197" y="2667699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领域凸博弈</a:t>
            </a:r>
          </a:p>
        </p:txBody>
      </p:sp>
    </p:spTree>
    <p:extLst>
      <p:ext uri="{BB962C8B-B14F-4D97-AF65-F5344CB8AC3E}">
        <p14:creationId xmlns:p14="http://schemas.microsoft.com/office/powerpoint/2010/main" val="261517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06" y="137160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9D4D61-725D-444A-8F43-8075EB228B6D}"/>
              </a:ext>
            </a:extLst>
          </p:cNvPr>
          <p:cNvSpPr txBox="1"/>
          <p:nvPr/>
        </p:nvSpPr>
        <p:spPr>
          <a:xfrm>
            <a:off x="1398" y="64986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Generalization with Domain Convex Game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4E75B-6B04-48BB-A497-64520ED3692E}"/>
              </a:ext>
            </a:extLst>
          </p:cNvPr>
          <p:cNvSpPr txBox="1"/>
          <p:nvPr/>
        </p:nvSpPr>
        <p:spPr>
          <a:xfrm>
            <a:off x="5460997" y="649860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530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369DDB-2C97-466B-BB84-1BB1B57A5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5EA8"/>
          </a:solidFill>
          <a:ln>
            <a:solidFill>
              <a:srgbClr val="29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7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BA9B5-0136-4608-97CC-D5E89381C81A}"/>
              </a:ext>
            </a:extLst>
          </p:cNvPr>
          <p:cNvSpPr txBox="1"/>
          <p:nvPr/>
        </p:nvSpPr>
        <p:spPr>
          <a:xfrm>
            <a:off x="3717721" y="2045255"/>
            <a:ext cx="4756558" cy="276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 ?</a:t>
            </a:r>
          </a:p>
        </p:txBody>
      </p:sp>
    </p:spTree>
    <p:extLst>
      <p:ext uri="{BB962C8B-B14F-4D97-AF65-F5344CB8AC3E}">
        <p14:creationId xmlns:p14="http://schemas.microsoft.com/office/powerpoint/2010/main" val="314201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AC9A859-ED6B-49D6-8F76-A5C923F7F84F}"/>
              </a:ext>
            </a:extLst>
          </p:cNvPr>
          <p:cNvGrpSpPr/>
          <p:nvPr/>
        </p:nvGrpSpPr>
        <p:grpSpPr>
          <a:xfrm>
            <a:off x="3839598" y="1377079"/>
            <a:ext cx="4512803" cy="4103841"/>
            <a:chOff x="3812453" y="1364251"/>
            <a:chExt cx="4475296" cy="41038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1AA1283-6BB4-4C22-9B60-68CE55778ABE}"/>
                </a:ext>
              </a:extLst>
            </p:cNvPr>
            <p:cNvGrpSpPr/>
            <p:nvPr/>
          </p:nvGrpSpPr>
          <p:grpSpPr>
            <a:xfrm>
              <a:off x="3848396" y="1364251"/>
              <a:ext cx="3375753" cy="828000"/>
              <a:chOff x="3909356" y="1685526"/>
              <a:chExt cx="3375753" cy="828000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D2DB08C-6B0F-4AC0-AF2A-51F5E5D6BC5C}"/>
                  </a:ext>
                </a:extLst>
              </p:cNvPr>
              <p:cNvSpPr txBox="1"/>
              <p:nvPr/>
            </p:nvSpPr>
            <p:spPr>
              <a:xfrm>
                <a:off x="4809242" y="1837916"/>
                <a:ext cx="2475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Introduction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5C2865AB-9118-42D1-87D6-ADF084B95579}"/>
                  </a:ext>
                </a:extLst>
              </p:cNvPr>
              <p:cNvGrpSpPr/>
              <p:nvPr/>
            </p:nvGrpSpPr>
            <p:grpSpPr>
              <a:xfrm>
                <a:off x="3909356" y="1685526"/>
                <a:ext cx="828000" cy="828000"/>
                <a:chOff x="3909356" y="1685526"/>
                <a:chExt cx="828000" cy="828000"/>
              </a:xfrm>
            </p:grpSpPr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96D675F-3832-4B8D-B82A-4369B45FF2AE}"/>
                    </a:ext>
                  </a:extLst>
                </p:cNvPr>
                <p:cNvSpPr txBox="1"/>
                <p:nvPr/>
              </p:nvSpPr>
              <p:spPr>
                <a:xfrm>
                  <a:off x="3909356" y="1745583"/>
                  <a:ext cx="8280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3A3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7E7FA41-E358-49DA-BA32-1311BA8E05EB}"/>
                    </a:ext>
                  </a:extLst>
                </p:cNvPr>
                <p:cNvSpPr/>
                <p:nvPr/>
              </p:nvSpPr>
              <p:spPr>
                <a:xfrm>
                  <a:off x="3909356" y="1685526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3E8D03-844D-4A9D-BE7B-AF7CE0314990}"/>
                </a:ext>
              </a:extLst>
            </p:cNvPr>
            <p:cNvGrpSpPr/>
            <p:nvPr/>
          </p:nvGrpSpPr>
          <p:grpSpPr>
            <a:xfrm>
              <a:off x="3812453" y="2428147"/>
              <a:ext cx="3618956" cy="828000"/>
              <a:chOff x="8098970" y="1297933"/>
              <a:chExt cx="3618956" cy="82800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731FDE-E4A3-487F-837F-466FF845709B}"/>
                  </a:ext>
                </a:extLst>
              </p:cNvPr>
              <p:cNvSpPr txBox="1"/>
              <p:nvPr/>
            </p:nvSpPr>
            <p:spPr>
              <a:xfrm>
                <a:off x="9034799" y="1450323"/>
                <a:ext cx="2683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Methodology</a:t>
                </a: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ABB40139-E9A5-44F5-9E76-F8768431D2CC}"/>
                  </a:ext>
                </a:extLst>
              </p:cNvPr>
              <p:cNvGrpSpPr/>
              <p:nvPr/>
            </p:nvGrpSpPr>
            <p:grpSpPr>
              <a:xfrm>
                <a:off x="8098970" y="1297933"/>
                <a:ext cx="899886" cy="828000"/>
                <a:chOff x="8098970" y="1297933"/>
                <a:chExt cx="899886" cy="828000"/>
              </a:xfrm>
            </p:grpSpPr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6415EE1-1B0F-48E0-95A8-30F4950886DF}"/>
                    </a:ext>
                  </a:extLst>
                </p:cNvPr>
                <p:cNvSpPr txBox="1"/>
                <p:nvPr/>
              </p:nvSpPr>
              <p:spPr>
                <a:xfrm>
                  <a:off x="8098970" y="1327213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02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5D4D3D6-37C1-4F2B-99DA-D354AA590A68}"/>
                    </a:ext>
                  </a:extLst>
                </p:cNvPr>
                <p:cNvSpPr/>
                <p:nvPr/>
              </p:nvSpPr>
              <p:spPr>
                <a:xfrm>
                  <a:off x="8134913" y="129793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953C67B-A248-433B-8F76-61601644D6CD}"/>
                </a:ext>
              </a:extLst>
            </p:cNvPr>
            <p:cNvGrpSpPr/>
            <p:nvPr/>
          </p:nvGrpSpPr>
          <p:grpSpPr>
            <a:xfrm>
              <a:off x="3812453" y="4640092"/>
              <a:ext cx="3170240" cy="828000"/>
              <a:chOff x="3873413" y="3640584"/>
              <a:chExt cx="3170240" cy="82800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6F13203-75FB-485F-BBB1-75DA6B865E63}"/>
                  </a:ext>
                </a:extLst>
              </p:cNvPr>
              <p:cNvSpPr txBox="1"/>
              <p:nvPr/>
            </p:nvSpPr>
            <p:spPr>
              <a:xfrm>
                <a:off x="4812982" y="3792974"/>
                <a:ext cx="2230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FC19881-6EA9-4DD0-B6DF-C5C88D96FE12}"/>
                  </a:ext>
                </a:extLst>
              </p:cNvPr>
              <p:cNvGrpSpPr/>
              <p:nvPr/>
            </p:nvGrpSpPr>
            <p:grpSpPr>
              <a:xfrm>
                <a:off x="3873413" y="3640584"/>
                <a:ext cx="899886" cy="828000"/>
                <a:chOff x="3873413" y="3640584"/>
                <a:chExt cx="899886" cy="828000"/>
              </a:xfrm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B7F51EB-36EA-45EF-A984-82B84A09F2B2}"/>
                    </a:ext>
                  </a:extLst>
                </p:cNvPr>
                <p:cNvSpPr txBox="1"/>
                <p:nvPr/>
              </p:nvSpPr>
              <p:spPr>
                <a:xfrm>
                  <a:off x="3873413" y="3669864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04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419540D-E40D-42E8-8D87-C842CB51AFDE}"/>
                    </a:ext>
                  </a:extLst>
                </p:cNvPr>
                <p:cNvSpPr/>
                <p:nvPr/>
              </p:nvSpPr>
              <p:spPr>
                <a:xfrm>
                  <a:off x="3909356" y="3640584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9D83923-4926-423B-8BDC-D7D0C208034B}"/>
                </a:ext>
              </a:extLst>
            </p:cNvPr>
            <p:cNvGrpSpPr/>
            <p:nvPr/>
          </p:nvGrpSpPr>
          <p:grpSpPr>
            <a:xfrm>
              <a:off x="3812453" y="3549137"/>
              <a:ext cx="4475296" cy="828000"/>
              <a:chOff x="3812453" y="3545514"/>
              <a:chExt cx="4475296" cy="828000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6AAAF3-045A-4864-9A31-0776AE820D04}"/>
                  </a:ext>
                </a:extLst>
              </p:cNvPr>
              <p:cNvSpPr txBox="1"/>
              <p:nvPr/>
            </p:nvSpPr>
            <p:spPr>
              <a:xfrm>
                <a:off x="4752021" y="3697904"/>
                <a:ext cx="3535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Experiment</a:t>
                </a: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DB55613-B1C5-44B1-AABE-41CB65416D66}"/>
                  </a:ext>
                </a:extLst>
              </p:cNvPr>
              <p:cNvGrpSpPr/>
              <p:nvPr/>
            </p:nvGrpSpPr>
            <p:grpSpPr>
              <a:xfrm>
                <a:off x="3812453" y="3545514"/>
                <a:ext cx="899886" cy="828000"/>
                <a:chOff x="3873413" y="3203903"/>
                <a:chExt cx="899886" cy="828000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9C55FF0-C9A0-4D05-A7D9-2029F3E18513}"/>
                    </a:ext>
                  </a:extLst>
                </p:cNvPr>
                <p:cNvSpPr txBox="1"/>
                <p:nvPr/>
              </p:nvSpPr>
              <p:spPr>
                <a:xfrm>
                  <a:off x="3873413" y="3233183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871207C-512D-4339-ACAF-EFC8B1E13097}"/>
                    </a:ext>
                  </a:extLst>
                </p:cNvPr>
                <p:cNvSpPr/>
                <p:nvPr/>
              </p:nvSpPr>
              <p:spPr>
                <a:xfrm>
                  <a:off x="3909356" y="320390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740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6A3ED5-BD99-4B6F-A0A7-2B7862148B99}"/>
              </a:ext>
            </a:extLst>
          </p:cNvPr>
          <p:cNvSpPr txBox="1"/>
          <p:nvPr/>
        </p:nvSpPr>
        <p:spPr>
          <a:xfrm>
            <a:off x="2984147" y="7495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通常认为源域的多样化将有利于分布外泛化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254DAC-5095-4348-B532-1F5B2C03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47" y="1804732"/>
            <a:ext cx="7011684" cy="29522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18B021-F2EB-4C4E-AC27-038B6944099E}"/>
              </a:ext>
            </a:extLst>
          </p:cNvPr>
          <p:cNvSpPr txBox="1"/>
          <p:nvPr/>
        </p:nvSpPr>
        <p:spPr>
          <a:xfrm>
            <a:off x="2914769" y="116224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stronger the domain diversity, will it certainly help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model generalization capability?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4D812-8747-46A8-BE07-A3B33A61AD00}"/>
              </a:ext>
            </a:extLst>
          </p:cNvPr>
          <p:cNvSpPr txBox="1"/>
          <p:nvPr/>
        </p:nvSpPr>
        <p:spPr>
          <a:xfrm>
            <a:off x="2590158" y="4587761"/>
            <a:ext cx="7011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可能的原因：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可能是因为该模型没有充分利用多领域的丰富信息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可能是由于存在含有冗余或噪声信息的低质量样本，不利于泛化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54F3B9-5782-4717-B92E-EFD883058847}"/>
              </a:ext>
            </a:extLst>
          </p:cNvPr>
          <p:cNvSpPr txBox="1"/>
          <p:nvPr/>
        </p:nvSpPr>
        <p:spPr>
          <a:xfrm>
            <a:off x="2351812" y="5511091"/>
            <a:ext cx="8094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虚线为理想状态，所以还有进步空间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如果能够保证模型泛化与领域多样性之间的严格正相关关系，以保证并进一步提高领域增强的有效性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363FE5-D76B-4B5F-9400-1B55B9DC6398}"/>
              </a:ext>
            </a:extLst>
          </p:cNvPr>
          <p:cNvSpPr txBox="1"/>
          <p:nvPr/>
        </p:nvSpPr>
        <p:spPr>
          <a:xfrm>
            <a:off x="5460997" y="649860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AD66DF-366A-4F75-9BAA-2CF0D9D28284}"/>
              </a:ext>
            </a:extLst>
          </p:cNvPr>
          <p:cNvSpPr txBox="1"/>
          <p:nvPr/>
        </p:nvSpPr>
        <p:spPr>
          <a:xfrm>
            <a:off x="1398" y="64986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Generalization with Domain Convex Game</a:t>
            </a:r>
          </a:p>
        </p:txBody>
      </p:sp>
    </p:spTree>
    <p:extLst>
      <p:ext uri="{BB962C8B-B14F-4D97-AF65-F5344CB8AC3E}">
        <p14:creationId xmlns:p14="http://schemas.microsoft.com/office/powerpoint/2010/main" val="371315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540C23E0-717C-4702-BEAB-6B1DAF3D3496}"/>
              </a:ext>
            </a:extLst>
          </p:cNvPr>
          <p:cNvGrpSpPr/>
          <p:nvPr/>
        </p:nvGrpSpPr>
        <p:grpSpPr>
          <a:xfrm>
            <a:off x="4512352" y="1377079"/>
            <a:ext cx="4512803" cy="4103841"/>
            <a:chOff x="3812453" y="1364251"/>
            <a:chExt cx="4475296" cy="410384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6068A9F-AF9B-4A4E-9D93-4F8D32ADB22C}"/>
                </a:ext>
              </a:extLst>
            </p:cNvPr>
            <p:cNvGrpSpPr/>
            <p:nvPr/>
          </p:nvGrpSpPr>
          <p:grpSpPr>
            <a:xfrm>
              <a:off x="3848396" y="1364251"/>
              <a:ext cx="3375753" cy="828000"/>
              <a:chOff x="3909356" y="1685526"/>
              <a:chExt cx="3375753" cy="828000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DC32A25-DA17-4DF5-ACDB-8417D5D76CFD}"/>
                  </a:ext>
                </a:extLst>
              </p:cNvPr>
              <p:cNvSpPr txBox="1"/>
              <p:nvPr/>
            </p:nvSpPr>
            <p:spPr>
              <a:xfrm>
                <a:off x="4809242" y="1837916"/>
                <a:ext cx="2475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Introduction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0D95610-DC5D-4C0B-9A1B-DBDA88E1F239}"/>
                  </a:ext>
                </a:extLst>
              </p:cNvPr>
              <p:cNvGrpSpPr/>
              <p:nvPr/>
            </p:nvGrpSpPr>
            <p:grpSpPr>
              <a:xfrm>
                <a:off x="3909356" y="1685526"/>
                <a:ext cx="828000" cy="828000"/>
                <a:chOff x="3909356" y="1685526"/>
                <a:chExt cx="828000" cy="828000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7F3D73FF-FA09-493A-BA39-03A43D943D2A}"/>
                    </a:ext>
                  </a:extLst>
                </p:cNvPr>
                <p:cNvSpPr txBox="1"/>
                <p:nvPr/>
              </p:nvSpPr>
              <p:spPr>
                <a:xfrm>
                  <a:off x="3909356" y="1745583"/>
                  <a:ext cx="828000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4628875-B4D2-40D2-B988-F1C00A7F7B4E}"/>
                    </a:ext>
                  </a:extLst>
                </p:cNvPr>
                <p:cNvSpPr/>
                <p:nvPr/>
              </p:nvSpPr>
              <p:spPr>
                <a:xfrm>
                  <a:off x="3909356" y="1685526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E33B323-7B9B-4F31-B357-5C359D5735B6}"/>
                </a:ext>
              </a:extLst>
            </p:cNvPr>
            <p:cNvGrpSpPr/>
            <p:nvPr/>
          </p:nvGrpSpPr>
          <p:grpSpPr>
            <a:xfrm>
              <a:off x="3812453" y="2428147"/>
              <a:ext cx="3618956" cy="828000"/>
              <a:chOff x="8098970" y="1297933"/>
              <a:chExt cx="3618956" cy="82800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2A9C2A3-7E7B-47EE-BEF2-481E4261950A}"/>
                  </a:ext>
                </a:extLst>
              </p:cNvPr>
              <p:cNvSpPr txBox="1"/>
              <p:nvPr/>
            </p:nvSpPr>
            <p:spPr>
              <a:xfrm>
                <a:off x="9034799" y="1450323"/>
                <a:ext cx="2683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Methodology</a:t>
                </a: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62084674-69DC-4831-97C8-A25716C51509}"/>
                  </a:ext>
                </a:extLst>
              </p:cNvPr>
              <p:cNvGrpSpPr/>
              <p:nvPr/>
            </p:nvGrpSpPr>
            <p:grpSpPr>
              <a:xfrm>
                <a:off x="8098970" y="1297933"/>
                <a:ext cx="899886" cy="828000"/>
                <a:chOff x="8098970" y="1297933"/>
                <a:chExt cx="899886" cy="828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A648FF3-91A0-4697-BBE3-17165DD21333}"/>
                    </a:ext>
                  </a:extLst>
                </p:cNvPr>
                <p:cNvSpPr txBox="1"/>
                <p:nvPr/>
              </p:nvSpPr>
              <p:spPr>
                <a:xfrm>
                  <a:off x="8098970" y="1327213"/>
                  <a:ext cx="899886" cy="76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3A3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02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49EC986-BC3F-4F00-851B-945FBE280185}"/>
                    </a:ext>
                  </a:extLst>
                </p:cNvPr>
                <p:cNvSpPr/>
                <p:nvPr/>
              </p:nvSpPr>
              <p:spPr>
                <a:xfrm>
                  <a:off x="8134913" y="129793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rgbClr val="4E67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5C8FF60-9795-43D2-877F-680AB18311A0}"/>
                </a:ext>
              </a:extLst>
            </p:cNvPr>
            <p:cNvGrpSpPr/>
            <p:nvPr/>
          </p:nvGrpSpPr>
          <p:grpSpPr>
            <a:xfrm>
              <a:off x="3812453" y="4640092"/>
              <a:ext cx="3170240" cy="828000"/>
              <a:chOff x="3873413" y="3640584"/>
              <a:chExt cx="3170240" cy="828000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45539B-BE5C-4526-B4F2-C1895CA53D2F}"/>
                  </a:ext>
                </a:extLst>
              </p:cNvPr>
              <p:cNvSpPr txBox="1"/>
              <p:nvPr/>
            </p:nvSpPr>
            <p:spPr>
              <a:xfrm>
                <a:off x="4812982" y="3792974"/>
                <a:ext cx="2230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B8C1374-AE0E-4312-897D-4AF2AA1DF40E}"/>
                  </a:ext>
                </a:extLst>
              </p:cNvPr>
              <p:cNvGrpSpPr/>
              <p:nvPr/>
            </p:nvGrpSpPr>
            <p:grpSpPr>
              <a:xfrm>
                <a:off x="3873413" y="3640584"/>
                <a:ext cx="899886" cy="828000"/>
                <a:chOff x="3873413" y="3640584"/>
                <a:chExt cx="899886" cy="828000"/>
              </a:xfrm>
            </p:grpSpPr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9E2A38A-9307-424A-8BD4-BC7C5BC17218}"/>
                    </a:ext>
                  </a:extLst>
                </p:cNvPr>
                <p:cNvSpPr txBox="1"/>
                <p:nvPr/>
              </p:nvSpPr>
              <p:spPr>
                <a:xfrm>
                  <a:off x="3873413" y="3669864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04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049343B-CDFE-4B48-B5BB-F367A27E658B}"/>
                    </a:ext>
                  </a:extLst>
                </p:cNvPr>
                <p:cNvSpPr/>
                <p:nvPr/>
              </p:nvSpPr>
              <p:spPr>
                <a:xfrm>
                  <a:off x="3909356" y="3640584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DDFC427-5F6C-4C80-828F-38349D6DEE5E}"/>
                </a:ext>
              </a:extLst>
            </p:cNvPr>
            <p:cNvGrpSpPr/>
            <p:nvPr/>
          </p:nvGrpSpPr>
          <p:grpSpPr>
            <a:xfrm>
              <a:off x="3812453" y="3549137"/>
              <a:ext cx="4475296" cy="828000"/>
              <a:chOff x="3812453" y="3545514"/>
              <a:chExt cx="4475296" cy="828000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A2E79D7-856B-4AA4-8DD6-AD9F76688270}"/>
                  </a:ext>
                </a:extLst>
              </p:cNvPr>
              <p:cNvSpPr txBox="1"/>
              <p:nvPr/>
            </p:nvSpPr>
            <p:spPr>
              <a:xfrm>
                <a:off x="4752021" y="3697904"/>
                <a:ext cx="3535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Experiment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917998D4-6EC2-44C0-8A80-4D1E6E395670}"/>
                  </a:ext>
                </a:extLst>
              </p:cNvPr>
              <p:cNvGrpSpPr/>
              <p:nvPr/>
            </p:nvGrpSpPr>
            <p:grpSpPr>
              <a:xfrm>
                <a:off x="3812453" y="3545514"/>
                <a:ext cx="899886" cy="828000"/>
                <a:chOff x="3873413" y="3203903"/>
                <a:chExt cx="899886" cy="828000"/>
              </a:xfrm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75328BA-E190-4C36-A38F-85F05C4E40C0}"/>
                    </a:ext>
                  </a:extLst>
                </p:cNvPr>
                <p:cNvSpPr txBox="1"/>
                <p:nvPr/>
              </p:nvSpPr>
              <p:spPr>
                <a:xfrm>
                  <a:off x="3873413" y="3233183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4C0B2F3-B23F-4070-9989-CFBF609A702A}"/>
                    </a:ext>
                  </a:extLst>
                </p:cNvPr>
                <p:cNvSpPr/>
                <p:nvPr/>
              </p:nvSpPr>
              <p:spPr>
                <a:xfrm>
                  <a:off x="3909356" y="320390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539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06" y="137160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3D8767-60EE-44D8-8A43-C443AF929EA2}"/>
              </a:ext>
            </a:extLst>
          </p:cNvPr>
          <p:cNvSpPr txBox="1"/>
          <p:nvPr/>
        </p:nvSpPr>
        <p:spPr>
          <a:xfrm>
            <a:off x="1398" y="64986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Generalization with Domain Convex Game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F26931-A5C6-45E6-A8E2-2ECD623B5AA8}"/>
              </a:ext>
            </a:extLst>
          </p:cNvPr>
          <p:cNvSpPr txBox="1"/>
          <p:nvPr/>
        </p:nvSpPr>
        <p:spPr>
          <a:xfrm>
            <a:off x="5460997" y="649860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2F1FCF-5436-4A47-AC61-F900E70F2073}"/>
              </a:ext>
            </a:extLst>
          </p:cNvPr>
          <p:cNvSpPr txBox="1"/>
          <p:nvPr/>
        </p:nvSpPr>
        <p:spPr>
          <a:xfrm>
            <a:off x="481346" y="961017"/>
            <a:ext cx="901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凸博弈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要求每个参与者都为联盟带来利益。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B0D5C0-7269-4414-A57C-67310500C92F}"/>
              </a:ext>
            </a:extLst>
          </p:cNvPr>
          <p:cNvSpPr txBox="1"/>
          <p:nvPr/>
        </p:nvSpPr>
        <p:spPr>
          <a:xfrm>
            <a:off x="481346" y="1330349"/>
            <a:ext cx="6120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目的：保证模型泛化与领域多样性之间的严格正相关关系，以保证并进一步提高领域增强的有效性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使每个领域都为模型泛化带来利益。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DG - &gt;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域间的凸博弈。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20D976-126F-4F3F-B91F-495D2DD3E01A}"/>
              </a:ext>
            </a:extLst>
          </p:cNvPr>
          <p:cNvSpPr txBox="1"/>
          <p:nvPr/>
        </p:nvSpPr>
        <p:spPr>
          <a:xfrm>
            <a:off x="5460997" y="631884"/>
            <a:ext cx="399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满足超模性（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supermodularity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property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8D5E21-9245-4E96-9FEC-480A6F373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27" y="2177041"/>
            <a:ext cx="7110973" cy="32688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D1E6EA-DAF2-4738-B366-C7813B0E2CD1}"/>
              </a:ext>
            </a:extLst>
          </p:cNvPr>
          <p:cNvSpPr txBox="1"/>
          <p:nvPr/>
        </p:nvSpPr>
        <p:spPr>
          <a:xfrm>
            <a:off x="481346" y="2788024"/>
            <a:ext cx="382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满足超模性的正则化项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样本过滤器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元学习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F20BD34-F912-434F-B03D-50A5F3E5B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18" y="3894749"/>
            <a:ext cx="4381500" cy="5619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EA2C900-100A-47AE-9F97-D7C9961FA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05" y="4456724"/>
            <a:ext cx="4733925" cy="914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BB9731-25CA-472B-A48E-3962847F1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034" y="5284763"/>
            <a:ext cx="3724275" cy="4857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A36E98-317E-46C7-A5E6-5A9B68F50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18" y="5694120"/>
            <a:ext cx="5058842" cy="6764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C9630E-C44B-489E-968F-4C1132BF2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714" y="980790"/>
            <a:ext cx="5140138" cy="130161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7431276-77E5-434B-9BA4-28333CB17E79}"/>
              </a:ext>
            </a:extLst>
          </p:cNvPr>
          <p:cNvSpPr txBox="1"/>
          <p:nvPr/>
        </p:nvSpPr>
        <p:spPr>
          <a:xfrm>
            <a:off x="211672" y="74282"/>
            <a:ext cx="270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32089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E0FDBD6-31A3-451F-B323-6716B67E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97" y="2859476"/>
            <a:ext cx="6257925" cy="2857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06" y="137160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3D8767-60EE-44D8-8A43-C443AF929EA2}"/>
              </a:ext>
            </a:extLst>
          </p:cNvPr>
          <p:cNvSpPr txBox="1"/>
          <p:nvPr/>
        </p:nvSpPr>
        <p:spPr>
          <a:xfrm>
            <a:off x="1398" y="64986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Generalization with Domain Convex Game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F26931-A5C6-45E6-A8E2-2ECD623B5AA8}"/>
              </a:ext>
            </a:extLst>
          </p:cNvPr>
          <p:cNvSpPr txBox="1"/>
          <p:nvPr/>
        </p:nvSpPr>
        <p:spPr>
          <a:xfrm>
            <a:off x="5460997" y="649860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014A65-424F-4FEB-949A-BC12DB49D605}"/>
              </a:ext>
            </a:extLst>
          </p:cNvPr>
          <p:cNvSpPr txBox="1"/>
          <p:nvPr/>
        </p:nvSpPr>
        <p:spPr>
          <a:xfrm>
            <a:off x="608924" y="905436"/>
            <a:ext cx="382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样本过滤器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F1396-2173-411B-9136-39E19EA7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307" y="1274768"/>
            <a:ext cx="4810125" cy="5905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3E4CC16-0E7F-4C0B-BDB3-E6492EA09EA4}"/>
              </a:ext>
            </a:extLst>
          </p:cNvPr>
          <p:cNvSpPr txBox="1"/>
          <p:nvPr/>
        </p:nvSpPr>
        <p:spPr>
          <a:xfrm>
            <a:off x="1295400" y="1832957"/>
            <a:ext cx="9121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正则化旨在惩罚域的边际贡献减少，从而更好地利用多样化的信息，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对正则化损失贡献更大的样本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即引起更大的增加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更不利于我们的目标，阻碍了模型泛化的提高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78DE9C-23D9-407B-839D-33A9CD085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08" y="2578489"/>
            <a:ext cx="4657725" cy="5619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A15FC71-0752-431E-97DE-31922334A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83" y="3429000"/>
            <a:ext cx="4630831" cy="59615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D2CE63E-07DC-4DBB-AAD4-FEB642342B94}"/>
              </a:ext>
            </a:extLst>
          </p:cNvPr>
          <p:cNvSpPr txBox="1"/>
          <p:nvPr/>
        </p:nvSpPr>
        <p:spPr>
          <a:xfrm>
            <a:off x="-20641" y="3161944"/>
            <a:ext cx="5802876" cy="37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pick out the samples with the top-k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score,denoted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59D71C3-626C-4EBD-9135-AE23D8234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66" y="4803908"/>
            <a:ext cx="4772025" cy="7239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B6C06B3-660E-4A8A-AC2B-86EE88949287}"/>
              </a:ext>
            </a:extLst>
          </p:cNvPr>
          <p:cNvSpPr txBox="1"/>
          <p:nvPr/>
        </p:nvSpPr>
        <p:spPr>
          <a:xfrm>
            <a:off x="211672" y="74282"/>
            <a:ext cx="270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51077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C11A87-CC05-4BB0-8F84-43D7E92912A1}"/>
              </a:ext>
            </a:extLst>
          </p:cNvPr>
          <p:cNvGrpSpPr/>
          <p:nvPr/>
        </p:nvGrpSpPr>
        <p:grpSpPr>
          <a:xfrm>
            <a:off x="4512352" y="1377079"/>
            <a:ext cx="4512803" cy="4103841"/>
            <a:chOff x="3812453" y="1364251"/>
            <a:chExt cx="4475296" cy="410384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5C649ED-A478-4B10-BEC6-F0793F569A26}"/>
                </a:ext>
              </a:extLst>
            </p:cNvPr>
            <p:cNvGrpSpPr/>
            <p:nvPr/>
          </p:nvGrpSpPr>
          <p:grpSpPr>
            <a:xfrm>
              <a:off x="3848396" y="1364251"/>
              <a:ext cx="3375753" cy="828000"/>
              <a:chOff x="3909356" y="1685526"/>
              <a:chExt cx="3375753" cy="828000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8034148-2947-452D-8CEF-E22D7C9B1503}"/>
                  </a:ext>
                </a:extLst>
              </p:cNvPr>
              <p:cNvSpPr txBox="1"/>
              <p:nvPr/>
            </p:nvSpPr>
            <p:spPr>
              <a:xfrm>
                <a:off x="4809242" y="1837916"/>
                <a:ext cx="2475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Introduction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40BEF61C-7288-4237-B2BA-B21734A312BC}"/>
                  </a:ext>
                </a:extLst>
              </p:cNvPr>
              <p:cNvGrpSpPr/>
              <p:nvPr/>
            </p:nvGrpSpPr>
            <p:grpSpPr>
              <a:xfrm>
                <a:off x="3909356" y="1685526"/>
                <a:ext cx="828000" cy="828000"/>
                <a:chOff x="3909356" y="1685526"/>
                <a:chExt cx="828000" cy="828000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435EC76-3B27-4681-9025-2CFFB5E8ABA3}"/>
                    </a:ext>
                  </a:extLst>
                </p:cNvPr>
                <p:cNvSpPr txBox="1"/>
                <p:nvPr/>
              </p:nvSpPr>
              <p:spPr>
                <a:xfrm>
                  <a:off x="3909356" y="1745583"/>
                  <a:ext cx="828000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A175707-D345-4DCD-9DBD-32E268BF6CC6}"/>
                    </a:ext>
                  </a:extLst>
                </p:cNvPr>
                <p:cNvSpPr/>
                <p:nvPr/>
              </p:nvSpPr>
              <p:spPr>
                <a:xfrm>
                  <a:off x="3909356" y="1685526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9916AC9-6C28-4EE2-959D-CB8B5B5B6EFB}"/>
                </a:ext>
              </a:extLst>
            </p:cNvPr>
            <p:cNvGrpSpPr/>
            <p:nvPr/>
          </p:nvGrpSpPr>
          <p:grpSpPr>
            <a:xfrm>
              <a:off x="3812453" y="2428147"/>
              <a:ext cx="3618956" cy="828000"/>
              <a:chOff x="8098970" y="1297933"/>
              <a:chExt cx="3618956" cy="828000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499BB-A160-4870-81CE-EC1A9DC7A73B}"/>
                  </a:ext>
                </a:extLst>
              </p:cNvPr>
              <p:cNvSpPr txBox="1"/>
              <p:nvPr/>
            </p:nvSpPr>
            <p:spPr>
              <a:xfrm>
                <a:off x="9034799" y="1450323"/>
                <a:ext cx="2683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Methodology</a:t>
                </a: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901C413-6FEA-407B-A8C7-710F6546CD14}"/>
                  </a:ext>
                </a:extLst>
              </p:cNvPr>
              <p:cNvGrpSpPr/>
              <p:nvPr/>
            </p:nvGrpSpPr>
            <p:grpSpPr>
              <a:xfrm>
                <a:off x="8098970" y="1297933"/>
                <a:ext cx="899886" cy="828000"/>
                <a:chOff x="8098970" y="1297933"/>
                <a:chExt cx="899886" cy="828000"/>
              </a:xfrm>
            </p:grpSpPr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8754A9E-9C77-4945-8D56-4D650730D6CB}"/>
                    </a:ext>
                  </a:extLst>
                </p:cNvPr>
                <p:cNvSpPr txBox="1"/>
                <p:nvPr/>
              </p:nvSpPr>
              <p:spPr>
                <a:xfrm>
                  <a:off x="8098970" y="1327213"/>
                  <a:ext cx="899886" cy="76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02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91F146B-51C8-497B-AB95-1985225BEFEF}"/>
                    </a:ext>
                  </a:extLst>
                </p:cNvPr>
                <p:cNvSpPr/>
                <p:nvPr/>
              </p:nvSpPr>
              <p:spPr>
                <a:xfrm>
                  <a:off x="8134913" y="129793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DE42E45-A64E-4D70-9C16-F38084E78D1A}"/>
                </a:ext>
              </a:extLst>
            </p:cNvPr>
            <p:cNvGrpSpPr/>
            <p:nvPr/>
          </p:nvGrpSpPr>
          <p:grpSpPr>
            <a:xfrm>
              <a:off x="3812453" y="4640092"/>
              <a:ext cx="3170240" cy="828000"/>
              <a:chOff x="3873413" y="3640584"/>
              <a:chExt cx="3170240" cy="82800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1847C65-64E6-4759-B2FF-B4981A05B47E}"/>
                  </a:ext>
                </a:extLst>
              </p:cNvPr>
              <p:cNvSpPr txBox="1"/>
              <p:nvPr/>
            </p:nvSpPr>
            <p:spPr>
              <a:xfrm>
                <a:off x="4812982" y="3792974"/>
                <a:ext cx="2230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69B28303-36E6-429B-B214-54522AE22162}"/>
                  </a:ext>
                </a:extLst>
              </p:cNvPr>
              <p:cNvGrpSpPr/>
              <p:nvPr/>
            </p:nvGrpSpPr>
            <p:grpSpPr>
              <a:xfrm>
                <a:off x="3873413" y="3640584"/>
                <a:ext cx="899886" cy="828000"/>
                <a:chOff x="3873413" y="3640584"/>
                <a:chExt cx="899886" cy="828000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327F8823-E613-4278-8C21-D04542C4B810}"/>
                    </a:ext>
                  </a:extLst>
                </p:cNvPr>
                <p:cNvSpPr txBox="1"/>
                <p:nvPr/>
              </p:nvSpPr>
              <p:spPr>
                <a:xfrm>
                  <a:off x="3873413" y="3669864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04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BB3CBF6-158A-4133-80F3-D2D8E6728A62}"/>
                    </a:ext>
                  </a:extLst>
                </p:cNvPr>
                <p:cNvSpPr/>
                <p:nvPr/>
              </p:nvSpPr>
              <p:spPr>
                <a:xfrm>
                  <a:off x="3909356" y="3640584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9CB8E68-362F-4161-8682-E3DD8F14530A}"/>
                </a:ext>
              </a:extLst>
            </p:cNvPr>
            <p:cNvGrpSpPr/>
            <p:nvPr/>
          </p:nvGrpSpPr>
          <p:grpSpPr>
            <a:xfrm>
              <a:off x="3812453" y="3549137"/>
              <a:ext cx="4475296" cy="828000"/>
              <a:chOff x="3812453" y="3545514"/>
              <a:chExt cx="4475296" cy="82800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0D57E3-C189-4F2F-9FEA-0923C435E502}"/>
                  </a:ext>
                </a:extLst>
              </p:cNvPr>
              <p:cNvSpPr txBox="1"/>
              <p:nvPr/>
            </p:nvSpPr>
            <p:spPr>
              <a:xfrm>
                <a:off x="4752021" y="3697904"/>
                <a:ext cx="3535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Experiment</a:t>
                </a: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AD70A2B-B302-4E5D-86F8-B0C048D65E71}"/>
                  </a:ext>
                </a:extLst>
              </p:cNvPr>
              <p:cNvGrpSpPr/>
              <p:nvPr/>
            </p:nvGrpSpPr>
            <p:grpSpPr>
              <a:xfrm>
                <a:off x="3812453" y="3545514"/>
                <a:ext cx="899886" cy="828000"/>
                <a:chOff x="3873413" y="3203903"/>
                <a:chExt cx="899886" cy="828000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FE521EE-74EC-43F4-ABF9-A10BBACE5ADC}"/>
                    </a:ext>
                  </a:extLst>
                </p:cNvPr>
                <p:cNvSpPr txBox="1"/>
                <p:nvPr/>
              </p:nvSpPr>
              <p:spPr>
                <a:xfrm>
                  <a:off x="3873413" y="3233183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95EA8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5EA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C2193CF-3FFC-4A5F-A389-9FD6513C49D7}"/>
                    </a:ext>
                  </a:extLst>
                </p:cNvPr>
                <p:cNvSpPr/>
                <p:nvPr/>
              </p:nvSpPr>
              <p:spPr>
                <a:xfrm>
                  <a:off x="3909356" y="320390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rgbClr val="295E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66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06" y="137160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A42887D-5FB5-42CF-9890-B21C347DE377}"/>
              </a:ext>
            </a:extLst>
          </p:cNvPr>
          <p:cNvSpPr txBox="1">
            <a:spLocks/>
          </p:cNvSpPr>
          <p:nvPr/>
        </p:nvSpPr>
        <p:spPr bwMode="auto">
          <a:xfrm>
            <a:off x="349828" y="137160"/>
            <a:ext cx="9567256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Experiment: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9F45B-B3BE-4EE8-ADEC-E422F5A3F22B}"/>
              </a:ext>
            </a:extLst>
          </p:cNvPr>
          <p:cNvSpPr txBox="1"/>
          <p:nvPr/>
        </p:nvSpPr>
        <p:spPr>
          <a:xfrm>
            <a:off x="1398" y="64986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Generalization with Domain Convex Game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5EEF67-4EB3-45D6-B55D-2C8B45AA7DEC}"/>
              </a:ext>
            </a:extLst>
          </p:cNvPr>
          <p:cNvSpPr txBox="1"/>
          <p:nvPr/>
        </p:nvSpPr>
        <p:spPr>
          <a:xfrm>
            <a:off x="5460997" y="649860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 2023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76809A-4E56-474C-B541-DB100B1A8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64" y="742950"/>
            <a:ext cx="4819650" cy="537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C7DC25-56E8-4BFA-AADA-5DC72D839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14" y="838798"/>
            <a:ext cx="4657725" cy="3152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40F053-A849-4934-9CC3-FB12AB9D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863" y="3887776"/>
            <a:ext cx="4543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F3F0-FF36-42E8-899C-2A5EB886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100703"/>
            <a:ext cx="2631141" cy="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008A6AF5-9AE8-44F4-8E8D-D564C17B8EC2}"/>
              </a:ext>
            </a:extLst>
          </p:cNvPr>
          <p:cNvGrpSpPr/>
          <p:nvPr/>
        </p:nvGrpSpPr>
        <p:grpSpPr>
          <a:xfrm>
            <a:off x="4512352" y="1377079"/>
            <a:ext cx="4512803" cy="4103841"/>
            <a:chOff x="3812453" y="1364251"/>
            <a:chExt cx="4475296" cy="410384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F990CF9-EED6-4E27-95BB-3C3F626ECE30}"/>
                </a:ext>
              </a:extLst>
            </p:cNvPr>
            <p:cNvGrpSpPr/>
            <p:nvPr/>
          </p:nvGrpSpPr>
          <p:grpSpPr>
            <a:xfrm>
              <a:off x="3848396" y="1364251"/>
              <a:ext cx="3375753" cy="828000"/>
              <a:chOff x="3909356" y="1685526"/>
              <a:chExt cx="3375753" cy="828000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D677D1D-D102-447F-BD55-A1843B9AAF23}"/>
                  </a:ext>
                </a:extLst>
              </p:cNvPr>
              <p:cNvSpPr txBox="1"/>
              <p:nvPr/>
            </p:nvSpPr>
            <p:spPr>
              <a:xfrm>
                <a:off x="4809242" y="1837916"/>
                <a:ext cx="2475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Introduction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8CC023E-4AF0-4742-8E3F-70E6A3E1AC57}"/>
                  </a:ext>
                </a:extLst>
              </p:cNvPr>
              <p:cNvGrpSpPr/>
              <p:nvPr/>
            </p:nvGrpSpPr>
            <p:grpSpPr>
              <a:xfrm>
                <a:off x="3909356" y="1685526"/>
                <a:ext cx="828000" cy="828000"/>
                <a:chOff x="3909356" y="1685526"/>
                <a:chExt cx="828000" cy="828000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EB37EC3-A7B0-4B05-BEF3-F832D7DC7B2C}"/>
                    </a:ext>
                  </a:extLst>
                </p:cNvPr>
                <p:cNvSpPr txBox="1"/>
                <p:nvPr/>
              </p:nvSpPr>
              <p:spPr>
                <a:xfrm>
                  <a:off x="3909356" y="1745583"/>
                  <a:ext cx="828000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D96EF2C-14CC-4A9C-8B3F-7C4253185CAF}"/>
                    </a:ext>
                  </a:extLst>
                </p:cNvPr>
                <p:cNvSpPr/>
                <p:nvPr/>
              </p:nvSpPr>
              <p:spPr>
                <a:xfrm>
                  <a:off x="3909356" y="1685526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19B74CD-B207-48E8-A979-1B6BBE1ACE1D}"/>
                </a:ext>
              </a:extLst>
            </p:cNvPr>
            <p:cNvGrpSpPr/>
            <p:nvPr/>
          </p:nvGrpSpPr>
          <p:grpSpPr>
            <a:xfrm>
              <a:off x="3812453" y="2428147"/>
              <a:ext cx="3618956" cy="828000"/>
              <a:chOff x="8098970" y="1297933"/>
              <a:chExt cx="3618956" cy="82800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651DB0A-2B9E-43CE-A068-2638A6C3405B}"/>
                  </a:ext>
                </a:extLst>
              </p:cNvPr>
              <p:cNvSpPr txBox="1"/>
              <p:nvPr/>
            </p:nvSpPr>
            <p:spPr>
              <a:xfrm>
                <a:off x="9034799" y="1450323"/>
                <a:ext cx="2683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Methodology</a:t>
                </a: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6B1FBD1-5078-4220-9057-C1E57EEC9896}"/>
                  </a:ext>
                </a:extLst>
              </p:cNvPr>
              <p:cNvGrpSpPr/>
              <p:nvPr/>
            </p:nvGrpSpPr>
            <p:grpSpPr>
              <a:xfrm>
                <a:off x="8098970" y="1297933"/>
                <a:ext cx="899886" cy="828000"/>
                <a:chOff x="8098970" y="1297933"/>
                <a:chExt cx="899886" cy="828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9F13E395-3B46-46B8-966B-C894E8F18139}"/>
                    </a:ext>
                  </a:extLst>
                </p:cNvPr>
                <p:cNvSpPr txBox="1"/>
                <p:nvPr/>
              </p:nvSpPr>
              <p:spPr>
                <a:xfrm>
                  <a:off x="8098970" y="1327213"/>
                  <a:ext cx="899886" cy="7694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02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268D467-FD49-4147-9DD8-D6C1B57F9F20}"/>
                    </a:ext>
                  </a:extLst>
                </p:cNvPr>
                <p:cNvSpPr/>
                <p:nvPr/>
              </p:nvSpPr>
              <p:spPr>
                <a:xfrm>
                  <a:off x="8134913" y="129793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981485D-40F2-4E0E-B76F-3DFC989B6066}"/>
                </a:ext>
              </a:extLst>
            </p:cNvPr>
            <p:cNvGrpSpPr/>
            <p:nvPr/>
          </p:nvGrpSpPr>
          <p:grpSpPr>
            <a:xfrm>
              <a:off x="3812453" y="4640092"/>
              <a:ext cx="3170240" cy="828000"/>
              <a:chOff x="3873413" y="3640584"/>
              <a:chExt cx="3170240" cy="828000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0D12AC-AC7A-4A25-B480-82F2BB1A5975}"/>
                  </a:ext>
                </a:extLst>
              </p:cNvPr>
              <p:cNvSpPr txBox="1"/>
              <p:nvPr/>
            </p:nvSpPr>
            <p:spPr>
              <a:xfrm>
                <a:off x="4812982" y="3792974"/>
                <a:ext cx="2230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66E8750F-B7AC-4CE7-890E-AFDA292E5D79}"/>
                  </a:ext>
                </a:extLst>
              </p:cNvPr>
              <p:cNvGrpSpPr/>
              <p:nvPr/>
            </p:nvGrpSpPr>
            <p:grpSpPr>
              <a:xfrm>
                <a:off x="3873413" y="3640584"/>
                <a:ext cx="899886" cy="828000"/>
                <a:chOff x="3873413" y="3640584"/>
                <a:chExt cx="899886" cy="828000"/>
              </a:xfrm>
            </p:grpSpPr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A950E28-C32F-4F72-94F9-208A82A99B88}"/>
                    </a:ext>
                  </a:extLst>
                </p:cNvPr>
                <p:cNvSpPr txBox="1"/>
                <p:nvPr/>
              </p:nvSpPr>
              <p:spPr>
                <a:xfrm>
                  <a:off x="3873413" y="3669864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3A3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04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316178F-CA7E-4D91-8B68-91F10344B6D9}"/>
                    </a:ext>
                  </a:extLst>
                </p:cNvPr>
                <p:cNvSpPr/>
                <p:nvPr/>
              </p:nvSpPr>
              <p:spPr>
                <a:xfrm>
                  <a:off x="3909356" y="3640584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rgbClr val="295E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011BC5A-C2B2-4D64-8697-E2454D25D374}"/>
                </a:ext>
              </a:extLst>
            </p:cNvPr>
            <p:cNvGrpSpPr/>
            <p:nvPr/>
          </p:nvGrpSpPr>
          <p:grpSpPr>
            <a:xfrm>
              <a:off x="3812453" y="3549137"/>
              <a:ext cx="4475296" cy="828000"/>
              <a:chOff x="3812453" y="3545514"/>
              <a:chExt cx="4475296" cy="828000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E661C41-DB5C-4A4D-BFB9-8C884290FED6}"/>
                  </a:ext>
                </a:extLst>
              </p:cNvPr>
              <p:cNvSpPr txBox="1"/>
              <p:nvPr/>
            </p:nvSpPr>
            <p:spPr>
              <a:xfrm>
                <a:off x="4752021" y="3697904"/>
                <a:ext cx="3535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Experiment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63A818B-B508-4EE6-A44E-24E14FD17930}"/>
                  </a:ext>
                </a:extLst>
              </p:cNvPr>
              <p:cNvGrpSpPr/>
              <p:nvPr/>
            </p:nvGrpSpPr>
            <p:grpSpPr>
              <a:xfrm>
                <a:off x="3812453" y="3545514"/>
                <a:ext cx="899886" cy="828000"/>
                <a:chOff x="3873413" y="3203903"/>
                <a:chExt cx="899886" cy="828000"/>
              </a:xfrm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CD7997D-5EDD-4D69-8ED1-66F987F9793C}"/>
                    </a:ext>
                  </a:extLst>
                </p:cNvPr>
                <p:cNvSpPr txBox="1"/>
                <p:nvPr/>
              </p:nvSpPr>
              <p:spPr>
                <a:xfrm>
                  <a:off x="3873413" y="3233183"/>
                  <a:ext cx="89988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7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  <a:endParaRPr kumimoji="0" lang="zh-CN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727144E-D499-4118-B751-BCC83D144EF6}"/>
                    </a:ext>
                  </a:extLst>
                </p:cNvPr>
                <p:cNvSpPr/>
                <p:nvPr/>
              </p:nvSpPr>
              <p:spPr>
                <a:xfrm>
                  <a:off x="3909356" y="3203903"/>
                  <a:ext cx="828000" cy="828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256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>
            <a:solidFill>
              <a:srgbClr val="000000"/>
            </a:solidFill>
            <a:latin typeface="NimbusRomNo9L-Regu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57664</TotalTime>
  <Words>344</Words>
  <Application>Microsoft Office PowerPoint</Application>
  <PresentationFormat>宽屏</PresentationFormat>
  <Paragraphs>79</Paragraphs>
  <Slides>11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华文新魏</vt:lpstr>
      <vt:lpstr>宋体</vt:lpstr>
      <vt:lpstr>微软雅黑</vt:lpstr>
      <vt:lpstr>Arial</vt:lpstr>
      <vt:lpstr>Calibri</vt:lpstr>
      <vt:lpstr>Impact</vt:lpstr>
      <vt:lpstr>Times New Roman</vt:lpstr>
      <vt:lpstr>Verdana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张恩豪</dc:creator>
  <cp:lastModifiedBy>zm Cavendish</cp:lastModifiedBy>
  <cp:revision>1116</cp:revision>
  <dcterms:created xsi:type="dcterms:W3CDTF">2019-11-05T07:18:07Z</dcterms:created>
  <dcterms:modified xsi:type="dcterms:W3CDTF">2024-05-05T15:31:36Z</dcterms:modified>
</cp:coreProperties>
</file>