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heme/theme3.xml" ContentType="application/vnd.openxmlformats-officedocument.them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2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3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4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5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6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7.xml" ContentType="application/vnd.openxmlformats-officedocument.presentationml.notesSlide+xml"/>
  <Override PartName="/ppt/tags/tag193.xml" ContentType="application/vnd.openxmlformats-officedocument.presentationml.tags+xml"/>
  <Override PartName="/ppt/notesSlides/notesSlide8.xml" ContentType="application/vnd.openxmlformats-officedocument.presentationml.notesSlide+xml"/>
  <Override PartName="/ppt/tags/tag194.xml" ContentType="application/vnd.openxmlformats-officedocument.presentationml.tags+xml"/>
  <Override PartName="/ppt/notesSlides/notesSlide9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4"/>
  </p:notesMasterIdLst>
  <p:sldIdLst>
    <p:sldId id="2607" r:id="rId3"/>
    <p:sldId id="2584" r:id="rId4"/>
    <p:sldId id="2610" r:id="rId5"/>
    <p:sldId id="2616" r:id="rId6"/>
    <p:sldId id="2585" r:id="rId7"/>
    <p:sldId id="2586" r:id="rId8"/>
    <p:sldId id="2617" r:id="rId9"/>
    <p:sldId id="2620" r:id="rId10"/>
    <p:sldId id="2609" r:id="rId11"/>
    <p:sldId id="2618" r:id="rId12"/>
    <p:sldId id="2606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BCDD"/>
    <a:srgbClr val="FF99CC"/>
    <a:srgbClr val="FFFFFF"/>
    <a:srgbClr val="213F99"/>
    <a:srgbClr val="215597"/>
    <a:srgbClr val="2F5597"/>
    <a:srgbClr val="4472C4"/>
    <a:srgbClr val="C7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7234" autoAdjust="0"/>
  </p:normalViewPr>
  <p:slideViewPr>
    <p:cSldViewPr snapToGrid="0" showGuides="1">
      <p:cViewPr varScale="1">
        <p:scale>
          <a:sx n="76" d="100"/>
          <a:sy n="76" d="100"/>
        </p:scale>
        <p:origin x="941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1917-B337-4335-AEF3-7EECED3CFA3F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BB9C8-14E8-4727-93A3-876F3F25BC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8DEEC-5D81-46A3-9935-FF96FF36E35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原图和跨域重构图像产生对抗损失</a:t>
            </a:r>
            <a:r>
              <a:rPr lang="zh-CN" altLang="en-US" sz="1200" dirty="0" smtClean="0">
                <a:latin typeface="+mn-lt"/>
                <a:ea typeface="+mn-ea"/>
              </a:rPr>
              <a:t>，其中原图和跨域重构图像的风格信息相同，内容信息不同</a:t>
            </a:r>
            <a:endParaRPr lang="en-US" altLang="zh-CN" sz="120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重构图像和跨域重构图像产生一致性损失和感知损失，其中重构图像和跨域重构图像的内容信息相同，风格信息不同</a:t>
            </a:r>
          </a:p>
        </p:txBody>
      </p:sp>
    </p:spTree>
    <p:extLst>
      <p:ext uri="{BB962C8B-B14F-4D97-AF65-F5344CB8AC3E}">
        <p14:creationId xmlns:p14="http://schemas.microsoft.com/office/powerpoint/2010/main" val="1882005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原图和跨域重构图像产生对抗损失</a:t>
            </a:r>
            <a:r>
              <a:rPr lang="zh-CN" altLang="en-US" sz="1200" dirty="0" smtClean="0">
                <a:latin typeface="+mn-lt"/>
                <a:ea typeface="+mn-ea"/>
              </a:rPr>
              <a:t>，其中原图和跨域重构图像的风格信息相同，内容信息不同</a:t>
            </a:r>
            <a:endParaRPr lang="en-US" altLang="zh-CN" sz="120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重构图像和跨域重构图像产生一致性损失和感知损失，其中重构图像和跨域重构图像的内容信息相同，风格信息不同</a:t>
            </a:r>
          </a:p>
        </p:txBody>
      </p:sp>
    </p:spTree>
    <p:extLst>
      <p:ext uri="{BB962C8B-B14F-4D97-AF65-F5344CB8AC3E}">
        <p14:creationId xmlns:p14="http://schemas.microsoft.com/office/powerpoint/2010/main" val="4021533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5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74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42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33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CA26C7-AD29-447F-81EE-5D6B60035B6B}" type="datetime1">
              <a:rPr lang="zh-CN" altLang="en-US" smtClean="0">
                <a:solidFill>
                  <a:prstClr val="black"/>
                </a:solidFill>
              </a:rPr>
              <a:t>2024/4/29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9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10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6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7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11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12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0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8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9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0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grpSp>
        <p:nvGrpSpPr>
          <p:cNvPr id="12" name="组合 11"/>
          <p:cNvGrpSpPr/>
          <p:nvPr userDrawn="1">
            <p:custDataLst>
              <p:tags r:id="rId8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0E887EB-E91D-4381-B617-A4E8716C94EA}" type="datetime1">
              <a:rPr lang="zh-CN" altLang="en-US" smtClean="0">
                <a:solidFill>
                  <a:prstClr val="black"/>
                </a:solidFill>
              </a:rPr>
              <a:t>2024/4/29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11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12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11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2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3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10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11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12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13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2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1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1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11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12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67.xml"/><Relationship Id="rId7" Type="http://schemas.openxmlformats.org/officeDocument/2006/relationships/image" Target="../media/image2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6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71.xml"/><Relationship Id="rId7" Type="http://schemas.openxmlformats.org/officeDocument/2006/relationships/image" Target="../media/image4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7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175.xml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9.png"/><Relationship Id="rId4" Type="http://schemas.openxmlformats.org/officeDocument/2006/relationships/tags" Target="../tags/tag176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8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83.xml"/><Relationship Id="rId7" Type="http://schemas.openxmlformats.org/officeDocument/2006/relationships/image" Target="../media/image13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6.png"/><Relationship Id="rId4" Type="http://schemas.openxmlformats.org/officeDocument/2006/relationships/tags" Target="../tags/tag184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187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17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6.png"/><Relationship Id="rId4" Type="http://schemas.openxmlformats.org/officeDocument/2006/relationships/tags" Target="../tags/tag188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91.xml"/><Relationship Id="rId7" Type="http://schemas.openxmlformats.org/officeDocument/2006/relationships/image" Target="../media/image13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9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01" y="1432760"/>
            <a:ext cx="3187393" cy="804056"/>
          </a:xfrm>
          <a:prstGeom prst="rect">
            <a:avLst/>
          </a:prstGeom>
        </p:spPr>
      </p:pic>
      <p:sp>
        <p:nvSpPr>
          <p:cNvPr id="7" name="文本占位符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58520" y="2553970"/>
            <a:ext cx="10767695" cy="1751330"/>
          </a:xfrm>
          <a:prstGeom prst="rect">
            <a:avLst/>
          </a:prstGeom>
        </p:spPr>
        <p:txBody>
          <a:bodyPr vert="horz" lIns="68580" tIns="34290" rIns="68580" bIns="3429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15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285750" algn="ctr" fontAlgn="ctr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dirty="0" err="1" smtClean="0"/>
              <a:t>DSDRNet</a:t>
            </a:r>
            <a:r>
              <a:rPr lang="en-US" altLang="zh-CN" dirty="0"/>
              <a:t>: Disentangling Representation and</a:t>
            </a:r>
          </a:p>
          <a:p>
            <a:pPr lvl="0" indent="-285750" algn="ctr" fontAlgn="ctr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dirty="0"/>
              <a:t>Reconstruct Network for Domain </a:t>
            </a:r>
            <a:r>
              <a:rPr lang="en-US" altLang="zh-CN" dirty="0" smtClean="0"/>
              <a:t>Generalization</a:t>
            </a:r>
          </a:p>
          <a:p>
            <a:pPr lvl="0" indent="-285750" algn="ctr" fontAlgn="ctr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dirty="0" smtClean="0"/>
              <a:t>面向</a:t>
            </a:r>
            <a:r>
              <a:rPr lang="zh-CN" altLang="en-US" dirty="0"/>
              <a:t>领域泛化的解纠缠表示与重构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0" indent="-285750" algn="ctr" fontAlgn="ctr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dirty="0" err="1" smtClean="0">
                <a:sym typeface="+mn-ea"/>
              </a:rPr>
              <a:t>arXiv</a:t>
            </a:r>
            <a:r>
              <a:rPr lang="zh-CN" altLang="en-US" dirty="0" smtClean="0">
                <a:sym typeface="+mn-ea"/>
              </a:rPr>
              <a:t>新文章</a:t>
            </a:r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98036A5-2681-4F70-92E1-8F18E12C62DA}"/>
              </a:ext>
            </a:extLst>
          </p:cNvPr>
          <p:cNvSpPr txBox="1"/>
          <p:nvPr/>
        </p:nvSpPr>
        <p:spPr>
          <a:xfrm>
            <a:off x="549991" y="557747"/>
            <a:ext cx="4194922" cy="595035"/>
          </a:xfrm>
          <a:prstGeom prst="rect">
            <a:avLst/>
          </a:prstGeom>
          <a:solidFill>
            <a:srgbClr val="9DBCD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华光行楷_CNKI" panose="02000500000000000000" pitchFamily="2" charset="-122"/>
              </a:rPr>
              <a:t>4</a:t>
            </a:r>
            <a:r>
              <a:rPr lang="en-US" altLang="zh-CN" sz="3200" dirty="0" smtClean="0">
                <a:latin typeface="Times New Roman" panose="02020603050405020304" pitchFamily="18" charset="0"/>
                <a:ea typeface="华光行楷_CNKI" panose="02000500000000000000" pitchFamily="2" charset="-122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  <a:ea typeface="华光行楷_CNKI" panose="02000500000000000000" pitchFamily="2" charset="-122"/>
              </a:rPr>
              <a:t>实验结果</a:t>
            </a:r>
            <a:endParaRPr lang="en-US" altLang="zh-CN" sz="3200" dirty="0">
              <a:latin typeface="Times New Roman" panose="02020603050405020304" pitchFamily="18" charset="0"/>
              <a:ea typeface="华光行楷_CNKI" panose="02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91" y="1152782"/>
            <a:ext cx="5530138" cy="41627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129" y="1805925"/>
            <a:ext cx="5734257" cy="28565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84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noProof="0" dirty="0">
                <a:solidFill>
                  <a:schemeClr val="accent1"/>
                </a:solidFill>
                <a:sym typeface="+mn-lt"/>
              </a:rPr>
              <a:t>THANKS</a:t>
            </a:r>
          </a:p>
        </p:txBody>
      </p:sp>
      <p:sp>
        <p:nvSpPr>
          <p:cNvPr id="3" name="椭圆 2"/>
          <p:cNvSpPr/>
          <p:nvPr/>
        </p:nvSpPr>
        <p:spPr>
          <a:xfrm>
            <a:off x="147955" y="6169660"/>
            <a:ext cx="563880" cy="563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19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412750" y="5890895"/>
            <a:ext cx="563880" cy="563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036A5-2681-4F70-92E1-8F18E12C62DA}"/>
              </a:ext>
            </a:extLst>
          </p:cNvPr>
          <p:cNvSpPr txBox="1"/>
          <p:nvPr/>
        </p:nvSpPr>
        <p:spPr>
          <a:xfrm>
            <a:off x="549991" y="557747"/>
            <a:ext cx="4194922" cy="595035"/>
          </a:xfrm>
          <a:prstGeom prst="rect">
            <a:avLst/>
          </a:prstGeom>
          <a:solidFill>
            <a:srgbClr val="9DBCD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华光行楷_CNKI" panose="02000500000000000000" pitchFamily="2" charset="-122"/>
              </a:rPr>
              <a:t>1.</a:t>
            </a:r>
            <a:r>
              <a:rPr lang="zh-CN" altLang="en-US" sz="3200" dirty="0" smtClean="0">
                <a:latin typeface="Times New Roman" panose="02020603050405020304" pitchFamily="18" charset="0"/>
                <a:ea typeface="华光行楷_CNKI" panose="02000500000000000000" pitchFamily="2" charset="-122"/>
              </a:rPr>
              <a:t>研究背景及动机</a:t>
            </a:r>
            <a:endParaRPr lang="en-US" altLang="zh-CN" sz="3200" dirty="0">
              <a:latin typeface="Times New Roman" panose="02020603050405020304" pitchFamily="18" charset="0"/>
              <a:ea typeface="华光行楷_CNKI" panose="02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991" y="3786223"/>
            <a:ext cx="11064647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方法将跨域特征映射到同一空间，更注重对齐而损失了一些重要特征。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991" y="1625833"/>
            <a:ext cx="4496427" cy="1400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8"/>
          <a:srcRect t="6108" r="-133"/>
          <a:stretch/>
        </p:blipFill>
        <p:spPr>
          <a:xfrm>
            <a:off x="6269439" y="1666644"/>
            <a:ext cx="4502394" cy="135955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49991" y="4581804"/>
            <a:ext cx="11064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方法将源域和目标域的风格和内容解纠缠，再交换重组形成新图像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但是泛化能力较差。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23" y="764496"/>
            <a:ext cx="12031754" cy="4706007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81984" y="6048375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412750" y="5890895"/>
            <a:ext cx="563880" cy="563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036A5-2681-4F70-92E1-8F18E12C62DA}"/>
              </a:ext>
            </a:extLst>
          </p:cNvPr>
          <p:cNvSpPr txBox="1"/>
          <p:nvPr/>
        </p:nvSpPr>
        <p:spPr>
          <a:xfrm>
            <a:off x="549991" y="557747"/>
            <a:ext cx="4194922" cy="595035"/>
          </a:xfrm>
          <a:prstGeom prst="rect">
            <a:avLst/>
          </a:prstGeom>
          <a:solidFill>
            <a:srgbClr val="9DBCD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华光行楷_CNKI" panose="02000500000000000000" pitchFamily="2" charset="-122"/>
              </a:rPr>
              <a:t>1.</a:t>
            </a:r>
            <a:r>
              <a:rPr lang="zh-CN" altLang="en-US" sz="3200" dirty="0" smtClean="0">
                <a:latin typeface="Times New Roman" panose="02020603050405020304" pitchFamily="18" charset="0"/>
                <a:ea typeface="华光行楷_CNKI" panose="02000500000000000000" pitchFamily="2" charset="-122"/>
              </a:rPr>
              <a:t>研究背景及动机</a:t>
            </a:r>
            <a:endParaRPr lang="en-US" altLang="zh-CN" sz="3200" dirty="0">
              <a:latin typeface="Times New Roman" panose="02020603050405020304" pitchFamily="18" charset="0"/>
              <a:ea typeface="华光行楷_CNKI" panose="02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05870" y="1152782"/>
            <a:ext cx="158026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DRANet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1151" y="5044273"/>
            <a:ext cx="4125300" cy="42623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9756" y="5519778"/>
            <a:ext cx="6020640" cy="12765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3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7"/>
          <a:srcRect l="74581" t="-18" b="1"/>
          <a:stretch/>
        </p:blipFill>
        <p:spPr>
          <a:xfrm>
            <a:off x="9053565" y="763676"/>
            <a:ext cx="3058312" cy="4706828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81984" y="6048375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412750" y="5890895"/>
            <a:ext cx="563880" cy="563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036A5-2681-4F70-92E1-8F18E12C62DA}"/>
              </a:ext>
            </a:extLst>
          </p:cNvPr>
          <p:cNvSpPr txBox="1"/>
          <p:nvPr/>
        </p:nvSpPr>
        <p:spPr>
          <a:xfrm>
            <a:off x="549991" y="557747"/>
            <a:ext cx="4194922" cy="595035"/>
          </a:xfrm>
          <a:prstGeom prst="rect">
            <a:avLst/>
          </a:prstGeom>
          <a:solidFill>
            <a:srgbClr val="9DBCD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华光行楷_CNKI" panose="02000500000000000000" pitchFamily="2" charset="-122"/>
              </a:rPr>
              <a:t>1.</a:t>
            </a:r>
            <a:r>
              <a:rPr lang="zh-CN" altLang="en-US" sz="3200" dirty="0" smtClean="0">
                <a:latin typeface="Times New Roman" panose="02020603050405020304" pitchFamily="18" charset="0"/>
                <a:ea typeface="华光行楷_CNKI" panose="02000500000000000000" pitchFamily="2" charset="-122"/>
              </a:rPr>
              <a:t>研究背景及动机</a:t>
            </a:r>
            <a:endParaRPr lang="en-US" altLang="zh-CN" sz="3200" dirty="0">
              <a:latin typeface="Times New Roman" panose="02020603050405020304" pitchFamily="18" charset="0"/>
              <a:ea typeface="华光行楷_CNKI" panose="020005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4308" y="1590980"/>
            <a:ext cx="417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原图和重构图像产生重构损失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4308" y="2237311"/>
            <a:ext cx="4842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原图和跨域重构图像产生对抗损失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4308" y="2885265"/>
            <a:ext cx="9172207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重构图像和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跨域重构图像产生一致性损失和感知损失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7476" y="3461513"/>
            <a:ext cx="4486901" cy="4858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7476" y="4383611"/>
            <a:ext cx="2981741" cy="428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6236" y="4426479"/>
            <a:ext cx="790685" cy="40010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77476" y="4801167"/>
            <a:ext cx="4403752" cy="10901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080" y="3494855"/>
            <a:ext cx="657317" cy="419158"/>
          </a:xfrm>
          <a:prstGeom prst="rect">
            <a:avLst/>
          </a:prstGeom>
        </p:spPr>
      </p:pic>
      <p:pic>
        <p:nvPicPr>
          <p:cNvPr id="1026" name="Picture 2" descr="https://pics4.baidu.com/feed/c9fcc3cec3fdfc03022abcc3003d799ca4c22602.png@f_auto?token=1ad911aa503aa642f3b902391e9d48e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09" y="3613697"/>
            <a:ext cx="6627762" cy="264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735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036A5-2681-4F70-92E1-8F18E12C62DA}"/>
              </a:ext>
            </a:extLst>
          </p:cNvPr>
          <p:cNvSpPr txBox="1"/>
          <p:nvPr/>
        </p:nvSpPr>
        <p:spPr>
          <a:xfrm>
            <a:off x="549991" y="557747"/>
            <a:ext cx="4194922" cy="595035"/>
          </a:xfrm>
          <a:prstGeom prst="rect">
            <a:avLst/>
          </a:prstGeom>
          <a:solidFill>
            <a:srgbClr val="9DBCD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华光行楷_CNKI" panose="02000500000000000000" pitchFamily="2" charset="-122"/>
              </a:rPr>
              <a:t>2.</a:t>
            </a:r>
            <a:r>
              <a:rPr lang="zh-CN" altLang="en-US" sz="3200" dirty="0">
                <a:latin typeface="Times New Roman" panose="02020603050405020304" pitchFamily="18" charset="0"/>
                <a:ea typeface="华光行楷_CNKI" panose="02000500000000000000" pitchFamily="2" charset="-122"/>
              </a:rPr>
              <a:t>本文贡献</a:t>
            </a:r>
            <a:endParaRPr lang="en-US" altLang="zh-CN" sz="3200" dirty="0">
              <a:latin typeface="Times New Roman" panose="02020603050405020304" pitchFamily="18" charset="0"/>
              <a:ea typeface="华光行楷_CNKI" panose="020005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2750" y="5890895"/>
            <a:ext cx="563880" cy="563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</a:p>
        </p:txBody>
      </p:sp>
      <p:sp>
        <p:nvSpPr>
          <p:cNvPr id="13" name="矩形 12"/>
          <p:cNvSpPr/>
          <p:nvPr/>
        </p:nvSpPr>
        <p:spPr>
          <a:xfrm>
            <a:off x="549991" y="2225908"/>
            <a:ext cx="11064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提出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的域泛化方法，从同域实例和跨域实例两方面的图像内容和语义的角度出发，约束特征生成。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9991" y="3426237"/>
            <a:ext cx="11064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AdaIN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引入到本文提到的两阶段循环重构方法中，以此提供更强的自重构监督信号。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991" y="4626566"/>
            <a:ext cx="11064647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四个数据集效果好。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/>
          <a:srcRect t="-119" r="28419"/>
          <a:stretch/>
        </p:blipFill>
        <p:spPr>
          <a:xfrm>
            <a:off x="522512" y="1205803"/>
            <a:ext cx="6732395" cy="4674340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412750" y="5890895"/>
            <a:ext cx="563880" cy="563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036A5-2681-4F70-92E1-8F18E12C62DA}"/>
              </a:ext>
            </a:extLst>
          </p:cNvPr>
          <p:cNvSpPr txBox="1"/>
          <p:nvPr/>
        </p:nvSpPr>
        <p:spPr>
          <a:xfrm>
            <a:off x="549991" y="557747"/>
            <a:ext cx="4194922" cy="595035"/>
          </a:xfrm>
          <a:prstGeom prst="rect">
            <a:avLst/>
          </a:prstGeom>
          <a:solidFill>
            <a:srgbClr val="9DBCD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华光行楷_CNKI" panose="02000500000000000000" pitchFamily="2" charset="-122"/>
              </a:rPr>
              <a:t>3.</a:t>
            </a:r>
            <a:r>
              <a:rPr lang="zh-CN" altLang="en-US" sz="3200" dirty="0">
                <a:latin typeface="Times New Roman" panose="02020603050405020304" pitchFamily="18" charset="0"/>
                <a:ea typeface="华光行楷_CNKI" panose="02000500000000000000" pitchFamily="2" charset="-122"/>
              </a:rPr>
              <a:t>内容</a:t>
            </a:r>
            <a:endParaRPr lang="en-US" altLang="zh-CN" sz="3200" dirty="0">
              <a:latin typeface="Times New Roman" panose="02020603050405020304" pitchFamily="18" charset="0"/>
              <a:ea typeface="华光行楷_CNKI" panose="02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4907" y="1152782"/>
            <a:ext cx="4937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的语义，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的风格，重组成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9830" y="1266754"/>
            <a:ext cx="355628" cy="41838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254907" y="1685140"/>
            <a:ext cx="4937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的语义，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的风格，重组成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54908" y="2217498"/>
            <a:ext cx="4937092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的特征的分类结果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4173" y="2358464"/>
            <a:ext cx="408289" cy="40828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54907" y="2749856"/>
            <a:ext cx="4937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的语义，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的风格，重组成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A’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54906" y="3285325"/>
            <a:ext cx="4937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的特征的分类结果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94173" y="3444653"/>
            <a:ext cx="498506" cy="358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/>
          <a:srcRect l="71368" t="96"/>
          <a:stretch/>
        </p:blipFill>
        <p:spPr>
          <a:xfrm>
            <a:off x="542611" y="1152782"/>
            <a:ext cx="2692959" cy="4664291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412750" y="5890895"/>
            <a:ext cx="563880" cy="563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036A5-2681-4F70-92E1-8F18E12C62DA}"/>
              </a:ext>
            </a:extLst>
          </p:cNvPr>
          <p:cNvSpPr txBox="1"/>
          <p:nvPr/>
        </p:nvSpPr>
        <p:spPr>
          <a:xfrm>
            <a:off x="549991" y="557747"/>
            <a:ext cx="4194922" cy="595035"/>
          </a:xfrm>
          <a:prstGeom prst="rect">
            <a:avLst/>
          </a:prstGeom>
          <a:solidFill>
            <a:srgbClr val="9DBCD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华光行楷_CNKI" panose="02000500000000000000" pitchFamily="2" charset="-122"/>
              </a:rPr>
              <a:t>3.</a:t>
            </a:r>
            <a:r>
              <a:rPr lang="zh-CN" altLang="en-US" sz="3200" dirty="0">
                <a:latin typeface="Times New Roman" panose="02020603050405020304" pitchFamily="18" charset="0"/>
                <a:ea typeface="华光行楷_CNKI" panose="02000500000000000000" pitchFamily="2" charset="-122"/>
              </a:rPr>
              <a:t>内容</a:t>
            </a:r>
            <a:endParaRPr lang="en-US" altLang="zh-CN" sz="3200" dirty="0">
              <a:latin typeface="Times New Roman" panose="02020603050405020304" pitchFamily="18" charset="0"/>
              <a:ea typeface="华光行楷_CNKI" panose="020005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54907" y="1152782"/>
            <a:ext cx="4937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的语义，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的风格，重组成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9830" y="1266754"/>
            <a:ext cx="355628" cy="41838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54907" y="1685140"/>
            <a:ext cx="4937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的语义，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的风格，重组成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54908" y="2217498"/>
            <a:ext cx="4937092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的特征的分类结果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4173" y="2358464"/>
            <a:ext cx="408289" cy="40828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254907" y="2749856"/>
            <a:ext cx="4937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的语义，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的风格，重组成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A’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54906" y="3285325"/>
            <a:ext cx="4937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的特征的分类结果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94173" y="3444653"/>
            <a:ext cx="498506" cy="358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25527" y="2986404"/>
            <a:ext cx="4033656" cy="7300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5527" y="3752394"/>
            <a:ext cx="4753389" cy="4556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5527" y="5240112"/>
            <a:ext cx="4913638" cy="15071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35570" y="4131990"/>
            <a:ext cx="4086795" cy="7621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44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/>
          <a:srcRect l="71368" t="96"/>
          <a:stretch/>
        </p:blipFill>
        <p:spPr>
          <a:xfrm>
            <a:off x="542611" y="1152782"/>
            <a:ext cx="2692959" cy="4664291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412750" y="5890895"/>
            <a:ext cx="563880" cy="563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036A5-2681-4F70-92E1-8F18E12C62DA}"/>
              </a:ext>
            </a:extLst>
          </p:cNvPr>
          <p:cNvSpPr txBox="1"/>
          <p:nvPr/>
        </p:nvSpPr>
        <p:spPr>
          <a:xfrm>
            <a:off x="549991" y="557747"/>
            <a:ext cx="4194922" cy="595035"/>
          </a:xfrm>
          <a:prstGeom prst="rect">
            <a:avLst/>
          </a:prstGeom>
          <a:solidFill>
            <a:srgbClr val="9DBCD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华光行楷_CNKI" panose="02000500000000000000" pitchFamily="2" charset="-122"/>
              </a:rPr>
              <a:t>3.</a:t>
            </a:r>
            <a:r>
              <a:rPr lang="zh-CN" altLang="en-US" sz="3200" dirty="0">
                <a:latin typeface="Times New Roman" panose="02020603050405020304" pitchFamily="18" charset="0"/>
                <a:ea typeface="华光行楷_CNKI" panose="02000500000000000000" pitchFamily="2" charset="-122"/>
              </a:rPr>
              <a:t>内容</a:t>
            </a:r>
            <a:endParaRPr lang="en-US" altLang="zh-CN" sz="3200" dirty="0">
              <a:latin typeface="Times New Roman" panose="02020603050405020304" pitchFamily="18" charset="0"/>
              <a:ea typeface="华光行楷_CNKI" panose="02000500000000000000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570" y="1233488"/>
            <a:ext cx="8545277" cy="47310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69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98036A5-2681-4F70-92E1-8F18E12C62DA}"/>
              </a:ext>
            </a:extLst>
          </p:cNvPr>
          <p:cNvSpPr txBox="1"/>
          <p:nvPr/>
        </p:nvSpPr>
        <p:spPr>
          <a:xfrm>
            <a:off x="549991" y="557747"/>
            <a:ext cx="4194922" cy="595035"/>
          </a:xfrm>
          <a:prstGeom prst="rect">
            <a:avLst/>
          </a:prstGeom>
          <a:solidFill>
            <a:srgbClr val="9DBCD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华光行楷_CNKI" panose="02000500000000000000" pitchFamily="2" charset="-122"/>
              </a:rPr>
              <a:t>4</a:t>
            </a:r>
            <a:r>
              <a:rPr lang="en-US" altLang="zh-CN" sz="3200" dirty="0" smtClean="0">
                <a:latin typeface="Times New Roman" panose="02020603050405020304" pitchFamily="18" charset="0"/>
                <a:ea typeface="华光行楷_CNKI" panose="02000500000000000000" pitchFamily="2" charset="-122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  <a:ea typeface="华光行楷_CNKI" panose="02000500000000000000" pitchFamily="2" charset="-122"/>
              </a:rPr>
              <a:t>实验结果</a:t>
            </a:r>
            <a:endParaRPr lang="en-US" altLang="zh-CN" sz="3200" dirty="0">
              <a:latin typeface="Times New Roman" panose="02020603050405020304" pitchFamily="18" charset="0"/>
              <a:ea typeface="华光行楷_CNKI" panose="02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90" y="1152782"/>
            <a:ext cx="5407781" cy="42130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343" y="1152782"/>
            <a:ext cx="4944165" cy="4982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80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cwZjgyN2UyYTYzZjJkYjVhMjE4YWIzYWE0YWQ4NT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688.3055118110235,&quot;width&quot;:6692.688188976378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  <p:tag name="KSO_WM_SLIDE_BK_DARK_LIGHT" val="2"/>
  <p:tag name="KSO_WM_SLIDE_BACKGROUND_TYPE" val="genera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6dd038a-7776-4644-a0e4-7c24b6650557}"/>
  <p:tag name="KSO_WM_UNIT_TYPE" val="i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  <p:tag name="KSO_WM_SLIDE_BK_DARK_LIGHT" val="2"/>
  <p:tag name="KSO_WM_SLIDE_BACKGROUND_TYPE" val="gener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6dd038a-7776-4644-a0e4-7c24b6650557}"/>
  <p:tag name="KSO_WM_UNIT_TYPE" val="i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  <p:tag name="KSO_WM_SLIDE_BK_DARK_LIGHT" val="2"/>
  <p:tag name="KSO_WM_SLIDE_BACKGROUND_TYPE" val="genera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6dd038a-7776-4644-a0e4-7c24b6650557}"/>
  <p:tag name="KSO_WM_UNIT_TYPE" val="i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  <p:tag name="KSO_WM_SLIDE_BK_DARK_LIGHT" val="2"/>
  <p:tag name="KSO_WM_SLIDE_BACKGROUND_TYPE" val="genera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6dd038a-7776-4644-a0e4-7c24b6650557}"/>
  <p:tag name="KSO_WM_UNIT_TYPE" val="i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  <p:tag name="KSO_WM_SLIDE_BK_DARK_LIGHT" val="2"/>
  <p:tag name="KSO_WM_SLIDE_BACKGROUND_TYPE" val="genera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6dd038a-7776-4644-a0e4-7c24b6650557}"/>
  <p:tag name="KSO_WM_UNIT_TYPE" val="i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  <p:tag name="KSO_WM_SLIDE_BK_DARK_LIGHT" val="2"/>
  <p:tag name="KSO_WM_SLIDE_BACKGROUND_TYPE" val="genera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6dd038a-7776-4644-a0e4-7c24b6650557}"/>
  <p:tag name="KSO_WM_UNIT_TYPE" val="i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  <p:tag name="KSO_WM_SLIDE_BK_DARK_LIGHT" val="2"/>
  <p:tag name="KSO_WM_SLIDE_BACKGROUND_TYPE" val="gener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6dd038a-7776-4644-a0e4-7c24b6650557}"/>
  <p:tag name="KSO_WM_UNIT_TYPE" val="i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  <p:tag name="KSO_WM_SLIDE_BK_DARK_LIGHT" val="2"/>
  <p:tag name="KSO_WM_SLIDE_BACKGROUND_TYPE" val="genera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  <p:tag name="KSO_WM_SLIDE_BK_DARK_LIGHT" val="2"/>
  <p:tag name="KSO_WM_SLIDE_BACKGROUND_TYPE" val="genera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6dd038a-7776-4644-a0e4-7c24b6650557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421</Words>
  <Application>Microsoft Office PowerPoint</Application>
  <PresentationFormat>宽屏</PresentationFormat>
  <Paragraphs>46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汉仪旗黑-85S</vt:lpstr>
      <vt:lpstr>华光行楷_CNKI</vt:lpstr>
      <vt:lpstr>宋体</vt:lpstr>
      <vt:lpstr>微软雅黑</vt:lpstr>
      <vt:lpstr>Arial</vt:lpstr>
      <vt:lpstr>Calibri</vt:lpstr>
      <vt:lpstr>Times New Roman</vt:lpstr>
      <vt:lpstr>Viner Hand ITC</vt:lpstr>
      <vt:lpstr>自定义设计方案</vt:lpstr>
      <vt:lpstr>4_Office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dc:description>www.1ppt.com</dc:description>
  <cp:lastModifiedBy>宋康</cp:lastModifiedBy>
  <cp:revision>1629</cp:revision>
  <dcterms:created xsi:type="dcterms:W3CDTF">2021-06-12T07:20:00Z</dcterms:created>
  <dcterms:modified xsi:type="dcterms:W3CDTF">2024-04-29T16:23:18Z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AC5B94988B4B47879AA8B9A8521E5D9F</vt:lpwstr>
  </property>
  <property fmtid="{D5CDD505-2E9C-101B-9397-08002B2CF9AE}" pid="3" name="KSOProductBuildVer">
    <vt:lpwstr>2052-11.1.0.11830</vt:lpwstr>
  </property>
  <property fmtid="{D5CDD505-2E9C-101B-9397-08002B2CF9AE}" pid="4" name="commondata">
    <vt:lpwstr>eyJoZGlkIjoiZTcwZjgyN2UyYTYzZjJkYjVhMjE4YWIzYWE0YWQ4NTEifQ==</vt:lpwstr>
  </property>
</Properties>
</file>