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56" r:id="rId4"/>
    <p:sldId id="257" r:id="rId5"/>
    <p:sldId id="258" r:id="rId6"/>
    <p:sldId id="263" r:id="rId7"/>
    <p:sldId id="268" r:id="rId8"/>
    <p:sldId id="264" r:id="rId9"/>
    <p:sldId id="265" r:id="rId10"/>
    <p:sldId id="266" r:id="rId11"/>
    <p:sldId id="269" r:id="rId12"/>
    <p:sldId id="273" r:id="rId13"/>
    <p:sldId id="276" r:id="rId14"/>
    <p:sldId id="277" r:id="rId15"/>
    <p:sldId id="278" r:id="rId16"/>
    <p:sldId id="279" r:id="rId17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3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2605" y="460375"/>
            <a:ext cx="9388475" cy="18878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495" y="2733675"/>
            <a:ext cx="5481955" cy="16973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" y="2733675"/>
            <a:ext cx="4813935" cy="24822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92605" y="2312035"/>
            <a:ext cx="93891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altLang="zh-CN" sz="1200"/>
              <a:t>2D-Selective-Scan (SS2D)示意图</a:t>
            </a:r>
            <a:endParaRPr lang="en-US" altLang="zh-CN" sz="1200"/>
          </a:p>
        </p:txBody>
      </p:sp>
      <p:sp>
        <p:nvSpPr>
          <p:cNvPr id="8" name="文本框 7"/>
          <p:cNvSpPr txBox="1"/>
          <p:nvPr/>
        </p:nvSpPr>
        <p:spPr>
          <a:xfrm>
            <a:off x="193040" y="5187315"/>
            <a:ext cx="48139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altLang="zh-CN" sz="1200"/>
              <a:t>三种block示意图</a:t>
            </a:r>
            <a:endParaRPr lang="en-US" altLang="zh-CN" sz="1200"/>
          </a:p>
        </p:txBody>
      </p:sp>
      <p:sp>
        <p:nvSpPr>
          <p:cNvPr id="9" name="文本框 8"/>
          <p:cNvSpPr txBox="1"/>
          <p:nvPr/>
        </p:nvSpPr>
        <p:spPr>
          <a:xfrm>
            <a:off x="5103495" y="4307840"/>
            <a:ext cx="54832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altLang="zh-CN" sz="1600"/>
              <a:t>VMamba的pipeline图</a:t>
            </a:r>
            <a:endParaRPr lang="en-US" altLang="zh-CN" sz="1600"/>
          </a:p>
        </p:txBody>
      </p:sp>
      <p:sp>
        <p:nvSpPr>
          <p:cNvPr id="10" name="文本框 9"/>
          <p:cNvSpPr txBox="1"/>
          <p:nvPr/>
        </p:nvSpPr>
        <p:spPr>
          <a:xfrm>
            <a:off x="273685" y="61595"/>
            <a:ext cx="527367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buClrTx/>
              <a:buSzTx/>
              <a:buFontTx/>
            </a:pPr>
            <a:r>
              <a:rPr lang="zh-CN" altLang="en-US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</a:rPr>
              <a:t>VMamba: Visual State Space Model</a:t>
            </a:r>
            <a:endParaRPr lang="zh-CN" altLang="en-US" sz="2000" dirty="0">
              <a:latin typeface="字魂105号-简雅黑" panose="00000500000000000000" pitchFamily="2" charset="-122"/>
              <a:ea typeface="字魂105号-简雅黑" panose="00000500000000000000" pitchFamily="2" charset="-122"/>
              <a:cs typeface="Meiryo UI" panose="020B0604030504040204" pitchFamily="34" charset="-128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11090" y="4577080"/>
            <a:ext cx="7214235" cy="2061210"/>
          </a:xfrm>
          <a:prstGeom prst="rect">
            <a:avLst/>
          </a:prstGeom>
        </p:spPr>
        <p:txBody>
          <a:bodyPr wrap="square">
            <a:spAutoFit/>
          </a:bodyPr>
          <a:p>
            <a:pPr indent="0"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b="1"/>
              <a:t>      </a:t>
            </a:r>
            <a:r>
              <a:rPr lang="zh-CN" altLang="en-US" sz="1600" b="1"/>
              <a:t>主要贡献：</a:t>
            </a:r>
            <a:endParaRPr lang="en-US" altLang="zh-CN" sz="1600" b="1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提出了 VMamba，一种基于 SSM 的视觉骨干网络，具有线性时间复杂度。通过一系列架构设计和实现细节的改进，提高了 VMamba 的推理速度。</a:t>
            </a:r>
            <a:endParaRPr lang="en-US" altLang="zh-CN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引入了 2D 选择性扫描（SS2D），以弥合 1D 数组扫描与 2D 平面遍历之间的差距，从而促进选择性 SSM 在处理视觉数据时的扩展。</a:t>
            </a:r>
            <a:endParaRPr lang="en-US" altLang="zh-CN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VMamba 在多个视觉任务（包括图像分类、目标检测和语义分割）中表现出良好的性能，并在输入序列长度方面展现了显著的适应性，计算复杂度呈线性增长。</a:t>
            </a:r>
            <a:endParaRPr lang="en-US" altLang="zh-CN"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273685" y="61595"/>
            <a:ext cx="929449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buClrTx/>
              <a:buSzTx/>
              <a:buFontTx/>
            </a:pPr>
            <a:r>
              <a:rPr lang="zh-CN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</a:rPr>
              <a:t>个人总结</a:t>
            </a:r>
            <a:endParaRPr lang="zh-CN" sz="2000" dirty="0">
              <a:latin typeface="字魂105号-简雅黑" panose="00000500000000000000" pitchFamily="2" charset="-122"/>
              <a:ea typeface="字魂105号-简雅黑" panose="00000500000000000000" pitchFamily="2" charset="-122"/>
              <a:cs typeface="Meiryo UI" panose="020B0604030504040204" pitchFamily="34" charset="-128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7665" y="518160"/>
            <a:ext cx="114579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b="1"/>
              <a:t>潜在的改进路线：</a:t>
            </a:r>
            <a:endParaRPr lang="en-US" altLang="zh-CN" sz="1600" b="1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三种扫描方式可以统一于一种更加通用的扫描范式，</a:t>
            </a:r>
            <a:r>
              <a:rPr lang="zh-CN" altLang="en-US" sz="1600"/>
              <a:t>同时</a:t>
            </a:r>
            <a:r>
              <a:rPr lang="en-US" altLang="zh-CN" sz="1600"/>
              <a:t>可以进一步的延伸扩展</a:t>
            </a:r>
            <a:r>
              <a:rPr lang="zh-CN" altLang="en-US" sz="1600"/>
              <a:t>，比如：</a:t>
            </a:r>
            <a:r>
              <a:rPr lang="en-US" altLang="zh-CN" sz="1600"/>
              <a:t>扫描的方向可以进一步扩展为</a:t>
            </a:r>
            <a:r>
              <a:rPr lang="zh-CN" altLang="en-US" sz="1600"/>
              <a:t>沿</a:t>
            </a:r>
            <a:r>
              <a:rPr lang="en-US" altLang="zh-CN" sz="1600"/>
              <a:t>对角线的蛇形走位扫描；</a:t>
            </a:r>
            <a:endParaRPr lang="en-US" altLang="zh-CN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多种选择性扫描方式的搜索可以借鉴MoE的思想，实现推理时的输入感知搜索，而不是仅仅在训练过程中搜索，推理时候固定架构。</a:t>
            </a:r>
            <a:endParaRPr lang="en-US" altLang="zh-CN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多种扫描方式的Merge过程可以借鉴RepVGG的重参数化思想，将多个分支的扫描合并，</a:t>
            </a:r>
            <a:r>
              <a:rPr lang="zh-CN" altLang="en-US" sz="1600"/>
              <a:t>降低计算开销。</a:t>
            </a:r>
            <a:endParaRPr lang="zh-CN" altLang="en-US" sz="1600"/>
          </a:p>
        </p:txBody>
      </p:sp>
      <p:sp>
        <p:nvSpPr>
          <p:cNvPr id="4" name="文本框 3"/>
          <p:cNvSpPr txBox="1"/>
          <p:nvPr/>
        </p:nvSpPr>
        <p:spPr>
          <a:xfrm>
            <a:off x="367665" y="2390775"/>
            <a:ext cx="1126490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 typeface="Arial" panose="020B0604020202020204" pitchFamily="34" charset="0"/>
            </a:pPr>
            <a:r>
              <a:rPr lang="en-US" altLang="zh-CN" sz="1600" b="1"/>
              <a:t>个人进展：</a:t>
            </a:r>
            <a:endParaRPr lang="en-US" altLang="zh-CN" sz="1600" b="1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尝试了基于窗口shuffle的多样化扫描方式，实现一种更加通用的扫描方式</a:t>
            </a:r>
            <a:r>
              <a:rPr lang="zh-CN" altLang="en-US" sz="1600"/>
              <a:t>；</a:t>
            </a:r>
            <a:endParaRPr lang="zh-CN" altLang="en-US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/>
              <a:t>尝试基于</a:t>
            </a:r>
            <a:r>
              <a:rPr lang="en-US" altLang="zh-CN" sz="1600"/>
              <a:t>MoE</a:t>
            </a:r>
            <a:r>
              <a:rPr lang="zh-CN" altLang="en-US" sz="1600"/>
              <a:t>的输入感知搜索，实现推理时的更智能的架构搜索；</a:t>
            </a:r>
            <a:endParaRPr lang="zh-CN" altLang="en-US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/>
              <a:t>尝试合并多个扫描分支，以实现更低的计算开销，正尝试</a:t>
            </a:r>
            <a:r>
              <a:rPr lang="en-US" altLang="zh-CN" sz="1600"/>
              <a:t>RepVGG</a:t>
            </a:r>
            <a:r>
              <a:rPr lang="zh-CN" altLang="en-US" sz="1600"/>
              <a:t>；</a:t>
            </a:r>
            <a:endParaRPr lang="en-US" altLang="zh-CN" sz="16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273685" y="61595"/>
            <a:ext cx="929449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buClrTx/>
              <a:buSzTx/>
              <a:buFontTx/>
            </a:pPr>
            <a:r>
              <a:rPr lang="en-US" altLang="zh-CN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</a:rPr>
              <a:t>MLLA</a:t>
            </a:r>
            <a:r>
              <a:rPr lang="zh-CN" altLang="en-US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</a:rPr>
              <a:t>的</a:t>
            </a:r>
            <a:r>
              <a:rPr lang="en-US" altLang="zh-CN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</a:rPr>
              <a:t>Scaling</a:t>
            </a:r>
            <a:endParaRPr lang="en-US" altLang="zh-CN" sz="2000" dirty="0">
              <a:latin typeface="字魂105号-简雅黑" panose="00000500000000000000" pitchFamily="2" charset="-122"/>
              <a:ea typeface="字魂105号-简雅黑" panose="00000500000000000000" pitchFamily="2" charset="-122"/>
              <a:cs typeface="Meiryo UI" panose="020B0604030504040204" pitchFamily="34" charset="-128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2890" y="3291205"/>
            <a:ext cx="54800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sz="1200"/>
              <a:t>VIT的各种scaling版本</a:t>
            </a:r>
            <a:endParaRPr lang="zh-CN" altLang="en-US" sz="1200"/>
          </a:p>
        </p:txBody>
      </p:sp>
      <p:sp>
        <p:nvSpPr>
          <p:cNvPr id="12" name="文本框 11"/>
          <p:cNvSpPr txBox="1"/>
          <p:nvPr/>
        </p:nvSpPr>
        <p:spPr>
          <a:xfrm>
            <a:off x="262890" y="6379845"/>
            <a:ext cx="62649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sz="1200"/>
              <a:t>MLLA的各种scaling版本</a:t>
            </a:r>
            <a:endParaRPr lang="zh-CN" altLang="en-US" sz="1200"/>
          </a:p>
        </p:txBody>
      </p:sp>
      <p:graphicFrame>
        <p:nvGraphicFramePr>
          <p:cNvPr id="13" name="表格 12"/>
          <p:cNvGraphicFramePr/>
          <p:nvPr>
            <p:custDataLst>
              <p:tags r:id="rId1"/>
            </p:custDataLst>
          </p:nvPr>
        </p:nvGraphicFramePr>
        <p:xfrm>
          <a:off x="252730" y="601980"/>
          <a:ext cx="5480685" cy="2697480"/>
        </p:xfrm>
        <a:graphic>
          <a:graphicData uri="http://schemas.openxmlformats.org/drawingml/2006/table">
            <a:tbl>
              <a:tblPr/>
              <a:tblGrid>
                <a:gridCol w="751205"/>
                <a:gridCol w="751205"/>
                <a:gridCol w="751205"/>
                <a:gridCol w="751205"/>
                <a:gridCol w="751205"/>
                <a:gridCol w="913130"/>
                <a:gridCol w="811530"/>
              </a:tblGrid>
              <a:tr h="337185"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Method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Width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Depth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MLP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Heads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Params[M}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Top-1/%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7185"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VIT-S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384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1536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22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79.81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</a:tr>
              <a:tr h="337185"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VIT-B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768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3072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86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81.82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37185"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VIT-L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1024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24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4096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307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86.66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37185"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VIT-H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1280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5120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632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87.76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37185"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VIT-G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1664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48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8192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1843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88.98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37185"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VIT-e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1792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56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15360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3926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89.26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37185"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VIT-22B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6144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48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24576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48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21743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89.51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/>
          <p:nvPr>
            <p:custDataLst>
              <p:tags r:id="rId2"/>
            </p:custDataLst>
          </p:nvPr>
        </p:nvGraphicFramePr>
        <p:xfrm>
          <a:off x="274320" y="3699510"/>
          <a:ext cx="6253480" cy="2879725"/>
        </p:xfrm>
        <a:graphic>
          <a:graphicData uri="http://schemas.openxmlformats.org/drawingml/2006/table">
            <a:tbl>
              <a:tblPr/>
              <a:tblGrid>
                <a:gridCol w="864870"/>
                <a:gridCol w="957580"/>
                <a:gridCol w="1062355"/>
                <a:gridCol w="1579880"/>
                <a:gridCol w="957580"/>
                <a:gridCol w="831215"/>
              </a:tblGrid>
              <a:tr h="297815"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Method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EMBED_DIM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DEPTHS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NUM_HEADS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Params[M}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Top-1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7815"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MLLA-T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[2,4,8,4]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[2,4,8,16]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24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83.5</a:t>
                      </a:r>
                      <a:endParaRPr lang="en-US" altLang="zh-CN" sz="1400" b="0" i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</a:tr>
              <a:tr h="297815"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MLLA-S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[3,6,21,6]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[2,4,8,16]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43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84.4</a:t>
                      </a:r>
                      <a:endParaRPr lang="en-US" altLang="zh-CN" sz="1400" b="0" i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97815"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MLLA-B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96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[3,6,21,6]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[3,6,12,24]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96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85.3</a:t>
                      </a:r>
                      <a:endParaRPr lang="en-US" altLang="zh-CN" sz="1400" b="0" i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97815"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MLLA-H</a:t>
                      </a:r>
                      <a:endParaRPr lang="en-US" altLang="zh-CN" sz="1400" b="0" i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192</a:t>
                      </a:r>
                      <a:endParaRPr lang="en-US" altLang="zh-CN" sz="1400" b="0" i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[3,6,21,6]</a:t>
                      </a:r>
                      <a:endParaRPr lang="en-US" altLang="zh-CN" sz="1400" b="0" i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[6,12,24,48]</a:t>
                      </a:r>
                      <a:endParaRPr lang="en-US" altLang="zh-CN" sz="1400" b="0" i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381</a:t>
                      </a:r>
                      <a:endParaRPr lang="en-US" altLang="zh-CN" sz="1400" b="0" i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Training</a:t>
                      </a:r>
                      <a:endParaRPr lang="en-US" altLang="zh-CN" sz="1400" b="0" i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97815"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MLLA-G</a:t>
                      </a:r>
                      <a:endParaRPr lang="en-US" altLang="zh-CN" sz="1400" b="0" i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384</a:t>
                      </a:r>
                      <a:endParaRPr lang="en-US" altLang="zh-CN" sz="1400" b="0" i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[3,6,21,6]</a:t>
                      </a:r>
                      <a:endParaRPr lang="en-US" altLang="zh-CN" sz="1400" b="0" i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[12,24,48,96]</a:t>
                      </a:r>
                      <a:endParaRPr lang="en-US" altLang="zh-CN" sz="1400" b="0" i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1517</a:t>
                      </a:r>
                      <a:endParaRPr lang="en-US" altLang="zh-CN" sz="1400" b="0" i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endParaRPr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97815"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MLLA-e</a:t>
                      </a:r>
                      <a:endParaRPr lang="en-US" altLang="zh-CN" sz="1400" b="0" i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512</a:t>
                      </a:r>
                      <a:endParaRPr lang="en-US" altLang="zh-CN" sz="1400" b="0" i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[3,6,42,6]</a:t>
                      </a:r>
                      <a:endParaRPr lang="en-US" altLang="zh-CN" sz="1400" b="0" i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[16,32,64,128]</a:t>
                      </a:r>
                      <a:endParaRPr lang="en-US" altLang="zh-CN" sz="1400" b="0" i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3841</a:t>
                      </a:r>
                      <a:endParaRPr lang="en-US" altLang="zh-CN" sz="1400" b="0" i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endParaRPr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97815"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MLLA-15B</a:t>
                      </a:r>
                      <a:endParaRPr lang="en-US" altLang="zh-CN" sz="1400" b="0" i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1024</a:t>
                      </a:r>
                      <a:endParaRPr lang="en-US" altLang="zh-CN" sz="1400" b="0" i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[3,6,42,6]</a:t>
                      </a:r>
                      <a:endParaRPr lang="en-US" altLang="zh-CN" sz="1400" b="0" i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[32,64,128,256]</a:t>
                      </a:r>
                      <a:endParaRPr lang="en-US" altLang="zh-CN" sz="1400" b="0" i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15340</a:t>
                      </a:r>
                      <a:endParaRPr lang="en-US" altLang="zh-CN" sz="1400" b="0" i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endParaRPr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97815"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MLLA-22B</a:t>
                      </a:r>
                      <a:endParaRPr lang="en-US" altLang="zh-CN" sz="1400" b="0" i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1024</a:t>
                      </a:r>
                      <a:endParaRPr lang="en-US" altLang="zh-CN" sz="1400" b="0" i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[3,6,71,6]</a:t>
                      </a:r>
                      <a:endParaRPr lang="en-US" altLang="zh-CN" sz="1400" b="0" i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[32,64,128,256]</a:t>
                      </a:r>
                      <a:endParaRPr lang="en-US" altLang="zh-CN" sz="1400" b="0" i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21672</a:t>
                      </a:r>
                      <a:endParaRPr lang="en-US" altLang="zh-CN" sz="1400" b="0" i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endParaRPr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6948805" y="796925"/>
            <a:ext cx="502285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构建了MLLA-H、MLLA-G、MLLA-e、MLLA-15B、MLLA-22B五种scaling版本，其中MLLA-15B和MLLA-22B均已达到百亿级别</a:t>
            </a:r>
            <a:endParaRPr lang="en-US" altLang="zh-CN" sz="1600"/>
          </a:p>
          <a:p>
            <a:pPr indent="0" algn="l">
              <a:buClrTx/>
              <a:buSzTx/>
              <a:buFont typeface="Arial" panose="020B0604020202020204" pitchFamily="34" charset="0"/>
              <a:buNone/>
            </a:pPr>
            <a:endParaRPr lang="en-US" altLang="zh-CN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在ImageNet</a:t>
            </a:r>
            <a:r>
              <a:rPr lang="en-US" altLang="zh-CN" sz="1600"/>
              <a:t>验证Scaling是否带来了性能提升</a:t>
            </a:r>
            <a:endParaRPr lang="en-US" altLang="zh-CN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endParaRPr lang="en-US" altLang="zh-CN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/>
              <a:t>大的</a:t>
            </a:r>
            <a:r>
              <a:rPr lang="en-US" altLang="zh-CN" sz="1600"/>
              <a:t>scaling</a:t>
            </a:r>
            <a:r>
              <a:rPr lang="zh-CN" altLang="en-US" sz="1600"/>
              <a:t>版本在</a:t>
            </a:r>
            <a:r>
              <a:rPr lang="en-US" altLang="zh-CN" sz="1600"/>
              <a:t>训练过程中遇到</a:t>
            </a:r>
            <a:r>
              <a:rPr lang="zh-CN" altLang="en-US" sz="1600"/>
              <a:t>了</a:t>
            </a:r>
            <a:r>
              <a:rPr lang="en-US" altLang="zh-CN" sz="1600"/>
              <a:t>难以收敛问题</a:t>
            </a:r>
            <a:endParaRPr lang="en-US" altLang="zh-CN"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273685" y="61595"/>
            <a:ext cx="929449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buClrTx/>
              <a:buSzTx/>
              <a:buFontTx/>
            </a:pPr>
            <a:r>
              <a:rPr lang="en-US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</a:rPr>
              <a:t>MLLA</a:t>
            </a:r>
            <a:r>
              <a:rPr lang="zh-CN" altLang="en-US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</a:rPr>
              <a:t>的</a:t>
            </a:r>
            <a:r>
              <a:rPr lang="en-US" altLang="zh-CN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</a:rPr>
              <a:t>Scaling</a:t>
            </a:r>
            <a:endParaRPr lang="en-US" altLang="zh-CN" sz="2000" dirty="0">
              <a:latin typeface="字魂105号-简雅黑" panose="00000500000000000000" pitchFamily="2" charset="-122"/>
              <a:ea typeface="字魂105号-简雅黑" panose="00000500000000000000" pitchFamily="2" charset="-122"/>
              <a:cs typeface="Meiryo UI" panose="020B0604030504040204" pitchFamily="34" charset="-128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01190" y="460375"/>
            <a:ext cx="2526665" cy="2553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sz="1000"/>
              <a:t>MODEL:</a:t>
            </a:r>
            <a:endParaRPr lang="zh-CN" altLang="en-US" sz="1000"/>
          </a:p>
          <a:p>
            <a:r>
              <a:rPr lang="zh-CN" altLang="en-US" sz="1000"/>
              <a:t>  TYPE: mlla</a:t>
            </a:r>
            <a:endParaRPr lang="zh-CN" altLang="en-US" sz="1000"/>
          </a:p>
          <a:p>
            <a:r>
              <a:rPr lang="zh-CN" altLang="en-US" sz="1000"/>
              <a:t>  NAME: mlla_large</a:t>
            </a:r>
            <a:endParaRPr lang="zh-CN" altLang="en-US" sz="1000"/>
          </a:p>
          <a:p>
            <a:r>
              <a:rPr lang="zh-CN" altLang="en-US" sz="1000"/>
              <a:t>  DROP_PATH_RATE: 0.5</a:t>
            </a:r>
            <a:endParaRPr lang="zh-CN" altLang="en-US" sz="1000"/>
          </a:p>
          <a:p>
            <a:r>
              <a:rPr lang="zh-CN" altLang="en-US" sz="1000"/>
              <a:t>  MLLA:</a:t>
            </a:r>
            <a:endParaRPr lang="zh-CN" altLang="en-US" sz="1000"/>
          </a:p>
          <a:p>
            <a:r>
              <a:rPr lang="zh-CN" altLang="en-US" sz="1000"/>
              <a:t>    EMBED_DIM: 192</a:t>
            </a:r>
            <a:endParaRPr lang="zh-CN" altLang="en-US" sz="1000"/>
          </a:p>
          <a:p>
            <a:r>
              <a:rPr lang="zh-CN" altLang="en-US" sz="1000"/>
              <a:t>    DEPTHS: [ 3, 6, 21, 6 ]</a:t>
            </a:r>
            <a:endParaRPr lang="zh-CN" altLang="en-US" sz="1000"/>
          </a:p>
          <a:p>
            <a:r>
              <a:rPr lang="zh-CN" altLang="en-US" sz="1000"/>
              <a:t>    NUM_HEADS: [ 6, 12, 24, 48 ]</a:t>
            </a:r>
            <a:endParaRPr lang="zh-CN" altLang="en-US" sz="1000"/>
          </a:p>
          <a:p>
            <a:r>
              <a:rPr lang="zh-CN" altLang="en-US" sz="1000"/>
              <a:t>AUG:</a:t>
            </a:r>
            <a:endParaRPr lang="zh-CN" altLang="en-US" sz="1000"/>
          </a:p>
          <a:p>
            <a:r>
              <a:rPr lang="zh-CN" altLang="en-US" sz="1000"/>
              <a:t>  AUTO_AUGMENT: rand-m9-mstd0.5-inc1</a:t>
            </a:r>
            <a:endParaRPr lang="zh-CN" altLang="en-US" sz="1000"/>
          </a:p>
          <a:p>
            <a:r>
              <a:rPr lang="zh-CN" altLang="en-US" sz="1000"/>
              <a:t>  REPROB: 0.25</a:t>
            </a:r>
            <a:endParaRPr lang="zh-CN" altLang="en-US" sz="1000"/>
          </a:p>
          <a:p>
            <a:r>
              <a:rPr lang="zh-CN" altLang="en-US" sz="1000"/>
              <a:t>  MIXUP: 0.8</a:t>
            </a:r>
            <a:endParaRPr lang="zh-CN" altLang="en-US" sz="1000"/>
          </a:p>
          <a:p>
            <a:r>
              <a:rPr lang="zh-CN" altLang="en-US" sz="1000"/>
              <a:t>  CUTMIX: 1.0</a:t>
            </a:r>
            <a:endParaRPr lang="zh-CN" altLang="en-US" sz="1000"/>
          </a:p>
          <a:p>
            <a:r>
              <a:rPr lang="zh-CN" altLang="en-US" sz="1000"/>
              <a:t>  MESA: 2.0</a:t>
            </a:r>
            <a:endParaRPr lang="zh-CN" altLang="en-US" sz="1000"/>
          </a:p>
          <a:p>
            <a:r>
              <a:rPr lang="zh-CN" altLang="en-US" sz="1000"/>
              <a:t>DATA:</a:t>
            </a:r>
            <a:endParaRPr lang="zh-CN" altLang="en-US" sz="1000"/>
          </a:p>
          <a:p>
            <a:r>
              <a:rPr lang="zh-CN" altLang="en-US" sz="1000"/>
              <a:t>  BATCH_SIZE: 16</a:t>
            </a:r>
            <a:endParaRPr lang="zh-CN" altLang="en-US" sz="1000"/>
          </a:p>
        </p:txBody>
      </p:sp>
      <p:sp>
        <p:nvSpPr>
          <p:cNvPr id="16" name="文本框 15"/>
          <p:cNvSpPr txBox="1"/>
          <p:nvPr/>
        </p:nvSpPr>
        <p:spPr>
          <a:xfrm>
            <a:off x="4427855" y="460375"/>
            <a:ext cx="2526665" cy="2553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sz="1000"/>
              <a:t>MODEL:</a:t>
            </a:r>
            <a:endParaRPr lang="zh-CN" altLang="en-US" sz="1000"/>
          </a:p>
          <a:p>
            <a:r>
              <a:rPr lang="zh-CN" altLang="en-US" sz="1000"/>
              <a:t>  TYPE: mlla</a:t>
            </a:r>
            <a:endParaRPr lang="zh-CN" altLang="en-US" sz="1000"/>
          </a:p>
          <a:p>
            <a:r>
              <a:rPr lang="zh-CN" altLang="en-US" sz="1000"/>
              <a:t>  NAME: mlla_huge</a:t>
            </a:r>
            <a:endParaRPr lang="zh-CN" altLang="en-US" sz="1000"/>
          </a:p>
          <a:p>
            <a:r>
              <a:rPr lang="zh-CN" altLang="en-US" sz="1000"/>
              <a:t>  DROP_PATH_RATE: 0.5</a:t>
            </a:r>
            <a:endParaRPr lang="zh-CN" altLang="en-US" sz="1000"/>
          </a:p>
          <a:p>
            <a:r>
              <a:rPr lang="zh-CN" altLang="en-US" sz="1000"/>
              <a:t>  MLLA:</a:t>
            </a:r>
            <a:endParaRPr lang="zh-CN" altLang="en-US" sz="1000"/>
          </a:p>
          <a:p>
            <a:r>
              <a:rPr lang="zh-CN" altLang="en-US" sz="1000"/>
              <a:t>    EMBED_DIM: 384</a:t>
            </a:r>
            <a:endParaRPr lang="zh-CN" altLang="en-US" sz="1000"/>
          </a:p>
          <a:p>
            <a:r>
              <a:rPr lang="zh-CN" altLang="en-US" sz="1000"/>
              <a:t>    DEPTHS: [ 3, 6, 21, 6 ]</a:t>
            </a:r>
            <a:endParaRPr lang="zh-CN" altLang="en-US" sz="1000"/>
          </a:p>
          <a:p>
            <a:r>
              <a:rPr lang="zh-CN" altLang="en-US" sz="1000"/>
              <a:t>    NUM_HEADS: [ 12, 24, 48, 96]</a:t>
            </a:r>
            <a:endParaRPr lang="zh-CN" altLang="en-US" sz="1000"/>
          </a:p>
          <a:p>
            <a:r>
              <a:rPr lang="zh-CN" altLang="en-US" sz="1000"/>
              <a:t>AUG:</a:t>
            </a:r>
            <a:endParaRPr lang="zh-CN" altLang="en-US" sz="1000"/>
          </a:p>
          <a:p>
            <a:r>
              <a:rPr lang="zh-CN" altLang="en-US" sz="1000"/>
              <a:t>  AUTO_AUGMENT: rand-m9-mstd0.5-inc1</a:t>
            </a:r>
            <a:endParaRPr lang="zh-CN" altLang="en-US" sz="1000"/>
          </a:p>
          <a:p>
            <a:r>
              <a:rPr lang="zh-CN" altLang="en-US" sz="1000"/>
              <a:t>  REPROB: 0.25</a:t>
            </a:r>
            <a:endParaRPr lang="zh-CN" altLang="en-US" sz="1000"/>
          </a:p>
          <a:p>
            <a:r>
              <a:rPr lang="zh-CN" altLang="en-US" sz="1000"/>
              <a:t>  MIXUP: 0.8</a:t>
            </a:r>
            <a:endParaRPr lang="zh-CN" altLang="en-US" sz="1000"/>
          </a:p>
          <a:p>
            <a:r>
              <a:rPr lang="zh-CN" altLang="en-US" sz="1000"/>
              <a:t>  CUTMIX: 1.0</a:t>
            </a:r>
            <a:endParaRPr lang="zh-CN" altLang="en-US" sz="1000"/>
          </a:p>
          <a:p>
            <a:r>
              <a:rPr lang="zh-CN" altLang="en-US" sz="1000"/>
              <a:t>  MESA: 2.0</a:t>
            </a:r>
            <a:endParaRPr lang="zh-CN" altLang="en-US" sz="1000"/>
          </a:p>
          <a:p>
            <a:r>
              <a:rPr lang="zh-CN" altLang="en-US" sz="1000"/>
              <a:t>DATA:</a:t>
            </a:r>
            <a:endParaRPr lang="zh-CN" altLang="en-US" sz="1000"/>
          </a:p>
          <a:p>
            <a:r>
              <a:rPr lang="zh-CN" altLang="en-US" sz="1000"/>
              <a:t>  BATCH_SIZE: 4</a:t>
            </a:r>
            <a:endParaRPr lang="zh-CN" altLang="en-US" sz="1000"/>
          </a:p>
        </p:txBody>
      </p:sp>
      <p:sp>
        <p:nvSpPr>
          <p:cNvPr id="17" name="文本框 16"/>
          <p:cNvSpPr txBox="1"/>
          <p:nvPr/>
        </p:nvSpPr>
        <p:spPr>
          <a:xfrm>
            <a:off x="6954520" y="460375"/>
            <a:ext cx="2526665" cy="2553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sz="1000"/>
              <a:t>MODEL:</a:t>
            </a:r>
            <a:endParaRPr lang="zh-CN" altLang="en-US" sz="1000"/>
          </a:p>
          <a:p>
            <a:r>
              <a:rPr lang="zh-CN" altLang="en-US" sz="1000"/>
              <a:t>  TYPE: mlla</a:t>
            </a:r>
            <a:endParaRPr lang="zh-CN" altLang="en-US" sz="1000"/>
          </a:p>
          <a:p>
            <a:r>
              <a:rPr lang="zh-CN" altLang="en-US" sz="1000"/>
              <a:t>  NAME: mlla_giga</a:t>
            </a:r>
            <a:endParaRPr lang="zh-CN" altLang="en-US" sz="1000"/>
          </a:p>
          <a:p>
            <a:r>
              <a:rPr lang="zh-CN" altLang="en-US" sz="1000"/>
              <a:t>  DROP_PATH_RATE: 0.5</a:t>
            </a:r>
            <a:endParaRPr lang="zh-CN" altLang="en-US" sz="1000"/>
          </a:p>
          <a:p>
            <a:r>
              <a:rPr lang="zh-CN" altLang="en-US" sz="1000"/>
              <a:t>  MLLA:</a:t>
            </a:r>
            <a:endParaRPr lang="zh-CN" altLang="en-US" sz="1000"/>
          </a:p>
          <a:p>
            <a:r>
              <a:rPr lang="zh-CN" altLang="en-US" sz="1000"/>
              <a:t>    EMBED_DIM: 512</a:t>
            </a:r>
            <a:endParaRPr lang="zh-CN" altLang="en-US" sz="1000"/>
          </a:p>
          <a:p>
            <a:r>
              <a:rPr lang="zh-CN" altLang="en-US" sz="1000"/>
              <a:t>    DEPTHS: [ 3, 6, 42, 6 ]</a:t>
            </a:r>
            <a:endParaRPr lang="zh-CN" altLang="en-US" sz="1000"/>
          </a:p>
          <a:p>
            <a:r>
              <a:rPr lang="zh-CN" altLang="en-US" sz="1000"/>
              <a:t>    NUM_HEADS: [ 16, 32, 64, 128]</a:t>
            </a:r>
            <a:endParaRPr lang="zh-CN" altLang="en-US" sz="1000"/>
          </a:p>
          <a:p>
            <a:r>
              <a:rPr lang="zh-CN" altLang="en-US" sz="1000"/>
              <a:t>AUG:</a:t>
            </a:r>
            <a:endParaRPr lang="zh-CN" altLang="en-US" sz="1000"/>
          </a:p>
          <a:p>
            <a:r>
              <a:rPr lang="zh-CN" altLang="en-US" sz="1000"/>
              <a:t>  AUTO_AUGMENT: rand-m9-mstd0.5-inc1</a:t>
            </a:r>
            <a:endParaRPr lang="zh-CN" altLang="en-US" sz="1000"/>
          </a:p>
          <a:p>
            <a:r>
              <a:rPr lang="zh-CN" altLang="en-US" sz="1000"/>
              <a:t>  REPROB: 0.25</a:t>
            </a:r>
            <a:endParaRPr lang="zh-CN" altLang="en-US" sz="1000"/>
          </a:p>
          <a:p>
            <a:r>
              <a:rPr lang="zh-CN" altLang="en-US" sz="1000"/>
              <a:t>  MIXUP: 0.8</a:t>
            </a:r>
            <a:endParaRPr lang="zh-CN" altLang="en-US" sz="1000"/>
          </a:p>
          <a:p>
            <a:r>
              <a:rPr lang="zh-CN" altLang="en-US" sz="1000"/>
              <a:t>  CUTMIX: 1.0</a:t>
            </a:r>
            <a:endParaRPr lang="zh-CN" altLang="en-US" sz="1000"/>
          </a:p>
          <a:p>
            <a:r>
              <a:rPr lang="zh-CN" altLang="en-US" sz="1000"/>
              <a:t>  MESA: 2.0</a:t>
            </a:r>
            <a:endParaRPr lang="zh-CN" altLang="en-US" sz="1000"/>
          </a:p>
          <a:p>
            <a:r>
              <a:rPr lang="zh-CN" altLang="en-US" sz="1000"/>
              <a:t>DATA:</a:t>
            </a:r>
            <a:endParaRPr lang="zh-CN" altLang="en-US" sz="1000"/>
          </a:p>
          <a:p>
            <a:r>
              <a:rPr lang="zh-CN" altLang="en-US" sz="1000"/>
              <a:t>  BATCH_SIZE: 4</a:t>
            </a:r>
            <a:endParaRPr lang="zh-CN" altLang="en-US" sz="1000"/>
          </a:p>
        </p:txBody>
      </p:sp>
      <p:sp>
        <p:nvSpPr>
          <p:cNvPr id="18" name="文本框 17"/>
          <p:cNvSpPr txBox="1"/>
          <p:nvPr/>
        </p:nvSpPr>
        <p:spPr>
          <a:xfrm>
            <a:off x="3295650" y="3013710"/>
            <a:ext cx="2526665" cy="25431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p>
            <a:r>
              <a:rPr lang="zh-CN" altLang="en-US" sz="1000"/>
              <a:t>MODEL:</a:t>
            </a:r>
            <a:endParaRPr lang="zh-CN" altLang="en-US" sz="1000"/>
          </a:p>
          <a:p>
            <a:r>
              <a:rPr lang="zh-CN" altLang="en-US" sz="1000"/>
              <a:t>  TYPE: mlla</a:t>
            </a:r>
            <a:endParaRPr lang="zh-CN" altLang="en-US" sz="1000"/>
          </a:p>
          <a:p>
            <a:r>
              <a:rPr lang="zh-CN" altLang="en-US" sz="1000"/>
              <a:t>  NAME: mlla_15b</a:t>
            </a:r>
            <a:endParaRPr lang="zh-CN" altLang="en-US" sz="1000"/>
          </a:p>
          <a:p>
            <a:r>
              <a:rPr lang="zh-CN" altLang="en-US" sz="1000"/>
              <a:t>  DROP_PATH_RATE: 0.5</a:t>
            </a:r>
            <a:endParaRPr lang="zh-CN" altLang="en-US" sz="1000"/>
          </a:p>
          <a:p>
            <a:r>
              <a:rPr lang="zh-CN" altLang="en-US" sz="1000"/>
              <a:t>  MLLA:</a:t>
            </a:r>
            <a:endParaRPr lang="zh-CN" altLang="en-US" sz="1000"/>
          </a:p>
          <a:p>
            <a:r>
              <a:rPr lang="zh-CN" altLang="en-US" sz="1000"/>
              <a:t>    EMBED_DIM: 1024</a:t>
            </a:r>
            <a:endParaRPr lang="zh-CN" altLang="en-US" sz="1000"/>
          </a:p>
          <a:p>
            <a:r>
              <a:rPr lang="zh-CN" altLang="en-US" sz="1000"/>
              <a:t>    DEPTHS: [3,6,42,6]</a:t>
            </a:r>
            <a:endParaRPr lang="zh-CN" altLang="en-US" sz="1000"/>
          </a:p>
          <a:p>
            <a:r>
              <a:rPr lang="zh-CN" altLang="en-US" sz="1000"/>
              <a:t>    NUM_HEADS: [ 32, 64, 128, 256 ]</a:t>
            </a:r>
            <a:endParaRPr lang="zh-CN" altLang="en-US" sz="1000"/>
          </a:p>
          <a:p>
            <a:r>
              <a:rPr lang="zh-CN" altLang="en-US" sz="1000"/>
              <a:t>AUG:</a:t>
            </a:r>
            <a:endParaRPr lang="zh-CN" altLang="en-US" sz="1000"/>
          </a:p>
          <a:p>
            <a:r>
              <a:rPr lang="zh-CN" altLang="en-US" sz="1000"/>
              <a:t>  AUTO_AUGMENT: rand-m9-mstd0.5-inc1</a:t>
            </a:r>
            <a:endParaRPr lang="zh-CN" altLang="en-US" sz="1000"/>
          </a:p>
          <a:p>
            <a:r>
              <a:rPr lang="zh-CN" altLang="en-US" sz="1000"/>
              <a:t>  REPROB: 0.25</a:t>
            </a:r>
            <a:endParaRPr lang="zh-CN" altLang="en-US" sz="1000"/>
          </a:p>
          <a:p>
            <a:r>
              <a:rPr lang="zh-CN" altLang="en-US" sz="1000"/>
              <a:t>  MIXUP: 0.8</a:t>
            </a:r>
            <a:endParaRPr lang="zh-CN" altLang="en-US" sz="1000"/>
          </a:p>
          <a:p>
            <a:r>
              <a:rPr lang="zh-CN" altLang="en-US" sz="1000"/>
              <a:t>  CUTMIX: 1.0</a:t>
            </a:r>
            <a:endParaRPr lang="zh-CN" altLang="en-US" sz="1000"/>
          </a:p>
          <a:p>
            <a:r>
              <a:rPr lang="zh-CN" altLang="en-US" sz="1000"/>
              <a:t>  MESA: 2.0</a:t>
            </a:r>
            <a:endParaRPr lang="zh-CN" altLang="en-US" sz="1000"/>
          </a:p>
          <a:p>
            <a:r>
              <a:rPr lang="zh-CN" altLang="en-US" sz="1000"/>
              <a:t>DATA:</a:t>
            </a:r>
            <a:endParaRPr lang="zh-CN" altLang="en-US" sz="1000"/>
          </a:p>
          <a:p>
            <a:r>
              <a:rPr lang="zh-CN" altLang="en-US" sz="1000"/>
              <a:t>  BATCH_SIZE: 4</a:t>
            </a:r>
            <a:endParaRPr lang="zh-CN" altLang="en-US" sz="1000"/>
          </a:p>
        </p:txBody>
      </p:sp>
      <p:sp>
        <p:nvSpPr>
          <p:cNvPr id="20" name="文本框 19"/>
          <p:cNvSpPr txBox="1"/>
          <p:nvPr/>
        </p:nvSpPr>
        <p:spPr>
          <a:xfrm>
            <a:off x="5822315" y="3013710"/>
            <a:ext cx="2526665" cy="25431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p>
            <a:r>
              <a:rPr lang="zh-CN" altLang="en-US" sz="1000"/>
              <a:t>MODEL:</a:t>
            </a:r>
            <a:endParaRPr lang="zh-CN" altLang="en-US" sz="1000"/>
          </a:p>
          <a:p>
            <a:r>
              <a:rPr lang="zh-CN" altLang="en-US" sz="1000"/>
              <a:t>  TYPE: mlla</a:t>
            </a:r>
            <a:endParaRPr lang="zh-CN" altLang="en-US" sz="1000"/>
          </a:p>
          <a:p>
            <a:r>
              <a:rPr lang="zh-CN" altLang="en-US" sz="1000"/>
              <a:t>  NAME: mlla_22b</a:t>
            </a:r>
            <a:endParaRPr lang="zh-CN" altLang="en-US" sz="1000"/>
          </a:p>
          <a:p>
            <a:r>
              <a:rPr lang="zh-CN" altLang="en-US" sz="1000"/>
              <a:t>  DROP_PATH_RATE: 0.5</a:t>
            </a:r>
            <a:endParaRPr lang="zh-CN" altLang="en-US" sz="1000"/>
          </a:p>
          <a:p>
            <a:r>
              <a:rPr lang="zh-CN" altLang="en-US" sz="1000"/>
              <a:t>  MLLA:</a:t>
            </a:r>
            <a:endParaRPr lang="zh-CN" altLang="en-US" sz="1000"/>
          </a:p>
          <a:p>
            <a:r>
              <a:rPr lang="zh-CN" altLang="en-US" sz="1000"/>
              <a:t>    EMBED_DIM: 1024</a:t>
            </a:r>
            <a:endParaRPr lang="zh-CN" altLang="en-US" sz="1000"/>
          </a:p>
          <a:p>
            <a:r>
              <a:rPr lang="zh-CN" altLang="en-US" sz="1000"/>
              <a:t>    DEPTHS: [3,6,71,6]</a:t>
            </a:r>
            <a:endParaRPr lang="zh-CN" altLang="en-US" sz="1000"/>
          </a:p>
          <a:p>
            <a:r>
              <a:rPr lang="zh-CN" altLang="en-US" sz="1000"/>
              <a:t>    NUM_HEADS: [ 32, 64, 128, 256 ]</a:t>
            </a:r>
            <a:endParaRPr lang="zh-CN" altLang="en-US" sz="1000"/>
          </a:p>
          <a:p>
            <a:r>
              <a:rPr lang="zh-CN" altLang="en-US" sz="1000"/>
              <a:t>AUG:</a:t>
            </a:r>
            <a:endParaRPr lang="zh-CN" altLang="en-US" sz="1000"/>
          </a:p>
          <a:p>
            <a:r>
              <a:rPr lang="zh-CN" altLang="en-US" sz="1000"/>
              <a:t>  AUTO_AUGMENT: rand-m9-mstd0.5-inc1</a:t>
            </a:r>
            <a:endParaRPr lang="zh-CN" altLang="en-US" sz="1000"/>
          </a:p>
          <a:p>
            <a:r>
              <a:rPr lang="zh-CN" altLang="en-US" sz="1000"/>
              <a:t>  REPROB: 0.25</a:t>
            </a:r>
            <a:endParaRPr lang="zh-CN" altLang="en-US" sz="1000"/>
          </a:p>
          <a:p>
            <a:r>
              <a:rPr lang="zh-CN" altLang="en-US" sz="1000"/>
              <a:t>  MIXUP: 0.8</a:t>
            </a:r>
            <a:endParaRPr lang="zh-CN" altLang="en-US" sz="1000"/>
          </a:p>
          <a:p>
            <a:r>
              <a:rPr lang="zh-CN" altLang="en-US" sz="1000"/>
              <a:t>  CUTMIX: 1.0</a:t>
            </a:r>
            <a:endParaRPr lang="zh-CN" altLang="en-US" sz="1000"/>
          </a:p>
          <a:p>
            <a:r>
              <a:rPr lang="zh-CN" altLang="en-US" sz="1000"/>
              <a:t>  MESA: 2.0</a:t>
            </a:r>
            <a:endParaRPr lang="zh-CN" altLang="en-US" sz="1000"/>
          </a:p>
          <a:p>
            <a:r>
              <a:rPr lang="zh-CN" altLang="en-US" sz="1000"/>
              <a:t>DATA:</a:t>
            </a:r>
            <a:endParaRPr lang="zh-CN" altLang="en-US" sz="1000"/>
          </a:p>
          <a:p>
            <a:r>
              <a:rPr lang="zh-CN" altLang="en-US" sz="1000"/>
              <a:t>  BATCH_SIZE: 4</a:t>
            </a:r>
            <a:endParaRPr lang="zh-CN" altLang="en-US" sz="1000"/>
          </a:p>
        </p:txBody>
      </p:sp>
      <p:sp>
        <p:nvSpPr>
          <p:cNvPr id="21" name="文本框 20"/>
          <p:cNvSpPr txBox="1"/>
          <p:nvPr/>
        </p:nvSpPr>
        <p:spPr>
          <a:xfrm>
            <a:off x="1901190" y="5556885"/>
            <a:ext cx="76669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sz="1200"/>
              <a:t>5个scaling后的MLLA的config文件</a:t>
            </a:r>
            <a:endParaRPr lang="zh-CN" altLang="en-US" sz="1200"/>
          </a:p>
        </p:txBody>
      </p:sp>
      <p:sp>
        <p:nvSpPr>
          <p:cNvPr id="23" name="文本框 22"/>
          <p:cNvSpPr txBox="1"/>
          <p:nvPr/>
        </p:nvSpPr>
        <p:spPr>
          <a:xfrm>
            <a:off x="828040" y="5842635"/>
            <a:ext cx="95796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当前五种scaling的config文件已完成，昇腾可以</a:t>
            </a:r>
            <a:r>
              <a:rPr lang="zh-CN" altLang="en-US" sz="1600"/>
              <a:t>同步</a:t>
            </a:r>
            <a:r>
              <a:rPr lang="en-US" altLang="zh-CN" sz="1600"/>
              <a:t>开始适配</a:t>
            </a:r>
            <a:endParaRPr lang="en-US" altLang="zh-CN"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273685" y="61595"/>
            <a:ext cx="929449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buClrTx/>
              <a:buSzTx/>
              <a:buFontTx/>
            </a:pPr>
            <a:r>
              <a:rPr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</a:rPr>
              <a:t>Scaling Vision Transformers to 22 Billion Parameters</a:t>
            </a:r>
            <a:endParaRPr sz="2000" dirty="0">
              <a:latin typeface="字魂105号-简雅黑" panose="00000500000000000000" pitchFamily="2" charset="-122"/>
              <a:ea typeface="字魂105号-简雅黑" panose="00000500000000000000" pitchFamily="2" charset="-122"/>
              <a:cs typeface="Meiryo UI" panose="020B0604030504040204" pitchFamily="34" charset="-128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970" y="2518410"/>
            <a:ext cx="4879340" cy="3852545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5888355" y="3114040"/>
            <a:ext cx="4406900" cy="2769235"/>
            <a:chOff x="8621" y="1039"/>
            <a:chExt cx="6940" cy="4361"/>
          </a:xfrm>
        </p:grpSpPr>
        <p:sp>
          <p:nvSpPr>
            <p:cNvPr id="4" name="文本框 3"/>
            <p:cNvSpPr txBox="1"/>
            <p:nvPr/>
          </p:nvSpPr>
          <p:spPr>
            <a:xfrm>
              <a:off x="8621" y="1039"/>
              <a:ext cx="6940" cy="2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algn="l"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 b="1"/>
                <a:t>Block</a:t>
              </a:r>
              <a:r>
                <a:rPr lang="zh-CN" altLang="en-US" sz="1600" b="1"/>
                <a:t>结构的修改：</a:t>
              </a:r>
              <a:endParaRPr lang="en-US" altLang="zh-CN" sz="1600" b="1"/>
            </a:p>
            <a:p>
              <a:pPr marL="285750" indent="-285750" algn="l"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altLang="zh-CN" sz="1600"/>
                <a:t>MLP和Attention并行</a:t>
              </a:r>
              <a:endParaRPr lang="en-US" altLang="zh-CN" sz="1600"/>
            </a:p>
            <a:p>
              <a:pPr marL="285750" indent="-285750" algn="l"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altLang="zh-CN" sz="1600"/>
                <a:t>Q和K执行Normalization</a:t>
              </a:r>
              <a:endParaRPr lang="en-US" altLang="zh-CN" sz="1600"/>
            </a:p>
            <a:p>
              <a:pPr marL="285750" indent="-285750" algn="l"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altLang="zh-CN" sz="1600"/>
                <a:t>省略 QKV 投影和 LayerNorms 上的偏置项</a:t>
              </a:r>
              <a:endParaRPr lang="en-US" altLang="zh-CN" sz="1600"/>
            </a:p>
            <a:p>
              <a:pPr marL="285750" indent="-285750" algn="l">
                <a:buClrTx/>
                <a:buSzTx/>
                <a:buFont typeface="Arial" panose="020B0604020202020204" pitchFamily="34" charset="0"/>
                <a:buChar char="•"/>
              </a:pPr>
              <a:endParaRPr lang="zh-CN" altLang="en-US" sz="160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6" y="3121"/>
              <a:ext cx="5100" cy="1065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39" y="4560"/>
              <a:ext cx="5595" cy="840"/>
            </a:xfrm>
            <a:prstGeom prst="rect">
              <a:avLst/>
            </a:prstGeom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1825" y="452755"/>
            <a:ext cx="7665720" cy="17081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901825" y="2050415"/>
            <a:ext cx="75488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sz="1200"/>
              <a:t>训练过程指标分析</a:t>
            </a:r>
            <a:endParaRPr lang="zh-CN" altLang="en-US"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273685" y="61595"/>
            <a:ext cx="929449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buClrTx/>
              <a:buSzTx/>
              <a:buFontTx/>
            </a:pPr>
            <a:r>
              <a:rPr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</a:rPr>
              <a:t>Scaling Vision Transformers to 22 Billion Parameters</a:t>
            </a:r>
            <a:endParaRPr sz="2000" dirty="0">
              <a:latin typeface="字魂105号-简雅黑" panose="00000500000000000000" pitchFamily="2" charset="-122"/>
              <a:ea typeface="字魂105号-简雅黑" panose="00000500000000000000" pitchFamily="2" charset="-122"/>
              <a:cs typeface="Meiryo UI" panose="020B0604030504040204" pitchFamily="34" charset="-128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6745" y="4796790"/>
            <a:ext cx="97193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b="1"/>
              <a:t>训练措施：</a:t>
            </a:r>
            <a:endParaRPr lang="en-US" altLang="zh-CN" sz="1600" b="1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异步并行线性操作</a:t>
            </a:r>
            <a:endParaRPr lang="en-US" altLang="zh-CN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参数分片</a:t>
            </a:r>
            <a:endParaRPr lang="en-US" altLang="zh-CN" sz="16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28320"/>
            <a:ext cx="5638800" cy="4143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t="4288"/>
          <a:stretch>
            <a:fillRect/>
          </a:stretch>
        </p:blipFill>
        <p:spPr>
          <a:xfrm>
            <a:off x="5638800" y="766445"/>
            <a:ext cx="5363845" cy="382651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273685" y="61595"/>
            <a:ext cx="929449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buClrTx/>
              <a:buSzTx/>
              <a:buFontTx/>
            </a:pPr>
            <a:r>
              <a:rPr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</a:rPr>
              <a:t>Scaling Vision Transformers to 22 Billion Parameters</a:t>
            </a:r>
            <a:endParaRPr sz="2000" dirty="0">
              <a:latin typeface="字魂105号-简雅黑" panose="00000500000000000000" pitchFamily="2" charset="-122"/>
              <a:ea typeface="字魂105号-简雅黑" panose="00000500000000000000" pitchFamily="2" charset="-122"/>
              <a:cs typeface="Meiryo UI" panose="020B0604030504040204" pitchFamily="34" charset="-128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460" y="460375"/>
            <a:ext cx="5676900" cy="4743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78460" y="5203825"/>
            <a:ext cx="56769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sz="1200"/>
              <a:t>分类实验评估</a:t>
            </a:r>
            <a:endParaRPr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6202045" y="2178050"/>
            <a:ext cx="55283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将VIT Scaling到百亿版本带来了显著性能提升</a:t>
            </a:r>
            <a:endParaRPr lang="en-US" altLang="zh-CN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endParaRPr lang="zh-CN" altLang="en-US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273685" y="61595"/>
            <a:ext cx="527367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buClrTx/>
              <a:buSzTx/>
              <a:buFontTx/>
            </a:pPr>
            <a:r>
              <a:rPr lang="zh-CN" altLang="en-US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</a:rPr>
              <a:t>VMamba: Visual State Space Model</a:t>
            </a:r>
            <a:endParaRPr lang="zh-CN" altLang="en-US" sz="2000" dirty="0">
              <a:latin typeface="字魂105号-简雅黑" panose="00000500000000000000" pitchFamily="2" charset="-122"/>
              <a:ea typeface="字魂105号-简雅黑" panose="00000500000000000000" pitchFamily="2" charset="-122"/>
              <a:cs typeface="Meiryo UI" panose="020B0604030504040204" pitchFamily="34" charset="-128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580" y="548640"/>
            <a:ext cx="6276975" cy="253301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555" y="460375"/>
            <a:ext cx="2694305" cy="34448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7490" y="460375"/>
            <a:ext cx="3064510" cy="344551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95580" y="3081655"/>
            <a:ext cx="62769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altLang="zh-CN" sz="1200"/>
              <a:t>ImageNet-1K实验分析</a:t>
            </a:r>
            <a:endParaRPr lang="en-US" altLang="zh-CN" sz="1200"/>
          </a:p>
        </p:txBody>
      </p:sp>
      <p:sp>
        <p:nvSpPr>
          <p:cNvPr id="15" name="文本框 14"/>
          <p:cNvSpPr txBox="1"/>
          <p:nvPr/>
        </p:nvSpPr>
        <p:spPr>
          <a:xfrm>
            <a:off x="6472555" y="3964940"/>
            <a:ext cx="57194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altLang="zh-CN" sz="1200"/>
              <a:t>COCO</a:t>
            </a:r>
            <a:r>
              <a:rPr lang="zh-CN" altLang="en-US" sz="1200"/>
              <a:t>和</a:t>
            </a:r>
            <a:r>
              <a:rPr lang="en-US" altLang="zh-CN" sz="1200"/>
              <a:t>ADE20K</a:t>
            </a:r>
            <a:r>
              <a:rPr lang="zh-CN" altLang="en-US" sz="1200"/>
              <a:t>的实验分析</a:t>
            </a:r>
            <a:endParaRPr lang="zh-CN" altLang="en-US" sz="120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780" y="3357245"/>
            <a:ext cx="5275580" cy="154368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905" y="5175885"/>
            <a:ext cx="1978660" cy="136207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95580" y="4900295"/>
            <a:ext cx="53517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altLang="zh-CN" sz="1200"/>
              <a:t>多数据集综合性能分析</a:t>
            </a:r>
            <a:endParaRPr lang="en-US" altLang="zh-CN" sz="1200"/>
          </a:p>
        </p:txBody>
      </p:sp>
      <p:sp>
        <p:nvSpPr>
          <p:cNvPr id="20" name="文本框 19"/>
          <p:cNvSpPr txBox="1"/>
          <p:nvPr/>
        </p:nvSpPr>
        <p:spPr>
          <a:xfrm>
            <a:off x="382905" y="6489700"/>
            <a:ext cx="19786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altLang="zh-CN" sz="1200"/>
              <a:t>计算复杂度分析</a:t>
            </a:r>
            <a:endParaRPr lang="en-US" altLang="zh-CN" sz="1200"/>
          </a:p>
        </p:txBody>
      </p:sp>
      <p:sp>
        <p:nvSpPr>
          <p:cNvPr id="21" name="文本框 20"/>
          <p:cNvSpPr txBox="1"/>
          <p:nvPr/>
        </p:nvSpPr>
        <p:spPr>
          <a:xfrm>
            <a:off x="2548255" y="5245735"/>
            <a:ext cx="95688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VMamba在ImageNet-1K、COCO和ADE20K数据集取得了优秀的性能。</a:t>
            </a:r>
            <a:endParaRPr lang="en-US" altLang="zh-CN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随着输入图像分辨率的增强，VMamba的计算开销线性增加，大大由于Swin-T、DeiT-S等平方级复杂度的方法</a:t>
            </a:r>
            <a:endParaRPr lang="en-US" altLang="zh-CN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273685" y="61595"/>
            <a:ext cx="527367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buClrTx/>
              <a:buSzTx/>
              <a:buFontTx/>
            </a:pPr>
            <a:r>
              <a:rPr lang="zh-CN" altLang="en-US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</a:rPr>
              <a:t>VMamba: Visual State Space Model</a:t>
            </a:r>
            <a:endParaRPr lang="zh-CN" altLang="en-US" sz="2000" dirty="0">
              <a:latin typeface="字魂105号-简雅黑" panose="00000500000000000000" pitchFamily="2" charset="-122"/>
              <a:ea typeface="字魂105号-简雅黑" panose="00000500000000000000" pitchFamily="2" charset="-122"/>
              <a:cs typeface="Meiryo UI" panose="020B0604030504040204" pitchFamily="34" charset="-128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52805" y="622300"/>
            <a:ext cx="7476490" cy="3924935"/>
            <a:chOff x="1342" y="567"/>
            <a:chExt cx="11774" cy="6181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092" y="567"/>
              <a:ext cx="9878" cy="3307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42" y="4541"/>
              <a:ext cx="11773" cy="1718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2092" y="3874"/>
              <a:ext cx="987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>
                <a:buClrTx/>
                <a:buSzTx/>
                <a:buFontTx/>
              </a:pPr>
              <a:r>
                <a:rPr lang="en-US" altLang="zh-CN" sz="1200"/>
                <a:t>VMamba与CNN、VIT的感受野可视化</a:t>
              </a:r>
              <a:endParaRPr lang="en-US" altLang="zh-CN" sz="120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342" y="6314"/>
              <a:ext cx="11774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>
                <a:buClrTx/>
                <a:buSzTx/>
                <a:buFontTx/>
              </a:pPr>
              <a:r>
                <a:rPr lang="zh-CN" altLang="en-US" sz="1200"/>
                <a:t>训练过程的感受野变化</a:t>
              </a:r>
              <a:endParaRPr lang="zh-CN" altLang="en-US" sz="120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52805" y="4862830"/>
            <a:ext cx="747585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VMamba的感受野更多的关注同行同列</a:t>
            </a:r>
            <a:endParaRPr lang="en-US" altLang="zh-CN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endParaRPr lang="en-US" altLang="zh-CN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VMamba训练初期感受野关注于局部，后期关注于全局。</a:t>
            </a:r>
            <a:endParaRPr lang="en-US" altLang="zh-CN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endParaRPr lang="en-US" altLang="zh-CN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273685" y="61595"/>
            <a:ext cx="929449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buClrTx/>
              <a:buSzTx/>
              <a:buFontTx/>
            </a:pPr>
            <a:r>
              <a:rPr lang="zh-CN" altLang="en-US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</a:rPr>
              <a:t>LocalMamba: Visual State Space Model with</a:t>
            </a:r>
            <a:r>
              <a:rPr lang="en-US" altLang="zh-CN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</a:rPr>
              <a:t> </a:t>
            </a:r>
            <a:r>
              <a:rPr lang="zh-CN" altLang="en-US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</a:rPr>
              <a:t>Windowed Selective Scan</a:t>
            </a:r>
            <a:endParaRPr lang="zh-CN" altLang="en-US" sz="2000" dirty="0">
              <a:latin typeface="字魂105号-简雅黑" panose="00000500000000000000" pitchFamily="2" charset="-122"/>
              <a:ea typeface="字魂105号-简雅黑" panose="00000500000000000000" pitchFamily="2" charset="-122"/>
              <a:cs typeface="Meiryo UI" panose="020B0604030504040204" pitchFamily="34" charset="-128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685" y="580390"/>
            <a:ext cx="7439025" cy="23768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b="7804"/>
          <a:stretch>
            <a:fillRect/>
          </a:stretch>
        </p:blipFill>
        <p:spPr>
          <a:xfrm>
            <a:off x="273685" y="3209290"/>
            <a:ext cx="6720205" cy="27533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68920" y="876935"/>
            <a:ext cx="4064000" cy="4769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b="1"/>
              <a:t>主要贡献：</a:t>
            </a:r>
            <a:endParaRPr lang="en-US" altLang="zh-CN" sz="1600" b="1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引入了一种新颖的扫描方法，针对SSM进行了局部扫描，采用不同的窗口，显著增强了LocalMamba捕捉详细局部信息与全局上下文的能力。</a:t>
            </a:r>
            <a:endParaRPr lang="en-US" altLang="zh-CN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endParaRPr lang="en-US" altLang="zh-CN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开发了一种在不同网络层中搜索扫描方向的方法，使LocalMamba能够识别和应用最有效的扫描组合，从而提升网络性能。</a:t>
            </a:r>
            <a:endParaRPr lang="en-US" altLang="zh-CN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endParaRPr lang="en-US" altLang="zh-CN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提出了两种模型变体，设计了Plain</a:t>
            </a:r>
            <a:r>
              <a:rPr lang="zh-CN" altLang="en-US" sz="1600"/>
              <a:t>结构</a:t>
            </a:r>
            <a:r>
              <a:rPr lang="en-US" altLang="zh-CN" sz="1600"/>
              <a:t>和分层结构。通过在图像分类、目标检测和语义分割任务上的大量实验，证明了LocalMamba在性能上显著优于以往的研究。例如，在语义分割任务中，使用相似数量的参数，我LocalVimS在mIoU（SS）上大幅超越了Vim-S，提升幅度达1.5。</a:t>
            </a:r>
            <a:endParaRPr lang="en-US" altLang="zh-CN" sz="1600"/>
          </a:p>
        </p:txBody>
      </p:sp>
      <p:sp>
        <p:nvSpPr>
          <p:cNvPr id="6" name="文本框 5"/>
          <p:cNvSpPr txBox="1"/>
          <p:nvPr/>
        </p:nvSpPr>
        <p:spPr>
          <a:xfrm>
            <a:off x="273685" y="2933700"/>
            <a:ext cx="74390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sz="1200"/>
              <a:t>窗口化选择性扫描示意图</a:t>
            </a:r>
            <a:endParaRPr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273685" y="5962650"/>
            <a:ext cx="42583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sz="1200"/>
              <a:t>LocalMamba的Pipeline图</a:t>
            </a:r>
            <a:endParaRPr lang="zh-CN" altLang="en-US" sz="1200"/>
          </a:p>
        </p:txBody>
      </p:sp>
      <p:sp>
        <p:nvSpPr>
          <p:cNvPr id="8" name="文本框 7"/>
          <p:cNvSpPr txBox="1"/>
          <p:nvPr/>
        </p:nvSpPr>
        <p:spPr>
          <a:xfrm>
            <a:off x="4709795" y="5962650"/>
            <a:ext cx="22840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sz="1200"/>
              <a:t>SCAttn模块图</a:t>
            </a:r>
            <a:endParaRPr lang="zh-CN" altLang="en-US"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273685" y="61595"/>
            <a:ext cx="929449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buClrTx/>
              <a:buSzTx/>
              <a:buFontTx/>
            </a:pPr>
            <a:r>
              <a:rPr lang="zh-CN" altLang="en-US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</a:rPr>
              <a:t>LocalMamba: Visual State Space Model with</a:t>
            </a:r>
            <a:r>
              <a:rPr lang="en-US" altLang="zh-CN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</a:rPr>
              <a:t> </a:t>
            </a:r>
            <a:r>
              <a:rPr lang="zh-CN" altLang="en-US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</a:rPr>
              <a:t>Windowed Selective Scan</a:t>
            </a:r>
            <a:endParaRPr lang="zh-CN" altLang="en-US" sz="2000" dirty="0">
              <a:latin typeface="字魂105号-简雅黑" panose="00000500000000000000" pitchFamily="2" charset="-122"/>
              <a:ea typeface="字魂105号-简雅黑" panose="00000500000000000000" pitchFamily="2" charset="-122"/>
              <a:cs typeface="Meiryo UI" panose="020B0604030504040204" pitchFamily="34" charset="-128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900" y="548640"/>
            <a:ext cx="8743315" cy="32785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15" y="4252595"/>
            <a:ext cx="2882265" cy="5683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73685" y="3830955"/>
            <a:ext cx="88131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sz="1200"/>
              <a:t>各层选择性扫描搜索结果</a:t>
            </a:r>
            <a:endParaRPr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280035" y="5071110"/>
            <a:ext cx="114585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将整个搜索空间构建为一个过参数化的网络，在遵循标准训练协议的同时优化网络参数和架构变量α。</a:t>
            </a:r>
            <a:endParaRPr lang="en-US" altLang="zh-CN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endParaRPr lang="en-US" altLang="zh-CN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训练完成后，通过选择具有最高softmax概率的四个方向来推导最佳方向选项。</a:t>
            </a:r>
            <a:endParaRPr lang="en-US" altLang="zh-CN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273685" y="61595"/>
            <a:ext cx="929449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buClrTx/>
              <a:buSzTx/>
              <a:buFontTx/>
            </a:pPr>
            <a:r>
              <a:rPr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  <a:sym typeface="+mn-ea"/>
              </a:rPr>
              <a:t>EfficientVMamba: Atrous Selective Scan for</a:t>
            </a:r>
            <a:r>
              <a:rPr lang="en-US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  <a:sym typeface="+mn-ea"/>
              </a:rPr>
              <a:t> </a:t>
            </a:r>
            <a:r>
              <a:rPr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  <a:sym typeface="+mn-ea"/>
              </a:rPr>
              <a:t>Light Weight Visual Mamba</a:t>
            </a:r>
            <a:endParaRPr lang="zh-CN" altLang="en-US" sz="2000" dirty="0">
              <a:latin typeface="字魂105号-简雅黑" panose="00000500000000000000" pitchFamily="2" charset="-122"/>
              <a:ea typeface="字魂105号-简雅黑" panose="00000500000000000000" pitchFamily="2" charset="-122"/>
              <a:cs typeface="Meiryo UI" panose="020B0604030504040204" pitchFamily="34" charset="-128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810" y="577215"/>
            <a:ext cx="3757930" cy="32283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980" y="577215"/>
            <a:ext cx="3721735" cy="32283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505" y="1263650"/>
            <a:ext cx="4199890" cy="25419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0335" y="3728085"/>
            <a:ext cx="37579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sz="1200"/>
              <a:t>ImageNet-1K实验分析</a:t>
            </a:r>
            <a:endParaRPr lang="zh-CN" altLang="en-US" sz="1200"/>
          </a:p>
        </p:txBody>
      </p:sp>
      <p:sp>
        <p:nvSpPr>
          <p:cNvPr id="3" name="文本框 2"/>
          <p:cNvSpPr txBox="1"/>
          <p:nvPr/>
        </p:nvSpPr>
        <p:spPr>
          <a:xfrm>
            <a:off x="4030980" y="3801745"/>
            <a:ext cx="37014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sz="1200"/>
              <a:t>COCO实验分析</a:t>
            </a:r>
            <a:endParaRPr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7850505" y="3801745"/>
            <a:ext cx="41992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sz="1200"/>
              <a:t>ADE-20K实验分析</a:t>
            </a:r>
            <a:endParaRPr lang="zh-CN" altLang="en-US" sz="1200"/>
          </a:p>
        </p:txBody>
      </p:sp>
      <p:sp>
        <p:nvSpPr>
          <p:cNvPr id="8" name="文本框 7"/>
          <p:cNvSpPr txBox="1"/>
          <p:nvPr/>
        </p:nvSpPr>
        <p:spPr>
          <a:xfrm>
            <a:off x="134620" y="4257040"/>
            <a:ext cx="1152588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ym typeface="+mn-ea"/>
              </a:rPr>
              <a:t>通过引入窗口化扫描捕获更多的细节信息</a:t>
            </a:r>
            <a:r>
              <a:rPr lang="zh-CN" altLang="en-US" sz="1600">
                <a:sym typeface="+mn-ea"/>
              </a:rPr>
              <a:t>：</a:t>
            </a:r>
            <a:endParaRPr lang="zh-CN" altLang="en-US" sz="1600">
              <a:sym typeface="+mn-ea"/>
            </a:endParaRPr>
          </a:p>
          <a:p>
            <a:pPr indent="0" algn="l">
              <a:buClrTx/>
              <a:buSzTx/>
              <a:buFont typeface="Arial" panose="020B0604020202020204" pitchFamily="34" charset="0"/>
              <a:buNone/>
            </a:pPr>
            <a:endParaRPr lang="en-US" altLang="zh-CN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LocalVim在ImageNet-1K</a:t>
            </a:r>
            <a:r>
              <a:rPr lang="zh-CN" altLang="en-US" sz="1600"/>
              <a:t>数据集取得了</a:t>
            </a:r>
            <a:r>
              <a:rPr lang="en-US" altLang="zh-CN" sz="1600"/>
              <a:t>3.1%</a:t>
            </a:r>
            <a:r>
              <a:rPr lang="zh-CN" altLang="en-US" sz="1600"/>
              <a:t>的</a:t>
            </a:r>
            <a:r>
              <a:rPr lang="en-US" altLang="zh-CN" sz="1600"/>
              <a:t>ACC</a:t>
            </a:r>
            <a:r>
              <a:rPr lang="zh-CN" altLang="en-US" sz="1600"/>
              <a:t>提升，在</a:t>
            </a:r>
            <a:r>
              <a:rPr lang="en-US" altLang="zh-CN" sz="1600"/>
              <a:t>ADE-20K</a:t>
            </a:r>
            <a:r>
              <a:rPr lang="zh-CN" altLang="en-US" sz="1600"/>
              <a:t>数据集取得了</a:t>
            </a:r>
            <a:r>
              <a:rPr lang="en-US" altLang="zh-CN" sz="1600"/>
              <a:t>2.8%</a:t>
            </a:r>
            <a:r>
              <a:rPr lang="zh-CN" altLang="en-US" sz="1600"/>
              <a:t>的</a:t>
            </a:r>
            <a:r>
              <a:rPr lang="en-US" altLang="zh-CN" sz="1600"/>
              <a:t>mIoU</a:t>
            </a:r>
            <a:r>
              <a:rPr lang="zh-CN" altLang="en-US" sz="1600"/>
              <a:t>提升；</a:t>
            </a:r>
            <a:endParaRPr lang="zh-CN" altLang="en-US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endParaRPr lang="zh-CN" altLang="en-US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LocalVMamba在</a:t>
            </a:r>
            <a:r>
              <a:rPr lang="en-US" altLang="zh-CN" sz="1600">
                <a:sym typeface="+mn-ea"/>
              </a:rPr>
              <a:t>ImageNet-1K</a:t>
            </a:r>
            <a:r>
              <a:rPr lang="zh-CN" altLang="en-US" sz="1600">
                <a:sym typeface="+mn-ea"/>
              </a:rPr>
              <a:t>数据集取得了</a:t>
            </a:r>
            <a:r>
              <a:rPr lang="en-US" altLang="zh-CN" sz="1600">
                <a:sym typeface="+mn-ea"/>
              </a:rPr>
              <a:t>0.5%</a:t>
            </a:r>
            <a:r>
              <a:rPr lang="zh-CN" altLang="en-US" sz="1600">
                <a:sym typeface="+mn-ea"/>
              </a:rPr>
              <a:t>的</a:t>
            </a:r>
            <a:r>
              <a:rPr lang="en-US" altLang="zh-CN" sz="1600">
                <a:sym typeface="+mn-ea"/>
              </a:rPr>
              <a:t>ACC</a:t>
            </a:r>
            <a:r>
              <a:rPr lang="zh-CN" altLang="en-US" sz="1600">
                <a:sym typeface="+mn-ea"/>
              </a:rPr>
              <a:t>提升，在</a:t>
            </a:r>
            <a:r>
              <a:rPr lang="en-US" altLang="zh-CN" sz="1600">
                <a:sym typeface="+mn-ea"/>
              </a:rPr>
              <a:t>COCO</a:t>
            </a:r>
            <a:r>
              <a:rPr lang="zh-CN" altLang="en-US" sz="1600">
                <a:sym typeface="+mn-ea"/>
              </a:rPr>
              <a:t>数据集取得了</a:t>
            </a:r>
            <a:r>
              <a:rPr lang="en-US" altLang="zh-CN" sz="1600">
                <a:sym typeface="+mn-ea"/>
              </a:rPr>
              <a:t>0.2%</a:t>
            </a:r>
            <a:r>
              <a:rPr lang="zh-CN" altLang="en-US" sz="1600">
                <a:sym typeface="+mn-ea"/>
              </a:rPr>
              <a:t>的</a:t>
            </a:r>
            <a:r>
              <a:rPr lang="en-US" altLang="zh-CN" sz="1600">
                <a:sym typeface="+mn-ea"/>
              </a:rPr>
              <a:t>AP</a:t>
            </a:r>
            <a:r>
              <a:rPr lang="zh-CN" altLang="en-US" sz="1600">
                <a:sym typeface="+mn-ea"/>
              </a:rPr>
              <a:t>提升，在</a:t>
            </a:r>
            <a:r>
              <a:rPr lang="en-US" altLang="zh-CN" sz="1600">
                <a:sym typeface="+mn-ea"/>
              </a:rPr>
              <a:t>ADE-20K</a:t>
            </a:r>
            <a:r>
              <a:rPr lang="zh-CN" altLang="en-US" sz="1600">
                <a:sym typeface="+mn-ea"/>
              </a:rPr>
              <a:t>取得了</a:t>
            </a:r>
            <a:r>
              <a:rPr lang="en-US" altLang="zh-CN" sz="1600">
                <a:sym typeface="+mn-ea"/>
              </a:rPr>
              <a:t>0.5%</a:t>
            </a:r>
            <a:r>
              <a:rPr lang="zh-CN" altLang="en-US" sz="1600">
                <a:sym typeface="+mn-ea"/>
              </a:rPr>
              <a:t>的</a:t>
            </a:r>
            <a:r>
              <a:rPr lang="en-US" altLang="zh-CN" sz="1600">
                <a:sym typeface="+mn-ea"/>
              </a:rPr>
              <a:t>mIoU</a:t>
            </a:r>
            <a:r>
              <a:rPr lang="zh-CN" altLang="en-US" sz="1600">
                <a:sym typeface="+mn-ea"/>
              </a:rPr>
              <a:t>提升。</a:t>
            </a:r>
            <a:endParaRPr lang="zh-CN" altLang="en-US" sz="1600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273685" y="61595"/>
            <a:ext cx="929449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buClrTx/>
              <a:buSzTx/>
              <a:buFontTx/>
            </a:pPr>
            <a:r>
              <a:rPr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</a:rPr>
              <a:t>EfficientVMamba: Atrous Selective Scan for</a:t>
            </a:r>
            <a:r>
              <a:rPr lang="en-US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</a:rPr>
              <a:t> </a:t>
            </a:r>
            <a:r>
              <a:rPr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</a:rPr>
              <a:t>Light Weight Visual Mamba</a:t>
            </a:r>
            <a:endParaRPr sz="2000" dirty="0">
              <a:latin typeface="字魂105号-简雅黑" panose="00000500000000000000" pitchFamily="2" charset="-122"/>
              <a:ea typeface="字魂105号-简雅黑" panose="00000500000000000000" pitchFamily="2" charset="-122"/>
              <a:cs typeface="Meiryo UI" panose="020B0604030504040204" pitchFamily="34" charset="-128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325" y="1381125"/>
            <a:ext cx="6115685" cy="25488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735" y="605790"/>
            <a:ext cx="5789295" cy="363410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44780" y="3930015"/>
            <a:ext cx="61575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sz="1200"/>
              <a:t>Atrous Selective Scan示意图</a:t>
            </a:r>
            <a:endParaRPr lang="zh-CN" altLang="en-US" sz="1200"/>
          </a:p>
        </p:txBody>
      </p:sp>
      <p:sp>
        <p:nvSpPr>
          <p:cNvPr id="11" name="文本框 10"/>
          <p:cNvSpPr txBox="1"/>
          <p:nvPr/>
        </p:nvSpPr>
        <p:spPr>
          <a:xfrm>
            <a:off x="6388735" y="4278630"/>
            <a:ext cx="57899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sz="1200"/>
              <a:t>EfficientVMamba的Pipeline图</a:t>
            </a:r>
            <a:endParaRPr lang="zh-CN" altLang="en-US" sz="1200"/>
          </a:p>
        </p:txBody>
      </p:sp>
      <p:sp>
        <p:nvSpPr>
          <p:cNvPr id="13" name="文本框 12"/>
          <p:cNvSpPr txBox="1"/>
          <p:nvPr/>
        </p:nvSpPr>
        <p:spPr>
          <a:xfrm>
            <a:off x="144780" y="4596130"/>
            <a:ext cx="1197229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b="1"/>
              <a:t>主要贡献：</a:t>
            </a:r>
            <a:endParaRPr lang="en-US" altLang="zh-CN" sz="1600" b="1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提出了一种基于空洞卷积的选择性扫描策略，通过在空间各自领域中实现新颖的跳跃采样和重组补丁来实现。该策略优化了构建模块，以高效提取全局依赖关系，同时降低计算复杂度（从O(N)降至O(N/p²)，步长为p）。</a:t>
            </a:r>
            <a:endParaRPr lang="en-US" altLang="zh-CN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引入了一个双路径模块，将高效扫描策略用于全局特征捕获，与用于高效局部特征提取的卷积分支相结合，并配备通道注意力模块，以平衡全局特征和局部特征的整合。此外，通过在早期阶段使用高分辨率的SSM来促进更好的全局捕获，同时在低分辨率下采用CNN以提高效率，从而提出了更合理的SSM和CNN块的分配。</a:t>
            </a:r>
            <a:endParaRPr lang="en-US" altLang="zh-CN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在图像分类、目标检测和语义分割任务上进行了广泛实验。</a:t>
            </a:r>
            <a:r>
              <a:rPr lang="zh-CN" altLang="en-US" sz="1600"/>
              <a:t>广泛的实验论证了</a:t>
            </a:r>
            <a:r>
              <a:rPr lang="en-US" altLang="zh-CN" sz="1600"/>
              <a:t>EfficientVMamba有效降低了模型的FLOPs，同时与现有轻量级模型相比，取得了显著的性能提升。</a:t>
            </a:r>
            <a:endParaRPr lang="en-US" altLang="zh-CN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273685" y="61595"/>
            <a:ext cx="929449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buClrTx/>
              <a:buSzTx/>
              <a:buFontTx/>
            </a:pPr>
            <a:r>
              <a:rPr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</a:rPr>
              <a:t>EfficientVMamba: Atrous Selective Scan for</a:t>
            </a:r>
            <a:r>
              <a:rPr lang="en-US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</a:rPr>
              <a:t> </a:t>
            </a:r>
            <a:r>
              <a:rPr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</a:rPr>
              <a:t>Light Weight Visual Mamba</a:t>
            </a:r>
            <a:endParaRPr sz="2000" dirty="0">
              <a:latin typeface="字魂105号-简雅黑" panose="00000500000000000000" pitchFamily="2" charset="-122"/>
              <a:ea typeface="字魂105号-简雅黑" panose="00000500000000000000" pitchFamily="2" charset="-122"/>
              <a:cs typeface="Meiryo UI" panose="020B0604030504040204" pitchFamily="34" charset="-128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330" y="680085"/>
            <a:ext cx="4445000" cy="27489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55415"/>
            <a:ext cx="4624705" cy="24123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645" y="680085"/>
            <a:ext cx="4927600" cy="213487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6360" y="3429000"/>
            <a:ext cx="44583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sz="1200"/>
              <a:t>ImageNet-1K实验分析</a:t>
            </a:r>
            <a:endParaRPr lang="zh-CN" altLang="en-US" sz="1200"/>
          </a:p>
        </p:txBody>
      </p:sp>
      <p:sp>
        <p:nvSpPr>
          <p:cNvPr id="12" name="文本框 11"/>
          <p:cNvSpPr txBox="1"/>
          <p:nvPr/>
        </p:nvSpPr>
        <p:spPr>
          <a:xfrm>
            <a:off x="86360" y="6367780"/>
            <a:ext cx="44583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altLang="zh-CN" sz="1200"/>
              <a:t>ADE20K</a:t>
            </a:r>
            <a:r>
              <a:rPr lang="zh-CN" altLang="en-US" sz="1200"/>
              <a:t>实验分析</a:t>
            </a:r>
            <a:endParaRPr lang="zh-CN" altLang="en-US" sz="1200"/>
          </a:p>
        </p:txBody>
      </p:sp>
      <p:sp>
        <p:nvSpPr>
          <p:cNvPr id="13" name="文本框 12"/>
          <p:cNvSpPr txBox="1"/>
          <p:nvPr/>
        </p:nvSpPr>
        <p:spPr>
          <a:xfrm>
            <a:off x="4779645" y="2814955"/>
            <a:ext cx="49276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sz="1200"/>
              <a:t>COCO实验分析</a:t>
            </a:r>
            <a:endParaRPr lang="zh-CN" altLang="en-US" sz="1200"/>
          </a:p>
        </p:txBody>
      </p:sp>
      <p:sp>
        <p:nvSpPr>
          <p:cNvPr id="14" name="文本框 13"/>
          <p:cNvSpPr txBox="1"/>
          <p:nvPr/>
        </p:nvSpPr>
        <p:spPr>
          <a:xfrm>
            <a:off x="4838065" y="3704590"/>
            <a:ext cx="63709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EfficientVMamba计算开销和准确率方面实现了与Vim、MobileViT</a:t>
            </a:r>
            <a:r>
              <a:rPr lang="zh-CN" altLang="en-US" sz="1600"/>
              <a:t>等模型</a:t>
            </a:r>
            <a:r>
              <a:rPr lang="en-US" altLang="zh-CN" sz="1600"/>
              <a:t>可比较的性能</a:t>
            </a:r>
            <a:endParaRPr lang="en-US" altLang="zh-CN"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273685" y="61595"/>
            <a:ext cx="929449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buClrTx/>
              <a:buSzTx/>
              <a:buFontTx/>
            </a:pPr>
            <a:r>
              <a:rPr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  <a:sym typeface="+mn-ea"/>
              </a:rPr>
              <a:t>EfficientVMamba: Atrous Selective Scan for</a:t>
            </a:r>
            <a:r>
              <a:rPr lang="en-US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  <a:sym typeface="+mn-ea"/>
              </a:rPr>
              <a:t> </a:t>
            </a:r>
            <a:r>
              <a:rPr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  <a:sym typeface="+mn-ea"/>
              </a:rPr>
              <a:t>Light Weight Visual Mamba</a:t>
            </a:r>
            <a:endParaRPr lang="zh-CN" altLang="en-US" sz="2000" dirty="0">
              <a:latin typeface="字魂105号-简雅黑" panose="00000500000000000000" pitchFamily="2" charset="-122"/>
              <a:ea typeface="字魂105号-简雅黑" panose="00000500000000000000" pitchFamily="2" charset="-122"/>
              <a:cs typeface="Meiryo UI" panose="020B0604030504040204" pitchFamily="34" charset="-128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685" y="595630"/>
            <a:ext cx="8601075" cy="12858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85" y="2579370"/>
            <a:ext cx="4927600" cy="16986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18770" y="1881505"/>
            <a:ext cx="85553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sz="1200"/>
              <a:t>各个Stage的Block类型配置消融研究</a:t>
            </a:r>
            <a:endParaRPr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273685" y="4277995"/>
            <a:ext cx="49276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sz="1200"/>
              <a:t>提出的各个组件的消融研究</a:t>
            </a:r>
            <a:endParaRPr lang="zh-CN" altLang="en-US" sz="1200"/>
          </a:p>
        </p:txBody>
      </p:sp>
      <p:sp>
        <p:nvSpPr>
          <p:cNvPr id="11" name="文本框 10"/>
          <p:cNvSpPr txBox="1"/>
          <p:nvPr/>
        </p:nvSpPr>
        <p:spPr>
          <a:xfrm>
            <a:off x="222250" y="4654550"/>
            <a:ext cx="1159383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将EVSS放置</a:t>
            </a:r>
            <a:r>
              <a:rPr lang="zh-CN" altLang="en-US" sz="1600"/>
              <a:t>在</a:t>
            </a:r>
            <a:r>
              <a:rPr lang="en-US" altLang="zh-CN" sz="1600"/>
              <a:t>backbone的前两个Stage用于捕获丰富的全局信息对于整体性能增益</a:t>
            </a:r>
            <a:r>
              <a:rPr lang="zh-CN" altLang="en-US" sz="1600"/>
              <a:t>更优</a:t>
            </a:r>
            <a:endParaRPr lang="zh-CN" altLang="en-US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endParaRPr lang="zh-CN" altLang="en-US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EVSS</a:t>
            </a:r>
            <a:r>
              <a:rPr lang="zh-CN" altLang="en-US" sz="1600"/>
              <a:t>需要结合</a:t>
            </a:r>
            <a:r>
              <a:rPr lang="en-US" altLang="zh-CN" sz="1600"/>
              <a:t>InRes Block</a:t>
            </a:r>
            <a:r>
              <a:rPr lang="zh-CN" altLang="en-US" sz="1600"/>
              <a:t>弥补其局部细节信息捕获能力较弱的短板</a:t>
            </a:r>
            <a:endParaRPr lang="zh-CN" altLang="en-US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endParaRPr lang="zh-CN" altLang="en-US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ES2D</a:t>
            </a:r>
            <a:r>
              <a:rPr lang="zh-CN" altLang="en-US" sz="1600"/>
              <a:t>、</a:t>
            </a:r>
            <a:r>
              <a:rPr lang="en-US" altLang="zh-CN" sz="1600"/>
              <a:t>Fusion</a:t>
            </a:r>
            <a:r>
              <a:rPr lang="zh-CN" altLang="en-US" sz="1600"/>
              <a:t>、</a:t>
            </a:r>
            <a:r>
              <a:rPr lang="en-US" altLang="zh-CN" sz="1600"/>
              <a:t>InRes</a:t>
            </a:r>
            <a:r>
              <a:rPr lang="zh-CN" altLang="en-US" sz="1600"/>
              <a:t>等模块的消融研究验证了架构设计的合理性</a:t>
            </a:r>
            <a:endParaRPr lang="zh-CN" altLang="en-US" sz="16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413*212"/>
  <p:tag name="TABLE_ENDDRAG_RECT" val="20*36*413*212"/>
</p:tagLst>
</file>

<file path=ppt/tags/tag2.xml><?xml version="1.0" encoding="utf-8"?>
<p:tagLst xmlns:p="http://schemas.openxmlformats.org/presentationml/2006/main">
  <p:tag name="TABLE_ENDDRAG_ORIGIN_RECT" val="466*210"/>
  <p:tag name="TABLE_ENDDRAG_RECT" val="467*36*466*210"/>
</p:tagLst>
</file>

<file path=ppt/tags/tag3.xml><?xml version="1.0" encoding="utf-8"?>
<p:tagLst xmlns:p="http://schemas.openxmlformats.org/presentationml/2006/main">
  <p:tag name="commondata" val="eyJoZGlkIjoiZGUxYjc5NWZlYmNjODE5OGJiODVmZWE3M2NhZDkwNGE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4860</Words>
  <Application>WPS 演示</Application>
  <PresentationFormat>宽屏</PresentationFormat>
  <Paragraphs>457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宋体</vt:lpstr>
      <vt:lpstr>Wingdings</vt:lpstr>
      <vt:lpstr>字魂105号-简雅黑</vt:lpstr>
      <vt:lpstr>黑体</vt:lpstr>
      <vt:lpstr>Meiryo UI</vt:lpstr>
      <vt:lpstr>Calibri</vt:lpstr>
      <vt:lpstr>微软雅黑</vt:lpstr>
      <vt:lpstr>Arial Unicode MS</vt:lpstr>
      <vt:lpstr>Yu Gothic UI</vt:lpstr>
      <vt:lpstr>Consolas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zhangquan</dc:creator>
  <cp:lastModifiedBy>清风皓月</cp:lastModifiedBy>
  <cp:revision>7</cp:revision>
  <dcterms:created xsi:type="dcterms:W3CDTF">2023-08-09T12:44:00Z</dcterms:created>
  <dcterms:modified xsi:type="dcterms:W3CDTF">2024-10-31T22:44:49Z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D24D200CB30842988C20B568A6BB9150_13</vt:lpwstr>
  </property>
  <property fmtid="{D5CDD505-2E9C-101B-9397-08002B2CF9AE}" pid="3" name="KSOProductBuildVer">
    <vt:lpwstr>2052-12.1.0.18608</vt:lpwstr>
  </property>
</Properties>
</file>