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4895" r:id="rId4"/>
    <p:sldId id="4924" r:id="rId6"/>
    <p:sldId id="4925" r:id="rId7"/>
    <p:sldId id="4926" r:id="rId8"/>
    <p:sldId id="4927" r:id="rId9"/>
    <p:sldId id="4770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39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quan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</p:showPr>
  <p:clrMru>
    <a:srgbClr val="AE6BB9"/>
    <a:srgbClr val="721888"/>
    <a:srgbClr val="F6F7FC"/>
    <a:srgbClr val="005DA2"/>
    <a:srgbClr val="0070C0"/>
    <a:srgbClr val="00467A"/>
    <a:srgbClr val="E6E6E6"/>
    <a:srgbClr val="F15F24"/>
    <a:srgbClr val="E62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92" y="2028"/>
      </p:cViewPr>
      <p:guideLst>
        <p:guide orient="horz" pos="2267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4421-7DCD-4C8D-83B1-2DD55EC59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9AD4-E722-484B-9751-AA89CAA54D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31222" r="155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2"/>
          <p:cNvSpPr txBox="1"/>
          <p:nvPr userDrawn="1"/>
        </p:nvSpPr>
        <p:spPr>
          <a:xfrm>
            <a:off x="353633" y="343462"/>
            <a:ext cx="2573094" cy="379441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4400"/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33"/>
          <p:cNvSpPr txBox="1"/>
          <p:nvPr userDrawn="1"/>
        </p:nvSpPr>
        <p:spPr>
          <a:xfrm>
            <a:off x="353634" y="621032"/>
            <a:ext cx="2125087" cy="297432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4400"/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4C56-F4BD-4C5C-A7E8-742C07626D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7A4E-68D6-44C8-89A5-DB6B15B956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90" y="365781"/>
            <a:ext cx="10515223" cy="1324635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90" y="1825891"/>
            <a:ext cx="10515223" cy="4351728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90" y="6356747"/>
            <a:ext cx="2742448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8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08331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95008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81686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25056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73355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46710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721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目录</a:t>
            </a:r>
            <a:endParaRPr lang="zh-CN" altLang="en-US" sz="2400" dirty="0">
              <a:solidFill>
                <a:schemeClr val="tx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79" y="105605"/>
            <a:ext cx="333718" cy="3357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9900" y="1363345"/>
            <a:ext cx="10917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VMamba: Visual State Space Model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Vision-RWKV: Efficient and Scalable Visual</a:t>
            </a:r>
            <a:r>
              <a:rPr lang="en-US" altLang="zh-CN" b="1"/>
              <a:t> </a:t>
            </a:r>
            <a:r>
              <a:rPr lang="zh-CN" altLang="en-US" b="1"/>
              <a:t>Perception with RWKV-Like Architectures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Demystify Mamba in Vision: A Linear Attention</a:t>
            </a:r>
            <a:r>
              <a:rPr lang="en-US" altLang="zh-CN" b="1"/>
              <a:t> </a:t>
            </a:r>
            <a:r>
              <a:rPr lang="zh-CN" altLang="en-US" b="1"/>
              <a:t>Perspective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721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VMamba: Visual State Space Model</a:t>
            </a:r>
            <a:endParaRPr lang="zh-CN" altLang="en-US" sz="2000" dirty="0">
              <a:solidFill>
                <a:schemeClr val="tx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79" y="105605"/>
            <a:ext cx="333718" cy="335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897" r="1827"/>
          <a:stretch>
            <a:fillRect/>
          </a:stretch>
        </p:blipFill>
        <p:spPr>
          <a:xfrm>
            <a:off x="1349375" y="657225"/>
            <a:ext cx="10064750" cy="2183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" y="3192145"/>
            <a:ext cx="3996690" cy="3194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8740" y="2763520"/>
            <a:ext cx="10065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VMamba</a:t>
            </a:r>
            <a:r>
              <a:rPr lang="zh-CN" altLang="en-US" sz="1600"/>
              <a:t>的</a:t>
            </a:r>
            <a:r>
              <a:rPr lang="en-US" altLang="zh-CN" sz="1600"/>
              <a:t>Pipeline</a:t>
            </a:r>
            <a:r>
              <a:rPr lang="zh-CN" altLang="en-US" sz="1600"/>
              <a:t>图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5795010" y="4135120"/>
            <a:ext cx="580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VMamba</a:t>
            </a:r>
            <a:r>
              <a:rPr lang="zh-CN" altLang="en-US" b="1"/>
              <a:t>依赖第三方库</a:t>
            </a:r>
            <a:r>
              <a:rPr lang="en-US" altLang="zh-CN" b="1">
                <a:sym typeface="+mn-ea"/>
              </a:rPr>
              <a:t>selective scan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721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000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Vision-RWKV: Efficient and Scalable Visual Perception with RWKV-Like Architectures</a:t>
            </a:r>
            <a:endParaRPr lang="zh-CN" altLang="en-US" sz="2000" dirty="0">
              <a:solidFill>
                <a:schemeClr val="tx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79" y="105605"/>
            <a:ext cx="333718" cy="335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10" y="814070"/>
            <a:ext cx="5784850" cy="4116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" y="1205230"/>
            <a:ext cx="6142990" cy="2548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635" y="3838575"/>
            <a:ext cx="614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Vision-RWKV</a:t>
            </a:r>
            <a:r>
              <a:rPr lang="zh-CN" altLang="en-US" sz="1600"/>
              <a:t>的</a:t>
            </a:r>
            <a:r>
              <a:rPr lang="en-US" altLang="zh-CN" sz="1600"/>
              <a:t>Pipeline</a:t>
            </a:r>
            <a:r>
              <a:rPr lang="zh-CN" altLang="en-US" sz="1600"/>
              <a:t>图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763270" y="5371465"/>
            <a:ext cx="580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Vision-RWKV</a:t>
            </a:r>
            <a:r>
              <a:rPr lang="zh-CN" altLang="en-US" b="1"/>
              <a:t>依赖第三方库</a:t>
            </a:r>
            <a:r>
              <a:rPr lang="en-US" altLang="zh-CN" b="1">
                <a:sym typeface="+mn-ea"/>
              </a:rPr>
              <a:t>wkv6_cuda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721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000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Demystify Mamba in Vision: A Linear Attention Perspective</a:t>
            </a:r>
            <a:endParaRPr lang="zh-CN" altLang="en-US" sz="2000" dirty="0">
              <a:solidFill>
                <a:schemeClr val="tx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79" y="105605"/>
            <a:ext cx="333718" cy="335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4495" y="3934460"/>
            <a:ext cx="116713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1"/>
              <a:t>揭示了 Mamba 与线性注意力 Transformer 的紧密关系，Mamba 展现了六种独特设计，包括输入门、遗忘门、快捷连接、无注意力归一化、单头和改进的块设计。</a:t>
            </a:r>
            <a:endParaRPr lang="en-US" altLang="zh-CN" sz="1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1"/>
              <a:t>分析表明，遗忘门和块设计是 Mamba 优越性的主要因素，适当的位置信息编码可替代遗忘门，提升视觉任务的并行计算和推理速度。</a:t>
            </a:r>
            <a:endParaRPr lang="en-US" altLang="zh-CN" sz="1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1"/>
              <a:t>开发了一系列名为 MLLA 的线性注意力视觉 Transformer 模型，继承 Mamba 的核心优点，更适用于视觉任务。</a:t>
            </a:r>
            <a:endParaRPr lang="en-US" altLang="zh-CN" sz="1800" b="1"/>
          </a:p>
        </p:txBody>
      </p:sp>
      <p:grpSp>
        <p:nvGrpSpPr>
          <p:cNvPr id="12" name="组合 11"/>
          <p:cNvGrpSpPr/>
          <p:nvPr/>
        </p:nvGrpSpPr>
        <p:grpSpPr>
          <a:xfrm>
            <a:off x="5857875" y="814070"/>
            <a:ext cx="6222365" cy="3120390"/>
            <a:chOff x="3394" y="951"/>
            <a:chExt cx="12775" cy="592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4" y="951"/>
              <a:ext cx="12767" cy="493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395" y="5887"/>
              <a:ext cx="4283" cy="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1400"/>
                <a:t>(a) Linear Attention Transformer</a:t>
              </a:r>
              <a:endParaRPr sz="1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78" y="5887"/>
              <a:ext cx="3732" cy="50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>
                <a:buClrTx/>
                <a:buSzTx/>
                <a:buFontTx/>
              </a:pPr>
              <a:r>
                <a:rPr sz="1400">
                  <a:sym typeface="+mn-ea"/>
                </a:rPr>
                <a:t>(b) Mamba </a:t>
              </a:r>
              <a:endParaRPr sz="1400"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410" y="5887"/>
              <a:ext cx="4759" cy="5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>
                <a:buClrTx/>
                <a:buSzTx/>
                <a:buFontTx/>
              </a:pPr>
              <a:r>
                <a:rPr sz="1400">
                  <a:sym typeface="+mn-ea"/>
                </a:rPr>
                <a:t>(c) MLLA </a:t>
              </a:r>
              <a:endParaRPr sz="1400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865" y="1036955"/>
            <a:ext cx="5678170" cy="2518693"/>
            <a:chOff x="99" y="1633"/>
            <a:chExt cx="8552" cy="349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b="12592"/>
            <a:stretch>
              <a:fillRect/>
            </a:stretch>
          </p:blipFill>
          <p:spPr>
            <a:xfrm>
              <a:off x="99" y="1633"/>
              <a:ext cx="8552" cy="296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05" y="4702"/>
              <a:ext cx="8545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sz="1400"/>
                <a:t>       </a:t>
              </a:r>
              <a:r>
                <a:rPr sz="1400"/>
                <a:t>SSM in Mamba </a:t>
              </a:r>
              <a:r>
                <a:rPr lang="en-US" sz="1400"/>
                <a:t>                          </a:t>
              </a:r>
              <a:r>
                <a:rPr sz="1400"/>
                <a:t> Single Head Linear Attention</a:t>
              </a:r>
              <a:endParaRPr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571060" cy="546931"/>
          </a:xfrm>
          <a:prstGeom prst="rect">
            <a:avLst/>
          </a:prstGeom>
          <a:solidFill>
            <a:srgbClr val="721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字魂105号-简雅黑" panose="00000500000000000000" pitchFamily="2" charset="-122"/>
              </a:rPr>
              <a:t>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sp>
        <p:nvSpPr>
          <p:cNvPr id="3" name="矩形 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571061" y="0"/>
            <a:ext cx="11620939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000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Demystify Mamba in Vision: A Linear Attention Perspective</a:t>
            </a:r>
            <a:endParaRPr lang="zh-CN" altLang="en-US" sz="2000" dirty="0">
              <a:solidFill>
                <a:schemeClr val="tx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  <a:sym typeface="字魂105号-简雅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79" y="105605"/>
            <a:ext cx="333718" cy="335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26110"/>
            <a:ext cx="6358890" cy="2973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65" y="626110"/>
            <a:ext cx="4926330" cy="4246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85" y="4154805"/>
            <a:ext cx="3086735" cy="1336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675" y="3599180"/>
            <a:ext cx="6358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ImageNet-1K</a:t>
            </a:r>
            <a:r>
              <a:rPr lang="zh-CN" altLang="en-US" sz="1600"/>
              <a:t>图像分类分析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1238885" y="5490845"/>
            <a:ext cx="3087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ADE20K</a:t>
            </a:r>
            <a:r>
              <a:rPr lang="zh-CN" altLang="en-US" sz="1600"/>
              <a:t>语义分割分析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6895465" y="4872990"/>
            <a:ext cx="4926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COCO</a:t>
            </a:r>
            <a:r>
              <a:rPr lang="zh-CN" altLang="en-US" sz="1600"/>
              <a:t>目标检测与实例分割分析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4631690" y="5459730"/>
            <a:ext cx="7310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/>
              <a:t>在线性计算复杂度下超越多种Mamba架构最新方法</a:t>
            </a:r>
            <a:endParaRPr lang="en-US" altLang="zh-CN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/>
              <a:t>不依赖于第三方库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r="5330"/>
          <a:stretch>
            <a:fillRect/>
          </a:stretch>
        </p:blipFill>
        <p:spPr>
          <a:xfrm>
            <a:off x="0" y="3064360"/>
            <a:ext cx="12192000" cy="3793640"/>
          </a:xfrm>
          <a:prstGeom prst="rect">
            <a:avLst/>
          </a:prstGeom>
        </p:spPr>
      </p:pic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532609" y="3597534"/>
            <a:ext cx="51267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Tsinghua University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8" name="TextBox 40"/>
          <p:cNvSpPr txBox="1"/>
          <p:nvPr/>
        </p:nvSpPr>
        <p:spPr>
          <a:xfrm>
            <a:off x="2754948" y="2581871"/>
            <a:ext cx="66821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Mongolian Baiti" panose="03000500000000000000" pitchFamily="66" charset="0"/>
                <a:sym typeface="字魂105号-简雅黑" panose="00000500000000000000" pitchFamily="2" charset="-122"/>
              </a:rPr>
              <a:t>Thanks</a:t>
            </a:r>
            <a:endParaRPr lang="en-US" altLang="zh-CN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Mongolian Baiti" panose="03000500000000000000" pitchFamily="66" charset="0"/>
              <a:sym typeface="字魂105号-简雅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63" y="546582"/>
            <a:ext cx="1640674" cy="1650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  <p:bldLst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974.23622047244,&quot;width&quot;:19200}"/>
</p:tagLst>
</file>

<file path=ppt/tags/tag2.xml><?xml version="1.0" encoding="utf-8"?>
<p:tagLst xmlns:p="http://schemas.openxmlformats.org/presentationml/2006/main">
  <p:tag name="ISPRING_PRESENTATION_TITLE" val="PowerPoint 演示文稿"/>
  <p:tag name="ISPRING_FIRST_PUBLISH" val="1"/>
  <p:tag name="KSO_WPP_MARK_KEY" val="fb3a7f1f-da3f-412e-b3f6-8a3b093e7ae7"/>
  <p:tag name="COMMONDATA" val="eyJoZGlkIjoiZGUxYjc5NWZlYmNjODE5OGJiODVmZWE3M2NhZDkwNGE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9AD0"/>
      </a:accent2>
      <a:accent3>
        <a:srgbClr val="0070C0"/>
      </a:accent3>
      <a:accent4>
        <a:srgbClr val="009AD0"/>
      </a:accent4>
      <a:accent5>
        <a:srgbClr val="0070C0"/>
      </a:accent5>
      <a:accent6>
        <a:srgbClr val="009AD0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演示</Application>
  <PresentationFormat>宽屏</PresentationFormat>
  <Paragraphs>61</Paragraphs>
  <Slides>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字魂105号-简雅黑</vt:lpstr>
      <vt:lpstr>黑体</vt:lpstr>
      <vt:lpstr>Mongolian Baiti</vt:lpstr>
      <vt:lpstr>Meiryo UI</vt:lpstr>
      <vt:lpstr>Calibri</vt:lpstr>
      <vt:lpstr>Arial Unicode MS</vt:lpstr>
      <vt:lpstr>等线</vt:lpstr>
      <vt:lpstr>等线 Light</vt:lpstr>
      <vt:lpstr>Calibri Light</vt:lpstr>
      <vt:lpstr>Yu Gothic UI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清风皓月</cp:lastModifiedBy>
  <cp:revision>38</cp:revision>
  <dcterms:created xsi:type="dcterms:W3CDTF">2018-12-01T15:35:00Z</dcterms:created>
  <dcterms:modified xsi:type="dcterms:W3CDTF">2024-10-21T04:10:15Z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76B3AAB5BB27478A9E3B400148A0EF29_13</vt:lpwstr>
  </property>
  <property fmtid="{D5CDD505-2E9C-101B-9397-08002B2CF9AE}" pid="3" name="KSOProductBuildVer">
    <vt:lpwstr>2052-12.1.0.18276</vt:lpwstr>
  </property>
</Properties>
</file>