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3" r:id="rId7"/>
    <p:sldId id="268" r:id="rId8"/>
    <p:sldId id="264" r:id="rId9"/>
    <p:sldId id="265" r:id="rId10"/>
    <p:sldId id="266" r:id="rId11"/>
    <p:sldId id="26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605" y="460375"/>
            <a:ext cx="9388475" cy="188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5" y="2733675"/>
            <a:ext cx="5481955" cy="1697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" y="2733675"/>
            <a:ext cx="4813935" cy="2482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605" y="2312035"/>
            <a:ext cx="9389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2D-Selective-Scan (SS2D)示意图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3040" y="5187315"/>
            <a:ext cx="4813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三种block示意图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103495" y="4307840"/>
            <a:ext cx="548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/>
              <a:t>VMamba的pipeline图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1090" y="4577080"/>
            <a:ext cx="7214235" cy="20612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      </a:t>
            </a:r>
            <a:r>
              <a:rPr lang="zh-CN" altLang="en-US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 VMamba，一种基于 SSM 的视觉骨干网络，具有线性时间复杂度。通过一系列架构设计和实现细节的改进，提高了 VMamba 的推理速度。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 2D 选择性扫描（SS2D），以弥合 1D 数组扫描与 2D 平面遍历之间的差距，从而促进选择性 SSM 在处理视觉数据时的扩展。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 在多个视觉任务（包括图像分类、目标检测和语义分割）中表现出良好的性能，并在输入序列长度方面展现了显著的适应性，计算复杂度呈线性增长。</a:t>
            </a:r>
            <a:endParaRPr lang="en-US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个人总结</a:t>
            </a:r>
            <a:endParaRPr 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65" y="518160"/>
            <a:ext cx="11457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潜在的改进路线：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三种扫描方式可以统一于一种更加通用的扫描范式，</a:t>
            </a:r>
            <a:r>
              <a:rPr lang="zh-CN" altLang="en-US" sz="1600"/>
              <a:t>同时</a:t>
            </a:r>
            <a:r>
              <a:rPr lang="en-US" altLang="zh-CN" sz="1600"/>
              <a:t>可以进一步的延伸扩展</a:t>
            </a:r>
            <a:r>
              <a:rPr lang="zh-CN" altLang="en-US" sz="1600"/>
              <a:t>，比如：</a:t>
            </a:r>
            <a:r>
              <a:rPr lang="en-US" altLang="zh-CN" sz="1600"/>
              <a:t>扫描的方向可以进一步扩展为</a:t>
            </a:r>
            <a:r>
              <a:rPr lang="zh-CN" altLang="en-US" sz="1600"/>
              <a:t>沿</a:t>
            </a:r>
            <a:r>
              <a:rPr lang="en-US" altLang="zh-CN" sz="1600"/>
              <a:t>对角线的蛇形走位扫描；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多种选择性扫描方式的搜索可以借鉴MoE的思想，实现推理时的输入感知搜索，而不是仅仅在训练过程中搜索，推理时候固定架构。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多种扫描方式的Merge过程可以借鉴RepVGG的重参数化思想，将多个分支的扫描合并，</a:t>
            </a:r>
            <a:r>
              <a:rPr lang="zh-CN" altLang="en-US" sz="1600"/>
              <a:t>降低计算开销。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67665" y="2390775"/>
            <a:ext cx="11264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1600" b="1"/>
              <a:t>个人进展：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尝试了基于窗口shuffle的多样化扫描方式，实现一种更加通用的扫描方式</a:t>
            </a:r>
            <a:r>
              <a:rPr lang="zh-CN" altLang="en-US" sz="1600"/>
              <a:t>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尝试基于</a:t>
            </a:r>
            <a:r>
              <a:rPr lang="en-US" altLang="zh-CN" sz="1600"/>
              <a:t>MoE</a:t>
            </a:r>
            <a:r>
              <a:rPr lang="zh-CN" altLang="en-US" sz="1600"/>
              <a:t>的输入感知搜索，实现推理时的更智能的架构搜索；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尝试合并多个扫描分支，以实现更低的计算开销，正尝试</a:t>
            </a:r>
            <a:r>
              <a:rPr lang="en-US" altLang="zh-CN" sz="1600"/>
              <a:t>RepVGG</a:t>
            </a:r>
            <a:r>
              <a:rPr lang="zh-CN" altLang="en-US" sz="1600"/>
              <a:t>；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548640"/>
            <a:ext cx="6276975" cy="2533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5" y="460375"/>
            <a:ext cx="2694305" cy="3444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90" y="460375"/>
            <a:ext cx="3064510" cy="3445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5580" y="3081655"/>
            <a:ext cx="6276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ImageNet-1K实验分析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472555" y="3964940"/>
            <a:ext cx="571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COCO</a:t>
            </a:r>
            <a:r>
              <a:rPr lang="zh-CN" altLang="en-US" sz="1200"/>
              <a:t>和</a:t>
            </a:r>
            <a:r>
              <a:rPr lang="en-US" altLang="zh-CN" sz="1200"/>
              <a:t>ADE20K</a:t>
            </a:r>
            <a:r>
              <a:rPr lang="zh-CN" altLang="en-US" sz="1200"/>
              <a:t>的实验分析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" y="3357245"/>
            <a:ext cx="5275580" cy="154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" y="5175885"/>
            <a:ext cx="1978660" cy="1362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5580" y="4900295"/>
            <a:ext cx="5351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多数据集综合性能分析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82905" y="6489700"/>
            <a:ext cx="1978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计算复杂度分析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2548255" y="5245735"/>
            <a:ext cx="956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VMamba在ImageNet-1K、COCO和ADE20K数据集取得了优秀的性能。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随着输入图像分辨率的增强，VMamba的计算开销线性增加，大大由于Swin-T、DeiT-S等平方级复杂度的方法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805" y="622300"/>
            <a:ext cx="7476490" cy="3924935"/>
            <a:chOff x="1342" y="567"/>
            <a:chExt cx="11774" cy="61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92" y="567"/>
              <a:ext cx="9878" cy="330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" y="4541"/>
              <a:ext cx="11773" cy="17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092" y="3874"/>
              <a:ext cx="9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1200"/>
                <a:t>VMamba与CNN、VIT的感受野可视化</a:t>
              </a:r>
              <a:endParaRPr lang="en-US" altLang="zh-CN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2" y="6314"/>
              <a:ext cx="1177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1200"/>
                <a:t>训练过程的感受野变化</a:t>
              </a:r>
              <a:endParaRPr lang="zh-CN" altLang="en-US" sz="12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2805" y="4862830"/>
            <a:ext cx="747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VMamba的感受野更多的关注同行同列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VMamba训练初期感受野关注于局部，后期关注于全局。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80390"/>
            <a:ext cx="7439025" cy="237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7804"/>
          <a:stretch>
            <a:fillRect/>
          </a:stretch>
        </p:blipFill>
        <p:spPr>
          <a:xfrm>
            <a:off x="273685" y="3209290"/>
            <a:ext cx="6720205" cy="2753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8920" y="876935"/>
            <a:ext cx="40640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引入了一种新颖的扫描方法，针对SSM进行了局部扫描，采用不同的窗口，显著增强了LocalMamba捕捉详细局部信息与全局上下文的能力。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开发了一种在不同网络层中搜索扫描方向的方法，使LocalMamba能够识别和应用最有效的扫描组合，从而提升网络性能。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提出了两种模型变体，设计了Plain</a:t>
            </a:r>
            <a:r>
              <a:rPr lang="zh-CN" altLang="en-US" sz="1600"/>
              <a:t>结构</a:t>
            </a:r>
            <a:r>
              <a:rPr lang="en-US" altLang="zh-CN" sz="1600"/>
              <a:t>和分层结构。通过在图像分类、目标检测和语义分割任务上的大量实验，证明了LocalMamba在性能上显著优于以往的研究。例如，在语义分割任务中，使用相似数量的参数，我LocalVimS在mIoU（SS）上大幅超越了Vim-S，提升幅度达1.5。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273685" y="2933700"/>
            <a:ext cx="7439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窗口化选择性扫描示意图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73685" y="5962650"/>
            <a:ext cx="4258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LocalMamba的Pipeline图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709795" y="5962650"/>
            <a:ext cx="2284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SCAttn模块图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548640"/>
            <a:ext cx="8743315" cy="3278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4252595"/>
            <a:ext cx="2882265" cy="568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3685" y="3830955"/>
            <a:ext cx="8813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各层选择性扫描搜索结果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80035" y="5071110"/>
            <a:ext cx="11458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将整个搜索空间构建为一个过参数化的网络，在遵循标准训练协议的同时优化网络参数和架构变量α。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训练完成后，通过选择具有最高softmax概率的四个方向来推导最佳方向选项。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577215"/>
            <a:ext cx="3757930" cy="3228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0" y="577215"/>
            <a:ext cx="3721735" cy="3228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1263650"/>
            <a:ext cx="4199890" cy="2541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35" y="3728085"/>
            <a:ext cx="375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030980" y="3801745"/>
            <a:ext cx="370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850505" y="3801745"/>
            <a:ext cx="4199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ADE-20K实验分析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34620" y="4257040"/>
            <a:ext cx="11525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通过引入窗口化扫描捕获更多的细节信息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LocalVim在ImageNet-1K</a:t>
            </a:r>
            <a:r>
              <a:rPr lang="zh-CN" altLang="en-US" sz="1600"/>
              <a:t>数据集取得了</a:t>
            </a:r>
            <a:r>
              <a:rPr lang="en-US" altLang="zh-CN" sz="1600"/>
              <a:t>3.1%</a:t>
            </a:r>
            <a:r>
              <a:rPr lang="zh-CN" altLang="en-US" sz="1600"/>
              <a:t>的</a:t>
            </a:r>
            <a:r>
              <a:rPr lang="en-US" altLang="zh-CN" sz="1600"/>
              <a:t>ACC</a:t>
            </a:r>
            <a:r>
              <a:rPr lang="zh-CN" altLang="en-US" sz="1600"/>
              <a:t>提升，在</a:t>
            </a:r>
            <a:r>
              <a:rPr lang="en-US" altLang="zh-CN" sz="1600"/>
              <a:t>ADE-20K</a:t>
            </a:r>
            <a:r>
              <a:rPr lang="zh-CN" altLang="en-US" sz="1600"/>
              <a:t>数据集取得了</a:t>
            </a:r>
            <a:r>
              <a:rPr lang="en-US" altLang="zh-CN" sz="1600"/>
              <a:t>2.8%</a:t>
            </a:r>
            <a:r>
              <a:rPr lang="zh-CN" altLang="en-US" sz="1600"/>
              <a:t>的</a:t>
            </a:r>
            <a:r>
              <a:rPr lang="en-US" altLang="zh-CN" sz="1600"/>
              <a:t>mIoU</a:t>
            </a:r>
            <a:r>
              <a:rPr lang="zh-CN" altLang="en-US" sz="1600"/>
              <a:t>提升；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LocalVMamba在</a:t>
            </a:r>
            <a:r>
              <a:rPr lang="en-US" altLang="zh-CN" sz="1600">
                <a:sym typeface="+mn-ea"/>
              </a:rPr>
              <a:t>ImageNet-1K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COCO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0.2%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AP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ADE-20K</a:t>
            </a:r>
            <a:r>
              <a:rPr lang="zh-CN" altLang="en-US" sz="1600">
                <a:sym typeface="+mn-ea"/>
              </a:rPr>
              <a:t>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mIoU</a:t>
            </a:r>
            <a:r>
              <a:rPr lang="zh-CN" altLang="en-US" sz="1600">
                <a:sym typeface="+mn-ea"/>
              </a:rPr>
              <a:t>提升。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381125"/>
            <a:ext cx="6115685" cy="2548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5" y="605790"/>
            <a:ext cx="5789295" cy="3634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780" y="3930015"/>
            <a:ext cx="615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Atrous Selective Scan示意图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388735" y="4278630"/>
            <a:ext cx="5789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EfficientVMamba的Pipeline图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144780" y="4596130"/>
            <a:ext cx="119722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一种基于空洞卷积的选择性扫描策略，通过在空间各自领域中实现新颖的跳跃采样和重组补丁来实现。该策略优化了构建模块，以高效提取全局依赖关系，同时降低计算复杂度（从O(N)降至O(N/p²)，步长为p）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个双路径模块，将高效扫描策略用于全局特征捕获，与用于高效局部特征提取的卷积分支相结合，并配备通道注意力模块，以平衡全局特征和局部特征的整合。此外，通过在早期阶段使用高分辨率的SSM来促进更好的全局捕获，同时在低分辨率下采用CNN以提高效率，从而提出了更合理的SSM和CNN块的分配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在图像分类、目标检测和语义分割任务上进行了广泛实验。</a:t>
            </a:r>
            <a:r>
              <a:rPr lang="zh-CN" altLang="en-US" sz="1600"/>
              <a:t>广泛的实验论证了</a:t>
            </a:r>
            <a:r>
              <a:rPr lang="en-US" altLang="zh-CN" sz="1600"/>
              <a:t>EfficientVMamba有效降低了模型的FLOPs，同时与现有轻量级模型相比，取得了显著的性能提升。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680085"/>
            <a:ext cx="4445000" cy="2748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415"/>
            <a:ext cx="4624705" cy="2412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45" y="680085"/>
            <a:ext cx="4927600" cy="2134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360" y="342900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86360" y="636778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ADE20K</a:t>
            </a:r>
            <a:r>
              <a:rPr lang="zh-CN" altLang="en-US" sz="1200"/>
              <a:t>实验分析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79645" y="281495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838065" y="3704590"/>
            <a:ext cx="6370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EfficientVMamba计算开销和准确率方面实现了与Vim、MobileViT</a:t>
            </a:r>
            <a:r>
              <a:rPr lang="zh-CN" altLang="en-US" sz="1600"/>
              <a:t>等模型</a:t>
            </a:r>
            <a:r>
              <a:rPr lang="en-US" altLang="zh-CN" sz="1600"/>
              <a:t>可比较的性能</a:t>
            </a:r>
            <a:endParaRPr lang="en-US" altLang="zh-CN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95630"/>
            <a:ext cx="8601075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2579370"/>
            <a:ext cx="4927600" cy="169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70" y="1881505"/>
            <a:ext cx="8555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各个Stage的Block类型配置消融研究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73685" y="427799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提出的各个组件的消融研究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222250" y="4654550"/>
            <a:ext cx="11593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将EVSS放置</a:t>
            </a:r>
            <a:r>
              <a:rPr lang="zh-CN" altLang="en-US" sz="1600"/>
              <a:t>在</a:t>
            </a:r>
            <a:r>
              <a:rPr lang="en-US" altLang="zh-CN" sz="1600"/>
              <a:t>backbone的前两个Stage用于捕获丰富的全局信息对于整体性能增益</a:t>
            </a:r>
            <a:r>
              <a:rPr lang="zh-CN" altLang="en-US" sz="1600"/>
              <a:t>更优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EVSS</a:t>
            </a:r>
            <a:r>
              <a:rPr lang="zh-CN" altLang="en-US" sz="1600"/>
              <a:t>需要结合</a:t>
            </a:r>
            <a:r>
              <a:rPr lang="en-US" altLang="zh-CN" sz="1600"/>
              <a:t>InRes Block</a:t>
            </a:r>
            <a:r>
              <a:rPr lang="zh-CN" altLang="en-US" sz="1600"/>
              <a:t>弥补其局部细节信息捕获能力较弱的短板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ES2D</a:t>
            </a:r>
            <a:r>
              <a:rPr lang="zh-CN" altLang="en-US" sz="1600"/>
              <a:t>、</a:t>
            </a:r>
            <a:r>
              <a:rPr lang="en-US" altLang="zh-CN" sz="1600"/>
              <a:t>Fusion</a:t>
            </a:r>
            <a:r>
              <a:rPr lang="zh-CN" altLang="en-US" sz="1600"/>
              <a:t>、</a:t>
            </a:r>
            <a:r>
              <a:rPr lang="en-US" altLang="zh-CN" sz="1600"/>
              <a:t>InRes</a:t>
            </a:r>
            <a:r>
              <a:rPr lang="zh-CN" altLang="en-US" sz="1600"/>
              <a:t>等模块的消融研究验证了架构设计的合理性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UxYjc5NWZlYmNjODE5OGJiODVmZWE3M2NhZDkwN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2518</Words>
  <Application>WPS 演示</Application>
  <PresentationFormat>宽屏</PresentationFormat>
  <Paragraphs>119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字魂105号-简雅黑</vt:lpstr>
      <vt:lpstr>黑体</vt:lpstr>
      <vt:lpstr>Meiryo UI</vt:lpstr>
      <vt:lpstr>Calibri</vt:lpstr>
      <vt:lpstr>微软雅黑</vt:lpstr>
      <vt:lpstr>Arial Unicode MS</vt:lpstr>
      <vt:lpstr>Yu Gothic UI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zhangquan</dc:creator>
  <cp:lastModifiedBy>清风皓月</cp:lastModifiedBy>
  <cp:revision>5</cp:revision>
  <dcterms:created xsi:type="dcterms:W3CDTF">2023-08-09T12:44:00Z</dcterms:created>
  <dcterms:modified xsi:type="dcterms:W3CDTF">2024-10-24T08:52:59Z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