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  <p:sldId id="263" r:id="rId7"/>
    <p:sldId id="268" r:id="rId8"/>
    <p:sldId id="264" r:id="rId9"/>
    <p:sldId id="265" r:id="rId10"/>
    <p:sldId id="266" r:id="rId11"/>
    <p:sldId id="269" r:id="rId12"/>
    <p:sldId id="273" r:id="rId13"/>
    <p:sldId id="276" r:id="rId14"/>
    <p:sldId id="277" r:id="rId15"/>
    <p:sldId id="278" r:id="rId16"/>
    <p:sldId id="27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605" y="460375"/>
            <a:ext cx="9388475" cy="1887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95" y="2733675"/>
            <a:ext cx="5481955" cy="1697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" y="2733675"/>
            <a:ext cx="4813935" cy="2482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2605" y="2312035"/>
            <a:ext cx="9389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2D-Selective-Scan (SS2D)示意图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3040" y="5187315"/>
            <a:ext cx="4813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三种block示意图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103495" y="4307840"/>
            <a:ext cx="5483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/>
              <a:t>VMamba的pipeline图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1090" y="4577080"/>
            <a:ext cx="7214235" cy="206121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      </a:t>
            </a:r>
            <a:r>
              <a:rPr lang="zh-CN" altLang="en-US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 VMamba，一种基于 SSM 的视觉骨干网络，具有线性时间复杂度。通过一系列架构设计和实现细节的改进，提高了 VMamba 的推理速度。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 2D 选择性扫描（SS2D），以弥合 1D 数组扫描与 2D 平面遍历之间的差距，从而促进选择性 SSM 在处理视觉数据时的扩展。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 在多个视觉任务（包括图像分类、目标检测和语义分割）中表现出良好的性能，并在输入序列长度方面展现了显著的适应性，计算复杂度呈线性增长。</a:t>
            </a:r>
            <a:endParaRPr lang="en-US" altLang="zh-CN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个人总结</a:t>
            </a:r>
            <a:endParaRPr 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665" y="518160"/>
            <a:ext cx="114579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潜在的改进路线：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三种扫描方式可以统一于一种更加通用的扫描范式，</a:t>
            </a:r>
            <a:r>
              <a:rPr lang="zh-CN" altLang="en-US" sz="1600"/>
              <a:t>同时</a:t>
            </a:r>
            <a:r>
              <a:rPr lang="en-US" altLang="zh-CN" sz="1600"/>
              <a:t>可以进一步的延伸扩展</a:t>
            </a:r>
            <a:r>
              <a:rPr lang="zh-CN" altLang="en-US" sz="1600"/>
              <a:t>，比如：</a:t>
            </a:r>
            <a:r>
              <a:rPr lang="en-US" altLang="zh-CN" sz="1600"/>
              <a:t>扫描的方向可以进一步扩展为</a:t>
            </a:r>
            <a:r>
              <a:rPr lang="zh-CN" altLang="en-US" sz="1600"/>
              <a:t>沿</a:t>
            </a:r>
            <a:r>
              <a:rPr lang="en-US" altLang="zh-CN" sz="1600"/>
              <a:t>对角线的蛇形走位扫描；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多种选择性扫描方式的搜索可以借鉴MoE的思想，实现推理时的输入感知搜索，而不是仅仅在训练过程中搜索，推理时候固定架构。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多种扫描方式的Merge过程可以借鉴RepVGG的重参数化思想，将多个分支的扫描合并，</a:t>
            </a:r>
            <a:r>
              <a:rPr lang="zh-CN" altLang="en-US" sz="1600"/>
              <a:t>降低计算开销。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367665" y="2390775"/>
            <a:ext cx="11264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1600" b="1"/>
              <a:t>个人进展：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尝试了基于窗口shuffle的多样化扫描方式，实现一种更加通用的扫描方式</a:t>
            </a:r>
            <a:r>
              <a:rPr lang="zh-CN" altLang="en-US" sz="1600"/>
              <a:t>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尝试基于</a:t>
            </a:r>
            <a:r>
              <a:rPr lang="en-US" altLang="zh-CN" sz="1600"/>
              <a:t>MoE</a:t>
            </a:r>
            <a:r>
              <a:rPr lang="zh-CN" altLang="en-US" sz="1600"/>
              <a:t>的输入感知搜索，实现推理时的更智能的架构搜索；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尝试合并多个扫描分支，以实现更低的计算开销，正尝试</a:t>
            </a:r>
            <a:r>
              <a:rPr lang="en-US" altLang="zh-CN" sz="1600"/>
              <a:t>RepVGG</a:t>
            </a:r>
            <a:r>
              <a:rPr lang="zh-CN" altLang="en-US" sz="1600"/>
              <a:t>；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MLLA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的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</a:t>
            </a:r>
            <a:endParaRPr lang="en-US" alt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890" y="3291205"/>
            <a:ext cx="5480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VIT的各种scaling版本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262890" y="6379845"/>
            <a:ext cx="6264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MLLA的各种scaling版本</a:t>
            </a:r>
            <a:endParaRPr lang="zh-CN" altLang="en-US" sz="1200"/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252730" y="601980"/>
          <a:ext cx="5480685" cy="2697480"/>
        </p:xfrm>
        <a:graphic>
          <a:graphicData uri="http://schemas.openxmlformats.org/drawingml/2006/table">
            <a:tbl>
              <a:tblPr/>
              <a:tblGrid>
                <a:gridCol w="751205"/>
                <a:gridCol w="751205"/>
                <a:gridCol w="751205"/>
                <a:gridCol w="751205"/>
                <a:gridCol w="751205"/>
                <a:gridCol w="913130"/>
                <a:gridCol w="811530"/>
              </a:tblGrid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Method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Width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Depth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Heads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Params[M}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Top-1/%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79.81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81.82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86.66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87.76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8192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88.98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3926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89.26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VIT-22B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6144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24576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89.51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274320" y="3699510"/>
          <a:ext cx="6253480" cy="2879725"/>
        </p:xfrm>
        <a:graphic>
          <a:graphicData uri="http://schemas.openxmlformats.org/drawingml/2006/table">
            <a:tbl>
              <a:tblPr/>
              <a:tblGrid>
                <a:gridCol w="864870"/>
                <a:gridCol w="957580"/>
                <a:gridCol w="1062355"/>
                <a:gridCol w="1579880"/>
                <a:gridCol w="957580"/>
                <a:gridCol w="831215"/>
              </a:tblGrid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Method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EMBED_DIM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DEPTHS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NUM_HEADS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Params[M}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Top-1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[2,4,8,4]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[2,4,8,16]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83.5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[2,4,8,16]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84.4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[3,6,12,24]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85.3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MLLA-H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[6,12,24,48]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381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Training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MLLA-G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[12,24,48,96]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1517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MLLA-e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[3,6,42,6]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[16,32,64,128]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3841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MLLA-15B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[3,6,42,6]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[32,64,128,256]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15340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MLLA-22B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[3,6,71,6]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[32,64,128,256]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21672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48805" y="796925"/>
            <a:ext cx="5022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构建了MLLA-H、MLLA-G、MLLA-e、MLLA-15B、MLLA-22B五种scaling版本，其中MLLA-15B和MLLA-22B均已达到百亿级别</a:t>
            </a:r>
            <a:endParaRPr lang="en-US" altLang="zh-CN" sz="1600"/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在ImageNet</a:t>
            </a:r>
            <a:r>
              <a:rPr lang="en-US" altLang="zh-CN" sz="1600"/>
              <a:t>验证Scaling是否带来了性能提升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大的</a:t>
            </a:r>
            <a:r>
              <a:rPr lang="en-US" altLang="zh-CN" sz="1600"/>
              <a:t>scaling</a:t>
            </a:r>
            <a:r>
              <a:rPr lang="zh-CN" altLang="en-US" sz="1600"/>
              <a:t>版本在</a:t>
            </a:r>
            <a:r>
              <a:rPr lang="en-US" altLang="zh-CN" sz="1600"/>
              <a:t>训练过程中遇到</a:t>
            </a:r>
            <a:r>
              <a:rPr lang="zh-CN" altLang="en-US" sz="1600"/>
              <a:t>了</a:t>
            </a:r>
            <a:r>
              <a:rPr lang="en-US" altLang="zh-CN" sz="1600"/>
              <a:t>难以收敛问题</a:t>
            </a:r>
            <a:endParaRPr lang="en-US" altLang="zh-CN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MLLA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的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</a:t>
            </a:r>
            <a:endParaRPr lang="en-US" alt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1190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mlla_large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192</a:t>
            </a:r>
            <a:endParaRPr lang="zh-CN" altLang="en-US" sz="1000"/>
          </a:p>
          <a:p>
            <a:r>
              <a:rPr lang="zh-CN" altLang="en-US" sz="1000"/>
              <a:t>    DEPTHS: [ 3, 6, 21, 6 ]</a:t>
            </a:r>
            <a:endParaRPr lang="zh-CN" altLang="en-US" sz="1000"/>
          </a:p>
          <a:p>
            <a:r>
              <a:rPr lang="zh-CN" altLang="en-US" sz="1000"/>
              <a:t>    NUM_HEADS: [ 6, 12, 24, 48 ]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16</a:t>
            </a:r>
            <a:endParaRPr lang="zh-CN" altLang="en-US" sz="1000"/>
          </a:p>
        </p:txBody>
      </p:sp>
      <p:sp>
        <p:nvSpPr>
          <p:cNvPr id="16" name="文本框 15"/>
          <p:cNvSpPr txBox="1"/>
          <p:nvPr/>
        </p:nvSpPr>
        <p:spPr>
          <a:xfrm>
            <a:off x="4427855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mlla_huge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384</a:t>
            </a:r>
            <a:endParaRPr lang="zh-CN" altLang="en-US" sz="1000"/>
          </a:p>
          <a:p>
            <a:r>
              <a:rPr lang="zh-CN" altLang="en-US" sz="1000"/>
              <a:t>    DEPTHS: [ 3, 6, 21, 6 ]</a:t>
            </a:r>
            <a:endParaRPr lang="zh-CN" altLang="en-US" sz="1000"/>
          </a:p>
          <a:p>
            <a:r>
              <a:rPr lang="zh-CN" altLang="en-US" sz="1000"/>
              <a:t>    NUM_HEADS: [ 12, 24, 48, 96]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6954520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mlla_giga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512</a:t>
            </a:r>
            <a:endParaRPr lang="zh-CN" altLang="en-US" sz="1000"/>
          </a:p>
          <a:p>
            <a:r>
              <a:rPr lang="zh-CN" altLang="en-US" sz="1000"/>
              <a:t>    DEPTHS: [ 3, 6, 42, 6 ]</a:t>
            </a:r>
            <a:endParaRPr lang="zh-CN" altLang="en-US" sz="1000"/>
          </a:p>
          <a:p>
            <a:r>
              <a:rPr lang="zh-CN" altLang="en-US" sz="1000"/>
              <a:t>    NUM_HEADS: [ 16, 32, 64, 128]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3295650" y="3013710"/>
            <a:ext cx="2526665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mlla_15b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1024</a:t>
            </a:r>
            <a:endParaRPr lang="zh-CN" altLang="en-US" sz="1000"/>
          </a:p>
          <a:p>
            <a:r>
              <a:rPr lang="zh-CN" altLang="en-US" sz="1000"/>
              <a:t>    DEPTHS: [3,6,42,6]</a:t>
            </a:r>
            <a:endParaRPr lang="zh-CN" altLang="en-US" sz="1000"/>
          </a:p>
          <a:p>
            <a:r>
              <a:rPr lang="zh-CN" altLang="en-US" sz="1000"/>
              <a:t>    NUM_HEADS: [ 32, 64, 128, 256 ]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5822315" y="3013710"/>
            <a:ext cx="2526665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mlla_22b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1024</a:t>
            </a:r>
            <a:endParaRPr lang="zh-CN" altLang="en-US" sz="1000"/>
          </a:p>
          <a:p>
            <a:r>
              <a:rPr lang="zh-CN" altLang="en-US" sz="1000"/>
              <a:t>    DEPTHS: [3,6,71,6]</a:t>
            </a:r>
            <a:endParaRPr lang="zh-CN" altLang="en-US" sz="1000"/>
          </a:p>
          <a:p>
            <a:r>
              <a:rPr lang="zh-CN" altLang="en-US" sz="1000"/>
              <a:t>    NUM_HEADS: [ 32, 64, 128, 256 ]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1901190" y="5556885"/>
            <a:ext cx="7666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5个scaling后的MLLA的config文件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828040" y="5842635"/>
            <a:ext cx="9579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当前五种scaling的config文件已完成，昇腾可以</a:t>
            </a:r>
            <a:r>
              <a:rPr lang="zh-CN" altLang="en-US" sz="1600"/>
              <a:t>同步</a:t>
            </a:r>
            <a:r>
              <a:rPr lang="en-US" altLang="zh-CN" sz="1600"/>
              <a:t>开始适配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518410"/>
            <a:ext cx="4879340" cy="385254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888355" y="3114040"/>
            <a:ext cx="4406900" cy="2769235"/>
            <a:chOff x="8621" y="1039"/>
            <a:chExt cx="6940" cy="4361"/>
          </a:xfrm>
        </p:grpSpPr>
        <p:sp>
          <p:nvSpPr>
            <p:cNvPr id="4" name="文本框 3"/>
            <p:cNvSpPr txBox="1"/>
            <p:nvPr/>
          </p:nvSpPr>
          <p:spPr>
            <a:xfrm>
              <a:off x="8621" y="1039"/>
              <a:ext cx="6940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1"/>
                <a:t>Block</a:t>
              </a:r>
              <a:r>
                <a:rPr lang="zh-CN" altLang="en-US" sz="1600" b="1"/>
                <a:t>结构的修改：</a:t>
              </a:r>
              <a:endParaRPr lang="en-US" altLang="zh-CN" sz="1600" b="1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MLP和Attention并行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Q和K执行Normalization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省略 QKV 投影和 LayerNorms 上的偏置项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endParaRPr lang="zh-CN" altLang="en-US" sz="160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6" y="3121"/>
              <a:ext cx="5100" cy="106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" y="4560"/>
              <a:ext cx="5595" cy="84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825" y="452755"/>
            <a:ext cx="7665720" cy="1708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01825" y="2050415"/>
            <a:ext cx="754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训练过程指标分析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745" y="4796790"/>
            <a:ext cx="9719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训练措施：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异步并行线性操作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参数分片</a:t>
            </a:r>
            <a:endParaRPr lang="en-US" altLang="zh-CN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8320"/>
            <a:ext cx="5638800" cy="414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4288"/>
          <a:stretch>
            <a:fillRect/>
          </a:stretch>
        </p:blipFill>
        <p:spPr>
          <a:xfrm>
            <a:off x="5638800" y="766445"/>
            <a:ext cx="5363845" cy="3826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460375"/>
            <a:ext cx="5676900" cy="474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8460" y="5203825"/>
            <a:ext cx="5676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分类实验评估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202045" y="2178050"/>
            <a:ext cx="5528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将VIT Scaling到百亿版本带来了显著性能提升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548640"/>
            <a:ext cx="6276975" cy="25330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5" y="460375"/>
            <a:ext cx="2694305" cy="3444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490" y="460375"/>
            <a:ext cx="3064510" cy="34455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5580" y="3081655"/>
            <a:ext cx="6276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ImageNet-1K实验分析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6472555" y="3964940"/>
            <a:ext cx="5719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COCO</a:t>
            </a:r>
            <a:r>
              <a:rPr lang="zh-CN" altLang="en-US" sz="1200"/>
              <a:t>和</a:t>
            </a:r>
            <a:r>
              <a:rPr lang="en-US" altLang="zh-CN" sz="1200"/>
              <a:t>ADE20K</a:t>
            </a:r>
            <a:r>
              <a:rPr lang="zh-CN" altLang="en-US" sz="1200"/>
              <a:t>的实验分析</a:t>
            </a:r>
            <a:endParaRPr lang="zh-CN" altLang="en-US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" y="3357245"/>
            <a:ext cx="5275580" cy="1543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" y="5175885"/>
            <a:ext cx="1978660" cy="1362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5580" y="4900295"/>
            <a:ext cx="5351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多数据集综合性能分析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82905" y="6489700"/>
            <a:ext cx="1978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计算复杂度分析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2548255" y="5245735"/>
            <a:ext cx="956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VMamba在ImageNet-1K、COCO和ADE20K数据集取得了优秀的性能。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随着输入图像分辨率的增强，VMamba的计算开销线性增加，大大由于Swin-T、DeiT-S等平方级复杂度的方法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805" y="622300"/>
            <a:ext cx="7476490" cy="3924935"/>
            <a:chOff x="1342" y="567"/>
            <a:chExt cx="11774" cy="61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92" y="567"/>
              <a:ext cx="9878" cy="330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" y="4541"/>
              <a:ext cx="11773" cy="171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2092" y="3874"/>
              <a:ext cx="9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1200"/>
                <a:t>VMamba与CNN、VIT的感受野可视化</a:t>
              </a:r>
              <a:endParaRPr lang="en-US" altLang="zh-CN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2" y="6314"/>
              <a:ext cx="1177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1200"/>
                <a:t>训练过程的感受野变化</a:t>
              </a:r>
              <a:endParaRPr lang="zh-CN" altLang="en-US" sz="12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2805" y="4862830"/>
            <a:ext cx="747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VMamba的感受野更多的关注同行同列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VMamba训练初期感受野关注于局部，后期关注于全局。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LocalMamba: Visual State Space Model with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Windowed Selective Scan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80390"/>
            <a:ext cx="7439025" cy="2376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7804"/>
          <a:stretch>
            <a:fillRect/>
          </a:stretch>
        </p:blipFill>
        <p:spPr>
          <a:xfrm>
            <a:off x="273685" y="3209290"/>
            <a:ext cx="6720205" cy="2753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8920" y="876935"/>
            <a:ext cx="40640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引入了一种新颖的扫描方法，针对SSM进行了局部扫描，采用不同的窗口，显著增强了LocalMamba捕捉详细局部信息与全局上下文的能力。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开发了一种在不同网络层中搜索扫描方向的方法，使LocalMamba能够识别和应用最有效的扫描组合，从而提升网络性能。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提出了两种模型变体，设计了Plain</a:t>
            </a:r>
            <a:r>
              <a:rPr lang="zh-CN" altLang="en-US" sz="1600"/>
              <a:t>结构</a:t>
            </a:r>
            <a:r>
              <a:rPr lang="en-US" altLang="zh-CN" sz="1600"/>
              <a:t>和分层结构。通过在图像分类、目标检测和语义分割任务上的大量实验，证明了LocalMamba在性能上显著优于以往的研究。例如，在语义分割任务中，使用相似数量的参数，我LocalVimS在mIoU（SS）上大幅超越了Vim-S，提升幅度达1.5。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273685" y="2933700"/>
            <a:ext cx="7439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窗口化选择性扫描示意图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273685" y="5962650"/>
            <a:ext cx="4258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LocalMamba的Pipeline图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709795" y="5962650"/>
            <a:ext cx="2284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SCAttn模块图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LocalMamba: Visual State Space Model with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Windowed Selective Scan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548640"/>
            <a:ext cx="8743315" cy="3278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4252595"/>
            <a:ext cx="2882265" cy="568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3685" y="3830955"/>
            <a:ext cx="8813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各层选择性扫描搜索结果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80035" y="5071110"/>
            <a:ext cx="11458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将整个搜索空间构建为一个过参数化的网络，在遵循标准训练协议的同时优化网络参数和架构变量α。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训练完成后，通过选择具有最高softmax概率的四个方向来推导最佳方向选项。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Light Weight Visual Mamba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577215"/>
            <a:ext cx="3757930" cy="3228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0" y="577215"/>
            <a:ext cx="3721735" cy="3228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05" y="1263650"/>
            <a:ext cx="4199890" cy="2541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335" y="3728085"/>
            <a:ext cx="3757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ImageNet-1K实验分析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030980" y="3801745"/>
            <a:ext cx="3701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COCO实验分析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850505" y="3801745"/>
            <a:ext cx="4199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ADE-20K实验分析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34620" y="4257040"/>
            <a:ext cx="11525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通过引入窗口化扫描捕获更多的细节信息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LocalVim在ImageNet-1K</a:t>
            </a:r>
            <a:r>
              <a:rPr lang="zh-CN" altLang="en-US" sz="1600"/>
              <a:t>数据集取得了</a:t>
            </a:r>
            <a:r>
              <a:rPr lang="en-US" altLang="zh-CN" sz="1600"/>
              <a:t>3.1%</a:t>
            </a:r>
            <a:r>
              <a:rPr lang="zh-CN" altLang="en-US" sz="1600"/>
              <a:t>的</a:t>
            </a:r>
            <a:r>
              <a:rPr lang="en-US" altLang="zh-CN" sz="1600"/>
              <a:t>ACC</a:t>
            </a:r>
            <a:r>
              <a:rPr lang="zh-CN" altLang="en-US" sz="1600"/>
              <a:t>提升，在</a:t>
            </a:r>
            <a:r>
              <a:rPr lang="en-US" altLang="zh-CN" sz="1600"/>
              <a:t>ADE-20K</a:t>
            </a:r>
            <a:r>
              <a:rPr lang="zh-CN" altLang="en-US" sz="1600"/>
              <a:t>数据集取得了</a:t>
            </a:r>
            <a:r>
              <a:rPr lang="en-US" altLang="zh-CN" sz="1600"/>
              <a:t>2.8%</a:t>
            </a:r>
            <a:r>
              <a:rPr lang="zh-CN" altLang="en-US" sz="1600"/>
              <a:t>的</a:t>
            </a:r>
            <a:r>
              <a:rPr lang="en-US" altLang="zh-CN" sz="1600"/>
              <a:t>mIoU</a:t>
            </a:r>
            <a:r>
              <a:rPr lang="zh-CN" altLang="en-US" sz="1600"/>
              <a:t>提升；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LocalVMamba在</a:t>
            </a:r>
            <a:r>
              <a:rPr lang="en-US" altLang="zh-CN" sz="1600">
                <a:sym typeface="+mn-ea"/>
              </a:rPr>
              <a:t>ImageNet-1K</a:t>
            </a:r>
            <a:r>
              <a:rPr lang="zh-CN" altLang="en-US" sz="1600">
                <a:sym typeface="+mn-ea"/>
              </a:rPr>
              <a:t>数据集取得了</a:t>
            </a:r>
            <a:r>
              <a:rPr lang="en-US" altLang="zh-CN" sz="1600">
                <a:sym typeface="+mn-ea"/>
              </a:rPr>
              <a:t>0.5%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ACC</a:t>
            </a:r>
            <a:r>
              <a:rPr lang="zh-CN" altLang="en-US" sz="1600">
                <a:sym typeface="+mn-ea"/>
              </a:rPr>
              <a:t>提升，在</a:t>
            </a:r>
            <a:r>
              <a:rPr lang="en-US" altLang="zh-CN" sz="1600">
                <a:sym typeface="+mn-ea"/>
              </a:rPr>
              <a:t>COCO</a:t>
            </a:r>
            <a:r>
              <a:rPr lang="zh-CN" altLang="en-US" sz="1600">
                <a:sym typeface="+mn-ea"/>
              </a:rPr>
              <a:t>数据集取得了</a:t>
            </a:r>
            <a:r>
              <a:rPr lang="en-US" altLang="zh-CN" sz="1600">
                <a:sym typeface="+mn-ea"/>
              </a:rPr>
              <a:t>0.2%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AP</a:t>
            </a:r>
            <a:r>
              <a:rPr lang="zh-CN" altLang="en-US" sz="1600">
                <a:sym typeface="+mn-ea"/>
              </a:rPr>
              <a:t>提升，在</a:t>
            </a:r>
            <a:r>
              <a:rPr lang="en-US" altLang="zh-CN" sz="1600">
                <a:sym typeface="+mn-ea"/>
              </a:rPr>
              <a:t>ADE-20K</a:t>
            </a:r>
            <a:r>
              <a:rPr lang="zh-CN" altLang="en-US" sz="1600">
                <a:sym typeface="+mn-ea"/>
              </a:rPr>
              <a:t>取得了</a:t>
            </a:r>
            <a:r>
              <a:rPr lang="en-US" altLang="zh-CN" sz="1600">
                <a:sym typeface="+mn-ea"/>
              </a:rPr>
              <a:t>0.5%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mIoU</a:t>
            </a:r>
            <a:r>
              <a:rPr lang="zh-CN" altLang="en-US" sz="1600">
                <a:sym typeface="+mn-ea"/>
              </a:rPr>
              <a:t>提升。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Light Weight Visual Mamba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1381125"/>
            <a:ext cx="6115685" cy="2548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35" y="605790"/>
            <a:ext cx="5789295" cy="3634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780" y="3930015"/>
            <a:ext cx="615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Atrous Selective Scan示意图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6388735" y="4278630"/>
            <a:ext cx="5789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EfficientVMamba的Pipeline图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144780" y="4596130"/>
            <a:ext cx="119722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一种基于空洞卷积的选择性扫描策略，通过在空间各自领域中实现新颖的跳跃采样和重组补丁来实现。该策略优化了构建模块，以高效提取全局依赖关系，同时降低计算复杂度（从O(N)降至O(N/p²)，步长为p）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一个双路径模块，将高效扫描策略用于全局特征捕获，与用于高效局部特征提取的卷积分支相结合，并配备通道注意力模块，以平衡全局特征和局部特征的整合。此外，通过在早期阶段使用高分辨率的SSM来促进更好的全局捕获，同时在低分辨率下采用CNN以提高效率，从而提出了更合理的SSM和CNN块的分配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在图像分类、目标检测和语义分割任务上进行了广泛实验。</a:t>
            </a:r>
            <a:r>
              <a:rPr lang="zh-CN" altLang="en-US" sz="1600"/>
              <a:t>广泛的实验论证了</a:t>
            </a:r>
            <a:r>
              <a:rPr lang="en-US" altLang="zh-CN" sz="1600"/>
              <a:t>EfficientVMamba有效降低了模型的FLOPs，同时与现有轻量级模型相比，取得了显著的性能提升。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Light Weight Visual Mamba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680085"/>
            <a:ext cx="4445000" cy="2748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5415"/>
            <a:ext cx="4624705" cy="2412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45" y="680085"/>
            <a:ext cx="4927600" cy="21348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360" y="3429000"/>
            <a:ext cx="445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ImageNet-1K实验分析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86360" y="6367780"/>
            <a:ext cx="445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ADE20K</a:t>
            </a:r>
            <a:r>
              <a:rPr lang="zh-CN" altLang="en-US" sz="1200"/>
              <a:t>实验分析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79645" y="2814955"/>
            <a:ext cx="492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COCO实验分析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4838065" y="3704590"/>
            <a:ext cx="6370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EfficientVMamba计算开销和准确率方面实现了与Vim、MobileViT</a:t>
            </a:r>
            <a:r>
              <a:rPr lang="zh-CN" altLang="en-US" sz="1600"/>
              <a:t>等模型</a:t>
            </a:r>
            <a:r>
              <a:rPr lang="en-US" altLang="zh-CN" sz="1600"/>
              <a:t>可比较的性能</a:t>
            </a:r>
            <a:endParaRPr lang="en-US" altLang="zh-CN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Light Weight Visual Mamba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95630"/>
            <a:ext cx="8601075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2579370"/>
            <a:ext cx="4927600" cy="1698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770" y="1881505"/>
            <a:ext cx="8555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各个Stage的Block类型配置消融研究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73685" y="4277995"/>
            <a:ext cx="492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提出的各个组件的消融研究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222250" y="4654550"/>
            <a:ext cx="11593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将EVSS放置</a:t>
            </a:r>
            <a:r>
              <a:rPr lang="zh-CN" altLang="en-US" sz="1600"/>
              <a:t>在</a:t>
            </a:r>
            <a:r>
              <a:rPr lang="en-US" altLang="zh-CN" sz="1600"/>
              <a:t>backbone的前两个Stage用于捕获丰富的全局信息对于整体性能增益</a:t>
            </a:r>
            <a:r>
              <a:rPr lang="zh-CN" altLang="en-US" sz="1600"/>
              <a:t>更优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EVSS</a:t>
            </a:r>
            <a:r>
              <a:rPr lang="zh-CN" altLang="en-US" sz="1600"/>
              <a:t>需要结合</a:t>
            </a:r>
            <a:r>
              <a:rPr lang="en-US" altLang="zh-CN" sz="1600"/>
              <a:t>InRes Block</a:t>
            </a:r>
            <a:r>
              <a:rPr lang="zh-CN" altLang="en-US" sz="1600"/>
              <a:t>弥补其局部细节信息捕获能力较弱的短板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ES2D</a:t>
            </a:r>
            <a:r>
              <a:rPr lang="zh-CN" altLang="en-US" sz="1600"/>
              <a:t>、</a:t>
            </a:r>
            <a:r>
              <a:rPr lang="en-US" altLang="zh-CN" sz="1600"/>
              <a:t>Fusion</a:t>
            </a:r>
            <a:r>
              <a:rPr lang="zh-CN" altLang="en-US" sz="1600"/>
              <a:t>、</a:t>
            </a:r>
            <a:r>
              <a:rPr lang="en-US" altLang="zh-CN" sz="1600"/>
              <a:t>InRes</a:t>
            </a:r>
            <a:r>
              <a:rPr lang="zh-CN" altLang="en-US" sz="1600"/>
              <a:t>等模块的消融研究验证了架构设计的合理性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13*212"/>
  <p:tag name="TABLE_ENDDRAG_RECT" val="20*36*413*212"/>
</p:tagLst>
</file>

<file path=ppt/tags/tag2.xml><?xml version="1.0" encoding="utf-8"?>
<p:tagLst xmlns:p="http://schemas.openxmlformats.org/presentationml/2006/main">
  <p:tag name="TABLE_ENDDRAG_ORIGIN_RECT" val="466*210"/>
  <p:tag name="TABLE_ENDDRAG_RECT" val="467*36*466*210"/>
</p:tagLst>
</file>

<file path=ppt/tags/tag3.xml><?xml version="1.0" encoding="utf-8"?>
<p:tagLst xmlns:p="http://schemas.openxmlformats.org/presentationml/2006/main">
  <p:tag name="commondata" val="eyJoZGlkIjoiZGUxYjc5NWZlYmNjODE5OGJiODVmZWE3M2NhZDkwN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4860</Words>
  <Application>WPS 演示</Application>
  <PresentationFormat>宽屏</PresentationFormat>
  <Paragraphs>457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字魂105号-简雅黑</vt:lpstr>
      <vt:lpstr>黑体</vt:lpstr>
      <vt:lpstr>Meiryo UI</vt:lpstr>
      <vt:lpstr>Calibri</vt:lpstr>
      <vt:lpstr>微软雅黑</vt:lpstr>
      <vt:lpstr>Arial Unicode MS</vt:lpstr>
      <vt:lpstr>Yu Gothic UI</vt:lpstr>
      <vt:lpstr>Consolas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zhangquan</dc:creator>
  <cp:lastModifiedBy>清风皓月</cp:lastModifiedBy>
  <cp:revision>6</cp:revision>
  <dcterms:created xsi:type="dcterms:W3CDTF">2023-08-09T12:44:00Z</dcterms:created>
  <dcterms:modified xsi:type="dcterms:W3CDTF">2024-10-31T22:43:32Z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