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82" r:id="rId6"/>
    <p:sldId id="292" r:id="rId7"/>
    <p:sldId id="285" r:id="rId8"/>
    <p:sldId id="294" r:id="rId9"/>
    <p:sldId id="295" r:id="rId10"/>
    <p:sldId id="296" r:id="rId11"/>
    <p:sldId id="297" r:id="rId12"/>
    <p:sldId id="325" r:id="rId13"/>
    <p:sldId id="380" r:id="rId14"/>
    <p:sldId id="326" r:id="rId15"/>
    <p:sldId id="336" r:id="rId16"/>
    <p:sldId id="337" r:id="rId17"/>
    <p:sldId id="368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81" r:id="rId26"/>
    <p:sldId id="377" r:id="rId27"/>
    <p:sldId id="378" r:id="rId28"/>
    <p:sldId id="379" r:id="rId29"/>
    <p:sldId id="369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0" r:id="rId39"/>
    <p:sldId id="391" r:id="rId40"/>
    <p:sldId id="392" r:id="rId41"/>
    <p:sldId id="483" r:id="rId42"/>
    <p:sldId id="484" r:id="rId43"/>
    <p:sldId id="283" r:id="rId4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7a205b-d95b-4fcc-95c2-b4660714473a}">
          <p14:sldIdLst>
            <p14:sldId id="257"/>
            <p14:sldId id="259"/>
            <p14:sldId id="282"/>
            <p14:sldId id="292"/>
            <p14:sldId id="285"/>
            <p14:sldId id="294"/>
            <p14:sldId id="295"/>
            <p14:sldId id="296"/>
            <p14:sldId id="297"/>
            <p14:sldId id="325"/>
            <p14:sldId id="380"/>
            <p14:sldId id="326"/>
            <p14:sldId id="336"/>
            <p14:sldId id="337"/>
            <p14:sldId id="368"/>
            <p14:sldId id="370"/>
            <p14:sldId id="371"/>
            <p14:sldId id="372"/>
            <p14:sldId id="373"/>
            <p14:sldId id="374"/>
            <p14:sldId id="375"/>
            <p14:sldId id="376"/>
            <p14:sldId id="381"/>
            <p14:sldId id="377"/>
            <p14:sldId id="378"/>
            <p14:sldId id="379"/>
            <p14:sldId id="369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83"/>
            <p14:sldId id="484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C4A"/>
    <a:srgbClr val="445469"/>
    <a:srgbClr val="1C4885"/>
    <a:srgbClr val="488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44"/>
    <p:restoredTop sz="95036" autoAdjust="0"/>
  </p:normalViewPr>
  <p:slideViewPr>
    <p:cSldViewPr snapToGrid="0">
      <p:cViewPr varScale="1">
        <p:scale>
          <a:sx n="80" d="100"/>
          <a:sy n="80" d="100"/>
        </p:scale>
        <p:origin x="168" y="96"/>
      </p:cViewPr>
      <p:guideLst>
        <p:guide orient="horz" pos="2132"/>
        <p:guide pos="3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BCB5CCC-2AF4-4750-940C-1D9BFD50EE4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26E5102C-B5D4-43E5-AF16-3760D6DF518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E5102C-B5D4-43E5-AF16-3760D6DF51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4BFA2-F7B1-499A-A0B7-FC15F9227E6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453FEE-A315-4C3A-A34C-E769B602E5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0ECBE-784B-4FC1-A99A-3EE8854DA3C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8618D-FDE6-4A7E-96BE-305A1433060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94398-CA28-4830-A6FB-EFA15DE935B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45842-DE51-45A1-8AE9-F5019D2F46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96162-A4BD-4FB2-9321-D2F498D1EE7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A55DB-F8BB-4C76-AEB3-5F2C7011E92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93DEF-7D5B-4925-8484-CE30531DCDD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6215D-B9D9-499B-A1AF-F3895A48A13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D3DF7-4850-48DE-972C-9D03AA05BE2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1474B-729F-451A-987B-A75AFDC096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BE320-408D-401A-9E41-B8599A85666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4499C-394C-4B8D-BC0A-F12198D9D26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874D0-853F-4736-9AB9-108B3163EB7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7D4D9-6EEF-44B9-BC6D-8AD356EB58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433BC-6486-41DE-977C-8030CCC6111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61436-0B17-4DA7-8B39-A7E33EE52C5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B2150-9D3E-4636-BDF6-7746A18BAB3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2DD4C-CD7C-478F-9C32-70CD24F1A5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F54DB-0895-4424-8859-330C925DE0A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3214CB-5F33-4D72-ACE4-C5DA30DA739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0A8F769-CEF5-4894-A661-602D16F7AECF}" type="datetimeFigureOut">
              <a:rPr lang="zh-CN" altLang="en-US"/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B0A8459-2DDB-47F0-AFCD-238B9C9CCB4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.png"/><Relationship Id="rId1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504825"/>
            <a:ext cx="74803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5364" name="组合 13"/>
          <p:cNvGrpSpPr>
            <a:grpSpLocks noChangeAspect="1"/>
          </p:cNvGrpSpPr>
          <p:nvPr/>
        </p:nvGrpSpPr>
        <p:grpSpPr bwMode="auto">
          <a:xfrm>
            <a:off x="5681663" y="2628900"/>
            <a:ext cx="6777037" cy="4229100"/>
            <a:chOff x="0" y="0"/>
            <a:chExt cx="5324473" cy="3322983"/>
          </a:xfrm>
        </p:grpSpPr>
        <p:pic>
          <p:nvPicPr>
            <p:cNvPr id="15376" name="图片 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图片 1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3" name="组合 16"/>
          <p:cNvGrpSpPr/>
          <p:nvPr/>
        </p:nvGrpSpPr>
        <p:grpSpPr bwMode="auto">
          <a:xfrm>
            <a:off x="573088" y="6202363"/>
            <a:ext cx="2432976" cy="338554"/>
            <a:chOff x="1234" y="0"/>
            <a:chExt cx="2431528" cy="340229"/>
          </a:xfrm>
        </p:grpSpPr>
        <p:sp>
          <p:nvSpPr>
            <p:cNvPr id="15374" name="矩形 45"/>
            <p:cNvSpPr>
              <a:spLocks noChangeArrowheads="1"/>
            </p:cNvSpPr>
            <p:nvPr/>
          </p:nvSpPr>
          <p:spPr bwMode="auto">
            <a:xfrm>
              <a:off x="402646" y="0"/>
              <a:ext cx="2030116" cy="340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dirty="0">
                  <a:solidFill>
                    <a:srgbClr val="FFFFFF"/>
                  </a:solidFill>
                </a:rPr>
                <a:t>版权所有，禁止传播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pic>
          <p:nvPicPr>
            <p:cNvPr id="15375" name="组合 1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" y="21724"/>
              <a:ext cx="298704" cy="298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106" name="组合 22"/>
          <p:cNvGrpSpPr/>
          <p:nvPr/>
        </p:nvGrpSpPr>
        <p:grpSpPr bwMode="auto">
          <a:xfrm>
            <a:off x="571500" y="5786438"/>
            <a:ext cx="1350531" cy="338554"/>
            <a:chOff x="0" y="0"/>
            <a:chExt cx="1351836" cy="339810"/>
          </a:xfrm>
        </p:grpSpPr>
        <p:sp>
          <p:nvSpPr>
            <p:cNvPr id="15372" name="矩形 40"/>
            <p:cNvSpPr>
              <a:spLocks noChangeArrowheads="1"/>
            </p:cNvSpPr>
            <p:nvPr/>
          </p:nvSpPr>
          <p:spPr bwMode="auto">
            <a:xfrm>
              <a:off x="403225" y="0"/>
              <a:ext cx="948611" cy="339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1600" dirty="0">
                  <a:solidFill>
                    <a:srgbClr val="FFFFFF"/>
                  </a:solidFill>
                </a:rPr>
                <a:t>版本 </a:t>
              </a:r>
              <a:r>
                <a:rPr lang="en-US" altLang="zh-CN" sz="1600" dirty="0">
                  <a:solidFill>
                    <a:srgbClr val="FFFFFF"/>
                  </a:solidFill>
                </a:rPr>
                <a:t>0.1</a:t>
              </a:r>
              <a:r>
                <a:rPr lang="zh-CN" altLang="en-US" sz="1600" dirty="0">
                  <a:solidFill>
                    <a:srgbClr val="FFFFFF"/>
                  </a:solidFill>
                </a:rPr>
                <a:t> 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5373" name="Freeform 102"/>
            <p:cNvSpPr>
              <a:spLocks noEditPoints="1"/>
            </p:cNvSpPr>
            <p:nvPr/>
          </p:nvSpPr>
          <p:spPr bwMode="auto">
            <a:xfrm>
              <a:off x="0" y="19050"/>
              <a:ext cx="300038" cy="298450"/>
            </a:xfrm>
            <a:custGeom>
              <a:avLst/>
              <a:gdLst>
                <a:gd name="T0" fmla="*/ 2147483647 w 837"/>
                <a:gd name="T1" fmla="*/ 0 h 837"/>
                <a:gd name="T2" fmla="*/ 0 w 837"/>
                <a:gd name="T3" fmla="*/ 2147483647 h 837"/>
                <a:gd name="T4" fmla="*/ 2147483647 w 837"/>
                <a:gd name="T5" fmla="*/ 2147483647 h 837"/>
                <a:gd name="T6" fmla="*/ 2147483647 w 837"/>
                <a:gd name="T7" fmla="*/ 2147483647 h 837"/>
                <a:gd name="T8" fmla="*/ 2147483647 w 837"/>
                <a:gd name="T9" fmla="*/ 0 h 837"/>
                <a:gd name="T10" fmla="*/ 2147483647 w 837"/>
                <a:gd name="T11" fmla="*/ 2147483647 h 837"/>
                <a:gd name="T12" fmla="*/ 2147483647 w 837"/>
                <a:gd name="T13" fmla="*/ 2147483647 h 837"/>
                <a:gd name="T14" fmla="*/ 2147483647 w 837"/>
                <a:gd name="T15" fmla="*/ 2147483647 h 837"/>
                <a:gd name="T16" fmla="*/ 2147483647 w 837"/>
                <a:gd name="T17" fmla="*/ 2147483647 h 837"/>
                <a:gd name="T18" fmla="*/ 2147483647 w 837"/>
                <a:gd name="T19" fmla="*/ 2147483647 h 837"/>
                <a:gd name="T20" fmla="*/ 2147483647 w 837"/>
                <a:gd name="T21" fmla="*/ 2147483647 h 837"/>
                <a:gd name="T22" fmla="*/ 2147483647 w 837"/>
                <a:gd name="T23" fmla="*/ 2147483647 h 837"/>
                <a:gd name="T24" fmla="*/ 2147483647 w 837"/>
                <a:gd name="T25" fmla="*/ 2147483647 h 837"/>
                <a:gd name="T26" fmla="*/ 2147483647 w 837"/>
                <a:gd name="T27" fmla="*/ 2147483647 h 837"/>
                <a:gd name="T28" fmla="*/ 2147483647 w 837"/>
                <a:gd name="T29" fmla="*/ 2147483647 h 837"/>
                <a:gd name="T30" fmla="*/ 2147483647 w 837"/>
                <a:gd name="T31" fmla="*/ 2147483647 h 837"/>
                <a:gd name="T32" fmla="*/ 2147483647 w 837"/>
                <a:gd name="T33" fmla="*/ 2147483647 h 837"/>
                <a:gd name="T34" fmla="*/ 2147483647 w 837"/>
                <a:gd name="T35" fmla="*/ 2147483647 h 837"/>
                <a:gd name="T36" fmla="*/ 2147483647 w 837"/>
                <a:gd name="T37" fmla="*/ 2147483647 h 837"/>
                <a:gd name="T38" fmla="*/ 2147483647 w 837"/>
                <a:gd name="T39" fmla="*/ 2147483647 h 837"/>
                <a:gd name="T40" fmla="*/ 2147483647 w 837"/>
                <a:gd name="T41" fmla="*/ 2147483647 h 8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37" h="837">
                  <a:moveTo>
                    <a:pt x="418" y="0"/>
                  </a:moveTo>
                  <a:cubicBezTo>
                    <a:pt x="187" y="0"/>
                    <a:pt x="0" y="187"/>
                    <a:pt x="0" y="419"/>
                  </a:cubicBezTo>
                  <a:cubicBezTo>
                    <a:pt x="0" y="650"/>
                    <a:pt x="187" y="837"/>
                    <a:pt x="418" y="837"/>
                  </a:cubicBezTo>
                  <a:cubicBezTo>
                    <a:pt x="650" y="837"/>
                    <a:pt x="837" y="650"/>
                    <a:pt x="837" y="419"/>
                  </a:cubicBezTo>
                  <a:cubicBezTo>
                    <a:pt x="837" y="187"/>
                    <a:pt x="650" y="0"/>
                    <a:pt x="418" y="0"/>
                  </a:cubicBezTo>
                  <a:close/>
                  <a:moveTo>
                    <a:pt x="173" y="583"/>
                  </a:moveTo>
                  <a:cubicBezTo>
                    <a:pt x="121" y="583"/>
                    <a:pt x="121" y="583"/>
                    <a:pt x="121" y="583"/>
                  </a:cubicBezTo>
                  <a:cubicBezTo>
                    <a:pt x="121" y="251"/>
                    <a:pt x="121" y="251"/>
                    <a:pt x="121" y="251"/>
                  </a:cubicBezTo>
                  <a:cubicBezTo>
                    <a:pt x="440" y="251"/>
                    <a:pt x="440" y="251"/>
                    <a:pt x="440" y="251"/>
                  </a:cubicBezTo>
                  <a:cubicBezTo>
                    <a:pt x="490" y="177"/>
                    <a:pt x="490" y="177"/>
                    <a:pt x="490" y="177"/>
                  </a:cubicBezTo>
                  <a:cubicBezTo>
                    <a:pt x="631" y="177"/>
                    <a:pt x="631" y="177"/>
                    <a:pt x="631" y="177"/>
                  </a:cubicBezTo>
                  <a:cubicBezTo>
                    <a:pt x="631" y="251"/>
                    <a:pt x="631" y="251"/>
                    <a:pt x="631" y="251"/>
                  </a:cubicBezTo>
                  <a:cubicBezTo>
                    <a:pt x="631" y="269"/>
                    <a:pt x="631" y="269"/>
                    <a:pt x="631" y="269"/>
                  </a:cubicBezTo>
                  <a:cubicBezTo>
                    <a:pt x="631" y="300"/>
                    <a:pt x="631" y="300"/>
                    <a:pt x="631" y="300"/>
                  </a:cubicBezTo>
                  <a:cubicBezTo>
                    <a:pt x="173" y="300"/>
                    <a:pt x="173" y="300"/>
                    <a:pt x="173" y="300"/>
                  </a:cubicBezTo>
                  <a:lnTo>
                    <a:pt x="173" y="583"/>
                  </a:lnTo>
                  <a:close/>
                  <a:moveTo>
                    <a:pt x="716" y="660"/>
                  </a:moveTo>
                  <a:cubicBezTo>
                    <a:pt x="205" y="660"/>
                    <a:pt x="205" y="660"/>
                    <a:pt x="205" y="660"/>
                  </a:cubicBezTo>
                  <a:cubicBezTo>
                    <a:pt x="205" y="328"/>
                    <a:pt x="205" y="328"/>
                    <a:pt x="205" y="328"/>
                  </a:cubicBezTo>
                  <a:cubicBezTo>
                    <a:pt x="716" y="328"/>
                    <a:pt x="716" y="328"/>
                    <a:pt x="716" y="328"/>
                  </a:cubicBezTo>
                  <a:lnTo>
                    <a:pt x="716" y="66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8" name="文本框 58"/>
          <p:cNvSpPr txBox="1">
            <a:spLocks noChangeArrowheads="1"/>
          </p:cNvSpPr>
          <p:nvPr/>
        </p:nvSpPr>
        <p:spPr bwMode="auto">
          <a:xfrm>
            <a:off x="350838" y="2802255"/>
            <a:ext cx="93011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中交第一公路工程局重庆城市建设发展有限公司</a:t>
            </a:r>
            <a:endParaRPr lang="zh-CN" altLang="en-US" sz="48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9" name="文本框 59"/>
          <p:cNvSpPr txBox="1">
            <a:spLocks noChangeArrowheads="1"/>
          </p:cNvSpPr>
          <p:nvPr/>
        </p:nvSpPr>
        <p:spPr bwMode="auto">
          <a:xfrm>
            <a:off x="350838" y="4370388"/>
            <a:ext cx="629285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企业集成管理信息系统</a:t>
            </a:r>
            <a:endParaRPr lang="zh-CN" altLang="en-US" sz="2000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192088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943100" y="387985"/>
            <a:ext cx="228219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考核流程发起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520" y="1169035"/>
            <a:ext cx="9438005" cy="53816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72910" y="189230"/>
            <a:ext cx="4734560" cy="15309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注意：计划流程审评完，还需要管理员发起考核流程，才可以自己发起考核流程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填写完成情况，所有工作完成后，点击发起，</a:t>
            </a:r>
            <a:r>
              <a:rPr lang="zh-CN" altLang="en-US" sz="1200" dirty="0">
                <a:sym typeface="华文宋体" panose="02010600040101010101" charset="-122"/>
              </a:rPr>
              <a:t>审批流程是，先发送到分管领导那边，审批通过，分管领导审批后会发送到主管领导那边审批，审批通过，完成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192088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943100" y="387985"/>
            <a:ext cx="4271645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查看考核流程和领导评分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" y="2990850"/>
            <a:ext cx="6419215" cy="3660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" y="848360"/>
            <a:ext cx="11011535" cy="21431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030085" y="2990850"/>
            <a:ext cx="4333875" cy="7512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这里是分管领导和主管领导打的分数，他们有打分权重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ym typeface="华文宋体" panose="02010600040101010101" charset="-122"/>
              </a:rPr>
              <a:t>分管领导占</a:t>
            </a:r>
            <a:r>
              <a:rPr lang="en-US" altLang="zh-CN" sz="1200" dirty="0">
                <a:sym typeface="华文宋体" panose="02010600040101010101" charset="-122"/>
              </a:rPr>
              <a:t>70%</a:t>
            </a:r>
            <a:r>
              <a:rPr lang="zh-CN" altLang="en-US" sz="1200" dirty="0">
                <a:sym typeface="华文宋体" panose="02010600040101010101" charset="-122"/>
              </a:rPr>
              <a:t>、主管领导占</a:t>
            </a:r>
            <a:r>
              <a:rPr lang="en-US" altLang="zh-CN" sz="1200" dirty="0">
                <a:sym typeface="华文宋体" panose="02010600040101010101" charset="-122"/>
              </a:rPr>
              <a:t>30%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877695" y="387985"/>
            <a:ext cx="228219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互评列表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848360"/>
            <a:ext cx="10894695" cy="2691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" y="3787775"/>
            <a:ext cx="10898505" cy="22510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63235" y="3787775"/>
            <a:ext cx="6409055" cy="7575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kumimoji="0" lang="zh-CN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华文宋体" panose="02010600040101010101" charset="-122"/>
              </a:rPr>
              <a:t>注意：如果没有在规定的评分截止日期之前进行评分，系统会自动将你的评分状态变为评分结束，同时你给予他人的评分也会作废</a:t>
            </a:r>
            <a:endParaRPr kumimoji="0" lang="zh-CN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63235" y="387985"/>
            <a:ext cx="6409055" cy="4273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当管理员发起互评考核，员工收到消息后进入互评页面，进行协作性评分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877695" y="387985"/>
            <a:ext cx="228219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评分页面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1475740"/>
            <a:ext cx="10859135" cy="26174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15560" y="189230"/>
            <a:ext cx="6409055" cy="11874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注意：</a:t>
            </a:r>
            <a:r>
              <a:rPr lang="zh-CN" altLang="en-US" sz="1200" dirty="0">
                <a:sym typeface="华文宋体" panose="02010600040101010101" charset="-122"/>
              </a:rPr>
              <a:t>用户需要给所有的人员打分，自己除外，最高五分，最小分段值是</a:t>
            </a:r>
            <a:r>
              <a:rPr lang="en-US" altLang="zh-CN" sz="1200" dirty="0">
                <a:sym typeface="华文宋体" panose="02010600040101010101" charset="-122"/>
              </a:rPr>
              <a:t>0.5</a:t>
            </a:r>
            <a:r>
              <a:rPr lang="zh-CN" altLang="en-US" sz="1200" dirty="0">
                <a:sym typeface="华文宋体" panose="02010600040101010101" charset="-122"/>
              </a:rPr>
              <a:t>分，如果一次性未打完分数可以点击</a:t>
            </a:r>
            <a:r>
              <a:rPr lang="en-US" altLang="zh-CN" sz="1200" dirty="0">
                <a:sym typeface="华文宋体" panose="02010600040101010101" charset="-122"/>
              </a:rPr>
              <a:t>“</a:t>
            </a:r>
            <a:r>
              <a:rPr lang="zh-CN" altLang="en-US" sz="1200" dirty="0">
                <a:sym typeface="华文宋体" panose="02010600040101010101" charset="-122"/>
              </a:rPr>
              <a:t>暂存</a:t>
            </a:r>
            <a:r>
              <a:rPr lang="en-US" altLang="zh-CN" sz="1200" dirty="0">
                <a:sym typeface="华文宋体" panose="02010600040101010101" charset="-122"/>
              </a:rPr>
              <a:t>”</a:t>
            </a:r>
            <a:r>
              <a:rPr lang="zh-CN" altLang="en-US" sz="1200" dirty="0">
                <a:sym typeface="华文宋体" panose="02010600040101010101" charset="-122"/>
              </a:rPr>
              <a:t>按钮，可以暂时保留分数，方便以后再次打分，全部分数打完后点击</a:t>
            </a:r>
            <a:r>
              <a:rPr lang="en-US" altLang="zh-CN" sz="1200" dirty="0">
                <a:sym typeface="华文宋体" panose="02010600040101010101" charset="-122"/>
              </a:rPr>
              <a:t>“</a:t>
            </a:r>
            <a:r>
              <a:rPr lang="zh-CN" altLang="en-US" sz="1200" dirty="0">
                <a:sym typeface="华文宋体" panose="02010600040101010101" charset="-122"/>
              </a:rPr>
              <a:t>确认无误，提交</a:t>
            </a:r>
            <a:r>
              <a:rPr lang="en-US" altLang="zh-CN" sz="1200" dirty="0">
                <a:sym typeface="华文宋体" panose="02010600040101010101" charset="-122"/>
              </a:rPr>
              <a:t>”</a:t>
            </a:r>
            <a:r>
              <a:rPr lang="zh-CN" altLang="en-US" sz="1200" dirty="0">
                <a:sym typeface="华文宋体" panose="02010600040101010101" charset="-122"/>
              </a:rPr>
              <a:t>按钮，如果没有全部填写完，无法保存，只有全部分数打完才可以保存</a:t>
            </a:r>
            <a:endParaRPr lang="zh-CN" altLang="en-US" sz="1200" dirty="0"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endParaRPr kumimoji="0" lang="zh-CN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" y="4093210"/>
            <a:ext cx="10761345" cy="1910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877695" y="387985"/>
            <a:ext cx="228219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季度最终得分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095" y="983615"/>
            <a:ext cx="9754235" cy="556196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32275" y="3532505"/>
            <a:ext cx="6409055" cy="15068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任务得分：这里就是自己发起的工作流程，后期经过领导审核最终得分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协作性得分：这个就是员工互评去掉一个最高分一个最低分，得出来才平均分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纪律性得分：是综合管理部根据个人的考勤情况填写，满分分值为5分，提交给办公室的部门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		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负责人和主管领导审核成功后得出的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季度得分：就是任务得分、</a:t>
            </a:r>
            <a:r>
              <a:rPr lang="zh-CN" altLang="en-US" sz="1200" dirty="0">
                <a:sym typeface="华文宋体" panose="02010600040101010101" charset="-122"/>
              </a:rPr>
              <a:t>协作性得分和纪律性得分的总合</a:t>
            </a: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2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54013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1508" name="文本框 8"/>
          <p:cNvSpPr txBox="1">
            <a:spLocks noChangeArrowheads="1"/>
          </p:cNvSpPr>
          <p:nvPr/>
        </p:nvSpPr>
        <p:spPr bwMode="auto">
          <a:xfrm>
            <a:off x="0" y="1537970"/>
            <a:ext cx="14954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4400" b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4400" b="1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510" name="组合 13"/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21513" name="图片 1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4" name="图片 1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12" name="文本框 17"/>
          <p:cNvSpPr/>
          <p:nvPr/>
        </p:nvSpPr>
        <p:spPr bwMode="auto">
          <a:xfrm>
            <a:off x="387033" y="4911090"/>
            <a:ext cx="2155825" cy="881063"/>
          </a:xfrm>
          <a:custGeom>
            <a:avLst/>
            <a:gdLst>
              <a:gd name="T0" fmla="*/ 351871 w 2156102"/>
              <a:gd name="T1" fmla="*/ 0 h 880167"/>
              <a:gd name="T2" fmla="*/ 1116332 w 2156102"/>
              <a:gd name="T3" fmla="*/ 0 h 880167"/>
              <a:gd name="T4" fmla="*/ 791280 w 2156102"/>
              <a:gd name="T5" fmla="*/ 295205 h 880167"/>
              <a:gd name="T6" fmla="*/ 791280 w 2156102"/>
              <a:gd name="T7" fmla="*/ 308104 h 880167"/>
              <a:gd name="T8" fmla="*/ 2154163 w 2156102"/>
              <a:gd name="T9" fmla="*/ 308104 h 880167"/>
              <a:gd name="T10" fmla="*/ 2154163 w 2156102"/>
              <a:gd name="T11" fmla="*/ 886459 h 880167"/>
              <a:gd name="T12" fmla="*/ 0 w 2156102"/>
              <a:gd name="T13" fmla="*/ 886459 h 880167"/>
              <a:gd name="T14" fmla="*/ 0 w 2156102"/>
              <a:gd name="T15" fmla="*/ 340355 h 880167"/>
              <a:gd name="T16" fmla="*/ 351871 w 2156102"/>
              <a:gd name="T17" fmla="*/ 0 h 8801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56102" h="880167">
                <a:moveTo>
                  <a:pt x="352186" y="0"/>
                </a:moveTo>
                <a:lnTo>
                  <a:pt x="1117336" y="0"/>
                </a:lnTo>
                <a:lnTo>
                  <a:pt x="791994" y="293110"/>
                </a:lnTo>
                <a:lnTo>
                  <a:pt x="791994" y="305918"/>
                </a:lnTo>
                <a:lnTo>
                  <a:pt x="2156102" y="305918"/>
                </a:lnTo>
                <a:lnTo>
                  <a:pt x="2156102" y="880167"/>
                </a:lnTo>
                <a:lnTo>
                  <a:pt x="0" y="880167"/>
                </a:lnTo>
                <a:lnTo>
                  <a:pt x="0" y="337940"/>
                </a:lnTo>
                <a:lnTo>
                  <a:pt x="35218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2"/>
          <p:cNvSpPr txBox="1">
            <a:spLocks noChangeArrowheads="1"/>
          </p:cNvSpPr>
          <p:nvPr/>
        </p:nvSpPr>
        <p:spPr bwMode="auto">
          <a:xfrm>
            <a:off x="2762250" y="3632200"/>
            <a:ext cx="87947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72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部门正、副职考核</a:t>
            </a:r>
            <a:endParaRPr lang="zh-CN" altLang="en-US" sz="72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0"/>
          <p:cNvSpPr txBox="1">
            <a:spLocks noChangeArrowheads="1"/>
          </p:cNvSpPr>
          <p:nvPr/>
        </p:nvSpPr>
        <p:spPr bwMode="auto">
          <a:xfrm>
            <a:off x="174625" y="220663"/>
            <a:ext cx="264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Shape 107"/>
          <p:cNvSpPr/>
          <p:nvPr/>
        </p:nvSpPr>
        <p:spPr>
          <a:xfrm>
            <a:off x="862526" y="807391"/>
            <a:ext cx="7700903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/>
              <a:t>绩效管理模块</a:t>
            </a:r>
            <a:r>
              <a:rPr lang="zh-CN" sz="2400" b="1" dirty="0">
                <a:sym typeface="+mn-ea"/>
              </a:rPr>
              <a:t> </a:t>
            </a:r>
            <a:r>
              <a:rPr lang="en-US" altLang="zh-CN" sz="2400" b="1" dirty="0">
                <a:sym typeface="+mn-ea"/>
              </a:rPr>
              <a:t>- </a:t>
            </a:r>
            <a:r>
              <a:rPr lang="zh-CN" altLang="en-US" sz="2400" b="1" dirty="0">
                <a:sym typeface="+mn-ea"/>
              </a:rPr>
              <a:t>选择部门正、副职考核</a:t>
            </a:r>
            <a:endParaRPr lang="zh-CN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30" y="1267460"/>
            <a:ext cx="9193530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924246" y="304471"/>
            <a:ext cx="7700903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首先进入部门正、副职考核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" y="871220"/>
            <a:ext cx="10792460" cy="25133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" y="3466465"/>
            <a:ext cx="5813425" cy="331533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4400" y="238760"/>
            <a:ext cx="5634355" cy="6324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注意，部门正、副职考核为季度考核（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月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-3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月，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4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月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-6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月，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7</a:t>
            </a:r>
            <a:r>
              <a:rPr lang="zh-CN" altLang="en-US" sz="1200" dirty="0">
                <a:sym typeface="华文宋体" panose="02010600040101010101" charset="-122"/>
              </a:rPr>
              <a:t>月</a:t>
            </a:r>
            <a:r>
              <a:rPr lang="en-US" altLang="zh-CN" sz="1200" dirty="0">
                <a:sym typeface="华文宋体" panose="02010600040101010101" charset="-122"/>
              </a:rPr>
              <a:t>-9</a:t>
            </a:r>
            <a:r>
              <a:rPr lang="zh-CN" altLang="en-US" sz="1200" dirty="0">
                <a:sym typeface="华文宋体" panose="02010600040101010101" charset="-122"/>
              </a:rPr>
              <a:t>月，</a:t>
            </a:r>
            <a:r>
              <a:rPr lang="en-US" altLang="zh-CN" sz="1200" dirty="0">
                <a:sym typeface="华文宋体" panose="02010600040101010101" charset="-122"/>
              </a:rPr>
              <a:t>10</a:t>
            </a:r>
            <a:r>
              <a:rPr lang="zh-CN" altLang="en-US" sz="1200" dirty="0">
                <a:sym typeface="华文宋体" panose="02010600040101010101" charset="-122"/>
              </a:rPr>
              <a:t>月</a:t>
            </a:r>
            <a:r>
              <a:rPr lang="en-US" altLang="zh-CN" sz="1200" dirty="0">
                <a:sym typeface="华文宋体" panose="02010600040101010101" charset="-122"/>
              </a:rPr>
              <a:t>-12</a:t>
            </a:r>
            <a:r>
              <a:rPr lang="zh-CN" altLang="en-US" sz="1200" dirty="0">
                <a:sym typeface="华文宋体" panose="02010600040101010101" charset="-122"/>
              </a:rPr>
              <a:t>月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）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dirty="0">
                <a:sym typeface="华文宋体" panose="02010600040101010101" charset="-122"/>
              </a:rPr>
              <a:t>绩效考核计划需要管理员发起才可以看到考核列表信息并进行操作</a:t>
            </a: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2082165" y="351155"/>
            <a:ext cx="470154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添加工作内容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811530"/>
            <a:ext cx="10325735" cy="588835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314440" y="238125"/>
            <a:ext cx="4973320" cy="4432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注意：这里添加的是工作计划，可以先填写部分计划，点击提交保存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943100" y="387985"/>
            <a:ext cx="228219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计划流程发起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30" y="1100455"/>
            <a:ext cx="10981055" cy="30721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1"/>
          <p:cNvSpPr/>
          <p:nvPr/>
        </p:nvSpPr>
        <p:spPr bwMode="auto">
          <a:xfrm>
            <a:off x="5614988" y="0"/>
            <a:ext cx="6423025" cy="6858000"/>
          </a:xfrm>
          <a:custGeom>
            <a:avLst/>
            <a:gdLst>
              <a:gd name="T0" fmla="*/ 3993605 w 5769204"/>
              <a:gd name="T1" fmla="*/ 9427 h 6858000"/>
              <a:gd name="T2" fmla="*/ 12231561 w 5769204"/>
              <a:gd name="T3" fmla="*/ 0 h 6858000"/>
              <a:gd name="T4" fmla="*/ 12231561 w 5769204"/>
              <a:gd name="T5" fmla="*/ 6858000 h 6858000"/>
              <a:gd name="T6" fmla="*/ 0 w 5769204"/>
              <a:gd name="T7" fmla="*/ 6858000 h 6858000"/>
              <a:gd name="T8" fmla="*/ 3993605 w 5769204"/>
              <a:gd name="T9" fmla="*/ 9427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9204" h="6858000">
                <a:moveTo>
                  <a:pt x="1883645" y="9427"/>
                </a:moveTo>
                <a:lnTo>
                  <a:pt x="5769204" y="0"/>
                </a:lnTo>
                <a:lnTo>
                  <a:pt x="5769204" y="6858000"/>
                </a:lnTo>
                <a:lnTo>
                  <a:pt x="0" y="6858000"/>
                </a:lnTo>
                <a:lnTo>
                  <a:pt x="1883645" y="9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7" name="矩形 1"/>
          <p:cNvSpPr/>
          <p:nvPr/>
        </p:nvSpPr>
        <p:spPr bwMode="auto">
          <a:xfrm>
            <a:off x="5768975" y="0"/>
            <a:ext cx="6423025" cy="6858000"/>
          </a:xfrm>
          <a:custGeom>
            <a:avLst/>
            <a:gdLst>
              <a:gd name="T0" fmla="*/ 3993605 w 5769204"/>
              <a:gd name="T1" fmla="*/ 9427 h 6858000"/>
              <a:gd name="T2" fmla="*/ 12231561 w 5769204"/>
              <a:gd name="T3" fmla="*/ 0 h 6858000"/>
              <a:gd name="T4" fmla="*/ 12231561 w 5769204"/>
              <a:gd name="T5" fmla="*/ 6858000 h 6858000"/>
              <a:gd name="T6" fmla="*/ 0 w 5769204"/>
              <a:gd name="T7" fmla="*/ 6858000 h 6858000"/>
              <a:gd name="T8" fmla="*/ 3993605 w 5769204"/>
              <a:gd name="T9" fmla="*/ 9427 h 6858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769204" h="6858000">
                <a:moveTo>
                  <a:pt x="1883645" y="9427"/>
                </a:moveTo>
                <a:lnTo>
                  <a:pt x="5769204" y="0"/>
                </a:lnTo>
                <a:lnTo>
                  <a:pt x="5769204" y="6858000"/>
                </a:lnTo>
                <a:lnTo>
                  <a:pt x="0" y="6858000"/>
                </a:lnTo>
                <a:lnTo>
                  <a:pt x="1883645" y="9427"/>
                </a:lnTo>
                <a:close/>
              </a:path>
            </a:pathLst>
          </a:cu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8" name="等腰三角形 4"/>
          <p:cNvSpPr/>
          <p:nvPr/>
        </p:nvSpPr>
        <p:spPr bwMode="auto">
          <a:xfrm rot="-344388">
            <a:off x="9923463" y="-147638"/>
            <a:ext cx="2436812" cy="3543301"/>
          </a:xfrm>
          <a:custGeom>
            <a:avLst/>
            <a:gdLst>
              <a:gd name="T0" fmla="*/ 0 w 2436495"/>
              <a:gd name="T1" fmla="*/ 0 h 3543376"/>
              <a:gd name="T2" fmla="*/ 2438714 w 2436495"/>
              <a:gd name="T3" fmla="*/ 249639 h 3543376"/>
              <a:gd name="T4" fmla="*/ 2095120 w 2436495"/>
              <a:gd name="T5" fmla="*/ 3542851 h 3543376"/>
              <a:gd name="T6" fmla="*/ 0 w 2436495"/>
              <a:gd name="T7" fmla="*/ 0 h 3543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36495" h="3543376">
                <a:moveTo>
                  <a:pt x="0" y="0"/>
                </a:moveTo>
                <a:lnTo>
                  <a:pt x="2436495" y="249674"/>
                </a:lnTo>
                <a:lnTo>
                  <a:pt x="2093214" y="35433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89" name="等腰三角形 4"/>
          <p:cNvSpPr/>
          <p:nvPr/>
        </p:nvSpPr>
        <p:spPr bwMode="auto">
          <a:xfrm rot="10452885">
            <a:off x="9837738" y="146050"/>
            <a:ext cx="1068387" cy="1552575"/>
          </a:xfrm>
          <a:custGeom>
            <a:avLst/>
            <a:gdLst>
              <a:gd name="T0" fmla="*/ 0 w 2436495"/>
              <a:gd name="T1" fmla="*/ 0 h 3543376"/>
              <a:gd name="T2" fmla="*/ 7595 w 2436495"/>
              <a:gd name="T3" fmla="*/ 774 h 3543376"/>
              <a:gd name="T4" fmla="*/ 6525 w 2436495"/>
              <a:gd name="T5" fmla="*/ 10986 h 3543376"/>
              <a:gd name="T6" fmla="*/ 0 w 2436495"/>
              <a:gd name="T7" fmla="*/ 0 h 35433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36495" h="3543376">
                <a:moveTo>
                  <a:pt x="0" y="0"/>
                </a:moveTo>
                <a:lnTo>
                  <a:pt x="2436495" y="249674"/>
                </a:lnTo>
                <a:lnTo>
                  <a:pt x="2093214" y="3543376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0" name="矩形 31"/>
          <p:cNvSpPr>
            <a:spLocks noChangeArrowheads="1"/>
          </p:cNvSpPr>
          <p:nvPr/>
        </p:nvSpPr>
        <p:spPr bwMode="auto">
          <a:xfrm>
            <a:off x="2208213" y="2940050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2139950" y="2985135"/>
            <a:ext cx="296989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副总师、经理助理考核</a:t>
            </a:r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2" name="矩形 29"/>
          <p:cNvSpPr>
            <a:spLocks noChangeArrowheads="1"/>
          </p:cNvSpPr>
          <p:nvPr/>
        </p:nvSpPr>
        <p:spPr bwMode="auto">
          <a:xfrm>
            <a:off x="695325" y="2940050"/>
            <a:ext cx="132873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393" name="文本框 30"/>
          <p:cNvSpPr txBox="1">
            <a:spLocks noChangeArrowheads="1"/>
          </p:cNvSpPr>
          <p:nvPr/>
        </p:nvSpPr>
        <p:spPr bwMode="auto">
          <a:xfrm>
            <a:off x="871538" y="2976563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</a:t>
            </a:r>
            <a:endParaRPr lang="zh-CN" altLang="en-US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4" name="矩形 38"/>
          <p:cNvSpPr>
            <a:spLocks noChangeArrowheads="1"/>
          </p:cNvSpPr>
          <p:nvPr/>
        </p:nvSpPr>
        <p:spPr bwMode="auto">
          <a:xfrm>
            <a:off x="2208213" y="3600450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396" name="矩形 36"/>
          <p:cNvSpPr>
            <a:spLocks noChangeArrowheads="1"/>
          </p:cNvSpPr>
          <p:nvPr/>
        </p:nvSpPr>
        <p:spPr bwMode="auto">
          <a:xfrm>
            <a:off x="695325" y="3600450"/>
            <a:ext cx="132873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397" name="文本框 37"/>
          <p:cNvSpPr txBox="1">
            <a:spLocks noChangeArrowheads="1"/>
          </p:cNvSpPr>
          <p:nvPr/>
        </p:nvSpPr>
        <p:spPr bwMode="auto">
          <a:xfrm>
            <a:off x="871538" y="3636963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</a:t>
            </a:r>
            <a:endParaRPr lang="zh-CN" altLang="en-US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8" name="矩形 45"/>
          <p:cNvSpPr>
            <a:spLocks noChangeArrowheads="1"/>
          </p:cNvSpPr>
          <p:nvPr/>
        </p:nvSpPr>
        <p:spPr bwMode="auto">
          <a:xfrm>
            <a:off x="2206625" y="4260850"/>
            <a:ext cx="2581275" cy="488950"/>
          </a:xfrm>
          <a:prstGeom prst="rect">
            <a:avLst/>
          </a:prstGeom>
          <a:noFill/>
          <a:ln w="9525">
            <a:solidFill>
              <a:srgbClr val="40404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lang="zh-CN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00" name="矩形 43"/>
          <p:cNvSpPr>
            <a:spLocks noChangeArrowheads="1"/>
          </p:cNvSpPr>
          <p:nvPr/>
        </p:nvSpPr>
        <p:spPr bwMode="auto">
          <a:xfrm>
            <a:off x="692150" y="4260850"/>
            <a:ext cx="1328738" cy="4889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401" name="文本框 44"/>
          <p:cNvSpPr txBox="1">
            <a:spLocks noChangeArrowheads="1"/>
          </p:cNvSpPr>
          <p:nvPr/>
        </p:nvSpPr>
        <p:spPr bwMode="auto">
          <a:xfrm>
            <a:off x="868363" y="4297363"/>
            <a:ext cx="962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</a:t>
            </a:r>
            <a:endParaRPr lang="zh-CN" altLang="en-US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406" name="组合 54"/>
          <p:cNvGrpSpPr/>
          <p:nvPr/>
        </p:nvGrpSpPr>
        <p:grpSpPr bwMode="auto">
          <a:xfrm>
            <a:off x="490538" y="1717675"/>
            <a:ext cx="2701925" cy="900113"/>
            <a:chOff x="0" y="0"/>
            <a:chExt cx="2702007" cy="899374"/>
          </a:xfrm>
        </p:grpSpPr>
        <p:grpSp>
          <p:nvGrpSpPr>
            <p:cNvPr id="16412" name="组合 55"/>
            <p:cNvGrpSpPr/>
            <p:nvPr/>
          </p:nvGrpSpPr>
          <p:grpSpPr bwMode="auto">
            <a:xfrm>
              <a:off x="0" y="0"/>
              <a:ext cx="2702007" cy="849531"/>
              <a:chOff x="0" y="0"/>
              <a:chExt cx="2702007" cy="849531"/>
            </a:xfrm>
          </p:grpSpPr>
          <p:sp>
            <p:nvSpPr>
              <p:cNvPr id="16414" name="文本框 5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3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r>
                  <a:rPr lang="zh-CN" altLang="en-US" sz="3600" b="1">
                    <a:solidFill>
                      <a:srgbClr val="1C488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录</a:t>
                </a:r>
                <a:endParaRPr lang="zh-CN" altLang="en-US" sz="3600" b="1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6415" name="直接连接符 58"/>
              <p:cNvCxnSpPr>
                <a:cxnSpLocks noChangeShapeType="1"/>
              </p:cNvCxnSpPr>
              <p:nvPr/>
            </p:nvCxnSpPr>
            <p:spPr bwMode="auto">
              <a:xfrm>
                <a:off x="151331" y="849531"/>
                <a:ext cx="2550676" cy="0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6413" name="文本框 56"/>
            <p:cNvSpPr txBox="1">
              <a:spLocks noChangeArrowheads="1"/>
            </p:cNvSpPr>
            <p:nvPr/>
          </p:nvSpPr>
          <p:spPr bwMode="auto">
            <a:xfrm>
              <a:off x="527947" y="49926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1C488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6407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3" y="4013200"/>
            <a:ext cx="6326187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2139950" y="4297680"/>
            <a:ext cx="296989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员工绩效考核</a:t>
            </a:r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139950" y="3645535"/>
            <a:ext cx="296989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部门正、副职考核</a:t>
            </a:r>
            <a:endParaRPr lang="zh-CN" altLang="en-US" sz="20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877695" y="387985"/>
            <a:ext cx="228219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计划流程发起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848360"/>
            <a:ext cx="9934575" cy="56648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06365" y="220980"/>
            <a:ext cx="6409055" cy="15068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注意：这里因为是发起审批了，工作计划必须填写完整，而且分数总分必须是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50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分才行，审批流程是，先发送到分管领导那边，分管领导可以退回调整，这样会回到发人手上，需要自己更改后，再次发起，分管领导也可以直接修改发起内容，然后审批，分管领导审批后会发送到主管领导那边审批，主管领导也可以退回调整，会退到分管领导，分管领导再退回到发起者手中，主</a:t>
            </a:r>
            <a:r>
              <a:rPr lang="zh-CN" altLang="en-US" sz="1200" dirty="0">
                <a:sym typeface="华文宋体" panose="02010600040101010101" charset="-122"/>
              </a:rPr>
              <a:t>管领导也可以直接修改发起内容，然后审批通过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943100" y="415290"/>
            <a:ext cx="354838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查看审批流程和评分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938530"/>
            <a:ext cx="9487535" cy="16395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61200" y="2399030"/>
            <a:ext cx="4189095" cy="38525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注意：审核状态的几种情况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0：未发起审核；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这是只添加了工作计划填报的状态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1：分管领导审核；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这是发起计划流程发起的状</a:t>
            </a:r>
            <a:r>
              <a:rPr lang="zh-CN" altLang="en-US" sz="1200" dirty="0">
                <a:sym typeface="华文宋体" panose="02010600040101010101" charset="-122"/>
              </a:rPr>
              <a:t>态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2：分管领导退回；</a:t>
            </a:r>
            <a:r>
              <a:rPr lang="zh-CN" altLang="en-US" sz="1200" dirty="0">
                <a:sym typeface="华文宋体" panose="02010600040101010101" charset="-122"/>
              </a:rPr>
              <a:t>这是发起计划流程发起的状态</a:t>
            </a:r>
            <a:endParaRPr lang="zh-CN" altLang="en-US" sz="1200" dirty="0"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3：主管领导审核；</a:t>
            </a:r>
            <a:r>
              <a:rPr lang="zh-CN" altLang="en-US" sz="1200" dirty="0">
                <a:sym typeface="华文宋体" panose="02010600040101010101" charset="-122"/>
              </a:rPr>
              <a:t>这是发起计划流程发起的状态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4：主管领导退回；</a:t>
            </a:r>
            <a:r>
              <a:rPr lang="zh-CN" altLang="en-US" sz="1200" dirty="0">
                <a:sym typeface="华文宋体" panose="02010600040101010101" charset="-122"/>
              </a:rPr>
              <a:t>这是发起计划流程发起的状态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5：未发起评分；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这是计划流程发起审核通过后的状</a:t>
            </a:r>
            <a:r>
              <a:rPr lang="zh-CN" altLang="en-US" sz="1200" dirty="0">
                <a:sym typeface="华文宋体" panose="02010600040101010101" charset="-122"/>
              </a:rPr>
              <a:t>态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6：分管领导评分；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这是考核流程发起后的状</a:t>
            </a:r>
            <a:r>
              <a:rPr lang="zh-CN" altLang="en-US" sz="1200" dirty="0">
                <a:sym typeface="华文宋体" panose="02010600040101010101" charset="-122"/>
              </a:rPr>
              <a:t>态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7：主管领导评分；</a:t>
            </a:r>
            <a:r>
              <a:rPr lang="zh-CN" altLang="en-US" sz="1200" dirty="0">
                <a:sym typeface="华文宋体" panose="02010600040101010101" charset="-122"/>
              </a:rPr>
              <a:t>这是考核流程发起后的状态</a:t>
            </a:r>
            <a:endParaRPr lang="zh-CN" altLang="en-US" sz="1200" dirty="0"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8：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任务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评分完成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；</a:t>
            </a:r>
            <a:r>
              <a:rPr lang="zh-CN" altLang="en-US" sz="1200" dirty="0">
                <a:sym typeface="华文宋体" panose="02010600040101010101" charset="-122"/>
              </a:rPr>
              <a:t>这是考核流程发起评分完成后的状态</a:t>
            </a:r>
            <a:endParaRPr kumimoji="0" lang="zh-CN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" y="2578100"/>
            <a:ext cx="6401435" cy="2971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" y="5549900"/>
            <a:ext cx="6401435" cy="11055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192088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943100" y="387985"/>
            <a:ext cx="228219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考核流程发起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958215"/>
            <a:ext cx="10061575" cy="57378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72910" y="189230"/>
            <a:ext cx="4734560" cy="15309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注意：计划流程审评完，还需要管理员发起考核流程，才可以自己发起考核流程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填写完成情况，所有工作完成后，点击发起，</a:t>
            </a:r>
            <a:r>
              <a:rPr lang="zh-CN" altLang="en-US" sz="1200" dirty="0">
                <a:sym typeface="华文宋体" panose="02010600040101010101" charset="-122"/>
              </a:rPr>
              <a:t>审批流程是，先发送到分管领导那边，审批通过，分管领导审批后会发送到主管领导那边审批，审批通过，完成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192088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943100" y="387985"/>
            <a:ext cx="3777615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查看考核流程和领导评分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30085" y="2990850"/>
            <a:ext cx="4333875" cy="7512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这里是分管领导和主管领导打的分数，他们有打分权重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ym typeface="华文宋体" panose="02010600040101010101" charset="-122"/>
              </a:rPr>
              <a:t>分管领导占</a:t>
            </a:r>
            <a:r>
              <a:rPr lang="en-US" altLang="zh-CN" sz="1200" dirty="0">
                <a:sym typeface="华文宋体" panose="02010600040101010101" charset="-122"/>
              </a:rPr>
              <a:t>70%</a:t>
            </a:r>
            <a:r>
              <a:rPr lang="zh-CN" altLang="en-US" sz="1200" dirty="0">
                <a:sym typeface="华文宋体" panose="02010600040101010101" charset="-122"/>
              </a:rPr>
              <a:t>、主管领导占</a:t>
            </a:r>
            <a:r>
              <a:rPr lang="en-US" altLang="zh-CN" sz="1200" dirty="0">
                <a:sym typeface="华文宋体" panose="02010600040101010101" charset="-122"/>
              </a:rPr>
              <a:t>30%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" y="845820"/>
            <a:ext cx="10344150" cy="2145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5" y="2990850"/>
            <a:ext cx="5816600" cy="26587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" y="5649595"/>
            <a:ext cx="5815965" cy="8413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877695" y="387985"/>
            <a:ext cx="228219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互评列表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848360"/>
            <a:ext cx="10894695" cy="2691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" y="3787775"/>
            <a:ext cx="10898505" cy="22510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563235" y="387985"/>
            <a:ext cx="6409055" cy="4273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当管理员发起互评考核，员工收到消息后进入互评页面，进行协作性评分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63235" y="3787775"/>
            <a:ext cx="6409055" cy="7575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kumimoji="0" lang="zh-CN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华文宋体" panose="02010600040101010101" charset="-122"/>
              </a:rPr>
              <a:t>注意：如果没有在规定的评分截止日期之前进行评分，系统会自动将你的评分状态变为评分结束，同时你给予他人的评分也会作废</a:t>
            </a:r>
            <a:endParaRPr kumimoji="0" lang="zh-CN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877695" y="387985"/>
            <a:ext cx="228219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评分页面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1475740"/>
            <a:ext cx="10859135" cy="26174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15560" y="189230"/>
            <a:ext cx="6409055" cy="11874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注意：</a:t>
            </a:r>
            <a:r>
              <a:rPr lang="zh-CN" altLang="en-US" sz="1200" dirty="0">
                <a:sym typeface="华文宋体" panose="02010600040101010101" charset="-122"/>
              </a:rPr>
              <a:t>用户需要给所有的人员打分，自己除外，最高五分，最小分段值是</a:t>
            </a:r>
            <a:r>
              <a:rPr lang="en-US" altLang="zh-CN" sz="1200" dirty="0">
                <a:sym typeface="华文宋体" panose="02010600040101010101" charset="-122"/>
              </a:rPr>
              <a:t>0.5</a:t>
            </a:r>
            <a:r>
              <a:rPr lang="zh-CN" altLang="en-US" sz="1200" dirty="0">
                <a:sym typeface="华文宋体" panose="02010600040101010101" charset="-122"/>
              </a:rPr>
              <a:t>分，如果一次性未打完分数可以点击</a:t>
            </a:r>
            <a:r>
              <a:rPr lang="en-US" altLang="zh-CN" sz="1200" dirty="0">
                <a:sym typeface="华文宋体" panose="02010600040101010101" charset="-122"/>
              </a:rPr>
              <a:t>“</a:t>
            </a:r>
            <a:r>
              <a:rPr lang="zh-CN" altLang="en-US" sz="1200" dirty="0">
                <a:sym typeface="华文宋体" panose="02010600040101010101" charset="-122"/>
              </a:rPr>
              <a:t>暂存</a:t>
            </a:r>
            <a:r>
              <a:rPr lang="en-US" altLang="zh-CN" sz="1200" dirty="0">
                <a:sym typeface="华文宋体" panose="02010600040101010101" charset="-122"/>
              </a:rPr>
              <a:t>”</a:t>
            </a:r>
            <a:r>
              <a:rPr lang="zh-CN" altLang="en-US" sz="1200" dirty="0">
                <a:sym typeface="华文宋体" panose="02010600040101010101" charset="-122"/>
              </a:rPr>
              <a:t>按钮，可以暂时保留分数，方便以后再次打分，全部分数打完后点击</a:t>
            </a:r>
            <a:r>
              <a:rPr lang="en-US" altLang="zh-CN" sz="1200" dirty="0">
                <a:sym typeface="华文宋体" panose="02010600040101010101" charset="-122"/>
              </a:rPr>
              <a:t>“</a:t>
            </a:r>
            <a:r>
              <a:rPr lang="zh-CN" altLang="en-US" sz="1200" dirty="0">
                <a:sym typeface="华文宋体" panose="02010600040101010101" charset="-122"/>
              </a:rPr>
              <a:t>确认无误，提交</a:t>
            </a:r>
            <a:r>
              <a:rPr lang="en-US" altLang="zh-CN" sz="1200" dirty="0">
                <a:sym typeface="华文宋体" panose="02010600040101010101" charset="-122"/>
              </a:rPr>
              <a:t>”</a:t>
            </a:r>
            <a:r>
              <a:rPr lang="zh-CN" altLang="en-US" sz="1200" dirty="0">
                <a:sym typeface="华文宋体" panose="02010600040101010101" charset="-122"/>
              </a:rPr>
              <a:t>按钮，如果没有全部填写完，无法保存，只有全部分数打完才可以保存</a:t>
            </a:r>
            <a:endParaRPr lang="zh-CN" altLang="en-US" sz="1200" dirty="0"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endParaRPr kumimoji="0" lang="zh-CN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" y="4093210"/>
            <a:ext cx="10761345" cy="19100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877695" y="387985"/>
            <a:ext cx="228219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季度</a:t>
            </a: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最终</a:t>
            </a: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得分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775970"/>
            <a:ext cx="10096500" cy="57575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449445" y="3103880"/>
            <a:ext cx="6409055" cy="15068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任务得分：这里就是自己发起的工作流程，后期经过领导审核最终得分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协作性得分：这个就是员工互评去掉一个最高分一个最低分，得出来才平均分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纪律性得分：是综合管理部根据个人的考勤情况填写，满分分值为5分，提交给办公室的部门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		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负责人和主管领导审核成功后得出的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季度得分：就是任务得分、</a:t>
            </a:r>
            <a:r>
              <a:rPr lang="zh-CN" altLang="en-US" sz="1200" dirty="0">
                <a:sym typeface="华文宋体" panose="02010600040101010101" charset="-122"/>
              </a:rPr>
              <a:t>协作性得分和纪律性得分的总合</a:t>
            </a: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2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54013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628" name="文本框 8"/>
          <p:cNvSpPr txBox="1">
            <a:spLocks noChangeArrowheads="1"/>
          </p:cNvSpPr>
          <p:nvPr/>
        </p:nvSpPr>
        <p:spPr bwMode="auto">
          <a:xfrm>
            <a:off x="0" y="1571625"/>
            <a:ext cx="14954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4400" b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4400" b="1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9" name="文本框 12"/>
          <p:cNvSpPr txBox="1">
            <a:spLocks noChangeArrowheads="1"/>
          </p:cNvSpPr>
          <p:nvPr/>
        </p:nvSpPr>
        <p:spPr bwMode="auto">
          <a:xfrm>
            <a:off x="2863850" y="3632200"/>
            <a:ext cx="5932488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66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员工绩效考核</a:t>
            </a:r>
            <a:endParaRPr lang="zh-CN" altLang="en-US" sz="66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630" name="组合 13"/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26633" name="图片 1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4" name="图片 1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32" name="文本框 18"/>
          <p:cNvSpPr/>
          <p:nvPr/>
        </p:nvSpPr>
        <p:spPr bwMode="auto">
          <a:xfrm>
            <a:off x="428625" y="4899025"/>
            <a:ext cx="2082800" cy="976313"/>
          </a:xfrm>
          <a:custGeom>
            <a:avLst/>
            <a:gdLst>
              <a:gd name="T0" fmla="*/ 1376187 w 2083287"/>
              <a:gd name="T1" fmla="*/ 0 h 976698"/>
              <a:gd name="T2" fmla="*/ 2079880 w 2083287"/>
              <a:gd name="T3" fmla="*/ 0 h 976698"/>
              <a:gd name="T4" fmla="*/ 2060732 w 2083287"/>
              <a:gd name="T5" fmla="*/ 197901 h 976698"/>
              <a:gd name="T6" fmla="*/ 1738045 w 2083287"/>
              <a:gd name="T7" fmla="*/ 710027 h 976698"/>
              <a:gd name="T8" fmla="*/ 820536 w 2083287"/>
              <a:gd name="T9" fmla="*/ 974006 h 976698"/>
              <a:gd name="T10" fmla="*/ 0 w 2083287"/>
              <a:gd name="T11" fmla="*/ 805826 h 976698"/>
              <a:gd name="T12" fmla="*/ 0 w 2083287"/>
              <a:gd name="T13" fmla="*/ 199095 h 976698"/>
              <a:gd name="T14" fmla="*/ 771517 w 2083287"/>
              <a:gd name="T15" fmla="*/ 446048 h 976698"/>
              <a:gd name="T16" fmla="*/ 1214822 w 2083287"/>
              <a:gd name="T17" fmla="*/ 322574 h 976698"/>
              <a:gd name="T18" fmla="*/ 1368672 w 2083287"/>
              <a:gd name="T19" fmla="*/ 78684 h 976698"/>
              <a:gd name="T20" fmla="*/ 1376187 w 2083287"/>
              <a:gd name="T21" fmla="*/ 0 h 97669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83287" h="976698">
                <a:moveTo>
                  <a:pt x="1378441" y="0"/>
                </a:moveTo>
                <a:lnTo>
                  <a:pt x="2083287" y="0"/>
                </a:lnTo>
                <a:lnTo>
                  <a:pt x="2064107" y="198447"/>
                </a:lnTo>
                <a:cubicBezTo>
                  <a:pt x="2021012" y="408454"/>
                  <a:pt x="1913273" y="579634"/>
                  <a:pt x="1740892" y="711989"/>
                </a:cubicBezTo>
                <a:cubicBezTo>
                  <a:pt x="1511050" y="888462"/>
                  <a:pt x="1204713" y="976698"/>
                  <a:pt x="821880" y="976698"/>
                </a:cubicBezTo>
                <a:cubicBezTo>
                  <a:pt x="481743" y="976698"/>
                  <a:pt x="207783" y="920483"/>
                  <a:pt x="0" y="808053"/>
                </a:cubicBezTo>
                <a:lnTo>
                  <a:pt x="0" y="199648"/>
                </a:lnTo>
                <a:cubicBezTo>
                  <a:pt x="220592" y="364736"/>
                  <a:pt x="478185" y="447280"/>
                  <a:pt x="772781" y="447280"/>
                </a:cubicBezTo>
                <a:cubicBezTo>
                  <a:pt x="959216" y="447280"/>
                  <a:pt x="1107226" y="406008"/>
                  <a:pt x="1216810" y="323464"/>
                </a:cubicBezTo>
                <a:cubicBezTo>
                  <a:pt x="1298998" y="261556"/>
                  <a:pt x="1350365" y="180035"/>
                  <a:pt x="1370912" y="78901"/>
                </a:cubicBezTo>
                <a:lnTo>
                  <a:pt x="137844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0"/>
          <p:cNvSpPr txBox="1">
            <a:spLocks noChangeArrowheads="1"/>
          </p:cNvSpPr>
          <p:nvPr/>
        </p:nvSpPr>
        <p:spPr bwMode="auto">
          <a:xfrm>
            <a:off x="174625" y="220663"/>
            <a:ext cx="264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Shape 107"/>
          <p:cNvSpPr/>
          <p:nvPr/>
        </p:nvSpPr>
        <p:spPr>
          <a:xfrm>
            <a:off x="862526" y="807391"/>
            <a:ext cx="7700903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/>
              <a:t>绩效管理模块</a:t>
            </a:r>
            <a:r>
              <a:rPr lang="zh-CN" sz="2400" b="1" dirty="0">
                <a:sym typeface="+mn-ea"/>
              </a:rPr>
              <a:t> </a:t>
            </a:r>
            <a:r>
              <a:rPr lang="en-US" altLang="zh-CN" sz="2400" b="1" dirty="0">
                <a:sym typeface="+mn-ea"/>
              </a:rPr>
              <a:t>- </a:t>
            </a:r>
            <a:r>
              <a:rPr lang="zh-CN" altLang="en-US" sz="2400" b="1" dirty="0">
                <a:sym typeface="+mn-ea"/>
              </a:rPr>
              <a:t>选择员工绩效考核</a:t>
            </a:r>
            <a:endParaRPr lang="zh-CN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30" y="1267460"/>
            <a:ext cx="9193530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378459" y="237808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924246" y="304471"/>
            <a:ext cx="7700903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首先进入员工绩效考核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" y="844550"/>
            <a:ext cx="9429750" cy="2419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" y="3359150"/>
            <a:ext cx="5965190" cy="34016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65520" y="238125"/>
            <a:ext cx="5222240" cy="6324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注意，员工绩效考核为季度考核（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月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-3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月，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4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月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-6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月，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7</a:t>
            </a:r>
            <a:r>
              <a:rPr lang="zh-CN" altLang="en-US" sz="1200" dirty="0">
                <a:sym typeface="华文宋体" panose="02010600040101010101" charset="-122"/>
              </a:rPr>
              <a:t>月</a:t>
            </a:r>
            <a:r>
              <a:rPr lang="en-US" altLang="zh-CN" sz="1200" dirty="0">
                <a:sym typeface="华文宋体" panose="02010600040101010101" charset="-122"/>
              </a:rPr>
              <a:t>-9</a:t>
            </a:r>
            <a:r>
              <a:rPr lang="zh-CN" altLang="en-US" sz="1200" dirty="0">
                <a:sym typeface="华文宋体" panose="02010600040101010101" charset="-122"/>
              </a:rPr>
              <a:t>月，</a:t>
            </a:r>
            <a:r>
              <a:rPr lang="en-US" altLang="zh-CN" sz="1200" dirty="0">
                <a:sym typeface="华文宋体" panose="02010600040101010101" charset="-122"/>
              </a:rPr>
              <a:t>10</a:t>
            </a:r>
            <a:r>
              <a:rPr lang="zh-CN" altLang="en-US" sz="1200" dirty="0">
                <a:sym typeface="华文宋体" panose="02010600040101010101" charset="-122"/>
              </a:rPr>
              <a:t>月</a:t>
            </a:r>
            <a:r>
              <a:rPr lang="en-US" altLang="zh-CN" sz="1200" dirty="0">
                <a:sym typeface="华文宋体" panose="02010600040101010101" charset="-122"/>
              </a:rPr>
              <a:t>-12</a:t>
            </a:r>
            <a:r>
              <a:rPr lang="zh-CN" altLang="en-US" sz="1200" dirty="0">
                <a:sym typeface="华文宋体" panose="02010600040101010101" charset="-122"/>
              </a:rPr>
              <a:t>月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）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dirty="0">
                <a:sym typeface="华文宋体" panose="02010600040101010101" charset="-122"/>
              </a:rPr>
              <a:t>绩效考核计划需要管理员发起才可以看到考核列表信息并进行操作</a:t>
            </a: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2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54013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412" name="文本框 8"/>
          <p:cNvSpPr txBox="1">
            <a:spLocks noChangeArrowheads="1"/>
          </p:cNvSpPr>
          <p:nvPr/>
        </p:nvSpPr>
        <p:spPr bwMode="auto">
          <a:xfrm>
            <a:off x="0" y="1571625"/>
            <a:ext cx="149542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44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44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14" name="组合 13"/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17417" name="图片 1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8" name="图片 1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416" name="文本框 19"/>
          <p:cNvSpPr/>
          <p:nvPr/>
        </p:nvSpPr>
        <p:spPr bwMode="auto">
          <a:xfrm>
            <a:off x="481648" y="4902200"/>
            <a:ext cx="2063750" cy="915988"/>
          </a:xfrm>
          <a:custGeom>
            <a:avLst/>
            <a:gdLst>
              <a:gd name="T0" fmla="*/ 688223 w 2064307"/>
              <a:gd name="T1" fmla="*/ 0 h 916126"/>
              <a:gd name="T2" fmla="*/ 1376448 w 2064307"/>
              <a:gd name="T3" fmla="*/ 0 h 916126"/>
              <a:gd name="T4" fmla="*/ 1376448 w 2064307"/>
              <a:gd name="T5" fmla="*/ 367109 h 916126"/>
              <a:gd name="T6" fmla="*/ 2060411 w 2064307"/>
              <a:gd name="T7" fmla="*/ 367109 h 916126"/>
              <a:gd name="T8" fmla="*/ 2060411 w 2064307"/>
              <a:gd name="T9" fmla="*/ 915160 h 916126"/>
              <a:gd name="T10" fmla="*/ 0 w 2064307"/>
              <a:gd name="T11" fmla="*/ 915160 h 916126"/>
              <a:gd name="T12" fmla="*/ 0 w 2064307"/>
              <a:gd name="T13" fmla="*/ 367109 h 916126"/>
              <a:gd name="T14" fmla="*/ 688223 w 2064307"/>
              <a:gd name="T15" fmla="*/ 367109 h 916126"/>
              <a:gd name="T16" fmla="*/ 688223 w 2064307"/>
              <a:gd name="T17" fmla="*/ 0 h 91612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64307" h="916126">
                <a:moveTo>
                  <a:pt x="689525" y="0"/>
                </a:moveTo>
                <a:lnTo>
                  <a:pt x="1379051" y="0"/>
                </a:lnTo>
                <a:lnTo>
                  <a:pt x="1379051" y="367494"/>
                </a:lnTo>
                <a:lnTo>
                  <a:pt x="2064307" y="367494"/>
                </a:lnTo>
                <a:lnTo>
                  <a:pt x="2064307" y="916126"/>
                </a:lnTo>
                <a:lnTo>
                  <a:pt x="0" y="916126"/>
                </a:lnTo>
                <a:lnTo>
                  <a:pt x="0" y="367494"/>
                </a:lnTo>
                <a:lnTo>
                  <a:pt x="689525" y="367494"/>
                </a:lnTo>
                <a:lnTo>
                  <a:pt x="68952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2"/>
          <p:cNvSpPr txBox="1">
            <a:spLocks noChangeArrowheads="1"/>
          </p:cNvSpPr>
          <p:nvPr/>
        </p:nvSpPr>
        <p:spPr bwMode="auto">
          <a:xfrm>
            <a:off x="2762250" y="3632200"/>
            <a:ext cx="96202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7200" b="1" dirty="0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副总师、经理助理考核</a:t>
            </a:r>
            <a:endParaRPr lang="zh-CN" altLang="en-US" sz="7200" b="1" dirty="0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2082165" y="351155"/>
            <a:ext cx="470154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添加工作内容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14440" y="238125"/>
            <a:ext cx="4973320" cy="4432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注意：这里添加的是工作计划，可以先填写部分计划，点击提交保存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" y="811530"/>
            <a:ext cx="10412095" cy="59372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943100" y="387985"/>
            <a:ext cx="228219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计划流程发起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" y="1211580"/>
            <a:ext cx="10382250" cy="279336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877695" y="387985"/>
            <a:ext cx="228219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计划流程发起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690" y="848360"/>
            <a:ext cx="10108565" cy="57645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27955" y="189230"/>
            <a:ext cx="6409055" cy="15068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注意：这里因为是发起审批了，工作计划必须填写完整，而且分数总分必须是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50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分才行，审批流程是，先发送到部门负责人那边，</a:t>
            </a:r>
            <a:r>
              <a:rPr lang="zh-CN" altLang="en-US" sz="1200" dirty="0">
                <a:sym typeface="华文宋体" panose="02010600040101010101" charset="-122"/>
              </a:rPr>
              <a:t>部门负责人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可以退回调整，这样会回到发人手上，需要自己更改后，再次发起，</a:t>
            </a:r>
            <a:r>
              <a:rPr lang="zh-CN" altLang="en-US" sz="1200" dirty="0">
                <a:sym typeface="华文宋体" panose="02010600040101010101" charset="-122"/>
              </a:rPr>
              <a:t>部门负责人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也可以直接修改发起内容，然后审批，</a:t>
            </a:r>
            <a:r>
              <a:rPr lang="zh-CN" altLang="en-US" sz="1200" dirty="0">
                <a:sym typeface="华文宋体" panose="02010600040101010101" charset="-122"/>
              </a:rPr>
              <a:t>部门负责人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审批后会发送到</a:t>
            </a:r>
            <a:r>
              <a:rPr lang="zh-CN" altLang="en-US" sz="1200" dirty="0">
                <a:sym typeface="华文宋体" panose="02010600040101010101" charset="-122"/>
              </a:rPr>
              <a:t>分管领导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那边审批，</a:t>
            </a:r>
            <a:r>
              <a:rPr lang="zh-CN" altLang="en-US" sz="1200" dirty="0">
                <a:sym typeface="华文宋体" panose="02010600040101010101" charset="-122"/>
              </a:rPr>
              <a:t>分管领导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也可以退回调整，退回到部门负责人那边，部门负责人再退回到发起者手中，</a:t>
            </a:r>
            <a:r>
              <a:rPr lang="zh-CN" altLang="en-US" sz="1200" dirty="0">
                <a:sym typeface="华文宋体" panose="02010600040101010101" charset="-122"/>
              </a:rPr>
              <a:t>分管领导也可以直接修改发起内容，然后审批通过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943100" y="415290"/>
            <a:ext cx="354838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查看审批流程和评分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875665"/>
            <a:ext cx="10874375" cy="162179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061200" y="2399030"/>
            <a:ext cx="4189095" cy="38525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注意：审核状态的几种情况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0：未发起审核；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这是只添加了工作计划填报的状态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1：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部门负责人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审核；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这是发起计划流程发起的状</a:t>
            </a:r>
            <a:r>
              <a:rPr lang="zh-CN" altLang="en-US" sz="1200" dirty="0">
                <a:sym typeface="华文宋体" panose="02010600040101010101" charset="-122"/>
              </a:rPr>
              <a:t>态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2：</a:t>
            </a:r>
            <a:r>
              <a:rPr lang="zh-CN" altLang="en-US" sz="1200" dirty="0">
                <a:sym typeface="华文宋体" panose="02010600040101010101" charset="-122"/>
              </a:rPr>
              <a:t>部门负责人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退回；</a:t>
            </a:r>
            <a:r>
              <a:rPr lang="zh-CN" altLang="en-US" sz="1200" dirty="0">
                <a:sym typeface="华文宋体" panose="02010600040101010101" charset="-122"/>
              </a:rPr>
              <a:t>这是发起计划流程发起的状态</a:t>
            </a:r>
            <a:endParaRPr lang="zh-CN" altLang="en-US" sz="1200" dirty="0"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3：</a:t>
            </a:r>
            <a:r>
              <a:rPr lang="en-US" altLang="zh-CN" sz="1200" dirty="0">
                <a:sym typeface="华文宋体" panose="02010600040101010101" charset="-122"/>
              </a:rPr>
              <a:t>分管领导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审核；</a:t>
            </a:r>
            <a:r>
              <a:rPr lang="zh-CN" altLang="en-US" sz="1200" dirty="0">
                <a:sym typeface="华文宋体" panose="02010600040101010101" charset="-122"/>
              </a:rPr>
              <a:t>这是发起计划流程发起的状态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4：</a:t>
            </a:r>
            <a:r>
              <a:rPr lang="en-US" altLang="zh-CN" sz="1200" dirty="0">
                <a:sym typeface="华文宋体" panose="02010600040101010101" charset="-122"/>
              </a:rPr>
              <a:t>分管领导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退回；</a:t>
            </a:r>
            <a:r>
              <a:rPr lang="zh-CN" altLang="en-US" sz="1200" dirty="0">
                <a:sym typeface="华文宋体" panose="02010600040101010101" charset="-122"/>
              </a:rPr>
              <a:t>这是发起计划流程发起的状态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5：未发起评分；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这是计划流程发起审核通过后的状</a:t>
            </a:r>
            <a:r>
              <a:rPr lang="zh-CN" altLang="en-US" sz="1200" dirty="0">
                <a:sym typeface="华文宋体" panose="02010600040101010101" charset="-122"/>
              </a:rPr>
              <a:t>态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6：</a:t>
            </a:r>
            <a:r>
              <a:rPr lang="zh-CN" altLang="en-US" sz="1200" dirty="0">
                <a:sym typeface="华文宋体" panose="02010600040101010101" charset="-122"/>
              </a:rPr>
              <a:t>部门负责人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评分；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这是考核流程发起后的状</a:t>
            </a:r>
            <a:r>
              <a:rPr lang="zh-CN" altLang="en-US" sz="1200" dirty="0">
                <a:sym typeface="华文宋体" panose="02010600040101010101" charset="-122"/>
              </a:rPr>
              <a:t>态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7：</a:t>
            </a:r>
            <a:r>
              <a:rPr lang="en-US" altLang="zh-CN" sz="1200" dirty="0">
                <a:sym typeface="华文宋体" panose="02010600040101010101" charset="-122"/>
              </a:rPr>
              <a:t>分管领导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评分；</a:t>
            </a:r>
            <a:r>
              <a:rPr lang="zh-CN" altLang="en-US" sz="1200" dirty="0">
                <a:sym typeface="华文宋体" panose="02010600040101010101" charset="-122"/>
              </a:rPr>
              <a:t>这是考核流程发起后的状态</a:t>
            </a:r>
            <a:endParaRPr lang="zh-CN" altLang="en-US" sz="1200" dirty="0"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8：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任务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评分完成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；</a:t>
            </a:r>
            <a:r>
              <a:rPr lang="zh-CN" altLang="en-US" sz="1200" dirty="0">
                <a:sym typeface="华文宋体" panose="02010600040101010101" charset="-122"/>
              </a:rPr>
              <a:t>这是考核流程发起评分完成后的状态</a:t>
            </a:r>
            <a:endParaRPr kumimoji="0" lang="zh-CN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" y="2497455"/>
            <a:ext cx="6573520" cy="29502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" y="5447665"/>
            <a:ext cx="6568440" cy="10439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192088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943100" y="387985"/>
            <a:ext cx="228219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考核流程发起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848360"/>
            <a:ext cx="10001250" cy="57029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772910" y="189230"/>
            <a:ext cx="4734560" cy="15309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注意：计划流程审评完，还需要管理员发起考核流程，才可以自己发起考核流程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填写完成情况，所有工作完成后，点击发起，</a:t>
            </a:r>
            <a:r>
              <a:rPr lang="zh-CN" altLang="en-US" sz="1200" dirty="0">
                <a:sym typeface="华文宋体" panose="02010600040101010101" charset="-122"/>
              </a:rPr>
              <a:t>审批流程是，先发送到部门负责人那边，审批通过，部门负责人审批后会发送到分管领导那边审批，审批通过，完成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192088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943100" y="387985"/>
            <a:ext cx="3777615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查看考核流程和领导评分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30085" y="2990850"/>
            <a:ext cx="4333875" cy="7512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这里是部门负责人和</a:t>
            </a:r>
            <a:r>
              <a:rPr lang="zh-CN" altLang="en-US" sz="1200" dirty="0">
                <a:sym typeface="华文宋体" panose="02010600040101010101" charset="-122"/>
              </a:rPr>
              <a:t>分管领导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打的分数，他们有打分权重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ym typeface="华文宋体" panose="02010600040101010101" charset="-122"/>
              </a:rPr>
              <a:t>部门负责人占</a:t>
            </a:r>
            <a:r>
              <a:rPr lang="en-US" altLang="zh-CN" sz="1200" dirty="0">
                <a:sym typeface="华文宋体" panose="02010600040101010101" charset="-122"/>
              </a:rPr>
              <a:t>70%</a:t>
            </a:r>
            <a:r>
              <a:rPr lang="zh-CN" altLang="en-US" sz="1200" dirty="0">
                <a:sym typeface="华文宋体" panose="02010600040101010101" charset="-122"/>
              </a:rPr>
              <a:t>、分管领导占</a:t>
            </a:r>
            <a:r>
              <a:rPr lang="en-US" altLang="zh-CN" sz="1200" dirty="0">
                <a:sym typeface="华文宋体" panose="02010600040101010101" charset="-122"/>
              </a:rPr>
              <a:t>30%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" y="3060065"/>
            <a:ext cx="6461760" cy="3592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5" y="848360"/>
            <a:ext cx="10863580" cy="20161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877695" y="387985"/>
            <a:ext cx="228219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互评列表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65" y="848360"/>
            <a:ext cx="10894695" cy="2691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" y="3787775"/>
            <a:ext cx="10898505" cy="22510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63235" y="3787775"/>
            <a:ext cx="6409055" cy="7575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kumimoji="0" lang="zh-CN" alt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sym typeface="华文宋体" panose="02010600040101010101" charset="-122"/>
              </a:rPr>
              <a:t>注意：如果没有在规定的评分截止日期之前进行评分，系统会自动将你的评分状态变为评分结束，同时你给予他人的评分也会作废</a:t>
            </a:r>
            <a:endParaRPr kumimoji="0" lang="zh-CN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63235" y="387985"/>
            <a:ext cx="6409055" cy="4273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当管理员发起互评考核，员工收到消息后进入互评页面，进行协作性评分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877695" y="387985"/>
            <a:ext cx="228219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评分页面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1475740"/>
            <a:ext cx="10859135" cy="26174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15560" y="189230"/>
            <a:ext cx="6409055" cy="11874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注意：</a:t>
            </a:r>
            <a:r>
              <a:rPr lang="zh-CN" altLang="en-US" sz="1200" dirty="0">
                <a:sym typeface="华文宋体" panose="02010600040101010101" charset="-122"/>
              </a:rPr>
              <a:t>用户需要给所有的人员打分，自己除外，最高五分，最小分段值是</a:t>
            </a:r>
            <a:r>
              <a:rPr lang="en-US" altLang="zh-CN" sz="1200" dirty="0">
                <a:sym typeface="华文宋体" panose="02010600040101010101" charset="-122"/>
              </a:rPr>
              <a:t>0.5</a:t>
            </a:r>
            <a:r>
              <a:rPr lang="zh-CN" altLang="en-US" sz="1200" dirty="0">
                <a:sym typeface="华文宋体" panose="02010600040101010101" charset="-122"/>
              </a:rPr>
              <a:t>分，如果一次性未打完分数可以点击</a:t>
            </a:r>
            <a:r>
              <a:rPr lang="en-US" altLang="zh-CN" sz="1200" dirty="0">
                <a:sym typeface="华文宋体" panose="02010600040101010101" charset="-122"/>
              </a:rPr>
              <a:t>“</a:t>
            </a:r>
            <a:r>
              <a:rPr lang="zh-CN" altLang="en-US" sz="1200" dirty="0">
                <a:sym typeface="华文宋体" panose="02010600040101010101" charset="-122"/>
              </a:rPr>
              <a:t>暂存</a:t>
            </a:r>
            <a:r>
              <a:rPr lang="en-US" altLang="zh-CN" sz="1200" dirty="0">
                <a:sym typeface="华文宋体" panose="02010600040101010101" charset="-122"/>
              </a:rPr>
              <a:t>”</a:t>
            </a:r>
            <a:r>
              <a:rPr lang="zh-CN" altLang="en-US" sz="1200" dirty="0">
                <a:sym typeface="华文宋体" panose="02010600040101010101" charset="-122"/>
              </a:rPr>
              <a:t>按钮，可以暂时保留分数，方便以后再次打分，全部分数打完后点击</a:t>
            </a:r>
            <a:r>
              <a:rPr lang="en-US" altLang="zh-CN" sz="1200" dirty="0">
                <a:sym typeface="华文宋体" panose="02010600040101010101" charset="-122"/>
              </a:rPr>
              <a:t>“</a:t>
            </a:r>
            <a:r>
              <a:rPr lang="zh-CN" altLang="en-US" sz="1200" dirty="0">
                <a:sym typeface="华文宋体" panose="02010600040101010101" charset="-122"/>
              </a:rPr>
              <a:t>确认无误，提交</a:t>
            </a:r>
            <a:r>
              <a:rPr lang="en-US" altLang="zh-CN" sz="1200" dirty="0">
                <a:sym typeface="华文宋体" panose="02010600040101010101" charset="-122"/>
              </a:rPr>
              <a:t>”</a:t>
            </a:r>
            <a:r>
              <a:rPr lang="zh-CN" altLang="en-US" sz="1200" dirty="0">
                <a:sym typeface="华文宋体" panose="02010600040101010101" charset="-122"/>
              </a:rPr>
              <a:t>按钮，如果没有全部填写完，无法保存，只有全部分数打完才可以保存</a:t>
            </a:r>
            <a:endParaRPr lang="zh-CN" altLang="en-US" sz="1200" dirty="0"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endParaRPr kumimoji="0" lang="zh-CN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" y="4093210"/>
            <a:ext cx="10761345" cy="19100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877695" y="387985"/>
            <a:ext cx="228219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季度</a:t>
            </a: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最终</a:t>
            </a: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得分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848360"/>
            <a:ext cx="10296525" cy="58712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78020" y="3332480"/>
            <a:ext cx="6409055" cy="180149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任务得分：这里就是自己发起的工作流程，后期经过领导审核最终得分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协作性得分：这个就是员工互评去掉一个最高分一个最低分，得出来才平均分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纪律性得分：是综合管理部根据个人的考勤情况填写，满分分值为5分，提交给办公室的部门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		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负责人和主管领导审核成功后得出的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部门系数：部门负责人季度最终得分除以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60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得出的结果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	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季度得分：就是任务得分、</a:t>
            </a:r>
            <a:r>
              <a:rPr lang="zh-CN" altLang="en-US" sz="1200" dirty="0">
                <a:sym typeface="华文宋体" panose="02010600040101010101" charset="-122"/>
              </a:rPr>
              <a:t>协作性得分和纪律性得分的总合乘以部门系数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0"/>
          <p:cNvSpPr txBox="1">
            <a:spLocks noChangeArrowheads="1"/>
          </p:cNvSpPr>
          <p:nvPr/>
        </p:nvSpPr>
        <p:spPr bwMode="auto">
          <a:xfrm>
            <a:off x="174625" y="220663"/>
            <a:ext cx="264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" name="图片 1" descr="QQ图片202006291725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886460"/>
            <a:ext cx="3190240" cy="567182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267960" y="886460"/>
            <a:ext cx="6066155" cy="56451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b="1" dirty="0">
                <a:solidFill>
                  <a:schemeClr val="tx1"/>
                </a:solidFill>
                <a:sym typeface="华文宋体" panose="02010600040101010101" charset="-122"/>
              </a:rPr>
              <a:t>收到微信消息的几种情况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、绩效考核计划，发起计划流程的时候，涉及到的员工，都会收到微信提醒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2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、员工在个人页面，填写计划流程发起，注意：要分管领导下所有员工都发起计划流程后，分管领导会收到一条微信提示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3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、分管领导在审批</a:t>
            </a:r>
            <a:r>
              <a:rPr lang="zh-CN" altLang="en-US" sz="1200" dirty="0">
                <a:sym typeface="华文宋体" panose="02010600040101010101" charset="-122"/>
              </a:rPr>
              <a:t>计划流程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时，遇到需要退回修改的，退回的那条对应的员工会收到微信提醒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4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、分管领导都审批完所有计划流程后，主管领导会收到一条微信提醒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5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、主</a:t>
            </a:r>
            <a:r>
              <a:rPr lang="zh-CN" altLang="en-US" sz="1200" dirty="0">
                <a:sym typeface="华文宋体" panose="02010600040101010101" charset="-122"/>
              </a:rPr>
              <a:t>管领导在审批计划流程时，遇到需要退回修改的，退回的那条对应的员工会收到微信提醒</a:t>
            </a:r>
            <a:endParaRPr lang="zh-CN" altLang="en-US" sz="1200" dirty="0"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ym typeface="华文宋体" panose="02010600040101010101" charset="-122"/>
              </a:rPr>
              <a:t>6</a:t>
            </a:r>
            <a:r>
              <a:rPr lang="zh-CN" altLang="en-US" sz="1200" dirty="0">
                <a:sym typeface="华文宋体" panose="02010600040101010101" charset="-122"/>
              </a:rPr>
              <a:t>、在计划流程大部分或全部员工审批通过后，管理员会发起考核流程，涉及到的员工，都会收到微信提醒（备注：因为个别人超时没有填报，没有通过审批，是可以发起考核流程的，未完成的员工，需要自己的计划流程审批完后才能填报考核流程）</a:t>
            </a:r>
            <a:endParaRPr lang="zh-CN" altLang="en-US" sz="1200" dirty="0"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ym typeface="华文宋体" panose="02010600040101010101" charset="-122"/>
              </a:rPr>
              <a:t>7</a:t>
            </a:r>
            <a:r>
              <a:rPr lang="zh-CN" altLang="en-US" sz="1200" dirty="0">
                <a:sym typeface="华文宋体" panose="02010600040101010101" charset="-122"/>
              </a:rPr>
              <a:t>、员工在个人页面，填写考核流程发起，注意：要分管领导下所有员工都发起考核流程后，分管领导会收到一条微信提示，收到后，进行打分审批</a:t>
            </a:r>
            <a:endParaRPr lang="zh-CN" altLang="en-US" sz="1200" dirty="0"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ym typeface="华文宋体" panose="02010600040101010101" charset="-122"/>
              </a:rPr>
              <a:t>8</a:t>
            </a:r>
            <a:r>
              <a:rPr lang="zh-CN" altLang="en-US" sz="1200" dirty="0">
                <a:sym typeface="华文宋体" panose="02010600040101010101" charset="-122"/>
              </a:rPr>
              <a:t>、分管领导都审批完考核流程后，主管领导会收到一条微信提醒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ym typeface="华文宋体" panose="02010600040101010101" charset="-122"/>
              </a:rPr>
              <a:t>9</a:t>
            </a:r>
            <a:r>
              <a:rPr lang="zh-CN" altLang="en-US" sz="1200" dirty="0">
                <a:sym typeface="华文宋体" panose="02010600040101010101" charset="-122"/>
              </a:rPr>
              <a:t>、主管领导在审批考核打分通过后，员工会收到微信提醒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0"/>
          <p:cNvSpPr txBox="1">
            <a:spLocks noChangeArrowheads="1"/>
          </p:cNvSpPr>
          <p:nvPr/>
        </p:nvSpPr>
        <p:spPr bwMode="auto">
          <a:xfrm>
            <a:off x="174625" y="220663"/>
            <a:ext cx="264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" name="Shape 107"/>
          <p:cNvSpPr/>
          <p:nvPr/>
        </p:nvSpPr>
        <p:spPr>
          <a:xfrm>
            <a:off x="862526" y="807391"/>
            <a:ext cx="7700903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/>
              <a:t>绩效管理模块</a:t>
            </a:r>
            <a:r>
              <a:rPr lang="zh-CN" sz="2400" b="1" dirty="0">
                <a:sym typeface="+mn-ea"/>
              </a:rPr>
              <a:t> </a:t>
            </a:r>
            <a:r>
              <a:rPr lang="en-US" altLang="zh-CN" sz="2400" b="1" dirty="0">
                <a:sym typeface="+mn-ea"/>
              </a:rPr>
              <a:t>- </a:t>
            </a:r>
            <a:r>
              <a:rPr lang="zh-CN" altLang="en-US" sz="2400" b="1" dirty="0">
                <a:sym typeface="+mn-ea"/>
              </a:rPr>
              <a:t>选择副总师、经理助理考核</a:t>
            </a:r>
            <a:endParaRPr lang="zh-CN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330" y="1267460"/>
            <a:ext cx="9193530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943100" y="387985"/>
            <a:ext cx="228219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超时规则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1109345"/>
            <a:ext cx="9481820" cy="21272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 flipV="1">
            <a:off x="723900" y="3236595"/>
            <a:ext cx="9481820" cy="23660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617970" y="238125"/>
            <a:ext cx="4678680" cy="11645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sz="1200" dirty="0">
                <a:solidFill>
                  <a:schemeClr val="tx1"/>
                </a:solidFill>
                <a:sym typeface="华文宋体" panose="02010600040101010101" charset="-122"/>
              </a:rPr>
              <a:t>管理员发起的计划流程和考核流程，都设定了填写时间，一定要注意，在规定的时间内填写完内容，不然会被锁定，无法填写，需要线下找到管理员，解除封锁，但是管理员需要向主管领导申请，审批过后才可以，所以各位员工，尽量在规定时间内填写完成</a:t>
            </a:r>
            <a:endParaRPr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2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54013"/>
            <a:ext cx="74818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矩形 6"/>
          <p:cNvSpPr>
            <a:spLocks noChangeArrowheads="1"/>
          </p:cNvSpPr>
          <p:nvPr/>
        </p:nvSpPr>
        <p:spPr bwMode="auto">
          <a:xfrm>
            <a:off x="0" y="4902200"/>
            <a:ext cx="12192000" cy="195580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39940" name="组合 13"/>
          <p:cNvGrpSpPr>
            <a:grpSpLocks noChangeAspect="1"/>
          </p:cNvGrpSpPr>
          <p:nvPr/>
        </p:nvGrpSpPr>
        <p:grpSpPr bwMode="auto">
          <a:xfrm>
            <a:off x="6804025" y="3178175"/>
            <a:ext cx="5578475" cy="3481388"/>
            <a:chOff x="0" y="0"/>
            <a:chExt cx="5324473" cy="3322983"/>
          </a:xfrm>
        </p:grpSpPr>
        <p:pic>
          <p:nvPicPr>
            <p:cNvPr id="39943" name="图片 1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040"/>
            <a:stretch>
              <a:fillRect/>
            </a:stretch>
          </p:blipFill>
          <p:spPr bwMode="auto">
            <a:xfrm>
              <a:off x="6344" y="0"/>
              <a:ext cx="5318129" cy="1642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944" name="图片 1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633" r="2628"/>
            <a:stretch>
              <a:fillRect/>
            </a:stretch>
          </p:blipFill>
          <p:spPr bwMode="auto">
            <a:xfrm>
              <a:off x="0" y="1632435"/>
              <a:ext cx="5178427" cy="1690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941" name="文本框 12"/>
          <p:cNvSpPr txBox="1">
            <a:spLocks noChangeArrowheads="1"/>
          </p:cNvSpPr>
          <p:nvPr/>
        </p:nvSpPr>
        <p:spPr bwMode="auto">
          <a:xfrm>
            <a:off x="3349625" y="2900363"/>
            <a:ext cx="57007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7200" b="1">
                <a:solidFill>
                  <a:srgbClr val="1C48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7200" b="1">
              <a:solidFill>
                <a:srgbClr val="1C48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42" name="直接连接符 58"/>
          <p:cNvCxnSpPr>
            <a:cxnSpLocks noChangeShapeType="1"/>
          </p:cNvCxnSpPr>
          <p:nvPr/>
        </p:nvCxnSpPr>
        <p:spPr bwMode="auto">
          <a:xfrm>
            <a:off x="3230563" y="4137025"/>
            <a:ext cx="5251450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924246" y="304471"/>
            <a:ext cx="7700903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首先进入副总师、经理助理考核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3574415"/>
            <a:ext cx="9668510" cy="314388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617970" y="238125"/>
            <a:ext cx="4678680" cy="6902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注意，副总师、经理助理考核为半年一考核（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月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-6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月，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7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月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-12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月）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绩效考核计划需要管理员发起才可以看到考核列表信息并进行操作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" y="928370"/>
            <a:ext cx="10513695" cy="2482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2082165" y="351155"/>
            <a:ext cx="470154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添加工作内容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678670" y="3666490"/>
            <a:ext cx="581025" cy="22225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管理员</a:t>
            </a: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1170940"/>
            <a:ext cx="11588115" cy="4888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943100" y="387985"/>
            <a:ext cx="228219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计划流程发起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1109345"/>
            <a:ext cx="9481820" cy="2127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877695" y="387985"/>
            <a:ext cx="228219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计划流程发起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010" y="848360"/>
            <a:ext cx="10135870" cy="57797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227955" y="189230"/>
            <a:ext cx="6409055" cy="15068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注意：这里因为是发起审批了，工作计划必须填写完整，而且分数总分必须是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50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分才行，审批流程是，先发送到分管领导那边，分管领导可以退回调整，这样会回到发人手上，需要自己更改后，再次发起，分管领导也可以直接修改发起内容，然后审批，分管领导审批后会发送到主管领导那边审批，主管领导也可以退回调整，会退到分管领导，分管领导再退回到发起者手中，主</a:t>
            </a:r>
            <a:r>
              <a:rPr lang="zh-CN" altLang="en-US" sz="1200" dirty="0">
                <a:sym typeface="华文宋体" panose="02010600040101010101" charset="-122"/>
              </a:rPr>
              <a:t>管领导也可以直接修改发起内容，然后审批通过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0"/>
          <p:cNvSpPr txBox="1">
            <a:spLocks noChangeArrowheads="1"/>
          </p:cNvSpPr>
          <p:nvPr/>
        </p:nvSpPr>
        <p:spPr bwMode="auto">
          <a:xfrm>
            <a:off x="174624" y="220663"/>
            <a:ext cx="5819776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系统介绍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矩形 1"/>
          <p:cNvSpPr>
            <a:spLocks noChangeArrowheads="1"/>
          </p:cNvSpPr>
          <p:nvPr/>
        </p:nvSpPr>
        <p:spPr bwMode="auto">
          <a:xfrm>
            <a:off x="0" y="188913"/>
            <a:ext cx="144463" cy="463550"/>
          </a:xfrm>
          <a:prstGeom prst="rect">
            <a:avLst/>
          </a:prstGeom>
          <a:solidFill>
            <a:srgbClr val="1C48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Shape 107"/>
          <p:cNvSpPr/>
          <p:nvPr/>
        </p:nvSpPr>
        <p:spPr>
          <a:xfrm>
            <a:off x="1943100" y="415290"/>
            <a:ext cx="3548380" cy="4603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p>
            <a:pPr marR="457200" defTabSz="457200"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sz="2400" b="1" dirty="0">
                <a:solidFill>
                  <a:schemeClr val="accent1">
                    <a:lumMod val="75000"/>
                  </a:schemeClr>
                </a:solidFill>
              </a:rPr>
              <a:t>查看审批流程和评分</a:t>
            </a:r>
            <a:endParaRPr 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" y="2703830"/>
            <a:ext cx="6457315" cy="35477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875665"/>
            <a:ext cx="11635740" cy="17202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88505" y="2399030"/>
            <a:ext cx="4189095" cy="38525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注意：审核状态的几种情况</a:t>
            </a:r>
            <a:endParaRPr lang="zh-CN" altLang="en-US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0：未发起审核；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这是只添加了工作计划填报的状态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1：分管领导审核；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这是发起计划流程发起的状</a:t>
            </a:r>
            <a:r>
              <a:rPr lang="zh-CN" altLang="en-US" sz="1200" dirty="0">
                <a:sym typeface="华文宋体" panose="02010600040101010101" charset="-122"/>
              </a:rPr>
              <a:t>态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2：分管领导退回；</a:t>
            </a:r>
            <a:r>
              <a:rPr lang="zh-CN" altLang="en-US" sz="1200" dirty="0">
                <a:sym typeface="华文宋体" panose="02010600040101010101" charset="-122"/>
              </a:rPr>
              <a:t>这是发起计划流程发起的状态</a:t>
            </a:r>
            <a:endParaRPr lang="zh-CN" altLang="en-US" sz="1200" dirty="0"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3：主管领导审核；</a:t>
            </a:r>
            <a:r>
              <a:rPr lang="zh-CN" altLang="en-US" sz="1200" dirty="0">
                <a:sym typeface="华文宋体" panose="02010600040101010101" charset="-122"/>
              </a:rPr>
              <a:t>这是发起计划流程发起的状态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4：主管领导退回；</a:t>
            </a:r>
            <a:r>
              <a:rPr lang="zh-CN" altLang="en-US" sz="1200" dirty="0">
                <a:sym typeface="华文宋体" panose="02010600040101010101" charset="-122"/>
              </a:rPr>
              <a:t>这是发起计划流程发起的状态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5：未发起评分；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这是计划流程发起审核通过后的状</a:t>
            </a:r>
            <a:r>
              <a:rPr lang="zh-CN" altLang="en-US" sz="1200" dirty="0">
                <a:sym typeface="华文宋体" panose="02010600040101010101" charset="-122"/>
              </a:rPr>
              <a:t>态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6：分管领导评分；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这是考核流程发起后的状</a:t>
            </a:r>
            <a:r>
              <a:rPr lang="zh-CN" altLang="en-US" sz="1200" dirty="0">
                <a:sym typeface="华文宋体" panose="02010600040101010101" charset="-122"/>
              </a:rPr>
              <a:t>态</a:t>
            </a:r>
            <a:endParaRPr lang="en-US" altLang="zh-CN" sz="1200" dirty="0">
              <a:solidFill>
                <a:schemeClr val="tx1"/>
              </a:solidFill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7：主管领导评分；</a:t>
            </a:r>
            <a:r>
              <a:rPr lang="zh-CN" altLang="en-US" sz="1200" dirty="0">
                <a:sym typeface="华文宋体" panose="02010600040101010101" charset="-122"/>
              </a:rPr>
              <a:t>这是考核流程发起后的状态</a:t>
            </a:r>
            <a:endParaRPr lang="zh-CN" altLang="en-US" sz="1200" dirty="0">
              <a:sym typeface="华文宋体" panose="02010600040101010101" charset="-122"/>
            </a:endParaRPr>
          </a:p>
          <a:p>
            <a:pPr marR="457200" defTabSz="457200">
              <a:lnSpc>
                <a:spcPct val="150000"/>
              </a:lnSpc>
              <a:defRPr sz="1600"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  <a:sym typeface="华文宋体" panose="02010600040101010101" charset="-122"/>
              </a:defRPr>
            </a:pP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8：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任务</a:t>
            </a:r>
            <a:r>
              <a:rPr lang="en-US" altLang="zh-CN" sz="1200" dirty="0">
                <a:solidFill>
                  <a:schemeClr val="tx1"/>
                </a:solidFill>
                <a:sym typeface="华文宋体" panose="02010600040101010101" charset="-122"/>
              </a:rPr>
              <a:t>评分完成</a:t>
            </a:r>
            <a:r>
              <a:rPr lang="zh-CN" altLang="en-US" sz="1200" dirty="0">
                <a:solidFill>
                  <a:schemeClr val="tx1"/>
                </a:solidFill>
                <a:sym typeface="华文宋体" panose="02010600040101010101" charset="-122"/>
              </a:rPr>
              <a:t>；</a:t>
            </a:r>
            <a:r>
              <a:rPr lang="zh-CN" altLang="en-US" sz="1200" dirty="0">
                <a:sym typeface="华文宋体" panose="02010600040101010101" charset="-122"/>
              </a:rPr>
              <a:t>这是考核流程发起评分完成后的状态</a:t>
            </a:r>
            <a:endParaRPr kumimoji="0" lang="zh-CN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华文宋体" panose="0201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清风素材 https://12sc.taobao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4141</Words>
  <Application>WPS 演示</Application>
  <PresentationFormat>宽屏</PresentationFormat>
  <Paragraphs>319</Paragraphs>
  <Slides>41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Calibri Light</vt:lpstr>
      <vt:lpstr>微软雅黑</vt:lpstr>
      <vt:lpstr>华文宋体</vt:lpstr>
      <vt:lpstr>Arial Unicode MS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清风素材;12sc.taobao.com</dc:creator>
  <cp:keywords>12sc.taobao.com</cp:keywords>
  <dc:description>12sc.taobao.com</dc:description>
  <dc:subject>12sc.taobao.com</dc:subject>
  <cp:category>12sc.taobao.com</cp:category>
  <cp:lastModifiedBy>zhixin13</cp:lastModifiedBy>
  <cp:revision>178</cp:revision>
  <dcterms:created xsi:type="dcterms:W3CDTF">2015-07-17T02:38:00Z</dcterms:created>
  <dcterms:modified xsi:type="dcterms:W3CDTF">2020-07-08T04:10:58Z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