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45" r:id="rId3"/>
    <p:sldId id="350" r:id="rId4"/>
    <p:sldId id="481" r:id="rId5"/>
    <p:sldId id="496" r:id="rId7"/>
    <p:sldId id="482" r:id="rId8"/>
    <p:sldId id="483" r:id="rId9"/>
    <p:sldId id="499" r:id="rId10"/>
    <p:sldId id="457" r:id="rId11"/>
    <p:sldId id="458" r:id="rId12"/>
    <p:sldId id="501" r:id="rId13"/>
    <p:sldId id="462" r:id="rId14"/>
    <p:sldId id="463" r:id="rId15"/>
    <p:sldId id="464" r:id="rId16"/>
    <p:sldId id="470" r:id="rId17"/>
    <p:sldId id="471" r:id="rId18"/>
    <p:sldId id="500" r:id="rId19"/>
    <p:sldId id="455" r:id="rId20"/>
    <p:sldId id="502" r:id="rId21"/>
    <p:sldId id="441" r:id="rId22"/>
  </p:sldIdLst>
  <p:sldSz cx="12192000" cy="6858000"/>
  <p:notesSz cx="6858000" cy="9144000"/>
  <p:embeddedFontLst>
    <p:embeddedFont>
      <p:font typeface="Arial Black" panose="020B0A04020102020204" charset="0"/>
      <p:bold r:id="rId26"/>
    </p:embeddedFont>
    <p:embeddedFont>
      <p:font typeface="黑体" panose="02010609060101010101" charset="-122"/>
      <p:regular r:id="rId27"/>
    </p:embeddedFont>
    <p:embeddedFont>
      <p:font typeface="微软雅黑" panose="020B0503020204020204" charset="-122"/>
      <p:regular r:id="rId28"/>
    </p:embeddedFont>
    <p:embeddedFont>
      <p:font typeface="华文琥珀" panose="02010800040101010101" charset="-122"/>
      <p:regular r:id="rId29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00000"/>
    <a:srgbClr val="E41908"/>
    <a:srgbClr val="FEBC28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3839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buFont typeface="Arial" panose="020B0604020202020204" pitchFamily="34" charset="0"/>
              <a:defRPr sz="16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BB962C8B-B14F-4D97-AF65-F5344CB8AC3E}" type="datetime1">
              <a:rPr lang="zh-CN" altLang="en-US" dirty="0">
                <a:sym typeface="Arial" panose="020B0604020202020204" pitchFamily="34" charset="0"/>
              </a:rPr>
            </a:fld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algn="ctr">
              <a:buFont typeface="Arial" panose="020B0604020202020204" pitchFamily="34" charset="0"/>
              <a:defRPr sz="16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endParaRPr>
              <a:sym typeface="Arial" panose="020B060402020202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algn="r">
              <a:buFont typeface="Arial" panose="020B0604020202020204" pitchFamily="34" charset="0"/>
              <a:defRPr sz="16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1219200" lvl="0" indent="-1219200" algn="ctr" defTabSz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800" kern="1200">
          <a:solidFill>
            <a:schemeClr val="tx1"/>
          </a:solidFill>
          <a:latin typeface="+mj-lt"/>
          <a:ea typeface="+mj-ea"/>
          <a:cs typeface="+mj-cs"/>
          <a:sym typeface="Arial Black" panose="020B0A04020102020204" charset="0"/>
        </a:defRPr>
      </a:lvl1pPr>
    </p:titleStyle>
    <p:bodyStyle>
      <a:lvl1pPr marL="457200" lvl="0" indent="-4572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90600" lvl="1" indent="-3810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2pPr>
      <a:lvl3pPr marL="1524000" lvl="2" indent="-3048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3pPr>
      <a:lvl4pPr marL="2133600" lvl="3" indent="-3048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4pPr>
      <a:lvl5pPr marL="2743200" lvl="4" indent="-3048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wmf"/><Relationship Id="rId2" Type="http://schemas.openxmlformats.org/officeDocument/2006/relationships/oleObject" Target="../embeddings/Workbook1.xls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矩形 5"/>
          <p:cNvSpPr/>
          <p:nvPr/>
        </p:nvSpPr>
        <p:spPr>
          <a:xfrm>
            <a:off x="0" y="2209800"/>
            <a:ext cx="12192000" cy="2181225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标题 1"/>
          <p:cNvSpPr>
            <a:spLocks noGrp="1"/>
          </p:cNvSpPr>
          <p:nvPr/>
        </p:nvSpPr>
        <p:spPr>
          <a:xfrm>
            <a:off x="815975" y="2819400"/>
            <a:ext cx="10726738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电子工资单使用指南</a:t>
            </a:r>
            <a:endParaRPr lang="zh-CN" altLang="en-US" sz="5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76" name="Text Box 5"/>
          <p:cNvSpPr/>
          <p:nvPr/>
        </p:nvSpPr>
        <p:spPr>
          <a:xfrm>
            <a:off x="4271963" y="4830763"/>
            <a:ext cx="3433762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077" name="Picture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3" y="225425"/>
            <a:ext cx="5192712" cy="46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企业号主页配置链接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215390"/>
            <a:ext cx="11198860" cy="3571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5238115"/>
            <a:ext cx="11198225" cy="1322070"/>
          </a:xfrm>
          <a:prstGeom prst="rect">
            <a:avLst/>
          </a:prstGeom>
        </p:spPr>
      </p:pic>
      <p:sp>
        <p:nvSpPr>
          <p:cNvPr id="8" name="流程图: 过程 7"/>
          <p:cNvSpPr/>
          <p:nvPr/>
        </p:nvSpPr>
        <p:spPr>
          <a:xfrm>
            <a:off x="5081905" y="3357245"/>
            <a:ext cx="3494405" cy="653415"/>
          </a:xfrm>
          <a:prstGeom prst="flowChartProcess">
            <a:avLst/>
          </a:prstGeom>
          <a:noFill/>
          <a:ln w="57150">
            <a:solidFill>
              <a:srgbClr val="E41908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6687185" y="6209030"/>
            <a:ext cx="1405255" cy="351155"/>
          </a:xfrm>
          <a:prstGeom prst="flowChartProcess">
            <a:avLst/>
          </a:prstGeom>
          <a:noFill/>
          <a:ln w="57150">
            <a:solidFill>
              <a:srgbClr val="E41908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39925" y="4786630"/>
            <a:ext cx="9018270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要点说明：首次配置工资单会出现上图提示及链接，后续可从如下方位置拷贝链接或进行配置。</a:t>
            </a:r>
            <a:endParaRPr lang="zh-CN" altLang="en-US" sz="14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Step1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：员工信息上传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1010" y="1118870"/>
            <a:ext cx="8621395" cy="4759325"/>
            <a:chOff x="440" y="2180"/>
            <a:chExt cx="13577" cy="74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0" y="2180"/>
              <a:ext cx="13577" cy="7495"/>
            </a:xfrm>
            <a:prstGeom prst="rect">
              <a:avLst/>
            </a:prstGeom>
          </p:spPr>
        </p:pic>
        <p:sp>
          <p:nvSpPr>
            <p:cNvPr id="5" name="流程图: 过程 4"/>
            <p:cNvSpPr/>
            <p:nvPr/>
          </p:nvSpPr>
          <p:spPr>
            <a:xfrm>
              <a:off x="7643" y="4411"/>
              <a:ext cx="1984" cy="657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10978" y="4413"/>
              <a:ext cx="1601" cy="657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10778" y="5711"/>
              <a:ext cx="1905" cy="446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1715" y="4413"/>
              <a:ext cx="4467" cy="655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六角星 15"/>
            <p:cNvSpPr/>
            <p:nvPr/>
          </p:nvSpPr>
          <p:spPr>
            <a:xfrm>
              <a:off x="6768" y="4296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六角星 16"/>
            <p:cNvSpPr/>
            <p:nvPr/>
          </p:nvSpPr>
          <p:spPr>
            <a:xfrm>
              <a:off x="10101" y="4296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279890" y="2727960"/>
            <a:ext cx="2449195" cy="3335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要点说明：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员工信息模板下载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保存到本地；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在模板里每一行填写一个员工姓名和手机号码等信息；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上传员工信息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上传已填好的信息模板；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上传后可输入手机号码查找，并支持单条信息编辑、删除和初始化密码。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1847215" y="5474970"/>
            <a:ext cx="6388100" cy="1086485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员工在融</a:t>
            </a:r>
            <a:r>
              <a:rPr lang="en-US" altLang="zh-CN" sz="1400">
                <a:solidFill>
                  <a:schemeClr val="tx1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e</a:t>
            </a:r>
            <a:r>
              <a:rPr lang="zh-CN" altLang="en-US" sz="1400">
                <a:solidFill>
                  <a:schemeClr val="tx1"/>
                </a:solidFill>
                <a:effectLst/>
                <a:latin typeface="+mj-ea"/>
                <a:ea typeface="+mj-ea"/>
                <a:cs typeface="+mj-ea"/>
                <a:sym typeface="+mn-ea"/>
              </a:rPr>
              <a:t>联企业号查询工资单的初始密码由企业告知，当员工忘记查询密码，可联系企业号管理员初始化密码，员工登录后可自行更改。</a:t>
            </a:r>
            <a:endParaRPr lang="zh-CN" altLang="en-US" sz="1400">
              <a:solidFill>
                <a:schemeClr val="tx1"/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Step2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：工资单明细增加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1141095"/>
            <a:ext cx="8520430" cy="5631815"/>
          </a:xfrm>
          <a:prstGeom prst="rect">
            <a:avLst/>
          </a:prstGeom>
        </p:spPr>
      </p:pic>
      <p:sp>
        <p:nvSpPr>
          <p:cNvPr id="8" name="流程图: 过程 7"/>
          <p:cNvSpPr/>
          <p:nvPr/>
        </p:nvSpPr>
        <p:spPr>
          <a:xfrm>
            <a:off x="2016125" y="2274570"/>
            <a:ext cx="1616075" cy="415925"/>
          </a:xfrm>
          <a:prstGeom prst="flowChartProcess">
            <a:avLst/>
          </a:prstGeom>
          <a:noFill/>
          <a:ln w="57150">
            <a:solidFill>
              <a:srgbClr val="E41908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5641340" y="2266315"/>
            <a:ext cx="1356995" cy="415925"/>
          </a:xfrm>
          <a:prstGeom prst="flowChartProcess">
            <a:avLst/>
          </a:prstGeom>
          <a:noFill/>
          <a:ln w="57150">
            <a:solidFill>
              <a:srgbClr val="E41908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7232015" y="2266315"/>
            <a:ext cx="829310" cy="415925"/>
          </a:xfrm>
          <a:prstGeom prst="flowChartProcess">
            <a:avLst/>
          </a:prstGeom>
          <a:noFill/>
          <a:ln w="57150">
            <a:solidFill>
              <a:srgbClr val="E41908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588770" y="3103880"/>
            <a:ext cx="6291580" cy="1481455"/>
          </a:xfrm>
          <a:prstGeom prst="flowChartProcess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246870" y="2376805"/>
            <a:ext cx="2364105" cy="428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要点说明：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输入工资单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类型名称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，如岗位工资、通讯补贴，养老保险等，同时选择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收支类型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，对应有收入、支出等，每次增加后务必点击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确定提交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除了实际收入、收入合计、支出合计、单位支出和备注不可删除，其他均可删除；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工资单明细增加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】成功后会在【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工资单模板调整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备选明细类型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展示，供企业最终选择，可在此模块添加所有备选类型供下一步选择；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524500" y="3507105"/>
            <a:ext cx="1636395" cy="589280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不可删除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Step3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：工资单模板调整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243570" y="1995805"/>
            <a:ext cx="3367405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要点说明：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1.step2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增加的工资单明细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会在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备选明细类型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展示，点击选择单个明细后，由空心变为实心，且进入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已选明细类型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，按照选择的顺序展示前后顺序；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已选明细类型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中实际收入、收入合计和支出合计为系统默认选定，且不可删除；点击其他单个明细，可进行删除；点击拖动单个明细可更改工资单明细展示的先后顺序；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备选明细类型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选好并在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已选明细类型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调整好顺序后，点击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工资单模板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8285" y="1250315"/>
            <a:ext cx="7994650" cy="5506720"/>
            <a:chOff x="391" y="1939"/>
            <a:chExt cx="12590" cy="86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" y="1939"/>
              <a:ext cx="12591" cy="8672"/>
            </a:xfrm>
            <a:prstGeom prst="rect">
              <a:avLst/>
            </a:prstGeom>
          </p:spPr>
        </p:pic>
        <p:sp>
          <p:nvSpPr>
            <p:cNvPr id="6" name="流程图: 过程 5"/>
            <p:cNvSpPr/>
            <p:nvPr/>
          </p:nvSpPr>
          <p:spPr>
            <a:xfrm>
              <a:off x="903" y="6507"/>
              <a:ext cx="3062" cy="533"/>
            </a:xfrm>
            <a:prstGeom prst="flowChartProcess">
              <a:avLst/>
            </a:pr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形标注 8"/>
            <p:cNvSpPr/>
            <p:nvPr/>
          </p:nvSpPr>
          <p:spPr>
            <a:xfrm>
              <a:off x="2628" y="5633"/>
              <a:ext cx="1881" cy="766"/>
            </a:xfrm>
            <a:prstGeom prst="wedgeEllipseCallo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不可删除</a:t>
              </a:r>
              <a:endParaRPr lang="zh-CN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椭圆形标注 2"/>
            <p:cNvSpPr/>
            <p:nvPr/>
          </p:nvSpPr>
          <p:spPr>
            <a:xfrm>
              <a:off x="9804" y="5634"/>
              <a:ext cx="2553" cy="765"/>
            </a:xfrm>
            <a:prstGeom prst="wedgeEllipseCallo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可删除、拖动</a:t>
              </a:r>
              <a:endParaRPr lang="zh-CN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9954" y="6507"/>
              <a:ext cx="1383" cy="533"/>
            </a:xfrm>
            <a:prstGeom prst="flowChartProcess">
              <a:avLst/>
            </a:pr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形标注 4"/>
            <p:cNvSpPr/>
            <p:nvPr/>
          </p:nvSpPr>
          <p:spPr>
            <a:xfrm>
              <a:off x="7640" y="3381"/>
              <a:ext cx="2684" cy="765"/>
            </a:xfrm>
            <a:prstGeom prst="wedgeEllipseCallo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选择所需类型变成绿色实心</a:t>
              </a:r>
              <a:endParaRPr lang="zh-CN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8148" y="4254"/>
              <a:ext cx="1303" cy="533"/>
            </a:xfrm>
            <a:prstGeom prst="flowChartProcess">
              <a:avLst/>
            </a:pr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4217" y="9651"/>
              <a:ext cx="1810" cy="655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肘形连接符 10"/>
            <p:cNvCxnSpPr>
              <a:stCxn id="7" idx="2"/>
              <a:endCxn id="4" idx="1"/>
            </p:cNvCxnSpPr>
            <p:nvPr/>
          </p:nvCxnSpPr>
          <p:spPr>
            <a:xfrm rot="5400000" flipV="1">
              <a:off x="8384" y="5203"/>
              <a:ext cx="1987" cy="1154"/>
            </a:xfrm>
            <a:prstGeom prst="bentConnector2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过程 12"/>
            <p:cNvSpPr/>
            <p:nvPr/>
          </p:nvSpPr>
          <p:spPr>
            <a:xfrm>
              <a:off x="586" y="3599"/>
              <a:ext cx="1570" cy="655"/>
            </a:xfrm>
            <a:prstGeom prst="flowChartProcess">
              <a:avLst/>
            </a:pr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86" y="5689"/>
              <a:ext cx="1570" cy="655"/>
            </a:xfrm>
            <a:prstGeom prst="flowChartProcess">
              <a:avLst/>
            </a:pr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838200" y="847725"/>
            <a:ext cx="10515600" cy="4019550"/>
            <a:chOff x="1320" y="1695"/>
            <a:chExt cx="16560" cy="63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1695"/>
              <a:ext cx="16560" cy="6330"/>
            </a:xfrm>
            <a:prstGeom prst="rect">
              <a:avLst/>
            </a:prstGeom>
          </p:spPr>
        </p:pic>
        <p:sp>
          <p:nvSpPr>
            <p:cNvPr id="4" name="流程图: 过程 3"/>
            <p:cNvSpPr/>
            <p:nvPr/>
          </p:nvSpPr>
          <p:spPr>
            <a:xfrm>
              <a:off x="5169" y="4771"/>
              <a:ext cx="2270" cy="657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11774" y="4771"/>
              <a:ext cx="2050" cy="657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六角星 7"/>
            <p:cNvSpPr/>
            <p:nvPr/>
          </p:nvSpPr>
          <p:spPr>
            <a:xfrm>
              <a:off x="4219" y="4656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六角星 8"/>
            <p:cNvSpPr/>
            <p:nvPr/>
          </p:nvSpPr>
          <p:spPr>
            <a:xfrm>
              <a:off x="10867" y="4656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爆炸形 1 11"/>
            <p:cNvSpPr/>
            <p:nvPr/>
          </p:nvSpPr>
          <p:spPr>
            <a:xfrm>
              <a:off x="14790" y="6067"/>
              <a:ext cx="2071" cy="1500"/>
            </a:xfrm>
            <a:prstGeom prst="irregularSeal1">
              <a:avLst/>
            </a:pr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Step4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：工资单上传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49460" y="517525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2" imgW="971550" imgH="666750" progId="Excel.Sheet.8">
                  <p:embed/>
                </p:oleObj>
              </mc:Choice>
              <mc:Fallback>
                <p:oleObj name="" showAsIcon="1" r:id="rId2" imgW="971550" imgH="666750" progId="Excel.Sheet.8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49460" y="517525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51865" y="4398010"/>
            <a:ext cx="805434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4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要点说明：</a:t>
            </a:r>
            <a:endParaRPr lang="zh-CN" altLang="en-US" sz="1400" b="1">
              <a:solidFill>
                <a:srgbClr val="E419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工资单模板下载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保存至本地，根据需要自定义文件名称。打开工资单模板，第一行显示的是已在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step3</a:t>
            </a:r>
            <a:r>
              <a:rPr lang="zh-CN" altLang="en-US" sz="1400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备选明细类型</a:t>
            </a:r>
            <a:r>
              <a:rPr lang="zh-CN" altLang="en-US" sz="1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调好的工资明细（右侧文件仅供参考，需根据企业需要在后台编辑好模板后重新下载）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，在工资单模板填好手机号码及对应工资明细保存即可；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上传工资信息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上传已当月工资文件后，员工可通过企业号收到消息推送并查看工资单；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工资单上传记录一旦删除，员工客户端对应的工资单也将同步删除，不再显示。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报销单管理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1037590"/>
            <a:ext cx="10745470" cy="43808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541905" y="5418455"/>
            <a:ext cx="71075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要点说明：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报销单明细类型增加、模板调整和报销单上传操作步骤参照工资单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895475" y="1202690"/>
            <a:ext cx="1162050" cy="417195"/>
          </a:xfrm>
          <a:prstGeom prst="flowChartProcess">
            <a:avLst/>
          </a:prstGeom>
          <a:noFill/>
          <a:ln w="57150">
            <a:solidFill>
              <a:srgbClr val="E41908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26"/>
          <p:cNvSpPr/>
          <p:nvPr/>
        </p:nvSpPr>
        <p:spPr>
          <a:xfrm>
            <a:off x="969963" y="990600"/>
            <a:ext cx="1406525" cy="708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9" name="直接连接符 4"/>
          <p:cNvSpPr/>
          <p:nvPr/>
        </p:nvSpPr>
        <p:spPr>
          <a:xfrm>
            <a:off x="2279650" y="1152525"/>
            <a:ext cx="1588" cy="384175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文本框 29"/>
          <p:cNvSpPr/>
          <p:nvPr/>
        </p:nvSpPr>
        <p:spPr>
          <a:xfrm>
            <a:off x="2325688" y="1106488"/>
            <a:ext cx="1812925" cy="5857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1" name="矩形: 圆角 30"/>
          <p:cNvSpPr/>
          <p:nvPr/>
        </p:nvSpPr>
        <p:spPr>
          <a:xfrm>
            <a:off x="2265363" y="2454275"/>
            <a:ext cx="7650162" cy="7810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2" name="矩形: 圆角 31"/>
          <p:cNvSpPr/>
          <p:nvPr/>
        </p:nvSpPr>
        <p:spPr>
          <a:xfrm>
            <a:off x="2281238" y="5203825"/>
            <a:ext cx="7650162" cy="7810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3" name="矩形: 圆角 32"/>
          <p:cNvSpPr/>
          <p:nvPr/>
        </p:nvSpPr>
        <p:spPr>
          <a:xfrm>
            <a:off x="2279650" y="3840163"/>
            <a:ext cx="7650163" cy="7810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4" name="文本框 35"/>
          <p:cNvSpPr/>
          <p:nvPr/>
        </p:nvSpPr>
        <p:spPr>
          <a:xfrm>
            <a:off x="2535238" y="2536825"/>
            <a:ext cx="71104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融e联企业号申请及用户导入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5" name="文本框 36"/>
          <p:cNvSpPr/>
          <p:nvPr/>
        </p:nvSpPr>
        <p:spPr>
          <a:xfrm>
            <a:off x="2551113" y="3922713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电子工资单后台维护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36"/>
          <p:cNvSpPr/>
          <p:nvPr/>
        </p:nvSpPr>
        <p:spPr>
          <a:xfrm>
            <a:off x="2546033" y="5312728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电子工资单客户端展示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5" name="组合 13314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13316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13317" name="文本框 16"/>
            <p:cNvSpPr/>
            <p:nvPr/>
          </p:nvSpPr>
          <p:spPr>
            <a:xfrm>
              <a:off x="1" y="126"/>
              <a:ext cx="17844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电子工资单客户端展示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2755" y="1196975"/>
            <a:ext cx="11251565" cy="5398770"/>
            <a:chOff x="713" y="1885"/>
            <a:chExt cx="17719" cy="8502"/>
          </a:xfrm>
        </p:grpSpPr>
        <p:grpSp>
          <p:nvGrpSpPr>
            <p:cNvPr id="10" name="组合 9"/>
            <p:cNvGrpSpPr/>
            <p:nvPr/>
          </p:nvGrpSpPr>
          <p:grpSpPr>
            <a:xfrm>
              <a:off x="730" y="1885"/>
              <a:ext cx="17702" cy="7768"/>
              <a:chOff x="730" y="1969"/>
              <a:chExt cx="17702" cy="776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30" y="1969"/>
                <a:ext cx="17702" cy="7769"/>
                <a:chOff x="646" y="2151"/>
                <a:chExt cx="17702" cy="7769"/>
              </a:xfrm>
            </p:grpSpPr>
            <p:pic>
              <p:nvPicPr>
                <p:cNvPr id="2" name="图片 1" descr="1209_1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646" y="2218"/>
                  <a:ext cx="3556" cy="7702"/>
                </a:xfrm>
                <a:prstGeom prst="rect">
                  <a:avLst/>
                </a:prstGeom>
              </p:spPr>
            </p:pic>
            <p:pic>
              <p:nvPicPr>
                <p:cNvPr id="3" name="图片 2" descr="1209_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241" y="2216"/>
                  <a:ext cx="3558" cy="7704"/>
                </a:xfrm>
                <a:prstGeom prst="rect">
                  <a:avLst/>
                </a:prstGeom>
              </p:spPr>
            </p:pic>
            <p:pic>
              <p:nvPicPr>
                <p:cNvPr id="4" name="图片 3" descr="1209_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48" y="2217"/>
                  <a:ext cx="3556" cy="7703"/>
                </a:xfrm>
                <a:prstGeom prst="rect">
                  <a:avLst/>
                </a:prstGeom>
              </p:spPr>
            </p:pic>
            <p:pic>
              <p:nvPicPr>
                <p:cNvPr id="5" name="图片 4" descr="1209_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760" y="2151"/>
                  <a:ext cx="3588" cy="7769"/>
                </a:xfrm>
                <a:prstGeom prst="rect">
                  <a:avLst/>
                </a:prstGeom>
              </p:spPr>
            </p:pic>
          </p:grpSp>
          <p:sp>
            <p:nvSpPr>
              <p:cNvPr id="7" name="燕尾形箭头 6"/>
              <p:cNvSpPr/>
              <p:nvPr/>
            </p:nvSpPr>
            <p:spPr>
              <a:xfrm>
                <a:off x="4324" y="5406"/>
                <a:ext cx="1012" cy="1027"/>
              </a:xfrm>
              <a:prstGeom prst="notchedRightArrow">
                <a:avLst/>
              </a:prstGeom>
              <a:solidFill>
                <a:srgbClr val="E41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燕尾形箭头 7"/>
              <p:cNvSpPr/>
              <p:nvPr/>
            </p:nvSpPr>
            <p:spPr>
              <a:xfrm>
                <a:off x="8833" y="5406"/>
                <a:ext cx="1012" cy="1027"/>
              </a:xfrm>
              <a:prstGeom prst="notchedRightArrow">
                <a:avLst/>
              </a:prstGeom>
              <a:solidFill>
                <a:srgbClr val="E41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燕尾形箭头 8"/>
              <p:cNvSpPr/>
              <p:nvPr/>
            </p:nvSpPr>
            <p:spPr>
              <a:xfrm>
                <a:off x="13600" y="5406"/>
                <a:ext cx="1012" cy="1027"/>
              </a:xfrm>
              <a:prstGeom prst="notchedRightArrow">
                <a:avLst/>
              </a:prstGeom>
              <a:solidFill>
                <a:srgbClr val="E419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713" y="9857"/>
              <a:ext cx="35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消息推送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36" y="9857"/>
              <a:ext cx="35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使用初始密码登录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946" y="9857"/>
              <a:ext cx="35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选择所需查询月份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890" y="9857"/>
              <a:ext cx="35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查看明细</a:t>
              </a:r>
              <a:endPara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5" name="组合 13314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13316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13317" name="文本框 16"/>
            <p:cNvSpPr/>
            <p:nvPr/>
          </p:nvSpPr>
          <p:spPr>
            <a:xfrm>
              <a:off x="1" y="126"/>
              <a:ext cx="17844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电子工资单客户端展示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pic>
        <p:nvPicPr>
          <p:cNvPr id="16" name="图片 15" descr="1209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1263650"/>
            <a:ext cx="2310130" cy="5001260"/>
          </a:xfrm>
          <a:prstGeom prst="rect">
            <a:avLst/>
          </a:prstGeom>
        </p:spPr>
      </p:pic>
      <p:pic>
        <p:nvPicPr>
          <p:cNvPr id="17" name="图片 16" descr="1209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60" y="1263650"/>
            <a:ext cx="2310130" cy="5001260"/>
          </a:xfrm>
          <a:prstGeom prst="rect">
            <a:avLst/>
          </a:prstGeom>
        </p:spPr>
      </p:pic>
      <p:pic>
        <p:nvPicPr>
          <p:cNvPr id="18" name="图片 17" descr="1209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965" y="1263650"/>
            <a:ext cx="2310130" cy="50012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18195" y="6325235"/>
            <a:ext cx="2249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修改密码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0920" y="6325235"/>
            <a:ext cx="2249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汇总查询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5"/>
          <p:cNvSpPr/>
          <p:nvPr/>
        </p:nvSpPr>
        <p:spPr>
          <a:xfrm>
            <a:off x="0" y="2209800"/>
            <a:ext cx="12192000" cy="2181225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标题 1"/>
          <p:cNvSpPr>
            <a:spLocks noGrp="1"/>
          </p:cNvSpPr>
          <p:nvPr/>
        </p:nvSpPr>
        <p:spPr>
          <a:xfrm>
            <a:off x="815975" y="2819400"/>
            <a:ext cx="10726738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谢  谢！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340" name="Text Box 5"/>
          <p:cNvSpPr/>
          <p:nvPr/>
        </p:nvSpPr>
        <p:spPr>
          <a:xfrm>
            <a:off x="4271963" y="4830763"/>
            <a:ext cx="3433762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4341" name="Picture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3" y="225425"/>
            <a:ext cx="5192712" cy="46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Box 5"/>
          <p:cNvSpPr/>
          <p:nvPr/>
        </p:nvSpPr>
        <p:spPr>
          <a:xfrm>
            <a:off x="9386888" y="3733800"/>
            <a:ext cx="25590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83480" y="3790950"/>
            <a:ext cx="1905000" cy="2327910"/>
            <a:chOff x="8100" y="5970"/>
            <a:chExt cx="3000" cy="3666"/>
          </a:xfrm>
        </p:grpSpPr>
        <p:pic>
          <p:nvPicPr>
            <p:cNvPr id="2" name="图片 1" descr="0融e联下载通用二维码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" y="5970"/>
              <a:ext cx="3000" cy="3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110" y="9008"/>
              <a:ext cx="29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solidFill>
                    <a:srgbClr val="C00000"/>
                  </a:solidFill>
                  <a:latin typeface="华文琥珀" panose="02010800040101010101" charset="-122"/>
                  <a:ea typeface="华文琥珀" panose="02010800040101010101" charset="-122"/>
                  <a:cs typeface="华文琥珀" panose="02010800040101010101" charset="-122"/>
                </a:rPr>
                <a:t>扫码下载融</a:t>
              </a:r>
              <a:r>
                <a:rPr lang="en-US" altLang="zh-CN" sz="2000" b="1">
                  <a:solidFill>
                    <a:srgbClr val="C00000"/>
                  </a:solidFill>
                  <a:latin typeface="华文琥珀" panose="02010800040101010101" charset="-122"/>
                  <a:ea typeface="华文琥珀" panose="02010800040101010101" charset="-122"/>
                  <a:cs typeface="华文琥珀" panose="02010800040101010101" charset="-122"/>
                </a:rPr>
                <a:t>e</a:t>
              </a:r>
              <a:r>
                <a:rPr lang="zh-CN" altLang="en-US" sz="2000" b="1">
                  <a:solidFill>
                    <a:srgbClr val="C00000"/>
                  </a:solidFill>
                  <a:latin typeface="华文琥珀" panose="02010800040101010101" charset="-122"/>
                  <a:ea typeface="华文琥珀" panose="02010800040101010101" charset="-122"/>
                  <a:cs typeface="华文琥珀" panose="02010800040101010101" charset="-122"/>
                </a:rPr>
                <a:t>联</a:t>
              </a:r>
              <a:endParaRPr lang="zh-CN" altLang="en-US" sz="2000" b="1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26"/>
          <p:cNvSpPr/>
          <p:nvPr/>
        </p:nvSpPr>
        <p:spPr>
          <a:xfrm>
            <a:off x="969963" y="990600"/>
            <a:ext cx="1406525" cy="708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9" name="直接连接符 4"/>
          <p:cNvSpPr/>
          <p:nvPr/>
        </p:nvSpPr>
        <p:spPr>
          <a:xfrm>
            <a:off x="2279650" y="1152525"/>
            <a:ext cx="1588" cy="384175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文本框 29"/>
          <p:cNvSpPr/>
          <p:nvPr/>
        </p:nvSpPr>
        <p:spPr>
          <a:xfrm>
            <a:off x="2325688" y="1106488"/>
            <a:ext cx="1812925" cy="5857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1" name="矩形: 圆角 30"/>
          <p:cNvSpPr/>
          <p:nvPr/>
        </p:nvSpPr>
        <p:spPr>
          <a:xfrm>
            <a:off x="2265363" y="2454275"/>
            <a:ext cx="7650162" cy="7810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2" name="矩形: 圆角 31"/>
          <p:cNvSpPr/>
          <p:nvPr/>
        </p:nvSpPr>
        <p:spPr>
          <a:xfrm>
            <a:off x="2265363" y="2437765"/>
            <a:ext cx="7650162" cy="7810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3" name="矩形: 圆角 32"/>
          <p:cNvSpPr/>
          <p:nvPr/>
        </p:nvSpPr>
        <p:spPr>
          <a:xfrm>
            <a:off x="2279650" y="3840163"/>
            <a:ext cx="7650163" cy="7810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4" name="文本框 35"/>
          <p:cNvSpPr/>
          <p:nvPr/>
        </p:nvSpPr>
        <p:spPr>
          <a:xfrm>
            <a:off x="2535238" y="2536825"/>
            <a:ext cx="71104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融e联企业号申请及用户导入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5" name="文本框 36"/>
          <p:cNvSpPr/>
          <p:nvPr/>
        </p:nvSpPr>
        <p:spPr>
          <a:xfrm>
            <a:off x="2551113" y="3922713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电子工资单后台维护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: 圆角 32"/>
          <p:cNvSpPr/>
          <p:nvPr/>
        </p:nvSpPr>
        <p:spPr>
          <a:xfrm>
            <a:off x="2274570" y="5205413"/>
            <a:ext cx="7650163" cy="7810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36"/>
          <p:cNvSpPr/>
          <p:nvPr/>
        </p:nvSpPr>
        <p:spPr>
          <a:xfrm>
            <a:off x="2546033" y="5287963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融e联客户端展示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企业号申请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69390" y="1046480"/>
            <a:ext cx="9253220" cy="5631180"/>
            <a:chOff x="2314" y="1648"/>
            <a:chExt cx="14572" cy="886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15" y="1648"/>
              <a:ext cx="14571" cy="78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2314" y="8805"/>
              <a:ext cx="14572" cy="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zh-CN" altLang="en-US" sz="16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要点说明：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融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联公众号申请及登录地址：https://im.icbc.com.cn/ICBCMPServer/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申请时选择公众号类型：</a:t>
              </a:r>
              <a:r>
                <a:rPr lang="zh-CN" altLang="en-U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企业号</a:t>
              </a:r>
              <a:endPara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企业号关注用户导入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8150" y="1461135"/>
            <a:ext cx="11361420" cy="4867910"/>
            <a:chOff x="690" y="2301"/>
            <a:chExt cx="17892" cy="76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0" y="2301"/>
              <a:ext cx="17893" cy="7667"/>
            </a:xfrm>
            <a:prstGeom prst="rect">
              <a:avLst/>
            </a:prstGeom>
          </p:spPr>
        </p:pic>
        <p:sp>
          <p:nvSpPr>
            <p:cNvPr id="4" name="流程图: 过程 3"/>
            <p:cNvSpPr/>
            <p:nvPr/>
          </p:nvSpPr>
          <p:spPr>
            <a:xfrm>
              <a:off x="690" y="5345"/>
              <a:ext cx="2985" cy="1014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六角星 15"/>
            <p:cNvSpPr/>
            <p:nvPr/>
          </p:nvSpPr>
          <p:spPr>
            <a:xfrm>
              <a:off x="3675" y="5472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4552" y="8675"/>
              <a:ext cx="13904" cy="629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六角星 5"/>
            <p:cNvSpPr/>
            <p:nvPr/>
          </p:nvSpPr>
          <p:spPr>
            <a:xfrm>
              <a:off x="16632" y="8546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8" name="肘形连接符 7"/>
            <p:cNvCxnSpPr/>
            <p:nvPr/>
          </p:nvCxnSpPr>
          <p:spPr>
            <a:xfrm>
              <a:off x="4466" y="5694"/>
              <a:ext cx="12562" cy="2852"/>
            </a:xfrm>
            <a:prstGeom prst="bentConnector2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企业号关注用户导入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9400" y="1500505"/>
            <a:ext cx="11664315" cy="4654550"/>
            <a:chOff x="440" y="2376"/>
            <a:chExt cx="18369" cy="73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0" y="2376"/>
              <a:ext cx="18369" cy="733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2740" y="4273"/>
              <a:ext cx="5132" cy="4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zh-CN" altLang="en-US" sz="16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要点说明：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企业号关注用户导入支持单条维护，其中手机号为必填，其他选项支持选填；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用户导入后，系统会在整点更新导入名单，因此是非实时更新；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只有现在系统导入名单后，才支持客户端搜索该企业号；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请员工将企业号设置为主页。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4206" y="4363"/>
              <a:ext cx="4463" cy="573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流程图: 过程 2"/>
            <p:cNvSpPr/>
            <p:nvPr/>
          </p:nvSpPr>
          <p:spPr>
            <a:xfrm>
              <a:off x="11277" y="8891"/>
              <a:ext cx="1375" cy="573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企业号关注用户导入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8785" y="1316355"/>
            <a:ext cx="11402695" cy="4926330"/>
            <a:chOff x="691" y="2073"/>
            <a:chExt cx="17957" cy="775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1" y="2073"/>
              <a:ext cx="17957" cy="7758"/>
            </a:xfrm>
            <a:prstGeom prst="rect">
              <a:avLst/>
            </a:prstGeom>
          </p:spPr>
        </p:pic>
        <p:sp>
          <p:nvSpPr>
            <p:cNvPr id="3" name="流程图: 过程 2"/>
            <p:cNvSpPr/>
            <p:nvPr/>
          </p:nvSpPr>
          <p:spPr>
            <a:xfrm>
              <a:off x="1063" y="6587"/>
              <a:ext cx="6647" cy="1890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4898" y="4883"/>
              <a:ext cx="1547" cy="613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6764" y="4230"/>
              <a:ext cx="1654" cy="653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2555" y="2555"/>
              <a:ext cx="2040" cy="573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六角星 15"/>
            <p:cNvSpPr/>
            <p:nvPr/>
          </p:nvSpPr>
          <p:spPr>
            <a:xfrm>
              <a:off x="8511" y="4113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六角星 7"/>
            <p:cNvSpPr/>
            <p:nvPr/>
          </p:nvSpPr>
          <p:spPr>
            <a:xfrm>
              <a:off x="4016" y="4746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500" y="3198"/>
              <a:ext cx="5372" cy="5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zh-CN" altLang="en-US" sz="16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要点说明：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“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文件导入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模块支持上传新增、全量更新和上传删除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个功能；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下载模板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，第一列手机号为必填，其他选填；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选择需要的维护类型，即新增、更新或删除，导入对应文件；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导入文件后将在每小时整点导入名单；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可在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已添加用户列表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查询用户导入情况。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26"/>
          <p:cNvSpPr/>
          <p:nvPr/>
        </p:nvSpPr>
        <p:spPr>
          <a:xfrm>
            <a:off x="969963" y="990600"/>
            <a:ext cx="1406525" cy="708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4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9" name="直接连接符 4"/>
          <p:cNvSpPr/>
          <p:nvPr/>
        </p:nvSpPr>
        <p:spPr>
          <a:xfrm>
            <a:off x="2279650" y="1152525"/>
            <a:ext cx="1588" cy="384175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文本框 29"/>
          <p:cNvSpPr/>
          <p:nvPr/>
        </p:nvSpPr>
        <p:spPr>
          <a:xfrm>
            <a:off x="2325688" y="1106488"/>
            <a:ext cx="1812925" cy="5857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3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1" name="矩形: 圆角 30"/>
          <p:cNvSpPr/>
          <p:nvPr/>
        </p:nvSpPr>
        <p:spPr>
          <a:xfrm>
            <a:off x="2265363" y="2454275"/>
            <a:ext cx="7650162" cy="7810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4" name="文本框 35"/>
          <p:cNvSpPr/>
          <p:nvPr/>
        </p:nvSpPr>
        <p:spPr>
          <a:xfrm>
            <a:off x="2535238" y="2536825"/>
            <a:ext cx="71104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融e联企业号申请及用户导入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: 圆角 32"/>
          <p:cNvSpPr/>
          <p:nvPr/>
        </p:nvSpPr>
        <p:spPr>
          <a:xfrm>
            <a:off x="2274570" y="5205413"/>
            <a:ext cx="7650163" cy="78105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36"/>
          <p:cNvSpPr/>
          <p:nvPr/>
        </p:nvSpPr>
        <p:spPr>
          <a:xfrm>
            <a:off x="2546033" y="5287963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融e联客户端展示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2" name="矩形: 圆角 31"/>
          <p:cNvSpPr/>
          <p:nvPr/>
        </p:nvSpPr>
        <p:spPr>
          <a:xfrm>
            <a:off x="2281238" y="3825240"/>
            <a:ext cx="7650162" cy="78105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05" name="文本框 36"/>
          <p:cNvSpPr/>
          <p:nvPr/>
        </p:nvSpPr>
        <p:spPr>
          <a:xfrm>
            <a:off x="2535238" y="3923348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sz="3200" dirty="0">
                <a:solidFill>
                  <a:srgbClr val="000000"/>
                </a:solidFill>
                <a:ea typeface="微软雅黑" panose="020B0503020204020204" charset="-122"/>
                <a:sym typeface="Arial" panose="020B0604020202020204" pitchFamily="34" charset="0"/>
              </a:rPr>
              <a:t>电子工资单后台维护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工资单后台入口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2110" y="1565275"/>
            <a:ext cx="10753090" cy="4859020"/>
            <a:chOff x="586" y="2465"/>
            <a:chExt cx="16934" cy="7652"/>
          </a:xfrm>
        </p:grpSpPr>
        <p:pic>
          <p:nvPicPr>
            <p:cNvPr id="4" name="图片 3" descr="0无标题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80" y="2465"/>
              <a:ext cx="15840" cy="7653"/>
            </a:xfrm>
            <a:prstGeom prst="rect">
              <a:avLst/>
            </a:prstGeom>
          </p:spPr>
        </p:pic>
        <p:sp>
          <p:nvSpPr>
            <p:cNvPr id="9" name="流程图: 过程 8"/>
            <p:cNvSpPr/>
            <p:nvPr/>
          </p:nvSpPr>
          <p:spPr>
            <a:xfrm>
              <a:off x="1576" y="8766"/>
              <a:ext cx="4941" cy="761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流程图: 过程 1"/>
            <p:cNvSpPr/>
            <p:nvPr/>
          </p:nvSpPr>
          <p:spPr>
            <a:xfrm>
              <a:off x="1576" y="3547"/>
              <a:ext cx="4941" cy="761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六角星 15"/>
            <p:cNvSpPr/>
            <p:nvPr/>
          </p:nvSpPr>
          <p:spPr>
            <a:xfrm>
              <a:off x="586" y="3484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六角星 5"/>
            <p:cNvSpPr/>
            <p:nvPr/>
          </p:nvSpPr>
          <p:spPr>
            <a:xfrm>
              <a:off x="586" y="8703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组合 5123"/>
          <p:cNvGrpSpPr/>
          <p:nvPr/>
        </p:nvGrpSpPr>
        <p:grpSpPr>
          <a:xfrm>
            <a:off x="279400" y="258763"/>
            <a:ext cx="11754485" cy="778511"/>
            <a:chOff x="0" y="0"/>
            <a:chExt cx="18511" cy="1225"/>
          </a:xfrm>
        </p:grpSpPr>
        <p:sp>
          <p:nvSpPr>
            <p:cNvPr id="5125" name="矩形 15"/>
            <p:cNvSpPr/>
            <p:nvPr/>
          </p:nvSpPr>
          <p:spPr>
            <a:xfrm>
              <a:off x="0" y="0"/>
              <a:ext cx="18511" cy="1225"/>
            </a:xfrm>
            <a:prstGeom prst="rect">
              <a:avLst/>
            </a:prstGeom>
            <a:solidFill>
              <a:srgbClr val="CC0000">
                <a:alpha val="100000"/>
              </a:srgbClr>
            </a:solidFill>
            <a:ln w="9525">
              <a:noFill/>
            </a:ln>
          </p:spPr>
          <p:txBody>
            <a:bodyPr vert="horz" wrap="square" anchor="ctr"/>
            <a:p>
              <a:pPr algn="ctr"/>
              <a:endParaRPr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5126" name="文本框 16"/>
            <p:cNvSpPr/>
            <p:nvPr/>
          </p:nvSpPr>
          <p:spPr>
            <a:xfrm>
              <a:off x="146" y="126"/>
              <a:ext cx="17699" cy="9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工资单后台入口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8925" y="1128395"/>
            <a:ext cx="11753850" cy="4244340"/>
            <a:chOff x="455" y="1945"/>
            <a:chExt cx="18510" cy="6684"/>
          </a:xfrm>
        </p:grpSpPr>
        <p:pic>
          <p:nvPicPr>
            <p:cNvPr id="5" name="图片 4" descr="2无标题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5" y="1945"/>
              <a:ext cx="18510" cy="6685"/>
            </a:xfrm>
            <a:prstGeom prst="rect">
              <a:avLst/>
            </a:prstGeom>
          </p:spPr>
        </p:pic>
        <p:sp>
          <p:nvSpPr>
            <p:cNvPr id="9" name="流程图: 过程 8"/>
            <p:cNvSpPr/>
            <p:nvPr/>
          </p:nvSpPr>
          <p:spPr>
            <a:xfrm>
              <a:off x="4105" y="3119"/>
              <a:ext cx="2852" cy="657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8166" y="3119"/>
              <a:ext cx="2852" cy="657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16309" y="3119"/>
              <a:ext cx="898" cy="657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流程图: 过程 1"/>
            <p:cNvSpPr/>
            <p:nvPr/>
          </p:nvSpPr>
          <p:spPr>
            <a:xfrm>
              <a:off x="600" y="6310"/>
              <a:ext cx="1753" cy="641"/>
            </a:xfrm>
            <a:prstGeom prst="flowChartProcess">
              <a:avLst/>
            </a:prstGeom>
            <a:noFill/>
            <a:ln w="57150">
              <a:solidFill>
                <a:srgbClr val="E41908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六角星 15"/>
            <p:cNvSpPr/>
            <p:nvPr/>
          </p:nvSpPr>
          <p:spPr>
            <a:xfrm>
              <a:off x="2460" y="6187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六角星 6"/>
            <p:cNvSpPr/>
            <p:nvPr/>
          </p:nvSpPr>
          <p:spPr>
            <a:xfrm>
              <a:off x="15402" y="3004"/>
              <a:ext cx="791" cy="887"/>
            </a:xfrm>
            <a:prstGeom prst="star6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rgbClr val="E4190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0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751330" y="5373370"/>
            <a:ext cx="9338945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400" b="1">
                <a:solidFill>
                  <a:srgbClr val="E419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要点说明：</a:t>
            </a:r>
            <a:endParaRPr lang="zh-CN" altLang="en-US" sz="1400" b="1">
              <a:solidFill>
                <a:srgbClr val="E419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在参数配置输入【活动名称】和【活动描述】，点击【保存】生成该企业的工资单功能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（具体见下一页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），同时生成一个可供配置在融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联企业号主页或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3*5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菜单的链接，可实现员工在融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联客户端访问、查询工资单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</Words>
  <Application>WPS 演示</Application>
  <PresentationFormat>自定义</PresentationFormat>
  <Paragraphs>156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Arial Black</vt:lpstr>
      <vt:lpstr>黑体</vt:lpstr>
      <vt:lpstr>微软雅黑</vt:lpstr>
      <vt:lpstr>Arial Unicode MS</vt:lpstr>
      <vt:lpstr>华文琥珀</vt:lpstr>
      <vt:lpstr>5_Office 主题​​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ICBC</dc:creator>
  <cp:lastModifiedBy>章宏都</cp:lastModifiedBy>
  <cp:revision>455</cp:revision>
  <dcterms:created xsi:type="dcterms:W3CDTF">2017-03-08T02:44:00Z</dcterms:created>
  <dcterms:modified xsi:type="dcterms:W3CDTF">2019-12-09T08:28:13Z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