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>
      <a:defRPr lang="zh-CN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413" y="-6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Helvetica Neue" charset="0"/>
              </a:rPr>
              <a:t>Second level</a:t>
            </a:r>
          </a:p>
          <a:p>
            <a:pPr lvl="2"/>
            <a:r>
              <a:rPr lang="zh-CN" altLang="zh-CN" smtClean="0">
                <a:sym typeface="Helvetica Neue" charset="0"/>
              </a:rPr>
              <a:t>Third level</a:t>
            </a:r>
          </a:p>
          <a:p>
            <a:pPr lvl="3"/>
            <a:r>
              <a:rPr lang="zh-CN" altLang="zh-CN" smtClean="0">
                <a:sym typeface="Helvetica Neue" charset="0"/>
              </a:rPr>
              <a:t>Fourth level</a:t>
            </a:r>
          </a:p>
          <a:p>
            <a:pPr lvl="4"/>
            <a:r>
              <a:rPr lang="zh-CN" altLang="zh-CN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6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6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6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6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6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1267DD-4B08-4598-A0B6-6C2C7CC3065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4ECEBE-BC72-4E9A-8A9C-CD9977B16D1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6238" y="3028950"/>
            <a:ext cx="2762250" cy="49895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4725" y="3028950"/>
            <a:ext cx="8139113" cy="49895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091C05-6C23-4D97-B824-8FE929EF77D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DB1581-3674-4D59-83EF-589A0B60008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2A1594-B959-4B1C-BBCB-F15C682BE94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49450" y="5526088"/>
            <a:ext cx="4475163" cy="249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7013" y="5526088"/>
            <a:ext cx="4476750" cy="249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E3789-683C-48CB-AEB6-E1C726030DC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6522EE-AA05-4FB8-A093-5BEF49FADCB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377B61-CA0B-4798-8930-849439D255F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DFA90-26C2-4D11-888B-BAD8AC78A35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5B1354-1E03-41B2-A1FA-81692B22A62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4A8F3C-3F91-4003-9EE6-D3926FD8ED4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974725" y="3028950"/>
            <a:ext cx="11053763" cy="209073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949450" y="5526088"/>
            <a:ext cx="9104313" cy="249237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smtClean="0">
                <a:sym typeface="Helvetica Light" charset="0"/>
              </a:rPr>
              <a:t>Third level</a:t>
            </a:r>
          </a:p>
          <a:p>
            <a:pPr lvl="3"/>
            <a:r>
              <a:rPr lang="zh-CN" altLang="zh-CN" smtClean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smtClean="0">
                <a:sym typeface="Helvetica Light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8300" cy="381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B762C481-6428-4CCB-8EB8-ED596AC8ACC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indent="4445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indent="8890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indent="13335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indent="17780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457200" indent="17780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914400" indent="17780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1371600" indent="17780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1828800" indent="1778000" algn="ctr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/>
          </p:cNvSpPr>
          <p:nvPr/>
        </p:nvSpPr>
        <p:spPr bwMode="auto">
          <a:xfrm>
            <a:off x="3759200" y="801687"/>
            <a:ext cx="5870575" cy="2833688"/>
          </a:xfrm>
          <a:prstGeom prst="rect">
            <a:avLst/>
          </a:prstGeom>
          <a:gradFill rotWithShape="0">
            <a:gsLst>
              <a:gs pos="0">
                <a:srgbClr val="DCDEE0"/>
              </a:gs>
              <a:gs pos="100000">
                <a:srgbClr val="A6AAA9"/>
              </a:gs>
            </a:gsLst>
            <a:lin ang="5400000"/>
          </a:gra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0" name="Rectangle 28"/>
          <p:cNvSpPr>
            <a:spLocks/>
          </p:cNvSpPr>
          <p:nvPr/>
        </p:nvSpPr>
        <p:spPr bwMode="auto">
          <a:xfrm>
            <a:off x="7045325" y="1638300"/>
            <a:ext cx="2357438" cy="16367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9" name="Rectangle 27"/>
          <p:cNvSpPr>
            <a:spLocks/>
          </p:cNvSpPr>
          <p:nvPr/>
        </p:nvSpPr>
        <p:spPr bwMode="auto">
          <a:xfrm>
            <a:off x="4070350" y="1646237"/>
            <a:ext cx="2357438" cy="163671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8" name="Rectangle 16"/>
          <p:cNvSpPr>
            <a:spLocks/>
          </p:cNvSpPr>
          <p:nvPr/>
        </p:nvSpPr>
        <p:spPr bwMode="auto">
          <a:xfrm>
            <a:off x="4589463" y="2038350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3" name="Rectangle 21"/>
          <p:cNvSpPr>
            <a:spLocks/>
          </p:cNvSpPr>
          <p:nvPr/>
        </p:nvSpPr>
        <p:spPr bwMode="auto">
          <a:xfrm>
            <a:off x="7135813" y="2036762"/>
            <a:ext cx="950912" cy="293688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7" name="Rectangle 25"/>
          <p:cNvSpPr>
            <a:spLocks/>
          </p:cNvSpPr>
          <p:nvPr/>
        </p:nvSpPr>
        <p:spPr bwMode="auto">
          <a:xfrm>
            <a:off x="4589463" y="2713037"/>
            <a:ext cx="1133475" cy="36036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7" name="Rectangle 55"/>
          <p:cNvSpPr>
            <a:spLocks/>
          </p:cNvSpPr>
          <p:nvPr/>
        </p:nvSpPr>
        <p:spPr bwMode="auto">
          <a:xfrm>
            <a:off x="7134225" y="2444750"/>
            <a:ext cx="950913" cy="29368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8" name="Rectangle 56"/>
          <p:cNvSpPr>
            <a:spLocks/>
          </p:cNvSpPr>
          <p:nvPr/>
        </p:nvSpPr>
        <p:spPr bwMode="auto">
          <a:xfrm>
            <a:off x="7135813" y="2852737"/>
            <a:ext cx="950912" cy="293688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9" name="Rectangle 57"/>
          <p:cNvSpPr>
            <a:spLocks/>
          </p:cNvSpPr>
          <p:nvPr/>
        </p:nvSpPr>
        <p:spPr bwMode="auto">
          <a:xfrm>
            <a:off x="8369300" y="2036762"/>
            <a:ext cx="950913" cy="293688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0" name="Rectangle 58"/>
          <p:cNvSpPr>
            <a:spLocks/>
          </p:cNvSpPr>
          <p:nvPr/>
        </p:nvSpPr>
        <p:spPr bwMode="auto">
          <a:xfrm>
            <a:off x="8366125" y="2444750"/>
            <a:ext cx="952500" cy="29368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1" name="Rectangle 59"/>
          <p:cNvSpPr>
            <a:spLocks/>
          </p:cNvSpPr>
          <p:nvPr/>
        </p:nvSpPr>
        <p:spPr bwMode="auto">
          <a:xfrm>
            <a:off x="8369300" y="2852737"/>
            <a:ext cx="950913" cy="293688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/>
          </p:cNvSpPr>
          <p:nvPr/>
        </p:nvSpPr>
        <p:spPr bwMode="auto">
          <a:xfrm>
            <a:off x="1892300" y="800100"/>
            <a:ext cx="1230313" cy="8153400"/>
          </a:xfrm>
          <a:prstGeom prst="rect">
            <a:avLst/>
          </a:prstGeom>
          <a:gradFill rotWithShape="0">
            <a:gsLst>
              <a:gs pos="0">
                <a:srgbClr val="DCDEE0"/>
              </a:gs>
              <a:gs pos="100000">
                <a:srgbClr val="A6AAA9"/>
              </a:gs>
            </a:gsLst>
            <a:lin ang="5400000"/>
          </a:gra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1408113" y="1061741"/>
            <a:ext cx="2197100" cy="71814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Input:</a:t>
            </a:r>
          </a:p>
          <a:p>
            <a:r>
              <a:rPr lang="en-US" altLang="zh-CN" sz="2000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17 datasets</a:t>
            </a:r>
            <a:endParaRPr lang="zh-CN" altLang="zh-CN" sz="2000" dirty="0">
              <a:latin typeface="Times New Roman" pitchFamily="18" charset="0"/>
              <a:ea typeface="Helvetica" charset="0"/>
              <a:cs typeface="Times New Roman" pitchFamily="18" charset="0"/>
              <a:sym typeface="Helvetica" charset="0"/>
            </a:endParaRPr>
          </a:p>
        </p:txBody>
      </p:sp>
      <p:sp>
        <p:nvSpPr>
          <p:cNvPr id="3075" name="Rectangle 3"/>
          <p:cNvSpPr>
            <a:spLocks/>
          </p:cNvSpPr>
          <p:nvPr/>
        </p:nvSpPr>
        <p:spPr bwMode="auto">
          <a:xfrm>
            <a:off x="2146344" y="1898869"/>
            <a:ext cx="647613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DLBC</a:t>
            </a:r>
          </a:p>
        </p:txBody>
      </p:sp>
      <p:sp>
        <p:nvSpPr>
          <p:cNvPr id="3076" name="Rectangle 4"/>
          <p:cNvSpPr>
            <a:spLocks/>
          </p:cNvSpPr>
          <p:nvPr/>
        </p:nvSpPr>
        <p:spPr bwMode="auto">
          <a:xfrm>
            <a:off x="2220875" y="2448144"/>
            <a:ext cx="500137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CNS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2199599" y="2975194"/>
            <a:ext cx="468077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Pros</a:t>
            </a:r>
          </a:p>
        </p:txBody>
      </p:sp>
      <p:sp>
        <p:nvSpPr>
          <p:cNvPr id="3078" name="Rectangle 6"/>
          <p:cNvSpPr>
            <a:spLocks/>
          </p:cNvSpPr>
          <p:nvPr/>
        </p:nvSpPr>
        <p:spPr bwMode="auto">
          <a:xfrm>
            <a:off x="2206084" y="3583207"/>
            <a:ext cx="604333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Colon</a:t>
            </a:r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2268602" y="4129307"/>
            <a:ext cx="479297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Mye</a:t>
            </a:r>
          </a:p>
        </p:txBody>
      </p:sp>
      <p:sp>
        <p:nvSpPr>
          <p:cNvPr id="3080" name="Rectangle 8"/>
          <p:cNvSpPr>
            <a:spLocks/>
          </p:cNvSpPr>
          <p:nvPr/>
        </p:nvSpPr>
        <p:spPr bwMode="auto">
          <a:xfrm>
            <a:off x="1984375" y="5859463"/>
            <a:ext cx="974725" cy="3175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4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ALL1/2/3/4</a:t>
            </a:r>
          </a:p>
        </p:txBody>
      </p:sp>
      <p:sp>
        <p:nvSpPr>
          <p:cNvPr id="3081" name="Rectangle 9"/>
          <p:cNvSpPr>
            <a:spLocks/>
          </p:cNvSpPr>
          <p:nvPr/>
        </p:nvSpPr>
        <p:spPr bwMode="auto">
          <a:xfrm>
            <a:off x="2230565" y="4688107"/>
            <a:ext cx="479170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Lym</a:t>
            </a:r>
          </a:p>
        </p:txBody>
      </p:sp>
      <p:sp>
        <p:nvSpPr>
          <p:cNvPr id="3082" name="Rectangle 10"/>
          <p:cNvSpPr>
            <a:spLocks/>
          </p:cNvSpPr>
          <p:nvPr/>
        </p:nvSpPr>
        <p:spPr bwMode="auto">
          <a:xfrm>
            <a:off x="2145542" y="5243732"/>
            <a:ext cx="649217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Adeno</a:t>
            </a:r>
          </a:p>
        </p:txBody>
      </p:sp>
      <p:sp>
        <p:nvSpPr>
          <p:cNvPr id="3083" name="Rectangle 11"/>
          <p:cNvSpPr>
            <a:spLocks/>
          </p:cNvSpPr>
          <p:nvPr/>
        </p:nvSpPr>
        <p:spPr bwMode="auto">
          <a:xfrm>
            <a:off x="2195584" y="7417019"/>
            <a:ext cx="477695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T1D</a:t>
            </a:r>
          </a:p>
        </p:txBody>
      </p:sp>
      <p:sp>
        <p:nvSpPr>
          <p:cNvPr id="3085" name="Rectangle 13"/>
          <p:cNvSpPr>
            <a:spLocks/>
          </p:cNvSpPr>
          <p:nvPr/>
        </p:nvSpPr>
        <p:spPr bwMode="auto">
          <a:xfrm>
            <a:off x="5771173" y="982266"/>
            <a:ext cx="1843454" cy="410369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Feature </a:t>
            </a:r>
            <a:r>
              <a:rPr lang="zh-CN" altLang="zh-CN" sz="2000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selection</a:t>
            </a:r>
            <a:endParaRPr lang="zh-CN" altLang="zh-CN" sz="2000" dirty="0">
              <a:latin typeface="Times New Roman" pitchFamily="18" charset="0"/>
              <a:ea typeface="Helvetica" charset="0"/>
              <a:cs typeface="Times New Roman" pitchFamily="18" charset="0"/>
              <a:sym typeface="Helvetica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225800" y="2319338"/>
            <a:ext cx="457200" cy="0"/>
          </a:xfrm>
          <a:prstGeom prst="line">
            <a:avLst/>
          </a:pr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45720" rIns="45720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7" name="Rectangle 15"/>
          <p:cNvSpPr>
            <a:spLocks/>
          </p:cNvSpPr>
          <p:nvPr/>
        </p:nvSpPr>
        <p:spPr bwMode="auto">
          <a:xfrm>
            <a:off x="4886911" y="1662331"/>
            <a:ext cx="535403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RIFS</a:t>
            </a:r>
          </a:p>
        </p:txBody>
      </p:sp>
      <p:sp>
        <p:nvSpPr>
          <p:cNvPr id="3089" name="Rectangle 17"/>
          <p:cNvSpPr>
            <a:spLocks/>
          </p:cNvSpPr>
          <p:nvPr/>
        </p:nvSpPr>
        <p:spPr bwMode="auto">
          <a:xfrm>
            <a:off x="4793128" y="2074108"/>
            <a:ext cx="724557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t-test rank</a:t>
            </a:r>
          </a:p>
        </p:txBody>
      </p:sp>
      <p:sp>
        <p:nvSpPr>
          <p:cNvPr id="3090" name="Rectangle 18"/>
          <p:cNvSpPr>
            <a:spLocks/>
          </p:cNvSpPr>
          <p:nvPr/>
        </p:nvSpPr>
        <p:spPr bwMode="auto">
          <a:xfrm>
            <a:off x="4575121" y="2748796"/>
            <a:ext cx="1160575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 dirty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Random </a:t>
            </a:r>
            <a:r>
              <a:rPr lang="en-US" altLang="zh-CN" sz="1200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re-starts</a:t>
            </a:r>
            <a:endParaRPr lang="zh-CN" altLang="zh-CN" sz="1200" dirty="0">
              <a:latin typeface="Times New Roman" pitchFamily="18" charset="0"/>
              <a:ea typeface="Helvetica" charset="0"/>
              <a:cs typeface="Times New Roman" pitchFamily="18" charset="0"/>
              <a:sym typeface="Helvetica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5156200" y="2433637"/>
            <a:ext cx="0" cy="2428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45720" rIns="45720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" name="Rectangle 20"/>
          <p:cNvSpPr>
            <a:spLocks/>
          </p:cNvSpPr>
          <p:nvPr/>
        </p:nvSpPr>
        <p:spPr bwMode="auto">
          <a:xfrm>
            <a:off x="7527798" y="1663919"/>
            <a:ext cx="1503618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 dirty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Other </a:t>
            </a:r>
            <a:r>
              <a:rPr lang="zh-CN" altLang="zh-CN" sz="1600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algorithm</a:t>
            </a:r>
            <a:r>
              <a:rPr lang="en-US" altLang="zh-CN" sz="1600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s</a:t>
            </a:r>
            <a:endParaRPr lang="zh-CN" altLang="zh-CN" sz="1600" dirty="0">
              <a:latin typeface="Times New Roman" pitchFamily="18" charset="0"/>
              <a:ea typeface="Helvetica" charset="0"/>
              <a:cs typeface="Times New Roman" pitchFamily="18" charset="0"/>
              <a:sym typeface="Helvetica" charset="0"/>
            </a:endParaRP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694488" y="3727450"/>
            <a:ext cx="0" cy="927100"/>
          </a:xfrm>
          <a:prstGeom prst="line">
            <a:avLst/>
          </a:pr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45720" rIns="45720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5" name="Rectangle 23"/>
          <p:cNvSpPr>
            <a:spLocks/>
          </p:cNvSpPr>
          <p:nvPr/>
        </p:nvSpPr>
        <p:spPr bwMode="auto">
          <a:xfrm>
            <a:off x="3759200" y="4719636"/>
            <a:ext cx="5870575" cy="1985963"/>
          </a:xfrm>
          <a:prstGeom prst="rect">
            <a:avLst/>
          </a:prstGeom>
          <a:gradFill rotWithShape="0">
            <a:gsLst>
              <a:gs pos="0">
                <a:srgbClr val="DCDEE0"/>
              </a:gs>
              <a:gs pos="100000">
                <a:srgbClr val="A6AAA9"/>
              </a:gs>
            </a:gsLst>
            <a:lin ang="5400000"/>
          </a:gra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6" name="Rectangle 24"/>
          <p:cNvSpPr>
            <a:spLocks/>
          </p:cNvSpPr>
          <p:nvPr/>
        </p:nvSpPr>
        <p:spPr bwMode="auto">
          <a:xfrm>
            <a:off x="4694762" y="4825603"/>
            <a:ext cx="3996287" cy="410369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Apple Braille Outline 6 Dot" charset="0"/>
                <a:cs typeface="Times New Roman" pitchFamily="18" charset="0"/>
                <a:sym typeface="Apple Braille Outline 6 Dot" charset="0"/>
              </a:rPr>
              <a:t>Classification performance evaluation</a:t>
            </a:r>
            <a:endParaRPr lang="zh-CN" altLang="zh-CN" sz="2000" dirty="0">
              <a:latin typeface="Times New Roman" pitchFamily="18" charset="0"/>
              <a:ea typeface="Apple Braille Outline 6 Dot" charset="0"/>
              <a:cs typeface="Times New Roman" pitchFamily="18" charset="0"/>
              <a:sym typeface="Apple Braille Outline 6 Dot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222750" y="5410200"/>
            <a:ext cx="1898650" cy="1020762"/>
            <a:chOff x="4070350" y="5318125"/>
            <a:chExt cx="1898650" cy="1020762"/>
          </a:xfrm>
        </p:grpSpPr>
        <p:sp>
          <p:nvSpPr>
            <p:cNvPr id="3098" name="Rectangle 26"/>
            <p:cNvSpPr>
              <a:spLocks/>
            </p:cNvSpPr>
            <p:nvPr/>
          </p:nvSpPr>
          <p:spPr bwMode="auto">
            <a:xfrm>
              <a:off x="4070350" y="5318125"/>
              <a:ext cx="1898650" cy="102076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 lang="zh-CN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1" name="Rectangle 29"/>
            <p:cNvSpPr>
              <a:spLocks/>
            </p:cNvSpPr>
            <p:nvPr/>
          </p:nvSpPr>
          <p:spPr bwMode="auto">
            <a:xfrm>
              <a:off x="4647778" y="5464636"/>
              <a:ext cx="743793" cy="364202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zh-CN" altLang="zh-CN" sz="1700">
                  <a:latin typeface="Times New Roman" pitchFamily="18" charset="0"/>
                  <a:ea typeface="Helvetica" charset="0"/>
                  <a:cs typeface="Times New Roman" pitchFamily="18" charset="0"/>
                  <a:sym typeface="Helvetica" charset="0"/>
                </a:rPr>
                <a:t>10-fold</a:t>
              </a:r>
            </a:p>
          </p:txBody>
        </p:sp>
        <p:sp>
          <p:nvSpPr>
            <p:cNvPr id="3102" name="Rectangle 30"/>
            <p:cNvSpPr>
              <a:spLocks/>
            </p:cNvSpPr>
            <p:nvPr/>
          </p:nvSpPr>
          <p:spPr bwMode="auto">
            <a:xfrm>
              <a:off x="4281492" y="5824999"/>
              <a:ext cx="1476366" cy="364202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zh-CN" altLang="zh-CN" sz="1700">
                  <a:latin typeface="Times New Roman" pitchFamily="18" charset="0"/>
                  <a:ea typeface="Helvetica" charset="0"/>
                  <a:cs typeface="Times New Roman" pitchFamily="18" charset="0"/>
                  <a:sym typeface="Helvetica" charset="0"/>
                </a:rPr>
                <a:t>cross validation</a:t>
              </a:r>
            </a:p>
          </p:txBody>
        </p:sp>
      </p:grpSp>
      <p:sp>
        <p:nvSpPr>
          <p:cNvPr id="3103" name="Rectangle 31"/>
          <p:cNvSpPr>
            <a:spLocks/>
          </p:cNvSpPr>
          <p:nvPr/>
        </p:nvSpPr>
        <p:spPr bwMode="auto">
          <a:xfrm>
            <a:off x="7077075" y="5337837"/>
            <a:ext cx="1068388" cy="33655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4" name="Rectangle 32"/>
          <p:cNvSpPr>
            <a:spLocks/>
          </p:cNvSpPr>
          <p:nvPr/>
        </p:nvSpPr>
        <p:spPr bwMode="auto">
          <a:xfrm>
            <a:off x="7361238" y="5383875"/>
            <a:ext cx="500062" cy="3175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4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SVM</a:t>
            </a:r>
          </a:p>
        </p:txBody>
      </p:sp>
      <p:sp>
        <p:nvSpPr>
          <p:cNvPr id="3105" name="Rectangle 33"/>
          <p:cNvSpPr>
            <a:spLocks/>
          </p:cNvSpPr>
          <p:nvPr/>
        </p:nvSpPr>
        <p:spPr bwMode="auto">
          <a:xfrm>
            <a:off x="8599488" y="5515637"/>
            <a:ext cx="488950" cy="3175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4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KNN</a:t>
            </a:r>
          </a:p>
        </p:txBody>
      </p:sp>
      <p:sp>
        <p:nvSpPr>
          <p:cNvPr id="3106" name="Rectangle 34"/>
          <p:cNvSpPr>
            <a:spLocks/>
          </p:cNvSpPr>
          <p:nvPr/>
        </p:nvSpPr>
        <p:spPr bwMode="auto">
          <a:xfrm>
            <a:off x="7281782" y="5802707"/>
            <a:ext cx="673261" cy="318036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4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NBayes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6694488" y="6804025"/>
            <a:ext cx="0" cy="882650"/>
          </a:xfrm>
          <a:prstGeom prst="line">
            <a:avLst/>
          </a:pr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45720" rIns="45720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8" name="Rectangle 36"/>
          <p:cNvSpPr>
            <a:spLocks/>
          </p:cNvSpPr>
          <p:nvPr/>
        </p:nvSpPr>
        <p:spPr bwMode="auto">
          <a:xfrm>
            <a:off x="3759200" y="7732712"/>
            <a:ext cx="5870575" cy="1258888"/>
          </a:xfrm>
          <a:prstGeom prst="rect">
            <a:avLst/>
          </a:prstGeom>
          <a:gradFill rotWithShape="0">
            <a:gsLst>
              <a:gs pos="0">
                <a:srgbClr val="DCDEE0"/>
              </a:gs>
              <a:gs pos="100000">
                <a:srgbClr val="A6AAA9"/>
              </a:gs>
            </a:gsLst>
            <a:lin ang="5400000"/>
          </a:gra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9" name="Rectangle 37"/>
          <p:cNvSpPr>
            <a:spLocks/>
          </p:cNvSpPr>
          <p:nvPr/>
        </p:nvSpPr>
        <p:spPr bwMode="auto">
          <a:xfrm>
            <a:off x="6200778" y="7908528"/>
            <a:ext cx="984244" cy="410369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2000" b="1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Output</a:t>
            </a:r>
            <a:r>
              <a:rPr lang="en-US" altLang="zh-CN" sz="2000" b="1" dirty="0" smtClean="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:</a:t>
            </a:r>
            <a:endParaRPr lang="zh-CN" altLang="zh-CN" sz="2000" b="1" dirty="0">
              <a:latin typeface="Times New Roman" pitchFamily="18" charset="0"/>
              <a:ea typeface="Helvetica" charset="0"/>
              <a:cs typeface="Times New Roman" pitchFamily="18" charset="0"/>
              <a:sym typeface="Helvetica" charset="0"/>
            </a:endParaRPr>
          </a:p>
        </p:txBody>
      </p:sp>
      <p:sp>
        <p:nvSpPr>
          <p:cNvPr id="3110" name="Rectangle 38"/>
          <p:cNvSpPr>
            <a:spLocks/>
          </p:cNvSpPr>
          <p:nvPr/>
        </p:nvSpPr>
        <p:spPr bwMode="auto">
          <a:xfrm>
            <a:off x="6424613" y="8464550"/>
            <a:ext cx="536575" cy="4064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20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Acc</a:t>
            </a:r>
          </a:p>
        </p:txBody>
      </p:sp>
      <p:sp>
        <p:nvSpPr>
          <p:cNvPr id="3111" name="Rectangle 39"/>
          <p:cNvSpPr>
            <a:spLocks/>
          </p:cNvSpPr>
          <p:nvPr/>
        </p:nvSpPr>
        <p:spPr bwMode="auto">
          <a:xfrm>
            <a:off x="1905000" y="1893888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2" name="Rectangle 40"/>
          <p:cNvSpPr>
            <a:spLocks/>
          </p:cNvSpPr>
          <p:nvPr/>
        </p:nvSpPr>
        <p:spPr bwMode="auto">
          <a:xfrm>
            <a:off x="1905000" y="2428875"/>
            <a:ext cx="1133475" cy="36036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3" name="Rectangle 41"/>
          <p:cNvSpPr>
            <a:spLocks/>
          </p:cNvSpPr>
          <p:nvPr/>
        </p:nvSpPr>
        <p:spPr bwMode="auto">
          <a:xfrm>
            <a:off x="1905000" y="2976563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4" name="Rectangle 42"/>
          <p:cNvSpPr>
            <a:spLocks/>
          </p:cNvSpPr>
          <p:nvPr/>
        </p:nvSpPr>
        <p:spPr bwMode="auto">
          <a:xfrm>
            <a:off x="1905000" y="3549650"/>
            <a:ext cx="1133475" cy="36036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5" name="Rectangle 43"/>
          <p:cNvSpPr>
            <a:spLocks/>
          </p:cNvSpPr>
          <p:nvPr/>
        </p:nvSpPr>
        <p:spPr bwMode="auto">
          <a:xfrm>
            <a:off x="1905000" y="4124325"/>
            <a:ext cx="1133475" cy="36036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6" name="Rectangle 44"/>
          <p:cNvSpPr>
            <a:spLocks/>
          </p:cNvSpPr>
          <p:nvPr/>
        </p:nvSpPr>
        <p:spPr bwMode="auto">
          <a:xfrm>
            <a:off x="1905000" y="4691063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7" name="Rectangle 45"/>
          <p:cNvSpPr>
            <a:spLocks/>
          </p:cNvSpPr>
          <p:nvPr/>
        </p:nvSpPr>
        <p:spPr bwMode="auto">
          <a:xfrm>
            <a:off x="1889125" y="5262563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8" name="Rectangle 46"/>
          <p:cNvSpPr>
            <a:spLocks/>
          </p:cNvSpPr>
          <p:nvPr/>
        </p:nvSpPr>
        <p:spPr bwMode="auto">
          <a:xfrm>
            <a:off x="1905000" y="5837238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9" name="Rectangle 47"/>
          <p:cNvSpPr>
            <a:spLocks/>
          </p:cNvSpPr>
          <p:nvPr/>
        </p:nvSpPr>
        <p:spPr bwMode="auto">
          <a:xfrm>
            <a:off x="1905000" y="7424738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0" name="Rectangle 48"/>
          <p:cNvSpPr>
            <a:spLocks/>
          </p:cNvSpPr>
          <p:nvPr/>
        </p:nvSpPr>
        <p:spPr bwMode="auto">
          <a:xfrm>
            <a:off x="6127750" y="8491537"/>
            <a:ext cx="1133475" cy="36036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1" name="Rectangle 49"/>
          <p:cNvSpPr>
            <a:spLocks/>
          </p:cNvSpPr>
          <p:nvPr/>
        </p:nvSpPr>
        <p:spPr bwMode="auto">
          <a:xfrm>
            <a:off x="2037168" y="6376720"/>
            <a:ext cx="900888" cy="318036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4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Gastric/1/2</a:t>
            </a:r>
          </a:p>
        </p:txBody>
      </p:sp>
      <p:sp>
        <p:nvSpPr>
          <p:cNvPr id="3122" name="Rectangle 50"/>
          <p:cNvSpPr>
            <a:spLocks/>
          </p:cNvSpPr>
          <p:nvPr/>
        </p:nvSpPr>
        <p:spPr bwMode="auto">
          <a:xfrm>
            <a:off x="1905000" y="6354763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3" name="Rectangle 51"/>
          <p:cNvSpPr>
            <a:spLocks/>
          </p:cNvSpPr>
          <p:nvPr/>
        </p:nvSpPr>
        <p:spPr bwMode="auto">
          <a:xfrm>
            <a:off x="2150351" y="7991694"/>
            <a:ext cx="639598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Stroke</a:t>
            </a:r>
          </a:p>
        </p:txBody>
      </p:sp>
      <p:sp>
        <p:nvSpPr>
          <p:cNvPr id="3124" name="Rectangle 52"/>
          <p:cNvSpPr>
            <a:spLocks/>
          </p:cNvSpPr>
          <p:nvPr/>
        </p:nvSpPr>
        <p:spPr bwMode="auto">
          <a:xfrm>
            <a:off x="1905000" y="6875463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5" name="Rectangle 53"/>
          <p:cNvSpPr>
            <a:spLocks/>
          </p:cNvSpPr>
          <p:nvPr/>
        </p:nvSpPr>
        <p:spPr bwMode="auto">
          <a:xfrm>
            <a:off x="2208060" y="6904257"/>
            <a:ext cx="524181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Leuk</a:t>
            </a:r>
          </a:p>
        </p:txBody>
      </p:sp>
      <p:sp>
        <p:nvSpPr>
          <p:cNvPr id="3126" name="Rectangle 54"/>
          <p:cNvSpPr>
            <a:spLocks/>
          </p:cNvSpPr>
          <p:nvPr/>
        </p:nvSpPr>
        <p:spPr bwMode="auto">
          <a:xfrm>
            <a:off x="1905000" y="7986713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2" name="Rectangle 60"/>
          <p:cNvSpPr>
            <a:spLocks/>
          </p:cNvSpPr>
          <p:nvPr/>
        </p:nvSpPr>
        <p:spPr bwMode="auto">
          <a:xfrm>
            <a:off x="7349979" y="2037596"/>
            <a:ext cx="522579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TRank</a:t>
            </a:r>
          </a:p>
        </p:txBody>
      </p:sp>
      <p:sp>
        <p:nvSpPr>
          <p:cNvPr id="3133" name="Rectangle 61"/>
          <p:cNvSpPr>
            <a:spLocks/>
          </p:cNvSpPr>
          <p:nvPr/>
        </p:nvSpPr>
        <p:spPr bwMode="auto">
          <a:xfrm>
            <a:off x="7422923" y="2440821"/>
            <a:ext cx="375103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FPR</a:t>
            </a:r>
          </a:p>
        </p:txBody>
      </p:sp>
      <p:sp>
        <p:nvSpPr>
          <p:cNvPr id="3134" name="Rectangle 62"/>
          <p:cNvSpPr>
            <a:spLocks/>
          </p:cNvSpPr>
          <p:nvPr/>
        </p:nvSpPr>
        <p:spPr bwMode="auto">
          <a:xfrm>
            <a:off x="7319569" y="2869446"/>
            <a:ext cx="573875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WRank</a:t>
            </a:r>
          </a:p>
        </p:txBody>
      </p:sp>
      <p:sp>
        <p:nvSpPr>
          <p:cNvPr id="3135" name="Rectangle 63"/>
          <p:cNvSpPr>
            <a:spLocks/>
          </p:cNvSpPr>
          <p:nvPr/>
        </p:nvSpPr>
        <p:spPr bwMode="auto">
          <a:xfrm>
            <a:off x="8663930" y="2053471"/>
            <a:ext cx="461665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Lasso</a:t>
            </a:r>
          </a:p>
        </p:txBody>
      </p:sp>
      <p:sp>
        <p:nvSpPr>
          <p:cNvPr id="3136" name="Rectangle 64"/>
          <p:cNvSpPr>
            <a:spLocks/>
          </p:cNvSpPr>
          <p:nvPr/>
        </p:nvSpPr>
        <p:spPr bwMode="auto">
          <a:xfrm>
            <a:off x="8748897" y="2448758"/>
            <a:ext cx="290144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RF</a:t>
            </a:r>
          </a:p>
        </p:txBody>
      </p:sp>
      <p:sp>
        <p:nvSpPr>
          <p:cNvPr id="3137" name="Rectangle 65"/>
          <p:cNvSpPr>
            <a:spLocks/>
          </p:cNvSpPr>
          <p:nvPr/>
        </p:nvSpPr>
        <p:spPr bwMode="auto">
          <a:xfrm>
            <a:off x="8607527" y="2845633"/>
            <a:ext cx="471283" cy="28725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2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Ridge</a:t>
            </a:r>
          </a:p>
        </p:txBody>
      </p:sp>
      <p:sp>
        <p:nvSpPr>
          <p:cNvPr id="3138" name="Rectangle 66"/>
          <p:cNvSpPr>
            <a:spLocks/>
          </p:cNvSpPr>
          <p:nvPr/>
        </p:nvSpPr>
        <p:spPr bwMode="auto">
          <a:xfrm>
            <a:off x="7083425" y="5766462"/>
            <a:ext cx="1069975" cy="339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9" name="Rectangle 67"/>
          <p:cNvSpPr>
            <a:spLocks/>
          </p:cNvSpPr>
          <p:nvPr/>
        </p:nvSpPr>
        <p:spPr bwMode="auto">
          <a:xfrm>
            <a:off x="7083425" y="6183975"/>
            <a:ext cx="1069975" cy="339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0" name="Rectangle 68"/>
          <p:cNvSpPr>
            <a:spLocks/>
          </p:cNvSpPr>
          <p:nvPr/>
        </p:nvSpPr>
        <p:spPr bwMode="auto">
          <a:xfrm>
            <a:off x="7312246" y="6174182"/>
            <a:ext cx="610745" cy="318036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4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DTtree</a:t>
            </a:r>
          </a:p>
        </p:txBody>
      </p:sp>
      <p:sp>
        <p:nvSpPr>
          <p:cNvPr id="3141" name="Rectangle 69"/>
          <p:cNvSpPr>
            <a:spLocks/>
          </p:cNvSpPr>
          <p:nvPr/>
        </p:nvSpPr>
        <p:spPr bwMode="auto">
          <a:xfrm>
            <a:off x="8310563" y="5528337"/>
            <a:ext cx="1068387" cy="339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2" name="Rectangle 70"/>
          <p:cNvSpPr>
            <a:spLocks/>
          </p:cNvSpPr>
          <p:nvPr/>
        </p:nvSpPr>
        <p:spPr bwMode="auto">
          <a:xfrm>
            <a:off x="8667750" y="6020462"/>
            <a:ext cx="342900" cy="3175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4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LR</a:t>
            </a:r>
          </a:p>
        </p:txBody>
      </p:sp>
      <p:sp>
        <p:nvSpPr>
          <p:cNvPr id="3143" name="Rectangle 71"/>
          <p:cNvSpPr>
            <a:spLocks/>
          </p:cNvSpPr>
          <p:nvPr/>
        </p:nvSpPr>
        <p:spPr bwMode="auto">
          <a:xfrm>
            <a:off x="8310563" y="5980775"/>
            <a:ext cx="1068387" cy="339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4" name="Rectangle 72"/>
          <p:cNvSpPr>
            <a:spLocks/>
          </p:cNvSpPr>
          <p:nvPr/>
        </p:nvSpPr>
        <p:spPr bwMode="auto">
          <a:xfrm>
            <a:off x="1905000" y="8485188"/>
            <a:ext cx="1133475" cy="3603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5" name="Rectangle 73"/>
          <p:cNvSpPr>
            <a:spLocks/>
          </p:cNvSpPr>
          <p:nvPr/>
        </p:nvSpPr>
        <p:spPr bwMode="auto">
          <a:xfrm>
            <a:off x="2007312" y="8513982"/>
            <a:ext cx="1001877" cy="34881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600">
                <a:latin typeface="Times New Roman" pitchFamily="18" charset="0"/>
                <a:ea typeface="Helvetica" charset="0"/>
                <a:cs typeface="Times New Roman" pitchFamily="18" charset="0"/>
                <a:sym typeface="Helvetica" charset="0"/>
              </a:rPr>
              <a:t>GSE55599</a:t>
            </a:r>
          </a:p>
        </p:txBody>
      </p:sp>
      <p:sp>
        <p:nvSpPr>
          <p:cNvPr id="75" name="Rectangle 26"/>
          <p:cNvSpPr>
            <a:spLocks/>
          </p:cNvSpPr>
          <p:nvPr/>
        </p:nvSpPr>
        <p:spPr bwMode="auto">
          <a:xfrm>
            <a:off x="6883400" y="5234650"/>
            <a:ext cx="2590800" cy="13716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直接箭头连接符 77"/>
          <p:cNvCxnSpPr>
            <a:stCxn id="75" idx="1"/>
            <a:endCxn id="3098" idx="3"/>
          </p:cNvCxnSpPr>
          <p:nvPr/>
        </p:nvCxnSpPr>
        <p:spPr bwMode="auto">
          <a:xfrm flipH="1">
            <a:off x="6121400" y="5920450"/>
            <a:ext cx="762000" cy="13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05337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600" y="0"/>
            <a:ext cx="460057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95600"/>
            <a:ext cx="460057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3600" y="2895600"/>
            <a:ext cx="46005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4550" y="5768050"/>
            <a:ext cx="460057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</a:spPr>
      <a:bodyPr lIns="45720" rIns="45720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自定义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White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HILab-PI</dc:creator>
  <cp:lastModifiedBy>admin</cp:lastModifiedBy>
  <cp:revision>7</cp:revision>
  <dcterms:modified xsi:type="dcterms:W3CDTF">2017-04-04T13:59:02Z</dcterms:modified>
</cp:coreProperties>
</file>