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59" r:id="rId3"/>
    <p:sldId id="364" r:id="rId4"/>
    <p:sldId id="260" r:id="rId5"/>
    <p:sldId id="369" r:id="rId7"/>
    <p:sldId id="280" r:id="rId8"/>
    <p:sldId id="287" r:id="rId9"/>
    <p:sldId id="292" r:id="rId10"/>
    <p:sldId id="358" r:id="rId11"/>
    <p:sldId id="293" r:id="rId12"/>
    <p:sldId id="294" r:id="rId13"/>
    <p:sldId id="262" r:id="rId14"/>
    <p:sldId id="263" r:id="rId15"/>
    <p:sldId id="281" r:id="rId16"/>
    <p:sldId id="288" r:id="rId17"/>
    <p:sldId id="372" r:id="rId18"/>
    <p:sldId id="264" r:id="rId19"/>
    <p:sldId id="374" r:id="rId20"/>
    <p:sldId id="360" r:id="rId21"/>
    <p:sldId id="377" r:id="rId22"/>
    <p:sldId id="361" r:id="rId23"/>
    <p:sldId id="267" r:id="rId24"/>
    <p:sldId id="367" r:id="rId25"/>
    <p:sldId id="368" r:id="rId26"/>
    <p:sldId id="334" r:id="rId27"/>
    <p:sldId id="335" r:id="rId28"/>
    <p:sldId id="337" r:id="rId29"/>
    <p:sldId id="338" r:id="rId30"/>
    <p:sldId id="366" r:id="rId31"/>
    <p:sldId id="378" r:id="rId32"/>
    <p:sldId id="270" r:id="rId33"/>
    <p:sldId id="271" r:id="rId34"/>
    <p:sldId id="342" r:id="rId35"/>
    <p:sldId id="347" r:id="rId36"/>
    <p:sldId id="348" r:id="rId37"/>
    <p:sldId id="467" r:id="rId38"/>
    <p:sldId id="354" r:id="rId39"/>
    <p:sldId id="355" r:id="rId40"/>
    <p:sldId id="356" r:id="rId41"/>
    <p:sldId id="282" r:id="rId42"/>
    <p:sldId id="466" r:id="rId43"/>
    <p:sldId id="464" r:id="rId44"/>
    <p:sldId id="278" r:id="rId45"/>
    <p:sldId id="465" r:id="rId46"/>
    <p:sldId id="291" r:id="rId47"/>
    <p:sldId id="283" r:id="rId48"/>
  </p:sldIdLst>
  <p:sldSz cx="9144000" cy="6858000" type="screen4x3"/>
  <p:notesSz cx="6858000" cy="9144000"/>
  <p:custDataLst>
    <p:tags r:id="rId5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0964" autoAdjust="0"/>
  </p:normalViewPr>
  <p:slideViewPr>
    <p:cSldViewPr snapToGrid="0">
      <p:cViewPr varScale="1">
        <p:scale>
          <a:sx n="91" d="100"/>
          <a:sy n="91" d="100"/>
        </p:scale>
        <p:origin x="21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267 613,'0'3,"0"1,0 0,0 7,0-8,0 2,0-1,0 0,0 0,0 0,0 0,0 0,0-1,-1 0,0 0,0 0,0 0,0 0,1 0,-1 0,0 0,1 0,3-1,0-1,1 0,-1 0,0-1,0 0,0 0,0 0,0 0,0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738 806,'0'3,"-3"1,0 3,0-2,-1 3,2-4,0 0,-1 0,1 0,1-1,-2 2,1-1,-1 0,0 0,2 0,-1-1,0 0,1 0,-1 0,1 0,-1 0,1 0,4-3,1-1,-1 0,0 1,0-1,0 0,1-2,-1 2,0 0,0-1,0 0,0 0,0 1,-1-2,3-1,-1 3,0-2,0 0,-1 2,1-3,-1 3,0 0,1-3,-1 3,-2-2,2 1,0 1,0-1,0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638 1062,'-3'0,"2"-3,-2 1,0 0,-1-1,1 2,0 0,0 1,0 1,0 0,1 2,-1 0,2 0,0 0,1 0,0 0,1 0,1 0,0 1,1 1,1-1,-1 0,-2-1,3 0,-1-1,-2 1,0 0,1 0,-2 0,-1 0,0 0,-1 0,-1 1,1-1,0 0,-1-1,1 1,-1-2,0 0,0 0,0-3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1055,'-2'-3,"1"0,-1 0,-1 0,1 0,-2 1,1 2,0 0,0 1,0 1,1 1,0 1,1 0,1-1,0 0,0 0,0 0,0 0,3 0,0-1,1 0,-1-1,0 1,0-2,0 0,0-2,-3-1,2 6,-2 0,0 1,0 0,1 0,-1-1,2 1,-2-1,1 1,0 0,0 1,0-1,1 2,-1-1,0-1,-1 0,1-1,-1 1,0 0,1-1,-1 0,7-12,-2 1,-3 5,-1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868 580,'0'3,"0"6,0-4,0-2,0 1,0 1,0-1,0 1,0-1,0 1,0-1,0-1,0 2,0-1,0 1,0 1,0 6,0-6,0 1,0-1,0-2,0 1,0 1,0-2,0-1,0 2,0 0,0-1,0-1,0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885 585,'3'2,"-2"1,1 0,-1 1,0 1,1-1,-1 0,0 1,-1-2,0 0,0 1,0-1,1 2,-1 0,0 0,-1-2,0 1,0-1,-2-2,0 0,0-1,0-2,0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841 877,'2'-3,"-2"0,1-2,-1 2,0 0,0-13,1 12,-1-2,0 3,0-1,0 1,0 0,0-3,0 2,0 1,0-1,1 1,0 0,0 0,2 2,-2 4,2 1,-1-1,0 1,0-1,-1 0,2 1,-1-1,0 0,1 1,-2-1,1 1,-1 2,0-3,0 3,1-2,-2-1,1 1,0 0,0-1,0 0,0 1,0-1,-1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629 946,'3'0,"0"-2,0 0,0 0,-1-1,1 1,0 1,0-2,0 0,0-2,0 3,0-2,1-1,-1 2,1-2,-2 2,0 0,1 0,0-1,-2 1,3 0,-2-1,0 1,1-1,0 2,-1-1,1-3,1 3,-2 0,2-2,2 0,-4 1,1 2,2-2,-3 1,1 1,0-2,1 1,0-1,-1 1,1 0,2-3,-2 4,-1-1,2 1,-3-1,2 2,-1-1,0 0,1 0,0-1,0 0,-1 1,0 0,0 1,-1-2,1 3,0-2,-3 5,1 2,0-1,0 0,-1 0,2 4,-1-5,0 3,0-1,0 1,1 0,-1-1,0-1,0 0,0 0,0-1,1 1,-2-1,1 0,0 1,0-1,0 1,0-1,0 3,0-3,0 0,0 0,0 0,0 0,-1 0,0 0,2 1,-2-1,1 0,-1 0,2 0,-2 1,1-1,0 0,0 0,-1 0,1 0,0 0,2-2,-2-4,2 3,0 0,1-1,0 1,-1-1,0 0,1 1,0 0,-1 0,2 0,-1 0,-1 0,1-1,0 0,0 1,-1 0,1-2,-1 2,2-1,-1 1,-1-1,1-1,0 2,1 0,0 0,-2 0,1 0,0 0,1 0,-1 0,0 0,-1 0,1 0,-1 0,1 0,-1 0,1 0,0 0,0 0,-1 0,0 0,0 0,1 0,-1-1,0 1,0 0,0 0,0-1,0 0,0 0,0 1,1 0,-1-1,1 1,-1-1,0 1,0-2,0 2,-3-3,0 0,2 0,-2 0,1 0,-1 0,0 0,0 0,0 0,0-1,-1 1,0 0,0 0,1-1,-1 0,0 1,1-1,-1 0,0 0,1-1,0 2,0 0,0 0,0-2,0 1,0-1,0 1,0 1,0 0,0-1,2 0,-2 0,1 0,1 0,-1 0,1-1,-1 1,0 1,-1 0,1 0,0 0,-1 0,1 0,1 0,-1 0,2 3,0 0,0 0,0 0,0 0,0 0,0 2,0 0,0-1,0-1,0 0,1 2,-1-1,1-1,0 2,0-1,2 0,-3 0,1 0,0-1,0 1,-1 0,0 0,2-1,0 1,-1 0,-1 0,2 2,-1-2,-1 0,0 0,5 1,-5-2,1 1,0 0,0-1,0 2,1-2,-1 2,1-2,0 2,-1-1,3 1,-3-1,3 0,-2 0,1 1,-1-1,-1 0,3 0,-3 0,3 1,-2-1,1 0,1 1,-1 0,3 0,-2 0,1 0,0-1,1 2,0-2,-3 2,1-2,-1 1,1-1,0 2,-3-2,3 0,-3 0,1 1,-2-1,2 0,-2 0,0-1,2 2,-2-1,0 0,1 0,0 0,-1 0,1 0,2 0,-2 0,0 1,-1-1,0 1,0-1,0 1,0 0,0 0,0-1,-1 2,1-1,0 0,0 0,0-1,0 0,-1-7,0 0,-2-4,0 7,0-3,0 2,0 1,0-1,-1 0,0 0,0-1,0 0,0 1,0 1,0-1,-1 1,1 0,0-1,0 1,1-1,-1 0,0 1,0 0,0-3,0 1,0 1,0 1,0-1,0 1,0 0,0 0,0 0,0 0,1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664 336,'0'3,"0"4,0-4,0 0,0 0,0 0,0 0,0 0,0 0,0 0,0 0,1 0,-1 0,0 0,0 0,0 0,0 0,0 0,-1-7,1 1,-1 0,1 0,0 0,0 0,0 0,0 0,1 0,2 1,0 1,0-1,0 2,0 1,-1 2,-1 0,0 0,-1 0,2 0,-2 0,0 0,-1 0,-1 0,-1 0,0-2,0 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709 347,'3'0,"-2"-3,1 0,1 2,0 3,-2 1,0 1,0 0,0-1,-1 0,0 0,0 0,0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727 398,'2'0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315 658,'0'-3,"-3"2,0 0,-1 0,1 1,0 0,0 2,2 1,1 0,0 0,0 1,0-1,0 0,1 0,0 0,0 0,2 1,-1-1,1 0,-1 0,1 0,1-1,-1 0,0-1,0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719 391,'3'3,"0"-1,-1 1,0 0,1-1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737 349,'0'-3,"3"3,0 1,-2 2,1 0,-2 0,2 1,0-1,-1 0,0 0,-1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751 392,'2'3,"-1"0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755 342,'3'-1,"0"-1,0 0,0 1,0 1,0 2,0 1,0 0,-1 0,-1 0,1 0,-2 1,1-1,-1 0,1 0,-1 0,0 0,0 0,0 0,0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782 393,'0'3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318 1024,'0'-3,"-3"0,1 0,1-1,-2 2,0 1,0-1,0 2,0 0,0 1,2 2,0 0,1 0,0 0,0 0,1 0,0 0,1 0,0 0,0 0,0 1,0-1,1-1,0 0,-2 1,0 0,-4-1,0 0,-1 0,1-1,0-1,0 0,0 0,0 0,0 0,0 0,-1 0,-1 0,2 0,0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563 880,'-2'-4,"4"-2,3-3,-2 5,-1 1,1-3,0 3,1-3,-2 3,0 0,3-5,-3 5,1-1,0-1,-1 1,0 0,0 1,1 1,-2-1,3 8,-2 3,-1-4,0 0,0 0,0 0,0 0,0 0,0 1,0-2,0 1,0 0,0-1,0 0,0 0,0 0,0 0,-1 0,1 0,0 0,0 0,-1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434 957,'3'-2,"-2"-1,3-2,-3 2,1 0,1-1,-1-1,1 1,-1 0,0 1,0 0,0-1,1 1,-1-1,0 1,-1 0,0-1,1 0,-1 0,2 0,-2 0,-1 0,1 1,1-1,-1-1,0 1,0 1,0-1,-1 1,2 0,-1 0,1 0,0 0,-1 0,0 0,2 0,-2 0,1 0,0 0,-1 0,1 0,0 0,-1 0,1-1,0 1,0 0,-2-1,2 1,0 0,-1-1,0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683 634,'3'0,"0"0,0 1,0-1,3 0,-3 1,1-1,0 0,1-1,-2 0,0 1,0 0,0 0,0 0,1 0,2 0,-1 0,-2 0,1 0,0 0,-1 0,1-1,-1 1,1-1,-1 1,1-1,1 1,-2 0,0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785 613,'5'1,"-2"2,0-1,0-1,0 1,-3 1,3-2,-1 2,-2 0,-2 0,-1 0,0 0,1 0,-1 0,0 0,0-1,-1 0,2 1,-1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612 610,'0'-3,"-3"2,0-1,0 0,0 1,0 1,0 0,0 0,0 1,0 2,3 0,0 0,2 2,0-2,0 0,-1 0,1 0,-1 0,2-1,-2 1,2-1,-1 1,-2 0,-3 0,2 0,-2-1,0-2,0 0,0 0,0 0,-2 0,2 0,0-1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3-09-05T15:44:36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623 765,'1'3,"-1"0,0 1,0 0,0 2,0-3,0 0,0 1,0-1,0 1,0-1,0 0,0 0,0 0,0 1,0 0,0-1,0 1,0-1,0 1,0-1,0 0,0 0,0 1,0-1,0 0,0 0,0 0,0 1,0 0,0-1,0 0,0 0,0 0,0 1,0-1,0 0,0 0,0 1,0-1,0 0,0 0,0 0,0 0,0 0,0 0,0 0,0 0,0 0,0 0,0 0,0 0,0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B74A-490B-4401-BFC7-631D0274EC1C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0856-F3A5-40E8-B510-B7458E98BE2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DATATYPE  library[M];  </a:t>
            </a:r>
            <a:r>
              <a:rPr lang="zh-CN" altLang="en-US" dirty="0"/>
              <a:t>结构体数组 通过结构体数组来定义线性表 静态的 最大长度是</a:t>
            </a:r>
            <a:r>
              <a:rPr lang="en-US" altLang="zh-CN" dirty="0"/>
              <a:t>M</a:t>
            </a:r>
            <a:endParaRPr lang="en-US" altLang="zh-CN" dirty="0"/>
          </a:p>
          <a:p>
            <a:endParaRPr lang="en-US" altLang="en-US" dirty="0"/>
          </a:p>
          <a:p>
            <a:r>
              <a:rPr lang="zh-CN" altLang="en-US" dirty="0"/>
              <a:t>而</a:t>
            </a:r>
            <a:r>
              <a:rPr lang="en-US" altLang="zh-CN" dirty="0"/>
              <a:t>malloc</a:t>
            </a:r>
            <a:r>
              <a:rPr lang="zh-CN" altLang="en-US" dirty="0"/>
              <a:t>需要我们自己计算字节数，并且返回的时候要强转成指定类型的指针。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zh-CN" dirty="0"/>
              <a:t>malloc</a:t>
            </a:r>
            <a:r>
              <a:rPr lang="zh-CN" altLang="en-US" dirty="0"/>
              <a:t>所分配的内存是一块连续的空间（逻辑上连续，物理上不一定）。同时，</a:t>
            </a:r>
            <a:r>
              <a:rPr lang="en-US" altLang="zh-CN" dirty="0"/>
              <a:t>malloc</a:t>
            </a:r>
            <a:r>
              <a:rPr lang="zh-CN" altLang="en-US" dirty="0"/>
              <a:t>实际分配的内存空间可能会比你请求的多一点，但是这个行为只是由编译器定义的。</a:t>
            </a:r>
            <a:r>
              <a:rPr lang="en-US" altLang="zh-CN" dirty="0"/>
              <a:t>(</a:t>
            </a:r>
            <a:r>
              <a:rPr lang="zh-CN" altLang="en-US" dirty="0"/>
              <a:t>提高容错率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en-US" altLang="zh-CN" dirty="0"/>
              <a:t>malloc</a:t>
            </a:r>
            <a:r>
              <a:rPr lang="zh-CN" altLang="en-US" dirty="0"/>
              <a:t>不知道用户所请求的内存需要存储的数据类型，所以</a:t>
            </a:r>
            <a:r>
              <a:rPr lang="en-US" altLang="zh-CN" dirty="0"/>
              <a:t>malloc</a:t>
            </a:r>
            <a:r>
              <a:rPr lang="zh-CN" altLang="en-US" dirty="0"/>
              <a:t>返回一个</a:t>
            </a:r>
            <a:r>
              <a:rPr lang="en-US" altLang="zh-CN" dirty="0"/>
              <a:t>void *</a:t>
            </a:r>
            <a:r>
              <a:rPr lang="zh-CN" altLang="en-US" dirty="0"/>
              <a:t>的指针</a:t>
            </a:r>
            <a:endParaRPr lang="en-US" altLang="zh-CN" dirty="0"/>
          </a:p>
          <a:p>
            <a:endParaRPr lang="en-US" altLang="en-US" dirty="0"/>
          </a:p>
          <a:p>
            <a:pPr eaLnBrk="1" hangingPunct="1"/>
            <a:r>
              <a:rPr lang="zh-CN" altLang="en-US" dirty="0"/>
              <a:t> 全局变量分配在</a:t>
            </a:r>
            <a:r>
              <a:rPr lang="en-US" altLang="zh-CN" dirty="0"/>
              <a:t>【</a:t>
            </a:r>
            <a:r>
              <a:rPr lang="zh-CN" altLang="en-US" dirty="0"/>
              <a:t>静态存储区</a:t>
            </a:r>
            <a:r>
              <a:rPr lang="en-US" altLang="zh-CN" dirty="0"/>
              <a:t>】</a:t>
            </a:r>
            <a:r>
              <a:rPr lang="zh-CN" altLang="en-US" dirty="0"/>
              <a:t>，局部变量分配在</a:t>
            </a:r>
            <a:r>
              <a:rPr lang="en-US" altLang="zh-CN" dirty="0"/>
              <a:t>【</a:t>
            </a:r>
            <a:r>
              <a:rPr lang="zh-CN" altLang="en-US" dirty="0"/>
              <a:t>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（称之为栈区）。</a:t>
            </a:r>
            <a:endParaRPr lang="zh-CN" altLang="en-US" dirty="0"/>
          </a:p>
          <a:p>
            <a:pPr eaLnBrk="1" hangingPunct="1"/>
            <a:r>
              <a:rPr lang="en-US" altLang="zh-CN" dirty="0"/>
              <a:t>  【</a:t>
            </a:r>
            <a:r>
              <a:rPr lang="zh-CN" altLang="en-US" dirty="0"/>
              <a:t>自由存储区</a:t>
            </a:r>
            <a:r>
              <a:rPr lang="en-US" altLang="zh-CN" dirty="0"/>
              <a:t>】【</a:t>
            </a:r>
            <a:r>
              <a:rPr lang="zh-CN" altLang="en-US" dirty="0"/>
              <a:t>也是动态存储区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（称之为堆区），用于存放临时数据，不必声明为变量，随时开辟，不必随时释放。只能通过指针访问。</a:t>
            </a:r>
            <a:endParaRPr lang="zh-CN" altLang="en-US" dirty="0"/>
          </a:p>
          <a:p>
            <a:pPr eaLnBrk="1" hangingPunct="1"/>
            <a:r>
              <a:rPr lang="en-US" altLang="zh-CN" dirty="0"/>
              <a:t>  malloc</a:t>
            </a:r>
            <a:r>
              <a:rPr lang="zh-CN" altLang="en-US" dirty="0"/>
              <a:t>函数原型 </a:t>
            </a:r>
            <a:r>
              <a:rPr lang="en-US" altLang="zh-CN" dirty="0"/>
              <a:t>void * malloc(unsigned int size)  </a:t>
            </a:r>
            <a:r>
              <a:rPr lang="zh-CN" altLang="en-US" dirty="0"/>
              <a:t>返回一个无类型的具体地址。（须使用</a:t>
            </a:r>
            <a:r>
              <a:rPr lang="en-US" altLang="zh-CN" dirty="0" err="1"/>
              <a:t>stdlib.h</a:t>
            </a:r>
            <a:r>
              <a:rPr lang="zh-CN" altLang="en-US" dirty="0"/>
              <a:t>头文件）</a:t>
            </a:r>
            <a:endParaRPr lang="en-US" altLang="en-US" dirty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1BA60D-96A7-4289-82BE-8C0BA86634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FC82FA-9215-49AC-A08A-3AF78A0D1E0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插入时候有</a:t>
            </a:r>
            <a:r>
              <a:rPr lang="en-US" altLang="zh-CN"/>
              <a:t>n+1</a:t>
            </a:r>
            <a:r>
              <a:rPr lang="zh-CN" altLang="en-US"/>
              <a:t>个位置 删除时候只有</a:t>
            </a:r>
            <a:r>
              <a:rPr lang="en-US" altLang="zh-CN"/>
              <a:t>n</a:t>
            </a:r>
            <a:r>
              <a:rPr lang="zh-CN" altLang="en-US"/>
              <a:t>个位置</a:t>
            </a:r>
            <a:endParaRPr lang="en-US" altLang="zh-CN"/>
          </a:p>
          <a:p>
            <a:r>
              <a:rPr lang="zh-CN" altLang="en-US"/>
              <a:t>插入时候是先移动后继元素 最后插入新元素</a:t>
            </a:r>
            <a:endParaRPr lang="en-US" altLang="zh-CN"/>
          </a:p>
          <a:p>
            <a:r>
              <a:rPr lang="zh-CN" altLang="en-US"/>
              <a:t>删除时候是先删除，再移动元素</a:t>
            </a:r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CB4114B-D073-48F7-827C-BDF60360B4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AF6E93-6004-46C1-BF6B-FFF94D27E3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E7CDE61-57B2-4083-AF38-D2036E08BD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物理上乱序的元素变成逻辑上有序的元素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申明一个指针指向这个结构体，那么我们要用指针取出结构体中的数据，就要用到“</a:t>
            </a:r>
            <a:r>
              <a:rPr lang="en-US" altLang="zh-CN" dirty="0"/>
              <a:t>-&gt;”      *p</a:t>
            </a:r>
            <a:r>
              <a:rPr lang="zh-CN" altLang="en-US" dirty="0"/>
              <a:t>是指针指向的元素对象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7D965B3-76D6-494F-B765-BC360D55AEB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7A646B8-56A8-4111-98BF-2290222B0BD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当</a:t>
            </a:r>
            <a:r>
              <a:rPr lang="en-US" altLang="zh-CN" b="1" dirty="0" err="1"/>
              <a:t>i</a:t>
            </a:r>
            <a:r>
              <a:rPr lang="en-US" altLang="zh-CN" b="1" dirty="0"/>
              <a:t>=n+1</a:t>
            </a:r>
            <a:r>
              <a:rPr lang="zh-CN" altLang="en-US" b="1" dirty="0">
                <a:latin typeface="宋体" panose="02010600030101010101" pitchFamily="2" charset="-122"/>
              </a:rPr>
              <a:t>时，虽然被删结点不存在，但其前趋结点却存在，是终端结点。故判断条件之一是</a:t>
            </a:r>
            <a:r>
              <a:rPr lang="en-US" altLang="zh-CN" b="1" dirty="0"/>
              <a:t>p–&gt;next!=NULL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en-US" dirty="0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1009AF-D9DA-4C6B-B31D-014406A66FA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注：以下例子在实验课上讲解。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（留在</a:t>
            </a:r>
            <a:r>
              <a:rPr lang="en-US" altLang="zh-CN" dirty="0"/>
              <a:t>ppt</a:t>
            </a:r>
            <a:r>
              <a:rPr lang="zh-CN" altLang="en-US" dirty="0"/>
              <a:t>上，如果课讲快了可以讲此例子）</a:t>
            </a:r>
            <a:endParaRPr lang="en-US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30856-F3A5-40E8-B510-B7458E98BE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黑板画图</a:t>
            </a:r>
            <a:endParaRPr lang="en-US" altLang="en-US"/>
          </a:p>
        </p:txBody>
      </p:sp>
      <p:sp>
        <p:nvSpPr>
          <p:cNvPr id="1024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144650-FF2D-4705-9885-68853DE7B51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D79104-1FFB-4873-ACE5-637666FAFF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150D1D-433C-4A37-B276-FBC9A0874A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4A7E20-B5C4-4427-A25A-7099E2291B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276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D20AC1-C384-42A6-B805-BCDAC75B85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30856-F3A5-40E8-B510-B7458E98BE2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CC66D9-6786-4E0E-A1AE-A38369CE94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8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realloc</a:t>
            </a:r>
            <a:r>
              <a:rPr lang="en-US" altLang="zh-CN" dirty="0"/>
              <a:t>(void *__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__size)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 如果申请失败，将返回</a:t>
            </a:r>
            <a:r>
              <a:rPr lang="en-US" altLang="zh-CN" dirty="0"/>
              <a:t>NULL</a:t>
            </a:r>
            <a:r>
              <a:rPr lang="zh-CN" altLang="en-US" dirty="0"/>
              <a:t>，此时，原来的指针仍然有效。</a:t>
            </a:r>
            <a:endParaRPr lang="en-US" altLang="zh-CN" dirty="0"/>
          </a:p>
          <a:p>
            <a:r>
              <a:rPr lang="zh-CN" altLang="en-US" dirty="0"/>
              <a:t>  注意：如果调用成功，不管当前内存段后面的空闲空间是否满足要求，都会释放掉原来的指针，重新返回一个指针，虽然返回的指针有可能和原来的指针一样，即不能再次释放掉原来的指针。</a:t>
            </a:r>
            <a:endParaRPr lang="zh-CN" altLang="en-US" dirty="0"/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59CCD5-F00B-4A46-B870-1306C97156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F2C2342-AA95-4F3A-82E4-2CFA2FE9A1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92D9446-93B1-4A56-9E55-CAA82AF52E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/>
            <p:cNvGrpSpPr/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/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/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/>
          <p:cNvGrpSpPr/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/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/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/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7.png"/><Relationship Id="rId7" Type="http://schemas.openxmlformats.org/officeDocument/2006/relationships/customXml" Target="../ink/ink4.xml"/><Relationship Id="rId6" Type="http://schemas.openxmlformats.org/officeDocument/2006/relationships/image" Target="../media/image16.png"/><Relationship Id="rId5" Type="http://schemas.openxmlformats.org/officeDocument/2006/relationships/customXml" Target="../ink/ink3.xml"/><Relationship Id="rId4" Type="http://schemas.openxmlformats.org/officeDocument/2006/relationships/image" Target="../media/image15.png"/><Relationship Id="rId34" Type="http://schemas.openxmlformats.org/officeDocument/2006/relationships/notesSlide" Target="../notesSlides/notesSlide23.xml"/><Relationship Id="rId33" Type="http://schemas.openxmlformats.org/officeDocument/2006/relationships/slideLayout" Target="../slideLayouts/slideLayout12.xml"/><Relationship Id="rId32" Type="http://schemas.openxmlformats.org/officeDocument/2006/relationships/image" Target="../media/image29.png"/><Relationship Id="rId31" Type="http://schemas.openxmlformats.org/officeDocument/2006/relationships/customXml" Target="../ink/ink16.xml"/><Relationship Id="rId30" Type="http://schemas.openxmlformats.org/officeDocument/2006/relationships/image" Target="../media/image28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27.png"/><Relationship Id="rId27" Type="http://schemas.openxmlformats.org/officeDocument/2006/relationships/customXml" Target="../ink/ink14.xml"/><Relationship Id="rId26" Type="http://schemas.openxmlformats.org/officeDocument/2006/relationships/image" Target="../media/image26.png"/><Relationship Id="rId25" Type="http://schemas.openxmlformats.org/officeDocument/2006/relationships/customXml" Target="../ink/ink13.xml"/><Relationship Id="rId24" Type="http://schemas.openxmlformats.org/officeDocument/2006/relationships/image" Target="../media/image25.png"/><Relationship Id="rId23" Type="http://schemas.openxmlformats.org/officeDocument/2006/relationships/customXml" Target="../ink/ink12.xml"/><Relationship Id="rId22" Type="http://schemas.openxmlformats.org/officeDocument/2006/relationships/image" Target="../media/image24.png"/><Relationship Id="rId21" Type="http://schemas.openxmlformats.org/officeDocument/2006/relationships/customXml" Target="../ink/ink11.xml"/><Relationship Id="rId20" Type="http://schemas.openxmlformats.org/officeDocument/2006/relationships/image" Target="../media/image23.png"/><Relationship Id="rId2" Type="http://schemas.openxmlformats.org/officeDocument/2006/relationships/image" Target="../media/image14.png"/><Relationship Id="rId19" Type="http://schemas.openxmlformats.org/officeDocument/2006/relationships/customXml" Target="../ink/ink10.xml"/><Relationship Id="rId18" Type="http://schemas.openxmlformats.org/officeDocument/2006/relationships/image" Target="../media/image22.png"/><Relationship Id="rId17" Type="http://schemas.openxmlformats.org/officeDocument/2006/relationships/customXml" Target="../ink/ink9.xml"/><Relationship Id="rId16" Type="http://schemas.openxmlformats.org/officeDocument/2006/relationships/image" Target="../media/image21.png"/><Relationship Id="rId15" Type="http://schemas.openxmlformats.org/officeDocument/2006/relationships/customXml" Target="../ink/ink8.xml"/><Relationship Id="rId14" Type="http://schemas.openxmlformats.org/officeDocument/2006/relationships/image" Target="../media/image20.png"/><Relationship Id="rId13" Type="http://schemas.openxmlformats.org/officeDocument/2006/relationships/customXml" Target="../ink/ink7.xml"/><Relationship Id="rId12" Type="http://schemas.openxmlformats.org/officeDocument/2006/relationships/image" Target="../media/image19.png"/><Relationship Id="rId11" Type="http://schemas.openxmlformats.org/officeDocument/2006/relationships/customXml" Target="../ink/ink6.xml"/><Relationship Id="rId10" Type="http://schemas.openxmlformats.org/officeDocument/2006/relationships/image" Target="../media/image18.png"/><Relationship Id="rId1" Type="http://schemas.openxmlformats.org/officeDocument/2006/relationships/customXml" Target="../ink/ink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.xml"/><Relationship Id="rId8" Type="http://schemas.openxmlformats.org/officeDocument/2006/relationships/image" Target="../media/image33.png"/><Relationship Id="rId7" Type="http://schemas.openxmlformats.org/officeDocument/2006/relationships/customXml" Target="../ink/ink20.xml"/><Relationship Id="rId6" Type="http://schemas.openxmlformats.org/officeDocument/2006/relationships/image" Target="../media/image32.png"/><Relationship Id="rId5" Type="http://schemas.openxmlformats.org/officeDocument/2006/relationships/customXml" Target="../ink/ink19.xml"/><Relationship Id="rId4" Type="http://schemas.openxmlformats.org/officeDocument/2006/relationships/image" Target="../media/image31.png"/><Relationship Id="rId3" Type="http://schemas.openxmlformats.org/officeDocument/2006/relationships/customXml" Target="../ink/ink18.xml"/><Relationship Id="rId2" Type="http://schemas.openxmlformats.org/officeDocument/2006/relationships/image" Target="../media/image30.png"/><Relationship Id="rId18" Type="http://schemas.openxmlformats.org/officeDocument/2006/relationships/notesSlide" Target="../notesSlides/notesSlide25.xml"/><Relationship Id="rId17" Type="http://schemas.openxmlformats.org/officeDocument/2006/relationships/slideLayout" Target="../slideLayouts/slideLayout12.xml"/><Relationship Id="rId16" Type="http://schemas.openxmlformats.org/officeDocument/2006/relationships/image" Target="../media/image37.png"/><Relationship Id="rId15" Type="http://schemas.openxmlformats.org/officeDocument/2006/relationships/customXml" Target="../ink/ink24.xml"/><Relationship Id="rId14" Type="http://schemas.openxmlformats.org/officeDocument/2006/relationships/image" Target="../media/image36.png"/><Relationship Id="rId13" Type="http://schemas.openxmlformats.org/officeDocument/2006/relationships/customXml" Target="../ink/ink23.xml"/><Relationship Id="rId12" Type="http://schemas.openxmlformats.org/officeDocument/2006/relationships/image" Target="../media/image35.png"/><Relationship Id="rId11" Type="http://schemas.openxmlformats.org/officeDocument/2006/relationships/customXml" Target="../ink/ink22.xml"/><Relationship Id="rId10" Type="http://schemas.openxmlformats.org/officeDocument/2006/relationships/image" Target="../media/image34.png"/><Relationship Id="rId1" Type="http://schemas.openxmlformats.org/officeDocument/2006/relationships/customXml" Target="../ink/ink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38.wmf"/><Relationship Id="rId12" Type="http://schemas.openxmlformats.org/officeDocument/2006/relationships/notesSlide" Target="../notesSlides/notesSlide27.xml"/><Relationship Id="rId11" Type="http://schemas.openxmlformats.org/officeDocument/2006/relationships/vmlDrawing" Target="../drawings/vmlDrawing5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8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44.wmf"/><Relationship Id="rId1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slide" Target="slide42.xml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4177" y="745066"/>
            <a:ext cx="7631069" cy="546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5400" dirty="0"/>
              <a:t>第二章 线性表</a:t>
            </a:r>
            <a:br>
              <a:rPr lang="en-US" altLang="zh-CN" dirty="0"/>
            </a:br>
            <a:r>
              <a:rPr lang="en-US" altLang="zh-CN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zh-CN" altLang="en-US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线性表的逻辑结构</a:t>
            </a:r>
            <a:br>
              <a:rPr lang="en-US" altLang="zh-CN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顺序表示方式（顺序表）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链式表示方式（链表）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建表方法、基本操作、优缺点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694267" y="1461032"/>
            <a:ext cx="8009466" cy="52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&gt;=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当前存储空间已满，增加分配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*)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realloc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                                            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L.listsize+LISTINCREMENT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)*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不要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free(</a:t>
            </a:r>
            <a:r>
              <a:rPr lang="en-US" altLang="zh-CN" sz="28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!!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exit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(OVERFLOW); 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存储分配失败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新基址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+= 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增加存储容量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AutoShape 4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8771467" y="6206069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标题 3"/>
          <p:cNvSpPr txBox="1"/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r>
              <a:rPr lang="zh-CN" altLang="en-US" kern="0" dirty="0"/>
              <a:t>空间用满时的处理方法</a:t>
            </a:r>
            <a:endParaRPr lang="en-US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302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727075"/>
            <a:ext cx="8255529" cy="313022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  </a:t>
            </a:r>
            <a:r>
              <a:rPr lang="zh-CN" altLang="en-US" sz="3600" dirty="0">
                <a:solidFill>
                  <a:schemeClr val="tx2"/>
                </a:solidFill>
              </a:rPr>
              <a:t>算法分析</a:t>
            </a:r>
            <a:endParaRPr lang="en-US" altLang="zh-CN" sz="36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P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是在第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个元素之前插入一个元素的概率，则在长度为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</a:t>
            </a:r>
            <a:r>
              <a:rPr lang="zh-CN" altLang="zh-CN" sz="3200" dirty="0">
                <a:solidFill>
                  <a:schemeClr val="accent5">
                    <a:lumMod val="25000"/>
                  </a:schemeClr>
                </a:solidFill>
              </a:rPr>
              <a:t>插入一个元素时</a:t>
            </a:r>
            <a:r>
              <a:rPr lang="zh-CN" altLang="zh-CN" sz="3200" dirty="0"/>
              <a:t>，所需移动的元素次数的</a:t>
            </a:r>
            <a:r>
              <a:rPr lang="zh-CN" altLang="zh-CN" sz="3200" dirty="0">
                <a:solidFill>
                  <a:srgbClr val="00B0F0"/>
                </a:solidFill>
              </a:rPr>
              <a:t>平均次数</a:t>
            </a:r>
            <a:r>
              <a:rPr lang="zh-CN" altLang="zh-CN" sz="3200" dirty="0"/>
              <a:t>为：</a:t>
            </a:r>
            <a:endParaRPr lang="zh-CN" altLang="en-US" sz="3200" dirty="0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862263" y="2968625"/>
          <a:ext cx="4135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0" name="Equation" r:id="rId1" imgW="1346200" imgH="457200" progId="Equation.DSMT4">
                  <p:embed/>
                </p:oleObj>
              </mc:Choice>
              <mc:Fallback>
                <p:oleObj name="Equation" r:id="rId1" imgW="13462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968625"/>
                        <a:ext cx="4135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/>
        </p:nvGraphicFramePr>
        <p:xfrm>
          <a:off x="2862262" y="3969280"/>
          <a:ext cx="4938418" cy="216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51" name="Microsoft 公式 3.0" r:id="rId3" imgW="1955800" imgH="1092200" progId="Equation.3">
                  <p:embed/>
                </p:oleObj>
              </mc:Choice>
              <mc:Fallback>
                <p:oleObj name="Microsoft 公式 3.0" r:id="rId3" imgW="19558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3969280"/>
                        <a:ext cx="4938418" cy="2161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36588" y="1930400"/>
            <a:ext cx="8501062" cy="757238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定义：将第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0066FF"/>
                </a:solidFill>
              </a:rPr>
              <a:t>1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i 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 n</a:t>
            </a:r>
            <a:r>
              <a:rPr lang="zh-CN" altLang="en-US" sz="3200" dirty="0"/>
              <a:t>）</a:t>
            </a:r>
            <a:r>
              <a:rPr lang="zh-CN" altLang="zh-CN" sz="3200" dirty="0"/>
              <a:t>个元素删除，使线性表</a:t>
            </a:r>
            <a:endParaRPr lang="zh-CN" altLang="en-US" sz="3200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445456" y="2741612"/>
          <a:ext cx="61579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4" name="Microsoft 公式 3.0" r:id="rId1" imgW="1497965" imgH="241300" progId="Equation.3">
                  <p:embed/>
                </p:oleObj>
              </mc:Choice>
              <mc:Fallback>
                <p:oleObj name="Microsoft 公式 3.0" r:id="rId1" imgW="1497965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56" y="2741612"/>
                        <a:ext cx="61579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30186" y="3463924"/>
            <a:ext cx="85010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1773238" y="4107570"/>
          <a:ext cx="6521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5" name="Microsoft 公式 3.0" r:id="rId3" imgW="1587500" imgH="241300" progId="Equation.3">
                  <p:embed/>
                </p:oleObj>
              </mc:Choice>
              <mc:Fallback>
                <p:oleObj name="Microsoft 公式 3.0" r:id="rId3" imgW="15875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107570"/>
                        <a:ext cx="6521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636588" y="4748390"/>
            <a:ext cx="85010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个元素前移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ListDelete(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i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, &amp;e )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</a:rPr>
              <a:t>的线性表实现</a:t>
            </a:r>
            <a:endParaRPr lang="en-US" altLang="en-US" sz="4000" dirty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/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37934" name="Group 3"/>
            <p:cNvGrpSpPr/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37955" name="Text Box 4"/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37956" name="Group 5"/>
              <p:cNvGrpSpPr/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37957" name="Rectangle 6"/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8" name="Line 7"/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9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0" name="Line 9"/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2" name="Line 11"/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3" name="Line 12"/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4" name="Line 13"/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6" name="Line 15"/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7" name="Line 16"/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9" name="Line 18"/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0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71" name="Line 20"/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2" name="Line 21"/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3" name="Line 22"/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37935" name="Group 23"/>
            <p:cNvGrpSpPr/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37946" name="Text Box 24"/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47" name="Text Box 25"/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48" name="Line 26"/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9" name="Text Box 27"/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0" name="Text Box 28"/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1" name="Text Box 29"/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2" name="Text Box 30"/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3" name="Line 31"/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54" name="Text Box 32"/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7936" name="Group 33"/>
            <p:cNvGrpSpPr/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37937" name="Text Box 34"/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38" name="Text Box 35"/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39" name="Line 36"/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0" name="Text Box 37"/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41" name="Text Box 38"/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42" name="Text Box 39"/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43" name="Line 40"/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4" name="Text Box 41"/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5" name="Text Box 42"/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36956" name="Group 92"/>
          <p:cNvGrpSpPr/>
          <p:nvPr/>
        </p:nvGrpSpPr>
        <p:grpSpPr bwMode="auto">
          <a:xfrm>
            <a:off x="4419600" y="457200"/>
            <a:ext cx="3486150" cy="6172200"/>
            <a:chOff x="2784" y="288"/>
            <a:chExt cx="2196" cy="3888"/>
          </a:xfrm>
        </p:grpSpPr>
        <p:sp>
          <p:nvSpPr>
            <p:cNvPr id="37896" name="Text Box 48"/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897" name="Rectangle 49"/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8" name="Line 50"/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9" name="Text Box 51"/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Line 52"/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1" name="Text Box 53"/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2" name="Line 54"/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3" name="Line 55"/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4" name="Line 56"/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5" name="Line 58"/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6" name="Line 59"/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7" name="Text Box 60"/>
            <p:cNvSpPr txBox="1">
              <a:spLocks noChangeArrowheads="1"/>
            </p:cNvSpPr>
            <p:nvPr/>
          </p:nvSpPr>
          <p:spPr bwMode="auto">
            <a:xfrm>
              <a:off x="3759" y="19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8" name="Line 61"/>
            <p:cNvSpPr>
              <a:spLocks noChangeShapeType="1"/>
            </p:cNvSpPr>
            <p:nvPr/>
          </p:nvSpPr>
          <p:spPr bwMode="auto">
            <a:xfrm>
              <a:off x="3888" y="268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9" name="Line 63"/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0" name="Line 64"/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1" name="Line 65"/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2" name="Text Box 71"/>
            <p:cNvSpPr txBox="1">
              <a:spLocks noChangeArrowheads="1"/>
            </p:cNvSpPr>
            <p:nvPr/>
          </p:nvSpPr>
          <p:spPr bwMode="auto">
            <a:xfrm>
              <a:off x="2784" y="288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913" name="Group 91"/>
            <p:cNvGrpSpPr/>
            <p:nvPr/>
          </p:nvGrpSpPr>
          <p:grpSpPr bwMode="auto">
            <a:xfrm>
              <a:off x="3120" y="710"/>
              <a:ext cx="375" cy="3044"/>
              <a:chOff x="3120" y="710"/>
              <a:chExt cx="375" cy="3044"/>
            </a:xfrm>
          </p:grpSpPr>
          <p:sp>
            <p:nvSpPr>
              <p:cNvPr id="37926" name="Text Box 67"/>
              <p:cNvSpPr txBox="1">
                <a:spLocks noChangeArrowheads="1"/>
              </p:cNvSpPr>
              <p:nvPr/>
            </p:nvSpPr>
            <p:spPr bwMode="auto">
              <a:xfrm>
                <a:off x="323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27" name="Text Box 68"/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28" name="Line 69"/>
              <p:cNvSpPr>
                <a:spLocks noChangeShapeType="1"/>
              </p:cNvSpPr>
              <p:nvPr/>
            </p:nvSpPr>
            <p:spPr bwMode="auto">
              <a:xfrm>
                <a:off x="331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9" name="Text Box 70"/>
              <p:cNvSpPr txBox="1">
                <a:spLocks noChangeArrowheads="1"/>
              </p:cNvSpPr>
              <p:nvPr/>
            </p:nvSpPr>
            <p:spPr bwMode="auto">
              <a:xfrm>
                <a:off x="320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30" name="Text Box 72"/>
              <p:cNvSpPr txBox="1">
                <a:spLocks noChangeArrowheads="1"/>
              </p:cNvSpPr>
              <p:nvPr/>
            </p:nvSpPr>
            <p:spPr bwMode="auto">
              <a:xfrm>
                <a:off x="313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31" name="Text Box 73"/>
              <p:cNvSpPr txBox="1">
                <a:spLocks noChangeArrowheads="1"/>
              </p:cNvSpPr>
              <p:nvPr/>
            </p:nvSpPr>
            <p:spPr bwMode="auto">
              <a:xfrm>
                <a:off x="318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32" name="Line 74"/>
              <p:cNvSpPr>
                <a:spLocks noChangeShapeType="1"/>
              </p:cNvSpPr>
              <p:nvPr/>
            </p:nvSpPr>
            <p:spPr bwMode="auto">
              <a:xfrm>
                <a:off x="332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33" name="Text Box 75"/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7914" name="Group 76"/>
            <p:cNvGrpSpPr/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37917" name="Text Box 77"/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18" name="Text Box 78"/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19" name="Line 79"/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0" name="Text Box 80"/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21" name="Text Box 81"/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22" name="Text Box 82"/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23" name="Line 83"/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4" name="Text Box 84"/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5" name="Text Box 85"/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37915" name="Text Box 87"/>
            <p:cNvSpPr txBox="1">
              <a:spLocks noChangeArrowheads="1"/>
            </p:cNvSpPr>
            <p:nvPr/>
          </p:nvSpPr>
          <p:spPr bwMode="auto">
            <a:xfrm>
              <a:off x="3792" y="321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6" name="Text Box 90"/>
            <p:cNvSpPr txBox="1">
              <a:spLocks noChangeArrowheads="1"/>
            </p:cNvSpPr>
            <p:nvPr/>
          </p:nvSpPr>
          <p:spPr bwMode="auto">
            <a:xfrm>
              <a:off x="3792" y="23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6908" name="AutoShape 44"/>
          <p:cNvCxnSpPr>
            <a:cxnSpLocks noChangeShapeType="1"/>
          </p:cNvCxnSpPr>
          <p:nvPr/>
        </p:nvCxnSpPr>
        <p:spPr bwMode="auto">
          <a:xfrm>
            <a:off x="2819400" y="4648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09" name="AutoShape 45"/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57" name="AutoShape 93"/>
          <p:cNvCxnSpPr>
            <a:cxnSpLocks noChangeShapeType="1"/>
          </p:cNvCxnSpPr>
          <p:nvPr/>
        </p:nvCxnSpPr>
        <p:spPr bwMode="auto">
          <a:xfrm>
            <a:off x="2819400" y="3886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7066" y="619478"/>
            <a:ext cx="8811931" cy="60928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n-US" altLang="zh-CN" dirty="0">
                <a:solidFill>
                  <a:srgbClr val="0070C0"/>
                </a:solidFill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</a:rPr>
              <a:t>i,ElemType</a:t>
            </a:r>
            <a:r>
              <a:rPr lang="en-US" altLang="zh-CN" dirty="0">
                <a:solidFill>
                  <a:srgbClr val="0070C0"/>
                </a:solidFill>
              </a:rPr>
              <a:t> L[],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&amp;e, int *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 //N</a:t>
            </a:r>
            <a:r>
              <a:rPr lang="zh-CN" altLang="en-US" dirty="0">
                <a:solidFill>
                  <a:srgbClr val="7030A0"/>
                </a:solidFill>
              </a:rPr>
              <a:t>为表长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zh-CN" altLang="en-US" dirty="0">
                <a:solidFill>
                  <a:srgbClr val="7030A0"/>
                </a:solidFill>
              </a:rPr>
              <a:t>为删除位置</a:t>
            </a:r>
            <a:r>
              <a:rPr lang="en-US" altLang="zh-CN" dirty="0">
                <a:solidFill>
                  <a:srgbClr val="7030A0"/>
                </a:solidFill>
              </a:rPr>
              <a:t>, e</a:t>
            </a:r>
            <a:r>
              <a:rPr lang="zh-CN" altLang="en-US" dirty="0">
                <a:solidFill>
                  <a:srgbClr val="7030A0"/>
                </a:solidFill>
              </a:rPr>
              <a:t>为返回值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&gt;n)) return 0;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e = L[</a:t>
            </a:r>
            <a:r>
              <a:rPr lang="en-US" altLang="zh-CN" dirty="0">
                <a:solidFill>
                  <a:srgbClr val="00B0F0"/>
                </a:solidFill>
              </a:rPr>
              <a:t>i-1</a:t>
            </a:r>
            <a:r>
              <a:rPr lang="en-US" altLang="zh-CN" dirty="0">
                <a:solidFill>
                  <a:srgbClr val="0070C0"/>
                </a:solidFill>
              </a:rPr>
              <a:t>];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j&lt;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 L[j-1] = L[j];  //</a:t>
            </a:r>
            <a:r>
              <a:rPr lang="zh-CN" altLang="en-US" dirty="0">
                <a:solidFill>
                  <a:srgbClr val="00B0F0"/>
                </a:solidFill>
              </a:rPr>
              <a:t>从前到后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 --n;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endParaRPr lang="en-US" alt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43467" y="1431563"/>
            <a:ext cx="8331199" cy="5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&lt; 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))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ERROR;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[i-1]);      // p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为被删除元素的位置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e = *p;                      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被删除元素的值赋给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e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q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+(L.length-1);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表尾元素的位置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(++p; p &lt;= q; ++p)  *(p-1) = *p; 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元素左移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CD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--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;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表长减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OK;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0321" y="312471"/>
            <a:ext cx="8501062" cy="1087438"/>
          </a:xfrm>
          <a:noFill/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算法分析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Q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是删除第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个元素的概率，则</a:t>
            </a:r>
            <a:r>
              <a:rPr lang="zh-CN" altLang="en-US" sz="3200" dirty="0"/>
              <a:t>，</a:t>
            </a:r>
            <a:r>
              <a:rPr lang="zh-CN" altLang="zh-CN" sz="3200" dirty="0"/>
              <a:t>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的线性表中删除一个元素</a:t>
            </a:r>
            <a:r>
              <a:rPr lang="zh-CN" altLang="en-US" sz="3200" dirty="0"/>
              <a:t>时，</a:t>
            </a:r>
            <a:r>
              <a:rPr lang="zh-CN" altLang="zh-CN" sz="3200" dirty="0"/>
              <a:t>所需移动的元素次数的平均次数为：</a:t>
            </a:r>
            <a:endParaRPr lang="zh-CN" altLang="en-US" sz="3200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2523066" y="2601912"/>
          <a:ext cx="3274878" cy="90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8" name="Microsoft 公式 3.0" r:id="rId1" imgW="1181100" imgH="457200" progId="Equation.3">
                  <p:embed/>
                </p:oleObj>
              </mc:Choice>
              <mc:Fallback>
                <p:oleObj name="Microsoft 公式 3.0" r:id="rId1" imgW="11811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6" y="2601912"/>
                        <a:ext cx="3274878" cy="902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2523065" y="3504670"/>
          <a:ext cx="4295613" cy="208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99" name="Microsoft 公式 3.0" r:id="rId3" imgW="1765300" imgH="1092200" progId="Equation.3">
                  <p:embed/>
                </p:oleObj>
              </mc:Choice>
              <mc:Fallback>
                <p:oleObj name="Microsoft 公式 3.0" r:id="rId3" imgW="1765300" imgH="1092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5" y="3504670"/>
                        <a:ext cx="4295613" cy="2083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7158" y="1913462"/>
            <a:ext cx="8501062" cy="292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故在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顺序表中插入或删除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一个元素时，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660066"/>
                </a:solidFill>
                <a:latin typeface="隶书" panose="02010509060101010101" pitchFamily="49" charset="-122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平均移动表的一半元素</a:t>
            </a:r>
            <a:r>
              <a:rPr lang="zh-CN" altLang="en-US" sz="2800" dirty="0">
                <a:solidFill>
                  <a:srgbClr val="660066"/>
                </a:solidFill>
                <a:latin typeface="隶书" panose="02010509060101010101" pitchFamily="49" charset="-122"/>
              </a:rPr>
              <a:t>。</a:t>
            </a:r>
            <a:endParaRPr lang="en-US" altLang="zh-CN" sz="2800" dirty="0">
              <a:solidFill>
                <a:srgbClr val="660066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很大时，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效率很低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！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800" dirty="0">
              <a:solidFill>
                <a:srgbClr val="FF3300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800" dirty="0"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隶书" panose="02010509060101010101" pitchFamily="49" charset="-122"/>
                <a:ea typeface="宋体" panose="02010600030101010101" pitchFamily="2" charset="-122"/>
              </a:rPr>
              <a:t>之后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将学习 更优秀的数据结构，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可以达到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O(log n)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的插入和删除。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小节：顺序表的优缺点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867" y="1452563"/>
            <a:ext cx="8856133" cy="4567237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优点</a:t>
            </a:r>
            <a:endParaRPr lang="zh-CN" altLang="en-US" sz="3200" dirty="0"/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逻辑相邻，物理相邻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可随机读取修改任一元素</a:t>
            </a:r>
            <a:r>
              <a:rPr lang="en-US" altLang="zh-CN" sz="2800" dirty="0">
                <a:solidFill>
                  <a:srgbClr val="00B0F0"/>
                </a:solidFill>
              </a:rPr>
              <a:t>(random access)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sz="3200" dirty="0"/>
              <a:t>缺点</a:t>
            </a:r>
            <a:endParaRPr lang="zh-CN" altLang="en-US" sz="3200" dirty="0"/>
          </a:p>
          <a:p>
            <a:pPr lvl="2" eaLnBrk="1" hangingPunct="1"/>
            <a:r>
              <a:rPr lang="zh-CN" altLang="en-US" sz="3600" dirty="0"/>
              <a:t>插入、删除需</a:t>
            </a:r>
            <a:r>
              <a:rPr lang="zh-CN" altLang="en-US" sz="3600" dirty="0">
                <a:solidFill>
                  <a:srgbClr val="00B0F0"/>
                </a:solidFill>
              </a:rPr>
              <a:t>移动大量的元素</a:t>
            </a:r>
            <a:endParaRPr lang="zh-CN" altLang="en-US" sz="36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预先分配空间需按最大空间分配，利用不充分！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线性表的顺序存储结构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452564"/>
            <a:ext cx="8288867" cy="46434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用一组地址连续的存储单元存放（叫</a:t>
            </a:r>
            <a:r>
              <a:rPr lang="zh-CN" altLang="en-US" dirty="0">
                <a:solidFill>
                  <a:srgbClr val="00B0F0"/>
                </a:solidFill>
              </a:rPr>
              <a:t>顺序表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元素地址计算方法：</a:t>
            </a:r>
            <a:endParaRPr lang="zh-CN" altLang="en-US" dirty="0"/>
          </a:p>
          <a:p>
            <a:pPr lvl="2" eaLnBrk="1" hangingPunct="1"/>
            <a:r>
              <a:rPr lang="en-US" altLang="zh-CN" dirty="0">
                <a:solidFill>
                  <a:srgbClr val="00B0F0"/>
                </a:solidFill>
              </a:rPr>
              <a:t>LOC(a</a:t>
            </a:r>
            <a:r>
              <a:rPr lang="en-US" altLang="zh-CN" sz="2200" baseline="-25000" dirty="0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) = LOC(a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) + (i-1)*L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/>
            <a:r>
              <a:rPr lang="en-US" altLang="zh-CN" dirty="0"/>
              <a:t>L</a:t>
            </a:r>
            <a:r>
              <a:rPr lang="zh-CN" altLang="en-US" dirty="0"/>
              <a:t>： </a:t>
            </a:r>
            <a:r>
              <a:rPr lang="en-US" altLang="zh-CN" dirty="0"/>
              <a:t>		</a:t>
            </a:r>
            <a:r>
              <a:rPr lang="zh-CN" altLang="zh-CN" dirty="0"/>
              <a:t>一个元素占用的</a:t>
            </a:r>
            <a:r>
              <a:rPr lang="zh-CN" altLang="zh-CN" dirty="0">
                <a:solidFill>
                  <a:srgbClr val="00B0F0"/>
                </a:solidFill>
              </a:rPr>
              <a:t>存储单元</a:t>
            </a:r>
            <a:r>
              <a:rPr lang="zh-CN" altLang="zh-CN" dirty="0"/>
              <a:t>个数</a:t>
            </a:r>
            <a:endParaRPr lang="zh-CN" altLang="zh-CN" dirty="0"/>
          </a:p>
          <a:p>
            <a:pPr lvl="2" eaLnBrk="1" hangingPunct="1"/>
            <a:r>
              <a:rPr lang="en-US" altLang="zh-CN" dirty="0"/>
              <a:t>LOC(a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线性表第</a:t>
            </a:r>
            <a:r>
              <a:rPr lang="en-US" altLang="zh-CN" dirty="0" err="1"/>
              <a:t>i</a:t>
            </a:r>
            <a:r>
              <a:rPr lang="zh-CN" altLang="zh-CN" dirty="0"/>
              <a:t>个元素的地址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特点：</a:t>
            </a:r>
            <a:endParaRPr lang="zh-CN" altLang="zh-CN" dirty="0"/>
          </a:p>
          <a:p>
            <a:pPr lvl="2" eaLnBrk="1" hangingPunct="1"/>
            <a:r>
              <a:rPr lang="zh-CN" altLang="en-US" dirty="0">
                <a:solidFill>
                  <a:schemeClr val="folHlink"/>
                </a:solidFill>
              </a:rPr>
              <a:t>逻辑上相邻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3300"/>
                </a:solidFill>
              </a:rPr>
              <a:t>物理地址相邻：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i+1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)=LOC(a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)+L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实现</a:t>
            </a:r>
            <a:r>
              <a:rPr lang="zh-CN" altLang="en-US" dirty="0">
                <a:solidFill>
                  <a:srgbClr val="00B0F0"/>
                </a:solidFill>
              </a:rPr>
              <a:t>随机存取 （</a:t>
            </a:r>
            <a:r>
              <a:rPr lang="en-US" altLang="zh-CN" dirty="0">
                <a:solidFill>
                  <a:srgbClr val="00B0F0"/>
                </a:solidFill>
              </a:rPr>
              <a:t>random access)</a:t>
            </a:r>
            <a:endParaRPr lang="en-US" altLang="zh-CN" dirty="0">
              <a:solidFill>
                <a:srgbClr val="00B0F0"/>
              </a:solidFill>
            </a:endParaRPr>
          </a:p>
          <a:p>
            <a:pPr marL="914400" lvl="2" indent="0" eaLnBrk="1" hangingPunct="1">
              <a:buNone/>
            </a:pPr>
            <a:endParaRPr lang="zh-CN" altLang="en-US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dirty="0"/>
              <a:t>可</a:t>
            </a:r>
            <a:r>
              <a:rPr lang="zh-CN" altLang="zh-CN" dirty="0"/>
              <a:t>用</a:t>
            </a:r>
            <a:r>
              <a:rPr lang="en-US" altLang="zh-CN" dirty="0"/>
              <a:t>C</a:t>
            </a:r>
            <a:r>
              <a:rPr lang="zh-CN" altLang="zh-CN" dirty="0"/>
              <a:t>语言的</a:t>
            </a:r>
            <a:r>
              <a:rPr lang="zh-CN" altLang="zh-CN" dirty="0">
                <a:solidFill>
                  <a:srgbClr val="00B0F0"/>
                </a:solidFill>
              </a:rPr>
              <a:t>一维数组</a:t>
            </a:r>
            <a:r>
              <a:rPr lang="zh-CN" altLang="zh-CN" dirty="0"/>
              <a:t>实现</a:t>
            </a:r>
            <a:endParaRPr lang="zh-CN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线性表的链式存储结构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507" y="1593056"/>
            <a:ext cx="8501062" cy="4616675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一组</a:t>
            </a:r>
            <a:r>
              <a:rPr lang="zh-CN" altLang="en-US" sz="3200" dirty="0">
                <a:solidFill>
                  <a:srgbClr val="00B0F0"/>
                </a:solidFill>
              </a:rPr>
              <a:t>任意</a:t>
            </a:r>
            <a:r>
              <a:rPr lang="zh-CN" altLang="en-US" sz="3200" dirty="0"/>
              <a:t>的存储单元存储线性表数据元素</a:t>
            </a:r>
            <a:endParaRPr lang="zh-CN" altLang="en-US" sz="3200" dirty="0"/>
          </a:p>
          <a:p>
            <a:pPr lvl="1" eaLnBrk="1" hangingPunct="1"/>
            <a:r>
              <a:rPr lang="zh-CN" altLang="en-US" sz="3200" dirty="0"/>
              <a:t>利用</a:t>
            </a:r>
            <a:r>
              <a:rPr lang="zh-CN" altLang="en-US" sz="3200" dirty="0">
                <a:solidFill>
                  <a:srgbClr val="00B0F0"/>
                </a:solidFill>
              </a:rPr>
              <a:t>指针</a:t>
            </a:r>
            <a:r>
              <a:rPr lang="zh-CN" altLang="en-US" sz="3200" dirty="0"/>
              <a:t>实现逻辑关系。每个数据元素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</a:t>
            </a:r>
            <a:r>
              <a:rPr lang="zh-CN" altLang="en-US" sz="3200" dirty="0"/>
              <a:t>，</a:t>
            </a:r>
            <a:r>
              <a:rPr lang="zh-CN" altLang="zh-CN" sz="3200" dirty="0"/>
              <a:t>除存储本身信息外，还需存储</a:t>
            </a:r>
            <a:br>
              <a:rPr lang="en-US" altLang="zh-CN" sz="3200" dirty="0"/>
            </a:br>
            <a:r>
              <a:rPr lang="en-US" altLang="zh-CN" sz="3600" dirty="0"/>
              <a:t>  </a:t>
            </a:r>
            <a:r>
              <a:rPr lang="zh-CN" altLang="zh-CN" sz="4400" dirty="0"/>
              <a:t>其</a:t>
            </a:r>
            <a:r>
              <a:rPr lang="zh-CN" altLang="zh-CN" sz="4400" dirty="0">
                <a:solidFill>
                  <a:srgbClr val="00B050"/>
                </a:solidFill>
              </a:rPr>
              <a:t>直接后继</a:t>
            </a:r>
            <a:r>
              <a:rPr lang="zh-CN" altLang="zh-CN" sz="4400" dirty="0"/>
              <a:t>的</a:t>
            </a:r>
            <a:r>
              <a:rPr lang="zh-CN" altLang="en-US" sz="4400" dirty="0"/>
              <a:t>（地址</a:t>
            </a:r>
            <a:r>
              <a:rPr lang="en-US" altLang="zh-CN" sz="4400" dirty="0"/>
              <a:t>)</a:t>
            </a:r>
            <a:r>
              <a:rPr lang="zh-CN" altLang="zh-CN" sz="4400" dirty="0"/>
              <a:t>信息</a:t>
            </a:r>
            <a:endParaRPr lang="zh-CN" altLang="zh-CN" sz="4400" dirty="0"/>
          </a:p>
          <a:p>
            <a:pPr lvl="1" eaLnBrk="1" hangingPunct="1"/>
            <a:r>
              <a:rPr lang="zh-CN" altLang="zh-CN" sz="3200" dirty="0"/>
              <a:t>结点</a:t>
            </a:r>
            <a:r>
              <a:rPr lang="zh-CN" altLang="en-US" sz="3200" dirty="0"/>
              <a:t>	</a:t>
            </a:r>
            <a:endParaRPr lang="zh-CN" altLang="en-US" sz="3200" dirty="0"/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数据域</a:t>
            </a:r>
            <a:r>
              <a:rPr lang="zh-CN" altLang="zh-CN" sz="2800" dirty="0"/>
              <a:t>：元素本身信息</a:t>
            </a:r>
            <a:endParaRPr lang="zh-CN" altLang="zh-CN" sz="2800" dirty="0"/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指针域</a:t>
            </a:r>
            <a:r>
              <a:rPr lang="zh-CN" altLang="zh-CN" sz="2800" dirty="0"/>
              <a:t>：指示直接后继的存储位置</a:t>
            </a:r>
            <a:endParaRPr lang="zh-CN" altLang="en-US" sz="2800" dirty="0"/>
          </a:p>
        </p:txBody>
      </p:sp>
      <p:grpSp>
        <p:nvGrpSpPr>
          <p:cNvPr id="4" name="Group 9"/>
          <p:cNvGrpSpPr/>
          <p:nvPr/>
        </p:nvGrpSpPr>
        <p:grpSpPr bwMode="auto">
          <a:xfrm>
            <a:off x="6523018" y="4027245"/>
            <a:ext cx="1873250" cy="852487"/>
            <a:chOff x="3934" y="2017"/>
            <a:chExt cx="1180" cy="537"/>
          </a:xfrm>
        </p:grpSpPr>
        <p:sp>
          <p:nvSpPr>
            <p:cNvPr id="5" name="Line 4"/>
            <p:cNvSpPr>
              <a:spLocks noChangeShapeType="1"/>
            </p:cNvSpPr>
            <p:nvPr/>
          </p:nvSpPr>
          <p:spPr bwMode="auto">
            <a:xfrm>
              <a:off x="4512" y="2278"/>
              <a:ext cx="0" cy="26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934" y="2280"/>
              <a:ext cx="1180" cy="274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  指针域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4283" y="201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1" name="Rectangle 3"/>
          <p:cNvSpPr>
            <a:spLocks noChangeArrowheads="1"/>
          </p:cNvSpPr>
          <p:nvPr/>
        </p:nvSpPr>
        <p:spPr bwMode="auto">
          <a:xfrm>
            <a:off x="6696076" y="64830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2" name="Line 4"/>
          <p:cNvSpPr>
            <a:spLocks noChangeShapeType="1"/>
          </p:cNvSpPr>
          <p:nvPr/>
        </p:nvSpPr>
        <p:spPr bwMode="auto">
          <a:xfrm>
            <a:off x="7867651" y="65306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3" name="Text Box 5"/>
          <p:cNvSpPr txBox="1">
            <a:spLocks noChangeArrowheads="1"/>
          </p:cNvSpPr>
          <p:nvPr/>
        </p:nvSpPr>
        <p:spPr bwMode="auto">
          <a:xfrm>
            <a:off x="6821488" y="66735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74" name="Rectangle 6"/>
          <p:cNvSpPr>
            <a:spLocks noChangeArrowheads="1"/>
          </p:cNvSpPr>
          <p:nvPr/>
        </p:nvSpPr>
        <p:spPr bwMode="auto">
          <a:xfrm>
            <a:off x="6698870" y="142514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5" name="Line 7"/>
          <p:cNvSpPr>
            <a:spLocks noChangeShapeType="1"/>
          </p:cNvSpPr>
          <p:nvPr/>
        </p:nvSpPr>
        <p:spPr bwMode="auto">
          <a:xfrm>
            <a:off x="7870445" y="142990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6" name="Text Box 8"/>
          <p:cNvSpPr txBox="1">
            <a:spLocks noChangeArrowheads="1"/>
          </p:cNvSpPr>
          <p:nvPr/>
        </p:nvSpPr>
        <p:spPr bwMode="auto">
          <a:xfrm>
            <a:off x="6860795" y="1444194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77" name="Rectangle 9"/>
          <p:cNvSpPr>
            <a:spLocks noChangeArrowheads="1"/>
          </p:cNvSpPr>
          <p:nvPr/>
        </p:nvSpPr>
        <p:spPr bwMode="auto">
          <a:xfrm>
            <a:off x="6696076" y="222803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8" name="Line 10"/>
          <p:cNvSpPr>
            <a:spLocks noChangeShapeType="1"/>
          </p:cNvSpPr>
          <p:nvPr/>
        </p:nvSpPr>
        <p:spPr bwMode="auto">
          <a:xfrm>
            <a:off x="7867651" y="223279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9" name="Text Box 11"/>
          <p:cNvSpPr txBox="1">
            <a:spLocks noChangeArrowheads="1"/>
          </p:cNvSpPr>
          <p:nvPr/>
        </p:nvSpPr>
        <p:spPr bwMode="auto">
          <a:xfrm>
            <a:off x="6921501" y="224708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80" name="Rectangle 12"/>
          <p:cNvSpPr>
            <a:spLocks noChangeArrowheads="1"/>
          </p:cNvSpPr>
          <p:nvPr/>
        </p:nvSpPr>
        <p:spPr bwMode="auto">
          <a:xfrm>
            <a:off x="6696076" y="3006549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1" name="Line 13"/>
          <p:cNvSpPr>
            <a:spLocks noChangeShapeType="1"/>
          </p:cNvSpPr>
          <p:nvPr/>
        </p:nvSpPr>
        <p:spPr bwMode="auto">
          <a:xfrm>
            <a:off x="7867651" y="301131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2" name="Text Box 14"/>
          <p:cNvSpPr txBox="1">
            <a:spLocks noChangeArrowheads="1"/>
          </p:cNvSpPr>
          <p:nvPr/>
        </p:nvSpPr>
        <p:spPr bwMode="auto">
          <a:xfrm>
            <a:off x="7056438" y="3025599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89" name="Rectangle 21"/>
          <p:cNvSpPr>
            <a:spLocks noChangeArrowheads="1"/>
          </p:cNvSpPr>
          <p:nvPr/>
        </p:nvSpPr>
        <p:spPr bwMode="auto">
          <a:xfrm>
            <a:off x="6676324" y="525161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0" name="Line 22"/>
          <p:cNvSpPr>
            <a:spLocks noChangeShapeType="1"/>
          </p:cNvSpPr>
          <p:nvPr/>
        </p:nvSpPr>
        <p:spPr bwMode="auto">
          <a:xfrm>
            <a:off x="7847899" y="5256376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1" name="Text Box 23"/>
          <p:cNvSpPr txBox="1">
            <a:spLocks noChangeArrowheads="1"/>
          </p:cNvSpPr>
          <p:nvPr/>
        </p:nvSpPr>
        <p:spPr bwMode="auto">
          <a:xfrm>
            <a:off x="6723949" y="5270664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92" name="Rectangle 24"/>
          <p:cNvSpPr>
            <a:spLocks noChangeArrowheads="1"/>
          </p:cNvSpPr>
          <p:nvPr/>
        </p:nvSpPr>
        <p:spPr bwMode="auto">
          <a:xfrm>
            <a:off x="6658618" y="600694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3" name="Line 25"/>
          <p:cNvSpPr>
            <a:spLocks noChangeShapeType="1"/>
          </p:cNvSpPr>
          <p:nvPr/>
        </p:nvSpPr>
        <p:spPr bwMode="auto">
          <a:xfrm>
            <a:off x="7830193" y="601170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4" name="Text Box 26"/>
          <p:cNvSpPr txBox="1">
            <a:spLocks noChangeArrowheads="1"/>
          </p:cNvSpPr>
          <p:nvPr/>
        </p:nvSpPr>
        <p:spPr bwMode="auto">
          <a:xfrm>
            <a:off x="6742755" y="6025990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96" name="Line 28"/>
          <p:cNvSpPr>
            <a:spLocks noChangeShapeType="1"/>
          </p:cNvSpPr>
          <p:nvPr/>
        </p:nvSpPr>
        <p:spPr bwMode="auto">
          <a:xfrm>
            <a:off x="6439889" y="853603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207" name="Text Box 39"/>
          <p:cNvSpPr txBox="1">
            <a:spLocks noChangeArrowheads="1"/>
          </p:cNvSpPr>
          <p:nvPr/>
        </p:nvSpPr>
        <p:spPr bwMode="auto">
          <a:xfrm>
            <a:off x="7879405" y="604980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208" name="Text Box 40"/>
          <p:cNvSpPr txBox="1">
            <a:spLocks noChangeArrowheads="1"/>
          </p:cNvSpPr>
          <p:nvPr/>
        </p:nvSpPr>
        <p:spPr bwMode="auto">
          <a:xfrm>
            <a:off x="6178994" y="62869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3" name="Text Box 73"/>
          <p:cNvSpPr txBox="1">
            <a:spLocks noChangeArrowheads="1"/>
          </p:cNvSpPr>
          <p:nvPr/>
        </p:nvSpPr>
        <p:spPr bwMode="auto">
          <a:xfrm>
            <a:off x="794474" y="323639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4923373" y="114828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2" name="Text Box 52"/>
          <p:cNvSpPr txBox="1">
            <a:spLocks noChangeArrowheads="1"/>
          </p:cNvSpPr>
          <p:nvPr/>
        </p:nvSpPr>
        <p:spPr bwMode="auto">
          <a:xfrm>
            <a:off x="4940373" y="162935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5" name="Text Box 55"/>
          <p:cNvSpPr txBox="1">
            <a:spLocks noChangeArrowheads="1"/>
          </p:cNvSpPr>
          <p:nvPr/>
        </p:nvSpPr>
        <p:spPr bwMode="auto">
          <a:xfrm>
            <a:off x="5020673" y="214336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8" name="Text Box 58"/>
          <p:cNvSpPr txBox="1">
            <a:spLocks noChangeArrowheads="1"/>
          </p:cNvSpPr>
          <p:nvPr/>
        </p:nvSpPr>
        <p:spPr bwMode="auto">
          <a:xfrm>
            <a:off x="4714543" y="2641524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1" name="Text Box 61"/>
          <p:cNvSpPr txBox="1">
            <a:spLocks noChangeArrowheads="1"/>
          </p:cNvSpPr>
          <p:nvPr/>
        </p:nvSpPr>
        <p:spPr bwMode="auto">
          <a:xfrm>
            <a:off x="4917897" y="3587589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4" name="Text Box 64"/>
          <p:cNvSpPr txBox="1">
            <a:spLocks noChangeArrowheads="1"/>
          </p:cNvSpPr>
          <p:nvPr/>
        </p:nvSpPr>
        <p:spPr bwMode="auto">
          <a:xfrm>
            <a:off x="5018297" y="406831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7" name="Text Box 67"/>
          <p:cNvSpPr txBox="1">
            <a:spLocks noChangeArrowheads="1"/>
          </p:cNvSpPr>
          <p:nvPr/>
        </p:nvSpPr>
        <p:spPr bwMode="auto">
          <a:xfrm>
            <a:off x="4954511" y="45517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0" name="Text Box 70"/>
          <p:cNvSpPr txBox="1">
            <a:spLocks noChangeArrowheads="1"/>
          </p:cNvSpPr>
          <p:nvPr/>
        </p:nvSpPr>
        <p:spPr bwMode="auto">
          <a:xfrm>
            <a:off x="4955283" y="5058152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65" name="Group 85"/>
          <p:cNvGrpSpPr/>
          <p:nvPr/>
        </p:nvGrpSpPr>
        <p:grpSpPr bwMode="auto">
          <a:xfrm>
            <a:off x="2957255" y="394145"/>
            <a:ext cx="2911475" cy="5105527"/>
            <a:chOff x="1548" y="480"/>
            <a:chExt cx="1834" cy="2144"/>
          </a:xfrm>
        </p:grpSpPr>
        <p:sp>
          <p:nvSpPr>
            <p:cNvPr id="48165" name="Rectangle 42"/>
            <p:cNvSpPr>
              <a:spLocks noChangeArrowheads="1"/>
            </p:cNvSpPr>
            <p:nvPr/>
          </p:nvSpPr>
          <p:spPr bwMode="auto">
            <a:xfrm>
              <a:off x="1548" y="480"/>
              <a:ext cx="1834" cy="2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6" name="Line 44"/>
            <p:cNvSpPr>
              <a:spLocks noChangeShapeType="1"/>
            </p:cNvSpPr>
            <p:nvPr/>
          </p:nvSpPr>
          <p:spPr bwMode="auto">
            <a:xfrm flipV="1">
              <a:off x="1548" y="780"/>
              <a:ext cx="18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7" name="Text Box 45"/>
            <p:cNvSpPr txBox="1">
              <a:spLocks noChangeArrowheads="1"/>
            </p:cNvSpPr>
            <p:nvPr/>
          </p:nvSpPr>
          <p:spPr bwMode="auto">
            <a:xfrm>
              <a:off x="1738" y="51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 Box 46"/>
            <p:cNvSpPr txBox="1">
              <a:spLocks noChangeArrowheads="1"/>
            </p:cNvSpPr>
            <p:nvPr/>
          </p:nvSpPr>
          <p:spPr bwMode="auto">
            <a:xfrm>
              <a:off x="2612" y="51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指针域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9" name="Line 43"/>
            <p:cNvSpPr>
              <a:spLocks noChangeShapeType="1"/>
            </p:cNvSpPr>
            <p:nvPr/>
          </p:nvSpPr>
          <p:spPr bwMode="auto">
            <a:xfrm>
              <a:off x="2470" y="480"/>
              <a:ext cx="0" cy="2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48157" name="Text Box 48"/>
          <p:cNvSpPr txBox="1">
            <a:spLocks noChangeArrowheads="1"/>
          </p:cNvSpPr>
          <p:nvPr/>
        </p:nvSpPr>
        <p:spPr bwMode="auto">
          <a:xfrm>
            <a:off x="3416111" y="1171434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8" name="Text Box 51"/>
          <p:cNvSpPr txBox="1">
            <a:spLocks noChangeArrowheads="1"/>
          </p:cNvSpPr>
          <p:nvPr/>
        </p:nvSpPr>
        <p:spPr bwMode="auto">
          <a:xfrm>
            <a:off x="3233748" y="1629359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9" name="Text Box 54"/>
          <p:cNvSpPr txBox="1">
            <a:spLocks noChangeArrowheads="1"/>
          </p:cNvSpPr>
          <p:nvPr/>
        </p:nvSpPr>
        <p:spPr bwMode="auto">
          <a:xfrm>
            <a:off x="3161648" y="2143366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60" name="Text Box 57"/>
          <p:cNvSpPr txBox="1">
            <a:spLocks noChangeArrowheads="1"/>
          </p:cNvSpPr>
          <p:nvPr/>
        </p:nvSpPr>
        <p:spPr bwMode="auto">
          <a:xfrm>
            <a:off x="3160381" y="2641524"/>
            <a:ext cx="125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61" name="Text Box 60"/>
          <p:cNvSpPr txBox="1">
            <a:spLocks noChangeArrowheads="1"/>
          </p:cNvSpPr>
          <p:nvPr/>
        </p:nvSpPr>
        <p:spPr bwMode="auto">
          <a:xfrm>
            <a:off x="3183732" y="3589206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62" name="Text Box 63"/>
          <p:cNvSpPr txBox="1">
            <a:spLocks noChangeArrowheads="1"/>
          </p:cNvSpPr>
          <p:nvPr/>
        </p:nvSpPr>
        <p:spPr bwMode="auto">
          <a:xfrm>
            <a:off x="3207561" y="4068312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63" name="Text Box 66"/>
          <p:cNvSpPr txBox="1">
            <a:spLocks noChangeArrowheads="1"/>
          </p:cNvSpPr>
          <p:nvPr/>
        </p:nvSpPr>
        <p:spPr bwMode="auto">
          <a:xfrm>
            <a:off x="3011411" y="4551751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64" name="Text Box 69"/>
          <p:cNvSpPr txBox="1">
            <a:spLocks noChangeArrowheads="1"/>
          </p:cNvSpPr>
          <p:nvPr/>
        </p:nvSpPr>
        <p:spPr bwMode="auto">
          <a:xfrm>
            <a:off x="3132018" y="5059769"/>
            <a:ext cx="114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8" name="Text Box 47"/>
          <p:cNvSpPr txBox="1">
            <a:spLocks noChangeArrowheads="1"/>
          </p:cNvSpPr>
          <p:nvPr/>
        </p:nvSpPr>
        <p:spPr bwMode="auto">
          <a:xfrm>
            <a:off x="1656899" y="510634"/>
            <a:ext cx="1200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9" name="Text Box 50"/>
          <p:cNvSpPr txBox="1">
            <a:spLocks noChangeArrowheads="1"/>
          </p:cNvSpPr>
          <p:nvPr/>
        </p:nvSpPr>
        <p:spPr bwMode="auto">
          <a:xfrm>
            <a:off x="2266499" y="1053029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0" name="Text Box 53"/>
          <p:cNvSpPr txBox="1">
            <a:spLocks noChangeArrowheads="1"/>
          </p:cNvSpPr>
          <p:nvPr/>
        </p:nvSpPr>
        <p:spPr bwMode="auto">
          <a:xfrm>
            <a:off x="2266499" y="1549733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1" name="Text Box 56"/>
          <p:cNvSpPr txBox="1">
            <a:spLocks noChangeArrowheads="1"/>
          </p:cNvSpPr>
          <p:nvPr/>
        </p:nvSpPr>
        <p:spPr bwMode="auto">
          <a:xfrm>
            <a:off x="2151074" y="2034868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2" name="Text Box 59"/>
          <p:cNvSpPr txBox="1">
            <a:spLocks noChangeArrowheads="1"/>
          </p:cNvSpPr>
          <p:nvPr/>
        </p:nvSpPr>
        <p:spPr bwMode="auto">
          <a:xfrm>
            <a:off x="2139499" y="2531575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3" name="Text Box 62"/>
          <p:cNvSpPr txBox="1">
            <a:spLocks noChangeArrowheads="1"/>
          </p:cNvSpPr>
          <p:nvPr/>
        </p:nvSpPr>
        <p:spPr bwMode="auto">
          <a:xfrm>
            <a:off x="2146468" y="3573446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4" name="Text Box 65"/>
          <p:cNvSpPr txBox="1">
            <a:spLocks noChangeArrowheads="1"/>
          </p:cNvSpPr>
          <p:nvPr/>
        </p:nvSpPr>
        <p:spPr bwMode="auto">
          <a:xfrm>
            <a:off x="2146468" y="4058577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5" name="Text Box 68"/>
          <p:cNvSpPr txBox="1">
            <a:spLocks noChangeArrowheads="1"/>
          </p:cNvSpPr>
          <p:nvPr/>
        </p:nvSpPr>
        <p:spPr bwMode="auto">
          <a:xfrm>
            <a:off x="2146468" y="454371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56" name="Text Box 71"/>
          <p:cNvSpPr txBox="1">
            <a:spLocks noChangeArrowheads="1"/>
          </p:cNvSpPr>
          <p:nvPr/>
        </p:nvSpPr>
        <p:spPr bwMode="auto">
          <a:xfrm>
            <a:off x="2146468" y="505899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63" name="Group 83"/>
          <p:cNvGrpSpPr/>
          <p:nvPr/>
        </p:nvGrpSpPr>
        <p:grpSpPr bwMode="auto">
          <a:xfrm>
            <a:off x="989922" y="3791811"/>
            <a:ext cx="441325" cy="742950"/>
            <a:chOff x="482" y="1479"/>
            <a:chExt cx="278" cy="468"/>
          </a:xfrm>
        </p:grpSpPr>
        <p:sp>
          <p:nvSpPr>
            <p:cNvPr id="48144" name="Rectangle 74"/>
            <p:cNvSpPr>
              <a:spLocks noChangeArrowheads="1"/>
            </p:cNvSpPr>
            <p:nvPr/>
          </p:nvSpPr>
          <p:spPr bwMode="auto">
            <a:xfrm>
              <a:off x="482" y="1695"/>
              <a:ext cx="2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37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45" name="Text Box 75"/>
            <p:cNvSpPr txBox="1">
              <a:spLocks noChangeArrowheads="1"/>
            </p:cNvSpPr>
            <p:nvPr/>
          </p:nvSpPr>
          <p:spPr bwMode="auto">
            <a:xfrm>
              <a:off x="511" y="14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567" name="AutoShape 87"/>
          <p:cNvSpPr>
            <a:spLocks noChangeArrowheads="1"/>
          </p:cNvSpPr>
          <p:nvPr/>
        </p:nvSpPr>
        <p:spPr bwMode="auto">
          <a:xfrm>
            <a:off x="642259" y="3125061"/>
            <a:ext cx="1298575" cy="561975"/>
          </a:xfrm>
          <a:prstGeom prst="wedgeEllipseCallout">
            <a:avLst>
              <a:gd name="adj1" fmla="val -7093"/>
              <a:gd name="adj2" fmla="val 80227"/>
            </a:avLst>
          </a:prstGeom>
          <a:noFill/>
          <a:ln w="38100">
            <a:solidFill>
              <a:srgbClr val="33CC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头指针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6696076" y="3749437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Line 13"/>
          <p:cNvSpPr>
            <a:spLocks noChangeShapeType="1"/>
          </p:cNvSpPr>
          <p:nvPr/>
        </p:nvSpPr>
        <p:spPr bwMode="auto">
          <a:xfrm>
            <a:off x="7867651" y="3754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818567" y="3766870"/>
            <a:ext cx="899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672263" y="449382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Line 13"/>
          <p:cNvSpPr>
            <a:spLocks noChangeShapeType="1"/>
          </p:cNvSpPr>
          <p:nvPr/>
        </p:nvSpPr>
        <p:spPr bwMode="auto">
          <a:xfrm>
            <a:off x="7843838" y="44985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938222" y="4511258"/>
            <a:ext cx="612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437646" y="818599"/>
            <a:ext cx="1657349" cy="816095"/>
            <a:chOff x="6437646" y="795769"/>
            <a:chExt cx="1657349" cy="816095"/>
          </a:xfrm>
        </p:grpSpPr>
        <p:sp>
          <p:nvSpPr>
            <p:cNvPr id="93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98" name="组合 97"/>
          <p:cNvGrpSpPr/>
          <p:nvPr/>
        </p:nvGrpSpPr>
        <p:grpSpPr>
          <a:xfrm>
            <a:off x="6421542" y="1643135"/>
            <a:ext cx="1657349" cy="816095"/>
            <a:chOff x="6437646" y="795769"/>
            <a:chExt cx="1657349" cy="816095"/>
          </a:xfrm>
        </p:grpSpPr>
        <p:sp>
          <p:nvSpPr>
            <p:cNvPr id="99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0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2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419869" y="2430198"/>
            <a:ext cx="1657349" cy="816095"/>
            <a:chOff x="6437646" y="795769"/>
            <a:chExt cx="1657349" cy="816095"/>
          </a:xfrm>
        </p:grpSpPr>
        <p:sp>
          <p:nvSpPr>
            <p:cNvPr id="104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5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6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7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419869" y="3207071"/>
            <a:ext cx="1669752" cy="748944"/>
            <a:chOff x="6437646" y="795769"/>
            <a:chExt cx="1657349" cy="816095"/>
          </a:xfrm>
        </p:grpSpPr>
        <p:sp>
          <p:nvSpPr>
            <p:cNvPr id="109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0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2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6419869" y="3980749"/>
            <a:ext cx="1657350" cy="709394"/>
            <a:chOff x="6437646" y="795769"/>
            <a:chExt cx="1657349" cy="816095"/>
          </a:xfrm>
        </p:grpSpPr>
        <p:sp>
          <p:nvSpPr>
            <p:cNvPr id="114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5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6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7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6421990" y="4767593"/>
            <a:ext cx="1657350" cy="709394"/>
            <a:chOff x="6437646" y="795769"/>
            <a:chExt cx="1657349" cy="816095"/>
          </a:xfrm>
        </p:grpSpPr>
        <p:sp>
          <p:nvSpPr>
            <p:cNvPr id="119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0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1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2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425917" y="5499672"/>
            <a:ext cx="1657350" cy="709394"/>
            <a:chOff x="6437646" y="795769"/>
            <a:chExt cx="1657349" cy="816095"/>
          </a:xfrm>
        </p:grpSpPr>
        <p:sp>
          <p:nvSpPr>
            <p:cNvPr id="124" name="Line 37"/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Line 37"/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6" name="Line 37"/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7" name="Line 28"/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9" name="Text Box 59"/>
          <p:cNvSpPr txBox="1">
            <a:spLocks noChangeArrowheads="1"/>
          </p:cNvSpPr>
          <p:nvPr/>
        </p:nvSpPr>
        <p:spPr bwMode="auto">
          <a:xfrm>
            <a:off x="2146467" y="3090421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3349" y="5645776"/>
            <a:ext cx="492052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指针也称作</a:t>
            </a:r>
            <a:r>
              <a:rPr lang="zh-CN" altLang="en-US" sz="2400" dirty="0">
                <a:solidFill>
                  <a:srgbClr val="00B0F0"/>
                </a:solidFill>
              </a:rPr>
              <a:t>链</a:t>
            </a:r>
            <a:r>
              <a:rPr lang="zh-CN" altLang="en-US" sz="2400" dirty="0">
                <a:solidFill>
                  <a:srgbClr val="660066"/>
                </a:solidFill>
              </a:rPr>
              <a:t>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由指针连起来的线性表称作</a:t>
            </a:r>
            <a:r>
              <a:rPr lang="zh-CN" altLang="en-US" sz="2400" dirty="0">
                <a:solidFill>
                  <a:srgbClr val="00B0F0"/>
                </a:solidFill>
              </a:rPr>
              <a:t>链表。</a:t>
            </a:r>
            <a:endParaRPr lang="en-US" altLang="zh-CN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5438" y="1779590"/>
            <a:ext cx="85010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2" indent="0" eaLnBrk="1" hangingPunct="1">
              <a:buNone/>
            </a:pPr>
            <a:r>
              <a:rPr lang="zh-CN" altLang="en-US" kern="0" dirty="0"/>
              <a:t>实现</a:t>
            </a:r>
            <a:endParaRPr lang="zh-CN" altLang="en-US" kern="0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198078" y="1756756"/>
            <a:ext cx="67204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指向相同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结点的指针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163638" y="3363039"/>
            <a:ext cx="7210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*p;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" name="Group 6"/>
          <p:cNvGrpSpPr/>
          <p:nvPr/>
        </p:nvGrpSpPr>
        <p:grpSpPr bwMode="auto">
          <a:xfrm>
            <a:off x="831850" y="4047595"/>
            <a:ext cx="2495550" cy="946150"/>
            <a:chOff x="1278" y="2274"/>
            <a:chExt cx="1572" cy="596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78" y="2288"/>
              <a:ext cx="222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1806" y="2274"/>
              <a:ext cx="1044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932" y="229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2426" y="2293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311" y="22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291" y="25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1853" y="262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结点（*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00" y="24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390900" y="3790312"/>
            <a:ext cx="5784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所指向的结点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指向结点的数据域</a:t>
            </a: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指向结点的指针域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1028701" y="5145558"/>
            <a:ext cx="77196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生成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新结点：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p=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wavyHeavy" strike="noStrike" kern="120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回收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结点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p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free(p)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425" y="1320270"/>
            <a:ext cx="8839200" cy="6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只含一个指针域的链表叫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单链表。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‘带头节点’  的单链表</a:t>
            </a:r>
            <a:endParaRPr lang="en-US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123950" y="1482982"/>
            <a:ext cx="7725192" cy="9541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有时，在单链表第一个结点前附设一个结点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头节点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。头结点指针域为空表示线性表为空。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817034" y="2785534"/>
            <a:ext cx="7699375" cy="820738"/>
            <a:chOff x="776" y="1376"/>
            <a:chExt cx="4850" cy="517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776" y="1629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1005" y="1753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202" y="1627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524" y="1638"/>
              <a:ext cx="0" cy="244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293" y="1633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176" y="1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498" y="1645"/>
              <a:ext cx="0" cy="244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191" y="1640"/>
              <a:ext cx="2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785" y="1751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708" y="175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6" name="Group 14"/>
            <p:cNvGrpSpPr/>
            <p:nvPr/>
          </p:nvGrpSpPr>
          <p:grpSpPr bwMode="auto">
            <a:xfrm>
              <a:off x="1258" y="1631"/>
              <a:ext cx="681" cy="262"/>
              <a:chOff x="1780" y="2219"/>
              <a:chExt cx="681" cy="262"/>
            </a:xfrm>
          </p:grpSpPr>
          <p:sp>
            <p:nvSpPr>
              <p:cNvPr id="23" name="Rectangle 15" descr="宽上对角线"/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" name="Rectangle 16" descr="浅色上对角线"/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302" y="1376"/>
              <a:ext cx="596" cy="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4960" y="1630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^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756" y="1767"/>
              <a:ext cx="389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143" y="1614"/>
              <a:ext cx="396" cy="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4500" y="1755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5290" y="1633"/>
              <a:ext cx="0" cy="256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5" name="Group 23"/>
          <p:cNvGrpSpPr/>
          <p:nvPr/>
        </p:nvGrpSpPr>
        <p:grpSpPr bwMode="auto">
          <a:xfrm>
            <a:off x="821797" y="4093634"/>
            <a:ext cx="2833687" cy="447675"/>
            <a:chOff x="779" y="2200"/>
            <a:chExt cx="1785" cy="282"/>
          </a:xfrm>
        </p:grpSpPr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779" y="2200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1008" y="232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128" y="22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9" name="Group 27"/>
            <p:cNvGrpSpPr/>
            <p:nvPr/>
          </p:nvGrpSpPr>
          <p:grpSpPr bwMode="auto">
            <a:xfrm>
              <a:off x="1264" y="2205"/>
              <a:ext cx="681" cy="255"/>
              <a:chOff x="1786" y="2793"/>
              <a:chExt cx="681" cy="255"/>
            </a:xfrm>
          </p:grpSpPr>
          <p:sp>
            <p:nvSpPr>
              <p:cNvPr id="31" name="Rectangle 28" descr="宽上对角线"/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1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2" name="Rectangle 29" descr="浅色上对角线"/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30" name="Text Box 30"/>
            <p:cNvSpPr txBox="1">
              <a:spLocks noChangeArrowheads="1"/>
            </p:cNvSpPr>
            <p:nvPr/>
          </p:nvSpPr>
          <p:spPr bwMode="auto">
            <a:xfrm>
              <a:off x="1683" y="2219"/>
              <a:ext cx="191" cy="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1100137" y="4787996"/>
            <a:ext cx="7527393" cy="13849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引入头结点的主要作用：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 dirty="0">
                <a:solidFill>
                  <a:srgbClr val="660066"/>
                </a:solidFill>
                <a:latin typeface="+mn-ea"/>
                <a:ea typeface="+mn-ea"/>
              </a:rPr>
              <a:t>    </a:t>
            </a:r>
            <a:r>
              <a:rPr lang="zh-CN" altLang="en-US" sz="2800" dirty="0">
                <a:solidFill>
                  <a:srgbClr val="00B0F0"/>
                </a:solidFill>
                <a:latin typeface="+mn-ea"/>
                <a:ea typeface="+mn-ea"/>
              </a:rPr>
              <a:t>其数据域可以用来存储链表的长度。</a:t>
            </a:r>
            <a:endParaRPr lang="en-US" altLang="zh-CN" sz="2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使得某些代码稍微更容易一点。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620000" cy="8382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dirty="0"/>
              <a:t>建立单链表</a:t>
            </a:r>
            <a:endParaRPr lang="zh-CN" alt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/>
          </p:nvPr>
        </p:nvSpPr>
        <p:spPr>
          <a:xfrm>
            <a:off x="762002" y="1168402"/>
            <a:ext cx="8043332" cy="4478866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两个方法：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头插入法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尾插入法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头插入法建表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从空表开始</a:t>
            </a:r>
            <a:r>
              <a:rPr lang="en-US" altLang="zh-CN" sz="2400" b="1" dirty="0">
                <a:latin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</a:rPr>
              <a:t>读入数据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后 生成新结点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并将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存放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的数据域中，然后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+mn-ea"/>
              </a:rPr>
              <a:t>插</a:t>
            </a:r>
            <a:r>
              <a:rPr lang="zh-CN" altLang="en-US" sz="2400" b="1" u="sng" dirty="0">
                <a:solidFill>
                  <a:srgbClr val="00B0F0"/>
                </a:solidFill>
                <a:latin typeface="宋体" panose="02010600030101010101" pitchFamily="2" charset="-122"/>
              </a:rPr>
              <a:t>入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到当前链表的表头上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即每次插入的结点都作为链表的第一个结点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算法简单；生成的链表中结点次序和输入顺序相反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尾插入法建表</a:t>
            </a:r>
            <a:endParaRPr lang="zh-CN" altLang="en-US" sz="2800" b="1" dirty="0">
              <a:solidFill>
                <a:schemeClr val="folHlink"/>
              </a:solidFill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楷体_GB2312" pitchFamily="49" charset="-122"/>
              </a:rPr>
              <a:t>插入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到当前链表的尾部</a:t>
            </a: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</a:rPr>
              <a:t>，使其成为链表的尾结点</a:t>
            </a:r>
            <a:endParaRPr lang="zh-CN" altLang="en-US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/>
          </p:nvPr>
        </p:nvSpPr>
        <p:spPr>
          <a:xfrm>
            <a:off x="693940" y="1099366"/>
            <a:ext cx="8318175" cy="5444066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(){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 head, *p;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head= 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 malloc( 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</a:t>
            </a:r>
            <a:endParaRPr lang="en-US" altLang="zh-CN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head-&gt;next=NULL;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  <a:endParaRPr lang="en-US" altLang="zh-CN" dirty="0">
              <a:solidFill>
                <a:srgbClr val="0070C0"/>
              </a:solidFill>
            </a:endParaRP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 &amp;a) 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p–&gt;next=head–&gt;next ;  head–&gt;next=p ;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720725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头插入法的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/>
          </p:nvPr>
        </p:nvSpPr>
        <p:spPr>
          <a:xfrm>
            <a:off x="864581" y="934917"/>
            <a:ext cx="8033238" cy="54483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 {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*head, *tail, *p;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head=tail=(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*)malloc(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 </a:t>
            </a:r>
            <a:endParaRPr lang="en-US" altLang="zh-CN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tail-&gt;next=NULL; 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创建单链表的表头结点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  <a:endParaRPr lang="en-US" altLang="zh-CN" dirty="0">
              <a:solidFill>
                <a:srgbClr val="0070C0"/>
              </a:solidFill>
            </a:endParaRP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(“%d”,&amp; a);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 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p–&gt;next=NULL;  tail–&gt;</a:t>
            </a:r>
            <a:r>
              <a:rPr lang="en-US" altLang="zh-CN" sz="2400">
                <a:solidFill>
                  <a:srgbClr val="00B0F0"/>
                </a:solidFill>
              </a:rPr>
              <a:t>next=p;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tail=p;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7239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尾插入法的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2733" y="1769533"/>
            <a:ext cx="4927600" cy="222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0">
              <a:buFontTx/>
              <a:buNone/>
            </a:pPr>
            <a:endParaRPr lang="en-US" altLang="zh-CN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无论是哪种建表方法（头插入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尾插入），如果要建立的单线性链表的结点是</a:t>
            </a:r>
            <a:r>
              <a:rPr lang="en-US" altLang="zh-CN" sz="2800" b="1" dirty="0">
                <a:solidFill>
                  <a:srgbClr val="00B0F0"/>
                </a:solidFill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个，算法的时间复杂度为</a:t>
            </a:r>
            <a:r>
              <a:rPr lang="en-US" altLang="zh-CN" sz="2800" b="1" dirty="0">
                <a:solidFill>
                  <a:srgbClr val="00B0F0"/>
                </a:solidFill>
              </a:rPr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基本操作回顾</a:t>
            </a:r>
            <a:endParaRPr lang="en-US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3205" y="1808166"/>
            <a:ext cx="4166129" cy="51006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ListEmpty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ListLength</a:t>
            </a:r>
            <a:endParaRPr lang="en-US" altLang="zh-CN" sz="2800" b="1" kern="1200" dirty="0">
              <a:solidFill>
                <a:srgbClr val="FFC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PriorElem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NextElem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GetElem</a:t>
            </a:r>
            <a:endParaRPr lang="en-US" altLang="zh-CN" sz="2800" b="1" dirty="0">
              <a:solidFill>
                <a:srgbClr val="CC3300"/>
              </a:solidFill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LocateElem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ListTraverse</a:t>
            </a:r>
            <a:endParaRPr lang="en-US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35600" y="3112722"/>
            <a:ext cx="3318933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ClearList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清空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PutElem</a:t>
            </a:r>
            <a:r>
              <a:rPr kumimoji="1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修改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插入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删除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ListInsert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ListDelete</a:t>
            </a:r>
            <a:endParaRPr lang="en-US" altLang="zh-CN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35600" y="1220641"/>
            <a:ext cx="299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创建（初始化）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InitList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销毁</a:t>
            </a:r>
            <a:b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</a:b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DestroyList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3767141" y="4097866"/>
            <a:ext cx="17192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>
            <a:off x="6414385" y="2850444"/>
            <a:ext cx="0" cy="3187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GetElem</a:t>
            </a:r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38" y="1452564"/>
            <a:ext cx="6672262" cy="1088413"/>
          </a:xfrm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</a:rPr>
              <a:t>1≤i≤LengthList(L)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个数据元素的值到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</a:rPr>
              <a:t>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>
            <a:off x="1259379" y="2593010"/>
            <a:ext cx="7381875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Get_Elem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int j ;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p=L-&gt;next;  j=1;      /*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指向第一个结点  *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(p!=NULL 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{   p=p–&gt;next;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}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+mn-lt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避免在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时访问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p-&gt;next.</a:t>
            </a:r>
            <a:endParaRPr lang="en-US" altLang="zh-CN" sz="2400" dirty="0">
              <a:solidFill>
                <a:srgbClr val="00B0F0"/>
              </a:solidFill>
              <a:latin typeface="+mn-lt"/>
              <a:cs typeface="Times New Roman" panose="02020603050405020304" pitchFamily="18" charset="0"/>
            </a:endParaRPr>
          </a:p>
          <a:p>
            <a:pPr marL="7239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  return fail;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 return(p-&gt;data);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6066448" y="5768975"/>
          <a:ext cx="2411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Microsoft 公式 3.0" r:id="rId1" imgW="875665" imgH="215900" progId="Equation.3">
                  <p:embed/>
                </p:oleObj>
              </mc:Choice>
              <mc:Fallback>
                <p:oleObj name="Microsoft 公式 3.0" r:id="rId1" imgW="875665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448" y="5768975"/>
                        <a:ext cx="2411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 bwMode="auto">
          <a:xfrm>
            <a:off x="669925" y="271463"/>
            <a:ext cx="4808538" cy="5094287"/>
            <a:chOff x="1212" y="324"/>
            <a:chExt cx="3029" cy="3209"/>
          </a:xfrm>
        </p:grpSpPr>
        <p:sp>
          <p:nvSpPr>
            <p:cNvPr id="18442" name="Rectangle 3"/>
            <p:cNvSpPr>
              <a:spLocks noChangeArrowheads="1"/>
            </p:cNvSpPr>
            <p:nvPr/>
          </p:nvSpPr>
          <p:spPr bwMode="auto">
            <a:xfrm>
              <a:off x="2122" y="677"/>
              <a:ext cx="1267" cy="2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3" name="Line 4"/>
            <p:cNvSpPr>
              <a:spLocks noChangeShapeType="1"/>
            </p:cNvSpPr>
            <p:nvPr/>
          </p:nvSpPr>
          <p:spPr bwMode="auto">
            <a:xfrm>
              <a:off x="2122" y="1022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2653" y="7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5" name="Line 6"/>
            <p:cNvSpPr>
              <a:spLocks noChangeShapeType="1"/>
            </p:cNvSpPr>
            <p:nvPr/>
          </p:nvSpPr>
          <p:spPr bwMode="auto">
            <a:xfrm>
              <a:off x="2129" y="1351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6" name="Text Box 7"/>
            <p:cNvSpPr txBox="1">
              <a:spLocks noChangeArrowheads="1"/>
            </p:cNvSpPr>
            <p:nvPr/>
          </p:nvSpPr>
          <p:spPr bwMode="auto">
            <a:xfrm>
              <a:off x="2649" y="1021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Line 8"/>
            <p:cNvSpPr>
              <a:spLocks noChangeShapeType="1"/>
            </p:cNvSpPr>
            <p:nvPr/>
          </p:nvSpPr>
          <p:spPr bwMode="auto">
            <a:xfrm>
              <a:off x="2734" y="1422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8" name="Line 9"/>
            <p:cNvSpPr>
              <a:spLocks noChangeShapeType="1"/>
            </p:cNvSpPr>
            <p:nvPr/>
          </p:nvSpPr>
          <p:spPr bwMode="auto">
            <a:xfrm>
              <a:off x="2122" y="1977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9" name="Line 10"/>
            <p:cNvSpPr>
              <a:spLocks noChangeShapeType="1"/>
            </p:cNvSpPr>
            <p:nvPr/>
          </p:nvSpPr>
          <p:spPr bwMode="auto">
            <a:xfrm>
              <a:off x="2118" y="2306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0" name="Text Box 11"/>
            <p:cNvSpPr txBox="1">
              <a:spLocks noChangeArrowheads="1"/>
            </p:cNvSpPr>
            <p:nvPr/>
          </p:nvSpPr>
          <p:spPr bwMode="auto">
            <a:xfrm>
              <a:off x="2623" y="20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1" name="Text Box 12"/>
            <p:cNvSpPr txBox="1">
              <a:spLocks noChangeArrowheads="1"/>
            </p:cNvSpPr>
            <p:nvPr/>
          </p:nvSpPr>
          <p:spPr bwMode="auto">
            <a:xfrm>
              <a:off x="1660" y="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2" name="Text Box 13"/>
            <p:cNvSpPr txBox="1">
              <a:spLocks noChangeArrowheads="1"/>
            </p:cNvSpPr>
            <p:nvPr/>
          </p:nvSpPr>
          <p:spPr bwMode="auto">
            <a:xfrm>
              <a:off x="1656" y="10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3" name="Line 14"/>
            <p:cNvSpPr>
              <a:spLocks noChangeShapeType="1"/>
            </p:cNvSpPr>
            <p:nvPr/>
          </p:nvSpPr>
          <p:spPr bwMode="auto">
            <a:xfrm>
              <a:off x="1741" y="14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4" name="Text Box 15"/>
            <p:cNvSpPr txBox="1">
              <a:spLocks noChangeArrowheads="1"/>
            </p:cNvSpPr>
            <p:nvPr/>
          </p:nvSpPr>
          <p:spPr bwMode="auto">
            <a:xfrm>
              <a:off x="1630" y="2026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5" name="Text Box 16"/>
            <p:cNvSpPr txBox="1">
              <a:spLocks noChangeArrowheads="1"/>
            </p:cNvSpPr>
            <p:nvPr/>
          </p:nvSpPr>
          <p:spPr bwMode="auto">
            <a:xfrm>
              <a:off x="3645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6" name="Text Box 17"/>
            <p:cNvSpPr txBox="1">
              <a:spLocks noChangeArrowheads="1"/>
            </p:cNvSpPr>
            <p:nvPr/>
          </p:nvSpPr>
          <p:spPr bwMode="auto">
            <a:xfrm>
              <a:off x="3641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7" name="Line 18"/>
            <p:cNvSpPr>
              <a:spLocks noChangeShapeType="1"/>
            </p:cNvSpPr>
            <p:nvPr/>
          </p:nvSpPr>
          <p:spPr bwMode="auto">
            <a:xfrm>
              <a:off x="3726" y="1425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8" name="Text Box 19"/>
            <p:cNvSpPr txBox="1">
              <a:spLocks noChangeArrowheads="1"/>
            </p:cNvSpPr>
            <p:nvPr/>
          </p:nvSpPr>
          <p:spPr bwMode="auto">
            <a:xfrm>
              <a:off x="3615" y="2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59" name="Text Box 20"/>
            <p:cNvSpPr txBox="1">
              <a:spLocks noChangeArrowheads="1"/>
            </p:cNvSpPr>
            <p:nvPr/>
          </p:nvSpPr>
          <p:spPr bwMode="auto">
            <a:xfrm>
              <a:off x="2505" y="3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0" name="Text Box 21"/>
            <p:cNvSpPr txBox="1">
              <a:spLocks noChangeArrowheads="1"/>
            </p:cNvSpPr>
            <p:nvPr/>
          </p:nvSpPr>
          <p:spPr bwMode="auto">
            <a:xfrm>
              <a:off x="1212" y="324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1" name="Text Box 22"/>
            <p:cNvSpPr txBox="1">
              <a:spLocks noChangeArrowheads="1"/>
            </p:cNvSpPr>
            <p:nvPr/>
          </p:nvSpPr>
          <p:spPr bwMode="auto">
            <a:xfrm>
              <a:off x="3485" y="324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元素序号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2" name="Text Box 23"/>
            <p:cNvSpPr txBox="1">
              <a:spLocks noChangeArrowheads="1"/>
            </p:cNvSpPr>
            <p:nvPr/>
          </p:nvSpPr>
          <p:spPr bwMode="auto">
            <a:xfrm>
              <a:off x="1559" y="325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3" name="Line 24"/>
            <p:cNvSpPr>
              <a:spLocks noChangeShapeType="1"/>
            </p:cNvSpPr>
            <p:nvPr/>
          </p:nvSpPr>
          <p:spPr bwMode="auto">
            <a:xfrm>
              <a:off x="2114" y="3213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3337" name="AutoShape 25"/>
          <p:cNvSpPr>
            <a:spLocks noChangeArrowheads="1"/>
          </p:cNvSpPr>
          <p:nvPr/>
        </p:nvSpPr>
        <p:spPr bwMode="auto">
          <a:xfrm>
            <a:off x="5562600" y="746125"/>
            <a:ext cx="3506788" cy="1225550"/>
          </a:xfrm>
          <a:prstGeom prst="wedgeRectCallout">
            <a:avLst>
              <a:gd name="adj1" fmla="val -86979"/>
              <a:gd name="adj2" fmla="val 75590"/>
            </a:avLst>
          </a:prstGeom>
          <a:noFill/>
          <a:ln w="38100">
            <a:solidFill>
              <a:schemeClr val="folHlink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#define M 1000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data[M];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333999" y="2205542"/>
            <a:ext cx="32159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 card{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num;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name[20];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author[10];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 publisher[30];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float  price;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library[M];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42" name="Group 30"/>
          <p:cNvGrpSpPr/>
          <p:nvPr/>
        </p:nvGrpSpPr>
        <p:grpSpPr bwMode="auto">
          <a:xfrm>
            <a:off x="4171950" y="3409950"/>
            <a:ext cx="854075" cy="1905000"/>
            <a:chOff x="2640" y="2256"/>
            <a:chExt cx="538" cy="1200"/>
          </a:xfrm>
        </p:grpSpPr>
        <p:sp>
          <p:nvSpPr>
            <p:cNvPr id="18440" name="AutoShape 27"/>
            <p:cNvSpPr/>
            <p:nvPr/>
          </p:nvSpPr>
          <p:spPr bwMode="auto">
            <a:xfrm>
              <a:off x="2640" y="2256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1" name="Text Box 29"/>
            <p:cNvSpPr txBox="1">
              <a:spLocks noChangeArrowheads="1"/>
            </p:cNvSpPr>
            <p:nvPr/>
          </p:nvSpPr>
          <p:spPr bwMode="auto">
            <a:xfrm>
              <a:off x="2832" y="2496"/>
              <a:ext cx="34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备用空间</a:t>
              </a: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3343" name="AutoShape 31"/>
          <p:cNvSpPr>
            <a:spLocks noChangeArrowheads="1"/>
          </p:cNvSpPr>
          <p:nvPr/>
        </p:nvSpPr>
        <p:spPr bwMode="auto">
          <a:xfrm>
            <a:off x="1924050" y="5791200"/>
            <a:ext cx="5108575" cy="434975"/>
          </a:xfrm>
          <a:prstGeom prst="wedgeRectCallout">
            <a:avLst>
              <a:gd name="adj1" fmla="val 34495"/>
              <a:gd name="adj2" fmla="val -17773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数据元素不是简单类型时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可定义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结构体数组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644525" y="5560090"/>
            <a:ext cx="7242986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CC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或动态申请和释放内存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));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 animBg="1" autoUpdateAnimBg="0"/>
      <p:bldP spid="13338" grpId="0" autoUpdateAnimBg="0"/>
      <p:bldP spid="13343" grpId="0" animBg="1" autoUpdateAnimBg="0"/>
      <p:bldP spid="1334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/>
          <p:cNvGrpSpPr/>
          <p:nvPr/>
        </p:nvGrpSpPr>
        <p:grpSpPr bwMode="auto">
          <a:xfrm>
            <a:off x="4572000" y="5245347"/>
            <a:ext cx="369888" cy="371475"/>
            <a:chOff x="3445" y="3577"/>
            <a:chExt cx="233" cy="234"/>
          </a:xfrm>
        </p:grpSpPr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6" name="Line 24"/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3587" name="Group 35"/>
          <p:cNvGrpSpPr/>
          <p:nvPr/>
        </p:nvGrpSpPr>
        <p:grpSpPr bwMode="auto">
          <a:xfrm>
            <a:off x="1454150" y="5240585"/>
            <a:ext cx="6240463" cy="414337"/>
            <a:chOff x="1481" y="3574"/>
            <a:chExt cx="3931" cy="261"/>
          </a:xfrm>
        </p:grpSpPr>
        <p:sp>
          <p:nvSpPr>
            <p:cNvPr id="68625" name="Text Box 12"/>
            <p:cNvSpPr txBox="1">
              <a:spLocks noChangeArrowheads="1"/>
            </p:cNvSpPr>
            <p:nvPr/>
          </p:nvSpPr>
          <p:spPr bwMode="auto">
            <a:xfrm>
              <a:off x="1481" y="3576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6" name="Rectangle 13"/>
            <p:cNvSpPr>
              <a:spLocks noChangeArrowheads="1"/>
            </p:cNvSpPr>
            <p:nvPr/>
          </p:nvSpPr>
          <p:spPr bwMode="auto">
            <a:xfrm>
              <a:off x="4189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7" name="Rectangle 15"/>
            <p:cNvSpPr>
              <a:spLocks noChangeArrowheads="1"/>
            </p:cNvSpPr>
            <p:nvPr/>
          </p:nvSpPr>
          <p:spPr bwMode="auto">
            <a:xfrm>
              <a:off x="1978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8" name="Line 16"/>
            <p:cNvSpPr>
              <a:spLocks noChangeShapeType="1"/>
            </p:cNvSpPr>
            <p:nvPr/>
          </p:nvSpPr>
          <p:spPr bwMode="auto">
            <a:xfrm>
              <a:off x="2434" y="358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9" name="Line 18"/>
            <p:cNvSpPr>
              <a:spLocks noChangeShapeType="1"/>
            </p:cNvSpPr>
            <p:nvPr/>
          </p:nvSpPr>
          <p:spPr bwMode="auto">
            <a:xfrm>
              <a:off x="4674" y="358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0" name="Line 19"/>
            <p:cNvSpPr>
              <a:spLocks noChangeShapeType="1"/>
            </p:cNvSpPr>
            <p:nvPr/>
          </p:nvSpPr>
          <p:spPr bwMode="auto">
            <a:xfrm>
              <a:off x="1711" y="37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1" name="Line 21"/>
            <p:cNvSpPr>
              <a:spLocks noChangeShapeType="1"/>
            </p:cNvSpPr>
            <p:nvPr/>
          </p:nvSpPr>
          <p:spPr bwMode="auto">
            <a:xfrm>
              <a:off x="4912" y="3711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2" name="Line 22"/>
            <p:cNvSpPr>
              <a:spLocks noChangeShapeType="1"/>
            </p:cNvSpPr>
            <p:nvPr/>
          </p:nvSpPr>
          <p:spPr bwMode="auto">
            <a:xfrm>
              <a:off x="2667" y="3700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3" name="Text Box 25"/>
            <p:cNvSpPr txBox="1">
              <a:spLocks noChangeArrowheads="1"/>
            </p:cNvSpPr>
            <p:nvPr/>
          </p:nvSpPr>
          <p:spPr bwMode="auto">
            <a:xfrm>
              <a:off x="2096" y="358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34" name="Text Box 27"/>
            <p:cNvSpPr txBox="1">
              <a:spLocks noChangeArrowheads="1"/>
            </p:cNvSpPr>
            <p:nvPr/>
          </p:nvSpPr>
          <p:spPr bwMode="auto">
            <a:xfrm>
              <a:off x="4336" y="35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3588" name="Group 36"/>
          <p:cNvGrpSpPr/>
          <p:nvPr/>
        </p:nvGrpSpPr>
        <p:grpSpPr bwMode="auto">
          <a:xfrm>
            <a:off x="3197225" y="5683497"/>
            <a:ext cx="2319338" cy="420688"/>
            <a:chOff x="2579" y="3853"/>
            <a:chExt cx="1461" cy="265"/>
          </a:xfrm>
        </p:grpSpPr>
        <p:sp>
          <p:nvSpPr>
            <p:cNvPr id="68620" name="Rectangle 14"/>
            <p:cNvSpPr>
              <a:spLocks noChangeArrowheads="1"/>
            </p:cNvSpPr>
            <p:nvPr/>
          </p:nvSpPr>
          <p:spPr bwMode="auto">
            <a:xfrm>
              <a:off x="3107" y="3863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1" name="Line 17"/>
            <p:cNvSpPr>
              <a:spLocks noChangeShapeType="1"/>
            </p:cNvSpPr>
            <p:nvPr/>
          </p:nvSpPr>
          <p:spPr bwMode="auto">
            <a:xfrm>
              <a:off x="3597" y="38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2" name="Line 20"/>
            <p:cNvSpPr>
              <a:spLocks noChangeShapeType="1"/>
            </p:cNvSpPr>
            <p:nvPr/>
          </p:nvSpPr>
          <p:spPr bwMode="auto">
            <a:xfrm>
              <a:off x="2856" y="3989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3" name="Text Box 26"/>
            <p:cNvSpPr txBox="1">
              <a:spLocks noChangeArrowheads="1"/>
            </p:cNvSpPr>
            <p:nvPr/>
          </p:nvSpPr>
          <p:spPr bwMode="auto">
            <a:xfrm>
              <a:off x="3302" y="38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624" name="Text Box 28"/>
            <p:cNvSpPr txBox="1">
              <a:spLocks noChangeArrowheads="1"/>
            </p:cNvSpPr>
            <p:nvPr/>
          </p:nvSpPr>
          <p:spPr bwMode="auto">
            <a:xfrm>
              <a:off x="2579" y="3864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3581" name="Line 29"/>
          <p:cNvSpPr>
            <a:spLocks noChangeShapeType="1"/>
          </p:cNvSpPr>
          <p:nvPr/>
        </p:nvSpPr>
        <p:spPr bwMode="auto">
          <a:xfrm>
            <a:off x="3336925" y="5440610"/>
            <a:ext cx="704850" cy="263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82" name="Line 30"/>
          <p:cNvSpPr>
            <a:spLocks noChangeShapeType="1"/>
          </p:cNvSpPr>
          <p:nvPr/>
        </p:nvSpPr>
        <p:spPr bwMode="auto">
          <a:xfrm flipV="1">
            <a:off x="5172075" y="5597772"/>
            <a:ext cx="581025" cy="317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5470525" y="5678735"/>
            <a:ext cx="2355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q-&gt;next=p-&gt;next;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91" name="Text Box 39"/>
          <p:cNvSpPr txBox="1">
            <a:spLocks noChangeArrowheads="1"/>
          </p:cNvSpPr>
          <p:nvPr/>
        </p:nvSpPr>
        <p:spPr bwMode="auto">
          <a:xfrm>
            <a:off x="1793875" y="5602535"/>
            <a:ext cx="1552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834231" y="1295399"/>
            <a:ext cx="7928769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void  Insert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e){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j=0;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q;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 p!=NULL &amp;&amp;  j&lt;i-1)   { p=p–&gt;next;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 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(j!=i-1)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太大或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0!!\n ”);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q=(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));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q–&gt;data=e;   q–&gt;next=p–&gt;next;  p–&gt;next=q;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标题 1"/>
          <p:cNvSpPr txBox="1"/>
          <p:nvPr/>
        </p:nvSpPr>
        <p:spPr bwMode="auto">
          <a:xfrm>
            <a:off x="834231" y="433140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ListInsert</a:t>
            </a:r>
            <a:endParaRPr lang="en-US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0" grpId="0" autoUpdateAnimBg="0" build="p"/>
      <p:bldP spid="23591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1" name="Group 45"/>
          <p:cNvGrpSpPr/>
          <p:nvPr/>
        </p:nvGrpSpPr>
        <p:grpSpPr bwMode="auto">
          <a:xfrm>
            <a:off x="2681288" y="5502275"/>
            <a:ext cx="5111750" cy="419100"/>
            <a:chOff x="1155" y="756"/>
            <a:chExt cx="3220" cy="264"/>
          </a:xfrm>
        </p:grpSpPr>
        <p:sp>
          <p:nvSpPr>
            <p:cNvPr id="72720" name="Text Box 8"/>
            <p:cNvSpPr txBox="1">
              <a:spLocks noChangeArrowheads="1"/>
            </p:cNvSpPr>
            <p:nvPr/>
          </p:nvSpPr>
          <p:spPr bwMode="auto">
            <a:xfrm>
              <a:off x="1155" y="75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1" name="Rectangle 9"/>
            <p:cNvSpPr>
              <a:spLocks noChangeArrowheads="1"/>
            </p:cNvSpPr>
            <p:nvPr/>
          </p:nvSpPr>
          <p:spPr bwMode="auto">
            <a:xfrm>
              <a:off x="1652" y="760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2" name="Line 10"/>
            <p:cNvSpPr>
              <a:spLocks noChangeShapeType="1"/>
            </p:cNvSpPr>
            <p:nvPr/>
          </p:nvSpPr>
          <p:spPr bwMode="auto">
            <a:xfrm>
              <a:off x="1974" y="77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3" name="Line 11"/>
            <p:cNvSpPr>
              <a:spLocks noChangeShapeType="1"/>
            </p:cNvSpPr>
            <p:nvPr/>
          </p:nvSpPr>
          <p:spPr bwMode="auto">
            <a:xfrm>
              <a:off x="1385" y="88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4" name="Text Box 12"/>
            <p:cNvSpPr txBox="1">
              <a:spLocks noChangeArrowheads="1"/>
            </p:cNvSpPr>
            <p:nvPr/>
          </p:nvSpPr>
          <p:spPr bwMode="auto">
            <a:xfrm>
              <a:off x="1770" y="76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5" name="Rectangle 13"/>
            <p:cNvSpPr>
              <a:spLocks noChangeArrowheads="1"/>
            </p:cNvSpPr>
            <p:nvPr/>
          </p:nvSpPr>
          <p:spPr bwMode="auto">
            <a:xfrm>
              <a:off x="2581" y="7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6" name="Line 14"/>
            <p:cNvSpPr>
              <a:spLocks noChangeShapeType="1"/>
            </p:cNvSpPr>
            <p:nvPr/>
          </p:nvSpPr>
          <p:spPr bwMode="auto">
            <a:xfrm>
              <a:off x="2903" y="7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7" name="Text Box 15"/>
            <p:cNvSpPr txBox="1">
              <a:spLocks noChangeArrowheads="1"/>
            </p:cNvSpPr>
            <p:nvPr/>
          </p:nvSpPr>
          <p:spPr bwMode="auto">
            <a:xfrm>
              <a:off x="2695" y="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28" name="Rectangle 16"/>
            <p:cNvSpPr>
              <a:spLocks noChangeArrowheads="1"/>
            </p:cNvSpPr>
            <p:nvPr/>
          </p:nvSpPr>
          <p:spPr bwMode="auto">
            <a:xfrm>
              <a:off x="3555" y="763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9" name="Line 17"/>
            <p:cNvSpPr>
              <a:spLocks noChangeShapeType="1"/>
            </p:cNvSpPr>
            <p:nvPr/>
          </p:nvSpPr>
          <p:spPr bwMode="auto">
            <a:xfrm>
              <a:off x="3877" y="7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0" name="Text Box 18"/>
            <p:cNvSpPr txBox="1">
              <a:spLocks noChangeArrowheads="1"/>
            </p:cNvSpPr>
            <p:nvPr/>
          </p:nvSpPr>
          <p:spPr bwMode="auto">
            <a:xfrm>
              <a:off x="3673" y="77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731" name="Line 19"/>
            <p:cNvSpPr>
              <a:spLocks noChangeShapeType="1"/>
            </p:cNvSpPr>
            <p:nvPr/>
          </p:nvSpPr>
          <p:spPr bwMode="auto">
            <a:xfrm>
              <a:off x="2164" y="88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2" name="Line 20"/>
            <p:cNvSpPr>
              <a:spLocks noChangeShapeType="1"/>
            </p:cNvSpPr>
            <p:nvPr/>
          </p:nvSpPr>
          <p:spPr bwMode="auto">
            <a:xfrm>
              <a:off x="3087" y="880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3" name="Line 21"/>
            <p:cNvSpPr>
              <a:spLocks noChangeShapeType="1"/>
            </p:cNvSpPr>
            <p:nvPr/>
          </p:nvSpPr>
          <p:spPr bwMode="auto">
            <a:xfrm>
              <a:off x="4075" y="89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0" name="Group 34"/>
          <p:cNvGrpSpPr/>
          <p:nvPr/>
        </p:nvGrpSpPr>
        <p:grpSpPr bwMode="auto">
          <a:xfrm>
            <a:off x="4213225" y="5735638"/>
            <a:ext cx="2557463" cy="422275"/>
            <a:chOff x="2096" y="1143"/>
            <a:chExt cx="1611" cy="266"/>
          </a:xfrm>
        </p:grpSpPr>
        <p:sp>
          <p:nvSpPr>
            <p:cNvPr id="72717" name="Line 22"/>
            <p:cNvSpPr>
              <a:spLocks noChangeShapeType="1"/>
            </p:cNvSpPr>
            <p:nvPr/>
          </p:nvSpPr>
          <p:spPr bwMode="auto">
            <a:xfrm>
              <a:off x="2096" y="1143"/>
              <a:ext cx="0" cy="26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8" name="Line 23"/>
            <p:cNvSpPr>
              <a:spLocks noChangeShapeType="1"/>
            </p:cNvSpPr>
            <p:nvPr/>
          </p:nvSpPr>
          <p:spPr bwMode="auto">
            <a:xfrm>
              <a:off x="2096" y="1409"/>
              <a:ext cx="1611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9" name="Line 24"/>
            <p:cNvSpPr>
              <a:spLocks noChangeShapeType="1"/>
            </p:cNvSpPr>
            <p:nvPr/>
          </p:nvSpPr>
          <p:spPr bwMode="auto">
            <a:xfrm flipV="1">
              <a:off x="3706" y="1254"/>
              <a:ext cx="0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1" name="Group 35"/>
          <p:cNvGrpSpPr/>
          <p:nvPr/>
        </p:nvGrpSpPr>
        <p:grpSpPr bwMode="auto">
          <a:xfrm>
            <a:off x="4564063" y="5522913"/>
            <a:ext cx="369887" cy="371475"/>
            <a:chOff x="3445" y="3577"/>
            <a:chExt cx="233" cy="234"/>
          </a:xfrm>
        </p:grpSpPr>
        <p:sp>
          <p:nvSpPr>
            <p:cNvPr id="72715" name="Line 36"/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6" name="Line 37"/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4" name="Group 38"/>
          <p:cNvGrpSpPr/>
          <p:nvPr/>
        </p:nvGrpSpPr>
        <p:grpSpPr bwMode="auto">
          <a:xfrm>
            <a:off x="6088063" y="5484813"/>
            <a:ext cx="369887" cy="371475"/>
            <a:chOff x="3445" y="3577"/>
            <a:chExt cx="233" cy="234"/>
          </a:xfrm>
        </p:grpSpPr>
        <p:sp>
          <p:nvSpPr>
            <p:cNvPr id="72713" name="Line 39"/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4" name="Line 40"/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4620" name="Text Box 44"/>
          <p:cNvSpPr txBox="1">
            <a:spLocks noChangeArrowheads="1"/>
          </p:cNvSpPr>
          <p:nvPr/>
        </p:nvSpPr>
        <p:spPr bwMode="auto">
          <a:xfrm>
            <a:off x="3956050" y="6146800"/>
            <a:ext cx="3160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p-&gt;next=p-&gt;next-&gt;next;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4622" name="Rectangle 46"/>
          <p:cNvSpPr>
            <a:spLocks noChangeArrowheads="1"/>
          </p:cNvSpPr>
          <p:nvPr/>
        </p:nvSpPr>
        <p:spPr bwMode="auto">
          <a:xfrm>
            <a:off x="650875" y="2627313"/>
            <a:ext cx="8061325" cy="31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void  Delete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*L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 int  j=1;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q = L-&gt;next;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while  (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p-&gt;next!=NULL&amp;&amp;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{  p=q;  q=q–&gt;next;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;  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if  (j!=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printf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(“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太大或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0!!\n ”);  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else    {  p–&gt;next=q–&gt;next;   free(q);    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6088063" y="3590622"/>
            <a:ext cx="2008187" cy="7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+mn-lt"/>
              </a:rPr>
              <a:t>找到</a:t>
            </a:r>
            <a:r>
              <a:rPr lang="en-US" altLang="zh-CN" sz="2400" b="1" kern="0" dirty="0">
                <a:latin typeface="+mn-lt"/>
              </a:rPr>
              <a:t>a</a:t>
            </a:r>
            <a:r>
              <a:rPr lang="en-US" altLang="zh-CN" sz="2400" b="1" kern="0" baseline="-25000" dirty="0">
                <a:latin typeface="+mn-lt"/>
              </a:rPr>
              <a:t>i-1</a:t>
            </a:r>
            <a:r>
              <a:rPr lang="zh-CN" altLang="en-US" sz="2400" b="1" kern="0" dirty="0">
                <a:latin typeface="+mn-lt"/>
              </a:rPr>
              <a:t>的存储位置</a:t>
            </a:r>
            <a:r>
              <a:rPr lang="en-US" altLang="zh-CN" sz="2400" b="1" kern="0" dirty="0">
                <a:latin typeface="+mn-lt"/>
              </a:rPr>
              <a:t>p</a:t>
            </a:r>
            <a:endParaRPr lang="zh-CN" altLang="en-US" sz="2400" b="1" kern="0" dirty="0">
              <a:latin typeface="+mn-lt"/>
            </a:endParaRPr>
          </a:p>
        </p:txBody>
      </p:sp>
      <p:sp>
        <p:nvSpPr>
          <p:cNvPr id="31" name="标题 1"/>
          <p:cNvSpPr txBox="1"/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</a:t>
            </a:r>
            <a:endParaRPr lang="en-US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内容占位符 2"/>
          <p:cNvSpPr txBox="1"/>
          <p:nvPr/>
        </p:nvSpPr>
        <p:spPr>
          <a:xfrm>
            <a:off x="642938" y="1452564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 kern="1200" dirty="0">
                <a:solidFill>
                  <a:srgbClr val="0099CC"/>
                </a:solidFill>
                <a:latin typeface="Arial" panose="020B0604020202020204" pitchFamily="34" charset="0"/>
              </a:rPr>
              <a:t>1≤i≤LengthList(L)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删除单链表中的第</a:t>
            </a:r>
            <a:r>
              <a:rPr lang="en-US" altLang="zh-CN" sz="2400" b="1" kern="1200" dirty="0" err="1">
                <a:solidFill>
                  <a:srgbClr val="660066"/>
                </a:solidFill>
                <a:latin typeface="Arial" panose="020B0604020202020204" pitchFamily="34" charset="0"/>
              </a:rPr>
              <a:t>i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个结点。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0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/>
          </p:nvPr>
        </p:nvSpPr>
        <p:spPr>
          <a:xfrm>
            <a:off x="950913" y="2657475"/>
            <a:ext cx="7680323" cy="32908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LocateElem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*L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int key){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*p=L–&gt;next;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while  ( p!=NULL&amp;&amp; p–&gt;data!=key)    p=p–&gt;next;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if  (</a:t>
            </a:r>
            <a:r>
              <a:rPr lang="en-US" altLang="zh-CN" dirty="0">
                <a:solidFill>
                  <a:srgbClr val="00B0F0"/>
                </a:solidFill>
                <a:cs typeface="Times New Roman" panose="02020603050405020304" pitchFamily="18" charset="0"/>
              </a:rPr>
              <a:t>p==NULL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所查结点不存在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!\n”); 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return p;</a:t>
            </a:r>
            <a:endParaRPr lang="en-US" altLang="zh-CN" sz="2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 // </a:t>
            </a:r>
            <a:r>
              <a:rPr lang="zh-CN" altLang="en-US" sz="2800" dirty="0">
                <a:cs typeface="Times New Roman" panose="02020603050405020304" pitchFamily="18" charset="0"/>
              </a:rPr>
              <a:t>运行时间</a:t>
            </a:r>
            <a:r>
              <a:rPr lang="zh-CN" altLang="en-US" b="1" dirty="0"/>
              <a:t>与</a:t>
            </a:r>
            <a:r>
              <a:rPr lang="en-US" altLang="zh-CN" b="1" dirty="0"/>
              <a:t>key</a:t>
            </a:r>
            <a:r>
              <a:rPr lang="zh-CN" altLang="en-US" b="1" dirty="0"/>
              <a:t>有关，平均时间复杂度为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endParaRPr lang="zh-CN" altLang="en-US" sz="2800" b="1" dirty="0"/>
          </a:p>
        </p:txBody>
      </p:sp>
      <p:sp>
        <p:nvSpPr>
          <p:cNvPr id="3" name="标题 1"/>
          <p:cNvSpPr txBox="1"/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LocateElem</a:t>
            </a:r>
            <a:endParaRPr lang="en-US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957263" y="1347788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已存在</a:t>
            </a:r>
            <a:endParaRPr lang="en-US" altLang="zh-CN" sz="2400" b="1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在单链表中查找值为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的第一个结点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框 1"/>
          <p:cNvSpPr txBox="1">
            <a:spLocks noChangeArrowheads="1"/>
          </p:cNvSpPr>
          <p:nvPr/>
        </p:nvSpPr>
        <p:spPr bwMode="auto">
          <a:xfrm>
            <a:off x="1195998" y="2948609"/>
            <a:ext cx="7121525" cy="35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DeleteByValue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 key){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*p=L,  *q=L–&gt;next;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while  ( q!=NULL&amp;&amp; q–&gt;data!=key)  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p=q;  q=q–&gt;next;   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 != NULL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p-&gt;next=q-&gt;next;  free(q);   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所要删除的结点不存在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!\n”);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 txBox="1"/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en-US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838" y="1347788"/>
            <a:ext cx="75856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</a:rPr>
              <a:t>第一个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1200" dirty="0">
                <a:solidFill>
                  <a:srgbClr val="660066"/>
                </a:solidFill>
                <a:latin typeface="+mn-ea"/>
              </a:rPr>
              <a:t>思路：与按值查找（</a:t>
            </a: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LocateElem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</a:rPr>
              <a:t>)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</a:rPr>
              <a:t> 类似，先找值为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</a:rPr>
              <a:t>的第一个结点。存在则删除；否则报告</a:t>
            </a:r>
            <a:r>
              <a:rPr lang="zh-CN" altLang="en-US" sz="2400" b="1" dirty="0">
                <a:solidFill>
                  <a:srgbClr val="660066"/>
                </a:solidFill>
                <a:latin typeface="+mn-ea"/>
              </a:rPr>
              <a:t>不存在</a:t>
            </a:r>
            <a:endParaRPr lang="zh-CN" altLang="en-US" sz="2400" b="1" kern="1200" dirty="0">
              <a:solidFill>
                <a:srgbClr val="660066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95304"/>
            <a:ext cx="7869116" cy="86086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ListDeleteByValue_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en-US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II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en-US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40776" y="1329793"/>
            <a:ext cx="70338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</a:rPr>
              <a:t>所有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/>
              <a:t>思路：从单链表的第一个结点开始，</a:t>
            </a:r>
            <a:r>
              <a:rPr lang="zh-CN" altLang="en-US" sz="2400" dirty="0">
                <a:solidFill>
                  <a:srgbClr val="00B0F0"/>
                </a:solidFill>
              </a:rPr>
              <a:t>对每个结点进行检查</a:t>
            </a:r>
            <a:r>
              <a:rPr lang="zh-CN" altLang="en-US" sz="2400" dirty="0"/>
              <a:t>，若结点的值为</a:t>
            </a:r>
            <a:r>
              <a:rPr lang="en-US" altLang="zh-CN" sz="2400" dirty="0"/>
              <a:t>key</a:t>
            </a:r>
            <a:r>
              <a:rPr lang="zh-CN" altLang="en-US" sz="2400" dirty="0"/>
              <a:t>，则删除之。</a:t>
            </a:r>
            <a:endParaRPr lang="en-US" altLang="en-US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71148" y="2763716"/>
            <a:ext cx="7883768" cy="424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void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DeleteByValue_All</a:t>
            </a:r>
            <a:r>
              <a:rPr lang="en-US" altLang="zh-CN" sz="2400" kern="0" dirty="0">
                <a:solidFill>
                  <a:srgbClr val="0070C0"/>
                </a:solidFill>
              </a:rPr>
              <a:t>(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*L</a:t>
            </a:r>
            <a:r>
              <a:rPr lang="zh-CN" altLang="en-US" sz="2400" kern="0" dirty="0">
                <a:solidFill>
                  <a:srgbClr val="0070C0"/>
                </a:solidFill>
              </a:rPr>
              <a:t>，</a:t>
            </a:r>
            <a:r>
              <a:rPr lang="en-US" altLang="zh-CN" sz="2400" kern="0" dirty="0">
                <a:solidFill>
                  <a:srgbClr val="0070C0"/>
                </a:solidFill>
              </a:rPr>
              <a:t>int key){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*p=L,  *q=L–&gt;next;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while  ( q!=NULL){</a:t>
            </a:r>
            <a:endParaRPr lang="en-US" altLang="zh-CN" kern="0" dirty="0">
              <a:solidFill>
                <a:srgbClr val="0070C0"/>
              </a:solidFill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if (q–&gt;data==key) 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p-&gt;next=q-&gt;next;  free(q);  q=p-&gt;next;  }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else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p=q;  q=q–&gt;next;  }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  <a:endParaRPr lang="en-US" altLang="zh-CN" sz="2400" kern="0" dirty="0">
              <a:solidFill>
                <a:srgbClr val="0070C0"/>
              </a:solidFill>
            </a:endParaRP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  <a:r>
              <a:rPr lang="en-US" altLang="zh-CN" sz="2400" kern="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endParaRPr lang="en-US" altLang="zh-CN" sz="2400" kern="0" dirty="0">
              <a:solidFill>
                <a:srgbClr val="0070C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/>
          </p:nvPr>
        </p:nvSpPr>
        <p:spPr>
          <a:xfrm>
            <a:off x="152400" y="1363544"/>
            <a:ext cx="8763000" cy="1209673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设有两个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有序的</a:t>
            </a:r>
            <a:r>
              <a:rPr lang="zh-CN" altLang="en-US" sz="2800" b="1" dirty="0">
                <a:latin typeface="宋体" panose="02010600030101010101" pitchFamily="2" charset="-122"/>
              </a:rPr>
              <a:t>单链表，头指针分别是</a:t>
            </a:r>
            <a:r>
              <a:rPr lang="en-US" altLang="zh-CN" sz="2800" b="1" dirty="0"/>
              <a:t>La 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Lb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通过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修改指针</a:t>
            </a:r>
            <a:r>
              <a:rPr lang="zh-CN" altLang="en-US" sz="2800" b="1" dirty="0">
                <a:latin typeface="宋体" panose="02010600030101010101" pitchFamily="2" charset="-122"/>
              </a:rPr>
              <a:t>，将它们合并为一个有序链表。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269024" y="2738561"/>
            <a:ext cx="6732588" cy="3332163"/>
            <a:chOff x="1269024" y="2738561"/>
            <a:chExt cx="6732588" cy="3332163"/>
          </a:xfrm>
        </p:grpSpPr>
        <p:grpSp>
          <p:nvGrpSpPr>
            <p:cNvPr id="82947" name="Group 3"/>
            <p:cNvGrpSpPr/>
            <p:nvPr/>
          </p:nvGrpSpPr>
          <p:grpSpPr bwMode="auto">
            <a:xfrm>
              <a:off x="7034824" y="4292724"/>
              <a:ext cx="966788" cy="503237"/>
              <a:chOff x="4448" y="2549"/>
              <a:chExt cx="609" cy="317"/>
            </a:xfrm>
          </p:grpSpPr>
          <p:sp>
            <p:nvSpPr>
              <p:cNvPr id="83009" name="Rectangle 4"/>
              <p:cNvSpPr>
                <a:spLocks noChangeArrowheads="1"/>
              </p:cNvSpPr>
              <p:nvPr/>
            </p:nvSpPr>
            <p:spPr bwMode="auto">
              <a:xfrm>
                <a:off x="4448" y="2549"/>
                <a:ext cx="609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15    ⋀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3010" name="Line 5"/>
              <p:cNvSpPr>
                <a:spLocks noChangeShapeType="1"/>
              </p:cNvSpPr>
              <p:nvPr/>
            </p:nvSpPr>
            <p:spPr bwMode="auto">
              <a:xfrm>
                <a:off x="4832" y="2549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2948" name="Group 6"/>
            <p:cNvGrpSpPr/>
            <p:nvPr/>
          </p:nvGrpSpPr>
          <p:grpSpPr bwMode="auto">
            <a:xfrm>
              <a:off x="1269024" y="2738561"/>
              <a:ext cx="6732588" cy="3332163"/>
              <a:chOff x="816" y="1570"/>
              <a:chExt cx="4241" cy="2099"/>
            </a:xfrm>
          </p:grpSpPr>
          <p:sp>
            <p:nvSpPr>
              <p:cNvPr id="82949" name="Rectangle 7"/>
              <p:cNvSpPr>
                <a:spLocks noChangeArrowheads="1"/>
              </p:cNvSpPr>
              <p:nvPr/>
            </p:nvSpPr>
            <p:spPr bwMode="auto">
              <a:xfrm>
                <a:off x="1152" y="3388"/>
                <a:ext cx="354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初始状态</a:t>
                </a:r>
                <a:endPara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楷体_GB2312" pitchFamily="49" charset="-122"/>
                  <a:ea typeface="楷体_GB2312" pitchFamily="49" charset="-122"/>
                  <a:cs typeface="+mn-cs"/>
                </a:endParaRPr>
              </a:p>
            </p:txBody>
          </p:sp>
          <p:grpSp>
            <p:nvGrpSpPr>
              <p:cNvPr id="82950" name="Group 8"/>
              <p:cNvGrpSpPr/>
              <p:nvPr/>
            </p:nvGrpSpPr>
            <p:grpSpPr bwMode="auto">
              <a:xfrm>
                <a:off x="816" y="2301"/>
                <a:ext cx="3642" cy="943"/>
                <a:chOff x="816" y="2301"/>
                <a:chExt cx="3642" cy="943"/>
              </a:xfrm>
            </p:grpSpPr>
            <p:grpSp>
              <p:nvGrpSpPr>
                <p:cNvPr id="82985" name="Group 9"/>
                <p:cNvGrpSpPr/>
                <p:nvPr/>
              </p:nvGrpSpPr>
              <p:grpSpPr bwMode="auto">
                <a:xfrm>
                  <a:off x="1558" y="256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-2  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6" name="Group 13"/>
                <p:cNvGrpSpPr/>
                <p:nvPr/>
              </p:nvGrpSpPr>
              <p:grpSpPr bwMode="auto">
                <a:xfrm>
                  <a:off x="2288" y="255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4 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7" name="Group 17"/>
                <p:cNvGrpSpPr/>
                <p:nvPr/>
              </p:nvGrpSpPr>
              <p:grpSpPr bwMode="auto">
                <a:xfrm>
                  <a:off x="3018" y="2541"/>
                  <a:ext cx="720" cy="317"/>
                  <a:chOff x="1008" y="1152"/>
                  <a:chExt cx="720" cy="317"/>
                </a:xfrm>
              </p:grpSpPr>
              <p:sp>
                <p:nvSpPr>
                  <p:cNvPr id="8300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9  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8" name="Group 21"/>
                <p:cNvGrpSpPr/>
                <p:nvPr/>
              </p:nvGrpSpPr>
              <p:grpSpPr bwMode="auto">
                <a:xfrm>
                  <a:off x="3765" y="2472"/>
                  <a:ext cx="693" cy="317"/>
                  <a:chOff x="3189" y="2139"/>
                  <a:chExt cx="693" cy="317"/>
                </a:xfrm>
              </p:grpSpPr>
              <p:sp>
                <p:nvSpPr>
                  <p:cNvPr id="82998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9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9" name="Group 24"/>
                <p:cNvGrpSpPr/>
                <p:nvPr/>
              </p:nvGrpSpPr>
              <p:grpSpPr bwMode="auto">
                <a:xfrm>
                  <a:off x="816" y="2301"/>
                  <a:ext cx="720" cy="577"/>
                  <a:chOff x="1008" y="892"/>
                  <a:chExt cx="720" cy="577"/>
                </a:xfrm>
              </p:grpSpPr>
              <p:sp>
                <p:nvSpPr>
                  <p:cNvPr id="82993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Lb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82994" name="Group 26"/>
                  <p:cNvGrpSpPr/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95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  <a:endPara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96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97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90" name="Group 30"/>
                <p:cNvGrpSpPr/>
                <p:nvPr/>
              </p:nvGrpSpPr>
              <p:grpSpPr bwMode="auto">
                <a:xfrm>
                  <a:off x="1614" y="2872"/>
                  <a:ext cx="336" cy="372"/>
                  <a:chOff x="2256" y="1404"/>
                  <a:chExt cx="336" cy="372"/>
                </a:xfrm>
              </p:grpSpPr>
              <p:sp>
                <p:nvSpPr>
                  <p:cNvPr id="8299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536"/>
                    <a:ext cx="336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q</a:t>
                    </a:r>
                    <a:endPara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9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404"/>
                    <a:ext cx="0" cy="1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2951" name="Group 33"/>
              <p:cNvGrpSpPr/>
              <p:nvPr/>
            </p:nvGrpSpPr>
            <p:grpSpPr bwMode="auto">
              <a:xfrm>
                <a:off x="825" y="1570"/>
                <a:ext cx="4232" cy="733"/>
                <a:chOff x="825" y="1570"/>
                <a:chExt cx="4232" cy="733"/>
              </a:xfrm>
            </p:grpSpPr>
            <p:grpSp>
              <p:nvGrpSpPr>
                <p:cNvPr id="82952" name="Group 34"/>
                <p:cNvGrpSpPr/>
                <p:nvPr/>
              </p:nvGrpSpPr>
              <p:grpSpPr bwMode="auto">
                <a:xfrm>
                  <a:off x="1567" y="1985"/>
                  <a:ext cx="720" cy="317"/>
                  <a:chOff x="1008" y="1152"/>
                  <a:chExt cx="720" cy="317"/>
                </a:xfrm>
              </p:grpSpPr>
              <p:sp>
                <p:nvSpPr>
                  <p:cNvPr id="82982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-7  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3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4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3" name="Group 38"/>
                <p:cNvGrpSpPr/>
                <p:nvPr/>
              </p:nvGrpSpPr>
              <p:grpSpPr bwMode="auto">
                <a:xfrm>
                  <a:off x="2297" y="1975"/>
                  <a:ext cx="720" cy="317"/>
                  <a:chOff x="1008" y="1152"/>
                  <a:chExt cx="720" cy="317"/>
                </a:xfrm>
              </p:grpSpPr>
              <p:sp>
                <p:nvSpPr>
                  <p:cNvPr id="8297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3  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0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1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4" name="Group 42"/>
                <p:cNvGrpSpPr/>
                <p:nvPr/>
              </p:nvGrpSpPr>
              <p:grpSpPr bwMode="auto">
                <a:xfrm>
                  <a:off x="3027" y="1966"/>
                  <a:ext cx="720" cy="317"/>
                  <a:chOff x="1008" y="1152"/>
                  <a:chExt cx="720" cy="317"/>
                </a:xfrm>
              </p:grpSpPr>
              <p:sp>
                <p:nvSpPr>
                  <p:cNvPr id="82976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12    </a:t>
                    </a:r>
                    <a:endPara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7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8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5" name="Group 46"/>
                <p:cNvGrpSpPr/>
                <p:nvPr/>
              </p:nvGrpSpPr>
              <p:grpSpPr bwMode="auto">
                <a:xfrm>
                  <a:off x="3774" y="1897"/>
                  <a:ext cx="693" cy="317"/>
                  <a:chOff x="3189" y="2139"/>
                  <a:chExt cx="693" cy="317"/>
                </a:xfrm>
              </p:grpSpPr>
              <p:sp>
                <p:nvSpPr>
                  <p:cNvPr id="82974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6" name="Group 49"/>
                <p:cNvGrpSpPr/>
                <p:nvPr/>
              </p:nvGrpSpPr>
              <p:grpSpPr bwMode="auto">
                <a:xfrm>
                  <a:off x="4457" y="1974"/>
                  <a:ext cx="600" cy="317"/>
                  <a:chOff x="4457" y="1974"/>
                  <a:chExt cx="600" cy="317"/>
                </a:xfrm>
              </p:grpSpPr>
              <p:sp>
                <p:nvSpPr>
                  <p:cNvPr id="8297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457" y="1974"/>
                    <a:ext cx="600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23    ⋀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4841" y="197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7" name="Group 52"/>
                <p:cNvGrpSpPr/>
                <p:nvPr/>
              </p:nvGrpSpPr>
              <p:grpSpPr bwMode="auto">
                <a:xfrm>
                  <a:off x="825" y="1726"/>
                  <a:ext cx="720" cy="577"/>
                  <a:chOff x="1008" y="892"/>
                  <a:chExt cx="720" cy="577"/>
                </a:xfrm>
              </p:grpSpPr>
              <p:sp>
                <p:nvSpPr>
                  <p:cNvPr id="82967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La</a:t>
                    </a:r>
                    <a:endPara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grpSp>
                <p:nvGrpSpPr>
                  <p:cNvPr id="82968" name="Group 54"/>
                  <p:cNvGrpSpPr/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69" name="Rectangl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  <a:endPara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70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71" name="Line 5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59" name="Group 61"/>
                <p:cNvGrpSpPr/>
                <p:nvPr/>
              </p:nvGrpSpPr>
              <p:grpSpPr bwMode="auto">
                <a:xfrm>
                  <a:off x="1626" y="1570"/>
                  <a:ext cx="336" cy="405"/>
                  <a:chOff x="2640" y="1776"/>
                  <a:chExt cx="336" cy="405"/>
                </a:xfrm>
              </p:grpSpPr>
              <p:sp>
                <p:nvSpPr>
                  <p:cNvPr id="82963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76"/>
                    <a:ext cx="336" cy="2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p</a:t>
                    </a:r>
                    <a:endPara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64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802" y="2022"/>
                    <a:ext cx="0" cy="15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文本框 1"/>
          <p:cNvSpPr txBox="1"/>
          <p:nvPr/>
        </p:nvSpPr>
        <p:spPr>
          <a:xfrm>
            <a:off x="1037492" y="422031"/>
            <a:ext cx="7482254" cy="6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</a:rPr>
              <a:t>有序单链表的合并（指针修改）</a:t>
            </a:r>
            <a:endParaRPr lang="zh-CN" altLang="en-US" sz="40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238250" y="2919095"/>
              <a:ext cx="147320" cy="4241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238250" y="2919095"/>
                <a:ext cx="147320" cy="4241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404620" y="3105150"/>
              <a:ext cx="138430" cy="247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404620" y="3105150"/>
                <a:ext cx="13843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266825" y="4791075"/>
              <a:ext cx="247650" cy="26162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266825" y="4791075"/>
                <a:ext cx="247650" cy="2616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671445" y="3795395"/>
              <a:ext cx="347980" cy="39560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671445" y="3795395"/>
                <a:ext cx="347980" cy="3956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066925" y="3724275"/>
              <a:ext cx="404495" cy="8331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066925" y="3724275"/>
                <a:ext cx="404495" cy="833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252470" y="3004820"/>
              <a:ext cx="509905" cy="241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252470" y="3004820"/>
                <a:ext cx="509905" cy="241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709670" y="2919095"/>
              <a:ext cx="133350" cy="22415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709670" y="2919095"/>
                <a:ext cx="133350" cy="22415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733675" y="2861945"/>
              <a:ext cx="180975" cy="2432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733675" y="2861945"/>
                <a:ext cx="180975" cy="2432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966720" y="3642995"/>
              <a:ext cx="5080" cy="86233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966720" y="3642995"/>
                <a:ext cx="5080" cy="8623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295650" y="3838575"/>
              <a:ext cx="442595" cy="419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295650" y="3838575"/>
                <a:ext cx="442595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861945" y="5000625"/>
              <a:ext cx="176530" cy="42862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861945" y="5000625"/>
                <a:ext cx="176530" cy="4286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143375" y="4943475"/>
              <a:ext cx="261620" cy="54737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143375" y="4943475"/>
                <a:ext cx="261620" cy="547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133850" y="2762250"/>
              <a:ext cx="360" cy="69977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133850" y="2762250"/>
                <a:ext cx="360" cy="6997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191000" y="2785745"/>
              <a:ext cx="85725" cy="333375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191000" y="2785745"/>
                <a:ext cx="85725" cy="3333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004945" y="3781425"/>
              <a:ext cx="214630" cy="41402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004945" y="3781425"/>
                <a:ext cx="214630" cy="4140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2995295" y="3528695"/>
              <a:ext cx="4224655" cy="97663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2995295" y="3528695"/>
                <a:ext cx="4224655" cy="9766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/>
          <p:cNvGrpSpPr/>
          <p:nvPr/>
        </p:nvGrpSpPr>
        <p:grpSpPr bwMode="auto">
          <a:xfrm>
            <a:off x="595313" y="862013"/>
            <a:ext cx="7505700" cy="3430587"/>
            <a:chOff x="375" y="543"/>
            <a:chExt cx="4728" cy="2161"/>
          </a:xfrm>
        </p:grpSpPr>
        <p:sp>
          <p:nvSpPr>
            <p:cNvPr id="84997" name="Rectangle 4"/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合并了最初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个结点后的状态</a:t>
              </a:r>
              <a:endPara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pSp>
          <p:nvGrpSpPr>
            <p:cNvPr id="84998" name="Group 5"/>
            <p:cNvGrpSpPr/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85033" name="Group 6"/>
              <p:cNvGrpSpPr/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85060" name="Rectangle 7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-2  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61" name="Line 8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62" name="Line 9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4" name="Group 10"/>
              <p:cNvGrpSpPr/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85057" name="Rectangle 11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4 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8" name="Line 12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9" name="Line 13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5" name="Group 14"/>
              <p:cNvGrpSpPr/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85054" name="Rectangle 15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9  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5" name="Line 16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6" name="Line 17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6" name="Group 18"/>
              <p:cNvGrpSpPr/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85052" name="Rectangle 19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3" name="Line 20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7" name="Group 21"/>
              <p:cNvGrpSpPr/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85050" name="Rectangle 22"/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15   ⋀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1" name="Line 23"/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8" name="Group 24"/>
              <p:cNvGrpSpPr/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85045" name="Rectangle 25"/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Lb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grpSp>
              <p:nvGrpSpPr>
                <p:cNvPr id="85046" name="Group 26"/>
                <p:cNvGrpSpPr/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8504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 </a:t>
                    </a: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5048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5049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5039" name="Group 30"/>
              <p:cNvGrpSpPr/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85043" name="Rectangle 31"/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s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44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40" name="Group 33"/>
              <p:cNvGrpSpPr/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85041" name="Rectangle 34"/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42" name="Line 35"/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84999" name="Group 36"/>
            <p:cNvGrpSpPr/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85029" name="Line 37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0" name="Line 38"/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1" name="Line 39"/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2" name="Line 40"/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5000" name="Group 41"/>
            <p:cNvGrpSpPr/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85001" name="Group 42"/>
              <p:cNvGrpSpPr/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85027" name="Rectangle 43"/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Lc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8" name="Line 44"/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2" name="Group 45"/>
              <p:cNvGrpSpPr/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85025" name="Rectangle 46"/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-7  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6" name="Line 47"/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3" name="Group 48"/>
              <p:cNvGrpSpPr/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85022" name="Rectangle 49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3  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3" name="Line 50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4" name="Line 51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4" name="Group 52"/>
              <p:cNvGrpSpPr/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85019" name="Rectangle 53"/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12  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0" name="Line 54"/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1" name="Line 55"/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5" name="Group 56"/>
              <p:cNvGrpSpPr/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85017" name="Rectangle 57"/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8" name="Line 58"/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6" name="Group 59"/>
              <p:cNvGrpSpPr/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85015" name="Rectangle 60"/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23    ⋀ 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6" name="Line 61"/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7" name="Group 62"/>
              <p:cNvGrpSpPr/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85011" name="Rectangle 63"/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La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2" name="Rectangle 64"/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 </a:t>
                  </a: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3" name="Line 65"/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4" name="Line 66"/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8" name="Group 67"/>
              <p:cNvGrpSpPr/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85009" name="Rectangle 68"/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0" name="Line 69"/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84996" name="Rectangle 70"/>
          <p:cNvSpPr>
            <a:spLocks noChangeArrowheads="1"/>
          </p:cNvSpPr>
          <p:nvPr/>
        </p:nvSpPr>
        <p:spPr bwMode="auto">
          <a:xfrm>
            <a:off x="138113" y="4578836"/>
            <a:ext cx="8763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683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8745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655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p 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：链表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的当前被访问结点</a:t>
            </a:r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：合并过程中合并的链表的最后一个结点。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/>
          </p:nvPr>
        </p:nvSpPr>
        <p:spPr>
          <a:xfrm>
            <a:off x="600809" y="565639"/>
            <a:ext cx="7998068" cy="589670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*Merge(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*La</a:t>
            </a:r>
            <a:r>
              <a:rPr lang="zh-CN" altLang="en-US" sz="2400" dirty="0">
                <a:solidFill>
                  <a:srgbClr val="0070C0"/>
                </a:solidFill>
              </a:rPr>
              <a:t>，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Lb</a:t>
            </a:r>
            <a:r>
              <a:rPr lang="en-US" altLang="zh-CN" sz="2400" dirty="0">
                <a:solidFill>
                  <a:srgbClr val="0070C0"/>
                </a:solidFill>
              </a:rPr>
              <a:t>){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Lc</a:t>
            </a:r>
            <a:r>
              <a:rPr lang="en-US" altLang="zh-CN" sz="2400" dirty="0">
                <a:solidFill>
                  <a:srgbClr val="0070C0"/>
                </a:solidFill>
              </a:rPr>
              <a:t>,  *p ,  *q ,  *s;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=La ;  s=La  ;    p=La-&gt;next ;  q=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-&gt;next  ;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while (p!=NULL  &amp;&amp;  q!=NULL)</a:t>
            </a:r>
            <a:endParaRPr lang="en-US" altLang="zh-CN" dirty="0">
              <a:solidFill>
                <a:srgbClr val="0070C0"/>
              </a:solidFill>
            </a:endParaRP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if  (p-&gt;data &lt; q-&gt;data)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s-&gt;next=p ;  s=p ;   p=p-&gt;next ;  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170305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s-&gt;next=q ;  s=q ;   q=q-&gt;next;     }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 if  (p!=NULL)  s-&gt;next=p ; else s-&gt;next=q;     </a:t>
            </a:r>
            <a:endParaRPr lang="en-US" altLang="zh-CN" dirty="0">
              <a:solidFill>
                <a:srgbClr val="00B0F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free(</a:t>
            </a:r>
            <a:r>
              <a:rPr lang="en-US" altLang="zh-CN" dirty="0" err="1">
                <a:solidFill>
                  <a:srgbClr val="0070C0"/>
                </a:solidFill>
              </a:rPr>
              <a:t>Lb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  <a:endParaRPr lang="en-US" altLang="zh-CN" dirty="0">
              <a:solidFill>
                <a:srgbClr val="0070C0"/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return(</a:t>
            </a:r>
            <a:r>
              <a:rPr lang="en-US" altLang="zh-CN" dirty="0" err="1">
                <a:solidFill>
                  <a:srgbClr val="0070C0"/>
                </a:solidFill>
              </a:rPr>
              <a:t>Lc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  <a:endParaRPr lang="en-US" altLang="zh-CN" dirty="0">
              <a:solidFill>
                <a:srgbClr val="0070C0"/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 //    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算法分析  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m+n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57220" y="1600200"/>
              <a:ext cx="104775" cy="2857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57220" y="1600200"/>
                <a:ext cx="104775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376295" y="1619250"/>
              <a:ext cx="76200" cy="1333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376295" y="1619250"/>
                <a:ext cx="762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462020" y="1895475"/>
              <a:ext cx="9525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462020" y="1895475"/>
                <a:ext cx="9525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423920" y="1861820"/>
              <a:ext cx="62230" cy="6223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423920" y="1861820"/>
                <a:ext cx="62230" cy="62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509645" y="1647825"/>
              <a:ext cx="71755" cy="152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509645" y="1647825"/>
                <a:ext cx="71755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576320" y="1866900"/>
              <a:ext cx="14605" cy="285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576320" y="1866900"/>
                <a:ext cx="14605" cy="285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595370" y="1600200"/>
              <a:ext cx="147955" cy="2139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595370" y="1600200"/>
                <a:ext cx="147955" cy="2139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724275" y="1871345"/>
              <a:ext cx="360" cy="146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724275" y="1871345"/>
                <a:ext cx="360" cy="1460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816" y="402492"/>
            <a:ext cx="4685200" cy="6052096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单链表特点</a:t>
            </a:r>
            <a:endParaRPr lang="zh-CN" altLang="en-US" sz="3200" dirty="0"/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动态结构</a:t>
            </a:r>
            <a:endParaRPr lang="zh-CN" altLang="en-US" sz="2800" dirty="0"/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不需预先分配</a:t>
            </a:r>
            <a:r>
              <a:rPr lang="zh-CN" altLang="en-US" sz="2800" dirty="0"/>
              <a:t>空间</a:t>
            </a:r>
            <a:endParaRPr lang="zh-CN" altLang="en-US" sz="2800" dirty="0"/>
          </a:p>
          <a:p>
            <a:pPr lvl="2" eaLnBrk="1" hangingPunct="1"/>
            <a:r>
              <a:rPr lang="zh-CN" altLang="en-US" sz="2800" dirty="0"/>
              <a:t>指针占</a:t>
            </a:r>
            <a:r>
              <a:rPr lang="zh-CN" altLang="en-US" sz="2800" dirty="0">
                <a:solidFill>
                  <a:srgbClr val="0066FF"/>
                </a:solidFill>
              </a:rPr>
              <a:t>额外</a:t>
            </a:r>
            <a:r>
              <a:rPr lang="zh-CN" altLang="en-US" sz="2800" dirty="0"/>
              <a:t>存储空间</a:t>
            </a:r>
            <a:endParaRPr lang="zh-CN" altLang="en-US" sz="2800" dirty="0"/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不能随机存取</a:t>
            </a:r>
            <a:br>
              <a:rPr lang="en-US" altLang="zh-CN" sz="2800" dirty="0">
                <a:solidFill>
                  <a:srgbClr val="0066FF"/>
                </a:solidFill>
              </a:rPr>
            </a:br>
            <a:r>
              <a:rPr lang="zh-CN" altLang="en-US" sz="2800" dirty="0"/>
              <a:t>查找速度慢</a:t>
            </a:r>
            <a:endParaRPr lang="en-US" altLang="zh-CN" sz="2800" dirty="0"/>
          </a:p>
          <a:p>
            <a:pPr lvl="2" eaLnBrk="1" hangingPunct="1"/>
            <a:endParaRPr lang="en-US" altLang="zh-CN" sz="2800" dirty="0"/>
          </a:p>
          <a:p>
            <a:pPr lvl="2" eaLnBrk="1" hangingPunct="1"/>
            <a:r>
              <a:rPr lang="zh-CN" altLang="en-US" sz="2800" dirty="0"/>
              <a:t>插入和删除运算</a:t>
            </a:r>
            <a:r>
              <a:rPr lang="zh-CN" altLang="en-US" sz="2800" dirty="0">
                <a:solidFill>
                  <a:srgbClr val="0066FF"/>
                </a:solidFill>
              </a:rPr>
              <a:t>无需移动结点</a:t>
            </a:r>
            <a:r>
              <a:rPr lang="zh-CN" altLang="en-US" sz="2800" dirty="0"/>
              <a:t>，仅需修改指针。解决了顺序表的插入或删除需要移动大量元素的问题。</a:t>
            </a:r>
            <a:endParaRPr lang="zh-CN" altLang="en-US" sz="2800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4230201" y="1700280"/>
            <a:ext cx="4685200" cy="34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dirty="0"/>
              <a:t>顺序表特点</a:t>
            </a:r>
            <a:endParaRPr lang="en-US" altLang="zh-CN" sz="3200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可随机存取任一元素</a:t>
            </a:r>
            <a:r>
              <a:rPr lang="en-US" altLang="zh-CN" dirty="0">
                <a:solidFill>
                  <a:srgbClr val="00B0F0"/>
                </a:solidFill>
              </a:rPr>
              <a:t>(random access)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/>
              <a:t>插入、删除需</a:t>
            </a:r>
            <a:r>
              <a:rPr lang="zh-CN" altLang="en-US" sz="2800" dirty="0">
                <a:solidFill>
                  <a:srgbClr val="00B0F0"/>
                </a:solidFill>
              </a:rPr>
              <a:t>移动大量的元素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预先分配空间需按最大空间分配，利用不充分！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ListInsert(</a:t>
            </a:r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i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</a:rPr>
              <a:t>, e )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</a:rPr>
              <a:t>的线性表实现</a:t>
            </a:r>
            <a:endParaRPr lang="en-US" altLang="en-US" dirty="0">
              <a:latin typeface="+mn-ea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60714" y="1741489"/>
            <a:ext cx="8501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kern="0" dirty="0"/>
              <a:t>定义：在第</a:t>
            </a:r>
            <a:r>
              <a:rPr lang="en-US" altLang="zh-CN" sz="3200" kern="0" dirty="0" err="1"/>
              <a:t>i</a:t>
            </a:r>
            <a:r>
              <a:rPr lang="zh-CN" altLang="en-US" sz="3200" kern="0" dirty="0"/>
              <a:t>（</a:t>
            </a:r>
            <a:r>
              <a:rPr lang="en-US" altLang="zh-CN" sz="3200" kern="0" dirty="0">
                <a:solidFill>
                  <a:srgbClr val="0000FF"/>
                </a:solidFill>
              </a:rPr>
              <a:t>1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i 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 n+1</a:t>
            </a:r>
            <a:r>
              <a:rPr lang="zh-CN" altLang="en-US" sz="3200" kern="0" dirty="0"/>
              <a:t>）</a:t>
            </a:r>
            <a:r>
              <a:rPr lang="zh-CN" altLang="zh-CN" sz="3200" kern="0" dirty="0"/>
              <a:t>个元素</a:t>
            </a:r>
            <a:r>
              <a:rPr lang="zh-CN" altLang="zh-CN" sz="3200" kern="0" dirty="0">
                <a:solidFill>
                  <a:srgbClr val="CC3300"/>
                </a:solidFill>
              </a:rPr>
              <a:t>之前</a:t>
            </a:r>
            <a:br>
              <a:rPr lang="en-US" altLang="zh-CN" sz="3200" kern="0" dirty="0">
                <a:solidFill>
                  <a:srgbClr val="CC3300"/>
                </a:solidFill>
              </a:rPr>
            </a:br>
            <a:r>
              <a:rPr lang="zh-CN" altLang="zh-CN" sz="3200" kern="0" dirty="0"/>
              <a:t>插入一个新的数据元素</a:t>
            </a:r>
            <a:r>
              <a:rPr lang="en-US" altLang="zh-CN" sz="3200" kern="0" dirty="0"/>
              <a:t>e</a:t>
            </a:r>
            <a:r>
              <a:rPr lang="zh-CN" altLang="en-US" sz="3200" kern="0" dirty="0"/>
              <a:t>，</a:t>
            </a:r>
            <a:r>
              <a:rPr lang="zh-CN" altLang="zh-CN" sz="3200" kern="0" dirty="0"/>
              <a:t>使线性表</a:t>
            </a:r>
            <a:endParaRPr lang="zh-CN" altLang="en-US" sz="3200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/>
              <p:cNvSpPr txBox="1"/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,⋯⋯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blipFill rotWithShape="1">
                <a:blip r:embed="rId1"/>
                <a:stretch>
                  <a:fillRect l="-9" t="-35" r="3" b="3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39736" y="3797302"/>
            <a:ext cx="850106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5"/>
              <p:cNvSpPr txBox="1"/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,⋯⋯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3200" dirty="0"/>
              </a:p>
            </p:txBody>
          </p:sp>
        </mc:Choice>
        <mc:Fallback>
          <p:sp>
            <p:nvSpPr>
              <p:cNvPr id="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blipFill rotWithShape="1">
                <a:blip r:embed="rId2"/>
                <a:stretch>
                  <a:fillRect l="-8" t="-70" r="4" b="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39736" y="5098345"/>
            <a:ext cx="8501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n-i+1)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个元素后移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65678" y="872364"/>
            <a:ext cx="6604397" cy="677354"/>
          </a:xfrm>
        </p:spPr>
        <p:txBody>
          <a:bodyPr/>
          <a:lstStyle/>
          <a:p>
            <a:pPr eaLnBrk="1" hangingPunct="1"/>
            <a:r>
              <a:rPr lang="zh-CN" altLang="en-US" sz="2700" dirty="0">
                <a:solidFill>
                  <a:schemeClr val="tx2"/>
                </a:solidFill>
              </a:rPr>
              <a:t>应用举例：一元多项式的表示及相加</a:t>
            </a:r>
            <a:endParaRPr lang="zh-CN" altLang="en-US" sz="2700" dirty="0">
              <a:solidFill>
                <a:schemeClr val="tx2"/>
              </a:solidFill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196703" y="2064545"/>
          <a:ext cx="3889772" cy="3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7" name="Microsoft 公式 3.0" r:id="rId1" imgW="2311400" imgH="241300" progId="Equation.3">
                  <p:embed/>
                </p:oleObj>
              </mc:Choice>
              <mc:Fallback>
                <p:oleObj name="Microsoft 公式 3.0" r:id="rId1" imgW="2311400" imgH="24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03" y="2064545"/>
                        <a:ext cx="3889772" cy="37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4"/>
          <p:cNvGraphicFramePr>
            <a:graphicFrameLocks noChangeAspect="1"/>
          </p:cNvGraphicFramePr>
          <p:nvPr/>
        </p:nvGraphicFramePr>
        <p:xfrm>
          <a:off x="3806430" y="2613422"/>
          <a:ext cx="2521744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" name="公式" r:id="rId3" imgW="1498600" imgH="228600" progId="Equation.3">
                  <p:embed/>
                </p:oleObj>
              </mc:Choice>
              <mc:Fallback>
                <p:oleObj name="公式" r:id="rId3" imgW="1498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430" y="2613422"/>
                        <a:ext cx="2521744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5"/>
          <p:cNvSpPr txBox="1">
            <a:spLocks noChangeArrowheads="1"/>
          </p:cNvSpPr>
          <p:nvPr/>
        </p:nvSpPr>
        <p:spPr bwMode="auto">
          <a:xfrm>
            <a:off x="1907382" y="2603779"/>
            <a:ext cx="19159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隶书" panose="02010509060101010101" pitchFamily="49" charset="-122"/>
              </a:rPr>
              <a:t>可用线性表</a:t>
            </a:r>
            <a:r>
              <a:rPr lang="en-US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P</a:t>
            </a:r>
            <a:r>
              <a:rPr lang="zh-CN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表示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68" name="Object 6"/>
          <p:cNvGraphicFramePr>
            <a:graphicFrameLocks noChangeAspect="1"/>
          </p:cNvGraphicFramePr>
          <p:nvPr/>
        </p:nvGraphicFramePr>
        <p:xfrm>
          <a:off x="2591991" y="3042942"/>
          <a:ext cx="2628900" cy="36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" name="Equation" r:id="rId5" imgW="1562100" imgH="228600" progId="Equation.DSMT4">
                  <p:embed/>
                </p:oleObj>
              </mc:Choice>
              <mc:Fallback>
                <p:oleObj name="Equation" r:id="rId5" imgW="156210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991" y="3042942"/>
                        <a:ext cx="2628900" cy="36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7"/>
          <p:cNvSpPr txBox="1">
            <a:spLocks noChangeArrowheads="1"/>
          </p:cNvSpPr>
          <p:nvPr/>
        </p:nvSpPr>
        <p:spPr bwMode="auto">
          <a:xfrm>
            <a:off x="1966913" y="3053241"/>
            <a:ext cx="5609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隶书" panose="02010509060101010101" pitchFamily="49" charset="-122"/>
              </a:rPr>
              <a:t>但对      </a:t>
            </a:r>
            <a:r>
              <a:rPr lang="en-US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                 </a:t>
            </a:r>
            <a:r>
              <a:rPr lang="zh-CN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这样的多项式浪费空间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7" name="Object 9"/>
              <p:cNvSpPr txBox="1"/>
              <p:nvPr/>
            </p:nvSpPr>
            <p:spPr bwMode="auto">
              <a:xfrm>
                <a:off x="2277666" y="3577830"/>
                <a:ext cx="4342209" cy="3786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10036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666" y="3577830"/>
                <a:ext cx="4342209" cy="378619"/>
              </a:xfrm>
              <a:prstGeom prst="rect">
                <a:avLst/>
              </a:prstGeom>
              <a:blipFill rotWithShape="1">
                <a:blip r:embed="rId7"/>
                <a:stretch>
                  <a:fillRect l="-13" t="-63" b="10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4" name="Text Box 10"/>
          <p:cNvSpPr txBox="1">
            <a:spLocks noChangeArrowheads="1"/>
          </p:cNvSpPr>
          <p:nvPr/>
        </p:nvSpPr>
        <p:spPr bwMode="auto">
          <a:xfrm>
            <a:off x="2301480" y="395990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5" name="Object 11"/>
              <p:cNvSpPr txBox="1"/>
              <p:nvPr/>
            </p:nvSpPr>
            <p:spPr bwMode="auto">
              <a:xfrm>
                <a:off x="2853928" y="3992166"/>
                <a:ext cx="4756547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为非零系数）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100365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3928" y="3992166"/>
                <a:ext cx="4756547" cy="360759"/>
              </a:xfrm>
              <a:prstGeom prst="rect">
                <a:avLst/>
              </a:prstGeom>
              <a:blipFill rotWithShape="1">
                <a:blip r:embed="rId8"/>
                <a:stretch>
                  <a:fillRect l="-5" t="-15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1" name="Text Box 12"/>
          <p:cNvSpPr txBox="1">
            <a:spLocks noChangeArrowheads="1"/>
          </p:cNvSpPr>
          <p:nvPr/>
        </p:nvSpPr>
        <p:spPr bwMode="auto">
          <a:xfrm>
            <a:off x="1938339" y="4351021"/>
            <a:ext cx="3877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用数据域含两个数据项的线性表表示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362" name="Object 13"/>
              <p:cNvSpPr txBox="1"/>
              <p:nvPr/>
            </p:nvSpPr>
            <p:spPr bwMode="auto">
              <a:xfrm>
                <a:off x="1960960" y="4732735"/>
                <a:ext cx="4756546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>
          <p:sp>
            <p:nvSpPr>
              <p:cNvPr id="100362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60" y="4732735"/>
                <a:ext cx="4756546" cy="360759"/>
              </a:xfrm>
              <a:prstGeom prst="rect">
                <a:avLst/>
              </a:prstGeom>
              <a:blipFill rotWithShape="1">
                <a:blip r:embed="rId9"/>
                <a:stretch>
                  <a:fillRect l="-2" t="-22" r="10" b="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0" name="Text Box 14"/>
          <p:cNvSpPr txBox="1">
            <a:spLocks noChangeArrowheads="1"/>
          </p:cNvSpPr>
          <p:nvPr/>
        </p:nvSpPr>
        <p:spPr bwMode="auto">
          <a:xfrm>
            <a:off x="1938338" y="5100519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其存储结构可以用顺序存储结构，也可以用单链表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19822" y="583865"/>
            <a:ext cx="6375797" cy="445294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单链表的结点定义</a:t>
            </a:r>
            <a:endParaRPr lang="zh-CN" altLang="en-US" dirty="0"/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2232423" y="1539939"/>
            <a:ext cx="2185214" cy="1200329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</a:t>
            </a:r>
            <a:endParaRPr lang="en-US" altLang="zh-CN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exp;</a:t>
            </a:r>
            <a:endParaRPr lang="en-US" altLang="zh-CN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  <a:endParaRPr lang="en-US" altLang="zh-CN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  <a:endParaRPr lang="en-US" altLang="zh-CN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1380" name="Group 4"/>
          <p:cNvGrpSpPr/>
          <p:nvPr/>
        </p:nvGrpSpPr>
        <p:grpSpPr bwMode="auto">
          <a:xfrm>
            <a:off x="4868466" y="1825229"/>
            <a:ext cx="1853804" cy="353616"/>
            <a:chOff x="3129" y="813"/>
            <a:chExt cx="1557" cy="297"/>
          </a:xfrm>
        </p:grpSpPr>
        <p:sp>
          <p:nvSpPr>
            <p:cNvPr id="101474" name="Rectangle 5"/>
            <p:cNvSpPr>
              <a:spLocks noChangeArrowheads="1"/>
            </p:cNvSpPr>
            <p:nvPr/>
          </p:nvSpPr>
          <p:spPr bwMode="auto">
            <a:xfrm>
              <a:off x="3132" y="833"/>
              <a:ext cx="1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5" name="Rectangle 6"/>
            <p:cNvSpPr>
              <a:spLocks noChangeArrowheads="1"/>
            </p:cNvSpPr>
            <p:nvPr/>
          </p:nvSpPr>
          <p:spPr bwMode="auto">
            <a:xfrm>
              <a:off x="3629" y="834"/>
              <a:ext cx="60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6" name="Rectangle 7"/>
            <p:cNvSpPr>
              <a:spLocks noChangeArrowheads="1"/>
            </p:cNvSpPr>
            <p:nvPr/>
          </p:nvSpPr>
          <p:spPr bwMode="auto">
            <a:xfrm>
              <a:off x="4234" y="833"/>
              <a:ext cx="1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7" name="Text Box 8"/>
            <p:cNvSpPr txBox="1">
              <a:spLocks noChangeArrowheads="1"/>
            </p:cNvSpPr>
            <p:nvPr/>
          </p:nvSpPr>
          <p:spPr bwMode="auto">
            <a:xfrm>
              <a:off x="3129" y="831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78" name="Text Box 9"/>
            <p:cNvSpPr txBox="1">
              <a:spLocks noChangeArrowheads="1"/>
            </p:cNvSpPr>
            <p:nvPr/>
          </p:nvSpPr>
          <p:spPr bwMode="auto">
            <a:xfrm>
              <a:off x="3702" y="839"/>
              <a:ext cx="3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79" name="Text Box 10"/>
            <p:cNvSpPr txBox="1">
              <a:spLocks noChangeArrowheads="1"/>
            </p:cNvSpPr>
            <p:nvPr/>
          </p:nvSpPr>
          <p:spPr bwMode="auto">
            <a:xfrm>
              <a:off x="4254" y="813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1381" name="Object 12"/>
          <p:cNvGraphicFramePr>
            <a:graphicFrameLocks noChangeAspect="1"/>
          </p:cNvGraphicFramePr>
          <p:nvPr/>
        </p:nvGraphicFramePr>
        <p:xfrm>
          <a:off x="1746647" y="2938649"/>
          <a:ext cx="4556522" cy="91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Equation" r:id="rId1" imgW="2578100" imgH="736600" progId="Equation.DSMT4">
                  <p:embed/>
                </p:oleObj>
              </mc:Choice>
              <mc:Fallback>
                <p:oleObj name="Equation" r:id="rId1" imgW="2578100" imgH="736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47" y="2938649"/>
                        <a:ext cx="4556522" cy="913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13"/>
          <p:cNvGrpSpPr/>
          <p:nvPr/>
        </p:nvGrpSpPr>
        <p:grpSpPr bwMode="auto">
          <a:xfrm>
            <a:off x="1303736" y="3920732"/>
            <a:ext cx="6507957" cy="372666"/>
            <a:chOff x="409" y="2575"/>
            <a:chExt cx="5466" cy="313"/>
          </a:xfrm>
        </p:grpSpPr>
        <p:grpSp>
          <p:nvGrpSpPr>
            <p:cNvPr id="101443" name="Group 14"/>
            <p:cNvGrpSpPr/>
            <p:nvPr/>
          </p:nvGrpSpPr>
          <p:grpSpPr bwMode="auto">
            <a:xfrm>
              <a:off x="933" y="2591"/>
              <a:ext cx="745" cy="271"/>
              <a:chOff x="933" y="2602"/>
              <a:chExt cx="745" cy="271"/>
            </a:xfrm>
          </p:grpSpPr>
          <p:sp>
            <p:nvSpPr>
              <p:cNvPr id="101471" name="Rectangle 15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2" name="Rectangle 16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3" name="Line 17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44" name="Text Box 18"/>
            <p:cNvSpPr txBox="1">
              <a:spLocks noChangeArrowheads="1"/>
            </p:cNvSpPr>
            <p:nvPr/>
          </p:nvSpPr>
          <p:spPr bwMode="auto">
            <a:xfrm>
              <a:off x="1190" y="2598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45" name="Line 19"/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46" name="Text Box 20"/>
            <p:cNvSpPr txBox="1">
              <a:spLocks noChangeArrowheads="1"/>
            </p:cNvSpPr>
            <p:nvPr/>
          </p:nvSpPr>
          <p:spPr bwMode="auto">
            <a:xfrm>
              <a:off x="409" y="2575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447" name="Group 21"/>
            <p:cNvGrpSpPr/>
            <p:nvPr/>
          </p:nvGrpSpPr>
          <p:grpSpPr bwMode="auto">
            <a:xfrm>
              <a:off x="1634" y="2608"/>
              <a:ext cx="1134" cy="280"/>
              <a:chOff x="1634" y="2619"/>
              <a:chExt cx="1134" cy="280"/>
            </a:xfrm>
          </p:grpSpPr>
          <p:sp>
            <p:nvSpPr>
              <p:cNvPr id="101466" name="Line 22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7" name="Group 23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68" name="Rectangle 24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9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70" name="Line 26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8" name="Group 27"/>
            <p:cNvGrpSpPr/>
            <p:nvPr/>
          </p:nvGrpSpPr>
          <p:grpSpPr bwMode="auto">
            <a:xfrm>
              <a:off x="2652" y="2604"/>
              <a:ext cx="1134" cy="280"/>
              <a:chOff x="1634" y="2619"/>
              <a:chExt cx="1134" cy="280"/>
            </a:xfrm>
          </p:grpSpPr>
          <p:sp>
            <p:nvSpPr>
              <p:cNvPr id="101461" name="Line 28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2" name="Group 29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63" name="Rectangle 30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64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5" name="Line 32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9" name="Group 33"/>
            <p:cNvGrpSpPr/>
            <p:nvPr/>
          </p:nvGrpSpPr>
          <p:grpSpPr bwMode="auto">
            <a:xfrm>
              <a:off x="3653" y="2604"/>
              <a:ext cx="1094" cy="280"/>
              <a:chOff x="1634" y="2619"/>
              <a:chExt cx="1094" cy="280"/>
            </a:xfrm>
          </p:grpSpPr>
          <p:sp>
            <p:nvSpPr>
              <p:cNvPr id="101456" name="Line 34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7" name="Group 35"/>
              <p:cNvGrpSpPr/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1458" name="Rectangle 36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9" name="Line 37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0" name="Line 38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50" name="Group 39"/>
            <p:cNvGrpSpPr/>
            <p:nvPr/>
          </p:nvGrpSpPr>
          <p:grpSpPr bwMode="auto">
            <a:xfrm>
              <a:off x="4665" y="2604"/>
              <a:ext cx="1210" cy="280"/>
              <a:chOff x="1634" y="2619"/>
              <a:chExt cx="1210" cy="280"/>
            </a:xfrm>
          </p:grpSpPr>
          <p:sp>
            <p:nvSpPr>
              <p:cNvPr id="101451" name="Line 40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2" name="Group 41"/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1453" name="Rectangle 42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54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55" name="Line 44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3" name="Group 45"/>
          <p:cNvGrpSpPr/>
          <p:nvPr/>
        </p:nvGrpSpPr>
        <p:grpSpPr bwMode="auto">
          <a:xfrm>
            <a:off x="1290638" y="4444608"/>
            <a:ext cx="5266135" cy="372666"/>
            <a:chOff x="198" y="2960"/>
            <a:chExt cx="4423" cy="313"/>
          </a:xfrm>
        </p:grpSpPr>
        <p:grpSp>
          <p:nvGrpSpPr>
            <p:cNvPr id="101418" name="Group 46"/>
            <p:cNvGrpSpPr/>
            <p:nvPr/>
          </p:nvGrpSpPr>
          <p:grpSpPr bwMode="auto">
            <a:xfrm>
              <a:off x="718" y="2976"/>
              <a:ext cx="745" cy="271"/>
              <a:chOff x="933" y="2602"/>
              <a:chExt cx="745" cy="271"/>
            </a:xfrm>
          </p:grpSpPr>
          <p:sp>
            <p:nvSpPr>
              <p:cNvPr id="101440" name="Rectangle 47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1" name="Rectangle 48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2" name="Line 49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19" name="Text Box 50"/>
            <p:cNvSpPr txBox="1">
              <a:spLocks noChangeArrowheads="1"/>
            </p:cNvSpPr>
            <p:nvPr/>
          </p:nvSpPr>
          <p:spPr bwMode="auto">
            <a:xfrm>
              <a:off x="975" y="29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20" name="Line 51"/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21" name="Text Box 52"/>
            <p:cNvSpPr txBox="1">
              <a:spLocks noChangeArrowheads="1"/>
            </p:cNvSpPr>
            <p:nvPr/>
          </p:nvSpPr>
          <p:spPr bwMode="auto">
            <a:xfrm>
              <a:off x="198" y="2960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422" name="Group 53"/>
            <p:cNvGrpSpPr/>
            <p:nvPr/>
          </p:nvGrpSpPr>
          <p:grpSpPr bwMode="auto">
            <a:xfrm>
              <a:off x="1419" y="2993"/>
              <a:ext cx="1134" cy="280"/>
              <a:chOff x="1634" y="2619"/>
              <a:chExt cx="1134" cy="280"/>
            </a:xfrm>
          </p:grpSpPr>
          <p:sp>
            <p:nvSpPr>
              <p:cNvPr id="101435" name="Line 54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6" name="Group 55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37" name="Rectangle 56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8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9" name="Line 58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3" name="Group 59"/>
            <p:cNvGrpSpPr/>
            <p:nvPr/>
          </p:nvGrpSpPr>
          <p:grpSpPr bwMode="auto">
            <a:xfrm>
              <a:off x="2437" y="2989"/>
              <a:ext cx="1134" cy="280"/>
              <a:chOff x="1634" y="2619"/>
              <a:chExt cx="1134" cy="280"/>
            </a:xfrm>
          </p:grpSpPr>
          <p:sp>
            <p:nvSpPr>
              <p:cNvPr id="101430" name="Line 60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1" name="Group 61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32" name="Rectangle 62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33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4" name="Line 64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4" name="Group 65"/>
            <p:cNvGrpSpPr/>
            <p:nvPr/>
          </p:nvGrpSpPr>
          <p:grpSpPr bwMode="auto">
            <a:xfrm>
              <a:off x="3438" y="2989"/>
              <a:ext cx="1183" cy="280"/>
              <a:chOff x="1634" y="2619"/>
              <a:chExt cx="1183" cy="280"/>
            </a:xfrm>
          </p:grpSpPr>
          <p:sp>
            <p:nvSpPr>
              <p:cNvPr id="101425" name="Line 66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26" name="Group 67"/>
              <p:cNvGrpSpPr/>
              <p:nvPr/>
            </p:nvGrpSpPr>
            <p:grpSpPr bwMode="auto">
              <a:xfrm>
                <a:off x="1967" y="2619"/>
                <a:ext cx="850" cy="280"/>
                <a:chOff x="1822" y="3175"/>
                <a:chExt cx="850" cy="280"/>
              </a:xfrm>
            </p:grpSpPr>
            <p:sp>
              <p:nvSpPr>
                <p:cNvPr id="101427" name="Rectangle 68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28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29" name="Line 70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4" name="Group 71"/>
          <p:cNvGrpSpPr/>
          <p:nvPr/>
        </p:nvGrpSpPr>
        <p:grpSpPr bwMode="auto">
          <a:xfrm>
            <a:off x="1263255" y="4987534"/>
            <a:ext cx="6503194" cy="372666"/>
            <a:chOff x="175" y="3416"/>
            <a:chExt cx="5462" cy="313"/>
          </a:xfrm>
        </p:grpSpPr>
        <p:grpSp>
          <p:nvGrpSpPr>
            <p:cNvPr id="101387" name="Group 72"/>
            <p:cNvGrpSpPr/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01415" name="Rectangle 73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6" name="Rectangle 74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7" name="Line 75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388" name="Text Box 76"/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389" name="Line 77"/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390" name="Text Box 78"/>
            <p:cNvSpPr txBox="1">
              <a:spLocks noChangeArrowheads="1"/>
            </p:cNvSpPr>
            <p:nvPr/>
          </p:nvSpPr>
          <p:spPr bwMode="auto">
            <a:xfrm>
              <a:off x="175" y="3416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1391" name="Group 79"/>
            <p:cNvGrpSpPr/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01410" name="Line 80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11" name="Group 81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12" name="Rectangle 82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1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14" name="Line 84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2" name="Group 85"/>
            <p:cNvGrpSpPr/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01405" name="Line 86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6" name="Group 87"/>
              <p:cNvGrpSpPr/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01407" name="Rectangle 88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08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9" name="Line 90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3" name="Group 91"/>
            <p:cNvGrpSpPr/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01400" name="Line 92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1" name="Group 93"/>
              <p:cNvGrpSpPr/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1402" name="Rectangle 94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403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4" name="Line 96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4" name="Group 97"/>
            <p:cNvGrpSpPr/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01395" name="Line 98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396" name="Group 99"/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1397" name="Rectangle 100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139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399" name="Line 102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1828801" y="1598892"/>
            <a:ext cx="5295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分别指向</a:t>
            </a: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中某一结点，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初值是第一结点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27" name="Group 4"/>
          <p:cNvGrpSpPr/>
          <p:nvPr/>
        </p:nvGrpSpPr>
        <p:grpSpPr bwMode="auto">
          <a:xfrm>
            <a:off x="1775222" y="2022872"/>
            <a:ext cx="5856685" cy="2362200"/>
            <a:chOff x="531" y="979"/>
            <a:chExt cx="4919" cy="1984"/>
          </a:xfrm>
        </p:grpSpPr>
        <p:sp>
          <p:nvSpPr>
            <p:cNvPr id="103436" name="Text Box 5"/>
            <p:cNvSpPr txBox="1">
              <a:spLocks noChangeArrowheads="1"/>
            </p:cNvSpPr>
            <p:nvPr/>
          </p:nvSpPr>
          <p:spPr bwMode="auto">
            <a:xfrm>
              <a:off x="531" y="1204"/>
              <a:ext cx="776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p-&gt;exp</a:t>
              </a:r>
              <a:b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q-&gt;exp</a:t>
              </a:r>
              <a:endParaRPr lang="en-US" altLang="zh-CN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Text Box 6"/>
            <p:cNvSpPr txBox="1">
              <a:spLocks noChangeArrowheads="1"/>
            </p:cNvSpPr>
            <p:nvPr/>
          </p:nvSpPr>
          <p:spPr bwMode="auto">
            <a:xfrm>
              <a:off x="1563" y="979"/>
              <a:ext cx="32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  <a:endParaRPr lang="zh-CN" altLang="zh-CN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6" name="Text Box 7"/>
            <p:cNvSpPr txBox="1">
              <a:spLocks noChangeArrowheads="1"/>
            </p:cNvSpPr>
            <p:nvPr/>
          </p:nvSpPr>
          <p:spPr bwMode="auto">
            <a:xfrm>
              <a:off x="1592" y="1497"/>
              <a:ext cx="32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  <a:endParaRPr lang="zh-CN" altLang="zh-CN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将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插在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之前,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7" name="Text Box 8"/>
            <p:cNvSpPr txBox="1">
              <a:spLocks noChangeArrowheads="1"/>
            </p:cNvSpPr>
            <p:nvPr/>
          </p:nvSpPr>
          <p:spPr bwMode="auto">
            <a:xfrm>
              <a:off x="1582" y="2049"/>
              <a:ext cx="20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=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系数相加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40" name="Text Box 9"/>
            <p:cNvSpPr txBox="1">
              <a:spLocks noChangeArrowheads="1"/>
            </p:cNvSpPr>
            <p:nvPr/>
          </p:nvSpPr>
          <p:spPr bwMode="auto">
            <a:xfrm>
              <a:off x="3639" y="1935"/>
              <a:ext cx="181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：从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表中删去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</a:t>
              </a:r>
              <a:endParaRPr lang="en-US" altLang="zh-CN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释放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1" name="Text Box 10"/>
            <p:cNvSpPr txBox="1">
              <a:spLocks noChangeArrowheads="1"/>
            </p:cNvSpPr>
            <p:nvPr/>
          </p:nvSpPr>
          <p:spPr bwMode="auto">
            <a:xfrm>
              <a:off x="3618" y="2498"/>
              <a:ext cx="169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：修改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系数域,</a:t>
              </a:r>
              <a:endParaRPr lang="zh-CN" altLang="zh-CN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释放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2" name="AutoShape 11"/>
            <p:cNvSpPr/>
            <p:nvPr/>
          </p:nvSpPr>
          <p:spPr bwMode="auto">
            <a:xfrm>
              <a:off x="1500" y="1557"/>
              <a:ext cx="47" cy="316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43" name="AutoShape 12"/>
            <p:cNvSpPr/>
            <p:nvPr/>
          </p:nvSpPr>
          <p:spPr bwMode="auto">
            <a:xfrm>
              <a:off x="3623" y="2236"/>
              <a:ext cx="436" cy="316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428" name="Group 13"/>
          <p:cNvGrpSpPr/>
          <p:nvPr/>
        </p:nvGrpSpPr>
        <p:grpSpPr bwMode="auto">
          <a:xfrm>
            <a:off x="1584722" y="4200530"/>
            <a:ext cx="5516166" cy="661988"/>
            <a:chOff x="294" y="3041"/>
            <a:chExt cx="4633" cy="556"/>
          </a:xfrm>
        </p:grpSpPr>
        <p:grpSp>
          <p:nvGrpSpPr>
            <p:cNvPr id="103431" name="Group 14"/>
            <p:cNvGrpSpPr/>
            <p:nvPr/>
          </p:nvGrpSpPr>
          <p:grpSpPr bwMode="auto">
            <a:xfrm>
              <a:off x="294" y="3041"/>
              <a:ext cx="4633" cy="556"/>
              <a:chOff x="294" y="3041"/>
              <a:chExt cx="4633" cy="556"/>
            </a:xfrm>
          </p:grpSpPr>
          <p:sp>
            <p:nvSpPr>
              <p:cNvPr id="103433" name="Text Box 15"/>
              <p:cNvSpPr txBox="1">
                <a:spLocks noChangeArrowheads="1"/>
              </p:cNvSpPr>
              <p:nvPr/>
            </p:nvSpPr>
            <p:spPr bwMode="auto">
              <a:xfrm>
                <a:off x="294" y="3186"/>
                <a:ext cx="139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直到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zh-CN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NULL</a:t>
                </a:r>
                <a:endPara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34" name="Text Box 16"/>
              <p:cNvSpPr txBox="1">
                <a:spLocks noChangeArrowheads="1"/>
              </p:cNvSpPr>
              <p:nvPr/>
            </p:nvSpPr>
            <p:spPr bwMode="auto">
              <a:xfrm>
                <a:off x="1733" y="3041"/>
                <a:ext cx="15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q==NULL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35" name="Text Box 17"/>
              <p:cNvSpPr txBox="1">
                <a:spLocks noChangeArrowheads="1"/>
              </p:cNvSpPr>
              <p:nvPr/>
            </p:nvSpPr>
            <p:spPr bwMode="auto">
              <a:xfrm>
                <a:off x="1712" y="3326"/>
                <a:ext cx="321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p==NULL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将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中剩余部分连到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上即可</a:t>
                </a: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432" name="AutoShape 18"/>
            <p:cNvSpPr/>
            <p:nvPr/>
          </p:nvSpPr>
          <p:spPr bwMode="auto">
            <a:xfrm>
              <a:off x="1667" y="3174"/>
              <a:ext cx="436" cy="316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29" name="Rectangle 21"/>
          <p:cNvSpPr>
            <a:spLocks noChangeArrowheads="1"/>
          </p:cNvSpPr>
          <p:nvPr/>
        </p:nvSpPr>
        <p:spPr bwMode="auto">
          <a:xfrm>
            <a:off x="1625203" y="1200151"/>
            <a:ext cx="6375797" cy="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 sz="2100">
                <a:solidFill>
                  <a:srgbClr val="660066"/>
                </a:solidFill>
              </a:rPr>
              <a:t>运算规则</a:t>
            </a:r>
            <a:endParaRPr lang="zh-CN" altLang="en-US" sz="210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/>
          <p:cNvGrpSpPr/>
          <p:nvPr/>
        </p:nvGrpSpPr>
        <p:grpSpPr bwMode="auto">
          <a:xfrm>
            <a:off x="1494234" y="2457451"/>
            <a:ext cx="6554391" cy="1751410"/>
            <a:chOff x="295" y="480"/>
            <a:chExt cx="5505" cy="1471"/>
          </a:xfrm>
        </p:grpSpPr>
        <p:grpSp>
          <p:nvGrpSpPr>
            <p:cNvPr id="104816" name="Group 3"/>
            <p:cNvGrpSpPr/>
            <p:nvPr/>
          </p:nvGrpSpPr>
          <p:grpSpPr bwMode="auto">
            <a:xfrm>
              <a:off x="1958" y="1623"/>
              <a:ext cx="298" cy="328"/>
              <a:chOff x="1958" y="1623"/>
              <a:chExt cx="298" cy="328"/>
            </a:xfrm>
          </p:grpSpPr>
          <p:sp>
            <p:nvSpPr>
              <p:cNvPr id="104881" name="Line 4"/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82" name="Text Box 5"/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817" name="Group 6"/>
            <p:cNvGrpSpPr/>
            <p:nvPr/>
          </p:nvGrpSpPr>
          <p:grpSpPr bwMode="auto">
            <a:xfrm>
              <a:off x="316" y="892"/>
              <a:ext cx="5484" cy="313"/>
              <a:chOff x="391" y="2575"/>
              <a:chExt cx="5484" cy="313"/>
            </a:xfrm>
          </p:grpSpPr>
          <p:grpSp>
            <p:nvGrpSpPr>
              <p:cNvPr id="104850" name="Group 7"/>
              <p:cNvGrpSpPr/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4878" name="Rectangle 8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79" name="Rectangle 9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80" name="Line 10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51" name="Text Box 11"/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52" name="Line 12"/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53" name="Text Box 13"/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854" name="Group 14"/>
              <p:cNvGrpSpPr/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104873" name="Line 15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74" name="Group 16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75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76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5" name="Group 20"/>
              <p:cNvGrpSpPr/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104868" name="Line 21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9" name="Group 22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7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71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6" name="Group 26"/>
              <p:cNvGrpSpPr/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104863" name="Line 27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4" name="Group 28"/>
                <p:cNvGrpSpPr/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10486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66" name="Line 3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7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7" name="Group 32"/>
              <p:cNvGrpSpPr/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104858" name="Line 33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59" name="Group 34"/>
                <p:cNvGrpSpPr/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860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61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2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8" name="Group 38"/>
            <p:cNvGrpSpPr/>
            <p:nvPr/>
          </p:nvGrpSpPr>
          <p:grpSpPr bwMode="auto">
            <a:xfrm>
              <a:off x="295" y="1332"/>
              <a:ext cx="4451" cy="313"/>
              <a:chOff x="170" y="2960"/>
              <a:chExt cx="4451" cy="313"/>
            </a:xfrm>
          </p:grpSpPr>
          <p:grpSp>
            <p:nvGrpSpPr>
              <p:cNvPr id="104825" name="Group 39"/>
              <p:cNvGrpSpPr/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104847" name="Rectangle 40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8" name="Rectangle 41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9" name="Line 42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26" name="Text Box 43"/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827" name="Line 44"/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8" name="Text Box 45"/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829" name="Group 46"/>
              <p:cNvGrpSpPr/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104842" name="Line 47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43" name="Group 48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44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45" name="Line 5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6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0" name="Group 52"/>
              <p:cNvGrpSpPr/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104837" name="Line 53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8" name="Group 54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39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40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1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1" name="Group 58"/>
              <p:cNvGrpSpPr/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104832" name="Line 59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3" name="Group 60"/>
                <p:cNvGrpSpPr/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834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35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36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9" name="Group 64"/>
            <p:cNvGrpSpPr/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104823" name="Line 65"/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4" name="Text Box 66"/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50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820" name="Group 67"/>
            <p:cNvGrpSpPr/>
            <p:nvPr/>
          </p:nvGrpSpPr>
          <p:grpSpPr bwMode="auto">
            <a:xfrm>
              <a:off x="1183" y="480"/>
              <a:ext cx="361" cy="471"/>
              <a:chOff x="1183" y="480"/>
              <a:chExt cx="361" cy="471"/>
            </a:xfrm>
          </p:grpSpPr>
          <p:sp>
            <p:nvSpPr>
              <p:cNvPr id="104821" name="Line 68"/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2" name="Text Box 69"/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  <a:endPara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415" name="Group 71"/>
          <p:cNvGrpSpPr/>
          <p:nvPr/>
        </p:nvGrpSpPr>
        <p:grpSpPr bwMode="auto">
          <a:xfrm>
            <a:off x="1494234" y="2457451"/>
            <a:ext cx="6554391" cy="1722835"/>
            <a:chOff x="295" y="1296"/>
            <a:chExt cx="5505" cy="1447"/>
          </a:xfrm>
        </p:grpSpPr>
        <p:grpSp>
          <p:nvGrpSpPr>
            <p:cNvPr id="104749" name="Group 72"/>
            <p:cNvGrpSpPr/>
            <p:nvPr/>
          </p:nvGrpSpPr>
          <p:grpSpPr bwMode="auto">
            <a:xfrm>
              <a:off x="1958" y="2415"/>
              <a:ext cx="298" cy="328"/>
              <a:chOff x="1958" y="1623"/>
              <a:chExt cx="298" cy="328"/>
            </a:xfrm>
          </p:grpSpPr>
          <p:sp>
            <p:nvSpPr>
              <p:cNvPr id="104814" name="Line 73"/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15" name="Text Box 74"/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  <a:endPara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750" name="Group 75"/>
            <p:cNvGrpSpPr/>
            <p:nvPr/>
          </p:nvGrpSpPr>
          <p:grpSpPr bwMode="auto">
            <a:xfrm>
              <a:off x="316" y="1684"/>
              <a:ext cx="5484" cy="313"/>
              <a:chOff x="391" y="2575"/>
              <a:chExt cx="5484" cy="313"/>
            </a:xfrm>
          </p:grpSpPr>
          <p:grpSp>
            <p:nvGrpSpPr>
              <p:cNvPr id="104783" name="Group 76"/>
              <p:cNvGrpSpPr/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4811" name="Rectangle 77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2" name="Rectangle 78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3" name="Line 79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84" name="Text Box 80"/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785" name="Line 81"/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86" name="Text Box 82"/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787" name="Group 83"/>
              <p:cNvGrpSpPr/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104806" name="Line 84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7" name="Group 85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08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09" name="Line 8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10" name="Line 88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8" name="Group 89"/>
              <p:cNvGrpSpPr/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104801" name="Line 90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2" name="Group 91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03" name="Rectangle 92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804" name="Line 9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5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9" name="Group 95"/>
              <p:cNvGrpSpPr/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104796" name="Line 96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7" name="Group 97"/>
                <p:cNvGrpSpPr/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104798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99" name="Line 9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0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90" name="Group 101"/>
              <p:cNvGrpSpPr/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104791" name="Line 102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2" name="Group 103"/>
                <p:cNvGrpSpPr/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93" name="Rectangle 104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94" name="Line 10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95" name="Line 106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1" name="Group 107"/>
            <p:cNvGrpSpPr/>
            <p:nvPr/>
          </p:nvGrpSpPr>
          <p:grpSpPr bwMode="auto">
            <a:xfrm>
              <a:off x="295" y="2124"/>
              <a:ext cx="4451" cy="313"/>
              <a:chOff x="170" y="2960"/>
              <a:chExt cx="4451" cy="313"/>
            </a:xfrm>
          </p:grpSpPr>
          <p:grpSp>
            <p:nvGrpSpPr>
              <p:cNvPr id="104758" name="Group 108"/>
              <p:cNvGrpSpPr/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104780" name="Rectangle 109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1" name="Rectangle 110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2" name="Line 111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59" name="Text Box 112"/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760" name="Line 113"/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61" name="Text Box 114"/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762" name="Group 115"/>
              <p:cNvGrpSpPr/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104775" name="Line 116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6" name="Group 117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77" name="Rectangle 118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78" name="Line 1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9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3" name="Group 121"/>
              <p:cNvGrpSpPr/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104770" name="Line 122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1" name="Group 123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72" name="Rectangle 124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73" name="Line 12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4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4" name="Group 127"/>
              <p:cNvGrpSpPr/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104765" name="Line 128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66" name="Group 129"/>
                <p:cNvGrpSpPr/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767" name="Rectangle 130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68" name="Line 13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69" name="Line 132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2" name="Group 133"/>
            <p:cNvGrpSpPr/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104756" name="Line 134"/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7" name="Text Box 135"/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50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4753" name="Group 136"/>
            <p:cNvGrpSpPr/>
            <p:nvPr/>
          </p:nvGrpSpPr>
          <p:grpSpPr bwMode="auto">
            <a:xfrm>
              <a:off x="2059" y="1296"/>
              <a:ext cx="361" cy="471"/>
              <a:chOff x="1183" y="480"/>
              <a:chExt cx="361" cy="471"/>
            </a:xfrm>
          </p:grpSpPr>
          <p:sp>
            <p:nvSpPr>
              <p:cNvPr id="104754" name="Line 137"/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5" name="Text Box 138"/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  <a:endPara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7483" name="Group 139"/>
          <p:cNvGrpSpPr/>
          <p:nvPr/>
        </p:nvGrpSpPr>
        <p:grpSpPr bwMode="auto">
          <a:xfrm>
            <a:off x="1494234" y="2457451"/>
            <a:ext cx="6554391" cy="1982391"/>
            <a:chOff x="295" y="1824"/>
            <a:chExt cx="5505" cy="1665"/>
          </a:xfrm>
        </p:grpSpPr>
        <p:grpSp>
          <p:nvGrpSpPr>
            <p:cNvPr id="104688" name="Group 140"/>
            <p:cNvGrpSpPr/>
            <p:nvPr/>
          </p:nvGrpSpPr>
          <p:grpSpPr bwMode="auto">
            <a:xfrm>
              <a:off x="295" y="1824"/>
              <a:ext cx="5505" cy="1665"/>
              <a:chOff x="295" y="1824"/>
              <a:chExt cx="5505" cy="1665"/>
            </a:xfrm>
          </p:grpSpPr>
          <p:grpSp>
            <p:nvGrpSpPr>
              <p:cNvPr id="104691" name="Group 141"/>
              <p:cNvGrpSpPr/>
              <p:nvPr/>
            </p:nvGrpSpPr>
            <p:grpSpPr bwMode="auto">
              <a:xfrm>
                <a:off x="3950" y="2895"/>
                <a:ext cx="298" cy="328"/>
                <a:chOff x="1958" y="1623"/>
                <a:chExt cx="298" cy="328"/>
              </a:xfrm>
            </p:grpSpPr>
            <p:sp>
              <p:nvSpPr>
                <p:cNvPr id="104747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48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  <a:endPara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92" name="Group 144"/>
              <p:cNvGrpSpPr/>
              <p:nvPr/>
            </p:nvGrpSpPr>
            <p:grpSpPr bwMode="auto">
              <a:xfrm>
                <a:off x="858" y="2180"/>
                <a:ext cx="745" cy="271"/>
                <a:chOff x="933" y="2602"/>
                <a:chExt cx="745" cy="271"/>
              </a:xfrm>
            </p:grpSpPr>
            <p:sp>
              <p:nvSpPr>
                <p:cNvPr id="104744" name="Rectangle 145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5" name="Rectangle 146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6" name="Line 147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93" name="Text Box 148"/>
              <p:cNvSpPr txBox="1">
                <a:spLocks noChangeArrowheads="1"/>
              </p:cNvSpPr>
              <p:nvPr/>
            </p:nvSpPr>
            <p:spPr bwMode="auto">
              <a:xfrm>
                <a:off x="1115" y="218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694" name="Line 149"/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95" name="Text Box 150"/>
              <p:cNvSpPr txBox="1">
                <a:spLocks noChangeArrowheads="1"/>
              </p:cNvSpPr>
              <p:nvPr/>
            </p:nvSpPr>
            <p:spPr bwMode="auto">
              <a:xfrm>
                <a:off x="316" y="2164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696" name="Group 151"/>
              <p:cNvGrpSpPr/>
              <p:nvPr/>
            </p:nvGrpSpPr>
            <p:grpSpPr bwMode="auto">
              <a:xfrm>
                <a:off x="1559" y="2197"/>
                <a:ext cx="1134" cy="280"/>
                <a:chOff x="1634" y="2619"/>
                <a:chExt cx="1134" cy="280"/>
              </a:xfrm>
            </p:grpSpPr>
            <p:sp>
              <p:nvSpPr>
                <p:cNvPr id="104739" name="Line 152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40" name="Group 153"/>
                <p:cNvGrpSpPr/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41" name="Rectangle 154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42" name="Line 15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43" name="Line 156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7" name="Group 157"/>
              <p:cNvGrpSpPr/>
              <p:nvPr/>
            </p:nvGrpSpPr>
            <p:grpSpPr bwMode="auto">
              <a:xfrm>
                <a:off x="2577" y="2193"/>
                <a:ext cx="1209" cy="280"/>
                <a:chOff x="1634" y="2619"/>
                <a:chExt cx="1209" cy="280"/>
              </a:xfrm>
            </p:grpSpPr>
            <p:sp>
              <p:nvSpPr>
                <p:cNvPr id="104734" name="Line 158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35" name="Group 159"/>
                <p:cNvGrpSpPr/>
                <p:nvPr/>
              </p:nvGrpSpPr>
              <p:grpSpPr bwMode="auto">
                <a:xfrm>
                  <a:off x="1967" y="2619"/>
                  <a:ext cx="876" cy="280"/>
                  <a:chOff x="1822" y="3175"/>
                  <a:chExt cx="876" cy="280"/>
                </a:xfrm>
              </p:grpSpPr>
              <p:sp>
                <p:nvSpPr>
                  <p:cNvPr id="104736" name="Rectangle 160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6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</a:t>
                    </a: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1     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37" name="Line 16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8" name="Line 162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8" name="Group 163"/>
              <p:cNvGrpSpPr/>
              <p:nvPr/>
            </p:nvGrpSpPr>
            <p:grpSpPr bwMode="auto">
              <a:xfrm>
                <a:off x="3911" y="2193"/>
                <a:ext cx="761" cy="280"/>
                <a:chOff x="1822" y="3175"/>
                <a:chExt cx="761" cy="280"/>
              </a:xfrm>
            </p:grpSpPr>
            <p:sp>
              <p:nvSpPr>
                <p:cNvPr id="104731" name="Rectangle 164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732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33" name="Line 166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99" name="Group 167"/>
              <p:cNvGrpSpPr/>
              <p:nvPr/>
            </p:nvGrpSpPr>
            <p:grpSpPr bwMode="auto">
              <a:xfrm>
                <a:off x="4590" y="2193"/>
                <a:ext cx="1210" cy="280"/>
                <a:chOff x="1634" y="2619"/>
                <a:chExt cx="1210" cy="280"/>
              </a:xfrm>
            </p:grpSpPr>
            <p:sp>
              <p:nvSpPr>
                <p:cNvPr id="104726" name="Line 168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27" name="Group 169"/>
                <p:cNvGrpSpPr/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28" name="Rectangle 170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729" name="Line 1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0" name="Line 172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00" name="Group 173"/>
              <p:cNvGrpSpPr/>
              <p:nvPr/>
            </p:nvGrpSpPr>
            <p:grpSpPr bwMode="auto">
              <a:xfrm>
                <a:off x="843" y="2620"/>
                <a:ext cx="745" cy="271"/>
                <a:chOff x="933" y="2602"/>
                <a:chExt cx="745" cy="271"/>
              </a:xfrm>
            </p:grpSpPr>
            <p:sp>
              <p:nvSpPr>
                <p:cNvPr id="104723" name="Rectangle 174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4" name="Rectangle 175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5" name="Line 176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01" name="Text Box 177"/>
              <p:cNvSpPr txBox="1">
                <a:spLocks noChangeArrowheads="1"/>
              </p:cNvSpPr>
              <p:nvPr/>
            </p:nvSpPr>
            <p:spPr bwMode="auto">
              <a:xfrm>
                <a:off x="1100" y="262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702" name="Line 178"/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03" name="Text Box 179"/>
              <p:cNvSpPr txBox="1">
                <a:spLocks noChangeArrowheads="1"/>
              </p:cNvSpPr>
              <p:nvPr/>
            </p:nvSpPr>
            <p:spPr bwMode="auto">
              <a:xfrm>
                <a:off x="295" y="2604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704" name="Group 180"/>
              <p:cNvGrpSpPr/>
              <p:nvPr/>
            </p:nvGrpSpPr>
            <p:grpSpPr bwMode="auto">
              <a:xfrm>
                <a:off x="1877" y="2637"/>
                <a:ext cx="801" cy="280"/>
                <a:chOff x="1822" y="3175"/>
                <a:chExt cx="801" cy="280"/>
              </a:xfrm>
            </p:grpSpPr>
            <p:sp>
              <p:nvSpPr>
                <p:cNvPr id="104720" name="Rectangle 181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721" name="Line 182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22" name="Line 183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5" name="Group 184"/>
              <p:cNvGrpSpPr/>
              <p:nvPr/>
            </p:nvGrpSpPr>
            <p:grpSpPr bwMode="auto">
              <a:xfrm>
                <a:off x="2895" y="2633"/>
                <a:ext cx="801" cy="280"/>
                <a:chOff x="1822" y="3175"/>
                <a:chExt cx="801" cy="280"/>
              </a:xfrm>
            </p:grpSpPr>
            <p:sp>
              <p:nvSpPr>
                <p:cNvPr id="104717" name="Rectangle 185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718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9" name="Line 187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6" name="Group 188"/>
              <p:cNvGrpSpPr/>
              <p:nvPr/>
            </p:nvGrpSpPr>
            <p:grpSpPr bwMode="auto">
              <a:xfrm>
                <a:off x="3896" y="2633"/>
                <a:ext cx="850" cy="280"/>
                <a:chOff x="1822" y="3175"/>
                <a:chExt cx="850" cy="280"/>
              </a:xfrm>
            </p:grpSpPr>
            <p:sp>
              <p:nvSpPr>
                <p:cNvPr id="104714" name="Rectangle 189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715" name="Line 190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6" name="Line 191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7" name="Group 192"/>
              <p:cNvGrpSpPr/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4712" name="Line 193"/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3" name="Text Box 194"/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  <a:endPara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4708" name="Text Box 195"/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  <a:endPara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709" name="Line 196"/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0" name="Line 197"/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1" name="Line 198"/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689" name="Line 199"/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90" name="Line 200"/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545" name="Group 201"/>
          <p:cNvGrpSpPr/>
          <p:nvPr/>
        </p:nvGrpSpPr>
        <p:grpSpPr bwMode="auto">
          <a:xfrm>
            <a:off x="1494234" y="2457451"/>
            <a:ext cx="6554391" cy="1751410"/>
            <a:chOff x="295" y="912"/>
            <a:chExt cx="5505" cy="1471"/>
          </a:xfrm>
        </p:grpSpPr>
        <p:grpSp>
          <p:nvGrpSpPr>
            <p:cNvPr id="104623" name="Group 202"/>
            <p:cNvGrpSpPr/>
            <p:nvPr/>
          </p:nvGrpSpPr>
          <p:grpSpPr bwMode="auto">
            <a:xfrm>
              <a:off x="295" y="912"/>
              <a:ext cx="5505" cy="1471"/>
              <a:chOff x="295" y="2532"/>
              <a:chExt cx="5505" cy="1471"/>
            </a:xfrm>
          </p:grpSpPr>
          <p:grpSp>
            <p:nvGrpSpPr>
              <p:cNvPr id="104626" name="Group 203"/>
              <p:cNvGrpSpPr/>
              <p:nvPr/>
            </p:nvGrpSpPr>
            <p:grpSpPr bwMode="auto">
              <a:xfrm>
                <a:off x="2966" y="3675"/>
                <a:ext cx="298" cy="328"/>
                <a:chOff x="1958" y="1623"/>
                <a:chExt cx="298" cy="328"/>
              </a:xfrm>
            </p:grpSpPr>
            <p:sp>
              <p:nvSpPr>
                <p:cNvPr id="104686" name="Line 204"/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87" name="Text Box 205"/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  <a:endPara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27" name="Group 206"/>
              <p:cNvGrpSpPr/>
              <p:nvPr/>
            </p:nvGrpSpPr>
            <p:grpSpPr bwMode="auto">
              <a:xfrm>
                <a:off x="316" y="2932"/>
                <a:ext cx="5484" cy="313"/>
                <a:chOff x="391" y="2575"/>
                <a:chExt cx="5484" cy="313"/>
              </a:xfrm>
            </p:grpSpPr>
            <p:grpSp>
              <p:nvGrpSpPr>
                <p:cNvPr id="104655" name="Group 207"/>
                <p:cNvGrpSpPr/>
                <p:nvPr/>
              </p:nvGrpSpPr>
              <p:grpSpPr bwMode="auto">
                <a:xfrm>
                  <a:off x="933" y="2591"/>
                  <a:ext cx="745" cy="271"/>
                  <a:chOff x="933" y="2602"/>
                  <a:chExt cx="745" cy="271"/>
                </a:xfrm>
              </p:grpSpPr>
              <p:sp>
                <p:nvSpPr>
                  <p:cNvPr id="104683" name="Rectangle 208" descr="浅色上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02"/>
                    <a:ext cx="155" cy="271"/>
                  </a:xfrm>
                  <a:prstGeom prst="rect">
                    <a:avLst/>
                  </a:prstGeom>
                  <a:blipFill dpi="0" rotWithShape="0">
                    <a:blip r:embed="rId1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4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02"/>
                    <a:ext cx="478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5" name="Line 210"/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04656" name="Text Box 211"/>
                <p:cNvSpPr txBox="1">
                  <a:spLocks noChangeArrowheads="1"/>
                </p:cNvSpPr>
                <p:nvPr/>
              </p:nvSpPr>
              <p:spPr bwMode="auto">
                <a:xfrm>
                  <a:off x="1190" y="2598"/>
                  <a:ext cx="29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-1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57" name="Line 212"/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8" name="Text Box 213"/>
                <p:cNvSpPr txBox="1">
                  <a:spLocks noChangeArrowheads="1"/>
                </p:cNvSpPr>
                <p:nvPr/>
              </p:nvSpPr>
              <p:spPr bwMode="auto">
                <a:xfrm>
                  <a:off x="391" y="2575"/>
                  <a:ext cx="307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104659" name="Group 214"/>
                <p:cNvGrpSpPr/>
                <p:nvPr/>
              </p:nvGrpSpPr>
              <p:grpSpPr bwMode="auto">
                <a:xfrm>
                  <a:off x="1634" y="2608"/>
                  <a:ext cx="1134" cy="280"/>
                  <a:chOff x="1634" y="2619"/>
                  <a:chExt cx="1134" cy="280"/>
                </a:xfrm>
              </p:grpSpPr>
              <p:sp>
                <p:nvSpPr>
                  <p:cNvPr id="104678" name="Line 215"/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9" name="Group 216"/>
                  <p:cNvGrpSpPr/>
                  <p:nvPr/>
                </p:nvGrpSpPr>
                <p:grpSpPr bwMode="auto">
                  <a:xfrm>
                    <a:off x="1967" y="2619"/>
                    <a:ext cx="801" cy="280"/>
                    <a:chOff x="1822" y="3175"/>
                    <a:chExt cx="801" cy="280"/>
                  </a:xfrm>
                </p:grpSpPr>
                <p:sp>
                  <p:nvSpPr>
                    <p:cNvPr id="104680" name="Rectangle 2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0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7     0       </a:t>
                      </a:r>
                      <a:endPara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4681" name="Line 21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82" name="Line 2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0" name="Group 220"/>
                <p:cNvGrpSpPr/>
                <p:nvPr/>
              </p:nvGrpSpPr>
              <p:grpSpPr bwMode="auto">
                <a:xfrm>
                  <a:off x="2652" y="2604"/>
                  <a:ext cx="1209" cy="280"/>
                  <a:chOff x="1634" y="2619"/>
                  <a:chExt cx="1209" cy="280"/>
                </a:xfrm>
              </p:grpSpPr>
              <p:sp>
                <p:nvSpPr>
                  <p:cNvPr id="104673" name="Line 221"/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4" name="Group 222"/>
                  <p:cNvGrpSpPr/>
                  <p:nvPr/>
                </p:nvGrpSpPr>
                <p:grpSpPr bwMode="auto">
                  <a:xfrm>
                    <a:off x="1967" y="2619"/>
                    <a:ext cx="876" cy="280"/>
                    <a:chOff x="1822" y="3175"/>
                    <a:chExt cx="876" cy="280"/>
                  </a:xfrm>
                </p:grpSpPr>
                <p:sp>
                  <p:nvSpPr>
                    <p:cNvPr id="104675" name="Rectangle 2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6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</a:t>
                      </a:r>
                      <a:endPara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4676" name="Line 22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7" name="Line 2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1" name="Group 226"/>
                <p:cNvGrpSpPr/>
                <p:nvPr/>
              </p:nvGrpSpPr>
              <p:grpSpPr bwMode="auto">
                <a:xfrm>
                  <a:off x="3653" y="2604"/>
                  <a:ext cx="1094" cy="280"/>
                  <a:chOff x="1634" y="2619"/>
                  <a:chExt cx="1094" cy="280"/>
                </a:xfrm>
              </p:grpSpPr>
              <p:sp>
                <p:nvSpPr>
                  <p:cNvPr id="104668" name="Line 227"/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9" name="Group 228"/>
                  <p:cNvGrpSpPr/>
                  <p:nvPr/>
                </p:nvGrpSpPr>
                <p:grpSpPr bwMode="auto">
                  <a:xfrm>
                    <a:off x="1967" y="2619"/>
                    <a:ext cx="761" cy="280"/>
                    <a:chOff x="1822" y="3175"/>
                    <a:chExt cx="761" cy="280"/>
                  </a:xfrm>
                </p:grpSpPr>
                <p:sp>
                  <p:nvSpPr>
                    <p:cNvPr id="104670" name="Rectangle 2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76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9     8      </a:t>
                      </a:r>
                      <a:endPara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4671" name="Line 2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2" name="Line 2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2" name="Group 232"/>
                <p:cNvGrpSpPr/>
                <p:nvPr/>
              </p:nvGrpSpPr>
              <p:grpSpPr bwMode="auto">
                <a:xfrm>
                  <a:off x="4665" y="2604"/>
                  <a:ext cx="1210" cy="280"/>
                  <a:chOff x="1634" y="2619"/>
                  <a:chExt cx="1210" cy="280"/>
                </a:xfrm>
              </p:grpSpPr>
              <p:sp>
                <p:nvSpPr>
                  <p:cNvPr id="104663" name="Line 233"/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4" name="Group 234"/>
                  <p:cNvGrpSpPr/>
                  <p:nvPr/>
                </p:nvGrpSpPr>
                <p:grpSpPr bwMode="auto">
                  <a:xfrm>
                    <a:off x="1967" y="2619"/>
                    <a:ext cx="877" cy="280"/>
                    <a:chOff x="1822" y="3175"/>
                    <a:chExt cx="877" cy="280"/>
                  </a:xfrm>
                </p:grpSpPr>
                <p:sp>
                  <p:nvSpPr>
                    <p:cNvPr id="104665" name="Rectangle 2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7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17    ^  </a:t>
                      </a:r>
                      <a:endPara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04666" name="Line 236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67" name="Line 2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4628" name="Group 238"/>
              <p:cNvGrpSpPr/>
              <p:nvPr/>
            </p:nvGrpSpPr>
            <p:grpSpPr bwMode="auto">
              <a:xfrm>
                <a:off x="843" y="3388"/>
                <a:ext cx="745" cy="271"/>
                <a:chOff x="933" y="2602"/>
                <a:chExt cx="745" cy="271"/>
              </a:xfrm>
            </p:grpSpPr>
            <p:sp>
              <p:nvSpPr>
                <p:cNvPr id="104652" name="Rectangle 239" descr="浅色上对角线"/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1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3" name="Rectangle 240"/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4" name="Line 241"/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29" name="Text Box 242"/>
              <p:cNvSpPr txBox="1">
                <a:spLocks noChangeArrowheads="1"/>
              </p:cNvSpPr>
              <p:nvPr/>
            </p:nvSpPr>
            <p:spPr bwMode="auto">
              <a:xfrm>
                <a:off x="1100" y="3395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630" name="Line 243"/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31" name="Text Box 244"/>
              <p:cNvSpPr txBox="1">
                <a:spLocks noChangeArrowheads="1"/>
              </p:cNvSpPr>
              <p:nvPr/>
            </p:nvSpPr>
            <p:spPr bwMode="auto">
              <a:xfrm>
                <a:off x="295" y="3372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4632" name="Group 245"/>
              <p:cNvGrpSpPr/>
              <p:nvPr/>
            </p:nvGrpSpPr>
            <p:grpSpPr bwMode="auto">
              <a:xfrm>
                <a:off x="1877" y="3405"/>
                <a:ext cx="801" cy="280"/>
                <a:chOff x="1822" y="3175"/>
                <a:chExt cx="801" cy="280"/>
              </a:xfrm>
            </p:grpSpPr>
            <p:sp>
              <p:nvSpPr>
                <p:cNvPr id="104649" name="Rectangle 246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50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1" name="Line 248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3" name="Group 249"/>
              <p:cNvGrpSpPr/>
              <p:nvPr/>
            </p:nvGrpSpPr>
            <p:grpSpPr bwMode="auto">
              <a:xfrm>
                <a:off x="2895" y="3401"/>
                <a:ext cx="801" cy="280"/>
                <a:chOff x="1822" y="3175"/>
                <a:chExt cx="801" cy="280"/>
              </a:xfrm>
            </p:grpSpPr>
            <p:sp>
              <p:nvSpPr>
                <p:cNvPr id="104646" name="Rectangle 250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47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8" name="Line 252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4" name="Group 253"/>
              <p:cNvGrpSpPr/>
              <p:nvPr/>
            </p:nvGrpSpPr>
            <p:grpSpPr bwMode="auto">
              <a:xfrm>
                <a:off x="3563" y="3401"/>
                <a:ext cx="1183" cy="280"/>
                <a:chOff x="1634" y="2619"/>
                <a:chExt cx="1183" cy="280"/>
              </a:xfrm>
            </p:grpSpPr>
            <p:sp>
              <p:nvSpPr>
                <p:cNvPr id="104641" name="Line 254"/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642" name="Group 255"/>
                <p:cNvGrpSpPr/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643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  <a:endPara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4644" name="Line 25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645" name="Line 258"/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35" name="Group 259"/>
              <p:cNvGrpSpPr/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4639" name="Line 260"/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0" name="Text Box 261"/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  <a:endPara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636" name="Group 262"/>
              <p:cNvGrpSpPr/>
              <p:nvPr/>
            </p:nvGrpSpPr>
            <p:grpSpPr bwMode="auto">
              <a:xfrm>
                <a:off x="2995" y="2532"/>
                <a:ext cx="361" cy="471"/>
                <a:chOff x="1183" y="480"/>
                <a:chExt cx="361" cy="471"/>
              </a:xfrm>
            </p:grpSpPr>
            <p:sp>
              <p:nvSpPr>
                <p:cNvPr id="104637" name="Line 263"/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38" name="Text Box 264"/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61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9900"/>
                      </a:solidFill>
                      <a:latin typeface="Times New Roman" panose="02020603050405020304" pitchFamily="18" charset="0"/>
                    </a:rPr>
                    <a:t>pre</a:t>
                  </a:r>
                  <a:endPara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04624" name="Line 265"/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25" name="Line 266"/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611" name="Group 267"/>
          <p:cNvGrpSpPr/>
          <p:nvPr/>
        </p:nvGrpSpPr>
        <p:grpSpPr bwMode="auto">
          <a:xfrm>
            <a:off x="1494234" y="2457451"/>
            <a:ext cx="6554391" cy="1996678"/>
            <a:chOff x="295" y="2508"/>
            <a:chExt cx="5505" cy="1677"/>
          </a:xfrm>
        </p:grpSpPr>
        <p:sp>
          <p:nvSpPr>
            <p:cNvPr id="104558" name="Text Box 268"/>
            <p:cNvSpPr txBox="1">
              <a:spLocks noChangeArrowheads="1"/>
            </p:cNvSpPr>
            <p:nvPr/>
          </p:nvSpPr>
          <p:spPr bwMode="auto">
            <a:xfrm>
              <a:off x="4862" y="3348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  <a:endParaRPr lang="en-US" altLang="zh-CN" sz="15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4559" name="Group 269"/>
            <p:cNvGrpSpPr/>
            <p:nvPr/>
          </p:nvGrpSpPr>
          <p:grpSpPr bwMode="auto">
            <a:xfrm>
              <a:off x="858" y="2876"/>
              <a:ext cx="745" cy="271"/>
              <a:chOff x="933" y="2602"/>
              <a:chExt cx="745" cy="271"/>
            </a:xfrm>
          </p:grpSpPr>
          <p:sp>
            <p:nvSpPr>
              <p:cNvPr id="104620" name="Rectangle 270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1" name="Rectangle 271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2" name="Line 272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0" name="Text Box 273"/>
            <p:cNvSpPr txBox="1">
              <a:spLocks noChangeArrowheads="1"/>
            </p:cNvSpPr>
            <p:nvPr/>
          </p:nvSpPr>
          <p:spPr bwMode="auto">
            <a:xfrm>
              <a:off x="1115" y="28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61" name="Line 274"/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62" name="Text Box 275"/>
            <p:cNvSpPr txBox="1">
              <a:spLocks noChangeArrowheads="1"/>
            </p:cNvSpPr>
            <p:nvPr/>
          </p:nvSpPr>
          <p:spPr bwMode="auto">
            <a:xfrm>
              <a:off x="316" y="2860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563" name="Group 276"/>
            <p:cNvGrpSpPr/>
            <p:nvPr/>
          </p:nvGrpSpPr>
          <p:grpSpPr bwMode="auto">
            <a:xfrm>
              <a:off x="1559" y="2893"/>
              <a:ext cx="1134" cy="280"/>
              <a:chOff x="1634" y="2619"/>
              <a:chExt cx="1134" cy="280"/>
            </a:xfrm>
          </p:grpSpPr>
          <p:sp>
            <p:nvSpPr>
              <p:cNvPr id="104615" name="Line 277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6" name="Group 278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617" name="Rectangle 279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18" name="Line 280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9" name="Line 281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4" name="Group 282"/>
            <p:cNvGrpSpPr/>
            <p:nvPr/>
          </p:nvGrpSpPr>
          <p:grpSpPr bwMode="auto">
            <a:xfrm>
              <a:off x="2577" y="2889"/>
              <a:ext cx="1209" cy="280"/>
              <a:chOff x="1634" y="2619"/>
              <a:chExt cx="1209" cy="280"/>
            </a:xfrm>
          </p:grpSpPr>
          <p:sp>
            <p:nvSpPr>
              <p:cNvPr id="104610" name="Line 283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1" name="Group 284"/>
              <p:cNvGrpSpPr/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04612" name="Rectangle 285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13" name="Line 286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4" name="Line 287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5" name="Group 288"/>
            <p:cNvGrpSpPr/>
            <p:nvPr/>
          </p:nvGrpSpPr>
          <p:grpSpPr bwMode="auto">
            <a:xfrm>
              <a:off x="3911" y="2889"/>
              <a:ext cx="761" cy="280"/>
              <a:chOff x="1822" y="3175"/>
              <a:chExt cx="761" cy="280"/>
            </a:xfrm>
          </p:grpSpPr>
          <p:sp>
            <p:nvSpPr>
              <p:cNvPr id="104607" name="Rectangle 289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608" name="Line 290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09" name="Line 291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66" name="Group 292"/>
            <p:cNvGrpSpPr/>
            <p:nvPr/>
          </p:nvGrpSpPr>
          <p:grpSpPr bwMode="auto">
            <a:xfrm>
              <a:off x="4590" y="2889"/>
              <a:ext cx="1210" cy="280"/>
              <a:chOff x="1634" y="2619"/>
              <a:chExt cx="1210" cy="280"/>
            </a:xfrm>
          </p:grpSpPr>
          <p:sp>
            <p:nvSpPr>
              <p:cNvPr id="104602" name="Line 293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03" name="Group 294"/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604" name="Rectangle 295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605" name="Line 296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06" name="Line 297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7" name="Group 298"/>
            <p:cNvGrpSpPr/>
            <p:nvPr/>
          </p:nvGrpSpPr>
          <p:grpSpPr bwMode="auto">
            <a:xfrm>
              <a:off x="843" y="3316"/>
              <a:ext cx="745" cy="271"/>
              <a:chOff x="933" y="2602"/>
              <a:chExt cx="745" cy="271"/>
            </a:xfrm>
          </p:grpSpPr>
          <p:sp>
            <p:nvSpPr>
              <p:cNvPr id="104599" name="Rectangle 299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0" name="Rectangle 300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1" name="Line 301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8" name="Text Box 302"/>
            <p:cNvSpPr txBox="1">
              <a:spLocks noChangeArrowheads="1"/>
            </p:cNvSpPr>
            <p:nvPr/>
          </p:nvSpPr>
          <p:spPr bwMode="auto">
            <a:xfrm>
              <a:off x="1100" y="332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69" name="Line 303"/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0" name="Text Box 304"/>
            <p:cNvSpPr txBox="1">
              <a:spLocks noChangeArrowheads="1"/>
            </p:cNvSpPr>
            <p:nvPr/>
          </p:nvSpPr>
          <p:spPr bwMode="auto">
            <a:xfrm>
              <a:off x="295" y="3300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571" name="Group 305"/>
            <p:cNvGrpSpPr/>
            <p:nvPr/>
          </p:nvGrpSpPr>
          <p:grpSpPr bwMode="auto">
            <a:xfrm>
              <a:off x="1877" y="3333"/>
              <a:ext cx="801" cy="280"/>
              <a:chOff x="1822" y="3175"/>
              <a:chExt cx="801" cy="280"/>
            </a:xfrm>
          </p:grpSpPr>
          <p:sp>
            <p:nvSpPr>
              <p:cNvPr id="104596" name="Rectangle 306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97" name="Line 307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8" name="Line 308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2" name="Group 309"/>
            <p:cNvGrpSpPr/>
            <p:nvPr/>
          </p:nvGrpSpPr>
          <p:grpSpPr bwMode="auto">
            <a:xfrm>
              <a:off x="2895" y="3329"/>
              <a:ext cx="801" cy="280"/>
              <a:chOff x="1822" y="3175"/>
              <a:chExt cx="801" cy="280"/>
            </a:xfrm>
          </p:grpSpPr>
          <p:sp>
            <p:nvSpPr>
              <p:cNvPr id="104593" name="Rectangle 310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94" name="Line 311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5" name="Line 312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3" name="Group 313"/>
            <p:cNvGrpSpPr/>
            <p:nvPr/>
          </p:nvGrpSpPr>
          <p:grpSpPr bwMode="auto">
            <a:xfrm>
              <a:off x="3896" y="3329"/>
              <a:ext cx="850" cy="280"/>
              <a:chOff x="1822" y="3175"/>
              <a:chExt cx="850" cy="280"/>
            </a:xfrm>
          </p:grpSpPr>
          <p:sp>
            <p:nvSpPr>
              <p:cNvPr id="104590" name="Rectangle 314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91" name="Line 315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2" name="Line 316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4" name="Group 317"/>
            <p:cNvGrpSpPr/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04588" name="Line 318"/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9" name="Text Box 319"/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50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575" name="Text Box 320"/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  <a:endParaRPr lang="en-US" altLang="zh-CN" sz="15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76" name="Line 321"/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7" name="Line 322"/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78" name="Group 323"/>
            <p:cNvGrpSpPr/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04586" name="Line 324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7" name="Line 325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79" name="Line 326"/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80" name="Group 327"/>
            <p:cNvGrpSpPr/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04584" name="Line 328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5" name="Line 329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81" name="Group 330"/>
            <p:cNvGrpSpPr/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04582" name="Line 331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3" name="Line 332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677" name="Group 333"/>
          <p:cNvGrpSpPr/>
          <p:nvPr/>
        </p:nvGrpSpPr>
        <p:grpSpPr bwMode="auto">
          <a:xfrm>
            <a:off x="1494234" y="2457451"/>
            <a:ext cx="6554391" cy="1996678"/>
            <a:chOff x="295" y="2700"/>
            <a:chExt cx="5505" cy="1677"/>
          </a:xfrm>
        </p:grpSpPr>
        <p:sp>
          <p:nvSpPr>
            <p:cNvPr id="104490" name="Text Box 334"/>
            <p:cNvSpPr txBox="1">
              <a:spLocks noChangeArrowheads="1"/>
            </p:cNvSpPr>
            <p:nvPr/>
          </p:nvSpPr>
          <p:spPr bwMode="auto">
            <a:xfrm>
              <a:off x="4862" y="3540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  <a:endParaRPr lang="en-US" altLang="zh-CN" sz="1500">
                <a:solidFill>
                  <a:srgbClr val="0066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04491" name="Group 335"/>
            <p:cNvGrpSpPr/>
            <p:nvPr/>
          </p:nvGrpSpPr>
          <p:grpSpPr bwMode="auto">
            <a:xfrm>
              <a:off x="858" y="3068"/>
              <a:ext cx="745" cy="271"/>
              <a:chOff x="933" y="2602"/>
              <a:chExt cx="745" cy="271"/>
            </a:xfrm>
          </p:grpSpPr>
          <p:sp>
            <p:nvSpPr>
              <p:cNvPr id="104555" name="Rectangle 336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6" name="Rectangle 337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7" name="Line 338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92" name="Text Box 339"/>
            <p:cNvSpPr txBox="1">
              <a:spLocks noChangeArrowheads="1"/>
            </p:cNvSpPr>
            <p:nvPr/>
          </p:nvSpPr>
          <p:spPr bwMode="auto">
            <a:xfrm>
              <a:off x="1115" y="307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93" name="Line 340"/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94" name="Text Box 341"/>
            <p:cNvSpPr txBox="1">
              <a:spLocks noChangeArrowheads="1"/>
            </p:cNvSpPr>
            <p:nvPr/>
          </p:nvSpPr>
          <p:spPr bwMode="auto">
            <a:xfrm>
              <a:off x="316" y="3052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495" name="Group 342"/>
            <p:cNvGrpSpPr/>
            <p:nvPr/>
          </p:nvGrpSpPr>
          <p:grpSpPr bwMode="auto">
            <a:xfrm>
              <a:off x="1559" y="3085"/>
              <a:ext cx="1134" cy="280"/>
              <a:chOff x="1634" y="2619"/>
              <a:chExt cx="1134" cy="280"/>
            </a:xfrm>
          </p:grpSpPr>
          <p:sp>
            <p:nvSpPr>
              <p:cNvPr id="104550" name="Line 343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51" name="Group 344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552" name="Rectangle 345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55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54" name="Line 347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6" name="Group 348"/>
            <p:cNvGrpSpPr/>
            <p:nvPr/>
          </p:nvGrpSpPr>
          <p:grpSpPr bwMode="auto">
            <a:xfrm>
              <a:off x="2577" y="3081"/>
              <a:ext cx="1209" cy="280"/>
              <a:chOff x="1634" y="2619"/>
              <a:chExt cx="1209" cy="280"/>
            </a:xfrm>
          </p:grpSpPr>
          <p:sp>
            <p:nvSpPr>
              <p:cNvPr id="104545" name="Line 349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46" name="Group 350"/>
              <p:cNvGrpSpPr/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04547" name="Rectangle 351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548" name="Line 352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9" name="Line 353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7" name="Group 354"/>
            <p:cNvGrpSpPr/>
            <p:nvPr/>
          </p:nvGrpSpPr>
          <p:grpSpPr bwMode="auto">
            <a:xfrm>
              <a:off x="3911" y="3081"/>
              <a:ext cx="761" cy="280"/>
              <a:chOff x="1822" y="3175"/>
              <a:chExt cx="761" cy="280"/>
            </a:xfrm>
          </p:grpSpPr>
          <p:sp>
            <p:nvSpPr>
              <p:cNvPr id="104542" name="Rectangle 355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43" name="Line 356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44" name="Line 357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498" name="Group 358"/>
            <p:cNvGrpSpPr/>
            <p:nvPr/>
          </p:nvGrpSpPr>
          <p:grpSpPr bwMode="auto">
            <a:xfrm>
              <a:off x="4590" y="3081"/>
              <a:ext cx="1210" cy="280"/>
              <a:chOff x="1634" y="2619"/>
              <a:chExt cx="1210" cy="280"/>
            </a:xfrm>
          </p:grpSpPr>
          <p:sp>
            <p:nvSpPr>
              <p:cNvPr id="104537" name="Line 359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38" name="Group 360"/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539" name="Rectangle 361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540" name="Line 362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1" name="Line 363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9" name="Group 364"/>
            <p:cNvGrpSpPr/>
            <p:nvPr/>
          </p:nvGrpSpPr>
          <p:grpSpPr bwMode="auto">
            <a:xfrm>
              <a:off x="843" y="3508"/>
              <a:ext cx="745" cy="271"/>
              <a:chOff x="933" y="2602"/>
              <a:chExt cx="745" cy="271"/>
            </a:xfrm>
          </p:grpSpPr>
          <p:sp>
            <p:nvSpPr>
              <p:cNvPr id="104534" name="Rectangle 365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5" name="Rectangle 366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6" name="Line 367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00" name="Text Box 368"/>
            <p:cNvSpPr txBox="1">
              <a:spLocks noChangeArrowheads="1"/>
            </p:cNvSpPr>
            <p:nvPr/>
          </p:nvSpPr>
          <p:spPr bwMode="auto">
            <a:xfrm>
              <a:off x="1100" y="351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501" name="Line 369"/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2" name="Text Box 370"/>
            <p:cNvSpPr txBox="1">
              <a:spLocks noChangeArrowheads="1"/>
            </p:cNvSpPr>
            <p:nvPr/>
          </p:nvSpPr>
          <p:spPr bwMode="auto">
            <a:xfrm>
              <a:off x="295" y="3492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503" name="Group 371"/>
            <p:cNvGrpSpPr/>
            <p:nvPr/>
          </p:nvGrpSpPr>
          <p:grpSpPr bwMode="auto">
            <a:xfrm>
              <a:off x="1877" y="3525"/>
              <a:ext cx="801" cy="280"/>
              <a:chOff x="1822" y="3175"/>
              <a:chExt cx="801" cy="280"/>
            </a:xfrm>
          </p:grpSpPr>
          <p:sp>
            <p:nvSpPr>
              <p:cNvPr id="104531" name="Rectangle 372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32" name="Line 373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3" name="Line 374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4" name="Group 375"/>
            <p:cNvGrpSpPr/>
            <p:nvPr/>
          </p:nvGrpSpPr>
          <p:grpSpPr bwMode="auto">
            <a:xfrm>
              <a:off x="2895" y="3521"/>
              <a:ext cx="801" cy="280"/>
              <a:chOff x="1822" y="3175"/>
              <a:chExt cx="801" cy="280"/>
            </a:xfrm>
          </p:grpSpPr>
          <p:sp>
            <p:nvSpPr>
              <p:cNvPr id="104528" name="Rectangle 376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29" name="Line 377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0" name="Line 378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5" name="Group 379"/>
            <p:cNvGrpSpPr/>
            <p:nvPr/>
          </p:nvGrpSpPr>
          <p:grpSpPr bwMode="auto">
            <a:xfrm>
              <a:off x="3896" y="3521"/>
              <a:ext cx="850" cy="280"/>
              <a:chOff x="1822" y="3175"/>
              <a:chExt cx="850" cy="280"/>
            </a:xfrm>
          </p:grpSpPr>
          <p:sp>
            <p:nvSpPr>
              <p:cNvPr id="104525" name="Rectangle 380"/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  <a:endPara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526" name="Line 381"/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7" name="Line 382"/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6" name="Group 383"/>
            <p:cNvGrpSpPr/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04523" name="Line 384"/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4" name="Text Box 385"/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  <a:endParaRPr lang="en-US" altLang="zh-CN" sz="1500">
                  <a:solidFill>
                    <a:srgbClr val="0066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04507" name="Text Box 386"/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  <a:endParaRPr lang="en-US" altLang="zh-CN" sz="1500">
                <a:solidFill>
                  <a:srgbClr val="FF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08" name="Line 387"/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9" name="Line 388"/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0" name="Group 389"/>
            <p:cNvGrpSpPr/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04521" name="Line 390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2" name="Line 391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11" name="Line 392"/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2" name="Group 393"/>
            <p:cNvGrpSpPr/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04519" name="Line 394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0" name="Line 395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3" name="Group 396"/>
            <p:cNvGrpSpPr/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04517" name="Line 397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8" name="Line 398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4" name="Group 399"/>
            <p:cNvGrpSpPr/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04515" name="Line 400"/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6" name="Line 401"/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746" name="Group 402"/>
          <p:cNvGrpSpPr/>
          <p:nvPr/>
        </p:nvGrpSpPr>
        <p:grpSpPr bwMode="auto">
          <a:xfrm>
            <a:off x="1117999" y="4373171"/>
            <a:ext cx="6529387" cy="372666"/>
            <a:chOff x="153" y="3416"/>
            <a:chExt cx="5484" cy="313"/>
          </a:xfrm>
        </p:grpSpPr>
        <p:grpSp>
          <p:nvGrpSpPr>
            <p:cNvPr id="104459" name="Group 403"/>
            <p:cNvGrpSpPr/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04487" name="Rectangle 404" descr="浅色上对角线"/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1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8" name="Rectangle 405"/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9" name="Line 406"/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60" name="Text Box 407"/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4461" name="Line 408"/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62" name="Text Box 409"/>
            <p:cNvSpPr txBox="1">
              <a:spLocks noChangeArrowheads="1"/>
            </p:cNvSpPr>
            <p:nvPr/>
          </p:nvSpPr>
          <p:spPr bwMode="auto">
            <a:xfrm>
              <a:off x="153" y="3416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  <a:endParaRPr lang="en-US" altLang="zh-CN" sz="150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4463" name="Group 410"/>
            <p:cNvGrpSpPr/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04482" name="Line 411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83" name="Group 412"/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484" name="Rectangle 413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485" name="Line 414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6" name="Line 415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4" name="Group 416"/>
            <p:cNvGrpSpPr/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04477" name="Line 417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8" name="Group 418"/>
              <p:cNvGrpSpPr/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04479" name="Rectangle 419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1 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480" name="Line 420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1" name="Line 421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5" name="Group 422"/>
            <p:cNvGrpSpPr/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04472" name="Line 423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3" name="Group 424"/>
              <p:cNvGrpSpPr/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4474" name="Rectangle 425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475" name="Line 426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6" name="Line 427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6" name="Group 428"/>
            <p:cNvGrpSpPr/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04467" name="Line 429"/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68" name="Group 430"/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469" name="Rectangle 431"/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  <a:endPara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4470" name="Line 432"/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1" name="Line 433"/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7778" name="Rectangle 434"/>
          <p:cNvSpPr>
            <a:spLocks noChangeArrowheads="1"/>
          </p:cNvSpPr>
          <p:nvPr/>
        </p:nvSpPr>
        <p:spPr bwMode="auto">
          <a:xfrm>
            <a:off x="1396603" y="1185864"/>
            <a:ext cx="6375797" cy="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 sz="2100">
                <a:solidFill>
                  <a:srgbClr val="660066"/>
                </a:solidFill>
              </a:rPr>
              <a:t>算法描述</a:t>
            </a:r>
            <a:endParaRPr lang="zh-CN" altLang="en-US" sz="2100">
              <a:solidFill>
                <a:srgbClr val="660066"/>
              </a:solidFill>
            </a:endParaRPr>
          </a:p>
        </p:txBody>
      </p:sp>
      <p:sp>
        <p:nvSpPr>
          <p:cNvPr id="104458" name="AutoShape 43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750" y="5543550"/>
            <a:ext cx="285750" cy="28575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50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7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78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614"/>
          <p:cNvSpPr>
            <a:spLocks noChangeArrowheads="1"/>
          </p:cNvSpPr>
          <p:nvPr/>
        </p:nvSpPr>
        <p:spPr bwMode="auto">
          <a:xfrm>
            <a:off x="1394222" y="1028701"/>
            <a:ext cx="3546872" cy="480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addpoly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*pa,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*pb){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*p,*q,*u,*pre;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int x;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p=pa-&gt;next;   q=pb-&gt;next;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pre=pa;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while ((p!=NULL) &amp;&amp; (q!=NULL)){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if(p-&gt;exp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</a:rPr>
              <a:t>          {pre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=p;  p=p-&gt;next;}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else if(p-&gt;exp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q-&gt;exp){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u=q-&gt;next; 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q-&gt;next=p;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pre-&gt;next=q;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pre=q;  q=u;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}      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0" name="Rectangle 615"/>
          <p:cNvSpPr>
            <a:spLocks noChangeArrowheads="1"/>
          </p:cNvSpPr>
          <p:nvPr/>
        </p:nvSpPr>
        <p:spPr bwMode="auto">
          <a:xfrm>
            <a:off x="4743450" y="1419226"/>
            <a:ext cx="3546872" cy="514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else{  </a:t>
            </a:r>
            <a:r>
              <a:rPr lang="en-US" altLang="zh-CN" sz="1500" dirty="0">
                <a:solidFill>
                  <a:srgbClr val="7030A0"/>
                </a:solidFill>
                <a:latin typeface="Times New Roman" panose="02020603050405020304" pitchFamily="18" charset="0"/>
              </a:rPr>
              <a:t>//p-&gt;exp == q-&gt;exp</a:t>
            </a:r>
            <a:endParaRPr lang="en-US" altLang="zh-CN" sz="15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x=p-&gt;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coef+q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if(x!=0)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{p-&gt;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=x;  pre=p;}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else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{pre-&gt;next=p-&gt;next;  free(p);}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p=pre-&gt;next;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u=q;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q=q-&gt;next;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free(u);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}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if(q!=NULL) pre-&gt;next=q;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free(pb);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} </a:t>
            </a:r>
            <a:endParaRPr lang="en-US" altLang="zh-CN" sz="15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4" name="Group 44"/>
          <p:cNvGrpSpPr/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22577" name="Group 43"/>
            <p:cNvGrpSpPr/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22598" name="Text Box 20"/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22599" name="Group 42"/>
              <p:cNvGrpSpPr/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22600" name="Rectangle 3"/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1" name="Line 4"/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3" name="Line 6"/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5" name="Line 8"/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6" name="Line 9"/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7" name="Line 10"/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9" name="Line 24"/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0" name="Line 25"/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1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2" name="Line 29"/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4" name="Line 34"/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5" name="Line 35"/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6" name="Line 36"/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22578" name="Group 40"/>
            <p:cNvGrpSpPr/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22589" name="Text Box 12"/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0" name="Text Box 13"/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1" name="Line 14"/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2" name="Text Box 15"/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3" name="Text Box 21"/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4" name="Text Box 23"/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5" name="Text Box 27"/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6" name="Line 30"/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7" name="Text Box 38"/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579" name="Group 41"/>
            <p:cNvGrpSpPr/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22580" name="Text Box 16"/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81" name="Text Box 17"/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82" name="Line 18"/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3" name="Text Box 19"/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84" name="Text Box 22"/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85" name="Text Box 28"/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86" name="Line 31"/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7" name="Text Box 33"/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8" name="Text Box 39"/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cxnSp>
        <p:nvCxnSpPr>
          <p:cNvPr id="35889" name="AutoShape 49"/>
          <p:cNvCxnSpPr>
            <a:cxnSpLocks noChangeShapeType="1"/>
          </p:cNvCxnSpPr>
          <p:nvPr/>
        </p:nvCxnSpPr>
        <p:spPr bwMode="auto">
          <a:xfrm>
            <a:off x="2819400" y="5105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0" name="AutoShape 50"/>
          <p:cNvCxnSpPr>
            <a:cxnSpLocks noChangeShapeType="1"/>
          </p:cNvCxnSpPr>
          <p:nvPr/>
        </p:nvCxnSpPr>
        <p:spPr bwMode="auto">
          <a:xfrm>
            <a:off x="2819400" y="3962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1" name="AutoShape 51"/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939" name="Group 99"/>
          <p:cNvGrpSpPr/>
          <p:nvPr/>
        </p:nvGrpSpPr>
        <p:grpSpPr bwMode="auto">
          <a:xfrm>
            <a:off x="4522895" y="381000"/>
            <a:ext cx="3486150" cy="6172200"/>
            <a:chOff x="2784" y="288"/>
            <a:chExt cx="2196" cy="3888"/>
          </a:xfrm>
        </p:grpSpPr>
        <p:sp>
          <p:nvSpPr>
            <p:cNvPr id="22537" name="Text Box 55"/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38" name="Rectangle 57"/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39" name="Line 58"/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0" name="Text Box 59"/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1" name="Line 60"/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2" name="Text Box 61"/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3" name="Line 62"/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4" name="Line 63"/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5" name="Line 64"/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6" name="Text Box 65"/>
            <p:cNvSpPr txBox="1">
              <a:spLocks noChangeArrowheads="1"/>
            </p:cNvSpPr>
            <p:nvPr/>
          </p:nvSpPr>
          <p:spPr bwMode="auto">
            <a:xfrm>
              <a:off x="3799" y="228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Line 66"/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8" name="Line 67"/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9" name="Text Box 68"/>
            <p:cNvSpPr txBox="1">
              <a:spLocks noChangeArrowheads="1"/>
            </p:cNvSpPr>
            <p:nvPr/>
          </p:nvSpPr>
          <p:spPr bwMode="auto">
            <a:xfrm>
              <a:off x="3792" y="25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Line 69"/>
            <p:cNvSpPr>
              <a:spLocks noChangeShapeType="1"/>
            </p:cNvSpPr>
            <p:nvPr/>
          </p:nvSpPr>
          <p:spPr bwMode="auto">
            <a:xfrm>
              <a:off x="3888" y="2928"/>
              <a:ext cx="3" cy="22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1" name="Text Box 70"/>
            <p:cNvSpPr txBox="1">
              <a:spLocks noChangeArrowheads="1"/>
            </p:cNvSpPr>
            <p:nvPr/>
          </p:nvSpPr>
          <p:spPr bwMode="auto">
            <a:xfrm>
              <a:off x="3792" y="350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2" name="Line 71"/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3" name="Line 72"/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4" name="Line 73"/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2555" name="Group 74"/>
            <p:cNvGrpSpPr/>
            <p:nvPr/>
          </p:nvGrpSpPr>
          <p:grpSpPr bwMode="auto">
            <a:xfrm>
              <a:off x="2784" y="288"/>
              <a:ext cx="872" cy="3466"/>
              <a:chOff x="864" y="288"/>
              <a:chExt cx="872" cy="3466"/>
            </a:xfrm>
          </p:grpSpPr>
          <p:sp>
            <p:nvSpPr>
              <p:cNvPr id="22568" name="Text Box 75"/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9" name="Text Box 76"/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0" name="Line 77"/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1" name="Text Box 78"/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2" name="Text Box 79"/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3" name="Text Box 80"/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4" name="Text Box 81"/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5" name="Line 82"/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6" name="Text Box 83"/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556" name="Group 84"/>
            <p:cNvGrpSpPr/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22559" name="Text Box 85"/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0" name="Text Box 86"/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1" name="Line 87"/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2" name="Text Box 88"/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3" name="Text Box 89"/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4" name="Text Box 90"/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65" name="Line 91"/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6" name="Text Box 92"/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7" name="Text Box 93"/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22557" name="Line 94"/>
            <p:cNvSpPr>
              <a:spLocks noChangeShapeType="1"/>
            </p:cNvSpPr>
            <p:nvPr/>
          </p:nvSpPr>
          <p:spPr bwMode="auto">
            <a:xfrm>
              <a:off x="3552" y="288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8" name="Text Box 95"/>
            <p:cNvSpPr txBox="1">
              <a:spLocks noChangeArrowheads="1"/>
            </p:cNvSpPr>
            <p:nvPr/>
          </p:nvSpPr>
          <p:spPr bwMode="auto">
            <a:xfrm>
              <a:off x="3792" y="321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936" name="Text Box 96"/>
          <p:cNvSpPr txBox="1">
            <a:spLocks noChangeArrowheads="1"/>
          </p:cNvSpPr>
          <p:nvPr/>
        </p:nvSpPr>
        <p:spPr bwMode="auto">
          <a:xfrm>
            <a:off x="6123095" y="2947988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42938" y="502357"/>
            <a:ext cx="8501062" cy="61722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L[], 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e, </a:t>
            </a:r>
            <a:r>
              <a:rPr lang="en-US" altLang="zh-CN" dirty="0">
                <a:solidFill>
                  <a:srgbClr val="00B0F0"/>
                </a:solidFill>
              </a:rPr>
              <a:t>int *N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       //N</a:t>
            </a:r>
            <a:r>
              <a:rPr lang="zh-CN" altLang="en-US" dirty="0">
                <a:solidFill>
                  <a:srgbClr val="0070C0"/>
                </a:solidFill>
              </a:rPr>
              <a:t>为表长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zh-CN" altLang="en-US" dirty="0">
                <a:solidFill>
                  <a:srgbClr val="0070C0"/>
                </a:solidFill>
              </a:rPr>
              <a:t>为插入位置</a:t>
            </a:r>
            <a:r>
              <a:rPr lang="en-US" altLang="zh-CN" dirty="0">
                <a:solidFill>
                  <a:srgbClr val="0070C0"/>
                </a:solidFill>
              </a:rPr>
              <a:t>, e</a:t>
            </a:r>
            <a:r>
              <a:rPr lang="zh-CN" altLang="en-US" dirty="0">
                <a:solidFill>
                  <a:srgbClr val="0070C0"/>
                </a:solidFill>
              </a:rPr>
              <a:t>为插入值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&gt;n+1))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return 0; //</a:t>
            </a:r>
            <a:r>
              <a:rPr lang="zh-CN" altLang="en-US" dirty="0">
                <a:solidFill>
                  <a:srgbClr val="0070C0"/>
                </a:solidFill>
              </a:rPr>
              <a:t>初始条件</a:t>
            </a:r>
            <a:r>
              <a:rPr lang="en-US" altLang="zh-CN" dirty="0">
                <a:solidFill>
                  <a:srgbClr val="0070C0"/>
                </a:solidFill>
              </a:rPr>
              <a:t>fail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j&gt;=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j--) L[j]=L[j-1];  //</a:t>
            </a:r>
            <a:r>
              <a:rPr lang="zh-CN" altLang="en-US" dirty="0">
                <a:solidFill>
                  <a:srgbClr val="0070C0"/>
                </a:solidFill>
              </a:rPr>
              <a:t>移动。</a:t>
            </a:r>
            <a:r>
              <a:rPr lang="zh-CN" altLang="en-US" dirty="0">
                <a:solidFill>
                  <a:srgbClr val="00B0F0"/>
                </a:solidFill>
              </a:rPr>
              <a:t>从后到前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L[</a:t>
            </a:r>
            <a:r>
              <a:rPr lang="en-US" altLang="zh-CN" dirty="0">
                <a:solidFill>
                  <a:srgbClr val="00B0F0"/>
                </a:solidFill>
              </a:rPr>
              <a:t>j</a:t>
            </a:r>
            <a:r>
              <a:rPr lang="en-US" altLang="zh-CN" dirty="0">
                <a:solidFill>
                  <a:srgbClr val="0070C0"/>
                </a:solidFill>
              </a:rPr>
              <a:t>]=e;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*N=++n;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54621" y="5875311"/>
            <a:ext cx="63464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数组模拟静态表的弊端：预先设置长度不知道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762000" y="273050"/>
            <a:ext cx="6642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顺序表的 类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语言描述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1007533" y="2992439"/>
            <a:ext cx="3810659" cy="31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俗称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顺序表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982133" y="1159934"/>
            <a:ext cx="62227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LIST_INIT_SIZE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100 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存储空间的初始分配量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10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//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存储空间的分配增量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574799" y="3507315"/>
            <a:ext cx="5233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存储空间基址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625598" y="4032244"/>
            <a:ext cx="4262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当前长度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642532" y="4532836"/>
            <a:ext cx="63090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当前分配的存储容量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为单位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04" y="1070049"/>
            <a:ext cx="8365777" cy="3701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88277" y="5540843"/>
            <a:ext cx="35908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优势：长度可变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89468" y="418043"/>
            <a:ext cx="8670449" cy="599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 ||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L.length+1)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ERROR; 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…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检查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是否已经满了当前存储空前（见下页）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Rectangle 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919278" y="2219558"/>
            <a:ext cx="7931980" cy="3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[i-1]);             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[L.length-1]); p &gt;= q;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--p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(p+1)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插入位置及之后的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元素右移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e;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表长增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79258" y="56966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如果</a:t>
            </a:r>
            <a:r>
              <a:rPr lang="en-US" altLang="zh-CN" dirty="0"/>
              <a:t>L</a:t>
            </a:r>
            <a:r>
              <a:rPr lang="zh-CN" altLang="en-US" dirty="0"/>
              <a:t>是</a:t>
            </a:r>
            <a:r>
              <a:rPr lang="en-US" altLang="zh-CN" dirty="0" err="1"/>
              <a:t>SqList</a:t>
            </a:r>
            <a:r>
              <a:rPr lang="zh-CN" altLang="en-US" dirty="0"/>
              <a:t>类型的顺序表，表中第</a:t>
            </a:r>
            <a:r>
              <a:rPr lang="en-US" altLang="zh-CN" dirty="0" err="1"/>
              <a:t>i</a:t>
            </a:r>
            <a:r>
              <a:rPr lang="zh-CN" altLang="en-US" dirty="0"/>
              <a:t>个数据元素的索引位置是</a:t>
            </a:r>
            <a:r>
              <a:rPr lang="en-US" altLang="zh-CN" dirty="0" err="1"/>
              <a:t>L.elem</a:t>
            </a:r>
            <a:r>
              <a:rPr lang="en-US" altLang="zh-CN" dirty="0"/>
              <a:t>[i-1]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1" grpId="0" autoUpdateAnimBg="0"/>
    </p:bldLst>
  </p:timing>
</p:sld>
</file>

<file path=ppt/tags/tag1.xml><?xml version="1.0" encoding="utf-8"?>
<p:tagLst xmlns:p="http://schemas.openxmlformats.org/presentationml/2006/main">
  <p:tag name="COMMONDATA" val="eyJoZGlkIjoiNDlhMTE2NTMzZTY1NjRmMWQ0ODBjNWFmNGViMTRhODQifQ=="/>
</p:tagLst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9647</Words>
  <Application>WPS 演示</Application>
  <PresentationFormat>全屏显示(4:3)</PresentationFormat>
  <Paragraphs>1105</Paragraphs>
  <Slides>45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11</vt:i4>
      </vt:variant>
      <vt:variant>
        <vt:lpstr>幻灯片标题</vt:lpstr>
      </vt:variant>
      <vt:variant>
        <vt:i4>45</vt:i4>
      </vt:variant>
    </vt:vector>
  </HeadingPairs>
  <TitlesOfParts>
    <vt:vector size="74" baseType="lpstr">
      <vt:lpstr>Arial</vt:lpstr>
      <vt:lpstr>宋体</vt:lpstr>
      <vt:lpstr>Wingdings</vt:lpstr>
      <vt:lpstr>Times New Roman</vt:lpstr>
      <vt:lpstr>隶书</vt:lpstr>
      <vt:lpstr>Impact</vt:lpstr>
      <vt:lpstr>幼圆</vt:lpstr>
      <vt:lpstr>Symbol</vt:lpstr>
      <vt:lpstr>Cambria Math</vt:lpstr>
      <vt:lpstr>楷体_GB2312</vt:lpstr>
      <vt:lpstr>新宋体</vt:lpstr>
      <vt:lpstr>微软雅黑</vt:lpstr>
      <vt:lpstr>Arial Unicode MS</vt:lpstr>
      <vt:lpstr>Calibri</vt:lpstr>
      <vt:lpstr>等线</vt:lpstr>
      <vt:lpstr>黑体</vt:lpstr>
      <vt:lpstr>Arial Unicode MS</vt:lpstr>
      <vt:lpstr>caiyun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第二章 线性表 2.1 线性表的逻辑结构 2.2 顺序表示方式（顺序表） 2.3 链式表示方式（链表） 	建表方法、基本操作、优缺点</vt:lpstr>
      <vt:lpstr>2.2 线性表的顺序存储结构</vt:lpstr>
      <vt:lpstr>PowerPoint 演示文稿</vt:lpstr>
      <vt:lpstr>ListInsert(i, e )的线性表实现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ListDelete(i, &amp;e )的线性表实现</vt:lpstr>
      <vt:lpstr>PowerPoint 演示文稿</vt:lpstr>
      <vt:lpstr>PowerPoint 演示文稿</vt:lpstr>
      <vt:lpstr>线性表的类C语言实现-删除</vt:lpstr>
      <vt:lpstr>PowerPoint 演示文稿</vt:lpstr>
      <vt:lpstr>PowerPoint 演示文稿</vt:lpstr>
      <vt:lpstr>小节：顺序表的优缺点</vt:lpstr>
      <vt:lpstr>PowerPoint 演示文稿</vt:lpstr>
      <vt:lpstr>2.3 线性表的链式存储结构</vt:lpstr>
      <vt:lpstr>PowerPoint 演示文稿</vt:lpstr>
      <vt:lpstr>单链表</vt:lpstr>
      <vt:lpstr>‘带头节点’  的单链表</vt:lpstr>
      <vt:lpstr>建立单链表</vt:lpstr>
      <vt:lpstr>PowerPoint 演示文稿</vt:lpstr>
      <vt:lpstr>PowerPoint 演示文稿</vt:lpstr>
      <vt:lpstr>PowerPoint 演示文稿</vt:lpstr>
      <vt:lpstr>基本操作回顾</vt:lpstr>
      <vt:lpstr>GetElem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线性表  2.1 线性表的逻辑结构及顺序表示方式（顺序表）</dc:title>
  <dc:creator>knight davion</dc:creator>
  <cp:lastModifiedBy>张芮熙</cp:lastModifiedBy>
  <cp:revision>362</cp:revision>
  <dcterms:created xsi:type="dcterms:W3CDTF">2020-08-23T07:45:00Z</dcterms:created>
  <dcterms:modified xsi:type="dcterms:W3CDTF">2023-09-05T07:44:36Z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ED88704ACF5D4840A5CB69E0D5673B54_12</vt:lpwstr>
  </property>
  <property fmtid="{D5CDD505-2E9C-101B-9397-08002B2CF9AE}" pid="3" name="KSOProductBuildVer">
    <vt:lpwstr>2052-12.1.0.15120</vt:lpwstr>
  </property>
</Properties>
</file>