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43"/>
  </p:notesMasterIdLst>
  <p:sldIdLst>
    <p:sldId id="359" r:id="rId3"/>
    <p:sldId id="257" r:id="rId4"/>
    <p:sldId id="322" r:id="rId5"/>
    <p:sldId id="258" r:id="rId6"/>
    <p:sldId id="319" r:id="rId7"/>
    <p:sldId id="314" r:id="rId8"/>
    <p:sldId id="260" r:id="rId9"/>
    <p:sldId id="287" r:id="rId10"/>
    <p:sldId id="404" r:id="rId11"/>
    <p:sldId id="405" r:id="rId12"/>
    <p:sldId id="449" r:id="rId13"/>
    <p:sldId id="308" r:id="rId14"/>
    <p:sldId id="411" r:id="rId15"/>
    <p:sldId id="408" r:id="rId16"/>
    <p:sldId id="409" r:id="rId17"/>
    <p:sldId id="447" r:id="rId18"/>
    <p:sldId id="309" r:id="rId19"/>
    <p:sldId id="310" r:id="rId20"/>
    <p:sldId id="428" r:id="rId21"/>
    <p:sldId id="367" r:id="rId22"/>
    <p:sldId id="443" r:id="rId23"/>
    <p:sldId id="288" r:id="rId24"/>
    <p:sldId id="430" r:id="rId25"/>
    <p:sldId id="266" r:id="rId26"/>
    <p:sldId id="427" r:id="rId27"/>
    <p:sldId id="267" r:id="rId28"/>
    <p:sldId id="268" r:id="rId29"/>
    <p:sldId id="270" r:id="rId30"/>
    <p:sldId id="424" r:id="rId31"/>
    <p:sldId id="271" r:id="rId32"/>
    <p:sldId id="273" r:id="rId33"/>
    <p:sldId id="321" r:id="rId34"/>
    <p:sldId id="426" r:id="rId35"/>
    <p:sldId id="438" r:id="rId36"/>
    <p:sldId id="434" r:id="rId37"/>
    <p:sldId id="450" r:id="rId38"/>
    <p:sldId id="451" r:id="rId39"/>
    <p:sldId id="452" r:id="rId40"/>
    <p:sldId id="437" r:id="rId41"/>
    <p:sldId id="442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75" autoAdjust="0"/>
  </p:normalViewPr>
  <p:slideViewPr>
    <p:cSldViewPr snapToGrid="0">
      <p:cViewPr varScale="1">
        <p:scale>
          <a:sx n="106" d="100"/>
          <a:sy n="106" d="100"/>
        </p:scale>
        <p:origin x="175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AAAB6-3EFC-4E82-9C04-FED1BF849DD5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9FDF8-87CC-4A05-A3B0-A90A4EE7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1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AC0FA920-A7A3-4E0C-9943-E4E2F1933D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87FA91EC-786A-409D-A599-018E231755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A</a:t>
            </a:r>
            <a:r>
              <a:rPr lang="zh-CN" altLang="en-US"/>
              <a:t>进栈 出栈</a:t>
            </a:r>
            <a:endParaRPr lang="en-HK" altLang="en-US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FEE8B90C-7AAA-408B-AD10-DCE6C3ECE6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1F39C5-ACBC-488D-94F0-D67C5499FFC6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3BE77546-1215-4B7F-A585-C1D8338A6B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CF216D4A-2F63-43D7-BCA5-45311A35F6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递归通常是从外层往内执行 所以终止条件是常规理解的起点</a:t>
            </a:r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2E2DEEBE-78B0-4746-8A8D-7B3B174AAB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3A5B64-654F-4F6C-8907-0CE8E21F074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795A481C-DD8C-4DE6-BDC1-A24E34DE9F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AA41D6E7-7E45-4EEE-BD4D-A1C13B102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执行到</a:t>
            </a:r>
            <a:r>
              <a:rPr lang="en-US" altLang="zh-CN"/>
              <a:t>print w-1</a:t>
            </a:r>
            <a:r>
              <a:rPr lang="zh-CN" altLang="en-US"/>
              <a:t>时候没有执行结束 主程序入栈</a:t>
            </a:r>
            <a:endParaRPr lang="en-HK" altLang="zh-CN"/>
          </a:p>
          <a:p>
            <a:pPr eaLnBrk="1" hangingPunct="1"/>
            <a:r>
              <a:rPr lang="zh-CN" altLang="en-US"/>
              <a:t>记录形参的值还有当前的执行位置</a:t>
            </a:r>
            <a:endParaRPr lang="en-HK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7365985E-5ADD-4AE4-B17B-0FD2A3F7CF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5A42C1-FBE3-40CC-B61E-BCA9D69BC3A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00C4E7C5-B0D0-475F-9FC4-D5EE02B549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9AE76B9F-4500-43D1-9B7C-CEA10EC2D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82FF8FD0-E1E5-4120-A777-33B4959252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E5C5C3-7332-453E-A421-DE7C9479F8FB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空队列就是</a:t>
            </a:r>
            <a:r>
              <a:rPr lang="en-US" altLang="zh-CN" dirty="0"/>
              <a:t>front=rear</a:t>
            </a:r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9FDF8-87CC-4A05-A3B0-A90A4EE7C04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6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9F796998-A878-4A88-B61A-3683DDB706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334A3E05-BD00-4A1C-B156-8AB59E46ED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HK" altLang="en-US"/>
              <a:t>i++</a:t>
            </a:r>
            <a:r>
              <a:rPr lang="zh-CN" altLang="en-US"/>
              <a:t>是先把</a:t>
            </a:r>
            <a:r>
              <a:rPr lang="en-HK" altLang="en-US"/>
              <a:t>i</a:t>
            </a:r>
            <a:r>
              <a:rPr lang="zh-CN" altLang="en-US"/>
              <a:t>的值拿来用</a:t>
            </a:r>
            <a:r>
              <a:rPr lang="en-US" altLang="zh-CN"/>
              <a:t>,</a:t>
            </a:r>
            <a:r>
              <a:rPr lang="zh-CN" altLang="en-US"/>
              <a:t>然后在自增</a:t>
            </a:r>
            <a:r>
              <a:rPr lang="en-US" altLang="zh-CN"/>
              <a:t>1</a:t>
            </a:r>
            <a:endParaRPr lang="en-HK" altLang="en-US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966903C7-7C12-4B5A-A1E9-59614EF4E9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89297D-41D9-4E7F-8564-45235A1105B6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C45184B6-4E18-4316-89DB-94C8F20050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F944696F-6B5E-49B6-8B9D-A7B4A77F33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/>
              <a:t>if  (i+1==M)   i=0;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/>
              <a:t>else     i++ ;</a:t>
            </a:r>
          </a:p>
          <a:p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3064697E-BD04-4339-9FD2-965876DF2F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7B939F-BDDD-413A-A4AE-F1BCBBC3E0F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CDC84595-7706-4694-A964-9EFFF4B04E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>
            <a:extLst>
              <a:ext uri="{FF2B5EF4-FFF2-40B4-BE49-F238E27FC236}">
                <a16:creationId xmlns:a16="http://schemas.microsoft.com/office/drawing/2014/main" id="{E5728B14-B1E4-4056-940C-A7A72801D3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>
                <a:latin typeface="宋体" panose="02010600030101010101" pitchFamily="2" charset="-122"/>
              </a:rPr>
              <a:t>约定入队前，测试尾指针在循环意义下加</a:t>
            </a:r>
            <a:r>
              <a:rPr lang="en-US" altLang="zh-CN" b="1"/>
              <a:t>1</a:t>
            </a:r>
            <a:r>
              <a:rPr lang="zh-CN" altLang="en-US" b="1">
                <a:latin typeface="宋体" panose="02010600030101010101" pitchFamily="2" charset="-122"/>
              </a:rPr>
              <a:t>后是否等于头指针，若相等则认为队满</a:t>
            </a:r>
            <a:endParaRPr lang="en-HK" altLang="en-US"/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F2692022-F9AC-43F1-92A8-0AB8A5C3C8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DC9F40-B8DF-47D8-9764-94B38BADE82F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E42CB900-1A70-4F80-9EAF-8E5FE8733A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7BE3072B-EE8B-4CF5-A0A9-EC7C4B9043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5F6A6F78-E1EF-48D6-A0E0-903052E341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E592A3-1554-4D89-A658-FFD5D1E6F1E7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9FDF8-87CC-4A05-A3B0-A90A4EE7C04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133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9FDF8-87CC-4A05-A3B0-A90A4EE7C04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56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BDB99A0B-A130-4D74-8A3C-8E80DC20B9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6EF9C57F-E3A4-4CE8-B14A-7A3E81445E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zh-CN"/>
              <a:t>指向实际栈顶</a:t>
            </a:r>
            <a:r>
              <a:rPr lang="zh-CN" altLang="en-US"/>
              <a:t>后的空位置</a:t>
            </a:r>
            <a:endParaRPr lang="en-HK" altLang="zh-CN"/>
          </a:p>
          <a:p>
            <a:pPr eaLnBrk="1" hangingPunct="1"/>
            <a:r>
              <a:rPr lang="zh-CN" altLang="en-US"/>
              <a:t>静态顺序栈 </a:t>
            </a:r>
            <a:endParaRPr lang="en-HK" altLang="zh-CN"/>
          </a:p>
          <a:p>
            <a:pPr eaLnBrk="1" hangingPunct="1"/>
            <a:r>
              <a:rPr lang="zh-CN" altLang="en-US"/>
              <a:t>动态顺序栈</a:t>
            </a:r>
            <a:endParaRPr lang="en-HK" altLang="zh-CN"/>
          </a:p>
          <a:p>
            <a:pPr eaLnBrk="1" hangingPunct="1"/>
            <a:r>
              <a:rPr lang="zh-CN" altLang="en-US"/>
              <a:t>书</a:t>
            </a:r>
            <a:r>
              <a:rPr lang="en-HK" altLang="zh-CN"/>
              <a:t>46</a:t>
            </a:r>
            <a:r>
              <a:rPr lang="zh-CN" altLang="en-US"/>
              <a:t>页</a:t>
            </a:r>
            <a:endParaRPr lang="en-HK" altLang="en-US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F0393B39-AAA2-445B-B166-338E810700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7AB1A1-C187-428F-B492-B75B05F0559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推荐阅读：</a:t>
            </a:r>
            <a:r>
              <a:rPr lang="en-US" altLang="zh-Hans-HK" dirty="0"/>
              <a:t>https://blog.csdn.net/</a:t>
            </a:r>
            <a:br>
              <a:rPr lang="en-US" altLang="zh-Hans-HK" dirty="0"/>
            </a:br>
            <a:r>
              <a:rPr lang="en-US" altLang="zh-Hans-HK" dirty="0"/>
              <a:t>   weixin_43804251/</a:t>
            </a:r>
            <a:br>
              <a:rPr lang="en-US" altLang="zh-Hans-HK" dirty="0"/>
            </a:br>
            <a:r>
              <a:rPr lang="en-US" altLang="zh-Hans-HK" dirty="0"/>
              <a:t>  article/details/104159575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9FDF8-87CC-4A05-A3B0-A90A4EE7C04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56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C18844AD-9CEB-422C-8033-DE6A9D9D4E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01CADE73-CEBE-483F-8775-A46BF3C139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先加再赋值</a:t>
            </a:r>
            <a:endParaRPr lang="en-HK" altLang="en-US"/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C7D115E5-C0F6-478A-BD35-81D7B79428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C4D84A-C459-46E1-B8A1-00DF7EA25494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91FF7F01-D2D8-439F-99A1-5CD25C3763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D20B17EE-B79A-4452-93DC-2485B6389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除数取余法 </a:t>
            </a:r>
            <a:r>
              <a:rPr lang="en-HK" altLang="zh-CN"/>
              <a:t>19</a:t>
            </a:r>
            <a:r>
              <a:rPr lang="zh-CN" altLang="en-US"/>
              <a:t>余</a:t>
            </a:r>
            <a:r>
              <a:rPr lang="en-HK" altLang="zh-CN"/>
              <a:t>7</a:t>
            </a:r>
          </a:p>
          <a:p>
            <a:pPr eaLnBrk="1" hangingPunct="1"/>
            <a:r>
              <a:rPr lang="zh-CN" altLang="en-US"/>
              <a:t>余数入栈 结果保留</a:t>
            </a:r>
            <a:endParaRPr lang="en-HK" altLang="en-US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E2B5EDE1-F41C-4938-8C7C-DC9E406AF8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A7D2E5-7AD2-4571-B42F-719C314C59C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983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7D1814F5-5874-4206-9BB8-FD1214E068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E6AB916D-64CF-4A04-805A-7CFAFF17AB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链表删除头结点 插入头结点类似</a:t>
            </a:r>
            <a:endParaRPr lang="en-US" altLang="zh-CN"/>
          </a:p>
          <a:p>
            <a:r>
              <a:rPr lang="zh-CN" altLang="en-US"/>
              <a:t>在头节点前插入</a:t>
            </a:r>
            <a:endParaRPr lang="en-HK" altLang="en-US"/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82EDA0B5-3382-44E2-8B0B-2330CCCF4B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0F2949-17BA-4B15-9737-4E5DE0C9055B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FADE0AC7-64FC-458E-AD3D-11455E6DED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183143DC-42D7-4C65-8658-71322F34EF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当计算机接受了第一个括号后</a:t>
            </a:r>
            <a:r>
              <a:rPr lang="en-US" altLang="zh-CN" dirty="0">
                <a:latin typeface="Arial" panose="020B0604020202020204" pitchFamily="34" charset="0"/>
              </a:rPr>
              <a:t>,</a:t>
            </a:r>
            <a:r>
              <a:rPr lang="zh-CN" altLang="en-US" dirty="0">
                <a:latin typeface="Arial" panose="020B0604020202020204" pitchFamily="34" charset="0"/>
              </a:rPr>
              <a:t>它期待着与其匹配的第八个括号的出现，然而等来的却是第二个括号，此时第一个括号“</a:t>
            </a:r>
            <a:r>
              <a:rPr lang="en-US" altLang="zh-CN" dirty="0">
                <a:latin typeface="Arial" panose="020B0604020202020204" pitchFamily="34" charset="0"/>
              </a:rPr>
              <a:t>[”</a:t>
            </a:r>
            <a:r>
              <a:rPr lang="zh-CN" altLang="en-US" dirty="0">
                <a:latin typeface="Arial" panose="020B0604020202020204" pitchFamily="34" charset="0"/>
              </a:rPr>
              <a:t>只能暂时靠边，而迫切等待与第二个括号相匹配的、第七个括号”</a:t>
            </a:r>
            <a:r>
              <a:rPr lang="en-US" altLang="zh-CN" dirty="0">
                <a:latin typeface="Arial" panose="020B0604020202020204" pitchFamily="34" charset="0"/>
              </a:rPr>
              <a:t>)”</a:t>
            </a:r>
            <a:r>
              <a:rPr lang="zh-CN" altLang="en-US" dirty="0">
                <a:latin typeface="Arial" panose="020B0604020202020204" pitchFamily="34" charset="0"/>
              </a:rPr>
              <a:t>的出现</a:t>
            </a:r>
            <a:r>
              <a:rPr lang="en-US" altLang="zh-CN" dirty="0">
                <a:latin typeface="Arial" panose="020B0604020202020204" pitchFamily="34" charset="0"/>
              </a:rPr>
              <a:t>,</a:t>
            </a:r>
            <a:r>
              <a:rPr lang="zh-CN" altLang="en-US" dirty="0">
                <a:latin typeface="Arial" panose="020B0604020202020204" pitchFamily="34" charset="0"/>
              </a:rPr>
              <a:t>类似的</a:t>
            </a:r>
            <a:r>
              <a:rPr lang="en-US" altLang="zh-CN" dirty="0">
                <a:latin typeface="Arial" panose="020B0604020202020204" pitchFamily="34" charset="0"/>
              </a:rPr>
              <a:t>,</a:t>
            </a:r>
            <a:r>
              <a:rPr lang="zh-CN" altLang="en-US" dirty="0">
                <a:latin typeface="Arial" panose="020B0604020202020204" pitchFamily="34" charset="0"/>
              </a:rPr>
              <a:t>因等来的是第三个括号“</a:t>
            </a:r>
            <a:r>
              <a:rPr lang="en-US" altLang="zh-CN" dirty="0">
                <a:latin typeface="Arial" panose="020B0604020202020204" pitchFamily="34" charset="0"/>
              </a:rPr>
              <a:t>[”</a:t>
            </a:r>
            <a:r>
              <a:rPr lang="zh-CN" altLang="en-US" dirty="0">
                <a:latin typeface="Arial" panose="020B0604020202020204" pitchFamily="34" charset="0"/>
              </a:rPr>
              <a:t>，其期待匹配的程度较第二个括号更急迫，则第二个括号也只能靠边，让位于第三个括号，显然第二个括号的期待急迫性高于第一个括号；在接受了第四个括号之后，第三个括号的期待得到满足，消解之后，第二个括号的期待匹配就成为当前最急迫的任务了，</a:t>
            </a:r>
            <a:r>
              <a:rPr lang="en-US" altLang="zh-CN" dirty="0">
                <a:latin typeface="Arial" panose="020B0604020202020204" pitchFamily="34" charset="0"/>
              </a:rPr>
              <a:t>……</a:t>
            </a:r>
            <a:r>
              <a:rPr lang="zh-CN" altLang="en-US" dirty="0">
                <a:latin typeface="Arial" panose="020B0604020202020204" pitchFamily="34" charset="0"/>
              </a:rPr>
              <a:t>，依次类推。可见，这个处理过程恰与栈的特点相吻合。由此，在算法中设置一个栈，每读入一个括号，若是右括号，则或者使置于栈顶的最急迫的期待得以消解，或者是不合法的情况；若是左括号，则作为一个新的更急迫的期待压入栈中，自然使原有的栈中的所有未消解的期待的急迫性都降了一级。另外，在算法的开始和结束时，栈都应该是空的</a:t>
            </a:r>
            <a:endParaRPr lang="en-HK" altLang="en-US" dirty="0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76B8102C-3610-4A73-AF23-EDF593BB26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30BA8F-3B56-4897-8ABE-2B8CE39A9CDF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1540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6A74FF34-1F29-4847-8BFC-91172A8FA8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C776ACC-1F12-4117-82FA-00348AC716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000">
                <a:latin typeface="宋体" panose="02010600030101010101" pitchFamily="2" charset="-122"/>
              </a:rPr>
              <a:t> 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081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4E8FBC03-E545-465E-946B-F317CE8BAF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32EDFF1B-CDA8-4174-9511-2A9D7DA149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递归</a:t>
            </a:r>
            <a:endParaRPr lang="en-HK" altLang="zh-CN"/>
          </a:p>
          <a:p>
            <a:pPr eaLnBrk="1" hangingPunct="1"/>
            <a:r>
              <a:rPr lang="zh-CN" altLang="en-US"/>
              <a:t>过程嵌套过程</a:t>
            </a:r>
            <a:endParaRPr lang="en-HK" altLang="zh-CN"/>
          </a:p>
          <a:p>
            <a:pPr eaLnBrk="1" hangingPunct="1"/>
            <a:r>
              <a:rPr lang="zh-CN" altLang="en-US"/>
              <a:t>执行子程序时入栈主程序 及相应执行位置</a:t>
            </a:r>
            <a:endParaRPr lang="en-HK" altLang="en-US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464507DA-0FB2-448E-A5E1-18359D658F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F2B078-0568-46BD-9411-F61AC894896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DB64D0B-4A68-4656-98D1-0D6AF852E3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B4F1F71-C509-4DA4-B86E-A5DE2EBD70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000">
                <a:latin typeface="宋体" panose="02010600030101010101" pitchFamily="2" charset="-122"/>
              </a:rPr>
              <a:t>  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145C8F80-F731-4F57-84E4-E5AEE1856E6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EE931005-C45A-4155-902E-36E2C1EB29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E1D40A69-E43C-4911-9734-7BE88F7DBCF9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69066ED2-0300-4AB4-9D5B-9FE995CCDCA1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7F4ADFA1-6858-47CF-9151-4B9C48FA91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D3FB8C88-78B1-4739-BB07-896D8883B3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F525B37-A386-4EC3-84DA-D880AEDCD291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5E32C69-4B58-480D-9D74-74F12833BAC6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26E7C1A0-8CF9-434C-995B-C794AED8E49F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</p:grpSp>
      <p:sp>
        <p:nvSpPr>
          <p:cNvPr id="9227" name="Rectangle 11">
            <a:extLst>
              <a:ext uri="{FF2B5EF4-FFF2-40B4-BE49-F238E27FC236}">
                <a16:creationId xmlns:a16="http://schemas.microsoft.com/office/drawing/2014/main" id="{E45255D5-9353-4B58-A309-4A0D03D1AA5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C50FF5EF-B8E6-4ADA-86FC-4460E6FAAE1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477DFD5D-5BD4-4CA0-B72C-87CE0F2FFD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6A6128CD-196A-4DBD-9093-806AC1DD60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768B2FB5-8E99-41A7-91FF-86451FB2BF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</a:defRPr>
            </a:lvl1pPr>
          </a:lstStyle>
          <a:p>
            <a:fld id="{594AF18D-D50B-4E54-8BFC-5C86AEA402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025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EA46D-9430-4300-B8C2-E6ABE5DA5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03D5D3-0E62-4AE6-ABB9-3A44E9506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36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9A1E93-D681-4A7C-A7C6-69CE8E6D0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6BFE51-E756-448F-A9F1-B0ED73B30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33513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07EE185-ABCB-4A93-A08D-D62A3C5BE0EE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HK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203B72-5C59-4F18-9DF6-52070497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F61FA-5CC2-4616-8BF4-BDDA92527B49}" type="datetimeFigureOut">
              <a:rPr lang="zh-CN" altLang="en-US"/>
              <a:pPr>
                <a:defRPr/>
              </a:pPr>
              <a:t>2022/9/5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9299BF-ABA0-4BCF-9594-9BE49714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B08C72-BACB-403E-AA1C-57968804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8ABD0CE-B7D0-42C7-AF8A-D49D8FEFA78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3406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FC065F9-0730-4D72-8CFA-5A9B4EC55EE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81FB26E-EAC2-4A05-825D-C8AD1CD25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E1E637CC-BCA3-4D9B-BDFE-F0CD7D2F3249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0E282225-D2AF-445B-A8A3-1628BA15D4DE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647FB717-DCC7-4F5F-86FA-2460FA143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91807A9F-5EF7-4B5F-81D4-C2791BB98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33D624-D85C-4A44-873B-B4A22467F29C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2A6A19-1DEF-4341-A4D9-962E07F562F2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7BF44B58-299E-49D6-B411-C21C17AE97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348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24DD3C8C-64C2-4D9B-AAAD-7F6CCCAF57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16A2FBD-2EB9-49BB-9B33-4C8B9F988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B053563-8B8E-43C6-85E4-FCC2A720C0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  <a:ea typeface="宋体" panose="02010600030101010101" pitchFamily="2" charset="-122"/>
              </a:defRPr>
            </a:lvl1pPr>
          </a:lstStyle>
          <a:p>
            <a:fld id="{3AD91769-2F5A-44F7-8C97-23F6221EF4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0727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4767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85545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35192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90666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601893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7756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9A947-13DB-4008-8C17-E3CEAB1F0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A3993-1DAF-47F9-8E6F-7CCBD012C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411001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85857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64808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69847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444059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7BF37-0D34-41A9-B1A9-5A2D8D8FDD9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B6FF1A-B61D-43CC-8A5C-41CC1404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50191-85BA-400D-97EB-67C0B3A00C79}" type="datetimeFigureOut">
              <a:rPr lang="zh-CN" altLang="en-US"/>
              <a:pPr>
                <a:defRPr/>
              </a:pPr>
              <a:t>2022/9/5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0E7D14-854D-41D4-BA96-4105642F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2A2E6-89BB-4A68-B32A-997FEC66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AEF719-2896-4C46-8378-45C8F51A82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362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AFF1F-49D9-4010-BFF0-930009713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FD24C9-07BA-4AB1-88BA-781AB4056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1595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66F87-3AFB-46C8-BF28-F4E1C548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069EB8-5AB0-4BB4-BE5C-B421D95E7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HK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4DF515-1FF7-4F1E-A4B6-E1EF8BEFE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6833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26B87-F843-41A1-80C1-C1690940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23CF2A-0AF6-4C7C-A186-0683CC8BB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FA5681-030F-4637-A0E5-485DBB8D3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HK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F69B4C-9D1E-470C-84C1-3519D9701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5BEBAA-3C3A-41FD-8072-4E9494826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6092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4A16C-70AB-4154-BB8D-047A7BDF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8687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599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C5A78-BC3D-43C6-B584-36B354119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74B33-275E-4072-BF5B-EBDDD4BE1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58A2A4-20DC-43F5-A33B-C54F88B6B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457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8DCB7-22C0-44CC-8D76-241315BDC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1DA52B-D3DB-46BB-AB74-C4AA0ADBB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HK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E68F53-8E5A-4A43-A853-24FAE8775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932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E7A95423-5D80-4AFD-977C-F7C68A9E759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696476DF-196B-44D2-B2E1-70B8B1D439E0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F6FC850A-2B3E-443A-8580-2E94CC224E54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latin typeface="Arial" panose="020B0604020202020204" pitchFamily="34" charset="0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ACC2DDFB-8852-4D4C-80C3-61892DF19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BF72D127-2125-47B4-B16B-C82FF0EEB3CC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8DE858E6-F69C-4ACC-8AF4-A1D0C44369BF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83D45EF8-ABB6-41C8-901A-ADA48BDA15E3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9B871922-61F5-4C02-8BEC-84D13F934C1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76FEBB2E-9CD4-4B50-910E-C07A6BAD89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94D284E3-7806-465B-A7AC-CB7F08507B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0980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9781D36-592B-46DC-BFD7-B69FAA0DD32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31E3450C-DABC-44C7-9745-38EDA47D063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A71F929D-75F6-46B2-8B4F-BC6EA87A5BC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1E70DDD2-E702-4908-A85A-937D63608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64CBE9AC-333D-4F1C-9115-EAAC0B97284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4024E5DB-27CD-401C-B390-65B019CF467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673FCCF5-6131-4F87-871A-25467E5DAD9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69DCA790-8958-4231-8CE5-C76F056E3C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5D855551-8237-4C0E-B7EB-A434EECCE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A37BBEF3-3209-4D5B-B9B9-8B2FB6D03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7562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6K411A7fo/?spm_id_from=333.788.recommend_more_video.4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8A93A-04C6-42D2-AA78-D1768403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370401"/>
            <a:ext cx="7772400" cy="3620875"/>
          </a:xfrm>
        </p:spPr>
        <p:txBody>
          <a:bodyPr/>
          <a:lstStyle/>
          <a:p>
            <a:r>
              <a:rPr lang="zh-CN" altLang="en-US" sz="5400" dirty="0"/>
              <a:t>第三章 栈和队列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栈 和 队列</a:t>
            </a:r>
            <a:b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   </a:t>
            </a:r>
            <a:r>
              <a:rPr lang="zh-CN" altLang="en-US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的表示、实现、与应用举例</a:t>
            </a:r>
            <a:b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b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zh-CN" altLang="en-US" dirty="0">
                <a:solidFill>
                  <a:srgbClr val="00B0F0"/>
                </a:solidFill>
              </a:rPr>
              <a:t>栈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B0F0"/>
                </a:solidFill>
              </a:rPr>
              <a:t>队列</a:t>
            </a:r>
            <a:r>
              <a:rPr lang="zh-CN" altLang="en-US" dirty="0"/>
              <a:t>是两种特殊的线性表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zh-CN" altLang="en-US" dirty="0"/>
              <a:t>他们是</a:t>
            </a:r>
            <a:r>
              <a:rPr lang="zh-CN" altLang="en-US" dirty="0">
                <a:solidFill>
                  <a:srgbClr val="00B0F0"/>
                </a:solidFill>
              </a:rPr>
              <a:t>操作受限</a:t>
            </a:r>
            <a:r>
              <a:rPr lang="zh-CN" altLang="en-US" dirty="0"/>
              <a:t>的线性表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称限定性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D.S.</a:t>
            </a:r>
            <a:r>
              <a:rPr lang="zh-CN" altLang="en-US" dirty="0"/>
              <a:t>）</a:t>
            </a:r>
            <a:endParaRPr 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6761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F7807F9-1CA0-42DA-863D-A32A6E9E754D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016000" y="406400"/>
            <a:ext cx="7579360" cy="6289040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int </a:t>
            </a:r>
            <a:r>
              <a:rPr lang="en-US" altLang="zh-CN" sz="2400" dirty="0" err="1">
                <a:solidFill>
                  <a:srgbClr val="0070C0"/>
                </a:solidFill>
              </a:rPr>
              <a:t>Match_Brackets</a:t>
            </a:r>
            <a:r>
              <a:rPr lang="en-US" altLang="zh-CN" sz="2400" dirty="0">
                <a:solidFill>
                  <a:srgbClr val="0070C0"/>
                </a:solidFill>
              </a:rPr>
              <a:t>( ){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  </a:t>
            </a:r>
            <a:r>
              <a:rPr lang="en-US" altLang="zh-CN" sz="2400" dirty="0" err="1">
                <a:solidFill>
                  <a:srgbClr val="0070C0"/>
                </a:solidFill>
              </a:rPr>
              <a:t>SqStack</a:t>
            </a:r>
            <a:r>
              <a:rPr lang="en-US" altLang="zh-CN" sz="2400" dirty="0">
                <a:solidFill>
                  <a:srgbClr val="0070C0"/>
                </a:solidFill>
              </a:rPr>
              <a:t>  S ;   S=</a:t>
            </a:r>
            <a:r>
              <a:rPr lang="en-US" altLang="zh-CN" sz="2400" dirty="0" err="1">
                <a:solidFill>
                  <a:srgbClr val="00B0F0"/>
                </a:solidFill>
              </a:rPr>
              <a:t>Init_Stack</a:t>
            </a:r>
            <a:r>
              <a:rPr lang="en-US" altLang="zh-CN" sz="2400" dirty="0">
                <a:solidFill>
                  <a:srgbClr val="0070C0"/>
                </a:solidFill>
              </a:rPr>
              <a:t>() ;  </a:t>
            </a:r>
            <a:r>
              <a:rPr lang="en-US" altLang="zh-CN" sz="2400" dirty="0">
                <a:solidFill>
                  <a:schemeClr val="accent4"/>
                </a:solidFill>
              </a:rPr>
              <a:t>/*</a:t>
            </a:r>
            <a:r>
              <a:rPr lang="zh-CN" altLang="en-US" sz="2400" dirty="0">
                <a:solidFill>
                  <a:schemeClr val="accent4"/>
                </a:solidFill>
              </a:rPr>
              <a:t>堆栈初始化*</a:t>
            </a:r>
            <a:r>
              <a:rPr lang="en-US" altLang="zh-CN" sz="2400" dirty="0">
                <a:solidFill>
                  <a:schemeClr val="accent4"/>
                </a:solidFill>
              </a:rPr>
              <a:t>/</a:t>
            </a:r>
          </a:p>
          <a:p>
            <a:pPr marL="355600" lvl="1" indent="0">
              <a:lnSpc>
                <a:spcPct val="11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char </a:t>
            </a:r>
            <a:r>
              <a:rPr lang="en-US" altLang="zh-CN" sz="2400" dirty="0" err="1">
                <a:solidFill>
                  <a:srgbClr val="0070C0"/>
                </a:solidFill>
              </a:rPr>
              <a:t>ch</a:t>
            </a:r>
            <a:r>
              <a:rPr lang="en-US" altLang="zh-CN" sz="2400" dirty="0">
                <a:solidFill>
                  <a:srgbClr val="0070C0"/>
                </a:solidFill>
              </a:rPr>
              <a:t> = 0;    </a:t>
            </a:r>
            <a:r>
              <a:rPr lang="en-US" altLang="zh-CN" sz="2400" dirty="0" err="1">
                <a:solidFill>
                  <a:srgbClr val="0070C0"/>
                </a:solidFill>
              </a:rPr>
              <a:t>scanf</a:t>
            </a:r>
            <a:r>
              <a:rPr lang="en-US" altLang="zh-CN" sz="2400" dirty="0">
                <a:solidFill>
                  <a:srgbClr val="0070C0"/>
                </a:solidFill>
              </a:rPr>
              <a:t>(“%c” , &amp;</a:t>
            </a:r>
            <a:r>
              <a:rPr lang="en-US" altLang="zh-CN" sz="2400" dirty="0" err="1">
                <a:solidFill>
                  <a:srgbClr val="0070C0"/>
                </a:solidFill>
              </a:rPr>
              <a:t>ch</a:t>
            </a:r>
            <a:r>
              <a:rPr lang="en-US" altLang="zh-CN" sz="2400" dirty="0">
                <a:solidFill>
                  <a:srgbClr val="0070C0"/>
                </a:solidFill>
              </a:rPr>
              <a:t>) ;</a:t>
            </a:r>
            <a:endParaRPr lang="en-US" altLang="zh-CN" dirty="0">
              <a:solidFill>
                <a:srgbClr val="0070C0"/>
              </a:solidFill>
            </a:endParaRPr>
          </a:p>
          <a:p>
            <a:pPr marL="723900" lvl="2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while (</a:t>
            </a:r>
            <a:r>
              <a:rPr lang="en-US" altLang="zh-CN" dirty="0" err="1">
                <a:solidFill>
                  <a:srgbClr val="0070C0"/>
                </a:solidFill>
              </a:rPr>
              <a:t>asc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ch</a:t>
            </a:r>
            <a:r>
              <a:rPr lang="en-US" altLang="zh-CN" dirty="0">
                <a:solidFill>
                  <a:srgbClr val="0070C0"/>
                </a:solidFill>
              </a:rPr>
              <a:t>)!=13){</a:t>
            </a:r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if  ((</a:t>
            </a:r>
            <a:r>
              <a:rPr lang="en-US" altLang="zh-CN" sz="2400" dirty="0" err="1">
                <a:solidFill>
                  <a:srgbClr val="0070C0"/>
                </a:solidFill>
              </a:rPr>
              <a:t>ch</a:t>
            </a:r>
            <a:r>
              <a:rPr lang="en-US" altLang="zh-CN" sz="2400" dirty="0">
                <a:solidFill>
                  <a:srgbClr val="0070C0"/>
                </a:solidFill>
              </a:rPr>
              <a:t>==‘(’) || (</a:t>
            </a:r>
            <a:r>
              <a:rPr lang="en-US" altLang="zh-CN" sz="2400" dirty="0" err="1">
                <a:solidFill>
                  <a:srgbClr val="0070C0"/>
                </a:solidFill>
              </a:rPr>
              <a:t>ch</a:t>
            </a:r>
            <a:r>
              <a:rPr lang="en-US" altLang="zh-CN" sz="2400" dirty="0">
                <a:solidFill>
                  <a:srgbClr val="0070C0"/>
                </a:solidFill>
              </a:rPr>
              <a:t>==‘[’))  </a:t>
            </a:r>
            <a:r>
              <a:rPr lang="en-US" altLang="zh-CN" sz="2400" dirty="0">
                <a:solidFill>
                  <a:srgbClr val="00B0F0"/>
                </a:solidFill>
              </a:rPr>
              <a:t>push(S , </a:t>
            </a:r>
            <a:r>
              <a:rPr lang="en-US" altLang="zh-CN" sz="2400" dirty="0" err="1">
                <a:solidFill>
                  <a:srgbClr val="00B0F0"/>
                </a:solidFill>
              </a:rPr>
              <a:t>ch</a:t>
            </a:r>
            <a:r>
              <a:rPr lang="en-US" altLang="zh-CN" sz="2400" dirty="0">
                <a:solidFill>
                  <a:srgbClr val="00B0F0"/>
                </a:solidFill>
              </a:rPr>
              <a:t>) </a:t>
            </a:r>
            <a:r>
              <a:rPr lang="en-US" altLang="zh-CN" sz="2400" dirty="0">
                <a:solidFill>
                  <a:srgbClr val="0070C0"/>
                </a:solidFill>
              </a:rPr>
              <a:t>; 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else if  (</a:t>
            </a:r>
            <a:r>
              <a:rPr lang="en-US" altLang="zh-CN" sz="2400" dirty="0" err="1">
                <a:solidFill>
                  <a:srgbClr val="0070C0"/>
                </a:solidFill>
              </a:rPr>
              <a:t>ch</a:t>
            </a:r>
            <a:r>
              <a:rPr lang="en-US" altLang="zh-CN" sz="2400" dirty="0">
                <a:solidFill>
                  <a:srgbClr val="0070C0"/>
                </a:solidFill>
              </a:rPr>
              <a:t>==‘]’) {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	  char </a:t>
            </a:r>
            <a:r>
              <a:rPr lang="en-US" altLang="zh-CN" sz="2400" dirty="0">
                <a:solidFill>
                  <a:srgbClr val="00B0F0"/>
                </a:solidFill>
              </a:rPr>
              <a:t>x=pop(S) </a:t>
            </a:r>
            <a:r>
              <a:rPr lang="en-US" altLang="zh-CN" sz="2400" dirty="0">
                <a:solidFill>
                  <a:srgbClr val="0070C0"/>
                </a:solidFill>
              </a:rPr>
              <a:t>;  if (x != ‘[’) return -1; 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else if  (</a:t>
            </a:r>
            <a:r>
              <a:rPr lang="en-US" altLang="zh-CN" sz="2400" dirty="0" err="1">
                <a:solidFill>
                  <a:srgbClr val="0070C0"/>
                </a:solidFill>
              </a:rPr>
              <a:t>ch</a:t>
            </a:r>
            <a:r>
              <a:rPr lang="en-US" altLang="zh-CN" sz="2400" dirty="0">
                <a:solidFill>
                  <a:srgbClr val="0070C0"/>
                </a:solidFill>
              </a:rPr>
              <a:t>==‘)’) {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	  char </a:t>
            </a:r>
            <a:r>
              <a:rPr lang="en-US" altLang="zh-CN" sz="2400" dirty="0">
                <a:solidFill>
                  <a:srgbClr val="00B0F0"/>
                </a:solidFill>
              </a:rPr>
              <a:t>x=pop(S) </a:t>
            </a:r>
            <a:r>
              <a:rPr lang="en-US" altLang="zh-CN" sz="2400" dirty="0">
                <a:solidFill>
                  <a:srgbClr val="0070C0"/>
                </a:solidFill>
              </a:rPr>
              <a:t>; if (x != ‘(’)  return -1;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} 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400" dirty="0" err="1">
                <a:solidFill>
                  <a:srgbClr val="0070C0"/>
                </a:solidFill>
              </a:rPr>
              <a:t>scanf</a:t>
            </a:r>
            <a:r>
              <a:rPr lang="en-US" altLang="zh-CN" sz="2400" dirty="0">
                <a:solidFill>
                  <a:srgbClr val="0070C0"/>
                </a:solidFill>
              </a:rPr>
              <a:t>(“%c” , &amp;</a:t>
            </a:r>
            <a:r>
              <a:rPr lang="en-US" altLang="zh-CN" sz="2400" dirty="0" err="1">
                <a:solidFill>
                  <a:srgbClr val="0070C0"/>
                </a:solidFill>
              </a:rPr>
              <a:t>ch</a:t>
            </a:r>
            <a:r>
              <a:rPr lang="en-US" altLang="zh-CN" sz="2400" dirty="0">
                <a:solidFill>
                  <a:srgbClr val="0070C0"/>
                </a:solidFill>
              </a:rPr>
              <a:t>) ;</a:t>
            </a:r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}</a:t>
            </a:r>
          </a:p>
          <a:p>
            <a:pPr marL="630238" lvl="3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if  (</a:t>
            </a:r>
            <a:r>
              <a:rPr lang="en-US" altLang="zh-CN" sz="2400" dirty="0" err="1">
                <a:solidFill>
                  <a:srgbClr val="0070C0"/>
                </a:solidFill>
              </a:rPr>
              <a:t>S.top</a:t>
            </a:r>
            <a:r>
              <a:rPr lang="en-US" altLang="zh-CN" sz="2400" dirty="0">
                <a:solidFill>
                  <a:srgbClr val="0070C0"/>
                </a:solidFill>
              </a:rPr>
              <a:t>!=0) return -1; else return 0; </a:t>
            </a:r>
          </a:p>
          <a:p>
            <a:pPr marL="0" lvl="3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}</a:t>
            </a:r>
            <a:endParaRPr lang="en-US" altLang="zh-C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44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260A1CF-37CF-4A5E-A0C2-5132F0DC13AA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678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BB4984F4-8BA8-4EFF-8BE5-D6D2BEBBC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78" y="377825"/>
            <a:ext cx="8501062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Char char="«"/>
              <a:tabLst/>
              <a:defRPr/>
            </a:pP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栈在</a:t>
            </a:r>
            <a:r>
              <a:rPr lang="en-US" altLang="zh-CN" sz="4000" dirty="0">
                <a:solidFill>
                  <a:schemeClr val="tx2"/>
                </a:solidFill>
              </a:rPr>
              <a:t> 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 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过程的嵌套调用 中的应用</a:t>
            </a:r>
          </a:p>
        </p:txBody>
      </p:sp>
      <p:grpSp>
        <p:nvGrpSpPr>
          <p:cNvPr id="62467" name="Group 3">
            <a:extLst>
              <a:ext uri="{FF2B5EF4-FFF2-40B4-BE49-F238E27FC236}">
                <a16:creationId xmlns:a16="http://schemas.microsoft.com/office/drawing/2014/main" id="{D897BBFD-6106-411A-B7E0-B586D15F152F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743200"/>
            <a:ext cx="1905000" cy="762000"/>
            <a:chOff x="912" y="1632"/>
            <a:chExt cx="1200" cy="480"/>
          </a:xfrm>
        </p:grpSpPr>
        <p:sp>
          <p:nvSpPr>
            <p:cNvPr id="17465" name="Line 4">
              <a:extLst>
                <a:ext uri="{FF2B5EF4-FFF2-40B4-BE49-F238E27FC236}">
                  <a16:creationId xmlns:a16="http://schemas.microsoft.com/office/drawing/2014/main" id="{B7D6F843-E615-4474-BD31-02E187A87A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63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7466" name="AutoShape 5">
              <a:extLst>
                <a:ext uri="{FF2B5EF4-FFF2-40B4-BE49-F238E27FC236}">
                  <a16:creationId xmlns:a16="http://schemas.microsoft.com/office/drawing/2014/main" id="{E93B4A14-3A16-4D42-922E-A6A78A79CAD8}"/>
                </a:ext>
              </a:extLst>
            </p:cNvPr>
            <p:cNvCxnSpPr>
              <a:cxnSpLocks noChangeShapeType="1"/>
              <a:stCxn id="62484" idx="1"/>
              <a:endCxn id="17465" idx="0"/>
            </p:cNvCxnSpPr>
            <p:nvPr/>
          </p:nvCxnSpPr>
          <p:spPr bwMode="auto">
            <a:xfrm flipV="1">
              <a:off x="912" y="1632"/>
              <a:ext cx="1200" cy="4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2470" name="Group 6">
            <a:extLst>
              <a:ext uri="{FF2B5EF4-FFF2-40B4-BE49-F238E27FC236}">
                <a16:creationId xmlns:a16="http://schemas.microsoft.com/office/drawing/2014/main" id="{B8767CCA-65BA-4C66-AF9C-68BFC25CF3D6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743200"/>
            <a:ext cx="1981200" cy="762000"/>
            <a:chOff x="2112" y="1632"/>
            <a:chExt cx="1248" cy="480"/>
          </a:xfrm>
        </p:grpSpPr>
        <p:sp>
          <p:nvSpPr>
            <p:cNvPr id="17463" name="Line 7">
              <a:extLst>
                <a:ext uri="{FF2B5EF4-FFF2-40B4-BE49-F238E27FC236}">
                  <a16:creationId xmlns:a16="http://schemas.microsoft.com/office/drawing/2014/main" id="{35A14B5D-E2EE-4710-88BA-59D980A6D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63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7464" name="AutoShape 8">
              <a:extLst>
                <a:ext uri="{FF2B5EF4-FFF2-40B4-BE49-F238E27FC236}">
                  <a16:creationId xmlns:a16="http://schemas.microsoft.com/office/drawing/2014/main" id="{8B269D8C-3312-477E-82C2-49829897AC18}"/>
                </a:ext>
              </a:extLst>
            </p:cNvPr>
            <p:cNvCxnSpPr>
              <a:cxnSpLocks noChangeShapeType="1"/>
              <a:stCxn id="17465" idx="1"/>
              <a:endCxn id="17463" idx="0"/>
            </p:cNvCxnSpPr>
            <p:nvPr/>
          </p:nvCxnSpPr>
          <p:spPr bwMode="auto">
            <a:xfrm flipV="1">
              <a:off x="2112" y="1632"/>
              <a:ext cx="1248" cy="4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2473" name="Group 9">
            <a:extLst>
              <a:ext uri="{FF2B5EF4-FFF2-40B4-BE49-F238E27FC236}">
                <a16:creationId xmlns:a16="http://schemas.microsoft.com/office/drawing/2014/main" id="{444A7407-B865-40F1-B750-5BF3E0C497AD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971800"/>
            <a:ext cx="2057400" cy="1752600"/>
            <a:chOff x="3360" y="1776"/>
            <a:chExt cx="1296" cy="1104"/>
          </a:xfrm>
        </p:grpSpPr>
        <p:sp>
          <p:nvSpPr>
            <p:cNvPr id="17460" name="Line 10">
              <a:extLst>
                <a:ext uri="{FF2B5EF4-FFF2-40B4-BE49-F238E27FC236}">
                  <a16:creationId xmlns:a16="http://schemas.microsoft.com/office/drawing/2014/main" id="{DE1A2296-20C0-431A-805A-C357EAF2A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776"/>
              <a:ext cx="0" cy="1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7461" name="AutoShape 11">
              <a:extLst>
                <a:ext uri="{FF2B5EF4-FFF2-40B4-BE49-F238E27FC236}">
                  <a16:creationId xmlns:a16="http://schemas.microsoft.com/office/drawing/2014/main" id="{C362D304-FC6C-4B7C-BDDA-1515A7BCB93A}"/>
                </a:ext>
              </a:extLst>
            </p:cNvPr>
            <p:cNvCxnSpPr>
              <a:cxnSpLocks noChangeShapeType="1"/>
              <a:stCxn id="17463" idx="1"/>
              <a:endCxn id="17460" idx="0"/>
            </p:cNvCxnSpPr>
            <p:nvPr/>
          </p:nvCxnSpPr>
          <p:spPr bwMode="auto">
            <a:xfrm flipV="1">
              <a:off x="3360" y="1776"/>
              <a:ext cx="1296" cy="33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62" name="AutoShape 12">
              <a:extLst>
                <a:ext uri="{FF2B5EF4-FFF2-40B4-BE49-F238E27FC236}">
                  <a16:creationId xmlns:a16="http://schemas.microsoft.com/office/drawing/2014/main" id="{8C6CFB62-1D7C-4467-9731-41BA36CEEF41}"/>
                </a:ext>
              </a:extLst>
            </p:cNvPr>
            <p:cNvCxnSpPr>
              <a:cxnSpLocks noChangeShapeType="1"/>
              <a:stCxn id="17460" idx="1"/>
              <a:endCxn id="17458" idx="0"/>
            </p:cNvCxnSpPr>
            <p:nvPr/>
          </p:nvCxnSpPr>
          <p:spPr bwMode="auto">
            <a:xfrm flipH="1" flipV="1">
              <a:off x="3360" y="2544"/>
              <a:ext cx="1296" cy="33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2477" name="Group 13">
            <a:extLst>
              <a:ext uri="{FF2B5EF4-FFF2-40B4-BE49-F238E27FC236}">
                <a16:creationId xmlns:a16="http://schemas.microsoft.com/office/drawing/2014/main" id="{CCB375E6-2974-479E-A2DA-48028F557C26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191000"/>
            <a:ext cx="1981200" cy="762000"/>
            <a:chOff x="2112" y="2544"/>
            <a:chExt cx="1248" cy="480"/>
          </a:xfrm>
        </p:grpSpPr>
        <p:sp>
          <p:nvSpPr>
            <p:cNvPr id="17458" name="Line 14">
              <a:extLst>
                <a:ext uri="{FF2B5EF4-FFF2-40B4-BE49-F238E27FC236}">
                  <a16:creationId xmlns:a16="http://schemas.microsoft.com/office/drawing/2014/main" id="{275D76DC-CAC0-4B08-A933-0F4D2836E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544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7459" name="AutoShape 15">
              <a:extLst>
                <a:ext uri="{FF2B5EF4-FFF2-40B4-BE49-F238E27FC236}">
                  <a16:creationId xmlns:a16="http://schemas.microsoft.com/office/drawing/2014/main" id="{18CEECE7-2B8F-431E-BBAD-36AC205FD186}"/>
                </a:ext>
              </a:extLst>
            </p:cNvPr>
            <p:cNvCxnSpPr>
              <a:cxnSpLocks noChangeShapeType="1"/>
              <a:stCxn id="17458" idx="1"/>
              <a:endCxn id="17456" idx="0"/>
            </p:cNvCxnSpPr>
            <p:nvPr/>
          </p:nvCxnSpPr>
          <p:spPr bwMode="auto">
            <a:xfrm flipH="1" flipV="1">
              <a:off x="2112" y="2544"/>
              <a:ext cx="1248" cy="4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2480" name="Group 16">
            <a:extLst>
              <a:ext uri="{FF2B5EF4-FFF2-40B4-BE49-F238E27FC236}">
                <a16:creationId xmlns:a16="http://schemas.microsoft.com/office/drawing/2014/main" id="{DAB26806-92DB-4ED0-98CF-AD62D2FEE17E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4191000"/>
            <a:ext cx="1905000" cy="762000"/>
            <a:chOff x="912" y="2544"/>
            <a:chExt cx="1200" cy="480"/>
          </a:xfrm>
        </p:grpSpPr>
        <p:sp>
          <p:nvSpPr>
            <p:cNvPr id="17456" name="Line 17">
              <a:extLst>
                <a:ext uri="{FF2B5EF4-FFF2-40B4-BE49-F238E27FC236}">
                  <a16:creationId xmlns:a16="http://schemas.microsoft.com/office/drawing/2014/main" id="{21DF2F96-55BF-43CA-92F7-A0E887D7F0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544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7457" name="AutoShape 18">
              <a:extLst>
                <a:ext uri="{FF2B5EF4-FFF2-40B4-BE49-F238E27FC236}">
                  <a16:creationId xmlns:a16="http://schemas.microsoft.com/office/drawing/2014/main" id="{E25B9825-310B-4960-9DFE-E83F088680EA}"/>
                </a:ext>
              </a:extLst>
            </p:cNvPr>
            <p:cNvCxnSpPr>
              <a:cxnSpLocks noChangeShapeType="1"/>
              <a:stCxn id="17456" idx="1"/>
              <a:endCxn id="17442" idx="0"/>
            </p:cNvCxnSpPr>
            <p:nvPr/>
          </p:nvCxnSpPr>
          <p:spPr bwMode="auto">
            <a:xfrm flipH="1" flipV="1">
              <a:off x="912" y="2544"/>
              <a:ext cx="1200" cy="4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2484" name="Line 20">
            <a:extLst>
              <a:ext uri="{FF2B5EF4-FFF2-40B4-BE49-F238E27FC236}">
                <a16:creationId xmlns:a16="http://schemas.microsoft.com/office/drawing/2014/main" id="{99800D7B-8929-4B55-B806-DB8F36C429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743200"/>
            <a:ext cx="0" cy="7620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2522" name="Group 58">
            <a:extLst>
              <a:ext uri="{FF2B5EF4-FFF2-40B4-BE49-F238E27FC236}">
                <a16:creationId xmlns:a16="http://schemas.microsoft.com/office/drawing/2014/main" id="{49F49AEB-EA20-4644-A0ED-21263BA77922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362200"/>
            <a:ext cx="930275" cy="1219200"/>
            <a:chOff x="1152" y="1488"/>
            <a:chExt cx="586" cy="768"/>
          </a:xfrm>
        </p:grpSpPr>
        <p:sp>
          <p:nvSpPr>
            <p:cNvPr id="17454" name="Text Box 19">
              <a:extLst>
                <a:ext uri="{FF2B5EF4-FFF2-40B4-BE49-F238E27FC236}">
                  <a16:creationId xmlns:a16="http://schemas.microsoft.com/office/drawing/2014/main" id="{641191AB-7EA8-4BE4-9A70-FEAAB8CD2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96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</a:p>
          </p:txBody>
        </p:sp>
        <p:sp>
          <p:nvSpPr>
            <p:cNvPr id="17455" name="Text Box 21">
              <a:extLst>
                <a:ext uri="{FF2B5EF4-FFF2-40B4-BE49-F238E27FC236}">
                  <a16:creationId xmlns:a16="http://schemas.microsoft.com/office/drawing/2014/main" id="{83E0563D-F4AA-4BAB-B0A1-C944435E0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488"/>
              <a:ext cx="346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主程序</a:t>
              </a:r>
            </a:p>
          </p:txBody>
        </p:sp>
      </p:grpSp>
      <p:grpSp>
        <p:nvGrpSpPr>
          <p:cNvPr id="62486" name="Group 22">
            <a:extLst>
              <a:ext uri="{FF2B5EF4-FFF2-40B4-BE49-F238E27FC236}">
                <a16:creationId xmlns:a16="http://schemas.microsoft.com/office/drawing/2014/main" id="{B61AE2CE-AE10-4BB4-BFC0-E77DAA83930D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5105400"/>
            <a:ext cx="457200" cy="1143000"/>
            <a:chOff x="3504" y="3216"/>
            <a:chExt cx="288" cy="720"/>
          </a:xfrm>
        </p:grpSpPr>
        <p:sp>
          <p:nvSpPr>
            <p:cNvPr id="17450" name="Rectangle 23">
              <a:extLst>
                <a:ext uri="{FF2B5EF4-FFF2-40B4-BE49-F238E27FC236}">
                  <a16:creationId xmlns:a16="http://schemas.microsoft.com/office/drawing/2014/main" id="{07518D7B-6DCD-4BA3-BEDE-2B96DF2D6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552"/>
              <a:ext cx="288" cy="192"/>
            </a:xfrm>
            <a:prstGeom prst="rect">
              <a:avLst/>
            </a:prstGeom>
            <a:solidFill>
              <a:srgbClr val="FF9933"/>
            </a:solidFill>
            <a:ln w="19050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</a:p>
          </p:txBody>
        </p:sp>
        <p:sp>
          <p:nvSpPr>
            <p:cNvPr id="17451" name="Line 24">
              <a:extLst>
                <a:ext uri="{FF2B5EF4-FFF2-40B4-BE49-F238E27FC236}">
                  <a16:creationId xmlns:a16="http://schemas.microsoft.com/office/drawing/2014/main" id="{F3DE91D2-69EA-48A9-A3C6-DE8D9498C3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3216"/>
              <a:ext cx="0" cy="72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52" name="Line 25">
              <a:extLst>
                <a:ext uri="{FF2B5EF4-FFF2-40B4-BE49-F238E27FC236}">
                  <a16:creationId xmlns:a16="http://schemas.microsoft.com/office/drawing/2014/main" id="{AC9C69D6-1DAB-4E97-BECA-A8CFC7F3EF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3216"/>
              <a:ext cx="0" cy="72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53" name="Rectangle 26">
              <a:extLst>
                <a:ext uri="{FF2B5EF4-FFF2-40B4-BE49-F238E27FC236}">
                  <a16:creationId xmlns:a16="http://schemas.microsoft.com/office/drawing/2014/main" id="{DE49F649-BA09-47D9-A8FB-B0940A9A9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744"/>
              <a:ext cx="288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</a:p>
          </p:txBody>
        </p:sp>
      </p:grpSp>
      <p:grpSp>
        <p:nvGrpSpPr>
          <p:cNvPr id="62491" name="Group 27">
            <a:extLst>
              <a:ext uri="{FF2B5EF4-FFF2-40B4-BE49-F238E27FC236}">
                <a16:creationId xmlns:a16="http://schemas.microsoft.com/office/drawing/2014/main" id="{26FDACF8-A311-4F6B-88AE-D402D9FCBFB9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5029200"/>
            <a:ext cx="457200" cy="1143000"/>
            <a:chOff x="3744" y="2544"/>
            <a:chExt cx="288" cy="720"/>
          </a:xfrm>
        </p:grpSpPr>
        <p:sp>
          <p:nvSpPr>
            <p:cNvPr id="17447" name="Line 28">
              <a:extLst>
                <a:ext uri="{FF2B5EF4-FFF2-40B4-BE49-F238E27FC236}">
                  <a16:creationId xmlns:a16="http://schemas.microsoft.com/office/drawing/2014/main" id="{5451D2C9-D839-48BB-8E77-30AE70D76E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2544"/>
              <a:ext cx="0" cy="72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48" name="Line 29">
              <a:extLst>
                <a:ext uri="{FF2B5EF4-FFF2-40B4-BE49-F238E27FC236}">
                  <a16:creationId xmlns:a16="http://schemas.microsoft.com/office/drawing/2014/main" id="{C9EF4080-41F3-47F6-87AA-059A76111E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2544"/>
              <a:ext cx="0" cy="72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49" name="Rectangle 30">
              <a:extLst>
                <a:ext uri="{FF2B5EF4-FFF2-40B4-BE49-F238E27FC236}">
                  <a16:creationId xmlns:a16="http://schemas.microsoft.com/office/drawing/2014/main" id="{E7D4FC06-5C14-4BB9-A7F8-476A1C4D9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072"/>
              <a:ext cx="288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</a:p>
          </p:txBody>
        </p:sp>
      </p:grpSp>
      <p:grpSp>
        <p:nvGrpSpPr>
          <p:cNvPr id="62495" name="Group 31">
            <a:extLst>
              <a:ext uri="{FF2B5EF4-FFF2-40B4-BE49-F238E27FC236}">
                <a16:creationId xmlns:a16="http://schemas.microsoft.com/office/drawing/2014/main" id="{68C2C8C6-C8EB-4675-8AC3-57E628A0CDD4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4191000"/>
            <a:ext cx="685800" cy="1143000"/>
            <a:chOff x="960" y="2640"/>
            <a:chExt cx="432" cy="720"/>
          </a:xfrm>
        </p:grpSpPr>
        <p:sp>
          <p:nvSpPr>
            <p:cNvPr id="17442" name="Line 32">
              <a:extLst>
                <a:ext uri="{FF2B5EF4-FFF2-40B4-BE49-F238E27FC236}">
                  <a16:creationId xmlns:a16="http://schemas.microsoft.com/office/drawing/2014/main" id="{F00917BB-436C-419F-A01D-8C603B8E44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640"/>
              <a:ext cx="0" cy="48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7443" name="Group 33">
              <a:extLst>
                <a:ext uri="{FF2B5EF4-FFF2-40B4-BE49-F238E27FC236}">
                  <a16:creationId xmlns:a16="http://schemas.microsoft.com/office/drawing/2014/main" id="{8FEDCE49-36C8-495D-978E-87313487CA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2640"/>
              <a:ext cx="288" cy="720"/>
              <a:chOff x="2784" y="3408"/>
              <a:chExt cx="288" cy="720"/>
            </a:xfrm>
          </p:grpSpPr>
          <p:sp>
            <p:nvSpPr>
              <p:cNvPr id="17444" name="Line 34">
                <a:extLst>
                  <a:ext uri="{FF2B5EF4-FFF2-40B4-BE49-F238E27FC236}">
                    <a16:creationId xmlns:a16="http://schemas.microsoft.com/office/drawing/2014/main" id="{66CDD7A1-8F75-4311-A85A-15F122723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84" y="3408"/>
                <a:ext cx="0" cy="72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445" name="Line 35">
                <a:extLst>
                  <a:ext uri="{FF2B5EF4-FFF2-40B4-BE49-F238E27FC236}">
                    <a16:creationId xmlns:a16="http://schemas.microsoft.com/office/drawing/2014/main" id="{19EDFFD3-DD35-4E9E-B923-8E9B8DE076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72" y="3408"/>
                <a:ext cx="0" cy="72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17446" name="AutoShape 36">
                <a:extLst>
                  <a:ext uri="{FF2B5EF4-FFF2-40B4-BE49-F238E27FC236}">
                    <a16:creationId xmlns:a16="http://schemas.microsoft.com/office/drawing/2014/main" id="{CAE14459-6871-44B0-9AF1-FCABC127AEB9}"/>
                  </a:ext>
                </a:extLst>
              </p:cNvPr>
              <p:cNvCxnSpPr>
                <a:cxnSpLocks noChangeShapeType="1"/>
                <a:stCxn id="17444" idx="0"/>
                <a:endCxn id="17445" idx="0"/>
              </p:cNvCxnSpPr>
              <p:nvPr/>
            </p:nvCxnSpPr>
            <p:spPr bwMode="auto">
              <a:xfrm>
                <a:off x="2784" y="4128"/>
                <a:ext cx="288" cy="0"/>
              </a:xfrm>
              <a:prstGeom prst="straightConnector1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62501" name="Group 37">
            <a:extLst>
              <a:ext uri="{FF2B5EF4-FFF2-40B4-BE49-F238E27FC236}">
                <a16:creationId xmlns:a16="http://schemas.microsoft.com/office/drawing/2014/main" id="{FDA7D49B-D64E-4982-A87E-81A0A11EFC24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524000"/>
            <a:ext cx="1098550" cy="2133600"/>
            <a:chOff x="2208" y="960"/>
            <a:chExt cx="692" cy="1344"/>
          </a:xfrm>
        </p:grpSpPr>
        <p:grpSp>
          <p:nvGrpSpPr>
            <p:cNvPr id="17436" name="Group 38">
              <a:extLst>
                <a:ext uri="{FF2B5EF4-FFF2-40B4-BE49-F238E27FC236}">
                  <a16:creationId xmlns:a16="http://schemas.microsoft.com/office/drawing/2014/main" id="{906258D4-E44C-4CB4-BC98-4B97630864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960"/>
              <a:ext cx="288" cy="720"/>
              <a:chOff x="912" y="2976"/>
              <a:chExt cx="288" cy="720"/>
            </a:xfrm>
          </p:grpSpPr>
          <p:sp>
            <p:nvSpPr>
              <p:cNvPr id="17439" name="Rectangle 39">
                <a:extLst>
                  <a:ext uri="{FF2B5EF4-FFF2-40B4-BE49-F238E27FC236}">
                    <a16:creationId xmlns:a16="http://schemas.microsoft.com/office/drawing/2014/main" id="{EEA7BA01-2DAA-4AE4-A133-37A40435C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504"/>
                <a:ext cx="288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rgbClr val="FF00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  <p:sp>
            <p:nvSpPr>
              <p:cNvPr id="17440" name="Line 40">
                <a:extLst>
                  <a:ext uri="{FF2B5EF4-FFF2-40B4-BE49-F238E27FC236}">
                    <a16:creationId xmlns:a16="http://schemas.microsoft.com/office/drawing/2014/main" id="{B42C7EB4-7AB1-4209-86D7-E93BE6542E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00" y="2976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441" name="Line 41">
                <a:extLst>
                  <a:ext uri="{FF2B5EF4-FFF2-40B4-BE49-F238E27FC236}">
                    <a16:creationId xmlns:a16="http://schemas.microsoft.com/office/drawing/2014/main" id="{CB8947F4-9BCC-408D-84A8-4DEF7115D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2" y="2976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437" name="Text Box 42" descr="花岗岩">
              <a:extLst>
                <a:ext uri="{FF2B5EF4-FFF2-40B4-BE49-F238E27FC236}">
                  <a16:creationId xmlns:a16="http://schemas.microsoft.com/office/drawing/2014/main" id="{BFAEDB03-55EB-4424-A943-B31776FB7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01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</a:p>
          </p:txBody>
        </p:sp>
        <p:sp>
          <p:nvSpPr>
            <p:cNvPr id="17438" name="Text Box 43" descr="花岗岩">
              <a:extLst>
                <a:ext uri="{FF2B5EF4-FFF2-40B4-BE49-F238E27FC236}">
                  <a16:creationId xmlns:a16="http://schemas.microsoft.com/office/drawing/2014/main" id="{39C74059-14D1-496C-ABD4-FD2B8A9A7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4" y="960"/>
              <a:ext cx="346" cy="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子过程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grpSp>
        <p:nvGrpSpPr>
          <p:cNvPr id="62508" name="Group 44">
            <a:extLst>
              <a:ext uri="{FF2B5EF4-FFF2-40B4-BE49-F238E27FC236}">
                <a16:creationId xmlns:a16="http://schemas.microsoft.com/office/drawing/2014/main" id="{6AA20648-6836-481C-8660-17C75A0425C8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1447800"/>
            <a:ext cx="1098550" cy="2209800"/>
            <a:chOff x="3504" y="912"/>
            <a:chExt cx="692" cy="1392"/>
          </a:xfrm>
        </p:grpSpPr>
        <p:sp>
          <p:nvSpPr>
            <p:cNvPr id="17430" name="Rectangle 45">
              <a:extLst>
                <a:ext uri="{FF2B5EF4-FFF2-40B4-BE49-F238E27FC236}">
                  <a16:creationId xmlns:a16="http://schemas.microsoft.com/office/drawing/2014/main" id="{87A76B8D-3697-4DE6-89A3-EFBA188AD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488"/>
              <a:ext cx="288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</a:p>
          </p:txBody>
        </p:sp>
        <p:sp>
          <p:nvSpPr>
            <p:cNvPr id="17431" name="Rectangle 46">
              <a:extLst>
                <a:ext uri="{FF2B5EF4-FFF2-40B4-BE49-F238E27FC236}">
                  <a16:creationId xmlns:a16="http://schemas.microsoft.com/office/drawing/2014/main" id="{D60374E8-B04E-4EF5-B61D-9114028B9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296"/>
              <a:ext cx="288" cy="192"/>
            </a:xfrm>
            <a:prstGeom prst="rect">
              <a:avLst/>
            </a:prstGeom>
            <a:solidFill>
              <a:srgbClr val="FF9933"/>
            </a:solidFill>
            <a:ln w="19050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</a:p>
          </p:txBody>
        </p:sp>
        <p:sp>
          <p:nvSpPr>
            <p:cNvPr id="17432" name="Line 47">
              <a:extLst>
                <a:ext uri="{FF2B5EF4-FFF2-40B4-BE49-F238E27FC236}">
                  <a16:creationId xmlns:a16="http://schemas.microsoft.com/office/drawing/2014/main" id="{9D697D7E-0D20-4150-9227-4BD410529E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960"/>
              <a:ext cx="0" cy="336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3" name="Line 48">
              <a:extLst>
                <a:ext uri="{FF2B5EF4-FFF2-40B4-BE49-F238E27FC236}">
                  <a16:creationId xmlns:a16="http://schemas.microsoft.com/office/drawing/2014/main" id="{8CEB5053-9774-4E7D-BE90-484D063EB1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960"/>
              <a:ext cx="0" cy="336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4" name="Text Box 49" descr="花岗岩">
              <a:extLst>
                <a:ext uri="{FF2B5EF4-FFF2-40B4-BE49-F238E27FC236}">
                  <a16:creationId xmlns:a16="http://schemas.microsoft.com/office/drawing/2014/main" id="{B1620076-A7B1-47DD-B928-392DCDF20D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0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</a:p>
          </p:txBody>
        </p:sp>
        <p:sp>
          <p:nvSpPr>
            <p:cNvPr id="17435" name="Text Box 50" descr="花岗岩">
              <a:extLst>
                <a:ext uri="{FF2B5EF4-FFF2-40B4-BE49-F238E27FC236}">
                  <a16:creationId xmlns:a16="http://schemas.microsoft.com/office/drawing/2014/main" id="{C412C475-B072-469A-9BF3-648C9A96A4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0" y="912"/>
              <a:ext cx="346" cy="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子过程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</p:grpSp>
      <p:grpSp>
        <p:nvGrpSpPr>
          <p:cNvPr id="62515" name="Group 51">
            <a:extLst>
              <a:ext uri="{FF2B5EF4-FFF2-40B4-BE49-F238E27FC236}">
                <a16:creationId xmlns:a16="http://schemas.microsoft.com/office/drawing/2014/main" id="{F53EF672-FF16-4ECD-9108-8B31B060CF15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1676400"/>
            <a:ext cx="1098550" cy="1371600"/>
            <a:chOff x="4800" y="1056"/>
            <a:chExt cx="692" cy="864"/>
          </a:xfrm>
        </p:grpSpPr>
        <p:sp>
          <p:nvSpPr>
            <p:cNvPr id="17424" name="Line 52">
              <a:extLst>
                <a:ext uri="{FF2B5EF4-FFF2-40B4-BE49-F238E27FC236}">
                  <a16:creationId xmlns:a16="http://schemas.microsoft.com/office/drawing/2014/main" id="{B967FE5B-4BB0-4F5E-ACF6-556A588F87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" y="1104"/>
              <a:ext cx="0" cy="72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25" name="Line 53">
              <a:extLst>
                <a:ext uri="{FF2B5EF4-FFF2-40B4-BE49-F238E27FC236}">
                  <a16:creationId xmlns:a16="http://schemas.microsoft.com/office/drawing/2014/main" id="{7363A3E3-A91F-42EC-A2BB-68EE4D218D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8" y="1104"/>
              <a:ext cx="0" cy="72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26" name="Rectangle 54">
              <a:extLst>
                <a:ext uri="{FF2B5EF4-FFF2-40B4-BE49-F238E27FC236}">
                  <a16:creationId xmlns:a16="http://schemas.microsoft.com/office/drawing/2014/main" id="{D85DBAA1-E061-42D3-925E-4FC0CA877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632"/>
              <a:ext cx="288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</a:p>
          </p:txBody>
        </p:sp>
        <p:sp>
          <p:nvSpPr>
            <p:cNvPr id="17427" name="Rectangle 55">
              <a:extLst>
                <a:ext uri="{FF2B5EF4-FFF2-40B4-BE49-F238E27FC236}">
                  <a16:creationId xmlns:a16="http://schemas.microsoft.com/office/drawing/2014/main" id="{8AF2DBE1-F6C2-41A6-A208-187C50913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440"/>
              <a:ext cx="288" cy="192"/>
            </a:xfrm>
            <a:prstGeom prst="rect">
              <a:avLst/>
            </a:prstGeom>
            <a:solidFill>
              <a:srgbClr val="FF9933"/>
            </a:solidFill>
            <a:ln w="19050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</a:p>
          </p:txBody>
        </p:sp>
        <p:sp>
          <p:nvSpPr>
            <p:cNvPr id="17428" name="Rectangle 56">
              <a:extLst>
                <a:ext uri="{FF2B5EF4-FFF2-40B4-BE49-F238E27FC236}">
                  <a16:creationId xmlns:a16="http://schemas.microsoft.com/office/drawing/2014/main" id="{2DF973CC-06D3-4FFF-AA57-1F5E3C437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248"/>
              <a:ext cx="288" cy="192"/>
            </a:xfrm>
            <a:prstGeom prst="rect">
              <a:avLst/>
            </a:prstGeom>
            <a:solidFill>
              <a:srgbClr val="FF6699"/>
            </a:solidFill>
            <a:ln w="19050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</a:p>
          </p:txBody>
        </p:sp>
        <p:sp>
          <p:nvSpPr>
            <p:cNvPr id="17429" name="Text Box 57" descr="花岗岩">
              <a:extLst>
                <a:ext uri="{FF2B5EF4-FFF2-40B4-BE49-F238E27FC236}">
                  <a16:creationId xmlns:a16="http://schemas.microsoft.com/office/drawing/2014/main" id="{4A0146A1-5248-455B-AF54-41C27E4AB4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6" y="1056"/>
              <a:ext cx="346" cy="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子过程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2B1C97D7-658F-48BD-A255-3AEA06946E5F}"/>
              </a:ext>
            </a:extLst>
          </p:cNvPr>
          <p:cNvSpPr/>
          <p:nvPr/>
        </p:nvSpPr>
        <p:spPr>
          <a:xfrm>
            <a:off x="2625527" y="231933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工作记录</a:t>
            </a:r>
            <a:endParaRPr lang="zh-Hans-HK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4B67DD4-11BE-41FF-8DCC-B6A1F5EC1BE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78840" y="1076960"/>
            <a:ext cx="7772400" cy="455168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zh-CN" altLang="en-US" dirty="0">
                <a:latin typeface="+mn-ea"/>
              </a:rPr>
              <a:t>从被调函数返回调用函数的一般步骤：</a:t>
            </a:r>
          </a:p>
          <a:p>
            <a:pPr marL="0" indent="0">
              <a:buNone/>
              <a:defRPr/>
            </a:pPr>
            <a:r>
              <a:rPr lang="zh-CN" altLang="en-US" dirty="0"/>
              <a:t> （</a:t>
            </a:r>
            <a:r>
              <a:rPr lang="en-HK" altLang="zh-CN" dirty="0"/>
              <a:t>1</a:t>
            </a:r>
            <a:r>
              <a:rPr lang="zh-CN" altLang="en-US" dirty="0"/>
              <a:t>）若栈为空，则执行正常返回。</a:t>
            </a:r>
          </a:p>
          <a:p>
            <a:pPr marL="0" indent="0">
              <a:buNone/>
              <a:defRPr/>
            </a:pPr>
            <a:r>
              <a:rPr lang="zh-CN" altLang="en-US" dirty="0"/>
              <a:t> （</a:t>
            </a:r>
            <a:r>
              <a:rPr lang="en-HK" altLang="zh-CN" dirty="0"/>
              <a:t>2</a:t>
            </a:r>
            <a:r>
              <a:rPr lang="zh-CN" altLang="en-US" dirty="0"/>
              <a:t>）从栈顶弹出一个</a:t>
            </a:r>
            <a:r>
              <a:rPr lang="zh-CN" altLang="en-US" dirty="0">
                <a:solidFill>
                  <a:srgbClr val="00B0F0"/>
                </a:solidFill>
              </a:rPr>
              <a:t>工作记录</a:t>
            </a:r>
            <a:r>
              <a:rPr lang="zh-CN" altLang="en-US" dirty="0"/>
              <a:t>。</a:t>
            </a:r>
          </a:p>
          <a:p>
            <a:pPr marL="0" indent="0">
              <a:buNone/>
              <a:defRPr/>
            </a:pPr>
            <a:r>
              <a:rPr lang="zh-CN" altLang="en-US" dirty="0"/>
              <a:t> （</a:t>
            </a:r>
            <a:r>
              <a:rPr lang="en-HK" altLang="zh-CN" dirty="0"/>
              <a:t>3</a:t>
            </a:r>
            <a:r>
              <a:rPr lang="zh-CN" altLang="en-US" dirty="0"/>
              <a:t>）将“</a:t>
            </a:r>
            <a:r>
              <a:rPr lang="zh-CN" altLang="en-US" dirty="0">
                <a:solidFill>
                  <a:srgbClr val="00B0F0"/>
                </a:solidFill>
              </a:rPr>
              <a:t>工作记录</a:t>
            </a:r>
            <a:r>
              <a:rPr lang="zh-CN" altLang="en-US" dirty="0"/>
              <a:t>”中的参数值、局部变量值赋给相应的变量；读取返回地址。</a:t>
            </a:r>
          </a:p>
          <a:p>
            <a:pPr marL="0" indent="0">
              <a:buNone/>
              <a:defRPr/>
            </a:pPr>
            <a:r>
              <a:rPr lang="zh-CN" altLang="en-US" dirty="0"/>
              <a:t> （</a:t>
            </a:r>
            <a:r>
              <a:rPr lang="en-HK" altLang="zh-CN" dirty="0"/>
              <a:t>4</a:t>
            </a:r>
            <a:r>
              <a:rPr lang="zh-CN" altLang="en-US" dirty="0"/>
              <a:t>）将函数值赋给相应的变量。</a:t>
            </a:r>
          </a:p>
          <a:p>
            <a:pPr marL="0" indent="0">
              <a:buNone/>
              <a:defRPr/>
            </a:pPr>
            <a:r>
              <a:rPr lang="zh-CN" altLang="en-US" dirty="0"/>
              <a:t> （</a:t>
            </a:r>
            <a:r>
              <a:rPr lang="en-HK" altLang="zh-CN" dirty="0"/>
              <a:t>5</a:t>
            </a:r>
            <a:r>
              <a:rPr lang="zh-CN" altLang="en-US" dirty="0"/>
              <a:t>）转移到返回地址。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74FCB07-73D8-4017-96EB-CF8425AC993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71550" y="142875"/>
            <a:ext cx="7056438" cy="693738"/>
          </a:xfrm>
        </p:spPr>
        <p:txBody>
          <a:bodyPr/>
          <a:lstStyle/>
          <a:p>
            <a:r>
              <a:rPr lang="zh-CN" altLang="en-US" b="1" dirty="0">
                <a:latin typeface="+mj-ea"/>
              </a:rPr>
              <a:t>栈</a:t>
            </a:r>
            <a:r>
              <a:rPr lang="en-US" altLang="zh-CN" b="1" dirty="0">
                <a:latin typeface="+mj-ea"/>
              </a:rPr>
              <a:t> </a:t>
            </a:r>
            <a:r>
              <a:rPr lang="zh-CN" altLang="en-US" b="1" dirty="0">
                <a:latin typeface="+mj-ea"/>
              </a:rPr>
              <a:t>在递归调用中的应用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BB541F2D-0575-463F-A684-3F5CFA054638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971550" y="981075"/>
            <a:ext cx="7993063" cy="5616575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00B0F0"/>
                </a:solidFill>
                <a:latin typeface="+mn-ea"/>
              </a:rPr>
              <a:t>	</a:t>
            </a:r>
            <a:r>
              <a:rPr lang="zh-CN" altLang="en-US" b="1" dirty="0">
                <a:solidFill>
                  <a:srgbClr val="00B0F0"/>
                </a:solidFill>
                <a:latin typeface="+mn-ea"/>
              </a:rPr>
              <a:t>递归调用</a:t>
            </a:r>
            <a:r>
              <a:rPr lang="zh-CN" altLang="en-US" b="1" dirty="0">
                <a:latin typeface="+mn-ea"/>
              </a:rPr>
              <a:t>：</a:t>
            </a:r>
            <a:r>
              <a:rPr lang="zh-CN" altLang="en-US" sz="2800" b="1" dirty="0">
                <a:latin typeface="+mn-ea"/>
              </a:rPr>
              <a:t>一个函数</a:t>
            </a:r>
            <a:r>
              <a:rPr lang="en-US" altLang="zh-CN" sz="2800" b="1" dirty="0">
                <a:latin typeface="+mn-ea"/>
              </a:rPr>
              <a:t>(</a:t>
            </a:r>
            <a:r>
              <a:rPr lang="zh-CN" altLang="en-US" sz="2800" b="1" dirty="0">
                <a:latin typeface="+mn-ea"/>
              </a:rPr>
              <a:t>或过程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直接或间接地调用自己本身，简称</a:t>
            </a:r>
            <a:r>
              <a:rPr lang="zh-CN" altLang="en-US" sz="2800" b="1" dirty="0">
                <a:solidFill>
                  <a:srgbClr val="00B0F0"/>
                </a:solidFill>
                <a:latin typeface="+mn-ea"/>
              </a:rPr>
              <a:t>递归</a:t>
            </a:r>
            <a:r>
              <a:rPr lang="en-US" altLang="zh-CN" sz="2800" b="1" dirty="0">
                <a:latin typeface="+mn-ea"/>
              </a:rPr>
              <a:t>(</a:t>
            </a:r>
            <a:r>
              <a:rPr lang="en-US" altLang="zh-CN" sz="2800" b="1" dirty="0">
                <a:solidFill>
                  <a:srgbClr val="00B0F0"/>
                </a:solidFill>
                <a:latin typeface="+mn-ea"/>
              </a:rPr>
              <a:t>Recursive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。</a:t>
            </a: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chemeClr val="folHlink"/>
                </a:solidFill>
                <a:latin typeface="+mn-ea"/>
              </a:rPr>
              <a:t>    </a:t>
            </a:r>
            <a:r>
              <a:rPr lang="zh-CN" altLang="en-US" sz="2800" b="1" dirty="0">
                <a:latin typeface="+mn-ea"/>
              </a:rPr>
              <a:t>它是程序设计中的一个强有力的工具。因为递归函数</a:t>
            </a:r>
            <a:r>
              <a:rPr lang="zh-CN" altLang="en-US" sz="2800" b="1" dirty="0">
                <a:solidFill>
                  <a:srgbClr val="FFC000"/>
                </a:solidFill>
                <a:latin typeface="+mn-ea"/>
              </a:rPr>
              <a:t>结构清晰程序易读，正确性容易证明</a:t>
            </a:r>
            <a:r>
              <a:rPr lang="zh-CN" altLang="en-US" sz="2800" b="1" dirty="0">
                <a:latin typeface="+mn-ea"/>
              </a:rPr>
              <a:t>。</a:t>
            </a: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endParaRPr lang="en-US" altLang="zh-CN" sz="2800" b="1" dirty="0">
              <a:latin typeface="+mn-ea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+mn-ea"/>
              </a:rPr>
              <a:t>    为了使递归调用不至于无终止地进行下去，有效的递归调用函数</a:t>
            </a:r>
            <a:r>
              <a:rPr lang="en-US" altLang="zh-CN" sz="2800" b="1" dirty="0">
                <a:latin typeface="+mn-ea"/>
              </a:rPr>
              <a:t>(</a:t>
            </a:r>
            <a:r>
              <a:rPr lang="zh-CN" altLang="en-US" sz="2800" b="1" dirty="0">
                <a:latin typeface="+mn-ea"/>
              </a:rPr>
              <a:t>或过程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应包括两部分：</a:t>
            </a:r>
            <a:br>
              <a:rPr lang="en-US" altLang="zh-CN" sz="2800" b="1" dirty="0">
                <a:latin typeface="+mn-ea"/>
              </a:rPr>
            </a:br>
            <a:r>
              <a:rPr lang="en-US" altLang="zh-CN" sz="2800" b="1" dirty="0">
                <a:latin typeface="+mn-ea"/>
              </a:rPr>
              <a:t>		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递推规则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方法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，</a:t>
            </a:r>
            <a:endParaRPr lang="en-US" altLang="zh-CN" sz="2800" b="1" dirty="0">
              <a:latin typeface="+mn-ea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00B0F0"/>
                </a:solidFill>
                <a:latin typeface="+mn-ea"/>
              </a:rPr>
              <a:t>		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终止条件</a:t>
            </a:r>
            <a:r>
              <a:rPr lang="zh-CN" altLang="en-US" sz="2800" b="1" dirty="0">
                <a:latin typeface="+mn-ea"/>
              </a:rPr>
              <a:t>。</a:t>
            </a: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宋体" panose="02010600030101010101" pitchFamily="2" charset="-122"/>
              </a:rPr>
              <a:t>    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blinds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>
            <a:extLst>
              <a:ext uri="{FF2B5EF4-FFF2-40B4-BE49-F238E27FC236}">
                <a16:creationId xmlns:a16="http://schemas.microsoft.com/office/drawing/2014/main" id="{AEA333D4-CCD3-4EB1-80E5-C21B1A7B4323}"/>
              </a:ext>
            </a:extLst>
          </p:cNvPr>
          <p:cNvGrpSpPr>
            <a:grpSpLocks/>
          </p:cNvGrpSpPr>
          <p:nvPr/>
        </p:nvGrpSpPr>
        <p:grpSpPr bwMode="auto">
          <a:xfrm>
            <a:off x="1371271" y="1284288"/>
            <a:ext cx="6807529" cy="1509712"/>
            <a:chOff x="161" y="96"/>
            <a:chExt cx="3977" cy="700"/>
          </a:xfrm>
        </p:grpSpPr>
        <p:sp>
          <p:nvSpPr>
            <p:cNvPr id="21508" name="Rectangle 3">
              <a:extLst>
                <a:ext uri="{FF2B5EF4-FFF2-40B4-BE49-F238E27FC236}">
                  <a16:creationId xmlns:a16="http://schemas.microsoft.com/office/drawing/2014/main" id="{2AB5A0DC-85B1-43EA-9327-20BCCA502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" y="307"/>
              <a:ext cx="972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Fact(n)=</a:t>
              </a:r>
            </a:p>
          </p:txBody>
        </p:sp>
        <p:sp>
          <p:nvSpPr>
            <p:cNvPr id="21509" name="Rectangle 4">
              <a:extLst>
                <a:ext uri="{FF2B5EF4-FFF2-40B4-BE49-F238E27FC236}">
                  <a16:creationId xmlns:a16="http://schemas.microsoft.com/office/drawing/2014/main" id="{A7004F74-C18E-4EFD-85E5-4FED09A5D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0" y="96"/>
              <a:ext cx="2856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                 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当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n=0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时     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终止条件</a:t>
              </a:r>
            </a:p>
          </p:txBody>
        </p:sp>
        <p:sp>
          <p:nvSpPr>
            <p:cNvPr id="21510" name="Rectangle 5">
              <a:extLst>
                <a:ext uri="{FF2B5EF4-FFF2-40B4-BE49-F238E27FC236}">
                  <a16:creationId xmlns:a16="http://schemas.microsoft.com/office/drawing/2014/main" id="{1404EA60-14E0-446D-A133-E3DB75DF6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" y="501"/>
              <a:ext cx="2856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n*fact(n-1)  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当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n&gt;0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时     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递推规则</a:t>
              </a:r>
            </a:p>
          </p:txBody>
        </p:sp>
        <p:sp>
          <p:nvSpPr>
            <p:cNvPr id="21511" name="AutoShape 6">
              <a:extLst>
                <a:ext uri="{FF2B5EF4-FFF2-40B4-BE49-F238E27FC236}">
                  <a16:creationId xmlns:a16="http://schemas.microsoft.com/office/drawing/2014/main" id="{B69CDC4B-54FF-44FD-899F-D4BD701EF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" y="197"/>
              <a:ext cx="93" cy="528"/>
            </a:xfrm>
            <a:prstGeom prst="leftBrace">
              <a:avLst>
                <a:gd name="adj1" fmla="val 47312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CCEFB865-21B9-4BD3-BDF6-E5A6736216DC}"/>
              </a:ext>
            </a:extLst>
          </p:cNvPr>
          <p:cNvSpPr txBox="1"/>
          <p:nvPr/>
        </p:nvSpPr>
        <p:spPr>
          <a:xfrm>
            <a:off x="848995" y="461249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例：求</a:t>
            </a:r>
            <a:r>
              <a:rPr lang="en-US" altLang="zh-CN" sz="2800" b="1" dirty="0">
                <a:solidFill>
                  <a:schemeClr val="tx2"/>
                </a:solidFill>
              </a:rPr>
              <a:t>n!  (n</a:t>
            </a:r>
            <a:r>
              <a:rPr lang="zh-CN" altLang="en-US" sz="2800" b="1" dirty="0">
                <a:solidFill>
                  <a:schemeClr val="tx2"/>
                </a:solidFill>
              </a:rPr>
              <a:t>的阶乘</a:t>
            </a:r>
            <a:r>
              <a:rPr lang="en-US" altLang="zh-CN" sz="2800" b="1" dirty="0">
                <a:solidFill>
                  <a:schemeClr val="tx2"/>
                </a:solidFill>
              </a:rPr>
              <a:t>)</a:t>
            </a:r>
            <a:endParaRPr lang="zh-Hans-HK" altLang="en-US" sz="2800" dirty="0">
              <a:solidFill>
                <a:schemeClr val="tx2"/>
              </a:solidFill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87F39A5F-EED1-40A5-B41F-C5CA860B6DE2}"/>
              </a:ext>
            </a:extLst>
          </p:cNvPr>
          <p:cNvSpPr>
            <a:spLocks noGrp="1" noChangeArrowheads="1"/>
          </p:cNvSpPr>
          <p:nvPr>
            <p:ph/>
          </p:nvPr>
        </p:nvSpPr>
        <p:spPr bwMode="auto">
          <a:xfrm>
            <a:off x="1579880" y="3261360"/>
            <a:ext cx="5877560" cy="2152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34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854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5019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073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53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987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445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02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隶书"/>
                <a:ea typeface="隶书"/>
              </a:rPr>
              <a:t>int fact(int n){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	if (n==0) return 1;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隶书"/>
                <a:ea typeface="隶书"/>
              </a:rPr>
              <a:t>	else return n * fact(n-1);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}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隶书"/>
              <a:ea typeface="隶书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E9FE6CBC-5E86-437F-9EDA-87E7D0C190E7}"/>
              </a:ext>
            </a:extLst>
          </p:cNvPr>
          <p:cNvSpPr>
            <a:spLocks noGrp="1" noChangeArrowheads="1"/>
          </p:cNvSpPr>
          <p:nvPr>
            <p:ph/>
          </p:nvPr>
        </p:nvSpPr>
        <p:spPr bwMode="auto">
          <a:xfrm>
            <a:off x="706120" y="701040"/>
            <a:ext cx="7772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34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854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5019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073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53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987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445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02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    系统设立一个“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递归工作栈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”，作为整个递归调用过程期间使用的数据存储区。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隶书"/>
              <a:ea typeface="隶书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隶书"/>
              <a:ea typeface="隶书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	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每一层递归包含的信息如：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参数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、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局部变量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、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上一层的返回地址构成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一个“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工作记录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” 。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	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每进入一层递归，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隶书"/>
              <a:ea typeface="隶书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800" b="1" dirty="0">
                <a:solidFill>
                  <a:srgbClr val="660066"/>
                </a:solidFill>
                <a:latin typeface="隶书"/>
                <a:ea typeface="隶书"/>
              </a:rPr>
              <a:t>		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就产生一个新的工作记录压入栈顶；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隶书"/>
              <a:ea typeface="隶书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800" b="1" dirty="0">
                <a:solidFill>
                  <a:srgbClr val="660066"/>
                </a:solidFill>
                <a:latin typeface="隶书"/>
                <a:ea typeface="隶书"/>
              </a:rPr>
              <a:t>	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每退出一层递归，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隶书"/>
              <a:ea typeface="隶书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800" b="1" dirty="0">
                <a:solidFill>
                  <a:srgbClr val="660066"/>
                </a:solidFill>
                <a:latin typeface="隶书"/>
                <a:ea typeface="隶书"/>
              </a:rPr>
              <a:t>		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就从栈顶弹出一个工作记录。</a:t>
            </a:r>
          </a:p>
        </p:txBody>
      </p:sp>
    </p:spTree>
    <p:extLst>
      <p:ext uri="{BB962C8B-B14F-4D97-AF65-F5344CB8AC3E}">
        <p14:creationId xmlns:p14="http://schemas.microsoft.com/office/powerpoint/2010/main" val="1581074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02" name="Rectangle 14">
            <a:extLst>
              <a:ext uri="{FF2B5EF4-FFF2-40B4-BE49-F238E27FC236}">
                <a16:creationId xmlns:a16="http://schemas.microsoft.com/office/drawing/2014/main" id="{9ED78885-F388-4A9F-9637-9654DB512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80" y="710882"/>
            <a:ext cx="8501063" cy="79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递归</a:t>
            </a:r>
            <a:r>
              <a:rPr lang="zh-CN" altLang="en-US" sz="2800" dirty="0">
                <a:solidFill>
                  <a:schemeClr val="tx2"/>
                </a:solidFill>
              </a:rPr>
              <a:t>的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运行过程 （通过下面的例子讲解）</a:t>
            </a:r>
          </a:p>
        </p:txBody>
      </p:sp>
      <p:sp>
        <p:nvSpPr>
          <p:cNvPr id="63504" name="Text Box 16">
            <a:extLst>
              <a:ext uri="{FF2B5EF4-FFF2-40B4-BE49-F238E27FC236}">
                <a16:creationId xmlns:a16="http://schemas.microsoft.com/office/drawing/2014/main" id="{C22738A0-CB5B-4D44-8ECC-14A9E71B1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9688" y="2002790"/>
            <a:ext cx="4278312" cy="3416300"/>
          </a:xfrm>
          <a:prstGeom prst="rect">
            <a:avLst/>
          </a:prstGeom>
          <a:solidFill>
            <a:srgbClr val="CCFFFF"/>
          </a:solidFill>
          <a:ln w="38100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  print(int  w){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if (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w!=0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print(w-1);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for(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=1;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&lt;=w; ++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(“%3d,”, w);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(“\n”);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63507" name="Text Box 19">
            <a:extLst>
              <a:ext uri="{FF2B5EF4-FFF2-40B4-BE49-F238E27FC236}">
                <a16:creationId xmlns:a16="http://schemas.microsoft.com/office/drawing/2014/main" id="{EDE504B4-A934-4B4D-98F8-E6086E61D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345" y="2770823"/>
            <a:ext cx="1746250" cy="1590675"/>
          </a:xfrm>
          <a:prstGeom prst="rect">
            <a:avLst/>
          </a:prstGeom>
          <a:solidFill>
            <a:schemeClr val="tx1"/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运行结果：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635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635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2" grpId="0" build="p" bldLvl="5" autoUpdateAnimBg="0"/>
      <p:bldP spid="63504" grpId="0" animBg="1" autoUpdateAnimBg="0"/>
      <p:bldP spid="63507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85C6E3B1-A4AC-443C-AF2C-AC91D0144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610" y="32385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递归调用执行情况如下：</a:t>
            </a:r>
          </a:p>
        </p:txBody>
      </p:sp>
      <p:grpSp>
        <p:nvGrpSpPr>
          <p:cNvPr id="64515" name="Group 3">
            <a:extLst>
              <a:ext uri="{FF2B5EF4-FFF2-40B4-BE49-F238E27FC236}">
                <a16:creationId xmlns:a16="http://schemas.microsoft.com/office/drawing/2014/main" id="{8B54BCCA-3371-4BBF-B2E9-47577784B803}"/>
              </a:ext>
            </a:extLst>
          </p:cNvPr>
          <p:cNvGrpSpPr>
            <a:grpSpLocks/>
          </p:cNvGrpSpPr>
          <p:nvPr/>
        </p:nvGrpSpPr>
        <p:grpSpPr bwMode="auto">
          <a:xfrm>
            <a:off x="1153160" y="1600200"/>
            <a:ext cx="1219200" cy="914400"/>
            <a:chOff x="528" y="1008"/>
            <a:chExt cx="768" cy="576"/>
          </a:xfrm>
        </p:grpSpPr>
        <p:sp>
          <p:nvSpPr>
            <p:cNvPr id="25728" name="Text Box 4">
              <a:extLst>
                <a:ext uri="{FF2B5EF4-FFF2-40B4-BE49-F238E27FC236}">
                  <a16:creationId xmlns:a16="http://schemas.microsoft.com/office/drawing/2014/main" id="{24F38C26-25BF-4FFB-BFB7-DD29362EE9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008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主程序</a:t>
              </a:r>
            </a:p>
          </p:txBody>
        </p:sp>
        <p:sp>
          <p:nvSpPr>
            <p:cNvPr id="25729" name="Line 5">
              <a:extLst>
                <a:ext uri="{FF2B5EF4-FFF2-40B4-BE49-F238E27FC236}">
                  <a16:creationId xmlns:a16="http://schemas.microsoft.com/office/drawing/2014/main" id="{CEA18EE1-E3DA-41B5-BC4F-F6492D1B6E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296"/>
              <a:ext cx="1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4518" name="Group 6">
            <a:extLst>
              <a:ext uri="{FF2B5EF4-FFF2-40B4-BE49-F238E27FC236}">
                <a16:creationId xmlns:a16="http://schemas.microsoft.com/office/drawing/2014/main" id="{4326EE5E-6696-44FF-B4F0-180B5E584C66}"/>
              </a:ext>
            </a:extLst>
          </p:cNvPr>
          <p:cNvGrpSpPr>
            <a:grpSpLocks/>
          </p:cNvGrpSpPr>
          <p:nvPr/>
        </p:nvGrpSpPr>
        <p:grpSpPr bwMode="auto">
          <a:xfrm>
            <a:off x="2448560" y="2057400"/>
            <a:ext cx="457200" cy="990600"/>
            <a:chOff x="1008" y="1536"/>
            <a:chExt cx="288" cy="624"/>
          </a:xfrm>
        </p:grpSpPr>
        <p:sp>
          <p:nvSpPr>
            <p:cNvPr id="25725" name="Line 7">
              <a:extLst>
                <a:ext uri="{FF2B5EF4-FFF2-40B4-BE49-F238E27FC236}">
                  <a16:creationId xmlns:a16="http://schemas.microsoft.com/office/drawing/2014/main" id="{38560E12-6D86-439E-82D3-DB848E6E3B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160"/>
              <a:ext cx="144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26" name="Line 8">
              <a:extLst>
                <a:ext uri="{FF2B5EF4-FFF2-40B4-BE49-F238E27FC236}">
                  <a16:creationId xmlns:a16="http://schemas.microsoft.com/office/drawing/2014/main" id="{70B5C9C5-F642-43C6-822A-A0CB6CC45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536"/>
              <a:ext cx="144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27" name="Line 9">
              <a:extLst>
                <a:ext uri="{FF2B5EF4-FFF2-40B4-BE49-F238E27FC236}">
                  <a16:creationId xmlns:a16="http://schemas.microsoft.com/office/drawing/2014/main" id="{0F40F6D7-8A07-4E3F-8268-803512ADA3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1536"/>
              <a:ext cx="0" cy="62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4522" name="Group 10">
            <a:extLst>
              <a:ext uri="{FF2B5EF4-FFF2-40B4-BE49-F238E27FC236}">
                <a16:creationId xmlns:a16="http://schemas.microsoft.com/office/drawing/2014/main" id="{2A3B93A3-0598-40A3-8B31-F7FCA786E388}"/>
              </a:ext>
            </a:extLst>
          </p:cNvPr>
          <p:cNvGrpSpPr>
            <a:grpSpLocks/>
          </p:cNvGrpSpPr>
          <p:nvPr/>
        </p:nvGrpSpPr>
        <p:grpSpPr bwMode="auto">
          <a:xfrm>
            <a:off x="6182360" y="914400"/>
            <a:ext cx="457200" cy="990600"/>
            <a:chOff x="1008" y="1536"/>
            <a:chExt cx="288" cy="624"/>
          </a:xfrm>
        </p:grpSpPr>
        <p:sp>
          <p:nvSpPr>
            <p:cNvPr id="25722" name="Line 11">
              <a:extLst>
                <a:ext uri="{FF2B5EF4-FFF2-40B4-BE49-F238E27FC236}">
                  <a16:creationId xmlns:a16="http://schemas.microsoft.com/office/drawing/2014/main" id="{D62EF1F9-1084-42F8-903C-FAD079106B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160"/>
              <a:ext cx="144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23" name="Line 12">
              <a:extLst>
                <a:ext uri="{FF2B5EF4-FFF2-40B4-BE49-F238E27FC236}">
                  <a16:creationId xmlns:a16="http://schemas.microsoft.com/office/drawing/2014/main" id="{7463718E-92D2-458F-87FE-089581D3A9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536"/>
              <a:ext cx="144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24" name="Line 13">
              <a:extLst>
                <a:ext uri="{FF2B5EF4-FFF2-40B4-BE49-F238E27FC236}">
                  <a16:creationId xmlns:a16="http://schemas.microsoft.com/office/drawing/2014/main" id="{B15A4979-81E1-4912-A04B-710863D303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1536"/>
              <a:ext cx="0" cy="62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4526" name="Group 14">
            <a:extLst>
              <a:ext uri="{FF2B5EF4-FFF2-40B4-BE49-F238E27FC236}">
                <a16:creationId xmlns:a16="http://schemas.microsoft.com/office/drawing/2014/main" id="{6CC3593A-8E15-434D-A1A0-1314C017E5EF}"/>
              </a:ext>
            </a:extLst>
          </p:cNvPr>
          <p:cNvGrpSpPr>
            <a:grpSpLocks/>
          </p:cNvGrpSpPr>
          <p:nvPr/>
        </p:nvGrpSpPr>
        <p:grpSpPr bwMode="auto">
          <a:xfrm>
            <a:off x="4429760" y="1371600"/>
            <a:ext cx="533400" cy="1143000"/>
            <a:chOff x="2592" y="864"/>
            <a:chExt cx="336" cy="720"/>
          </a:xfrm>
        </p:grpSpPr>
        <p:sp>
          <p:nvSpPr>
            <p:cNvPr id="25719" name="Line 15">
              <a:extLst>
                <a:ext uri="{FF2B5EF4-FFF2-40B4-BE49-F238E27FC236}">
                  <a16:creationId xmlns:a16="http://schemas.microsoft.com/office/drawing/2014/main" id="{847D2B76-EF41-4A1F-B212-886D52F407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584"/>
              <a:ext cx="144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20" name="Line 16">
              <a:extLst>
                <a:ext uri="{FF2B5EF4-FFF2-40B4-BE49-F238E27FC236}">
                  <a16:creationId xmlns:a16="http://schemas.microsoft.com/office/drawing/2014/main" id="{99B078AE-0E3D-4CC4-901F-7CD24E3344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864"/>
              <a:ext cx="0" cy="72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21" name="Line 17">
              <a:extLst>
                <a:ext uri="{FF2B5EF4-FFF2-40B4-BE49-F238E27FC236}">
                  <a16:creationId xmlns:a16="http://schemas.microsoft.com/office/drawing/2014/main" id="{FAF4C453-356F-4837-BF1D-C5628C6B6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864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4530" name="Group 18">
            <a:extLst>
              <a:ext uri="{FF2B5EF4-FFF2-40B4-BE49-F238E27FC236}">
                <a16:creationId xmlns:a16="http://schemas.microsoft.com/office/drawing/2014/main" id="{997C8CF6-4F26-461E-BABD-10829C0E97B5}"/>
              </a:ext>
            </a:extLst>
          </p:cNvPr>
          <p:cNvGrpSpPr>
            <a:grpSpLocks/>
          </p:cNvGrpSpPr>
          <p:nvPr/>
        </p:nvGrpSpPr>
        <p:grpSpPr bwMode="auto">
          <a:xfrm>
            <a:off x="772160" y="2514600"/>
            <a:ext cx="1676400" cy="3581400"/>
            <a:chOff x="288" y="1584"/>
            <a:chExt cx="1056" cy="2256"/>
          </a:xfrm>
        </p:grpSpPr>
        <p:sp>
          <p:nvSpPr>
            <p:cNvPr id="25709" name="Text Box 19">
              <a:extLst>
                <a:ext uri="{FF2B5EF4-FFF2-40B4-BE49-F238E27FC236}">
                  <a16:creationId xmlns:a16="http://schemas.microsoft.com/office/drawing/2014/main" id="{729D90DA-ED6F-463A-88B4-EC113BDDC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016"/>
              <a:ext cx="864" cy="25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5710" name="Group 20">
              <a:extLst>
                <a:ext uri="{FF2B5EF4-FFF2-40B4-BE49-F238E27FC236}">
                  <a16:creationId xmlns:a16="http://schemas.microsoft.com/office/drawing/2014/main" id="{78DC9F28-494D-4ED5-BEB1-9A6CDCBD62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584"/>
              <a:ext cx="1056" cy="2256"/>
              <a:chOff x="288" y="1584"/>
              <a:chExt cx="1056" cy="2256"/>
            </a:xfrm>
          </p:grpSpPr>
          <p:sp>
            <p:nvSpPr>
              <p:cNvPr id="25711" name="Text Box 21">
                <a:extLst>
                  <a:ext uri="{FF2B5EF4-FFF2-40B4-BE49-F238E27FC236}">
                    <a16:creationId xmlns:a16="http://schemas.microsoft.com/office/drawing/2014/main" id="{FBA3C67F-379F-427B-8E75-4644FB4FD0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" y="1776"/>
                <a:ext cx="7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print(w)</a:t>
                </a:r>
              </a:p>
            </p:txBody>
          </p:sp>
          <p:sp>
            <p:nvSpPr>
              <p:cNvPr id="25712" name="Text Box 22">
                <a:extLst>
                  <a:ext uri="{FF2B5EF4-FFF2-40B4-BE49-F238E27FC236}">
                    <a16:creationId xmlns:a16="http://schemas.microsoft.com/office/drawing/2014/main" id="{B3CAE916-0281-4D3A-867F-3BD5E251A2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1584"/>
                <a:ext cx="9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w=3; </a:t>
                </a:r>
              </a:p>
            </p:txBody>
          </p:sp>
          <p:grpSp>
            <p:nvGrpSpPr>
              <p:cNvPr id="25713" name="Group 23">
                <a:extLst>
                  <a:ext uri="{FF2B5EF4-FFF2-40B4-BE49-F238E27FC236}">
                    <a16:creationId xmlns:a16="http://schemas.microsoft.com/office/drawing/2014/main" id="{CFFF699A-A968-4BB9-908B-271B2A643B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2976"/>
                <a:ext cx="672" cy="864"/>
                <a:chOff x="3168" y="3216"/>
                <a:chExt cx="672" cy="864"/>
              </a:xfrm>
            </p:grpSpPr>
            <p:grpSp>
              <p:nvGrpSpPr>
                <p:cNvPr id="25714" name="Group 24">
                  <a:extLst>
                    <a:ext uri="{FF2B5EF4-FFF2-40B4-BE49-F238E27FC236}">
                      <a16:creationId xmlns:a16="http://schemas.microsoft.com/office/drawing/2014/main" id="{A09C1BCB-5142-45A5-B257-F83880745A2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68" y="3216"/>
                  <a:ext cx="672" cy="864"/>
                  <a:chOff x="3168" y="3216"/>
                  <a:chExt cx="672" cy="864"/>
                </a:xfrm>
              </p:grpSpPr>
              <p:sp>
                <p:nvSpPr>
                  <p:cNvPr id="25716" name="Line 25">
                    <a:extLst>
                      <a:ext uri="{FF2B5EF4-FFF2-40B4-BE49-F238E27FC236}">
                        <a16:creationId xmlns:a16="http://schemas.microsoft.com/office/drawing/2014/main" id="{E34E5188-51AA-4753-B692-2A5E07C5CBA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68" y="3216"/>
                    <a:ext cx="0" cy="86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5717" name="Line 26">
                    <a:extLst>
                      <a:ext uri="{FF2B5EF4-FFF2-40B4-BE49-F238E27FC236}">
                        <a16:creationId xmlns:a16="http://schemas.microsoft.com/office/drawing/2014/main" id="{F44BE3DF-7D80-4E64-825A-D72039434C1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40" y="3216"/>
                    <a:ext cx="0" cy="86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5718" name="Line 27">
                    <a:extLst>
                      <a:ext uri="{FF2B5EF4-FFF2-40B4-BE49-F238E27FC236}">
                        <a16:creationId xmlns:a16="http://schemas.microsoft.com/office/drawing/2014/main" id="{4E80B618-25D1-4E5E-AE17-1A13DADF49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68" y="4080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25715" name="Line 28">
                  <a:extLst>
                    <a:ext uri="{FF2B5EF4-FFF2-40B4-BE49-F238E27FC236}">
                      <a16:creationId xmlns:a16="http://schemas.microsoft.com/office/drawing/2014/main" id="{15321D64-8F81-4E3C-97E8-312DF0572C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3888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64543" name="Group 31">
            <a:extLst>
              <a:ext uri="{FF2B5EF4-FFF2-40B4-BE49-F238E27FC236}">
                <a16:creationId xmlns:a16="http://schemas.microsoft.com/office/drawing/2014/main" id="{3CE70196-7E9F-45F6-BEE2-912AB82CAE58}"/>
              </a:ext>
            </a:extLst>
          </p:cNvPr>
          <p:cNvGrpSpPr>
            <a:grpSpLocks/>
          </p:cNvGrpSpPr>
          <p:nvPr/>
        </p:nvGrpSpPr>
        <p:grpSpPr bwMode="auto">
          <a:xfrm>
            <a:off x="1991360" y="1524000"/>
            <a:ext cx="2819400" cy="4572000"/>
            <a:chOff x="1056" y="960"/>
            <a:chExt cx="1776" cy="2880"/>
          </a:xfrm>
        </p:grpSpPr>
        <p:grpSp>
          <p:nvGrpSpPr>
            <p:cNvPr id="25692" name="Group 32">
              <a:extLst>
                <a:ext uri="{FF2B5EF4-FFF2-40B4-BE49-F238E27FC236}">
                  <a16:creationId xmlns:a16="http://schemas.microsoft.com/office/drawing/2014/main" id="{50432477-8108-4AFF-BFF9-51A6794190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1200"/>
              <a:ext cx="1776" cy="2640"/>
              <a:chOff x="1056" y="1200"/>
              <a:chExt cx="1776" cy="2640"/>
            </a:xfrm>
          </p:grpSpPr>
          <p:grpSp>
            <p:nvGrpSpPr>
              <p:cNvPr id="25694" name="Group 33">
                <a:extLst>
                  <a:ext uri="{FF2B5EF4-FFF2-40B4-BE49-F238E27FC236}">
                    <a16:creationId xmlns:a16="http://schemas.microsoft.com/office/drawing/2014/main" id="{54EA65C2-9057-4E62-842D-BCFE04C03D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6" y="1200"/>
                <a:ext cx="1776" cy="2640"/>
                <a:chOff x="1056" y="1200"/>
                <a:chExt cx="1776" cy="2640"/>
              </a:xfrm>
            </p:grpSpPr>
            <p:grpSp>
              <p:nvGrpSpPr>
                <p:cNvPr id="25696" name="Group 34">
                  <a:extLst>
                    <a:ext uri="{FF2B5EF4-FFF2-40B4-BE49-F238E27FC236}">
                      <a16:creationId xmlns:a16="http://schemas.microsoft.com/office/drawing/2014/main" id="{08C10948-5F52-4DBE-88AA-FD2FD7206B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56" y="1200"/>
                  <a:ext cx="1344" cy="2640"/>
                  <a:chOff x="1056" y="1200"/>
                  <a:chExt cx="1344" cy="2640"/>
                </a:xfrm>
              </p:grpSpPr>
              <p:grpSp>
                <p:nvGrpSpPr>
                  <p:cNvPr id="25698" name="Group 35">
                    <a:extLst>
                      <a:ext uri="{FF2B5EF4-FFF2-40B4-BE49-F238E27FC236}">
                        <a16:creationId xmlns:a16="http://schemas.microsoft.com/office/drawing/2014/main" id="{FECBC590-1DB8-4D3A-869D-7FACEA70BB7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56" y="1200"/>
                    <a:ext cx="1344" cy="2640"/>
                    <a:chOff x="1056" y="1200"/>
                    <a:chExt cx="1344" cy="2640"/>
                  </a:xfrm>
                </p:grpSpPr>
                <p:grpSp>
                  <p:nvGrpSpPr>
                    <p:cNvPr id="25700" name="Group 36">
                      <a:extLst>
                        <a:ext uri="{FF2B5EF4-FFF2-40B4-BE49-F238E27FC236}">
                          <a16:creationId xmlns:a16="http://schemas.microsoft.com/office/drawing/2014/main" id="{322C1A2C-DDC8-4C52-83FD-DCDB7FC147F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40" y="1200"/>
                      <a:ext cx="960" cy="2640"/>
                      <a:chOff x="1440" y="1200"/>
                      <a:chExt cx="960" cy="2640"/>
                    </a:xfrm>
                  </p:grpSpPr>
                  <p:sp>
                    <p:nvSpPr>
                      <p:cNvPr id="25702" name="Rectangle 37">
                        <a:extLst>
                          <a:ext uri="{FF2B5EF4-FFF2-40B4-BE49-F238E27FC236}">
                            <a16:creationId xmlns:a16="http://schemas.microsoft.com/office/drawing/2014/main" id="{FFC15729-8DB5-4267-B21E-059637D947F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24" y="1200"/>
                        <a:ext cx="192" cy="144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§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rgbClr val="6699FF"/>
                          </a:buClr>
                          <a:buFont typeface="Wingdings" panose="05000000000000000000" pitchFamily="2" charset="2"/>
                          <a:buChar char="«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FF3300"/>
                          </a:buClr>
                          <a:buFont typeface="Wingdings" panose="05000000000000000000" pitchFamily="2" charset="2"/>
                          <a:buChar char="v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FF9900"/>
                          </a:buClr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9pPr>
                      </a:lstStyle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altLang="zh-CN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3</a:t>
                        </a:r>
                      </a:p>
                    </p:txBody>
                  </p:sp>
                  <p:sp>
                    <p:nvSpPr>
                      <p:cNvPr id="25703" name="Text Box 38">
                        <a:extLst>
                          <a:ext uri="{FF2B5EF4-FFF2-40B4-BE49-F238E27FC236}">
                            <a16:creationId xmlns:a16="http://schemas.microsoft.com/office/drawing/2014/main" id="{96D8F2D3-BCF7-44D0-9F96-F66A3D3F4A1E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824" y="1285"/>
                        <a:ext cx="116" cy="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§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rgbClr val="6699FF"/>
                          </a:buClr>
                          <a:buFont typeface="Wingdings" panose="05000000000000000000" pitchFamily="2" charset="2"/>
                          <a:buChar char="«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FF3300"/>
                          </a:buClr>
                          <a:buFont typeface="Wingdings" panose="05000000000000000000" pitchFamily="2" charset="2"/>
                          <a:buChar char="v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FF9900"/>
                          </a:buClr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1" lang="en-US" altLang="en-US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25704" name="Text Box 39">
                        <a:extLst>
                          <a:ext uri="{FF2B5EF4-FFF2-40B4-BE49-F238E27FC236}">
                            <a16:creationId xmlns:a16="http://schemas.microsoft.com/office/drawing/2014/main" id="{88DDB111-6655-4B36-ADF2-CEC7DC18A1FF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680" y="1440"/>
                        <a:ext cx="720" cy="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§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rgbClr val="6699FF"/>
                          </a:buClr>
                          <a:buFont typeface="Wingdings" panose="05000000000000000000" pitchFamily="2" charset="2"/>
                          <a:buChar char="«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FF3300"/>
                          </a:buClr>
                          <a:buFont typeface="Wingdings" panose="05000000000000000000" pitchFamily="2" charset="2"/>
                          <a:buChar char="v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FF9900"/>
                          </a:buClr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altLang="zh-CN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print(2);</a:t>
                        </a:r>
                      </a:p>
                    </p:txBody>
                  </p:sp>
                  <p:grpSp>
                    <p:nvGrpSpPr>
                      <p:cNvPr id="25705" name="Group 40">
                        <a:extLst>
                          <a:ext uri="{FF2B5EF4-FFF2-40B4-BE49-F238E27FC236}">
                            <a16:creationId xmlns:a16="http://schemas.microsoft.com/office/drawing/2014/main" id="{D56D2AD9-CCBC-453C-A630-BC59FBD4FBE7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40" y="2976"/>
                        <a:ext cx="672" cy="864"/>
                        <a:chOff x="1200" y="3024"/>
                        <a:chExt cx="672" cy="864"/>
                      </a:xfrm>
                    </p:grpSpPr>
                    <p:sp>
                      <p:nvSpPr>
                        <p:cNvPr id="25706" name="Rectangle 41">
                          <a:extLst>
                            <a:ext uri="{FF2B5EF4-FFF2-40B4-BE49-F238E27FC236}">
                              <a16:creationId xmlns:a16="http://schemas.microsoft.com/office/drawing/2014/main" id="{8AC0CAE8-B905-4AC9-A35C-6EC9CE85E3C2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200" y="3696"/>
                          <a:ext cx="672" cy="192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Char char="§"/>
                            <a:defRPr kumimoji="1" sz="3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隶书" panose="02010509060101010101" pitchFamily="49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rgbClr val="6699FF"/>
                            </a:buClr>
                            <a:buFont typeface="Wingdings" panose="05000000000000000000" pitchFamily="2" charset="2"/>
                            <a:buChar char="«"/>
                            <a:defRPr kumimoji="1"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隶书" panose="02010509060101010101" pitchFamily="49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rgbClr val="FF3300"/>
                            </a:buClr>
                            <a:buFont typeface="Wingdings" panose="05000000000000000000" pitchFamily="2" charset="2"/>
                            <a:buChar char="v"/>
                            <a:defRPr kumimoji="1"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隶书" panose="02010509060101010101" pitchFamily="49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FF9900"/>
                            </a:buClr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隶书" panose="02010509060101010101" pitchFamily="49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Font typeface="Wingdings" panose="05000000000000000000" pitchFamily="2" charset="2"/>
                            <a:buChar char="u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隶书" panose="02010509060101010101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Font typeface="Wingdings" panose="05000000000000000000" pitchFamily="2" charset="2"/>
                            <a:buChar char="u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隶书" panose="02010509060101010101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Font typeface="Wingdings" panose="05000000000000000000" pitchFamily="2" charset="2"/>
                            <a:buChar char="u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隶书" panose="02010509060101010101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Font typeface="Wingdings" panose="05000000000000000000" pitchFamily="2" charset="2"/>
                            <a:buChar char="u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隶书" panose="02010509060101010101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Font typeface="Wingdings" panose="05000000000000000000" pitchFamily="2" charset="2"/>
                            <a:buChar char="u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隶书" panose="020105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zh-CN" altLang="en-US" sz="20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660066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+mn-cs"/>
                            </a:rPr>
                            <a:t>（</a:t>
                          </a:r>
                          <a:r>
                            <a:rPr kumimoji="1" lang="en-US" altLang="zh-CN" sz="20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660066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+mn-cs"/>
                            </a:rPr>
                            <a:t>1</a:t>
                          </a:r>
                          <a:r>
                            <a:rPr kumimoji="1" lang="zh-CN" altLang="en-US" sz="20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660066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+mn-cs"/>
                            </a:rPr>
                            <a:t>）</a:t>
                          </a:r>
                          <a:r>
                            <a:rPr kumimoji="1" lang="en-US" altLang="zh-CN" sz="20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660066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+mn-cs"/>
                            </a:rPr>
                            <a:t>w=3  </a:t>
                          </a:r>
                        </a:p>
                      </p:txBody>
                    </p:sp>
                    <p:sp>
                      <p:nvSpPr>
                        <p:cNvPr id="25707" name="Line 42">
                          <a:extLst>
                            <a:ext uri="{FF2B5EF4-FFF2-40B4-BE49-F238E27FC236}">
                              <a16:creationId xmlns:a16="http://schemas.microsoft.com/office/drawing/2014/main" id="{0CD4CC7D-8285-4D75-A73D-2E03A9ACFF1F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200" y="3024"/>
                          <a:ext cx="0" cy="86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5708" name="Line 43">
                          <a:extLst>
                            <a:ext uri="{FF2B5EF4-FFF2-40B4-BE49-F238E27FC236}">
                              <a16:creationId xmlns:a16="http://schemas.microsoft.com/office/drawing/2014/main" id="{08383374-2848-41AC-8F0F-33AE06554ABE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872" y="3024"/>
                          <a:ext cx="0" cy="86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5701" name="AutoShape 44">
                      <a:extLst>
                        <a:ext uri="{FF2B5EF4-FFF2-40B4-BE49-F238E27FC236}">
                          <a16:creationId xmlns:a16="http://schemas.microsoft.com/office/drawing/2014/main" id="{95C0F698-5D4A-430A-AE16-1F13FD1B48C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56" y="3696"/>
                      <a:ext cx="336" cy="48"/>
                    </a:xfrm>
                    <a:prstGeom prst="rightArrow">
                      <a:avLst>
                        <a:gd name="adj1" fmla="val 50000"/>
                        <a:gd name="adj2" fmla="val 175000"/>
                      </a:avLst>
                    </a:prstGeom>
                    <a:solidFill>
                      <a:srgbClr val="FF505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HK" alt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25699" name="Text Box 45">
                    <a:extLst>
                      <a:ext uri="{FF2B5EF4-FFF2-40B4-BE49-F238E27FC236}">
                        <a16:creationId xmlns:a16="http://schemas.microsoft.com/office/drawing/2014/main" id="{BF84BF18-1F32-4C60-A48F-B119B3750E6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6" y="3408"/>
                    <a:ext cx="33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top</a:t>
                    </a:r>
                  </a:p>
                </p:txBody>
              </p:sp>
            </p:grpSp>
            <p:sp>
              <p:nvSpPr>
                <p:cNvPr id="25697" name="Text Box 46">
                  <a:extLst>
                    <a:ext uri="{FF2B5EF4-FFF2-40B4-BE49-F238E27FC236}">
                      <a16:creationId xmlns:a16="http://schemas.microsoft.com/office/drawing/2014/main" id="{06A7A3DD-242D-4D56-8926-153C992D11D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1680"/>
                  <a:ext cx="1296" cy="25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5695" name="Line 47">
                <a:extLst>
                  <a:ext uri="{FF2B5EF4-FFF2-40B4-BE49-F238E27FC236}">
                    <a16:creationId xmlns:a16="http://schemas.microsoft.com/office/drawing/2014/main" id="{377CD02D-8BDF-4317-9697-92A327D848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920"/>
                <a:ext cx="1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5693" name="Text Box 48" descr="花岗岩">
              <a:extLst>
                <a:ext uri="{FF2B5EF4-FFF2-40B4-BE49-F238E27FC236}">
                  <a16:creationId xmlns:a16="http://schemas.microsoft.com/office/drawing/2014/main" id="{6B2B437E-08F1-483A-901C-2C98BFCF4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96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4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w</a:t>
              </a:r>
            </a:p>
          </p:txBody>
        </p:sp>
      </p:grpSp>
      <p:grpSp>
        <p:nvGrpSpPr>
          <p:cNvPr id="64561" name="Group 49">
            <a:extLst>
              <a:ext uri="{FF2B5EF4-FFF2-40B4-BE49-F238E27FC236}">
                <a16:creationId xmlns:a16="http://schemas.microsoft.com/office/drawing/2014/main" id="{F89343AC-DD98-4E35-9F31-A21978A378ED}"/>
              </a:ext>
            </a:extLst>
          </p:cNvPr>
          <p:cNvGrpSpPr>
            <a:grpSpLocks/>
          </p:cNvGrpSpPr>
          <p:nvPr/>
        </p:nvGrpSpPr>
        <p:grpSpPr bwMode="auto">
          <a:xfrm>
            <a:off x="3820160" y="838200"/>
            <a:ext cx="2667000" cy="5257800"/>
            <a:chOff x="2208" y="528"/>
            <a:chExt cx="1680" cy="3312"/>
          </a:xfrm>
        </p:grpSpPr>
        <p:grpSp>
          <p:nvGrpSpPr>
            <p:cNvPr id="25675" name="Group 50">
              <a:extLst>
                <a:ext uri="{FF2B5EF4-FFF2-40B4-BE49-F238E27FC236}">
                  <a16:creationId xmlns:a16="http://schemas.microsoft.com/office/drawing/2014/main" id="{69E98269-9D0D-472A-A5BB-27EB820B74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768"/>
              <a:ext cx="1680" cy="3072"/>
              <a:chOff x="2208" y="768"/>
              <a:chExt cx="1680" cy="3072"/>
            </a:xfrm>
          </p:grpSpPr>
          <p:grpSp>
            <p:nvGrpSpPr>
              <p:cNvPr id="25677" name="Group 51">
                <a:extLst>
                  <a:ext uri="{FF2B5EF4-FFF2-40B4-BE49-F238E27FC236}">
                    <a16:creationId xmlns:a16="http://schemas.microsoft.com/office/drawing/2014/main" id="{F1232426-9E53-4D39-9706-1C4510951E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768"/>
                <a:ext cx="1680" cy="3072"/>
                <a:chOff x="2208" y="768"/>
                <a:chExt cx="1680" cy="3072"/>
              </a:xfrm>
            </p:grpSpPr>
            <p:grpSp>
              <p:nvGrpSpPr>
                <p:cNvPr id="25679" name="Group 52">
                  <a:extLst>
                    <a:ext uri="{FF2B5EF4-FFF2-40B4-BE49-F238E27FC236}">
                      <a16:creationId xmlns:a16="http://schemas.microsoft.com/office/drawing/2014/main" id="{AEF3B65A-D7C2-4804-A197-9274878BC9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08" y="768"/>
                  <a:ext cx="1392" cy="3072"/>
                  <a:chOff x="2208" y="768"/>
                  <a:chExt cx="1392" cy="3072"/>
                </a:xfrm>
              </p:grpSpPr>
              <p:grpSp>
                <p:nvGrpSpPr>
                  <p:cNvPr id="25681" name="Group 53">
                    <a:extLst>
                      <a:ext uri="{FF2B5EF4-FFF2-40B4-BE49-F238E27FC236}">
                        <a16:creationId xmlns:a16="http://schemas.microsoft.com/office/drawing/2014/main" id="{B221DF76-F0BF-47F8-B017-D732F7D115E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208" y="768"/>
                    <a:ext cx="1392" cy="3072"/>
                    <a:chOff x="2208" y="768"/>
                    <a:chExt cx="1392" cy="3072"/>
                  </a:xfrm>
                </p:grpSpPr>
                <p:sp>
                  <p:nvSpPr>
                    <p:cNvPr id="25683" name="Rectangle 54">
                      <a:extLst>
                        <a:ext uri="{FF2B5EF4-FFF2-40B4-BE49-F238E27FC236}">
                          <a16:creationId xmlns:a16="http://schemas.microsoft.com/office/drawing/2014/main" id="{7FAEB646-5586-449E-9408-47627916157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72" y="768"/>
                      <a:ext cx="192" cy="144"/>
                    </a:xfrm>
                    <a:prstGeom prst="rect">
                      <a:avLst/>
                    </a:prstGeom>
                    <a:solidFill>
                      <a:srgbClr val="CCEC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</a:p>
                  </p:txBody>
                </p:sp>
                <p:sp>
                  <p:nvSpPr>
                    <p:cNvPr id="25684" name="Text Box 55">
                      <a:extLst>
                        <a:ext uri="{FF2B5EF4-FFF2-40B4-BE49-F238E27FC236}">
                          <a16:creationId xmlns:a16="http://schemas.microsoft.com/office/drawing/2014/main" id="{C4A77C4D-F7D6-49F9-BA3E-2C2EEDDBB88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072" y="912"/>
                      <a:ext cx="288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25685" name="Text Box 56">
                      <a:extLst>
                        <a:ext uri="{FF2B5EF4-FFF2-40B4-BE49-F238E27FC236}">
                          <a16:creationId xmlns:a16="http://schemas.microsoft.com/office/drawing/2014/main" id="{BCFE229B-9F36-4B33-AF4E-BFF88DC9C35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8" y="1056"/>
                      <a:ext cx="672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print(1);</a:t>
                      </a:r>
                    </a:p>
                  </p:txBody>
                </p:sp>
                <p:grpSp>
                  <p:nvGrpSpPr>
                    <p:cNvPr id="25686" name="Group 57">
                      <a:extLst>
                        <a:ext uri="{FF2B5EF4-FFF2-40B4-BE49-F238E27FC236}">
                          <a16:creationId xmlns:a16="http://schemas.microsoft.com/office/drawing/2014/main" id="{D0BCA70B-F554-4AF9-B7A9-107358AA3F4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40" y="2976"/>
                      <a:ext cx="672" cy="864"/>
                      <a:chOff x="2736" y="2976"/>
                      <a:chExt cx="672" cy="864"/>
                    </a:xfrm>
                  </p:grpSpPr>
                  <p:sp>
                    <p:nvSpPr>
                      <p:cNvPr id="25688" name="Rectangle 58">
                        <a:extLst>
                          <a:ext uri="{FF2B5EF4-FFF2-40B4-BE49-F238E27FC236}">
                            <a16:creationId xmlns:a16="http://schemas.microsoft.com/office/drawing/2014/main" id="{30823217-DD1A-489E-B8E8-2A6D4DA9875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6" y="3456"/>
                        <a:ext cx="672" cy="192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§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rgbClr val="6699FF"/>
                          </a:buClr>
                          <a:buFont typeface="Wingdings" panose="05000000000000000000" pitchFamily="2" charset="2"/>
                          <a:buChar char="«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FF3300"/>
                          </a:buClr>
                          <a:buFont typeface="Wingdings" panose="05000000000000000000" pitchFamily="2" charset="2"/>
                          <a:buChar char="v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FF9900"/>
                          </a:buClr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9pPr>
                      </a:lstStyle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zh-CN" altLang="en-US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（</a:t>
                        </a:r>
                        <a:r>
                          <a:rPr kumimoji="1" lang="en-US" altLang="zh-CN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2</a:t>
                        </a:r>
                        <a:r>
                          <a:rPr kumimoji="1" lang="zh-CN" altLang="en-US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）</a:t>
                        </a:r>
                        <a:r>
                          <a:rPr kumimoji="1" lang="en-US" altLang="zh-CN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w=2  </a:t>
                        </a:r>
                      </a:p>
                    </p:txBody>
                  </p:sp>
                  <p:sp>
                    <p:nvSpPr>
                      <p:cNvPr id="25689" name="Rectangle 59">
                        <a:extLst>
                          <a:ext uri="{FF2B5EF4-FFF2-40B4-BE49-F238E27FC236}">
                            <a16:creationId xmlns:a16="http://schemas.microsoft.com/office/drawing/2014/main" id="{41BD13D5-73E1-4789-8B96-0784E1CE909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6" y="3648"/>
                        <a:ext cx="672" cy="19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§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rgbClr val="6699FF"/>
                          </a:buClr>
                          <a:buFont typeface="Wingdings" panose="05000000000000000000" pitchFamily="2" charset="2"/>
                          <a:buChar char="«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FF3300"/>
                          </a:buClr>
                          <a:buFont typeface="Wingdings" panose="05000000000000000000" pitchFamily="2" charset="2"/>
                          <a:buChar char="v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FF9900"/>
                          </a:buClr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9pPr>
                      </a:lstStyle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zh-CN" altLang="en-US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（</a:t>
                        </a:r>
                        <a:r>
                          <a:rPr kumimoji="1" lang="en-US" altLang="zh-CN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1</a:t>
                        </a:r>
                        <a:r>
                          <a:rPr kumimoji="1" lang="zh-CN" altLang="en-US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）</a:t>
                        </a:r>
                        <a:r>
                          <a:rPr kumimoji="1" lang="en-US" altLang="zh-CN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w=3  </a:t>
                        </a:r>
                      </a:p>
                    </p:txBody>
                  </p:sp>
                  <p:sp>
                    <p:nvSpPr>
                      <p:cNvPr id="25690" name="Line 60">
                        <a:extLst>
                          <a:ext uri="{FF2B5EF4-FFF2-40B4-BE49-F238E27FC236}">
                            <a16:creationId xmlns:a16="http://schemas.microsoft.com/office/drawing/2014/main" id="{5E691045-3CDF-444E-87DB-D295632423A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736" y="2976"/>
                        <a:ext cx="0" cy="86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1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25691" name="Line 61">
                        <a:extLst>
                          <a:ext uri="{FF2B5EF4-FFF2-40B4-BE49-F238E27FC236}">
                            <a16:creationId xmlns:a16="http://schemas.microsoft.com/office/drawing/2014/main" id="{F94FC4E9-2401-4642-B237-BC8CDB068ADC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408" y="2976"/>
                        <a:ext cx="0" cy="86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1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25687" name="AutoShape 62">
                      <a:extLst>
                        <a:ext uri="{FF2B5EF4-FFF2-40B4-BE49-F238E27FC236}">
                          <a16:creationId xmlns:a16="http://schemas.microsoft.com/office/drawing/2014/main" id="{7EA059E8-9B92-4153-AFFF-A913D7582FB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8" y="3504"/>
                      <a:ext cx="336" cy="48"/>
                    </a:xfrm>
                    <a:prstGeom prst="rightArrow">
                      <a:avLst>
                        <a:gd name="adj1" fmla="val 50000"/>
                        <a:gd name="adj2" fmla="val 175000"/>
                      </a:avLst>
                    </a:prstGeom>
                    <a:solidFill>
                      <a:srgbClr val="FF505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HK" alt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25682" name="Text Box 63">
                    <a:extLst>
                      <a:ext uri="{FF2B5EF4-FFF2-40B4-BE49-F238E27FC236}">
                        <a16:creationId xmlns:a16="http://schemas.microsoft.com/office/drawing/2014/main" id="{99BD693F-EC72-4045-9E3E-2D7C0835EE0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8" y="3264"/>
                    <a:ext cx="33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top</a:t>
                    </a:r>
                  </a:p>
                </p:txBody>
              </p:sp>
            </p:grpSp>
            <p:sp>
              <p:nvSpPr>
                <p:cNvPr id="25680" name="Text Box 64">
                  <a:extLst>
                    <a:ext uri="{FF2B5EF4-FFF2-40B4-BE49-F238E27FC236}">
                      <a16:creationId xmlns:a16="http://schemas.microsoft.com/office/drawing/2014/main" id="{4B3AF7E7-0249-4CE3-A7A8-622A2D03DF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84" y="1344"/>
                  <a:ext cx="1104" cy="25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5678" name="Line 65">
                <a:extLst>
                  <a:ext uri="{FF2B5EF4-FFF2-40B4-BE49-F238E27FC236}">
                    <a16:creationId xmlns:a16="http://schemas.microsoft.com/office/drawing/2014/main" id="{D531CDE1-F73C-418E-8BBF-3D55DBCD21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1584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5676" name="Text Box 66" descr="花岗岩">
              <a:extLst>
                <a:ext uri="{FF2B5EF4-FFF2-40B4-BE49-F238E27FC236}">
                  <a16:creationId xmlns:a16="http://schemas.microsoft.com/office/drawing/2014/main" id="{314AA6E5-AB4F-4B15-AA96-3FADF0B68C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528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4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w</a:t>
              </a:r>
            </a:p>
          </p:txBody>
        </p:sp>
      </p:grpSp>
      <p:grpSp>
        <p:nvGrpSpPr>
          <p:cNvPr id="64579" name="Group 67">
            <a:extLst>
              <a:ext uri="{FF2B5EF4-FFF2-40B4-BE49-F238E27FC236}">
                <a16:creationId xmlns:a16="http://schemas.microsoft.com/office/drawing/2014/main" id="{CF193037-8328-493C-9524-04E034940D96}"/>
              </a:ext>
            </a:extLst>
          </p:cNvPr>
          <p:cNvGrpSpPr>
            <a:grpSpLocks/>
          </p:cNvGrpSpPr>
          <p:nvPr/>
        </p:nvGrpSpPr>
        <p:grpSpPr bwMode="auto">
          <a:xfrm>
            <a:off x="5572760" y="381000"/>
            <a:ext cx="2286000" cy="5715000"/>
            <a:chOff x="3360" y="240"/>
            <a:chExt cx="1392" cy="3600"/>
          </a:xfrm>
        </p:grpSpPr>
        <p:grpSp>
          <p:nvGrpSpPr>
            <p:cNvPr id="25655" name="Group 68">
              <a:extLst>
                <a:ext uri="{FF2B5EF4-FFF2-40B4-BE49-F238E27FC236}">
                  <a16:creationId xmlns:a16="http://schemas.microsoft.com/office/drawing/2014/main" id="{64988EC3-400B-4304-AAF2-1A1007EA37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480"/>
              <a:ext cx="1392" cy="3360"/>
              <a:chOff x="3360" y="480"/>
              <a:chExt cx="1392" cy="3360"/>
            </a:xfrm>
          </p:grpSpPr>
          <p:grpSp>
            <p:nvGrpSpPr>
              <p:cNvPr id="25657" name="Group 69">
                <a:extLst>
                  <a:ext uri="{FF2B5EF4-FFF2-40B4-BE49-F238E27FC236}">
                    <a16:creationId xmlns:a16="http://schemas.microsoft.com/office/drawing/2014/main" id="{C032DF09-8F76-4002-B50B-02F7F38356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0" y="480"/>
                <a:ext cx="1392" cy="3360"/>
                <a:chOff x="3360" y="480"/>
                <a:chExt cx="1392" cy="3360"/>
              </a:xfrm>
            </p:grpSpPr>
            <p:grpSp>
              <p:nvGrpSpPr>
                <p:cNvPr id="25659" name="Group 70">
                  <a:extLst>
                    <a:ext uri="{FF2B5EF4-FFF2-40B4-BE49-F238E27FC236}">
                      <a16:creationId xmlns:a16="http://schemas.microsoft.com/office/drawing/2014/main" id="{030D654F-A1FD-48D0-BEA1-C1CE2FE5317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60" y="480"/>
                  <a:ext cx="1392" cy="3360"/>
                  <a:chOff x="3360" y="480"/>
                  <a:chExt cx="1392" cy="3360"/>
                </a:xfrm>
              </p:grpSpPr>
              <p:grpSp>
                <p:nvGrpSpPr>
                  <p:cNvPr id="25663" name="Group 71">
                    <a:extLst>
                      <a:ext uri="{FF2B5EF4-FFF2-40B4-BE49-F238E27FC236}">
                        <a16:creationId xmlns:a16="http://schemas.microsoft.com/office/drawing/2014/main" id="{5522FDB5-D1F9-4F44-9879-FA2A2AD7EB1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360" y="480"/>
                    <a:ext cx="1392" cy="3360"/>
                    <a:chOff x="3360" y="480"/>
                    <a:chExt cx="1392" cy="3360"/>
                  </a:xfrm>
                </p:grpSpPr>
                <p:sp>
                  <p:nvSpPr>
                    <p:cNvPr id="25665" name="Rectangle 72">
                      <a:extLst>
                        <a:ext uri="{FF2B5EF4-FFF2-40B4-BE49-F238E27FC236}">
                          <a16:creationId xmlns:a16="http://schemas.microsoft.com/office/drawing/2014/main" id="{96B0B595-DAC2-4EB6-B4BE-07B0F5B60DE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76" y="480"/>
                      <a:ext cx="192" cy="144"/>
                    </a:xfrm>
                    <a:prstGeom prst="rect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</a:p>
                  </p:txBody>
                </p:sp>
                <p:sp>
                  <p:nvSpPr>
                    <p:cNvPr id="25666" name="Text Box 73">
                      <a:extLst>
                        <a:ext uri="{FF2B5EF4-FFF2-40B4-BE49-F238E27FC236}">
                          <a16:creationId xmlns:a16="http://schemas.microsoft.com/office/drawing/2014/main" id="{8C9453EF-5CD9-48F2-B2AD-4CDC3740713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032" y="720"/>
                      <a:ext cx="720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print(0);</a:t>
                      </a:r>
                    </a:p>
                  </p:txBody>
                </p:sp>
                <p:grpSp>
                  <p:nvGrpSpPr>
                    <p:cNvPr id="25667" name="Group 74">
                      <a:extLst>
                        <a:ext uri="{FF2B5EF4-FFF2-40B4-BE49-F238E27FC236}">
                          <a16:creationId xmlns:a16="http://schemas.microsoft.com/office/drawing/2014/main" id="{E6A833A6-5407-45A3-8795-E9B4C3E2BFD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44" y="2976"/>
                      <a:ext cx="672" cy="864"/>
                      <a:chOff x="2976" y="2112"/>
                      <a:chExt cx="672" cy="864"/>
                    </a:xfrm>
                  </p:grpSpPr>
                  <p:sp>
                    <p:nvSpPr>
                      <p:cNvPr id="25670" name="Rectangle 75">
                        <a:extLst>
                          <a:ext uri="{FF2B5EF4-FFF2-40B4-BE49-F238E27FC236}">
                            <a16:creationId xmlns:a16="http://schemas.microsoft.com/office/drawing/2014/main" id="{8F52F272-8D47-41D5-970F-FD7DAA415E6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76" y="2400"/>
                        <a:ext cx="672" cy="192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§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rgbClr val="6699FF"/>
                          </a:buClr>
                          <a:buFont typeface="Wingdings" panose="05000000000000000000" pitchFamily="2" charset="2"/>
                          <a:buChar char="«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FF3300"/>
                          </a:buClr>
                          <a:buFont typeface="Wingdings" panose="05000000000000000000" pitchFamily="2" charset="2"/>
                          <a:buChar char="v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FF9900"/>
                          </a:buClr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9pPr>
                      </a:lstStyle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zh-CN" altLang="en-US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（</a:t>
                        </a:r>
                        <a:r>
                          <a:rPr kumimoji="1" lang="en-US" altLang="zh-CN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3</a:t>
                        </a:r>
                        <a:r>
                          <a:rPr kumimoji="1" lang="zh-CN" altLang="en-US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）</a:t>
                        </a:r>
                        <a:r>
                          <a:rPr kumimoji="1" lang="en-US" altLang="zh-CN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w=1  </a:t>
                        </a:r>
                      </a:p>
                    </p:txBody>
                  </p:sp>
                  <p:sp>
                    <p:nvSpPr>
                      <p:cNvPr id="25671" name="Rectangle 76">
                        <a:extLst>
                          <a:ext uri="{FF2B5EF4-FFF2-40B4-BE49-F238E27FC236}">
                            <a16:creationId xmlns:a16="http://schemas.microsoft.com/office/drawing/2014/main" id="{FCE055DD-DDB7-4C1B-82F5-D2139446335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76" y="2592"/>
                        <a:ext cx="672" cy="192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§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rgbClr val="6699FF"/>
                          </a:buClr>
                          <a:buFont typeface="Wingdings" panose="05000000000000000000" pitchFamily="2" charset="2"/>
                          <a:buChar char="«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FF3300"/>
                          </a:buClr>
                          <a:buFont typeface="Wingdings" panose="05000000000000000000" pitchFamily="2" charset="2"/>
                          <a:buChar char="v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FF9900"/>
                          </a:buClr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9pPr>
                      </a:lstStyle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zh-CN" altLang="en-US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（</a:t>
                        </a:r>
                        <a:r>
                          <a:rPr kumimoji="1" lang="en-US" altLang="zh-CN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2</a:t>
                        </a:r>
                        <a:r>
                          <a:rPr kumimoji="1" lang="zh-CN" altLang="en-US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）</a:t>
                        </a:r>
                        <a:r>
                          <a:rPr kumimoji="1" lang="en-US" altLang="zh-CN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w=2  </a:t>
                        </a:r>
                      </a:p>
                    </p:txBody>
                  </p:sp>
                  <p:sp>
                    <p:nvSpPr>
                      <p:cNvPr id="25672" name="Rectangle 77">
                        <a:extLst>
                          <a:ext uri="{FF2B5EF4-FFF2-40B4-BE49-F238E27FC236}">
                            <a16:creationId xmlns:a16="http://schemas.microsoft.com/office/drawing/2014/main" id="{EB091066-25CA-4B7C-8F01-25A9C9C8C1B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76" y="2784"/>
                        <a:ext cx="672" cy="19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§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rgbClr val="6699FF"/>
                          </a:buClr>
                          <a:buFont typeface="Wingdings" panose="05000000000000000000" pitchFamily="2" charset="2"/>
                          <a:buChar char="«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FF3300"/>
                          </a:buClr>
                          <a:buFont typeface="Wingdings" panose="05000000000000000000" pitchFamily="2" charset="2"/>
                          <a:buChar char="v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FF9900"/>
                          </a:buClr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9pPr>
                      </a:lstStyle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zh-CN" altLang="en-US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（</a:t>
                        </a:r>
                        <a:r>
                          <a:rPr kumimoji="1" lang="en-US" altLang="zh-CN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1</a:t>
                        </a:r>
                        <a:r>
                          <a:rPr kumimoji="1" lang="zh-CN" altLang="en-US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）</a:t>
                        </a:r>
                        <a:r>
                          <a:rPr kumimoji="1" lang="en-US" altLang="zh-CN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w=3  </a:t>
                        </a:r>
                      </a:p>
                    </p:txBody>
                  </p:sp>
                  <p:sp>
                    <p:nvSpPr>
                      <p:cNvPr id="25673" name="Line 78">
                        <a:extLst>
                          <a:ext uri="{FF2B5EF4-FFF2-40B4-BE49-F238E27FC236}">
                            <a16:creationId xmlns:a16="http://schemas.microsoft.com/office/drawing/2014/main" id="{5A39619C-470C-400E-BAC3-ED6CD9598E9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76" y="2112"/>
                        <a:ext cx="0" cy="86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1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25674" name="Line 79">
                        <a:extLst>
                          <a:ext uri="{FF2B5EF4-FFF2-40B4-BE49-F238E27FC236}">
                            <a16:creationId xmlns:a16="http://schemas.microsoft.com/office/drawing/2014/main" id="{26882FAC-206D-47C4-B176-B31C60E1AD0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648" y="2112"/>
                        <a:ext cx="0" cy="86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1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25668" name="AutoShape 80">
                      <a:extLst>
                        <a:ext uri="{FF2B5EF4-FFF2-40B4-BE49-F238E27FC236}">
                          <a16:creationId xmlns:a16="http://schemas.microsoft.com/office/drawing/2014/main" id="{D3D138F6-E91D-4E0F-9D3F-87AB7205AE5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0" y="3312"/>
                      <a:ext cx="336" cy="48"/>
                    </a:xfrm>
                    <a:prstGeom prst="rightArrow">
                      <a:avLst>
                        <a:gd name="adj1" fmla="val 50000"/>
                        <a:gd name="adj2" fmla="val 175000"/>
                      </a:avLst>
                    </a:prstGeom>
                    <a:solidFill>
                      <a:srgbClr val="FF505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HK" alt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25669" name="Text Box 81">
                      <a:extLst>
                        <a:ext uri="{FF2B5EF4-FFF2-40B4-BE49-F238E27FC236}">
                          <a16:creationId xmlns:a16="http://schemas.microsoft.com/office/drawing/2014/main" id="{3C3950D7-E88E-4A5B-B5BD-27196A3F14E6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76" y="576"/>
                      <a:ext cx="192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25664" name="Text Box 82">
                    <a:extLst>
                      <a:ext uri="{FF2B5EF4-FFF2-40B4-BE49-F238E27FC236}">
                        <a16:creationId xmlns:a16="http://schemas.microsoft.com/office/drawing/2014/main" id="{72E4CA39-AEEE-4BF7-9B14-EE56DFD30A7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0" y="3072"/>
                    <a:ext cx="3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top</a:t>
                    </a:r>
                  </a:p>
                </p:txBody>
              </p:sp>
            </p:grpSp>
            <p:grpSp>
              <p:nvGrpSpPr>
                <p:cNvPr id="25660" name="Group 83">
                  <a:extLst>
                    <a:ext uri="{FF2B5EF4-FFF2-40B4-BE49-F238E27FC236}">
                      <a16:creationId xmlns:a16="http://schemas.microsoft.com/office/drawing/2014/main" id="{4BA86322-CC47-4872-AE94-B10E75863E8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88" y="960"/>
                  <a:ext cx="864" cy="250"/>
                  <a:chOff x="3840" y="960"/>
                  <a:chExt cx="864" cy="250"/>
                </a:xfrm>
              </p:grpSpPr>
              <p:sp>
                <p:nvSpPr>
                  <p:cNvPr id="25661" name="Text Box 84">
                    <a:extLst>
                      <a:ext uri="{FF2B5EF4-FFF2-40B4-BE49-F238E27FC236}">
                        <a16:creationId xmlns:a16="http://schemas.microsoft.com/office/drawing/2014/main" id="{E5BEB604-B65F-460C-A6D7-A6D276170A9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0" y="960"/>
                    <a:ext cx="864" cy="250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altLang="en-US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5662" name="Line 85">
                    <a:extLst>
                      <a:ext uri="{FF2B5EF4-FFF2-40B4-BE49-F238E27FC236}">
                        <a16:creationId xmlns:a16="http://schemas.microsoft.com/office/drawing/2014/main" id="{CB45DCB0-BD60-48BC-AD3D-88E9CE6B495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40" y="1200"/>
                    <a:ext cx="86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</p:grpSp>
          <p:sp>
            <p:nvSpPr>
              <p:cNvPr id="25658" name="Line 86">
                <a:extLst>
                  <a:ext uri="{FF2B5EF4-FFF2-40B4-BE49-F238E27FC236}">
                    <a16:creationId xmlns:a16="http://schemas.microsoft.com/office/drawing/2014/main" id="{C809D241-EC55-4FD3-BFE3-6FE2770BA2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120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5656" name="Text Box 87" descr="花岗岩">
              <a:extLst>
                <a:ext uri="{FF2B5EF4-FFF2-40B4-BE49-F238E27FC236}">
                  <a16:creationId xmlns:a16="http://schemas.microsoft.com/office/drawing/2014/main" id="{BCA907FE-6377-42E5-AF43-C388E073B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4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4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w</a:t>
              </a:r>
            </a:p>
          </p:txBody>
        </p:sp>
      </p:grpSp>
      <p:sp>
        <p:nvSpPr>
          <p:cNvPr id="64676" name="Rectangle 164">
            <a:extLst>
              <a:ext uri="{FF2B5EF4-FFF2-40B4-BE49-F238E27FC236}">
                <a16:creationId xmlns:a16="http://schemas.microsoft.com/office/drawing/2014/main" id="{7B8994BF-FE22-4385-BA81-97943EFD1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535" y="4589463"/>
            <a:ext cx="8572500" cy="1616075"/>
          </a:xfrm>
          <a:prstGeom prst="rect">
            <a:avLst/>
          </a:prstGeom>
          <a:gradFill rotWithShape="0">
            <a:gsLst>
              <a:gs pos="0">
                <a:srgbClr val="FFF0E1"/>
              </a:gs>
              <a:gs pos="100000">
                <a:srgbClr val="FFFAF4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4619" name="Group 107">
            <a:extLst>
              <a:ext uri="{FF2B5EF4-FFF2-40B4-BE49-F238E27FC236}">
                <a16:creationId xmlns:a16="http://schemas.microsoft.com/office/drawing/2014/main" id="{89126BF2-B251-41D8-970C-62B054EC9D57}"/>
              </a:ext>
            </a:extLst>
          </p:cNvPr>
          <p:cNvGrpSpPr>
            <a:grpSpLocks/>
          </p:cNvGrpSpPr>
          <p:nvPr/>
        </p:nvGrpSpPr>
        <p:grpSpPr bwMode="auto">
          <a:xfrm>
            <a:off x="3807460" y="2132013"/>
            <a:ext cx="3025775" cy="3962400"/>
            <a:chOff x="2208" y="1344"/>
            <a:chExt cx="1906" cy="2496"/>
          </a:xfrm>
        </p:grpSpPr>
        <p:sp>
          <p:nvSpPr>
            <p:cNvPr id="25646" name="Text Box 108">
              <a:extLst>
                <a:ext uri="{FF2B5EF4-FFF2-40B4-BE49-F238E27FC236}">
                  <a16:creationId xmlns:a16="http://schemas.microsoft.com/office/drawing/2014/main" id="{C7E8B681-0540-40E3-BE41-EF86E22F7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344"/>
              <a:ext cx="1330" cy="250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(3) </a:t>
              </a: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输出：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2, 2,</a:t>
              </a:r>
            </a:p>
          </p:txBody>
        </p:sp>
        <p:grpSp>
          <p:nvGrpSpPr>
            <p:cNvPr id="25647" name="Group 109">
              <a:extLst>
                <a:ext uri="{FF2B5EF4-FFF2-40B4-BE49-F238E27FC236}">
                  <a16:creationId xmlns:a16="http://schemas.microsoft.com/office/drawing/2014/main" id="{55837159-9324-4C15-8230-A16B24AD31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976"/>
              <a:ext cx="1104" cy="864"/>
              <a:chOff x="2208" y="2208"/>
              <a:chExt cx="1104" cy="864"/>
            </a:xfrm>
          </p:grpSpPr>
          <p:sp>
            <p:nvSpPr>
              <p:cNvPr id="25648" name="Rectangle 110">
                <a:extLst>
                  <a:ext uri="{FF2B5EF4-FFF2-40B4-BE49-F238E27FC236}">
                    <a16:creationId xmlns:a16="http://schemas.microsoft.com/office/drawing/2014/main" id="{FFB76D1B-7913-4DC9-83EF-2671E2D194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688"/>
                <a:ext cx="672" cy="192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(2)    2</a:t>
                </a:r>
              </a:p>
            </p:txBody>
          </p:sp>
          <p:sp>
            <p:nvSpPr>
              <p:cNvPr id="25649" name="Rectangle 111">
                <a:extLst>
                  <a:ext uri="{FF2B5EF4-FFF2-40B4-BE49-F238E27FC236}">
                    <a16:creationId xmlns:a16="http://schemas.microsoft.com/office/drawing/2014/main" id="{BAEA5CF3-C819-4505-9FA2-F25173FF5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880"/>
                <a:ext cx="672" cy="19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(1)    3</a:t>
                </a:r>
              </a:p>
            </p:txBody>
          </p:sp>
          <p:sp>
            <p:nvSpPr>
              <p:cNvPr id="25650" name="Line 112">
                <a:extLst>
                  <a:ext uri="{FF2B5EF4-FFF2-40B4-BE49-F238E27FC236}">
                    <a16:creationId xmlns:a16="http://schemas.microsoft.com/office/drawing/2014/main" id="{CCA648B4-4F75-45B9-BF1C-E83BE7369C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0" y="2208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51" name="Line 113">
                <a:extLst>
                  <a:ext uri="{FF2B5EF4-FFF2-40B4-BE49-F238E27FC236}">
                    <a16:creationId xmlns:a16="http://schemas.microsoft.com/office/drawing/2014/main" id="{02DFF318-FA7E-4F1C-BF29-1809811385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2" y="2208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25652" name="Group 114">
                <a:extLst>
                  <a:ext uri="{FF2B5EF4-FFF2-40B4-BE49-F238E27FC236}">
                    <a16:creationId xmlns:a16="http://schemas.microsoft.com/office/drawing/2014/main" id="{834CCF40-5E80-4C86-92AD-F046D4E439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496"/>
                <a:ext cx="384" cy="288"/>
                <a:chOff x="1440" y="3888"/>
                <a:chExt cx="384" cy="288"/>
              </a:xfrm>
            </p:grpSpPr>
            <p:sp>
              <p:nvSpPr>
                <p:cNvPr id="25653" name="AutoShape 115">
                  <a:extLst>
                    <a:ext uri="{FF2B5EF4-FFF2-40B4-BE49-F238E27FC236}">
                      <a16:creationId xmlns:a16="http://schemas.microsoft.com/office/drawing/2014/main" id="{30BF5B96-B944-4DAC-8D83-9E49E5C496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4128"/>
                  <a:ext cx="336" cy="48"/>
                </a:xfrm>
                <a:prstGeom prst="rightArrow">
                  <a:avLst>
                    <a:gd name="adj1" fmla="val 50000"/>
                    <a:gd name="adj2" fmla="val 175000"/>
                  </a:avLst>
                </a:prstGeom>
                <a:solidFill>
                  <a:srgbClr val="FF505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HK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5654" name="Text Box 116">
                  <a:extLst>
                    <a:ext uri="{FF2B5EF4-FFF2-40B4-BE49-F238E27FC236}">
                      <a16:creationId xmlns:a16="http://schemas.microsoft.com/office/drawing/2014/main" id="{F65D4955-D052-4869-AA78-2124FDC3782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40" y="3888"/>
                  <a:ext cx="38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top</a:t>
                  </a:r>
                </a:p>
              </p:txBody>
            </p:sp>
          </p:grpSp>
        </p:grpSp>
      </p:grpSp>
      <p:grpSp>
        <p:nvGrpSpPr>
          <p:cNvPr id="64629" name="Group 117">
            <a:extLst>
              <a:ext uri="{FF2B5EF4-FFF2-40B4-BE49-F238E27FC236}">
                <a16:creationId xmlns:a16="http://schemas.microsoft.com/office/drawing/2014/main" id="{33A2621B-7120-4AC8-84CD-D14A30A59DA5}"/>
              </a:ext>
            </a:extLst>
          </p:cNvPr>
          <p:cNvGrpSpPr>
            <a:grpSpLocks/>
          </p:cNvGrpSpPr>
          <p:nvPr/>
        </p:nvGrpSpPr>
        <p:grpSpPr bwMode="auto">
          <a:xfrm>
            <a:off x="5572760" y="1536700"/>
            <a:ext cx="2286000" cy="4572000"/>
            <a:chOff x="3360" y="960"/>
            <a:chExt cx="1392" cy="2880"/>
          </a:xfrm>
        </p:grpSpPr>
        <p:sp>
          <p:nvSpPr>
            <p:cNvPr id="25636" name="Text Box 118">
              <a:extLst>
                <a:ext uri="{FF2B5EF4-FFF2-40B4-BE49-F238E27FC236}">
                  <a16:creationId xmlns:a16="http://schemas.microsoft.com/office/drawing/2014/main" id="{81B69B22-A5D5-43E7-9EEE-EEB37ECF4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960"/>
              <a:ext cx="864" cy="231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(4)</a:t>
              </a:r>
              <a:r>
                <a: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输出：</a:t>
              </a: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1,</a:t>
              </a:r>
            </a:p>
          </p:txBody>
        </p:sp>
        <p:grpSp>
          <p:nvGrpSpPr>
            <p:cNvPr id="25637" name="Group 119">
              <a:extLst>
                <a:ext uri="{FF2B5EF4-FFF2-40B4-BE49-F238E27FC236}">
                  <a16:creationId xmlns:a16="http://schemas.microsoft.com/office/drawing/2014/main" id="{87471C42-0D44-42DF-B3CB-1067E8D6C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2976"/>
              <a:ext cx="1056" cy="864"/>
              <a:chOff x="3456" y="2976"/>
              <a:chExt cx="1056" cy="864"/>
            </a:xfrm>
          </p:grpSpPr>
          <p:sp>
            <p:nvSpPr>
              <p:cNvPr id="25638" name="Rectangle 120">
                <a:extLst>
                  <a:ext uri="{FF2B5EF4-FFF2-40B4-BE49-F238E27FC236}">
                    <a16:creationId xmlns:a16="http://schemas.microsoft.com/office/drawing/2014/main" id="{003EE78D-53BE-45B4-9F60-3482FBA5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3264"/>
                <a:ext cx="672" cy="192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(3)       1</a:t>
                </a:r>
              </a:p>
            </p:txBody>
          </p:sp>
          <p:sp>
            <p:nvSpPr>
              <p:cNvPr id="25639" name="Rectangle 121">
                <a:extLst>
                  <a:ext uri="{FF2B5EF4-FFF2-40B4-BE49-F238E27FC236}">
                    <a16:creationId xmlns:a16="http://schemas.microsoft.com/office/drawing/2014/main" id="{7B465FA1-0771-4D8D-A2CE-A8D0587AD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3456"/>
                <a:ext cx="672" cy="192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(2)       2</a:t>
                </a:r>
              </a:p>
            </p:txBody>
          </p:sp>
          <p:sp>
            <p:nvSpPr>
              <p:cNvPr id="25640" name="Rectangle 122">
                <a:extLst>
                  <a:ext uri="{FF2B5EF4-FFF2-40B4-BE49-F238E27FC236}">
                    <a16:creationId xmlns:a16="http://schemas.microsoft.com/office/drawing/2014/main" id="{8BF028D2-CED4-4FBA-AA94-E5E575A00C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3648"/>
                <a:ext cx="672" cy="19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(1)      3</a:t>
                </a:r>
              </a:p>
            </p:txBody>
          </p:sp>
          <p:sp>
            <p:nvSpPr>
              <p:cNvPr id="25641" name="Line 123">
                <a:extLst>
                  <a:ext uri="{FF2B5EF4-FFF2-40B4-BE49-F238E27FC236}">
                    <a16:creationId xmlns:a16="http://schemas.microsoft.com/office/drawing/2014/main" id="{56ACE85C-DEB0-45EB-9584-7B39C06180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2" y="2976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42" name="Line 124">
                <a:extLst>
                  <a:ext uri="{FF2B5EF4-FFF2-40B4-BE49-F238E27FC236}">
                    <a16:creationId xmlns:a16="http://schemas.microsoft.com/office/drawing/2014/main" id="{496C5F77-8746-431B-BA7D-6D91A996EC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0" y="2976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25643" name="Group 125">
                <a:extLst>
                  <a:ext uri="{FF2B5EF4-FFF2-40B4-BE49-F238E27FC236}">
                    <a16:creationId xmlns:a16="http://schemas.microsoft.com/office/drawing/2014/main" id="{BA4CBD17-01E5-43DC-AC1A-DA5E047530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6" y="3072"/>
                <a:ext cx="384" cy="288"/>
                <a:chOff x="1440" y="3888"/>
                <a:chExt cx="384" cy="288"/>
              </a:xfrm>
            </p:grpSpPr>
            <p:sp>
              <p:nvSpPr>
                <p:cNvPr id="25644" name="AutoShape 126">
                  <a:extLst>
                    <a:ext uri="{FF2B5EF4-FFF2-40B4-BE49-F238E27FC236}">
                      <a16:creationId xmlns:a16="http://schemas.microsoft.com/office/drawing/2014/main" id="{941BC0EF-C766-482F-BAB3-1C9EEEC092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4128"/>
                  <a:ext cx="336" cy="48"/>
                </a:xfrm>
                <a:prstGeom prst="rightArrow">
                  <a:avLst>
                    <a:gd name="adj1" fmla="val 50000"/>
                    <a:gd name="adj2" fmla="val 175000"/>
                  </a:avLst>
                </a:prstGeom>
                <a:solidFill>
                  <a:srgbClr val="FF505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HK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5645" name="Text Box 127">
                  <a:extLst>
                    <a:ext uri="{FF2B5EF4-FFF2-40B4-BE49-F238E27FC236}">
                      <a16:creationId xmlns:a16="http://schemas.microsoft.com/office/drawing/2014/main" id="{731BF42A-A05A-4FF4-A8C1-5CBC50E6AC0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40" y="3888"/>
                  <a:ext cx="38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top</a:t>
                  </a:r>
                </a:p>
              </p:txBody>
            </p:sp>
          </p:grpSp>
        </p:grpSp>
      </p:grpSp>
      <p:grpSp>
        <p:nvGrpSpPr>
          <p:cNvPr id="64640" name="Group 128">
            <a:extLst>
              <a:ext uri="{FF2B5EF4-FFF2-40B4-BE49-F238E27FC236}">
                <a16:creationId xmlns:a16="http://schemas.microsoft.com/office/drawing/2014/main" id="{3868B73E-088E-4832-AEA0-E0359AEC4C26}"/>
              </a:ext>
            </a:extLst>
          </p:cNvPr>
          <p:cNvGrpSpPr>
            <a:grpSpLocks/>
          </p:cNvGrpSpPr>
          <p:nvPr/>
        </p:nvGrpSpPr>
        <p:grpSpPr bwMode="auto">
          <a:xfrm>
            <a:off x="1992948" y="2665413"/>
            <a:ext cx="2819400" cy="3429000"/>
            <a:chOff x="1056" y="1680"/>
            <a:chExt cx="1776" cy="2160"/>
          </a:xfrm>
        </p:grpSpPr>
        <p:sp>
          <p:nvSpPr>
            <p:cNvPr id="25628" name="Text Box 129">
              <a:extLst>
                <a:ext uri="{FF2B5EF4-FFF2-40B4-BE49-F238E27FC236}">
                  <a16:creationId xmlns:a16="http://schemas.microsoft.com/office/drawing/2014/main" id="{52479272-8066-429F-AB23-90F0B71ED8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680"/>
              <a:ext cx="1296" cy="250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(2) </a:t>
              </a: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输出：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3, 3, 3,  </a:t>
              </a:r>
            </a:p>
          </p:txBody>
        </p:sp>
        <p:grpSp>
          <p:nvGrpSpPr>
            <p:cNvPr id="25629" name="Group 130">
              <a:extLst>
                <a:ext uri="{FF2B5EF4-FFF2-40B4-BE49-F238E27FC236}">
                  <a16:creationId xmlns:a16="http://schemas.microsoft.com/office/drawing/2014/main" id="{E952BA74-67C4-49DB-AFA4-51385510F3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976"/>
              <a:ext cx="1056" cy="864"/>
              <a:chOff x="2160" y="1776"/>
              <a:chExt cx="1056" cy="864"/>
            </a:xfrm>
          </p:grpSpPr>
          <p:sp>
            <p:nvSpPr>
              <p:cNvPr id="25630" name="Rectangle 131">
                <a:extLst>
                  <a:ext uri="{FF2B5EF4-FFF2-40B4-BE49-F238E27FC236}">
                    <a16:creationId xmlns:a16="http://schemas.microsoft.com/office/drawing/2014/main" id="{42D2563F-6601-492B-A3E8-7B955EEE8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448"/>
                <a:ext cx="672" cy="19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(1 )    3</a:t>
                </a:r>
              </a:p>
            </p:txBody>
          </p:sp>
          <p:sp>
            <p:nvSpPr>
              <p:cNvPr id="25631" name="Line 132">
                <a:extLst>
                  <a:ext uri="{FF2B5EF4-FFF2-40B4-BE49-F238E27FC236}">
                    <a16:creationId xmlns:a16="http://schemas.microsoft.com/office/drawing/2014/main" id="{99407421-9DF2-4CB6-82F8-8D7B5B66BF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44" y="1776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32" name="Line 133">
                <a:extLst>
                  <a:ext uri="{FF2B5EF4-FFF2-40B4-BE49-F238E27FC236}">
                    <a16:creationId xmlns:a16="http://schemas.microsoft.com/office/drawing/2014/main" id="{06F93D56-021F-437E-B8F1-07CE2D2E8D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6" y="1776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25633" name="Group 134">
                <a:extLst>
                  <a:ext uri="{FF2B5EF4-FFF2-40B4-BE49-F238E27FC236}">
                    <a16:creationId xmlns:a16="http://schemas.microsoft.com/office/drawing/2014/main" id="{C56C3523-A4DE-401A-B2DB-D83FAE0490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0" y="2208"/>
                <a:ext cx="384" cy="336"/>
                <a:chOff x="1872" y="2160"/>
                <a:chExt cx="384" cy="336"/>
              </a:xfrm>
            </p:grpSpPr>
            <p:sp>
              <p:nvSpPr>
                <p:cNvPr id="25634" name="AutoShape 135">
                  <a:extLst>
                    <a:ext uri="{FF2B5EF4-FFF2-40B4-BE49-F238E27FC236}">
                      <a16:creationId xmlns:a16="http://schemas.microsoft.com/office/drawing/2014/main" id="{13AFF4F8-8AA1-41F2-8B57-1D766237B2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448"/>
                  <a:ext cx="336" cy="48"/>
                </a:xfrm>
                <a:prstGeom prst="rightArrow">
                  <a:avLst>
                    <a:gd name="adj1" fmla="val 50000"/>
                    <a:gd name="adj2" fmla="val 175000"/>
                  </a:avLst>
                </a:prstGeom>
                <a:solidFill>
                  <a:srgbClr val="FF505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HK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5635" name="Text Box 136">
                  <a:extLst>
                    <a:ext uri="{FF2B5EF4-FFF2-40B4-BE49-F238E27FC236}">
                      <a16:creationId xmlns:a16="http://schemas.microsoft.com/office/drawing/2014/main" id="{B4033927-BD78-4DEA-9CD4-BD7373C5015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2160"/>
                  <a:ext cx="38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top</a:t>
                  </a:r>
                </a:p>
              </p:txBody>
            </p:sp>
          </p:grpSp>
        </p:grpSp>
      </p:grpSp>
      <p:grpSp>
        <p:nvGrpSpPr>
          <p:cNvPr id="64663" name="Group 151">
            <a:extLst>
              <a:ext uri="{FF2B5EF4-FFF2-40B4-BE49-F238E27FC236}">
                <a16:creationId xmlns:a16="http://schemas.microsoft.com/office/drawing/2014/main" id="{FAC87E44-339E-4CDA-B3EF-26DD5BDB44C0}"/>
              </a:ext>
            </a:extLst>
          </p:cNvPr>
          <p:cNvGrpSpPr>
            <a:grpSpLocks/>
          </p:cNvGrpSpPr>
          <p:nvPr/>
        </p:nvGrpSpPr>
        <p:grpSpPr bwMode="auto">
          <a:xfrm>
            <a:off x="683260" y="3211513"/>
            <a:ext cx="1447800" cy="2895600"/>
            <a:chOff x="240" y="2016"/>
            <a:chExt cx="912" cy="1824"/>
          </a:xfrm>
        </p:grpSpPr>
        <p:grpSp>
          <p:nvGrpSpPr>
            <p:cNvPr id="25617" name="Group 152">
              <a:extLst>
                <a:ext uri="{FF2B5EF4-FFF2-40B4-BE49-F238E27FC236}">
                  <a16:creationId xmlns:a16="http://schemas.microsoft.com/office/drawing/2014/main" id="{1D130872-6F23-4B2F-A2CE-177B388A3D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2352"/>
              <a:ext cx="912" cy="442"/>
              <a:chOff x="288" y="3744"/>
              <a:chExt cx="912" cy="442"/>
            </a:xfrm>
          </p:grpSpPr>
          <p:sp>
            <p:nvSpPr>
              <p:cNvPr id="25624" name="Line 153">
                <a:extLst>
                  <a:ext uri="{FF2B5EF4-FFF2-40B4-BE49-F238E27FC236}">
                    <a16:creationId xmlns:a16="http://schemas.microsoft.com/office/drawing/2014/main" id="{543F64A5-6D32-45ED-BE63-6B040989AF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3744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25" name="Text Box 154">
                <a:extLst>
                  <a:ext uri="{FF2B5EF4-FFF2-40B4-BE49-F238E27FC236}">
                    <a16:creationId xmlns:a16="http://schemas.microsoft.com/office/drawing/2014/main" id="{6D66AE2B-4A19-4506-8B16-32023B8ADE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3936"/>
                <a:ext cx="5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结束</a:t>
                </a:r>
              </a:p>
            </p:txBody>
          </p:sp>
          <p:sp>
            <p:nvSpPr>
              <p:cNvPr id="25626" name="Line 155">
                <a:extLst>
                  <a:ext uri="{FF2B5EF4-FFF2-40B4-BE49-F238E27FC236}">
                    <a16:creationId xmlns:a16="http://schemas.microsoft.com/office/drawing/2014/main" id="{26A01CCD-8C49-4652-AD93-6087F48F2A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374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27" name="Line 156">
                <a:extLst>
                  <a:ext uri="{FF2B5EF4-FFF2-40B4-BE49-F238E27FC236}">
                    <a16:creationId xmlns:a16="http://schemas.microsoft.com/office/drawing/2014/main" id="{4296CE57-6ECC-4F75-B13D-2879292C61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74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5618" name="Text Box 157">
              <a:extLst>
                <a:ext uri="{FF2B5EF4-FFF2-40B4-BE49-F238E27FC236}">
                  <a16:creationId xmlns:a16="http://schemas.microsoft.com/office/drawing/2014/main" id="{05E4038F-E71E-4EBD-AA1A-90554C170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016"/>
              <a:ext cx="864" cy="250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(1)</a:t>
              </a:r>
            </a:p>
          </p:txBody>
        </p:sp>
        <p:grpSp>
          <p:nvGrpSpPr>
            <p:cNvPr id="25619" name="Group 158">
              <a:extLst>
                <a:ext uri="{FF2B5EF4-FFF2-40B4-BE49-F238E27FC236}">
                  <a16:creationId xmlns:a16="http://schemas.microsoft.com/office/drawing/2014/main" id="{625FCCEA-E75B-4063-8855-8F607E77D4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976"/>
              <a:ext cx="672" cy="864"/>
              <a:chOff x="2688" y="1728"/>
              <a:chExt cx="672" cy="864"/>
            </a:xfrm>
          </p:grpSpPr>
          <p:sp>
            <p:nvSpPr>
              <p:cNvPr id="25620" name="Line 159">
                <a:extLst>
                  <a:ext uri="{FF2B5EF4-FFF2-40B4-BE49-F238E27FC236}">
                    <a16:creationId xmlns:a16="http://schemas.microsoft.com/office/drawing/2014/main" id="{0461B258-C12E-4099-AD3B-4302205D14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88" y="1728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21" name="Line 160">
                <a:extLst>
                  <a:ext uri="{FF2B5EF4-FFF2-40B4-BE49-F238E27FC236}">
                    <a16:creationId xmlns:a16="http://schemas.microsoft.com/office/drawing/2014/main" id="{505591A1-47BE-4293-9EA4-6F42D4CF26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0" y="1728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22" name="Line 161">
                <a:extLst>
                  <a:ext uri="{FF2B5EF4-FFF2-40B4-BE49-F238E27FC236}">
                    <a16:creationId xmlns:a16="http://schemas.microsoft.com/office/drawing/2014/main" id="{EF29A871-39C6-4BAF-984C-11405B1012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259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23" name="Line 162">
                <a:extLst>
                  <a:ext uri="{FF2B5EF4-FFF2-40B4-BE49-F238E27FC236}">
                    <a16:creationId xmlns:a16="http://schemas.microsoft.com/office/drawing/2014/main" id="{E1DA4942-1238-42D8-ADD0-1881D433D1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4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4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4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4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4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4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4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4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4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4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4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4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4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4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46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4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4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4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4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4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4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4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4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4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4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4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4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4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4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4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4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7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9046F1E-D58A-409B-A658-8E3E5CBFCF99}"/>
              </a:ext>
            </a:extLst>
          </p:cNvPr>
          <p:cNvSpPr txBox="1"/>
          <p:nvPr/>
        </p:nvSpPr>
        <p:spPr>
          <a:xfrm>
            <a:off x="4704080" y="1978075"/>
            <a:ext cx="36169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程序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（递归实现）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int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gcd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(int a, int b){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  if </a:t>
            </a:r>
            <a:r>
              <a:rPr lang="en-US" altLang="zh-Hans-HK" sz="2400" dirty="0">
                <a:solidFill>
                  <a:srgbClr val="00B0F0"/>
                </a:solidFill>
                <a:latin typeface="Times New Roman" panose="02020603050405020304" pitchFamily="18" charset="0"/>
              </a:rPr>
              <a:t>(a==0) </a:t>
            </a: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return b;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  else return </a:t>
            </a:r>
            <a:r>
              <a:rPr lang="en-US" altLang="zh-Hans-HK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gcd</a:t>
            </a: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Hans-HK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b%a</a:t>
            </a: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, a);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}</a:t>
            </a:r>
            <a:endParaRPr lang="zh-Hans-HK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B7E2EB-1035-4CB7-A6B9-E1BE2941F822}"/>
              </a:ext>
            </a:extLst>
          </p:cNvPr>
          <p:cNvSpPr txBox="1"/>
          <p:nvPr/>
        </p:nvSpPr>
        <p:spPr>
          <a:xfrm>
            <a:off x="1249680" y="1941682"/>
            <a:ext cx="275336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程序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1(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非递归实现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：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int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gcd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(int a, int b){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  while (a != 0){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int c = b % a;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b = a; a = c;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  return b;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6DC08C-E4D8-44A2-9F8F-35D52A5797CC}"/>
              </a:ext>
            </a:extLst>
          </p:cNvPr>
          <p:cNvSpPr txBox="1"/>
          <p:nvPr/>
        </p:nvSpPr>
        <p:spPr>
          <a:xfrm>
            <a:off x="1158240" y="4987438"/>
            <a:ext cx="6990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递归占用的空间会多一些。效率也会慢一些。</a:t>
            </a:r>
            <a:endParaRPr lang="en-US" altLang="zh-CN" sz="2800" dirty="0"/>
          </a:p>
          <a:p>
            <a:r>
              <a:rPr lang="zh-CN" altLang="en-US" sz="2800" dirty="0"/>
              <a:t>但是：一般来说，递归的的代码简洁一些。</a:t>
            </a:r>
            <a:endParaRPr lang="zh-Hans-HK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6C6ADB-8ABD-46EA-8A6F-1A1BE03665B1}"/>
              </a:ext>
            </a:extLst>
          </p:cNvPr>
          <p:cNvSpPr txBox="1"/>
          <p:nvPr/>
        </p:nvSpPr>
        <p:spPr>
          <a:xfrm>
            <a:off x="1371600" y="456874"/>
            <a:ext cx="61671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chemeClr val="tx2"/>
                </a:solidFill>
              </a:rPr>
              <a:t>例</a:t>
            </a:r>
            <a:r>
              <a:rPr lang="en-US" altLang="zh-CN" sz="4000" dirty="0">
                <a:solidFill>
                  <a:schemeClr val="tx2"/>
                </a:solidFill>
              </a:rPr>
              <a:t>1</a:t>
            </a:r>
            <a:r>
              <a:rPr lang="zh-CN" altLang="en-US" sz="4000" dirty="0">
                <a:solidFill>
                  <a:schemeClr val="tx2"/>
                </a:solidFill>
              </a:rPr>
              <a:t>：</a:t>
            </a:r>
            <a:r>
              <a:rPr lang="zh-Hans-HK" altLang="en-US" sz="4000" dirty="0">
                <a:solidFill>
                  <a:schemeClr val="tx2"/>
                </a:solidFill>
              </a:rPr>
              <a:t>欧几里得算法</a:t>
            </a:r>
            <a:r>
              <a:rPr lang="zh-CN" altLang="en-US" sz="4000" dirty="0">
                <a:solidFill>
                  <a:schemeClr val="tx2"/>
                </a:solidFill>
              </a:rPr>
              <a:t>（求最大公约数）的递归实现。</a:t>
            </a:r>
            <a:endParaRPr lang="en-US" altLang="zh-CN" sz="4000" dirty="0">
              <a:solidFill>
                <a:schemeClr val="tx2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9B0683-BBFC-43C5-AD35-8757619802F6}"/>
              </a:ext>
            </a:extLst>
          </p:cNvPr>
          <p:cNvSpPr txBox="1"/>
          <p:nvPr/>
        </p:nvSpPr>
        <p:spPr>
          <a:xfrm>
            <a:off x="3515360" y="4165600"/>
            <a:ext cx="3769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假设</a:t>
            </a:r>
            <a:r>
              <a:rPr lang="en-US" altLang="zh-CN" sz="3200" dirty="0"/>
              <a:t>0&lt;=a&lt;=b</a:t>
            </a:r>
            <a:endParaRPr lang="zh-Hans-HK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5586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16E9C3BF-03A4-46B2-A8CA-740C85D26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544514"/>
            <a:ext cx="8253318" cy="33623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zh-CN" dirty="0">
                <a:solidFill>
                  <a:srgbClr val="00B0F0"/>
                </a:solidFill>
              </a:rPr>
              <a:t>栈</a:t>
            </a:r>
            <a:r>
              <a:rPr lang="zh-CN" altLang="zh-CN" dirty="0"/>
              <a:t>（</a:t>
            </a:r>
            <a:r>
              <a:rPr lang="en-US" altLang="zh-CN" dirty="0">
                <a:solidFill>
                  <a:srgbClr val="00B0F0"/>
                </a:solidFill>
              </a:rPr>
              <a:t>stack</a:t>
            </a:r>
            <a:r>
              <a:rPr lang="zh-CN" altLang="en-US" dirty="0"/>
              <a:t>）</a:t>
            </a:r>
          </a:p>
          <a:p>
            <a:pPr lvl="1" eaLnBrk="1" hangingPunct="1"/>
            <a:r>
              <a:rPr lang="zh-CN" altLang="zh-CN" dirty="0"/>
              <a:t>定义：限定在</a:t>
            </a:r>
            <a:r>
              <a:rPr lang="zh-CN" altLang="zh-CN" dirty="0">
                <a:solidFill>
                  <a:srgbClr val="00B0F0"/>
                </a:solidFill>
              </a:rPr>
              <a:t>表尾</a:t>
            </a:r>
            <a:r>
              <a:rPr lang="zh-CN" altLang="zh-CN" dirty="0"/>
              <a:t>进行</a:t>
            </a:r>
            <a:r>
              <a:rPr lang="zh-CN" altLang="zh-CN" i="1" dirty="0"/>
              <a:t>插入</a:t>
            </a:r>
            <a:r>
              <a:rPr lang="en-US" altLang="zh-CN" dirty="0"/>
              <a:t>/</a:t>
            </a:r>
            <a:r>
              <a:rPr lang="zh-CN" altLang="zh-CN" i="1" dirty="0"/>
              <a:t>删除</a:t>
            </a:r>
            <a:r>
              <a:rPr lang="zh-CN" altLang="zh-CN" dirty="0"/>
              <a:t>操作的线性表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 eaLnBrk="1" hangingPunct="1"/>
            <a:r>
              <a:rPr lang="zh-CN" altLang="zh-CN" dirty="0"/>
              <a:t>表尾—</a:t>
            </a:r>
            <a:r>
              <a:rPr lang="zh-CN" altLang="zh-CN" dirty="0">
                <a:solidFill>
                  <a:schemeClr val="folHlink"/>
                </a:solidFill>
              </a:rPr>
              <a:t>栈顶</a:t>
            </a:r>
            <a:endParaRPr lang="en-US" altLang="zh-CN" dirty="0">
              <a:solidFill>
                <a:schemeClr val="folHlink"/>
              </a:solidFill>
            </a:endParaRPr>
          </a:p>
          <a:p>
            <a:pPr lvl="2" eaLnBrk="1" hangingPunct="1"/>
            <a:r>
              <a:rPr lang="zh-CN" altLang="zh-CN" dirty="0"/>
              <a:t>表头—</a:t>
            </a:r>
            <a:r>
              <a:rPr lang="zh-CN" altLang="zh-CN" dirty="0">
                <a:solidFill>
                  <a:schemeClr val="folHlink"/>
                </a:solidFill>
              </a:rPr>
              <a:t>栈底</a:t>
            </a:r>
            <a:endParaRPr lang="en-US" altLang="zh-CN" dirty="0">
              <a:solidFill>
                <a:schemeClr val="folHlink"/>
              </a:solidFill>
            </a:endParaRPr>
          </a:p>
          <a:p>
            <a:pPr lvl="2" eaLnBrk="1" hangingPunct="1"/>
            <a:r>
              <a:rPr lang="zh-CN" altLang="zh-CN" dirty="0"/>
              <a:t>空表称空栈</a:t>
            </a:r>
          </a:p>
          <a:p>
            <a:pPr lvl="1" eaLnBrk="1" hangingPunct="1"/>
            <a:r>
              <a:rPr lang="zh-CN" altLang="zh-CN" dirty="0"/>
              <a:t>特点：先进后出（</a:t>
            </a:r>
            <a:r>
              <a:rPr lang="en-US" altLang="zh-CN" dirty="0">
                <a:solidFill>
                  <a:srgbClr val="FF3300"/>
                </a:solidFill>
              </a:rPr>
              <a:t>FILO</a:t>
            </a:r>
            <a:r>
              <a:rPr lang="zh-CN" altLang="en-US" dirty="0"/>
              <a:t>）</a:t>
            </a:r>
            <a:r>
              <a:rPr lang="zh-CN" altLang="zh-CN" dirty="0"/>
              <a:t>或后进先出（</a:t>
            </a:r>
            <a:r>
              <a:rPr lang="en-US" altLang="zh-CN" dirty="0">
                <a:solidFill>
                  <a:srgbClr val="FF3300"/>
                </a:solidFill>
              </a:rPr>
              <a:t>LIFO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FILO=First In Last Out 	LIFO=Last In First Out</a:t>
            </a:r>
            <a:endParaRPr lang="zh-CN" altLang="en-US" dirty="0"/>
          </a:p>
        </p:txBody>
      </p:sp>
      <p:grpSp>
        <p:nvGrpSpPr>
          <p:cNvPr id="6148" name="Group 31">
            <a:extLst>
              <a:ext uri="{FF2B5EF4-FFF2-40B4-BE49-F238E27FC236}">
                <a16:creationId xmlns:a16="http://schemas.microsoft.com/office/drawing/2014/main" id="{B95983BC-1611-4565-9EED-17C6FE78E6D0}"/>
              </a:ext>
            </a:extLst>
          </p:cNvPr>
          <p:cNvGrpSpPr>
            <a:grpSpLocks/>
          </p:cNvGrpSpPr>
          <p:nvPr/>
        </p:nvGrpSpPr>
        <p:grpSpPr bwMode="auto">
          <a:xfrm>
            <a:off x="1765689" y="4064015"/>
            <a:ext cx="6013450" cy="2506663"/>
            <a:chOff x="893" y="2608"/>
            <a:chExt cx="3788" cy="1579"/>
          </a:xfrm>
        </p:grpSpPr>
        <p:grpSp>
          <p:nvGrpSpPr>
            <p:cNvPr id="6149" name="Group 5">
              <a:extLst>
                <a:ext uri="{FF2B5EF4-FFF2-40B4-BE49-F238E27FC236}">
                  <a16:creationId xmlns:a16="http://schemas.microsoft.com/office/drawing/2014/main" id="{B6D6346E-6E70-4C66-8082-E1537AD8A2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3" y="2608"/>
              <a:ext cx="2292" cy="1579"/>
              <a:chOff x="893" y="2608"/>
              <a:chExt cx="2292" cy="1579"/>
            </a:xfrm>
          </p:grpSpPr>
          <p:grpSp>
            <p:nvGrpSpPr>
              <p:cNvPr id="6151" name="Group 6">
                <a:extLst>
                  <a:ext uri="{FF2B5EF4-FFF2-40B4-BE49-F238E27FC236}">
                    <a16:creationId xmlns:a16="http://schemas.microsoft.com/office/drawing/2014/main" id="{7F158163-52D5-4F8C-9D4E-B38F0471E9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8" y="2833"/>
                <a:ext cx="1133" cy="1354"/>
                <a:chOff x="3701" y="2966"/>
                <a:chExt cx="1133" cy="1354"/>
              </a:xfrm>
            </p:grpSpPr>
            <p:sp>
              <p:nvSpPr>
                <p:cNvPr id="6169" name="Rectangle 7">
                  <a:extLst>
                    <a:ext uri="{FF2B5EF4-FFF2-40B4-BE49-F238E27FC236}">
                      <a16:creationId xmlns:a16="http://schemas.microsoft.com/office/drawing/2014/main" id="{DFB5579B-DE9D-4252-BA45-6B35BC665D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12" y="3088"/>
                  <a:ext cx="1122" cy="12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HK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170" name="Line 8">
                  <a:extLst>
                    <a:ext uri="{FF2B5EF4-FFF2-40B4-BE49-F238E27FC236}">
                      <a16:creationId xmlns:a16="http://schemas.microsoft.com/office/drawing/2014/main" id="{6F72BA62-C15F-4824-A923-7A9AEA78A5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01" y="3321"/>
                  <a:ext cx="11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171" name="Line 9">
                  <a:extLst>
                    <a:ext uri="{FF2B5EF4-FFF2-40B4-BE49-F238E27FC236}">
                      <a16:creationId xmlns:a16="http://schemas.microsoft.com/office/drawing/2014/main" id="{A9718576-AEC0-4D76-AB7A-10B6B066CB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12" y="4054"/>
                  <a:ext cx="11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172" name="Line 10">
                  <a:extLst>
                    <a:ext uri="{FF2B5EF4-FFF2-40B4-BE49-F238E27FC236}">
                      <a16:creationId xmlns:a16="http://schemas.microsoft.com/office/drawing/2014/main" id="{E0E5F11D-C74B-4075-A74B-3A4A71A8C2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12" y="3798"/>
                  <a:ext cx="11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173" name="Line 11">
                  <a:extLst>
                    <a:ext uri="{FF2B5EF4-FFF2-40B4-BE49-F238E27FC236}">
                      <a16:creationId xmlns:a16="http://schemas.microsoft.com/office/drawing/2014/main" id="{4F89DF58-D3D0-45F4-BE14-E8A620418E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712" y="2966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174" name="Line 12">
                  <a:extLst>
                    <a:ext uri="{FF2B5EF4-FFF2-40B4-BE49-F238E27FC236}">
                      <a16:creationId xmlns:a16="http://schemas.microsoft.com/office/drawing/2014/main" id="{3AA5B522-7AE1-487A-8996-D7FF7FED97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34" y="2967"/>
                  <a:ext cx="0" cy="1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6152" name="Text Box 13">
                <a:extLst>
                  <a:ext uri="{FF2B5EF4-FFF2-40B4-BE49-F238E27FC236}">
                    <a16:creationId xmlns:a16="http://schemas.microsoft.com/office/drawing/2014/main" id="{452D2D78-D545-4CCA-9DFC-0E4486D707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3" y="2920"/>
                <a:ext cx="24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53" name="Text Box 14">
                <a:extLst>
                  <a:ext uri="{FF2B5EF4-FFF2-40B4-BE49-F238E27FC236}">
                    <a16:creationId xmlns:a16="http://schemas.microsoft.com/office/drawing/2014/main" id="{C63131B8-E654-4547-BBD7-5A1D8F4DAD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7" y="3927"/>
                <a:ext cx="24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54" name="Text Box 15">
                <a:extLst>
                  <a:ext uri="{FF2B5EF4-FFF2-40B4-BE49-F238E27FC236}">
                    <a16:creationId xmlns:a16="http://schemas.microsoft.com/office/drawing/2014/main" id="{939F556D-D3DB-49AA-B8FA-E1559644F6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7" y="3660"/>
                <a:ext cx="24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55" name="Text Box 16">
                <a:extLst>
                  <a:ext uri="{FF2B5EF4-FFF2-40B4-BE49-F238E27FC236}">
                    <a16:creationId xmlns:a16="http://schemas.microsoft.com/office/drawing/2014/main" id="{62D2C36B-F148-4D7E-89E7-3A98BB0D60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2" y="3139"/>
                <a:ext cx="308" cy="4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vert="eaVert"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……...</a:t>
                </a:r>
              </a:p>
            </p:txBody>
          </p:sp>
          <p:sp>
            <p:nvSpPr>
              <p:cNvPr id="6156" name="Line 17">
                <a:extLst>
                  <a:ext uri="{FF2B5EF4-FFF2-40B4-BE49-F238E27FC236}">
                    <a16:creationId xmlns:a16="http://schemas.microsoft.com/office/drawing/2014/main" id="{821221CE-219B-44ED-B133-A6E5EC4CB5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9" y="4055"/>
                <a:ext cx="2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57" name="Line 18">
                <a:extLst>
                  <a:ext uri="{FF2B5EF4-FFF2-40B4-BE49-F238E27FC236}">
                    <a16:creationId xmlns:a16="http://schemas.microsoft.com/office/drawing/2014/main" id="{8A115585-B815-41AC-919A-F93087FEA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5" y="3051"/>
                <a:ext cx="2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58" name="Text Box 19">
                <a:extLst>
                  <a:ext uri="{FF2B5EF4-FFF2-40B4-BE49-F238E27FC236}">
                    <a16:creationId xmlns:a16="http://schemas.microsoft.com/office/drawing/2014/main" id="{9699BE9C-00EE-4744-87CB-669D7F0A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8" y="39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栈底</a:t>
                </a:r>
              </a:p>
            </p:txBody>
          </p:sp>
          <p:sp>
            <p:nvSpPr>
              <p:cNvPr id="6159" name="Text Box 20">
                <a:extLst>
                  <a:ext uri="{FF2B5EF4-FFF2-40B4-BE49-F238E27FC236}">
                    <a16:creationId xmlns:a16="http://schemas.microsoft.com/office/drawing/2014/main" id="{D380AC5A-0068-42EE-924A-436005E1E0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3" y="2903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栈顶</a:t>
                </a:r>
              </a:p>
            </p:txBody>
          </p:sp>
          <p:grpSp>
            <p:nvGrpSpPr>
              <p:cNvPr id="6160" name="Group 21">
                <a:extLst>
                  <a:ext uri="{FF2B5EF4-FFF2-40B4-BE49-F238E27FC236}">
                    <a16:creationId xmlns:a16="http://schemas.microsoft.com/office/drawing/2014/main" id="{2CACE76A-1E37-4E63-A4CF-95765F94B4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78" y="2655"/>
                <a:ext cx="356" cy="234"/>
                <a:chOff x="1578" y="2655"/>
                <a:chExt cx="356" cy="234"/>
              </a:xfrm>
            </p:grpSpPr>
            <p:sp>
              <p:nvSpPr>
                <p:cNvPr id="6167" name="Freeform 22">
                  <a:extLst>
                    <a:ext uri="{FF2B5EF4-FFF2-40B4-BE49-F238E27FC236}">
                      <a16:creationId xmlns:a16="http://schemas.microsoft.com/office/drawing/2014/main" id="{1D8DF527-17FD-4546-93AC-DA97EF011F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8" y="2655"/>
                  <a:ext cx="356" cy="234"/>
                </a:xfrm>
                <a:custGeom>
                  <a:avLst/>
                  <a:gdLst>
                    <a:gd name="T0" fmla="*/ 0 w 356"/>
                    <a:gd name="T1" fmla="*/ 0 h 234"/>
                    <a:gd name="T2" fmla="*/ 267 w 356"/>
                    <a:gd name="T3" fmla="*/ 45 h 234"/>
                    <a:gd name="T4" fmla="*/ 356 w 356"/>
                    <a:gd name="T5" fmla="*/ 234 h 23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56" h="234">
                      <a:moveTo>
                        <a:pt x="0" y="0"/>
                      </a:moveTo>
                      <a:cubicBezTo>
                        <a:pt x="104" y="3"/>
                        <a:pt x="208" y="6"/>
                        <a:pt x="267" y="45"/>
                      </a:cubicBezTo>
                      <a:cubicBezTo>
                        <a:pt x="326" y="84"/>
                        <a:pt x="341" y="159"/>
                        <a:pt x="356" y="234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168" name="Line 23">
                  <a:extLst>
                    <a:ext uri="{FF2B5EF4-FFF2-40B4-BE49-F238E27FC236}">
                      <a16:creationId xmlns:a16="http://schemas.microsoft.com/office/drawing/2014/main" id="{22E3F604-DD6D-418B-B440-216B57B1FE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11" y="2811"/>
                  <a:ext cx="23" cy="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6161" name="Group 24">
                <a:extLst>
                  <a:ext uri="{FF2B5EF4-FFF2-40B4-BE49-F238E27FC236}">
                    <a16:creationId xmlns:a16="http://schemas.microsoft.com/office/drawing/2014/main" id="{CECA20A3-9F6F-4A55-A724-388470AE96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78" y="2689"/>
                <a:ext cx="456" cy="211"/>
                <a:chOff x="2378" y="2689"/>
                <a:chExt cx="456" cy="211"/>
              </a:xfrm>
            </p:grpSpPr>
            <p:sp>
              <p:nvSpPr>
                <p:cNvPr id="6165" name="Freeform 25">
                  <a:extLst>
                    <a:ext uri="{FF2B5EF4-FFF2-40B4-BE49-F238E27FC236}">
                      <a16:creationId xmlns:a16="http://schemas.microsoft.com/office/drawing/2014/main" id="{CE3233F0-BE61-449D-8EAB-DA8F5FB8B0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8" y="2689"/>
                  <a:ext cx="433" cy="211"/>
                </a:xfrm>
                <a:custGeom>
                  <a:avLst/>
                  <a:gdLst>
                    <a:gd name="T0" fmla="*/ 0 w 433"/>
                    <a:gd name="T1" fmla="*/ 211 h 211"/>
                    <a:gd name="T2" fmla="*/ 78 w 433"/>
                    <a:gd name="T3" fmla="*/ 33 h 211"/>
                    <a:gd name="T4" fmla="*/ 433 w 433"/>
                    <a:gd name="T5" fmla="*/ 11 h 211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33" h="211">
                      <a:moveTo>
                        <a:pt x="0" y="211"/>
                      </a:moveTo>
                      <a:cubicBezTo>
                        <a:pt x="3" y="138"/>
                        <a:pt x="6" y="66"/>
                        <a:pt x="78" y="33"/>
                      </a:cubicBezTo>
                      <a:cubicBezTo>
                        <a:pt x="150" y="0"/>
                        <a:pt x="378" y="15"/>
                        <a:pt x="433" y="11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166" name="Line 26">
                  <a:extLst>
                    <a:ext uri="{FF2B5EF4-FFF2-40B4-BE49-F238E27FC236}">
                      <a16:creationId xmlns:a16="http://schemas.microsoft.com/office/drawing/2014/main" id="{3A74A156-FFBF-4190-B823-691A04D2A3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11" y="2700"/>
                  <a:ext cx="12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6162" name="Text Box 27">
                <a:extLst>
                  <a:ext uri="{FF2B5EF4-FFF2-40B4-BE49-F238E27FC236}">
                    <a16:creationId xmlns:a16="http://schemas.microsoft.com/office/drawing/2014/main" id="{98A64B1B-D729-485C-9C54-CB836392A0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3" y="2744"/>
                <a:ext cx="308" cy="1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vert="eaVert"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...</a:t>
                </a:r>
              </a:p>
            </p:txBody>
          </p:sp>
          <p:sp>
            <p:nvSpPr>
              <p:cNvPr id="6163" name="Text Box 28">
                <a:extLst>
                  <a:ext uri="{FF2B5EF4-FFF2-40B4-BE49-F238E27FC236}">
                    <a16:creationId xmlns:a16="http://schemas.microsoft.com/office/drawing/2014/main" id="{B5208A83-464A-4D48-8634-4ADBD006D9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9" y="266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出栈</a:t>
                </a:r>
              </a:p>
            </p:txBody>
          </p:sp>
          <p:sp>
            <p:nvSpPr>
              <p:cNvPr id="6164" name="Text Box 29">
                <a:extLst>
                  <a:ext uri="{FF2B5EF4-FFF2-40B4-BE49-F238E27FC236}">
                    <a16:creationId xmlns:a16="http://schemas.microsoft.com/office/drawing/2014/main" id="{A477D0FC-D34E-4357-A6AC-F102A20646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8" y="26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进栈</a:t>
                </a:r>
              </a:p>
            </p:txBody>
          </p:sp>
        </p:grpSp>
        <p:sp>
          <p:nvSpPr>
            <p:cNvPr id="6150" name="AutoShape 30">
              <a:extLst>
                <a:ext uri="{FF2B5EF4-FFF2-40B4-BE49-F238E27FC236}">
                  <a16:creationId xmlns:a16="http://schemas.microsoft.com/office/drawing/2014/main" id="{83A2F4E1-73B1-4606-8B6B-9B44DA3CD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" y="3306"/>
              <a:ext cx="1433" cy="256"/>
            </a:xfrm>
            <a:prstGeom prst="wedgeRectCallout">
              <a:avLst>
                <a:gd name="adj1" fmla="val -89495"/>
                <a:gd name="adj2" fmla="val 12187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栈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s=(a1,a2,……,an)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>
            <a:extLst>
              <a:ext uri="{FF2B5EF4-FFF2-40B4-BE49-F238E27FC236}">
                <a16:creationId xmlns:a16="http://schemas.microsoft.com/office/drawing/2014/main" id="{862AAFFB-7D3E-44B7-B3C8-A185143E0788}"/>
              </a:ext>
            </a:extLst>
          </p:cNvPr>
          <p:cNvGrpSpPr>
            <a:grpSpLocks/>
          </p:cNvGrpSpPr>
          <p:nvPr/>
        </p:nvGrpSpPr>
        <p:grpSpPr bwMode="auto">
          <a:xfrm>
            <a:off x="6151880" y="2981960"/>
            <a:ext cx="2514600" cy="1371600"/>
            <a:chOff x="0" y="0"/>
            <a:chExt cx="1776" cy="1152"/>
          </a:xfrm>
        </p:grpSpPr>
        <p:grpSp>
          <p:nvGrpSpPr>
            <p:cNvPr id="27656" name="Group 3">
              <a:extLst>
                <a:ext uri="{FF2B5EF4-FFF2-40B4-BE49-F238E27FC236}">
                  <a16:creationId xmlns:a16="http://schemas.microsoft.com/office/drawing/2014/main" id="{704184D1-6835-4070-94BF-E70E63EA0B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40"/>
              <a:ext cx="1776" cy="912"/>
              <a:chOff x="0" y="0"/>
              <a:chExt cx="1776" cy="912"/>
            </a:xfrm>
          </p:grpSpPr>
          <p:sp>
            <p:nvSpPr>
              <p:cNvPr id="27660" name="Line 4">
                <a:extLst>
                  <a:ext uri="{FF2B5EF4-FFF2-40B4-BE49-F238E27FC236}">
                    <a16:creationId xmlns:a16="http://schemas.microsoft.com/office/drawing/2014/main" id="{8A1D55D0-3F11-4DB2-9BB1-E136E63265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912"/>
                <a:ext cx="17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61" name="Line 5">
                <a:extLst>
                  <a:ext uri="{FF2B5EF4-FFF2-40B4-BE49-F238E27FC236}">
                    <a16:creationId xmlns:a16="http://schemas.microsoft.com/office/drawing/2014/main" id="{35D5D752-0ACA-48EF-B33F-021B6A7E59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0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62" name="Line 6">
                <a:extLst>
                  <a:ext uri="{FF2B5EF4-FFF2-40B4-BE49-F238E27FC236}">
                    <a16:creationId xmlns:a16="http://schemas.microsoft.com/office/drawing/2014/main" id="{F01654FD-5ADD-4CAA-AE93-14B4B20AFF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0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63" name="Line 7">
                <a:extLst>
                  <a:ext uri="{FF2B5EF4-FFF2-40B4-BE49-F238E27FC236}">
                    <a16:creationId xmlns:a16="http://schemas.microsoft.com/office/drawing/2014/main" id="{7BA34D38-02A6-4C77-B303-F2186C8D2A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0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7657" name="Text Box 8">
              <a:extLst>
                <a:ext uri="{FF2B5EF4-FFF2-40B4-BE49-F238E27FC236}">
                  <a16:creationId xmlns:a16="http://schemas.microsoft.com/office/drawing/2014/main" id="{A3634060-8D12-407F-A708-9DA8B2A46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0"/>
              <a:ext cx="285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</a:p>
          </p:txBody>
        </p:sp>
        <p:sp>
          <p:nvSpPr>
            <p:cNvPr id="27658" name="Text Box 9">
              <a:extLst>
                <a:ext uri="{FF2B5EF4-FFF2-40B4-BE49-F238E27FC236}">
                  <a16:creationId xmlns:a16="http://schemas.microsoft.com/office/drawing/2014/main" id="{F88DA52F-2FB7-4933-A463-5BFA437409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0"/>
              <a:ext cx="28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27659" name="Text Box 10">
              <a:extLst>
                <a:ext uri="{FF2B5EF4-FFF2-40B4-BE49-F238E27FC236}">
                  <a16:creationId xmlns:a16="http://schemas.microsoft.com/office/drawing/2014/main" id="{20853B77-2D30-4AFF-99F1-6B7DD410E2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3" y="0"/>
              <a:ext cx="261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Z</a:t>
              </a:r>
            </a:p>
          </p:txBody>
        </p:sp>
      </p:grpSp>
      <p:grpSp>
        <p:nvGrpSpPr>
          <p:cNvPr id="27651" name="Group 11">
            <a:extLst>
              <a:ext uri="{FF2B5EF4-FFF2-40B4-BE49-F238E27FC236}">
                <a16:creationId xmlns:a16="http://schemas.microsoft.com/office/drawing/2014/main" id="{D1FC6FA9-98FC-4AF3-A2BE-5F456B7D1797}"/>
              </a:ext>
            </a:extLst>
          </p:cNvPr>
          <p:cNvGrpSpPr>
            <a:grpSpLocks/>
          </p:cNvGrpSpPr>
          <p:nvPr/>
        </p:nvGrpSpPr>
        <p:grpSpPr bwMode="auto">
          <a:xfrm>
            <a:off x="6151880" y="3896360"/>
            <a:ext cx="657225" cy="474663"/>
            <a:chOff x="0" y="0"/>
            <a:chExt cx="414" cy="299"/>
          </a:xfrm>
        </p:grpSpPr>
        <p:sp>
          <p:nvSpPr>
            <p:cNvPr id="27653" name="Rectangle 12">
              <a:extLst>
                <a:ext uri="{FF2B5EF4-FFF2-40B4-BE49-F238E27FC236}">
                  <a16:creationId xmlns:a16="http://schemas.microsoft.com/office/drawing/2014/main" id="{7CDE42A4-9442-4798-99AA-9667A98F0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2"/>
              <a:ext cx="414" cy="1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654" name="Rectangle 13">
              <a:extLst>
                <a:ext uri="{FF2B5EF4-FFF2-40B4-BE49-F238E27FC236}">
                  <a16:creationId xmlns:a16="http://schemas.microsoft.com/office/drawing/2014/main" id="{9E595C12-F78A-436E-B927-88D2ED9B0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96"/>
              <a:ext cx="28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655" name="Rectangle 14">
              <a:extLst>
                <a:ext uri="{FF2B5EF4-FFF2-40B4-BE49-F238E27FC236}">
                  <a16:creationId xmlns:a16="http://schemas.microsoft.com/office/drawing/2014/main" id="{A9D3E391-9EA2-45A5-A505-33E26D1B1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0"/>
              <a:ext cx="192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7652" name="Text Box 15">
            <a:extLst>
              <a:ext uri="{FF2B5EF4-FFF2-40B4-BE49-F238E27FC236}">
                <a16:creationId xmlns:a16="http://schemas.microsoft.com/office/drawing/2014/main" id="{96BD4E91-E5C6-4D11-B7A7-18AFA5BE4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131" y="1448792"/>
            <a:ext cx="7908376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假设有三个分别命名为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、和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的塔座，在塔座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上插有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个大小分别为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…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的圆盘。</a:t>
            </a:r>
            <a:br>
              <a:rPr lang="en-US" altLang="zh-CN" sz="2800" dirty="0">
                <a:solidFill>
                  <a:srgbClr val="66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上方；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上方；以此类推；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n-1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上方。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目标：圆盘都移到塔座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66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solidFill>
                  <a:srgbClr val="66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规则：</a:t>
            </a:r>
            <a:endParaRPr lang="en-US" altLang="zh-CN" sz="2800" dirty="0">
              <a:solidFill>
                <a:srgbClr val="66006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66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1.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一次只能移动一个圆盘。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66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2.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编号小的在编号大的之上。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/>
              </a:rPr>
              <a:t>https://www.bilibili.com/video/BV16K411A7fo/?spm_id_from=333.788.recommend_more_video.4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DD06465-2B5D-4732-A01A-E36162D91A14}"/>
              </a:ext>
            </a:extLst>
          </p:cNvPr>
          <p:cNvSpPr txBox="1"/>
          <p:nvPr/>
        </p:nvSpPr>
        <p:spPr>
          <a:xfrm>
            <a:off x="1117600" y="563880"/>
            <a:ext cx="5238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例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2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：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n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阶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Hanoi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</a:rPr>
              <a:t>塔问题</a:t>
            </a:r>
            <a:endParaRPr lang="zh-Hans-HK" altLang="en-US" sz="4000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>
            <a:extLst>
              <a:ext uri="{FF2B5EF4-FFF2-40B4-BE49-F238E27FC236}">
                <a16:creationId xmlns:a16="http://schemas.microsoft.com/office/drawing/2014/main" id="{B499FE13-B31E-4384-A460-C27D555F3649}"/>
              </a:ext>
            </a:extLst>
          </p:cNvPr>
          <p:cNvGrpSpPr/>
          <p:nvPr/>
        </p:nvGrpSpPr>
        <p:grpSpPr>
          <a:xfrm>
            <a:off x="1407160" y="817880"/>
            <a:ext cx="6720840" cy="1409383"/>
            <a:chOff x="1407160" y="817880"/>
            <a:chExt cx="6720840" cy="1409383"/>
          </a:xfrm>
        </p:grpSpPr>
        <p:grpSp>
          <p:nvGrpSpPr>
            <p:cNvPr id="2" name="Group 2">
              <a:extLst>
                <a:ext uri="{FF2B5EF4-FFF2-40B4-BE49-F238E27FC236}">
                  <a16:creationId xmlns:a16="http://schemas.microsoft.com/office/drawing/2014/main" id="{42582735-B140-416B-B5B4-1526DB9D93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7160" y="838200"/>
              <a:ext cx="2514600" cy="1371600"/>
              <a:chOff x="0" y="0"/>
              <a:chExt cx="1776" cy="1152"/>
            </a:xfrm>
          </p:grpSpPr>
          <p:grpSp>
            <p:nvGrpSpPr>
              <p:cNvPr id="3" name="Group 3">
                <a:extLst>
                  <a:ext uri="{FF2B5EF4-FFF2-40B4-BE49-F238E27FC236}">
                    <a16:creationId xmlns:a16="http://schemas.microsoft.com/office/drawing/2014/main" id="{64965755-2175-44B8-BD70-7C59460718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40"/>
                <a:ext cx="1776" cy="912"/>
                <a:chOff x="0" y="0"/>
                <a:chExt cx="1776" cy="912"/>
              </a:xfrm>
            </p:grpSpPr>
            <p:sp>
              <p:nvSpPr>
                <p:cNvPr id="7" name="Line 4">
                  <a:extLst>
                    <a:ext uri="{FF2B5EF4-FFF2-40B4-BE49-F238E27FC236}">
                      <a16:creationId xmlns:a16="http://schemas.microsoft.com/office/drawing/2014/main" id="{0E5D40C9-B578-4983-B9FA-2CDC83D771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17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" name="Line 5">
                  <a:extLst>
                    <a:ext uri="{FF2B5EF4-FFF2-40B4-BE49-F238E27FC236}">
                      <a16:creationId xmlns:a16="http://schemas.microsoft.com/office/drawing/2014/main" id="{3AE08344-8803-42F3-89DD-5A008AB969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" y="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" name="Line 6">
                  <a:extLst>
                    <a:ext uri="{FF2B5EF4-FFF2-40B4-BE49-F238E27FC236}">
                      <a16:creationId xmlns:a16="http://schemas.microsoft.com/office/drawing/2014/main" id="{6795E3A8-9BAD-410E-B03E-10AF2C0921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" name="Line 7">
                  <a:extLst>
                    <a:ext uri="{FF2B5EF4-FFF2-40B4-BE49-F238E27FC236}">
                      <a16:creationId xmlns:a16="http://schemas.microsoft.com/office/drawing/2014/main" id="{B8552196-3A0D-427B-B45B-D99D68089B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4" name="Text Box 8">
                <a:extLst>
                  <a:ext uri="{FF2B5EF4-FFF2-40B4-BE49-F238E27FC236}">
                    <a16:creationId xmlns:a16="http://schemas.microsoft.com/office/drawing/2014/main" id="{971F6669-B069-4DE3-BC6B-DC3C0831EE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" y="0"/>
                <a:ext cx="285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X</a:t>
                </a:r>
              </a:p>
            </p:txBody>
          </p:sp>
          <p:sp>
            <p:nvSpPr>
              <p:cNvPr id="5" name="Text Box 9">
                <a:extLst>
                  <a:ext uri="{FF2B5EF4-FFF2-40B4-BE49-F238E27FC236}">
                    <a16:creationId xmlns:a16="http://schemas.microsoft.com/office/drawing/2014/main" id="{8B18103F-B6F4-4426-A1D1-0ADB96409C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0"/>
                <a:ext cx="286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Y</a:t>
                </a:r>
              </a:p>
            </p:txBody>
          </p:sp>
          <p:sp>
            <p:nvSpPr>
              <p:cNvPr id="6" name="Text Box 10">
                <a:extLst>
                  <a:ext uri="{FF2B5EF4-FFF2-40B4-BE49-F238E27FC236}">
                    <a16:creationId xmlns:a16="http://schemas.microsoft.com/office/drawing/2014/main" id="{D7D4BC8A-AAE3-4E75-B98A-D75337D64B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3" y="0"/>
                <a:ext cx="261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Z</a:t>
                </a:r>
              </a:p>
            </p:txBody>
          </p:sp>
        </p:grpSp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7DE2392F-8CD8-4B1B-AEFD-3887B25626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7160" y="1752600"/>
              <a:ext cx="657225" cy="474663"/>
              <a:chOff x="0" y="0"/>
              <a:chExt cx="414" cy="299"/>
            </a:xfrm>
          </p:grpSpPr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31E63A59-BA28-46CA-969A-4084E1505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14" cy="1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ectangle 13">
                <a:extLst>
                  <a:ext uri="{FF2B5EF4-FFF2-40B4-BE49-F238E27FC236}">
                    <a16:creationId xmlns:a16="http://schemas.microsoft.com/office/drawing/2014/main" id="{7232FD37-8BC4-410A-ABFA-FA05A1497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96"/>
                <a:ext cx="288" cy="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Rectangle 14">
                <a:extLst>
                  <a:ext uri="{FF2B5EF4-FFF2-40B4-BE49-F238E27FC236}">
                    <a16:creationId xmlns:a16="http://schemas.microsoft.com/office/drawing/2014/main" id="{505AF92E-5C3E-4783-A0AE-0D8C4B46D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0"/>
                <a:ext cx="192" cy="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5" name="Group 2">
              <a:extLst>
                <a:ext uri="{FF2B5EF4-FFF2-40B4-BE49-F238E27FC236}">
                  <a16:creationId xmlns:a16="http://schemas.microsoft.com/office/drawing/2014/main" id="{166663CE-B2EE-42DF-AB84-25CBF3357C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13400" y="817880"/>
              <a:ext cx="2514600" cy="1371600"/>
              <a:chOff x="0" y="0"/>
              <a:chExt cx="1776" cy="1152"/>
            </a:xfrm>
          </p:grpSpPr>
          <p:grpSp>
            <p:nvGrpSpPr>
              <p:cNvPr id="16" name="Group 3">
                <a:extLst>
                  <a:ext uri="{FF2B5EF4-FFF2-40B4-BE49-F238E27FC236}">
                    <a16:creationId xmlns:a16="http://schemas.microsoft.com/office/drawing/2014/main" id="{373DA60D-1902-4247-9D42-6ECE1829D1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40"/>
                <a:ext cx="1776" cy="912"/>
                <a:chOff x="0" y="0"/>
                <a:chExt cx="1776" cy="912"/>
              </a:xfrm>
            </p:grpSpPr>
            <p:sp>
              <p:nvSpPr>
                <p:cNvPr id="20" name="Line 4">
                  <a:extLst>
                    <a:ext uri="{FF2B5EF4-FFF2-40B4-BE49-F238E27FC236}">
                      <a16:creationId xmlns:a16="http://schemas.microsoft.com/office/drawing/2014/main" id="{92ADA315-BB0A-41D9-A59A-429CB071C6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17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1" name="Line 5">
                  <a:extLst>
                    <a:ext uri="{FF2B5EF4-FFF2-40B4-BE49-F238E27FC236}">
                      <a16:creationId xmlns:a16="http://schemas.microsoft.com/office/drawing/2014/main" id="{C546337A-D623-40B4-8373-A49A1B7A07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" y="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" name="Line 6">
                  <a:extLst>
                    <a:ext uri="{FF2B5EF4-FFF2-40B4-BE49-F238E27FC236}">
                      <a16:creationId xmlns:a16="http://schemas.microsoft.com/office/drawing/2014/main" id="{244064F5-CF08-45E4-87D1-1739E251D3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3" name="Line 7">
                  <a:extLst>
                    <a:ext uri="{FF2B5EF4-FFF2-40B4-BE49-F238E27FC236}">
                      <a16:creationId xmlns:a16="http://schemas.microsoft.com/office/drawing/2014/main" id="{9E49148B-6307-43F9-A248-CEF917E512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7" name="Text Box 8">
                <a:extLst>
                  <a:ext uri="{FF2B5EF4-FFF2-40B4-BE49-F238E27FC236}">
                    <a16:creationId xmlns:a16="http://schemas.microsoft.com/office/drawing/2014/main" id="{4F392CEB-DA0E-44E0-A41E-C06F8BA63B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" y="0"/>
                <a:ext cx="285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X</a:t>
                </a:r>
              </a:p>
            </p:txBody>
          </p:sp>
          <p:sp>
            <p:nvSpPr>
              <p:cNvPr id="18" name="Text Box 9">
                <a:extLst>
                  <a:ext uri="{FF2B5EF4-FFF2-40B4-BE49-F238E27FC236}">
                    <a16:creationId xmlns:a16="http://schemas.microsoft.com/office/drawing/2014/main" id="{1E37BC5A-99F5-4AA0-A5A3-F52F80811A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0"/>
                <a:ext cx="286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Y</a:t>
                </a:r>
              </a:p>
            </p:txBody>
          </p:sp>
          <p:sp>
            <p:nvSpPr>
              <p:cNvPr id="19" name="Text Box 10">
                <a:extLst>
                  <a:ext uri="{FF2B5EF4-FFF2-40B4-BE49-F238E27FC236}">
                    <a16:creationId xmlns:a16="http://schemas.microsoft.com/office/drawing/2014/main" id="{A770FFF8-E912-4E5B-97E1-283C5DAFFF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3" y="0"/>
                <a:ext cx="261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Z</a:t>
                </a:r>
              </a:p>
            </p:txBody>
          </p:sp>
        </p:grpSp>
        <p:grpSp>
          <p:nvGrpSpPr>
            <p:cNvPr id="24" name="Group 11">
              <a:extLst>
                <a:ext uri="{FF2B5EF4-FFF2-40B4-BE49-F238E27FC236}">
                  <a16:creationId xmlns:a16="http://schemas.microsoft.com/office/drawing/2014/main" id="{3B733CBD-A2D8-4237-A4EC-63BABAE8D4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97029" y="1689417"/>
              <a:ext cx="657225" cy="474663"/>
              <a:chOff x="0" y="0"/>
              <a:chExt cx="414" cy="299"/>
            </a:xfrm>
          </p:grpSpPr>
          <p:sp>
            <p:nvSpPr>
              <p:cNvPr id="25" name="Rectangle 12">
                <a:extLst>
                  <a:ext uri="{FF2B5EF4-FFF2-40B4-BE49-F238E27FC236}">
                    <a16:creationId xmlns:a16="http://schemas.microsoft.com/office/drawing/2014/main" id="{D82E5AC2-6672-4AE9-BA46-D31DDAB49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14" cy="1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Rectangle 13">
                <a:extLst>
                  <a:ext uri="{FF2B5EF4-FFF2-40B4-BE49-F238E27FC236}">
                    <a16:creationId xmlns:a16="http://schemas.microsoft.com/office/drawing/2014/main" id="{391D1F26-35F1-4BAB-B6F3-D21013F26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96"/>
                <a:ext cx="288" cy="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Rectangle 14">
                <a:extLst>
                  <a:ext uri="{FF2B5EF4-FFF2-40B4-BE49-F238E27FC236}">
                    <a16:creationId xmlns:a16="http://schemas.microsoft.com/office/drawing/2014/main" id="{27FD32F9-E748-432A-BBFC-10B8A197C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0"/>
                <a:ext cx="192" cy="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8" name="箭头: 右 27">
              <a:extLst>
                <a:ext uri="{FF2B5EF4-FFF2-40B4-BE49-F238E27FC236}">
                  <a16:creationId xmlns:a16="http://schemas.microsoft.com/office/drawing/2014/main" id="{596522BD-210E-488C-B135-259C5559A962}"/>
                </a:ext>
              </a:extLst>
            </p:cNvPr>
            <p:cNvSpPr/>
            <p:nvPr/>
          </p:nvSpPr>
          <p:spPr bwMode="auto">
            <a:xfrm>
              <a:off x="4358640" y="1295400"/>
              <a:ext cx="881860" cy="4572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65C76738-CAC7-4EA1-B576-6B6ACADEC51D}"/>
                </a:ext>
              </a:extLst>
            </p:cNvPr>
            <p:cNvSpPr txBox="1"/>
            <p:nvPr/>
          </p:nvSpPr>
          <p:spPr>
            <a:xfrm>
              <a:off x="4592320" y="1010920"/>
              <a:ext cx="140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?</a:t>
              </a:r>
              <a:endParaRPr lang="zh-Hans-HK" altLang="en-US" dirty="0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BBD10826-71BC-4586-B3C4-707CC4B2C905}"/>
              </a:ext>
            </a:extLst>
          </p:cNvPr>
          <p:cNvGrpSpPr/>
          <p:nvPr/>
        </p:nvGrpSpPr>
        <p:grpSpPr>
          <a:xfrm>
            <a:off x="1407160" y="2490692"/>
            <a:ext cx="6646047" cy="2675668"/>
            <a:chOff x="1407160" y="2490692"/>
            <a:chExt cx="6646047" cy="2675668"/>
          </a:xfrm>
        </p:grpSpPr>
        <p:grpSp>
          <p:nvGrpSpPr>
            <p:cNvPr id="29" name="Group 2">
              <a:extLst>
                <a:ext uri="{FF2B5EF4-FFF2-40B4-BE49-F238E27FC236}">
                  <a16:creationId xmlns:a16="http://schemas.microsoft.com/office/drawing/2014/main" id="{0C40A2DB-1F94-4738-B54D-BBFD07E4B5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7160" y="3794760"/>
              <a:ext cx="2514600" cy="1371600"/>
              <a:chOff x="0" y="0"/>
              <a:chExt cx="1776" cy="1152"/>
            </a:xfrm>
          </p:grpSpPr>
          <p:grpSp>
            <p:nvGrpSpPr>
              <p:cNvPr id="30" name="Group 3">
                <a:extLst>
                  <a:ext uri="{FF2B5EF4-FFF2-40B4-BE49-F238E27FC236}">
                    <a16:creationId xmlns:a16="http://schemas.microsoft.com/office/drawing/2014/main" id="{B3E0D2F3-1962-48DF-9675-27FAC3783F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40"/>
                <a:ext cx="1776" cy="912"/>
                <a:chOff x="0" y="0"/>
                <a:chExt cx="1776" cy="912"/>
              </a:xfrm>
            </p:grpSpPr>
            <p:sp>
              <p:nvSpPr>
                <p:cNvPr id="34" name="Line 4">
                  <a:extLst>
                    <a:ext uri="{FF2B5EF4-FFF2-40B4-BE49-F238E27FC236}">
                      <a16:creationId xmlns:a16="http://schemas.microsoft.com/office/drawing/2014/main" id="{1DD01F25-8B68-4437-981C-8C3138DA20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17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" name="Line 5">
                  <a:extLst>
                    <a:ext uri="{FF2B5EF4-FFF2-40B4-BE49-F238E27FC236}">
                      <a16:creationId xmlns:a16="http://schemas.microsoft.com/office/drawing/2014/main" id="{D376DF29-F2FF-4159-9064-7ED14A725E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" y="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6" name="Line 6">
                  <a:extLst>
                    <a:ext uri="{FF2B5EF4-FFF2-40B4-BE49-F238E27FC236}">
                      <a16:creationId xmlns:a16="http://schemas.microsoft.com/office/drawing/2014/main" id="{B4E47859-4E48-4C41-8AB0-06AA2EB8F9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7" name="Line 7">
                  <a:extLst>
                    <a:ext uri="{FF2B5EF4-FFF2-40B4-BE49-F238E27FC236}">
                      <a16:creationId xmlns:a16="http://schemas.microsoft.com/office/drawing/2014/main" id="{C795D9C8-4EFF-497C-8564-569DBF0136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1" name="Text Box 8">
                <a:extLst>
                  <a:ext uri="{FF2B5EF4-FFF2-40B4-BE49-F238E27FC236}">
                    <a16:creationId xmlns:a16="http://schemas.microsoft.com/office/drawing/2014/main" id="{FB5C7799-29D0-42CE-9E60-FF3E5D9A68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" y="0"/>
                <a:ext cx="285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X</a:t>
                </a:r>
              </a:p>
            </p:txBody>
          </p:sp>
          <p:sp>
            <p:nvSpPr>
              <p:cNvPr id="32" name="Text Box 9">
                <a:extLst>
                  <a:ext uri="{FF2B5EF4-FFF2-40B4-BE49-F238E27FC236}">
                    <a16:creationId xmlns:a16="http://schemas.microsoft.com/office/drawing/2014/main" id="{963FAA33-2986-40D7-B427-FB464E5954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0"/>
                <a:ext cx="286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Y</a:t>
                </a:r>
              </a:p>
            </p:txBody>
          </p:sp>
          <p:sp>
            <p:nvSpPr>
              <p:cNvPr id="33" name="Text Box 10">
                <a:extLst>
                  <a:ext uri="{FF2B5EF4-FFF2-40B4-BE49-F238E27FC236}">
                    <a16:creationId xmlns:a16="http://schemas.microsoft.com/office/drawing/2014/main" id="{56A40E6E-9EF3-4D4F-9FE1-75C97E1EBB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3" y="0"/>
                <a:ext cx="261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Z</a:t>
                </a:r>
              </a:p>
            </p:txBody>
          </p:sp>
        </p:grpSp>
        <p:sp>
          <p:nvSpPr>
            <p:cNvPr id="39" name="Rectangle 12">
              <a:extLst>
                <a:ext uri="{FF2B5EF4-FFF2-40B4-BE49-F238E27FC236}">
                  <a16:creationId xmlns:a16="http://schemas.microsoft.com/office/drawing/2014/main" id="{4AF10937-1D66-4434-B818-1E77A5E43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7160" y="4996497"/>
              <a:ext cx="657225" cy="1698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Rectangle 13">
              <a:extLst>
                <a:ext uri="{FF2B5EF4-FFF2-40B4-BE49-F238E27FC236}">
                  <a16:creationId xmlns:a16="http://schemas.microsoft.com/office/drawing/2014/main" id="{64A97785-D4B0-402A-A977-AA0B7DD27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1879" y="5013960"/>
              <a:ext cx="4572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Rectangle 14">
              <a:extLst>
                <a:ext uri="{FF2B5EF4-FFF2-40B4-BE49-F238E27FC236}">
                  <a16:creationId xmlns:a16="http://schemas.microsoft.com/office/drawing/2014/main" id="{AE940D4F-F3AE-482B-9EE6-5F1B0DF7F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079" y="4861560"/>
              <a:ext cx="3048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2" name="Group 2">
              <a:extLst>
                <a:ext uri="{FF2B5EF4-FFF2-40B4-BE49-F238E27FC236}">
                  <a16:creationId xmlns:a16="http://schemas.microsoft.com/office/drawing/2014/main" id="{0A37E8B3-DB1E-453C-8C11-54D8FFB1FA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38607" y="3794760"/>
              <a:ext cx="2514600" cy="1371600"/>
              <a:chOff x="0" y="0"/>
              <a:chExt cx="1776" cy="1152"/>
            </a:xfrm>
          </p:grpSpPr>
          <p:grpSp>
            <p:nvGrpSpPr>
              <p:cNvPr id="43" name="Group 3">
                <a:extLst>
                  <a:ext uri="{FF2B5EF4-FFF2-40B4-BE49-F238E27FC236}">
                    <a16:creationId xmlns:a16="http://schemas.microsoft.com/office/drawing/2014/main" id="{28FF2F0B-D4F2-4C69-A83A-06B07F3714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40"/>
                <a:ext cx="1776" cy="912"/>
                <a:chOff x="0" y="0"/>
                <a:chExt cx="1776" cy="912"/>
              </a:xfrm>
            </p:grpSpPr>
            <p:sp>
              <p:nvSpPr>
                <p:cNvPr id="47" name="Line 4">
                  <a:extLst>
                    <a:ext uri="{FF2B5EF4-FFF2-40B4-BE49-F238E27FC236}">
                      <a16:creationId xmlns:a16="http://schemas.microsoft.com/office/drawing/2014/main" id="{22D798FD-2BA3-4878-B79D-B6D2269C24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17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8" name="Line 5">
                  <a:extLst>
                    <a:ext uri="{FF2B5EF4-FFF2-40B4-BE49-F238E27FC236}">
                      <a16:creationId xmlns:a16="http://schemas.microsoft.com/office/drawing/2014/main" id="{6DA46579-9554-493C-9D0A-67072A4463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" y="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9" name="Line 6">
                  <a:extLst>
                    <a:ext uri="{FF2B5EF4-FFF2-40B4-BE49-F238E27FC236}">
                      <a16:creationId xmlns:a16="http://schemas.microsoft.com/office/drawing/2014/main" id="{5CBE18C5-6015-41C5-939F-D7C00F8A29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0" name="Line 7">
                  <a:extLst>
                    <a:ext uri="{FF2B5EF4-FFF2-40B4-BE49-F238E27FC236}">
                      <a16:creationId xmlns:a16="http://schemas.microsoft.com/office/drawing/2014/main" id="{590EBC5E-E924-4B4E-9D76-8491C5A59D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44" name="Text Box 8">
                <a:extLst>
                  <a:ext uri="{FF2B5EF4-FFF2-40B4-BE49-F238E27FC236}">
                    <a16:creationId xmlns:a16="http://schemas.microsoft.com/office/drawing/2014/main" id="{72956C95-0C91-4545-B4F7-3C747FC384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" y="0"/>
                <a:ext cx="285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X</a:t>
                </a:r>
              </a:p>
            </p:txBody>
          </p:sp>
          <p:sp>
            <p:nvSpPr>
              <p:cNvPr id="45" name="Text Box 9">
                <a:extLst>
                  <a:ext uri="{FF2B5EF4-FFF2-40B4-BE49-F238E27FC236}">
                    <a16:creationId xmlns:a16="http://schemas.microsoft.com/office/drawing/2014/main" id="{83901BD9-653C-4E4E-BC4A-EF2C7816DE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0"/>
                <a:ext cx="286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Y</a:t>
                </a:r>
              </a:p>
            </p:txBody>
          </p:sp>
          <p:sp>
            <p:nvSpPr>
              <p:cNvPr id="46" name="Text Box 10">
                <a:extLst>
                  <a:ext uri="{FF2B5EF4-FFF2-40B4-BE49-F238E27FC236}">
                    <a16:creationId xmlns:a16="http://schemas.microsoft.com/office/drawing/2014/main" id="{EAD5C29A-828F-451E-BBE6-E2855A62EF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3" y="0"/>
                <a:ext cx="261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Z</a:t>
                </a:r>
              </a:p>
            </p:txBody>
          </p:sp>
        </p:grpSp>
        <p:sp>
          <p:nvSpPr>
            <p:cNvPr id="51" name="Rectangle 12">
              <a:extLst>
                <a:ext uri="{FF2B5EF4-FFF2-40B4-BE49-F238E27FC236}">
                  <a16:creationId xmlns:a16="http://schemas.microsoft.com/office/drawing/2014/main" id="{42C8CC5F-5C49-4381-9854-82AD465F1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6820" y="4986337"/>
              <a:ext cx="657225" cy="1698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Rectangle 13">
              <a:extLst>
                <a:ext uri="{FF2B5EF4-FFF2-40B4-BE49-F238E27FC236}">
                  <a16:creationId xmlns:a16="http://schemas.microsoft.com/office/drawing/2014/main" id="{7267253E-ABC2-409A-9812-08EABD29A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3326" y="5013960"/>
              <a:ext cx="4572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Rectangle 14">
              <a:extLst>
                <a:ext uri="{FF2B5EF4-FFF2-40B4-BE49-F238E27FC236}">
                  <a16:creationId xmlns:a16="http://schemas.microsoft.com/office/drawing/2014/main" id="{59A78FDA-F642-4795-A182-B1D3854C3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9526" y="4861560"/>
              <a:ext cx="3048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箭头: 右 67">
              <a:extLst>
                <a:ext uri="{FF2B5EF4-FFF2-40B4-BE49-F238E27FC236}">
                  <a16:creationId xmlns:a16="http://schemas.microsoft.com/office/drawing/2014/main" id="{7B13187E-6A76-44EB-B797-29C53B507093}"/>
                </a:ext>
              </a:extLst>
            </p:cNvPr>
            <p:cNvSpPr/>
            <p:nvPr/>
          </p:nvSpPr>
          <p:spPr bwMode="auto">
            <a:xfrm>
              <a:off x="4450047" y="4349543"/>
              <a:ext cx="461377" cy="55460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" name="箭头: 虚尾 70">
              <a:extLst>
                <a:ext uri="{FF2B5EF4-FFF2-40B4-BE49-F238E27FC236}">
                  <a16:creationId xmlns:a16="http://schemas.microsoft.com/office/drawing/2014/main" id="{71AE39CE-60B3-4452-B433-2F608EEE52C1}"/>
                </a:ext>
              </a:extLst>
            </p:cNvPr>
            <p:cNvSpPr/>
            <p:nvPr/>
          </p:nvSpPr>
          <p:spPr bwMode="auto">
            <a:xfrm rot="5400000">
              <a:off x="2049342" y="2792207"/>
              <a:ext cx="1132617" cy="567690"/>
            </a:xfrm>
            <a:prstGeom prst="stripedRightArrow">
              <a:avLst>
                <a:gd name="adj1" fmla="val 35882"/>
                <a:gd name="adj2" fmla="val 62079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" name="箭头: 虚尾 71">
              <a:extLst>
                <a:ext uri="{FF2B5EF4-FFF2-40B4-BE49-F238E27FC236}">
                  <a16:creationId xmlns:a16="http://schemas.microsoft.com/office/drawing/2014/main" id="{1963CEF7-3C6C-4E7D-9210-18BBBC1E02C5}"/>
                </a:ext>
              </a:extLst>
            </p:cNvPr>
            <p:cNvSpPr/>
            <p:nvPr/>
          </p:nvSpPr>
          <p:spPr bwMode="auto">
            <a:xfrm rot="16200000">
              <a:off x="6270411" y="2773156"/>
              <a:ext cx="1132617" cy="567690"/>
            </a:xfrm>
            <a:prstGeom prst="stripedRightArrow">
              <a:avLst>
                <a:gd name="adj1" fmla="val 35882"/>
                <a:gd name="adj2" fmla="val 62079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621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211C496A-820C-4946-A70F-1EAD742AC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560" y="1026160"/>
            <a:ext cx="778256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hanoi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(int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char A, char B, char C)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//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将塔座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A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上按直径由小到大且至上而下编号为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至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n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的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n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个圆盘按规则搬到塔座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C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上，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B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可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用作辅助塔座。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if 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n==1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move(A, 1, C);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//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将编号为１的圆盘从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x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移到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z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else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hanoi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n-1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A, C, B);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//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将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A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上编号为１至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n-1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的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                    //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圆盘移到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B,  C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作辅助塔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move(A, n, C);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//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将编号为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n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的圆盘从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A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移到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hanoi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n-1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B, A, C);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//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将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B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上编号为１至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n-1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的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                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//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圆盘移到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C, A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作辅助塔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6">
            <a:extLst>
              <a:ext uri="{FF2B5EF4-FFF2-40B4-BE49-F238E27FC236}">
                <a16:creationId xmlns:a16="http://schemas.microsoft.com/office/drawing/2014/main" id="{E8FCFC4B-238E-4E13-89DF-F690C4B87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422" y="389097"/>
            <a:ext cx="7328218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14300" indent="0" fontAlgn="base">
              <a:spcAft>
                <a:spcPct val="0"/>
              </a:spcAft>
              <a:buClr>
                <a:srgbClr val="FF3300"/>
              </a:buClr>
              <a:buNone/>
              <a:defRPr/>
            </a:pPr>
            <a:r>
              <a:rPr lang="zh-CN" altLang="en-US" sz="4000" dirty="0">
                <a:solidFill>
                  <a:schemeClr val="tx2"/>
                </a:solidFill>
              </a:rPr>
              <a:t>例</a:t>
            </a:r>
            <a:r>
              <a:rPr lang="en-US" altLang="zh-CN" sz="4000" dirty="0">
                <a:solidFill>
                  <a:schemeClr val="tx2"/>
                </a:solidFill>
              </a:rPr>
              <a:t>3</a:t>
            </a:r>
            <a:r>
              <a:rPr lang="zh-CN" altLang="en-US" sz="4000" dirty="0">
                <a:solidFill>
                  <a:schemeClr val="tx2"/>
                </a:solidFill>
              </a:rPr>
              <a:t>：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 Gray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码</a:t>
            </a:r>
            <a:r>
              <a:rPr lang="zh-CN" altLang="en-US" sz="4000" dirty="0">
                <a:solidFill>
                  <a:schemeClr val="tx2"/>
                </a:solidFill>
              </a:rPr>
              <a:t>的构造</a:t>
            </a:r>
            <a:endParaRPr kumimoji="1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1928392-5CAE-4D64-8BA8-18D49CD0D0FF}"/>
              </a:ext>
            </a:extLst>
          </p:cNvPr>
          <p:cNvSpPr txBox="1"/>
          <p:nvPr/>
        </p:nvSpPr>
        <p:spPr>
          <a:xfrm>
            <a:off x="4061529" y="1415651"/>
            <a:ext cx="324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找到</a:t>
            </a:r>
            <a:r>
              <a:rPr lang="en-US" altLang="zh-CN" sz="2400" dirty="0"/>
              <a:t>0~2</a:t>
            </a:r>
            <a:r>
              <a:rPr lang="en-US" altLang="zh-CN" sz="2400" baseline="30000" dirty="0"/>
              <a:t>k</a:t>
            </a:r>
            <a:r>
              <a:rPr lang="en-US" altLang="zh-CN" sz="2400" dirty="0"/>
              <a:t>-1</a:t>
            </a:r>
            <a:r>
              <a:rPr lang="zh-CN" altLang="en-US" sz="2400" dirty="0"/>
              <a:t>的一个排列，使得相邻的两个数的二进制表达之间</a:t>
            </a:r>
            <a:r>
              <a:rPr lang="zh-CN" altLang="en-US" sz="2400" dirty="0">
                <a:solidFill>
                  <a:srgbClr val="00B0F0"/>
                </a:solidFill>
              </a:rPr>
              <a:t>距离</a:t>
            </a:r>
            <a:r>
              <a:rPr lang="zh-CN" altLang="en-US" sz="2400" dirty="0"/>
              <a:t>为</a:t>
            </a:r>
            <a:r>
              <a:rPr lang="en-US" altLang="zh-CN" sz="2400" dirty="0"/>
              <a:t>1.</a:t>
            </a:r>
            <a:endParaRPr lang="zh-Hans-HK" altLang="en-US" sz="24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4D0A9EC-14CF-4F0F-8A5A-41DF862636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89338" y="2967847"/>
          <a:ext cx="4947920" cy="1828800"/>
        </p:xfrm>
        <a:graphic>
          <a:graphicData uri="http://schemas.openxmlformats.org/drawingml/2006/table">
            <a:tbl>
              <a:tblPr/>
              <a:tblGrid>
                <a:gridCol w="2307273">
                  <a:extLst>
                    <a:ext uri="{9D8B030D-6E8A-4147-A177-3AD203B41FA5}">
                      <a16:colId xmlns:a16="http://schemas.microsoft.com/office/drawing/2014/main" val="1291962273"/>
                    </a:ext>
                  </a:extLst>
                </a:gridCol>
                <a:gridCol w="2640647">
                  <a:extLst>
                    <a:ext uri="{9D8B030D-6E8A-4147-A177-3AD203B41FA5}">
                      <a16:colId xmlns:a16="http://schemas.microsoft.com/office/drawing/2014/main" val="964286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00, 01, 11, 10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Hans-HK" altLang="en-US" dirty="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87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Hans-HK" altLang="en-US" dirty="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ans-HK"/>
                        <a:t>10, 11, 01, 00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921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000, 001, 011, 010,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Hans-HK" altLang="en-US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439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Hans-HK" altLang="en-US" dirty="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110, 111, 101, 100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98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000, 001, 011, 010,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110, 111, 101, 100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661545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C55EB9F-B90F-4FE5-91E0-3534654FB6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48778" y="1295591"/>
          <a:ext cx="1013142" cy="5173312"/>
        </p:xfrm>
        <a:graphic>
          <a:graphicData uri="http://schemas.openxmlformats.org/drawingml/2006/table">
            <a:tbl>
              <a:tblPr/>
              <a:tblGrid>
                <a:gridCol w="1013142">
                  <a:extLst>
                    <a:ext uri="{9D8B030D-6E8A-4147-A177-3AD203B41FA5}">
                      <a16:colId xmlns:a16="http://schemas.microsoft.com/office/drawing/2014/main" val="1293319642"/>
                    </a:ext>
                  </a:extLst>
                </a:gridCol>
              </a:tblGrid>
              <a:tr h="245022">
                <a:tc>
                  <a:txBody>
                    <a:bodyPr/>
                    <a:lstStyle/>
                    <a:p>
                      <a:r>
                        <a:rPr lang="en-US" altLang="zh-Hans-HK" sz="1600" dirty="0">
                          <a:effectLst/>
                        </a:rPr>
                        <a:t>0000</a:t>
                      </a:r>
                    </a:p>
                  </a:txBody>
                  <a:tcPr marL="79492" marR="79492" marT="39746" marB="397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478264"/>
                  </a:ext>
                </a:extLst>
              </a:tr>
              <a:tr h="245022">
                <a:tc>
                  <a:txBody>
                    <a:bodyPr/>
                    <a:lstStyle/>
                    <a:p>
                      <a:r>
                        <a:rPr lang="en-US" altLang="zh-Hans-HK" sz="1600" dirty="0">
                          <a:effectLst/>
                        </a:rPr>
                        <a:t>0001</a:t>
                      </a:r>
                    </a:p>
                  </a:txBody>
                  <a:tcPr marL="79492" marR="79492" marT="39746" marB="397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866487"/>
                  </a:ext>
                </a:extLst>
              </a:tr>
              <a:tr h="245022">
                <a:tc>
                  <a:txBody>
                    <a:bodyPr/>
                    <a:lstStyle/>
                    <a:p>
                      <a:r>
                        <a:rPr lang="en-US" altLang="zh-Hans-HK" sz="1600" dirty="0">
                          <a:effectLst/>
                        </a:rPr>
                        <a:t>0011</a:t>
                      </a:r>
                    </a:p>
                  </a:txBody>
                  <a:tcPr marL="79492" marR="79492" marT="39746" marB="397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253546"/>
                  </a:ext>
                </a:extLst>
              </a:tr>
              <a:tr h="245022">
                <a:tc>
                  <a:txBody>
                    <a:bodyPr/>
                    <a:lstStyle/>
                    <a:p>
                      <a:r>
                        <a:rPr lang="en-US" altLang="zh-Hans-HK" sz="1600" dirty="0">
                          <a:effectLst/>
                        </a:rPr>
                        <a:t>0010</a:t>
                      </a:r>
                    </a:p>
                  </a:txBody>
                  <a:tcPr marL="79492" marR="79492" marT="39746" marB="397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360462"/>
                  </a:ext>
                </a:extLst>
              </a:tr>
              <a:tr h="245022">
                <a:tc>
                  <a:txBody>
                    <a:bodyPr/>
                    <a:lstStyle/>
                    <a:p>
                      <a:r>
                        <a:rPr lang="en-US" altLang="zh-Hans-HK" sz="1600" dirty="0">
                          <a:effectLst/>
                        </a:rPr>
                        <a:t>0110</a:t>
                      </a:r>
                    </a:p>
                  </a:txBody>
                  <a:tcPr marL="79492" marR="79492" marT="39746" marB="397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428968"/>
                  </a:ext>
                </a:extLst>
              </a:tr>
              <a:tr h="245022">
                <a:tc>
                  <a:txBody>
                    <a:bodyPr/>
                    <a:lstStyle/>
                    <a:p>
                      <a:r>
                        <a:rPr lang="en-US" altLang="zh-Hans-HK" sz="1600" dirty="0">
                          <a:effectLst/>
                        </a:rPr>
                        <a:t>0111</a:t>
                      </a:r>
                    </a:p>
                  </a:txBody>
                  <a:tcPr marL="79492" marR="79492" marT="39746" marB="397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911686"/>
                  </a:ext>
                </a:extLst>
              </a:tr>
              <a:tr h="245022">
                <a:tc>
                  <a:txBody>
                    <a:bodyPr/>
                    <a:lstStyle/>
                    <a:p>
                      <a:r>
                        <a:rPr lang="en-US" altLang="zh-Hans-HK" sz="1600" dirty="0">
                          <a:effectLst/>
                        </a:rPr>
                        <a:t>0101</a:t>
                      </a:r>
                    </a:p>
                  </a:txBody>
                  <a:tcPr marL="79492" marR="79492" marT="39746" marB="397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685718"/>
                  </a:ext>
                </a:extLst>
              </a:tr>
              <a:tr h="245022">
                <a:tc>
                  <a:txBody>
                    <a:bodyPr/>
                    <a:lstStyle/>
                    <a:p>
                      <a:r>
                        <a:rPr lang="en-US" altLang="zh-Hans-HK" sz="1600" dirty="0">
                          <a:effectLst/>
                        </a:rPr>
                        <a:t>0100</a:t>
                      </a:r>
                    </a:p>
                  </a:txBody>
                  <a:tcPr marL="79492" marR="79492" marT="39746" marB="397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860253"/>
                  </a:ext>
                </a:extLst>
              </a:tr>
              <a:tr h="245022">
                <a:tc>
                  <a:txBody>
                    <a:bodyPr/>
                    <a:lstStyle/>
                    <a:p>
                      <a:r>
                        <a:rPr lang="en-US" altLang="zh-Hans-HK" sz="1600" dirty="0">
                          <a:effectLst/>
                        </a:rPr>
                        <a:t>1100</a:t>
                      </a:r>
                    </a:p>
                  </a:txBody>
                  <a:tcPr marL="79492" marR="79492" marT="39746" marB="397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622398"/>
                  </a:ext>
                </a:extLst>
              </a:tr>
              <a:tr h="245022">
                <a:tc>
                  <a:txBody>
                    <a:bodyPr/>
                    <a:lstStyle/>
                    <a:p>
                      <a:r>
                        <a:rPr lang="en-US" altLang="zh-Hans-HK" sz="1600" dirty="0">
                          <a:effectLst/>
                        </a:rPr>
                        <a:t>1101</a:t>
                      </a:r>
                    </a:p>
                  </a:txBody>
                  <a:tcPr marL="79492" marR="79492" marT="39746" marB="397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718146"/>
                  </a:ext>
                </a:extLst>
              </a:tr>
              <a:tr h="245022">
                <a:tc>
                  <a:txBody>
                    <a:bodyPr/>
                    <a:lstStyle/>
                    <a:p>
                      <a:r>
                        <a:rPr lang="en-US" altLang="zh-Hans-HK" sz="1600" dirty="0">
                          <a:effectLst/>
                        </a:rPr>
                        <a:t>1111</a:t>
                      </a:r>
                    </a:p>
                  </a:txBody>
                  <a:tcPr marL="79492" marR="79492" marT="39746" marB="397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238862"/>
                  </a:ext>
                </a:extLst>
              </a:tr>
              <a:tr h="245022">
                <a:tc>
                  <a:txBody>
                    <a:bodyPr/>
                    <a:lstStyle/>
                    <a:p>
                      <a:r>
                        <a:rPr lang="en-US" altLang="zh-Hans-HK" sz="1600" dirty="0">
                          <a:effectLst/>
                        </a:rPr>
                        <a:t>1110</a:t>
                      </a:r>
                    </a:p>
                  </a:txBody>
                  <a:tcPr marL="79492" marR="79492" marT="39746" marB="397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05267"/>
                  </a:ext>
                </a:extLst>
              </a:tr>
              <a:tr h="245022">
                <a:tc>
                  <a:txBody>
                    <a:bodyPr/>
                    <a:lstStyle/>
                    <a:p>
                      <a:r>
                        <a:rPr lang="en-US" altLang="zh-Hans-HK" sz="1600" dirty="0">
                          <a:effectLst/>
                        </a:rPr>
                        <a:t>1010</a:t>
                      </a:r>
                    </a:p>
                  </a:txBody>
                  <a:tcPr marL="79492" marR="79492" marT="39746" marB="397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940070"/>
                  </a:ext>
                </a:extLst>
              </a:tr>
              <a:tr h="245022">
                <a:tc>
                  <a:txBody>
                    <a:bodyPr/>
                    <a:lstStyle/>
                    <a:p>
                      <a:r>
                        <a:rPr lang="en-US" altLang="zh-Hans-HK" sz="1600" dirty="0">
                          <a:effectLst/>
                        </a:rPr>
                        <a:t>1011</a:t>
                      </a:r>
                    </a:p>
                  </a:txBody>
                  <a:tcPr marL="79492" marR="79492" marT="39746" marB="397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12131"/>
                  </a:ext>
                </a:extLst>
              </a:tr>
              <a:tr h="245022">
                <a:tc>
                  <a:txBody>
                    <a:bodyPr/>
                    <a:lstStyle/>
                    <a:p>
                      <a:r>
                        <a:rPr lang="en-US" altLang="zh-Hans-HK" sz="1600" dirty="0">
                          <a:effectLst/>
                        </a:rPr>
                        <a:t>1001</a:t>
                      </a:r>
                    </a:p>
                  </a:txBody>
                  <a:tcPr marL="79492" marR="79492" marT="39746" marB="397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000134"/>
                  </a:ext>
                </a:extLst>
              </a:tr>
              <a:tr h="245022">
                <a:tc>
                  <a:txBody>
                    <a:bodyPr/>
                    <a:lstStyle/>
                    <a:p>
                      <a:r>
                        <a:rPr lang="en-US" altLang="zh-Hans-HK" sz="1600" dirty="0">
                          <a:effectLst/>
                        </a:rPr>
                        <a:t>1000</a:t>
                      </a:r>
                    </a:p>
                  </a:txBody>
                  <a:tcPr marL="79492" marR="79492" marT="39746" marB="397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625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93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A5C28-639D-4679-8FCB-94D0F316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</a:rPr>
              <a:t>队列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4BC245-13BB-4328-B4F4-926FBF354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" y="1452563"/>
            <a:ext cx="8595360" cy="2577779"/>
          </a:xfrm>
        </p:spPr>
        <p:txBody>
          <a:bodyPr/>
          <a:lstStyle/>
          <a:p>
            <a:pPr lvl="1" eaLnBrk="1" hangingPunct="1"/>
            <a:r>
              <a:rPr lang="zh-CN" altLang="en-US" dirty="0"/>
              <a:t>定义：队列是限定只能在表的</a:t>
            </a:r>
            <a:r>
              <a:rPr lang="zh-CN" altLang="en-US" dirty="0">
                <a:solidFill>
                  <a:srgbClr val="FF0000"/>
                </a:solidFill>
              </a:rPr>
              <a:t>一端进行插入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dirty="0"/>
              <a:t>在表的</a:t>
            </a:r>
            <a:r>
              <a:rPr lang="zh-CN" altLang="en-US" dirty="0">
                <a:solidFill>
                  <a:srgbClr val="FF0000"/>
                </a:solidFill>
              </a:rPr>
              <a:t>另一端进行删除</a:t>
            </a:r>
            <a:r>
              <a:rPr lang="zh-CN" altLang="en-US" dirty="0"/>
              <a:t>的线性表</a:t>
            </a:r>
          </a:p>
          <a:p>
            <a:pPr lvl="2" eaLnBrk="1" hangingPunct="1"/>
            <a:r>
              <a:rPr lang="zh-CN" altLang="en-US" dirty="0">
                <a:solidFill>
                  <a:srgbClr val="00B0F0"/>
                </a:solidFill>
              </a:rPr>
              <a:t>队尾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B0F0"/>
                </a:solidFill>
              </a:rPr>
              <a:t>rear</a:t>
            </a:r>
            <a:r>
              <a:rPr lang="en-US" altLang="zh-CN" dirty="0"/>
              <a:t>)  —— </a:t>
            </a:r>
            <a:r>
              <a:rPr lang="zh-CN" altLang="en-US" dirty="0"/>
              <a:t>允许插入的一端</a:t>
            </a:r>
          </a:p>
          <a:p>
            <a:pPr lvl="2" eaLnBrk="1" hangingPunct="1"/>
            <a:r>
              <a:rPr lang="zh-CN" altLang="en-US" dirty="0">
                <a:solidFill>
                  <a:srgbClr val="00B0F0"/>
                </a:solidFill>
              </a:rPr>
              <a:t>队头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B0F0"/>
                </a:solidFill>
              </a:rPr>
              <a:t>front</a:t>
            </a:r>
            <a:r>
              <a:rPr lang="en-US" altLang="zh-CN" dirty="0"/>
              <a:t>) —— </a:t>
            </a:r>
            <a:r>
              <a:rPr lang="zh-CN" altLang="en-US" dirty="0"/>
              <a:t>允许删除的一端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队列特点：先进先出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FIFO</a:t>
            </a:r>
            <a:r>
              <a:rPr lang="en-US" altLang="zh-CN" dirty="0"/>
              <a:t>)</a:t>
            </a:r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en-US" altLang="zh-CN" dirty="0"/>
              <a:t>FIFO</a:t>
            </a:r>
            <a:r>
              <a:rPr lang="zh-CN" altLang="en-US" dirty="0"/>
              <a:t>在现实中的应用非常多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如打印机任务处理，酒店储存过去</a:t>
            </a:r>
            <a:r>
              <a:rPr lang="en-US" altLang="zh-CN" dirty="0"/>
              <a:t>1</a:t>
            </a:r>
            <a:r>
              <a:rPr lang="zh-CN" altLang="en-US" dirty="0"/>
              <a:t>年内的订单等。</a:t>
            </a:r>
            <a:endParaRPr lang="en-US" altLang="zh-CN" dirty="0"/>
          </a:p>
          <a:p>
            <a:endParaRPr lang="zh-Hans-HK" altLang="en-US" dirty="0"/>
          </a:p>
        </p:txBody>
      </p:sp>
      <p:grpSp>
        <p:nvGrpSpPr>
          <p:cNvPr id="4" name="Group 34">
            <a:extLst>
              <a:ext uri="{FF2B5EF4-FFF2-40B4-BE49-F238E27FC236}">
                <a16:creationId xmlns:a16="http://schemas.microsoft.com/office/drawing/2014/main" id="{CDE8F07C-7080-43ED-A0F5-18A6F2DE236C}"/>
              </a:ext>
            </a:extLst>
          </p:cNvPr>
          <p:cNvGrpSpPr>
            <a:grpSpLocks/>
          </p:cNvGrpSpPr>
          <p:nvPr/>
        </p:nvGrpSpPr>
        <p:grpSpPr bwMode="auto">
          <a:xfrm>
            <a:off x="1466850" y="4033203"/>
            <a:ext cx="6302375" cy="1357312"/>
            <a:chOff x="849" y="2163"/>
            <a:chExt cx="3970" cy="855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7EDA720D-21D2-4D9E-8B23-051375E4D9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9" y="2163"/>
              <a:ext cx="3970" cy="663"/>
              <a:chOff x="649" y="2352"/>
              <a:chExt cx="3970" cy="663"/>
            </a:xfrm>
          </p:grpSpPr>
          <p:sp>
            <p:nvSpPr>
              <p:cNvPr id="7" name="Line 4">
                <a:extLst>
                  <a:ext uri="{FF2B5EF4-FFF2-40B4-BE49-F238E27FC236}">
                    <a16:creationId xmlns:a16="http://schemas.microsoft.com/office/drawing/2014/main" id="{16CDCCAD-EEA3-41F0-91A8-6570CDA67D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78" y="2355"/>
                <a:ext cx="27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Line 5">
                <a:extLst>
                  <a:ext uri="{FF2B5EF4-FFF2-40B4-BE49-F238E27FC236}">
                    <a16:creationId xmlns:a16="http://schemas.microsoft.com/office/drawing/2014/main" id="{04B7EE22-8600-4DC4-940A-AF0819CB34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5" y="2618"/>
                <a:ext cx="27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Text Box 6">
                <a:extLst>
                  <a:ext uri="{FF2B5EF4-FFF2-40B4-BE49-F238E27FC236}">
                    <a16:creationId xmlns:a16="http://schemas.microsoft.com/office/drawing/2014/main" id="{211F4B44-C341-4133-8D7C-EB91F84DC4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4" y="2364"/>
                <a:ext cx="24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a1    a2     a3…………………….an </a:t>
                </a:r>
              </a:p>
            </p:txBody>
          </p:sp>
          <p:sp>
            <p:nvSpPr>
              <p:cNvPr id="10" name="Line 7">
                <a:extLst>
                  <a:ext uri="{FF2B5EF4-FFF2-40B4-BE49-F238E27FC236}">
                    <a16:creationId xmlns:a16="http://schemas.microsoft.com/office/drawing/2014/main" id="{17A50C3D-8CEB-4B5E-BE39-154F19A668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23" y="2489"/>
                <a:ext cx="2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Line 8">
                <a:extLst>
                  <a:ext uri="{FF2B5EF4-FFF2-40B4-BE49-F238E27FC236}">
                    <a16:creationId xmlns:a16="http://schemas.microsoft.com/office/drawing/2014/main" id="{973D8098-A402-40F5-ACEE-C85E23F2FA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78" y="2489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Text Box 9">
                <a:extLst>
                  <a:ext uri="{FF2B5EF4-FFF2-40B4-BE49-F238E27FC236}">
                    <a16:creationId xmlns:a16="http://schemas.microsoft.com/office/drawing/2014/main" id="{5CEA28CC-04EE-4D26-BADA-BD02E31009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3" y="237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入队</a:t>
                </a:r>
              </a:p>
            </p:txBody>
          </p:sp>
          <p:sp>
            <p:nvSpPr>
              <p:cNvPr id="13" name="Text Box 10">
                <a:extLst>
                  <a:ext uri="{FF2B5EF4-FFF2-40B4-BE49-F238E27FC236}">
                    <a16:creationId xmlns:a16="http://schemas.microsoft.com/office/drawing/2014/main" id="{E343686C-7E99-4AE6-BC25-7051AEA021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9" y="2352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出队</a:t>
                </a:r>
              </a:p>
            </p:txBody>
          </p:sp>
          <p:sp>
            <p:nvSpPr>
              <p:cNvPr id="14" name="Line 11">
                <a:extLst>
                  <a:ext uri="{FF2B5EF4-FFF2-40B4-BE49-F238E27FC236}">
                    <a16:creationId xmlns:a16="http://schemas.microsoft.com/office/drawing/2014/main" id="{6CE93515-B2DA-4AC6-A9FD-DE7C4B7089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56" y="2622"/>
                <a:ext cx="0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Line 12">
                <a:extLst>
                  <a:ext uri="{FF2B5EF4-FFF2-40B4-BE49-F238E27FC236}">
                    <a16:creationId xmlns:a16="http://schemas.microsoft.com/office/drawing/2014/main" id="{507607CA-C8A9-44B3-8CF4-75130070B3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67" y="2622"/>
                <a:ext cx="0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Text Box 13">
                <a:extLst>
                  <a:ext uri="{FF2B5EF4-FFF2-40B4-BE49-F238E27FC236}">
                    <a16:creationId xmlns:a16="http://schemas.microsoft.com/office/drawing/2014/main" id="{311564A4-1490-466F-A77A-457AFFC2E9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3" y="2764"/>
                <a:ext cx="42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front</a:t>
                </a:r>
              </a:p>
            </p:txBody>
          </p:sp>
          <p:sp>
            <p:nvSpPr>
              <p:cNvPr id="17" name="Text Box 14">
                <a:extLst>
                  <a:ext uri="{FF2B5EF4-FFF2-40B4-BE49-F238E27FC236}">
                    <a16:creationId xmlns:a16="http://schemas.microsoft.com/office/drawing/2014/main" id="{C8453633-A04F-4B18-A338-1765BB6FF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0" y="2765"/>
                <a:ext cx="36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rear</a:t>
                </a:r>
              </a:p>
            </p:txBody>
          </p:sp>
        </p:grpSp>
        <p:sp>
          <p:nvSpPr>
            <p:cNvPr id="6" name="AutoShape 15">
              <a:extLst>
                <a:ext uri="{FF2B5EF4-FFF2-40B4-BE49-F238E27FC236}">
                  <a16:creationId xmlns:a16="http://schemas.microsoft.com/office/drawing/2014/main" id="{C9EE196D-F202-4240-BDCF-980FB257F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762"/>
              <a:ext cx="1647" cy="256"/>
            </a:xfrm>
            <a:prstGeom prst="wedgeRectCallout">
              <a:avLst>
                <a:gd name="adj1" fmla="val -3250"/>
                <a:gd name="adj2" fmla="val -17773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队列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Q=(a1,a2,……,an)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072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4936563-497F-4F2F-BC84-2C9480821E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323850"/>
            <a:ext cx="4864100" cy="981075"/>
          </a:xfrm>
        </p:spPr>
        <p:txBody>
          <a:bodyPr/>
          <a:lstStyle/>
          <a:p>
            <a:pPr lvl="1" eaLnBrk="1" hangingPunct="1"/>
            <a:r>
              <a:rPr lang="zh-CN" altLang="en-US" sz="4000" dirty="0">
                <a:solidFill>
                  <a:schemeClr val="tx2"/>
                </a:solidFill>
              </a:rPr>
              <a:t>链队列</a:t>
            </a:r>
            <a:r>
              <a:rPr lang="en-US" altLang="zh-CN" sz="4000" dirty="0">
                <a:solidFill>
                  <a:schemeClr val="tx2"/>
                </a:solidFill>
              </a:rPr>
              <a:t>(</a:t>
            </a:r>
            <a:r>
              <a:rPr lang="zh-CN" altLang="en-US" sz="4000" dirty="0">
                <a:solidFill>
                  <a:schemeClr val="tx2"/>
                </a:solidFill>
              </a:rPr>
              <a:t>带头节点）</a:t>
            </a:r>
          </a:p>
          <a:p>
            <a:pPr lvl="2" eaLnBrk="1" hangingPunct="1"/>
            <a:r>
              <a:rPr lang="zh-CN" altLang="en-US" dirty="0"/>
              <a:t>结点定义</a:t>
            </a: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8601BA4A-5E78-4990-9BF4-D2797A258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4257" y="1387090"/>
            <a:ext cx="291938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typedef   struct node{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int data;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struct node  *link;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 JD;</a:t>
            </a:r>
          </a:p>
        </p:txBody>
      </p:sp>
      <p:grpSp>
        <p:nvGrpSpPr>
          <p:cNvPr id="40964" name="Group 4">
            <a:extLst>
              <a:ext uri="{FF2B5EF4-FFF2-40B4-BE49-F238E27FC236}">
                <a16:creationId xmlns:a16="http://schemas.microsoft.com/office/drawing/2014/main" id="{9D158535-F8D1-4B8D-8EC0-344EE02972A8}"/>
              </a:ext>
            </a:extLst>
          </p:cNvPr>
          <p:cNvGrpSpPr>
            <a:grpSpLocks/>
          </p:cNvGrpSpPr>
          <p:nvPr/>
        </p:nvGrpSpPr>
        <p:grpSpPr bwMode="auto">
          <a:xfrm>
            <a:off x="530225" y="3405823"/>
            <a:ext cx="7945438" cy="1524000"/>
            <a:chOff x="310" y="1387"/>
            <a:chExt cx="5005" cy="960"/>
          </a:xfrm>
        </p:grpSpPr>
        <p:sp>
          <p:nvSpPr>
            <p:cNvPr id="40966" name="Line 5">
              <a:extLst>
                <a:ext uri="{FF2B5EF4-FFF2-40B4-BE49-F238E27FC236}">
                  <a16:creationId xmlns:a16="http://schemas.microsoft.com/office/drawing/2014/main" id="{BCCA4BFF-E6B5-41B8-868F-04A1D2E804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4" y="1764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67" name="Rectangle 6">
              <a:extLst>
                <a:ext uri="{FF2B5EF4-FFF2-40B4-BE49-F238E27FC236}">
                  <a16:creationId xmlns:a16="http://schemas.microsoft.com/office/drawing/2014/main" id="{EA580382-18EE-4233-A4C9-85E6A980B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1" y="1638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68" name="Line 7">
              <a:extLst>
                <a:ext uri="{FF2B5EF4-FFF2-40B4-BE49-F238E27FC236}">
                  <a16:creationId xmlns:a16="http://schemas.microsoft.com/office/drawing/2014/main" id="{47FCC53A-DD0E-4902-936B-9621496FF3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3" y="1649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69" name="Rectangle 8">
              <a:extLst>
                <a:ext uri="{FF2B5EF4-FFF2-40B4-BE49-F238E27FC236}">
                  <a16:creationId xmlns:a16="http://schemas.microsoft.com/office/drawing/2014/main" id="{E3B4AFEF-348A-49CC-9EF3-8D4881A20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" y="1645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70" name="Line 9">
              <a:extLst>
                <a:ext uri="{FF2B5EF4-FFF2-40B4-BE49-F238E27FC236}">
                  <a16:creationId xmlns:a16="http://schemas.microsoft.com/office/drawing/2014/main" id="{7C514EDC-B2BA-4F94-BECF-2AC98EA3BE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" y="1656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71" name="Line 10">
              <a:extLst>
                <a:ext uri="{FF2B5EF4-FFF2-40B4-BE49-F238E27FC236}">
                  <a16:creationId xmlns:a16="http://schemas.microsoft.com/office/drawing/2014/main" id="{54A67B64-A2AF-493C-AC55-C5DE33EE46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1762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72" name="Line 11">
              <a:extLst>
                <a:ext uri="{FF2B5EF4-FFF2-40B4-BE49-F238E27FC236}">
                  <a16:creationId xmlns:a16="http://schemas.microsoft.com/office/drawing/2014/main" id="{6A1CBC15-62D4-40EC-AF89-1A5D974EAD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7" y="1762"/>
              <a:ext cx="4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0973" name="Group 12">
              <a:extLst>
                <a:ext uri="{FF2B5EF4-FFF2-40B4-BE49-F238E27FC236}">
                  <a16:creationId xmlns:a16="http://schemas.microsoft.com/office/drawing/2014/main" id="{447DA774-E55E-40E1-90D5-944B271418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7" y="1642"/>
              <a:ext cx="681" cy="262"/>
              <a:chOff x="1780" y="2219"/>
              <a:chExt cx="681" cy="262"/>
            </a:xfrm>
          </p:grpSpPr>
          <p:sp>
            <p:nvSpPr>
              <p:cNvPr id="40985" name="Rectangle 13" descr="宽上对角线">
                <a:extLst>
                  <a:ext uri="{FF2B5EF4-FFF2-40B4-BE49-F238E27FC236}">
                    <a16:creationId xmlns:a16="http://schemas.microsoft.com/office/drawing/2014/main" id="{93BC7B88-C327-4402-9A14-C70FE0F98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7" y="2219"/>
                <a:ext cx="344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986" name="Rectangle 14" descr="浅色上对角线">
                <a:extLst>
                  <a:ext uri="{FF2B5EF4-FFF2-40B4-BE49-F238E27FC236}">
                    <a16:creationId xmlns:a16="http://schemas.microsoft.com/office/drawing/2014/main" id="{FE76259B-0CB5-407E-B892-4A8434C57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0" y="2226"/>
                <a:ext cx="344" cy="255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0974" name="Text Box 15">
              <a:extLst>
                <a:ext uri="{FF2B5EF4-FFF2-40B4-BE49-F238E27FC236}">
                  <a16:creationId xmlns:a16="http://schemas.microsoft.com/office/drawing/2014/main" id="{C703D721-8467-40C6-AA9F-C7F1ADA116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1" y="1387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头结点</a:t>
              </a:r>
            </a:p>
          </p:txBody>
        </p:sp>
        <p:sp>
          <p:nvSpPr>
            <p:cNvPr id="40975" name="Rectangle 16">
              <a:extLst>
                <a:ext uri="{FF2B5EF4-FFF2-40B4-BE49-F238E27FC236}">
                  <a16:creationId xmlns:a16="http://schemas.microsoft.com/office/drawing/2014/main" id="{FF173C54-A977-4080-B0D8-D4804354D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1641"/>
              <a:ext cx="66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^</a:t>
              </a:r>
            </a:p>
          </p:txBody>
        </p:sp>
        <p:sp>
          <p:nvSpPr>
            <p:cNvPr id="40976" name="Line 17">
              <a:extLst>
                <a:ext uri="{FF2B5EF4-FFF2-40B4-BE49-F238E27FC236}">
                  <a16:creationId xmlns:a16="http://schemas.microsoft.com/office/drawing/2014/main" id="{FC85ED04-2882-4366-8866-D74828FF6D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" y="1778"/>
              <a:ext cx="3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77" name="Text Box 18">
              <a:extLst>
                <a:ext uri="{FF2B5EF4-FFF2-40B4-BE49-F238E27FC236}">
                  <a16:creationId xmlns:a16="http://schemas.microsoft.com/office/drawing/2014/main" id="{B1DA1A12-768A-4DA6-ACD0-931331E36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8" y="1630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…...</a:t>
              </a:r>
            </a:p>
          </p:txBody>
        </p:sp>
        <p:sp>
          <p:nvSpPr>
            <p:cNvPr id="40978" name="Line 19">
              <a:extLst>
                <a:ext uri="{FF2B5EF4-FFF2-40B4-BE49-F238E27FC236}">
                  <a16:creationId xmlns:a16="http://schemas.microsoft.com/office/drawing/2014/main" id="{45787FF7-DB63-4F08-8AE7-4CB431211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9" y="1766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79" name="Line 20">
              <a:extLst>
                <a:ext uri="{FF2B5EF4-FFF2-40B4-BE49-F238E27FC236}">
                  <a16:creationId xmlns:a16="http://schemas.microsoft.com/office/drawing/2014/main" id="{68E7BDA3-D09F-472D-8767-8518538814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9" y="164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80" name="Text Box 21">
              <a:extLst>
                <a:ext uri="{FF2B5EF4-FFF2-40B4-BE49-F238E27FC236}">
                  <a16:creationId xmlns:a16="http://schemas.microsoft.com/office/drawing/2014/main" id="{578A1885-975B-4FB8-8600-FA225CEF90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" y="1641"/>
              <a:ext cx="4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front</a:t>
              </a:r>
            </a:p>
          </p:txBody>
        </p:sp>
        <p:sp>
          <p:nvSpPr>
            <p:cNvPr id="40981" name="Text Box 22">
              <a:extLst>
                <a:ext uri="{FF2B5EF4-FFF2-40B4-BE49-F238E27FC236}">
                  <a16:creationId xmlns:a16="http://schemas.microsoft.com/office/drawing/2014/main" id="{64A48E34-4CF6-408D-AFCC-89224EFC3F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9" y="1397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队头</a:t>
              </a:r>
            </a:p>
          </p:txBody>
        </p:sp>
        <p:sp>
          <p:nvSpPr>
            <p:cNvPr id="40982" name="Text Box 23">
              <a:extLst>
                <a:ext uri="{FF2B5EF4-FFF2-40B4-BE49-F238E27FC236}">
                  <a16:creationId xmlns:a16="http://schemas.microsoft.com/office/drawing/2014/main" id="{0297EE75-BDAC-4558-9D5A-AA09EAF40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1" y="1397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队尾</a:t>
              </a:r>
            </a:p>
          </p:txBody>
        </p:sp>
        <p:sp>
          <p:nvSpPr>
            <p:cNvPr id="40983" name="Line 24">
              <a:extLst>
                <a:ext uri="{FF2B5EF4-FFF2-40B4-BE49-F238E27FC236}">
                  <a16:creationId xmlns:a16="http://schemas.microsoft.com/office/drawing/2014/main" id="{4F5BA4F4-BE71-4EBF-B21F-5487C81438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8" y="1900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84" name="Text Box 25">
              <a:extLst>
                <a:ext uri="{FF2B5EF4-FFF2-40B4-BE49-F238E27FC236}">
                  <a16:creationId xmlns:a16="http://schemas.microsoft.com/office/drawing/2014/main" id="{2F2D36EF-4104-40D1-92CB-1113329BC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9" y="2097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rear</a:t>
              </a:r>
            </a:p>
          </p:txBody>
        </p:sp>
      </p:grpSp>
      <p:sp>
        <p:nvSpPr>
          <p:cNvPr id="40965" name="AutoShape 26">
            <a:extLst>
              <a:ext uri="{FF2B5EF4-FFF2-40B4-BE49-F238E27FC236}">
                <a16:creationId xmlns:a16="http://schemas.microsoft.com/office/drawing/2014/main" id="{87B201A3-44A2-44EB-BD37-87975762A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375" y="4799044"/>
            <a:ext cx="3679188" cy="442674"/>
          </a:xfrm>
          <a:prstGeom prst="wedgeRoundRectCallout">
            <a:avLst>
              <a:gd name="adj1" fmla="val -8702"/>
              <a:gd name="adj2" fmla="val -76379"/>
              <a:gd name="adj3" fmla="val 16667"/>
            </a:avLst>
          </a:prstGeom>
          <a:noFill/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front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指向头结点，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rear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指向队尾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15" name="Group 11">
            <a:extLst>
              <a:ext uri="{FF2B5EF4-FFF2-40B4-BE49-F238E27FC236}">
                <a16:creationId xmlns:a16="http://schemas.microsoft.com/office/drawing/2014/main" id="{7119C600-9100-4D45-9390-F576AD99A8AA}"/>
              </a:ext>
            </a:extLst>
          </p:cNvPr>
          <p:cNvGrpSpPr>
            <a:grpSpLocks/>
          </p:cNvGrpSpPr>
          <p:nvPr/>
        </p:nvGrpSpPr>
        <p:grpSpPr bwMode="auto">
          <a:xfrm>
            <a:off x="1701800" y="1768475"/>
            <a:ext cx="3692525" cy="1131888"/>
            <a:chOff x="2150" y="2615"/>
            <a:chExt cx="2326" cy="713"/>
          </a:xfrm>
        </p:grpSpPr>
        <p:grpSp>
          <p:nvGrpSpPr>
            <p:cNvPr id="42046" name="Group 12">
              <a:extLst>
                <a:ext uri="{FF2B5EF4-FFF2-40B4-BE49-F238E27FC236}">
                  <a16:creationId xmlns:a16="http://schemas.microsoft.com/office/drawing/2014/main" id="{53CCE7A4-1943-4715-A40E-C64992257D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630"/>
              <a:ext cx="681" cy="259"/>
              <a:chOff x="1087" y="2412"/>
              <a:chExt cx="681" cy="259"/>
            </a:xfrm>
          </p:grpSpPr>
          <p:sp>
            <p:nvSpPr>
              <p:cNvPr id="42057" name="Rectangle 13" descr="宽上对角线">
                <a:extLst>
                  <a:ext uri="{FF2B5EF4-FFF2-40B4-BE49-F238E27FC236}">
                    <a16:creationId xmlns:a16="http://schemas.microsoft.com/office/drawing/2014/main" id="{01B514B3-4B81-42E1-80D5-6CF012733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4" y="2416"/>
                <a:ext cx="344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058" name="Rectangle 14" descr="浅色上对角线">
                <a:extLst>
                  <a:ext uri="{FF2B5EF4-FFF2-40B4-BE49-F238E27FC236}">
                    <a16:creationId xmlns:a16="http://schemas.microsoft.com/office/drawing/2014/main" id="{4DF1A430-FA45-4DDC-BD4A-A521CE81F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7" y="2412"/>
                <a:ext cx="344" cy="255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2047" name="Text Box 15">
              <a:extLst>
                <a:ext uri="{FF2B5EF4-FFF2-40B4-BE49-F238E27FC236}">
                  <a16:creationId xmlns:a16="http://schemas.microsoft.com/office/drawing/2014/main" id="{E74F2D25-F079-412C-951A-5E1DE229C6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5" y="3065"/>
              <a:ext cx="4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front</a:t>
              </a:r>
            </a:p>
          </p:txBody>
        </p:sp>
        <p:sp>
          <p:nvSpPr>
            <p:cNvPr id="42048" name="Line 16">
              <a:extLst>
                <a:ext uri="{FF2B5EF4-FFF2-40B4-BE49-F238E27FC236}">
                  <a16:creationId xmlns:a16="http://schemas.microsoft.com/office/drawing/2014/main" id="{090EBC20-D4A7-4578-8DFF-A80C0834A8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2" y="2881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49" name="Text Box 17">
              <a:extLst>
                <a:ext uri="{FF2B5EF4-FFF2-40B4-BE49-F238E27FC236}">
                  <a16:creationId xmlns:a16="http://schemas.microsoft.com/office/drawing/2014/main" id="{10B18152-DDA5-42FD-99D8-EF19239A5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3" y="3078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rear</a:t>
              </a:r>
            </a:p>
          </p:txBody>
        </p:sp>
        <p:sp>
          <p:nvSpPr>
            <p:cNvPr id="42050" name="Line 18">
              <a:extLst>
                <a:ext uri="{FF2B5EF4-FFF2-40B4-BE49-F238E27FC236}">
                  <a16:creationId xmlns:a16="http://schemas.microsoft.com/office/drawing/2014/main" id="{A8DD9A6C-4F2E-425B-B04D-33291A0E05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42" y="2884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51" name="Text Box 19">
              <a:extLst>
                <a:ext uri="{FF2B5EF4-FFF2-40B4-BE49-F238E27FC236}">
                  <a16:creationId xmlns:a16="http://schemas.microsoft.com/office/drawing/2014/main" id="{933A2B77-AC3E-4051-A73B-9992B0B07E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0" y="2615"/>
              <a:ext cx="5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入</a:t>
              </a: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队</a:t>
              </a:r>
            </a:p>
          </p:txBody>
        </p:sp>
        <p:sp>
          <p:nvSpPr>
            <p:cNvPr id="42052" name="Rectangle 20">
              <a:extLst>
                <a:ext uri="{FF2B5EF4-FFF2-40B4-BE49-F238E27FC236}">
                  <a16:creationId xmlns:a16="http://schemas.microsoft.com/office/drawing/2014/main" id="{A960986C-A9A5-4058-BC0F-71AD7ECBA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" y="2634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53" name="Line 21">
              <a:extLst>
                <a:ext uri="{FF2B5EF4-FFF2-40B4-BE49-F238E27FC236}">
                  <a16:creationId xmlns:a16="http://schemas.microsoft.com/office/drawing/2014/main" id="{31CAE761-06EC-40BA-B2E0-4537ED4DA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3" y="2758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54" name="Line 22">
              <a:extLst>
                <a:ext uri="{FF2B5EF4-FFF2-40B4-BE49-F238E27FC236}">
                  <a16:creationId xmlns:a16="http://schemas.microsoft.com/office/drawing/2014/main" id="{620647F2-88A1-49BE-BC50-63866B5BA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3" y="26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55" name="Text Box 23">
              <a:extLst>
                <a:ext uri="{FF2B5EF4-FFF2-40B4-BE49-F238E27FC236}">
                  <a16:creationId xmlns:a16="http://schemas.microsoft.com/office/drawing/2014/main" id="{61CAE8C3-29ED-4D7A-8EB0-F223146A88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4" y="266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42056" name="Text Box 24">
              <a:extLst>
                <a:ext uri="{FF2B5EF4-FFF2-40B4-BE49-F238E27FC236}">
                  <a16:creationId xmlns:a16="http://schemas.microsoft.com/office/drawing/2014/main" id="{9907FC9F-37D8-4397-9B0F-C4E1B9F8B9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7" y="263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</a:p>
          </p:txBody>
        </p:sp>
      </p:grpSp>
      <p:grpSp>
        <p:nvGrpSpPr>
          <p:cNvPr id="21529" name="Group 25">
            <a:extLst>
              <a:ext uri="{FF2B5EF4-FFF2-40B4-BE49-F238E27FC236}">
                <a16:creationId xmlns:a16="http://schemas.microsoft.com/office/drawing/2014/main" id="{F8CE3ACF-49D4-4783-BB65-545BDD25BDAC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2909888"/>
            <a:ext cx="5256213" cy="1111250"/>
            <a:chOff x="301" y="3333"/>
            <a:chExt cx="3311" cy="700"/>
          </a:xfrm>
        </p:grpSpPr>
        <p:grpSp>
          <p:nvGrpSpPr>
            <p:cNvPr id="42029" name="Group 26">
              <a:extLst>
                <a:ext uri="{FF2B5EF4-FFF2-40B4-BE49-F238E27FC236}">
                  <a16:creationId xmlns:a16="http://schemas.microsoft.com/office/drawing/2014/main" id="{BAA6055D-9936-4C65-9B0E-D01F641402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6" y="3348"/>
              <a:ext cx="681" cy="259"/>
              <a:chOff x="1087" y="2412"/>
              <a:chExt cx="681" cy="259"/>
            </a:xfrm>
          </p:grpSpPr>
          <p:sp>
            <p:nvSpPr>
              <p:cNvPr id="42044" name="Rectangle 27" descr="宽上对角线">
                <a:extLst>
                  <a:ext uri="{FF2B5EF4-FFF2-40B4-BE49-F238E27FC236}">
                    <a16:creationId xmlns:a16="http://schemas.microsoft.com/office/drawing/2014/main" id="{EDF4F832-0C06-4DCF-83EF-343F3463E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4" y="2416"/>
                <a:ext cx="344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045" name="Rectangle 28" descr="浅色上对角线">
                <a:extLst>
                  <a:ext uri="{FF2B5EF4-FFF2-40B4-BE49-F238E27FC236}">
                    <a16:creationId xmlns:a16="http://schemas.microsoft.com/office/drawing/2014/main" id="{69C83445-2069-43B2-8428-5E1203F2E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7" y="2412"/>
                <a:ext cx="344" cy="255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2030" name="Text Box 29">
              <a:extLst>
                <a:ext uri="{FF2B5EF4-FFF2-40B4-BE49-F238E27FC236}">
                  <a16:creationId xmlns:a16="http://schemas.microsoft.com/office/drawing/2014/main" id="{13082A70-4B20-4165-AD78-41A3829424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" y="3783"/>
              <a:ext cx="4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front</a:t>
              </a:r>
            </a:p>
          </p:txBody>
        </p:sp>
        <p:sp>
          <p:nvSpPr>
            <p:cNvPr id="42031" name="Line 30">
              <a:extLst>
                <a:ext uri="{FF2B5EF4-FFF2-40B4-BE49-F238E27FC236}">
                  <a16:creationId xmlns:a16="http://schemas.microsoft.com/office/drawing/2014/main" id="{759C33AB-B5FB-4D2E-BA6D-7F79EB2B92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99" y="3577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32" name="Text Box 31">
              <a:extLst>
                <a:ext uri="{FF2B5EF4-FFF2-40B4-BE49-F238E27FC236}">
                  <a16:creationId xmlns:a16="http://schemas.microsoft.com/office/drawing/2014/main" id="{5BACAF71-1E6E-4026-BEDA-03C39967B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0" y="3774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rear</a:t>
              </a:r>
            </a:p>
          </p:txBody>
        </p:sp>
        <p:sp>
          <p:nvSpPr>
            <p:cNvPr id="42033" name="Line 32">
              <a:extLst>
                <a:ext uri="{FF2B5EF4-FFF2-40B4-BE49-F238E27FC236}">
                  <a16:creationId xmlns:a16="http://schemas.microsoft.com/office/drawing/2014/main" id="{8557008D-308A-4F62-A5F9-25B754BC08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93" y="360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34" name="Text Box 33">
              <a:extLst>
                <a:ext uri="{FF2B5EF4-FFF2-40B4-BE49-F238E27FC236}">
                  <a16:creationId xmlns:a16="http://schemas.microsoft.com/office/drawing/2014/main" id="{E653406F-964E-41A9-B763-F2FE34A5E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" y="3333"/>
              <a:ext cx="5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入</a:t>
              </a: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队</a:t>
              </a:r>
            </a:p>
          </p:txBody>
        </p:sp>
        <p:sp>
          <p:nvSpPr>
            <p:cNvPr id="42035" name="Rectangle 34">
              <a:extLst>
                <a:ext uri="{FF2B5EF4-FFF2-40B4-BE49-F238E27FC236}">
                  <a16:creationId xmlns:a16="http://schemas.microsoft.com/office/drawing/2014/main" id="{E8202EC6-CBBC-4B9E-AAD0-99763029E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" y="3352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36" name="Line 35">
              <a:extLst>
                <a:ext uri="{FF2B5EF4-FFF2-40B4-BE49-F238E27FC236}">
                  <a16:creationId xmlns:a16="http://schemas.microsoft.com/office/drawing/2014/main" id="{1D005419-65DE-4F2F-9028-1DCCE601CD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4" y="3476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37" name="Line 36">
              <a:extLst>
                <a:ext uri="{FF2B5EF4-FFF2-40B4-BE49-F238E27FC236}">
                  <a16:creationId xmlns:a16="http://schemas.microsoft.com/office/drawing/2014/main" id="{8FD3554F-B330-4F44-BBD6-340F84C1BE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4" y="335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38" name="Text Box 37">
              <a:extLst>
                <a:ext uri="{FF2B5EF4-FFF2-40B4-BE49-F238E27FC236}">
                  <a16:creationId xmlns:a16="http://schemas.microsoft.com/office/drawing/2014/main" id="{542FBCE5-9EE8-409C-93AA-023EA9469C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8" y="334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</a:p>
          </p:txBody>
        </p:sp>
        <p:sp>
          <p:nvSpPr>
            <p:cNvPr id="42039" name="Rectangle 38">
              <a:extLst>
                <a:ext uri="{FF2B5EF4-FFF2-40B4-BE49-F238E27FC236}">
                  <a16:creationId xmlns:a16="http://schemas.microsoft.com/office/drawing/2014/main" id="{204048B9-CC3C-442F-B322-079132257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6" y="3359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40" name="Line 39">
              <a:extLst>
                <a:ext uri="{FF2B5EF4-FFF2-40B4-BE49-F238E27FC236}">
                  <a16:creationId xmlns:a16="http://schemas.microsoft.com/office/drawing/2014/main" id="{D719A46B-172C-4202-8862-3F6783F6D8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9" y="335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41" name="Text Box 40">
              <a:extLst>
                <a:ext uri="{FF2B5EF4-FFF2-40B4-BE49-F238E27FC236}">
                  <a16:creationId xmlns:a16="http://schemas.microsoft.com/office/drawing/2014/main" id="{F2A7183E-CD38-4756-BA43-359A8013A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0" y="3389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42042" name="Text Box 41">
              <a:extLst>
                <a:ext uri="{FF2B5EF4-FFF2-40B4-BE49-F238E27FC236}">
                  <a16:creationId xmlns:a16="http://schemas.microsoft.com/office/drawing/2014/main" id="{771E605B-C0E0-408E-9FC1-50FF6FF997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3" y="335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42043" name="Line 42">
              <a:extLst>
                <a:ext uri="{FF2B5EF4-FFF2-40B4-BE49-F238E27FC236}">
                  <a16:creationId xmlns:a16="http://schemas.microsoft.com/office/drawing/2014/main" id="{07CD33CF-028A-4CB5-97C5-763D71C085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9" y="3483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547" name="Group 43">
            <a:extLst>
              <a:ext uri="{FF2B5EF4-FFF2-40B4-BE49-F238E27FC236}">
                <a16:creationId xmlns:a16="http://schemas.microsoft.com/office/drawing/2014/main" id="{167206AF-2EE7-446C-A6DE-C19A5573D967}"/>
              </a:ext>
            </a:extLst>
          </p:cNvPr>
          <p:cNvGrpSpPr>
            <a:grpSpLocks/>
          </p:cNvGrpSpPr>
          <p:nvPr/>
        </p:nvGrpSpPr>
        <p:grpSpPr bwMode="auto">
          <a:xfrm>
            <a:off x="1671638" y="4260850"/>
            <a:ext cx="5256212" cy="1111250"/>
            <a:chOff x="1108" y="496"/>
            <a:chExt cx="3311" cy="700"/>
          </a:xfrm>
        </p:grpSpPr>
        <p:grpSp>
          <p:nvGrpSpPr>
            <p:cNvPr id="42011" name="Group 44">
              <a:extLst>
                <a:ext uri="{FF2B5EF4-FFF2-40B4-BE49-F238E27FC236}">
                  <a16:creationId xmlns:a16="http://schemas.microsoft.com/office/drawing/2014/main" id="{19FEEA17-77A0-4C58-A924-8CA42B6A31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3" y="511"/>
              <a:ext cx="681" cy="259"/>
              <a:chOff x="1087" y="2412"/>
              <a:chExt cx="681" cy="259"/>
            </a:xfrm>
          </p:grpSpPr>
          <p:sp>
            <p:nvSpPr>
              <p:cNvPr id="42027" name="Rectangle 45" descr="宽上对角线">
                <a:extLst>
                  <a:ext uri="{FF2B5EF4-FFF2-40B4-BE49-F238E27FC236}">
                    <a16:creationId xmlns:a16="http://schemas.microsoft.com/office/drawing/2014/main" id="{20CD1261-0E3F-47F5-8AF8-54C6B2B35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4" y="2416"/>
                <a:ext cx="344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028" name="Rectangle 46" descr="浅色上对角线">
                <a:extLst>
                  <a:ext uri="{FF2B5EF4-FFF2-40B4-BE49-F238E27FC236}">
                    <a16:creationId xmlns:a16="http://schemas.microsoft.com/office/drawing/2014/main" id="{5FD3CC68-D9D7-4D9D-8579-3430E9C37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7" y="2412"/>
                <a:ext cx="344" cy="255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2012" name="Text Box 47">
              <a:extLst>
                <a:ext uri="{FF2B5EF4-FFF2-40B4-BE49-F238E27FC236}">
                  <a16:creationId xmlns:a16="http://schemas.microsoft.com/office/drawing/2014/main" id="{72242DD0-3FC9-4F8C-BD64-58947F09D2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3" y="946"/>
              <a:ext cx="4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front</a:t>
              </a:r>
            </a:p>
          </p:txBody>
        </p:sp>
        <p:sp>
          <p:nvSpPr>
            <p:cNvPr id="42013" name="Line 48">
              <a:extLst>
                <a:ext uri="{FF2B5EF4-FFF2-40B4-BE49-F238E27FC236}">
                  <a16:creationId xmlns:a16="http://schemas.microsoft.com/office/drawing/2014/main" id="{8C92338B-1BE9-4902-9A8C-AEE85CE108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4" y="740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14" name="Text Box 49">
              <a:extLst>
                <a:ext uri="{FF2B5EF4-FFF2-40B4-BE49-F238E27FC236}">
                  <a16:creationId xmlns:a16="http://schemas.microsoft.com/office/drawing/2014/main" id="{F6F90942-997E-4C14-8B02-DD74E2AF4B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5" y="937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rear</a:t>
              </a:r>
            </a:p>
          </p:txBody>
        </p:sp>
        <p:sp>
          <p:nvSpPr>
            <p:cNvPr id="42015" name="Line 50">
              <a:extLst>
                <a:ext uri="{FF2B5EF4-FFF2-40B4-BE49-F238E27FC236}">
                  <a16:creationId xmlns:a16="http://schemas.microsoft.com/office/drawing/2014/main" id="{0665EC89-1D35-4090-B3EF-D6404B4E98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0" y="765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16" name="Text Box 51">
              <a:extLst>
                <a:ext uri="{FF2B5EF4-FFF2-40B4-BE49-F238E27FC236}">
                  <a16:creationId xmlns:a16="http://schemas.microsoft.com/office/drawing/2014/main" id="{446B6E81-9432-492B-A838-93FCAA6B97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8" y="496"/>
              <a:ext cx="5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出</a:t>
              </a: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队</a:t>
              </a:r>
            </a:p>
          </p:txBody>
        </p:sp>
        <p:sp>
          <p:nvSpPr>
            <p:cNvPr id="42017" name="Rectangle 52">
              <a:extLst>
                <a:ext uri="{FF2B5EF4-FFF2-40B4-BE49-F238E27FC236}">
                  <a16:creationId xmlns:a16="http://schemas.microsoft.com/office/drawing/2014/main" id="{9CDA8D90-EF20-48C9-97D8-5E1DBD6C3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8" y="515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18" name="Line 53">
              <a:extLst>
                <a:ext uri="{FF2B5EF4-FFF2-40B4-BE49-F238E27FC236}">
                  <a16:creationId xmlns:a16="http://schemas.microsoft.com/office/drawing/2014/main" id="{77C0BAE7-82D1-4D8A-A66A-739B3B6CF6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1" y="51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19" name="Text Box 54">
              <a:extLst>
                <a:ext uri="{FF2B5EF4-FFF2-40B4-BE49-F238E27FC236}">
                  <a16:creationId xmlns:a16="http://schemas.microsoft.com/office/drawing/2014/main" id="{5BE8788E-BBB4-46EB-9038-2CD3B2B24F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5" y="51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</a:p>
          </p:txBody>
        </p:sp>
        <p:sp>
          <p:nvSpPr>
            <p:cNvPr id="42020" name="Rectangle 55">
              <a:extLst>
                <a:ext uri="{FF2B5EF4-FFF2-40B4-BE49-F238E27FC236}">
                  <a16:creationId xmlns:a16="http://schemas.microsoft.com/office/drawing/2014/main" id="{DBACB6CB-7693-4559-B4EF-9204F438F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3" y="522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21" name="Line 56">
              <a:extLst>
                <a:ext uri="{FF2B5EF4-FFF2-40B4-BE49-F238E27FC236}">
                  <a16:creationId xmlns:a16="http://schemas.microsoft.com/office/drawing/2014/main" id="{32B81C34-5B9F-489C-B0E1-BCC9DB0483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6" y="52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22" name="Text Box 57">
              <a:extLst>
                <a:ext uri="{FF2B5EF4-FFF2-40B4-BE49-F238E27FC236}">
                  <a16:creationId xmlns:a16="http://schemas.microsoft.com/office/drawing/2014/main" id="{EC36387E-172B-4B8F-8E3A-223B54EE8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7" y="552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42023" name="Text Box 58">
              <a:extLst>
                <a:ext uri="{FF2B5EF4-FFF2-40B4-BE49-F238E27FC236}">
                  <a16:creationId xmlns:a16="http://schemas.microsoft.com/office/drawing/2014/main" id="{E1158CBD-CA59-40E4-8003-CC9AC33F4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0" y="51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42024" name="Line 59">
              <a:extLst>
                <a:ext uri="{FF2B5EF4-FFF2-40B4-BE49-F238E27FC236}">
                  <a16:creationId xmlns:a16="http://schemas.microsoft.com/office/drawing/2014/main" id="{BA160B83-667E-4B4C-9E36-738AC2F5B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711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25" name="Line 60">
              <a:extLst>
                <a:ext uri="{FF2B5EF4-FFF2-40B4-BE49-F238E27FC236}">
                  <a16:creationId xmlns:a16="http://schemas.microsoft.com/office/drawing/2014/main" id="{56F5C577-84D4-4B4B-824C-42AA40BBBC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878"/>
              <a:ext cx="15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26" name="Line 61">
              <a:extLst>
                <a:ext uri="{FF2B5EF4-FFF2-40B4-BE49-F238E27FC236}">
                  <a16:creationId xmlns:a16="http://schemas.microsoft.com/office/drawing/2014/main" id="{C9B275D9-5E48-4175-8D83-BBD2CFC34D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3" y="778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567" name="Group 63">
            <a:extLst>
              <a:ext uri="{FF2B5EF4-FFF2-40B4-BE49-F238E27FC236}">
                <a16:creationId xmlns:a16="http://schemas.microsoft.com/office/drawing/2014/main" id="{8787A5A0-4369-43DC-8070-5493C82F57C1}"/>
              </a:ext>
            </a:extLst>
          </p:cNvPr>
          <p:cNvGrpSpPr>
            <a:grpSpLocks/>
          </p:cNvGrpSpPr>
          <p:nvPr/>
        </p:nvGrpSpPr>
        <p:grpSpPr bwMode="auto">
          <a:xfrm>
            <a:off x="1770063" y="612775"/>
            <a:ext cx="2041525" cy="1111250"/>
            <a:chOff x="1115" y="386"/>
            <a:chExt cx="1286" cy="700"/>
          </a:xfrm>
        </p:grpSpPr>
        <p:grpSp>
          <p:nvGrpSpPr>
            <p:cNvPr id="42001" name="Group 2">
              <a:extLst>
                <a:ext uri="{FF2B5EF4-FFF2-40B4-BE49-F238E27FC236}">
                  <a16:creationId xmlns:a16="http://schemas.microsoft.com/office/drawing/2014/main" id="{43E04545-4054-4AFD-9421-1380C4653D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5" y="386"/>
              <a:ext cx="1286" cy="700"/>
              <a:chOff x="493" y="2397"/>
              <a:chExt cx="1286" cy="700"/>
            </a:xfrm>
          </p:grpSpPr>
          <p:grpSp>
            <p:nvGrpSpPr>
              <p:cNvPr id="42003" name="Group 3">
                <a:extLst>
                  <a:ext uri="{FF2B5EF4-FFF2-40B4-BE49-F238E27FC236}">
                    <a16:creationId xmlns:a16="http://schemas.microsoft.com/office/drawing/2014/main" id="{8F4A139C-85E2-4970-A4EE-E96AC2075B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87" y="2412"/>
                <a:ext cx="681" cy="259"/>
                <a:chOff x="1087" y="2412"/>
                <a:chExt cx="681" cy="259"/>
              </a:xfrm>
            </p:grpSpPr>
            <p:sp>
              <p:nvSpPr>
                <p:cNvPr id="42009" name="Rectangle 4" descr="宽上对角线">
                  <a:extLst>
                    <a:ext uri="{FF2B5EF4-FFF2-40B4-BE49-F238E27FC236}">
                      <a16:creationId xmlns:a16="http://schemas.microsoft.com/office/drawing/2014/main" id="{FEAE92DF-5CDA-4C09-B7B0-3272635695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4" y="2416"/>
                  <a:ext cx="344" cy="25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blipFill dpi="0" rotWithShape="0">
                        <a:blip r:embed="rId4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HK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2010" name="Rectangle 5" descr="浅色上对角线">
                  <a:extLst>
                    <a:ext uri="{FF2B5EF4-FFF2-40B4-BE49-F238E27FC236}">
                      <a16:creationId xmlns:a16="http://schemas.microsoft.com/office/drawing/2014/main" id="{688A862D-38E1-45F3-8B09-677183BE62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7" y="2412"/>
                  <a:ext cx="344" cy="255"/>
                </a:xfrm>
                <a:prstGeom prst="rect">
                  <a:avLst/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HK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42004" name="Text Box 6">
                <a:extLst>
                  <a:ext uri="{FF2B5EF4-FFF2-40B4-BE49-F238E27FC236}">
                    <a16:creationId xmlns:a16="http://schemas.microsoft.com/office/drawing/2014/main" id="{EF5D2A18-118E-400B-9F64-936444D9B7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8" y="2847"/>
                <a:ext cx="42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front</a:t>
                </a:r>
              </a:p>
            </p:txBody>
          </p:sp>
          <p:sp>
            <p:nvSpPr>
              <p:cNvPr id="42005" name="Line 7">
                <a:extLst>
                  <a:ext uri="{FF2B5EF4-FFF2-40B4-BE49-F238E27FC236}">
                    <a16:creationId xmlns:a16="http://schemas.microsoft.com/office/drawing/2014/main" id="{F0502C2F-0BBB-4E30-9F0B-14421F1E2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04" y="2684"/>
                <a:ext cx="280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squar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006" name="Text Box 8">
                <a:extLst>
                  <a:ext uri="{FF2B5EF4-FFF2-40B4-BE49-F238E27FC236}">
                    <a16:creationId xmlns:a16="http://schemas.microsoft.com/office/drawing/2014/main" id="{8EB2B410-E46F-4EC2-8D2A-FA68E34FFF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15" y="2837"/>
                <a:ext cx="36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rear</a:t>
                </a:r>
              </a:p>
            </p:txBody>
          </p:sp>
          <p:sp>
            <p:nvSpPr>
              <p:cNvPr id="42007" name="Line 9">
                <a:extLst>
                  <a:ext uri="{FF2B5EF4-FFF2-40B4-BE49-F238E27FC236}">
                    <a16:creationId xmlns:a16="http://schemas.microsoft.com/office/drawing/2014/main" id="{66101E87-69EE-4B34-99D3-F1C65DC786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5" y="2666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008" name="Text Box 10">
                <a:extLst>
                  <a:ext uri="{FF2B5EF4-FFF2-40B4-BE49-F238E27FC236}">
                    <a16:creationId xmlns:a16="http://schemas.microsoft.com/office/drawing/2014/main" id="{E63F9293-D733-4773-A7B2-6FD9251EE2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" y="239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空队</a:t>
                </a:r>
              </a:p>
            </p:txBody>
          </p:sp>
        </p:grpSp>
        <p:sp>
          <p:nvSpPr>
            <p:cNvPr id="42002" name="Text Box 62">
              <a:extLst>
                <a:ext uri="{FF2B5EF4-FFF2-40B4-BE49-F238E27FC236}">
                  <a16:creationId xmlns:a16="http://schemas.microsoft.com/office/drawing/2014/main" id="{ADE487AD-8E9B-4F4D-BF1A-901B80324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432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</p:grpSp>
      <p:grpSp>
        <p:nvGrpSpPr>
          <p:cNvPr id="21568" name="Group 64">
            <a:extLst>
              <a:ext uri="{FF2B5EF4-FFF2-40B4-BE49-F238E27FC236}">
                <a16:creationId xmlns:a16="http://schemas.microsoft.com/office/drawing/2014/main" id="{6DD292F6-55AC-4B16-B51D-C85D97AE1670}"/>
              </a:ext>
            </a:extLst>
          </p:cNvPr>
          <p:cNvGrpSpPr>
            <a:grpSpLocks/>
          </p:cNvGrpSpPr>
          <p:nvPr/>
        </p:nvGrpSpPr>
        <p:grpSpPr bwMode="auto">
          <a:xfrm>
            <a:off x="1689100" y="5410200"/>
            <a:ext cx="2105025" cy="1111250"/>
            <a:chOff x="1075" y="386"/>
            <a:chExt cx="1326" cy="700"/>
          </a:xfrm>
        </p:grpSpPr>
        <p:grpSp>
          <p:nvGrpSpPr>
            <p:cNvPr id="41991" name="Group 65">
              <a:extLst>
                <a:ext uri="{FF2B5EF4-FFF2-40B4-BE49-F238E27FC236}">
                  <a16:creationId xmlns:a16="http://schemas.microsoft.com/office/drawing/2014/main" id="{BFF10604-1B5C-40AC-9FAE-ED1C1AA417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5" y="386"/>
              <a:ext cx="1326" cy="700"/>
              <a:chOff x="453" y="2397"/>
              <a:chExt cx="1326" cy="700"/>
            </a:xfrm>
          </p:grpSpPr>
          <p:grpSp>
            <p:nvGrpSpPr>
              <p:cNvPr id="41993" name="Group 66">
                <a:extLst>
                  <a:ext uri="{FF2B5EF4-FFF2-40B4-BE49-F238E27FC236}">
                    <a16:creationId xmlns:a16="http://schemas.microsoft.com/office/drawing/2014/main" id="{9F233723-95C5-4892-A985-4E0AA1FC14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87" y="2412"/>
                <a:ext cx="681" cy="259"/>
                <a:chOff x="1087" y="2412"/>
                <a:chExt cx="681" cy="259"/>
              </a:xfrm>
            </p:grpSpPr>
            <p:sp>
              <p:nvSpPr>
                <p:cNvPr id="41999" name="Rectangle 67" descr="宽上对角线">
                  <a:extLst>
                    <a:ext uri="{FF2B5EF4-FFF2-40B4-BE49-F238E27FC236}">
                      <a16:creationId xmlns:a16="http://schemas.microsoft.com/office/drawing/2014/main" id="{72481361-50E6-47DE-A2A0-4F86604135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4" y="2416"/>
                  <a:ext cx="344" cy="25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blipFill dpi="0" rotWithShape="0">
                        <a:blip r:embed="rId4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HK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2000" name="Rectangle 68" descr="浅色上对角线">
                  <a:extLst>
                    <a:ext uri="{FF2B5EF4-FFF2-40B4-BE49-F238E27FC236}">
                      <a16:creationId xmlns:a16="http://schemas.microsoft.com/office/drawing/2014/main" id="{A6385484-E12E-4162-AF2F-DCCCCBF016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7" y="2412"/>
                  <a:ext cx="344" cy="255"/>
                </a:xfrm>
                <a:prstGeom prst="rect">
                  <a:avLst/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HK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41994" name="Text Box 69">
                <a:extLst>
                  <a:ext uri="{FF2B5EF4-FFF2-40B4-BE49-F238E27FC236}">
                    <a16:creationId xmlns:a16="http://schemas.microsoft.com/office/drawing/2014/main" id="{D4899721-B676-4D32-BFDC-FB0408BA2D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8" y="2847"/>
                <a:ext cx="42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front</a:t>
                </a:r>
              </a:p>
            </p:txBody>
          </p:sp>
          <p:sp>
            <p:nvSpPr>
              <p:cNvPr id="41995" name="Line 70">
                <a:extLst>
                  <a:ext uri="{FF2B5EF4-FFF2-40B4-BE49-F238E27FC236}">
                    <a16:creationId xmlns:a16="http://schemas.microsoft.com/office/drawing/2014/main" id="{20E2AAB5-9342-4973-8D74-2E517C77D4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71" y="2662"/>
                <a:ext cx="313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squar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996" name="Text Box 71">
                <a:extLst>
                  <a:ext uri="{FF2B5EF4-FFF2-40B4-BE49-F238E27FC236}">
                    <a16:creationId xmlns:a16="http://schemas.microsoft.com/office/drawing/2014/main" id="{DCC1CF2A-EBA8-47DC-8048-F3169BE4D9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15" y="2837"/>
                <a:ext cx="36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rear</a:t>
                </a:r>
              </a:p>
            </p:txBody>
          </p:sp>
          <p:sp>
            <p:nvSpPr>
              <p:cNvPr id="41997" name="Line 72">
                <a:extLst>
                  <a:ext uri="{FF2B5EF4-FFF2-40B4-BE49-F238E27FC236}">
                    <a16:creationId xmlns:a16="http://schemas.microsoft.com/office/drawing/2014/main" id="{50A34257-97AF-4C87-BED1-9CCEB72810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5" y="2666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998" name="Text Box 73">
                <a:extLst>
                  <a:ext uri="{FF2B5EF4-FFF2-40B4-BE49-F238E27FC236}">
                    <a16:creationId xmlns:a16="http://schemas.microsoft.com/office/drawing/2014/main" id="{121583D2-0EC5-4441-9C43-092E114734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3" y="2397"/>
                <a:ext cx="5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y</a:t>
                </a:r>
                <a:r>
                  <a: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出</a:t>
                </a: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队</a:t>
                </a:r>
              </a:p>
            </p:txBody>
          </p:sp>
        </p:grpSp>
        <p:sp>
          <p:nvSpPr>
            <p:cNvPr id="41992" name="Text Box 74">
              <a:extLst>
                <a:ext uri="{FF2B5EF4-FFF2-40B4-BE49-F238E27FC236}">
                  <a16:creationId xmlns:a16="http://schemas.microsoft.com/office/drawing/2014/main" id="{147A904B-2DD2-489C-88B3-AB3F0E365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432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15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F20F117-9446-4212-ABC6-6AD800BF3A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411163"/>
            <a:ext cx="8501062" cy="893762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zh-CN" altLang="en-US" sz="4400" dirty="0">
                <a:solidFill>
                  <a:schemeClr val="tx2"/>
                </a:solidFill>
              </a:rPr>
              <a:t>队列的顺序存储结构</a:t>
            </a:r>
          </a:p>
          <a:p>
            <a:pPr lvl="2" eaLnBrk="1" hangingPunct="1"/>
            <a:r>
              <a:rPr lang="zh-CN" altLang="en-US" dirty="0"/>
              <a:t>实现：用一维数组实现</a:t>
            </a:r>
            <a:r>
              <a:rPr lang="en-US" altLang="zh-CN" dirty="0" err="1"/>
              <a:t>sq</a:t>
            </a:r>
            <a:r>
              <a:rPr lang="en-US" altLang="zh-CN" dirty="0"/>
              <a:t>[M]</a:t>
            </a:r>
          </a:p>
        </p:txBody>
      </p:sp>
      <p:sp>
        <p:nvSpPr>
          <p:cNvPr id="23571" name="Line 19">
            <a:extLst>
              <a:ext uri="{FF2B5EF4-FFF2-40B4-BE49-F238E27FC236}">
                <a16:creationId xmlns:a16="http://schemas.microsoft.com/office/drawing/2014/main" id="{2D6500A9-273A-494C-8E68-A2C2CDAAC9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638" y="3883025"/>
            <a:ext cx="45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72" name="Text Box 20">
            <a:extLst>
              <a:ext uri="{FF2B5EF4-FFF2-40B4-BE49-F238E27FC236}">
                <a16:creationId xmlns:a16="http://schemas.microsoft.com/office/drawing/2014/main" id="{283AF9A6-AFD1-47B7-9E82-13881748D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" y="3586163"/>
            <a:ext cx="946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front=0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rear=0</a:t>
            </a:r>
          </a:p>
        </p:txBody>
      </p:sp>
      <p:grpSp>
        <p:nvGrpSpPr>
          <p:cNvPr id="23573" name="Group 21">
            <a:extLst>
              <a:ext uri="{FF2B5EF4-FFF2-40B4-BE49-F238E27FC236}">
                <a16:creationId xmlns:a16="http://schemas.microsoft.com/office/drawing/2014/main" id="{4572A9B1-1CF0-4254-BBC9-9E7EA874325C}"/>
              </a:ext>
            </a:extLst>
          </p:cNvPr>
          <p:cNvGrpSpPr>
            <a:grpSpLocks/>
          </p:cNvGrpSpPr>
          <p:nvPr/>
        </p:nvGrpSpPr>
        <p:grpSpPr bwMode="auto">
          <a:xfrm>
            <a:off x="1223963" y="1763713"/>
            <a:ext cx="1392237" cy="2432050"/>
            <a:chOff x="1568" y="1378"/>
            <a:chExt cx="1362" cy="1532"/>
          </a:xfrm>
        </p:grpSpPr>
        <p:grpSp>
          <p:nvGrpSpPr>
            <p:cNvPr id="43106" name="Group 22">
              <a:extLst>
                <a:ext uri="{FF2B5EF4-FFF2-40B4-BE49-F238E27FC236}">
                  <a16:creationId xmlns:a16="http://schemas.microsoft.com/office/drawing/2014/main" id="{08546AC2-10AB-47F6-BC4D-80735BBBA2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8" y="1378"/>
              <a:ext cx="1133" cy="1498"/>
              <a:chOff x="1568" y="1378"/>
              <a:chExt cx="1133" cy="1498"/>
            </a:xfrm>
          </p:grpSpPr>
          <p:sp>
            <p:nvSpPr>
              <p:cNvPr id="43113" name="Rectangle 23">
                <a:extLst>
                  <a:ext uri="{FF2B5EF4-FFF2-40B4-BE49-F238E27FC236}">
                    <a16:creationId xmlns:a16="http://schemas.microsoft.com/office/drawing/2014/main" id="{278616CD-EABD-402C-AF79-49430E2D1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9" y="1378"/>
                <a:ext cx="1122" cy="14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114" name="Line 24">
                <a:extLst>
                  <a:ext uri="{FF2B5EF4-FFF2-40B4-BE49-F238E27FC236}">
                    <a16:creationId xmlns:a16="http://schemas.microsoft.com/office/drawing/2014/main" id="{11667664-4A9D-40BF-8263-44E846BAFB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" y="1877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115" name="Line 25">
                <a:extLst>
                  <a:ext uri="{FF2B5EF4-FFF2-40B4-BE49-F238E27FC236}">
                    <a16:creationId xmlns:a16="http://schemas.microsoft.com/office/drawing/2014/main" id="{1403CA3F-60FB-4DF0-9C7D-FAFB455CAE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9" y="2610"/>
                <a:ext cx="11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116" name="Line 26">
                <a:extLst>
                  <a:ext uri="{FF2B5EF4-FFF2-40B4-BE49-F238E27FC236}">
                    <a16:creationId xmlns:a16="http://schemas.microsoft.com/office/drawing/2014/main" id="{4DEDBB4D-EECD-4B2C-B5C3-12331A993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9" y="2354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117" name="Line 27">
                <a:extLst>
                  <a:ext uri="{FF2B5EF4-FFF2-40B4-BE49-F238E27FC236}">
                    <a16:creationId xmlns:a16="http://schemas.microsoft.com/office/drawing/2014/main" id="{EE561947-0070-473F-9152-1DE6B62623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78" y="2122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118" name="Line 28">
                <a:extLst>
                  <a:ext uri="{FF2B5EF4-FFF2-40B4-BE49-F238E27FC236}">
                    <a16:creationId xmlns:a16="http://schemas.microsoft.com/office/drawing/2014/main" id="{055576F5-287F-474D-B2A6-53E4958748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8" y="1622"/>
                <a:ext cx="11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3107" name="Text Box 29">
              <a:extLst>
                <a:ext uri="{FF2B5EF4-FFF2-40B4-BE49-F238E27FC236}">
                  <a16:creationId xmlns:a16="http://schemas.microsoft.com/office/drawing/2014/main" id="{A8D8B8F3-3763-4364-8836-3F7C724F7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2407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3108" name="Text Box 30">
              <a:extLst>
                <a:ext uri="{FF2B5EF4-FFF2-40B4-BE49-F238E27FC236}">
                  <a16:creationId xmlns:a16="http://schemas.microsoft.com/office/drawing/2014/main" id="{B9E7D039-4476-4946-ABB2-EF763402D1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2154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43109" name="Text Box 31">
              <a:extLst>
                <a:ext uri="{FF2B5EF4-FFF2-40B4-BE49-F238E27FC236}">
                  <a16:creationId xmlns:a16="http://schemas.microsoft.com/office/drawing/2014/main" id="{AE9EE0DF-2C18-462B-B93A-9235C4C011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1902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43110" name="Text Box 32">
              <a:extLst>
                <a:ext uri="{FF2B5EF4-FFF2-40B4-BE49-F238E27FC236}">
                  <a16:creationId xmlns:a16="http://schemas.microsoft.com/office/drawing/2014/main" id="{F485F057-BA7A-4625-A400-37517E531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1649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43111" name="Text Box 33">
              <a:extLst>
                <a:ext uri="{FF2B5EF4-FFF2-40B4-BE49-F238E27FC236}">
                  <a16:creationId xmlns:a16="http://schemas.microsoft.com/office/drawing/2014/main" id="{B1176E32-AEF9-4E98-9085-2E1093EDE7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6" y="1397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43112" name="Text Box 34">
              <a:extLst>
                <a:ext uri="{FF2B5EF4-FFF2-40B4-BE49-F238E27FC236}">
                  <a16:creationId xmlns:a16="http://schemas.microsoft.com/office/drawing/2014/main" id="{84EEF0E5-9125-4F5D-94C9-3A0D3AFDEC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6" y="2660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</p:grpSp>
      <p:sp>
        <p:nvSpPr>
          <p:cNvPr id="23587" name="Text Box 35">
            <a:extLst>
              <a:ext uri="{FF2B5EF4-FFF2-40B4-BE49-F238E27FC236}">
                <a16:creationId xmlns:a16="http://schemas.microsoft.com/office/drawing/2014/main" id="{1C8B86A4-8DF3-47D1-BEE3-B58CD18C6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0" y="412273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队空</a:t>
            </a: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88" name="Line 36">
            <a:extLst>
              <a:ext uri="{FF2B5EF4-FFF2-40B4-BE49-F238E27FC236}">
                <a16:creationId xmlns:a16="http://schemas.microsoft.com/office/drawing/2014/main" id="{D2DA5763-5F75-4D3B-9772-EE466681144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213" y="4016375"/>
            <a:ext cx="42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3555" name="Group 3">
            <a:extLst>
              <a:ext uri="{FF2B5EF4-FFF2-40B4-BE49-F238E27FC236}">
                <a16:creationId xmlns:a16="http://schemas.microsoft.com/office/drawing/2014/main" id="{373C4AFC-6B42-4A97-9AC5-DAD68FED3849}"/>
              </a:ext>
            </a:extLst>
          </p:cNvPr>
          <p:cNvGrpSpPr>
            <a:grpSpLocks/>
          </p:cNvGrpSpPr>
          <p:nvPr/>
        </p:nvGrpSpPr>
        <p:grpSpPr bwMode="auto">
          <a:xfrm>
            <a:off x="3384550" y="1774825"/>
            <a:ext cx="1392238" cy="2432050"/>
            <a:chOff x="1568" y="1378"/>
            <a:chExt cx="1362" cy="1532"/>
          </a:xfrm>
        </p:grpSpPr>
        <p:grpSp>
          <p:nvGrpSpPr>
            <p:cNvPr id="43093" name="Group 4">
              <a:extLst>
                <a:ext uri="{FF2B5EF4-FFF2-40B4-BE49-F238E27FC236}">
                  <a16:creationId xmlns:a16="http://schemas.microsoft.com/office/drawing/2014/main" id="{DC0B8183-4D2B-4368-A3A1-DD06A817AC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8" y="1378"/>
              <a:ext cx="1133" cy="1498"/>
              <a:chOff x="1568" y="1378"/>
              <a:chExt cx="1133" cy="1498"/>
            </a:xfrm>
          </p:grpSpPr>
          <p:sp>
            <p:nvSpPr>
              <p:cNvPr id="43100" name="Rectangle 5">
                <a:extLst>
                  <a:ext uri="{FF2B5EF4-FFF2-40B4-BE49-F238E27FC236}">
                    <a16:creationId xmlns:a16="http://schemas.microsoft.com/office/drawing/2014/main" id="{C07889DC-BC9C-4C03-9DB4-3EFA1F891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9" y="1378"/>
                <a:ext cx="1122" cy="14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101" name="Line 6">
                <a:extLst>
                  <a:ext uri="{FF2B5EF4-FFF2-40B4-BE49-F238E27FC236}">
                    <a16:creationId xmlns:a16="http://schemas.microsoft.com/office/drawing/2014/main" id="{D04EC6F0-AA85-466C-898F-6332CFB906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" y="1877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102" name="Line 7">
                <a:extLst>
                  <a:ext uri="{FF2B5EF4-FFF2-40B4-BE49-F238E27FC236}">
                    <a16:creationId xmlns:a16="http://schemas.microsoft.com/office/drawing/2014/main" id="{15673EDC-4E9B-4C51-AAAD-EC95A0D4E2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9" y="2610"/>
                <a:ext cx="11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103" name="Line 8">
                <a:extLst>
                  <a:ext uri="{FF2B5EF4-FFF2-40B4-BE49-F238E27FC236}">
                    <a16:creationId xmlns:a16="http://schemas.microsoft.com/office/drawing/2014/main" id="{07E7EB8E-8FAD-4756-8F10-C31984F7FF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9" y="2354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104" name="Line 9">
                <a:extLst>
                  <a:ext uri="{FF2B5EF4-FFF2-40B4-BE49-F238E27FC236}">
                    <a16:creationId xmlns:a16="http://schemas.microsoft.com/office/drawing/2014/main" id="{10D85503-8730-4593-B061-611234254F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78" y="2122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105" name="Line 10">
                <a:extLst>
                  <a:ext uri="{FF2B5EF4-FFF2-40B4-BE49-F238E27FC236}">
                    <a16:creationId xmlns:a16="http://schemas.microsoft.com/office/drawing/2014/main" id="{72AA4AB0-F629-443A-A3B6-7562868C27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8" y="1622"/>
                <a:ext cx="11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3094" name="Text Box 11">
              <a:extLst>
                <a:ext uri="{FF2B5EF4-FFF2-40B4-BE49-F238E27FC236}">
                  <a16:creationId xmlns:a16="http://schemas.microsoft.com/office/drawing/2014/main" id="{4F0D4FC2-0B6F-46E0-B02F-D312DFFE68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2407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3095" name="Text Box 12">
              <a:extLst>
                <a:ext uri="{FF2B5EF4-FFF2-40B4-BE49-F238E27FC236}">
                  <a16:creationId xmlns:a16="http://schemas.microsoft.com/office/drawing/2014/main" id="{2C5620A9-FFF8-4148-8687-7418847982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2154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43096" name="Text Box 13">
              <a:extLst>
                <a:ext uri="{FF2B5EF4-FFF2-40B4-BE49-F238E27FC236}">
                  <a16:creationId xmlns:a16="http://schemas.microsoft.com/office/drawing/2014/main" id="{376E6D97-DFDA-496A-9956-154C079081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1902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43097" name="Text Box 14">
              <a:extLst>
                <a:ext uri="{FF2B5EF4-FFF2-40B4-BE49-F238E27FC236}">
                  <a16:creationId xmlns:a16="http://schemas.microsoft.com/office/drawing/2014/main" id="{199B3EF7-10EB-45CA-A0D7-7B3F965C73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1649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43098" name="Text Box 15">
              <a:extLst>
                <a:ext uri="{FF2B5EF4-FFF2-40B4-BE49-F238E27FC236}">
                  <a16:creationId xmlns:a16="http://schemas.microsoft.com/office/drawing/2014/main" id="{FFED4273-45C1-40C4-B5FA-FA7203E87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6" y="1397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43099" name="Text Box 16">
              <a:extLst>
                <a:ext uri="{FF2B5EF4-FFF2-40B4-BE49-F238E27FC236}">
                  <a16:creationId xmlns:a16="http://schemas.microsoft.com/office/drawing/2014/main" id="{50A64C90-DB7E-430C-85D8-2BF3CE73F7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6" y="2660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</p:grpSp>
      <p:sp>
        <p:nvSpPr>
          <p:cNvPr id="23590" name="Line 38">
            <a:extLst>
              <a:ext uri="{FF2B5EF4-FFF2-40B4-BE49-F238E27FC236}">
                <a16:creationId xmlns:a16="http://schemas.microsoft.com/office/drawing/2014/main" id="{4A72A5B0-CE0D-4D1F-8DE4-C2F237DC1F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9420" y="3995420"/>
            <a:ext cx="40163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91" name="Text Box 39">
            <a:extLst>
              <a:ext uri="{FF2B5EF4-FFF2-40B4-BE49-F238E27FC236}">
                <a16:creationId xmlns:a16="http://schemas.microsoft.com/office/drawing/2014/main" id="{DDB18988-F3EE-4B59-BD92-3AC4584D8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357" y="3670300"/>
            <a:ext cx="7731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front</a:t>
            </a:r>
          </a:p>
        </p:txBody>
      </p:sp>
      <p:sp>
        <p:nvSpPr>
          <p:cNvPr id="23592" name="Text Box 40">
            <a:extLst>
              <a:ext uri="{FF2B5EF4-FFF2-40B4-BE49-F238E27FC236}">
                <a16:creationId xmlns:a16="http://schemas.microsoft.com/office/drawing/2014/main" id="{469085F9-79CD-4E1C-9DDC-14FD617B1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988" y="4168775"/>
            <a:ext cx="1495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J1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,J2,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J3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入队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93" name="Text Box 41">
            <a:extLst>
              <a:ext uri="{FF2B5EF4-FFF2-40B4-BE49-F238E27FC236}">
                <a16:creationId xmlns:a16="http://schemas.microsoft.com/office/drawing/2014/main" id="{54449077-2EE8-40AD-8014-E072C21FB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3786188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J1</a:t>
            </a:r>
          </a:p>
        </p:txBody>
      </p:sp>
      <p:sp>
        <p:nvSpPr>
          <p:cNvPr id="23594" name="Text Box 42">
            <a:extLst>
              <a:ext uri="{FF2B5EF4-FFF2-40B4-BE49-F238E27FC236}">
                <a16:creationId xmlns:a16="http://schemas.microsoft.com/office/drawing/2014/main" id="{E0CDF74A-9F76-4260-A0EB-9B42EF063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4263" y="3330575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J2</a:t>
            </a:r>
          </a:p>
        </p:txBody>
      </p:sp>
      <p:sp>
        <p:nvSpPr>
          <p:cNvPr id="23595" name="Text Box 43">
            <a:extLst>
              <a:ext uri="{FF2B5EF4-FFF2-40B4-BE49-F238E27FC236}">
                <a16:creationId xmlns:a16="http://schemas.microsoft.com/office/drawing/2014/main" id="{D02FC361-052B-4621-920C-B1B329285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0138" y="2940050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J3</a:t>
            </a:r>
          </a:p>
        </p:txBody>
      </p:sp>
      <p:grpSp>
        <p:nvGrpSpPr>
          <p:cNvPr id="23644" name="Group 92">
            <a:extLst>
              <a:ext uri="{FF2B5EF4-FFF2-40B4-BE49-F238E27FC236}">
                <a16:creationId xmlns:a16="http://schemas.microsoft.com/office/drawing/2014/main" id="{693B501E-5810-4A95-B840-66E6C45BA732}"/>
              </a:ext>
            </a:extLst>
          </p:cNvPr>
          <p:cNvGrpSpPr>
            <a:grpSpLocks/>
          </p:cNvGrpSpPr>
          <p:nvPr/>
        </p:nvGrpSpPr>
        <p:grpSpPr bwMode="auto">
          <a:xfrm>
            <a:off x="2850833" y="2405698"/>
            <a:ext cx="577850" cy="396875"/>
            <a:chOff x="1687" y="1741"/>
            <a:chExt cx="364" cy="250"/>
          </a:xfrm>
        </p:grpSpPr>
        <p:sp>
          <p:nvSpPr>
            <p:cNvPr id="43091" name="Line 44">
              <a:extLst>
                <a:ext uri="{FF2B5EF4-FFF2-40B4-BE49-F238E27FC236}">
                  <a16:creationId xmlns:a16="http://schemas.microsoft.com/office/drawing/2014/main" id="{A3E913C7-0CA3-4BE3-9435-52287C72C3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6" y="1966"/>
              <a:ext cx="2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92" name="Text Box 45">
              <a:extLst>
                <a:ext uri="{FF2B5EF4-FFF2-40B4-BE49-F238E27FC236}">
                  <a16:creationId xmlns:a16="http://schemas.microsoft.com/office/drawing/2014/main" id="{CBB61B85-FD77-41C6-91B8-FC7418D7F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7" y="1741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rear</a:t>
              </a:r>
            </a:p>
          </p:txBody>
        </p:sp>
      </p:grpSp>
      <p:sp>
        <p:nvSpPr>
          <p:cNvPr id="23619" name="Line 67">
            <a:extLst>
              <a:ext uri="{FF2B5EF4-FFF2-40B4-BE49-F238E27FC236}">
                <a16:creationId xmlns:a16="http://schemas.microsoft.com/office/drawing/2014/main" id="{8361DCB7-214F-457E-AD33-7BF142DE947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1038" y="1673225"/>
            <a:ext cx="45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620" name="Text Box 68">
            <a:extLst>
              <a:ext uri="{FF2B5EF4-FFF2-40B4-BE49-F238E27FC236}">
                <a16:creationId xmlns:a16="http://schemas.microsoft.com/office/drawing/2014/main" id="{A001BB47-15F3-4168-B4E2-6CCA708F8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0" y="1287463"/>
            <a:ext cx="57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rear</a:t>
            </a:r>
          </a:p>
        </p:txBody>
      </p:sp>
      <p:grpSp>
        <p:nvGrpSpPr>
          <p:cNvPr id="23621" name="Group 69">
            <a:extLst>
              <a:ext uri="{FF2B5EF4-FFF2-40B4-BE49-F238E27FC236}">
                <a16:creationId xmlns:a16="http://schemas.microsoft.com/office/drawing/2014/main" id="{9ABBED17-5947-4AF6-B110-508F72128DD3}"/>
              </a:ext>
            </a:extLst>
          </p:cNvPr>
          <p:cNvGrpSpPr>
            <a:grpSpLocks/>
          </p:cNvGrpSpPr>
          <p:nvPr/>
        </p:nvGrpSpPr>
        <p:grpSpPr bwMode="auto">
          <a:xfrm>
            <a:off x="7507288" y="1741488"/>
            <a:ext cx="1392237" cy="2432050"/>
            <a:chOff x="1568" y="1378"/>
            <a:chExt cx="1362" cy="1532"/>
          </a:xfrm>
        </p:grpSpPr>
        <p:grpSp>
          <p:nvGrpSpPr>
            <p:cNvPr id="43078" name="Group 70">
              <a:extLst>
                <a:ext uri="{FF2B5EF4-FFF2-40B4-BE49-F238E27FC236}">
                  <a16:creationId xmlns:a16="http://schemas.microsoft.com/office/drawing/2014/main" id="{E33D4001-657D-4E1D-A1C6-F40AFAF003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8" y="1378"/>
              <a:ext cx="1133" cy="1498"/>
              <a:chOff x="1568" y="1378"/>
              <a:chExt cx="1133" cy="1498"/>
            </a:xfrm>
          </p:grpSpPr>
          <p:sp>
            <p:nvSpPr>
              <p:cNvPr id="43085" name="Rectangle 71">
                <a:extLst>
                  <a:ext uri="{FF2B5EF4-FFF2-40B4-BE49-F238E27FC236}">
                    <a16:creationId xmlns:a16="http://schemas.microsoft.com/office/drawing/2014/main" id="{0EF39FAB-3F81-4BBB-A699-3B94BA4D0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9" y="1378"/>
                <a:ext cx="1122" cy="14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86" name="Line 72">
                <a:extLst>
                  <a:ext uri="{FF2B5EF4-FFF2-40B4-BE49-F238E27FC236}">
                    <a16:creationId xmlns:a16="http://schemas.microsoft.com/office/drawing/2014/main" id="{8C818B77-1616-439A-9F6B-8E78DBD083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" y="1877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87" name="Line 73">
                <a:extLst>
                  <a:ext uri="{FF2B5EF4-FFF2-40B4-BE49-F238E27FC236}">
                    <a16:creationId xmlns:a16="http://schemas.microsoft.com/office/drawing/2014/main" id="{430CDBE5-7562-4FA5-BE65-A2B51258AA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9" y="2610"/>
                <a:ext cx="11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88" name="Line 74">
                <a:extLst>
                  <a:ext uri="{FF2B5EF4-FFF2-40B4-BE49-F238E27FC236}">
                    <a16:creationId xmlns:a16="http://schemas.microsoft.com/office/drawing/2014/main" id="{BB2AC4B7-7FBE-4BD1-819C-51554B05E5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9" y="2354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89" name="Line 75">
                <a:extLst>
                  <a:ext uri="{FF2B5EF4-FFF2-40B4-BE49-F238E27FC236}">
                    <a16:creationId xmlns:a16="http://schemas.microsoft.com/office/drawing/2014/main" id="{C890F5A3-E349-4873-A8CE-8690ABED47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78" y="2122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90" name="Line 76">
                <a:extLst>
                  <a:ext uri="{FF2B5EF4-FFF2-40B4-BE49-F238E27FC236}">
                    <a16:creationId xmlns:a16="http://schemas.microsoft.com/office/drawing/2014/main" id="{30AFBFFF-B21C-4E91-B9F7-BF9733B898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8" y="1622"/>
                <a:ext cx="11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3079" name="Text Box 77">
              <a:extLst>
                <a:ext uri="{FF2B5EF4-FFF2-40B4-BE49-F238E27FC236}">
                  <a16:creationId xmlns:a16="http://schemas.microsoft.com/office/drawing/2014/main" id="{26DF9730-0324-47EF-BB0F-FDF56C01EB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2407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3080" name="Text Box 78">
              <a:extLst>
                <a:ext uri="{FF2B5EF4-FFF2-40B4-BE49-F238E27FC236}">
                  <a16:creationId xmlns:a16="http://schemas.microsoft.com/office/drawing/2014/main" id="{42E4A69B-D477-4F4F-A0D2-AF97DC0CD9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2154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43081" name="Text Box 79">
              <a:extLst>
                <a:ext uri="{FF2B5EF4-FFF2-40B4-BE49-F238E27FC236}">
                  <a16:creationId xmlns:a16="http://schemas.microsoft.com/office/drawing/2014/main" id="{88EFD9A3-C5BA-4C1E-8290-A369B9192C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1902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43082" name="Text Box 80">
              <a:extLst>
                <a:ext uri="{FF2B5EF4-FFF2-40B4-BE49-F238E27FC236}">
                  <a16:creationId xmlns:a16="http://schemas.microsoft.com/office/drawing/2014/main" id="{00892D9D-9418-48F8-B8BA-90B1576F92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1649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43083" name="Text Box 81">
              <a:extLst>
                <a:ext uri="{FF2B5EF4-FFF2-40B4-BE49-F238E27FC236}">
                  <a16:creationId xmlns:a16="http://schemas.microsoft.com/office/drawing/2014/main" id="{80B42BC2-9DB7-447F-A895-FE7F6E157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6" y="1397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43084" name="Text Box 82">
              <a:extLst>
                <a:ext uri="{FF2B5EF4-FFF2-40B4-BE49-F238E27FC236}">
                  <a16:creationId xmlns:a16="http://schemas.microsoft.com/office/drawing/2014/main" id="{3A60A281-0AB8-42A7-B51C-2F7384DB3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6" y="2660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</p:grpSp>
      <p:sp>
        <p:nvSpPr>
          <p:cNvPr id="23635" name="Text Box 83">
            <a:extLst>
              <a:ext uri="{FF2B5EF4-FFF2-40B4-BE49-F238E27FC236}">
                <a16:creationId xmlns:a16="http://schemas.microsoft.com/office/drawing/2014/main" id="{E4A8CBF8-CE04-4163-B632-0D8C92508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350" y="4100513"/>
            <a:ext cx="1495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J4,J5,J6</a:t>
            </a:r>
            <a:r>
              <a: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入队</a:t>
            </a: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636" name="Text Box 84">
            <a:extLst>
              <a:ext uri="{FF2B5EF4-FFF2-40B4-BE49-F238E27FC236}">
                <a16:creationId xmlns:a16="http://schemas.microsoft.com/office/drawing/2014/main" id="{00BF03AD-24C0-4D5E-A596-3F718CF18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1463" y="2573338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J4</a:t>
            </a:r>
          </a:p>
        </p:txBody>
      </p:sp>
      <p:sp>
        <p:nvSpPr>
          <p:cNvPr id="23637" name="Text Box 85">
            <a:extLst>
              <a:ext uri="{FF2B5EF4-FFF2-40B4-BE49-F238E27FC236}">
                <a16:creationId xmlns:a16="http://schemas.microsoft.com/office/drawing/2014/main" id="{4313F839-DE83-4D7C-9C14-32C560374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3525" y="2155825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J5</a:t>
            </a:r>
          </a:p>
        </p:txBody>
      </p:sp>
      <p:sp>
        <p:nvSpPr>
          <p:cNvPr id="23638" name="Text Box 86">
            <a:extLst>
              <a:ext uri="{FF2B5EF4-FFF2-40B4-BE49-F238E27FC236}">
                <a16:creationId xmlns:a16="http://schemas.microsoft.com/office/drawing/2014/main" id="{A8C11998-5ACE-4AA1-A055-C8F0A3D63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3525" y="1739900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J6</a:t>
            </a:r>
          </a:p>
        </p:txBody>
      </p:sp>
      <p:sp>
        <p:nvSpPr>
          <p:cNvPr id="23639" name="Line 87">
            <a:extLst>
              <a:ext uri="{FF2B5EF4-FFF2-40B4-BE49-F238E27FC236}">
                <a16:creationId xmlns:a16="http://schemas.microsoft.com/office/drawing/2014/main" id="{F9FF308F-241E-4861-8840-C0F0A87AE8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2463" y="2789238"/>
            <a:ext cx="512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640" name="Text Box 88">
            <a:extLst>
              <a:ext uri="{FF2B5EF4-FFF2-40B4-BE49-F238E27FC236}">
                <a16:creationId xmlns:a16="http://schemas.microsoft.com/office/drawing/2014/main" id="{595AF1EA-950E-49E9-AB15-E51BF7CEB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100" y="2435225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front</a:t>
            </a:r>
          </a:p>
        </p:txBody>
      </p:sp>
      <p:sp>
        <p:nvSpPr>
          <p:cNvPr id="23641" name="AutoShape 89">
            <a:extLst>
              <a:ext uri="{FF2B5EF4-FFF2-40B4-BE49-F238E27FC236}">
                <a16:creationId xmlns:a16="http://schemas.microsoft.com/office/drawing/2014/main" id="{922CFBC1-914E-4A30-986A-FD74495F8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" y="4846906"/>
            <a:ext cx="3873368" cy="1323439"/>
          </a:xfrm>
          <a:prstGeom prst="wedgeRectCallout">
            <a:avLst>
              <a:gd name="adj1" fmla="val 14069"/>
              <a:gd name="adj2" fmla="val -78125"/>
            </a:avLst>
          </a:prstGeom>
          <a:noFill/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约定：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rear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指示队尾元素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的下一位置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Front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指示队头元素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初值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front=rear=0</a:t>
            </a:r>
          </a:p>
        </p:txBody>
      </p:sp>
      <p:sp>
        <p:nvSpPr>
          <p:cNvPr id="23642" name="AutoShape 90">
            <a:extLst>
              <a:ext uri="{FF2B5EF4-FFF2-40B4-BE49-F238E27FC236}">
                <a16:creationId xmlns:a16="http://schemas.microsoft.com/office/drawing/2014/main" id="{636407AA-EAED-4CB6-89D9-3D4ED79DF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1763" y="5110163"/>
            <a:ext cx="2917825" cy="1044575"/>
          </a:xfrm>
          <a:prstGeom prst="wedgeRectCallout">
            <a:avLst>
              <a:gd name="adj1" fmla="val -52255"/>
              <a:gd name="adj2" fmla="val -103593"/>
            </a:avLst>
          </a:prstGeom>
          <a:noFill/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空队列条件：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front==rear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入队列：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sq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[rear++]=x;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出队列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sq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[front++];</a:t>
            </a:r>
          </a:p>
        </p:txBody>
      </p:sp>
      <p:grpSp>
        <p:nvGrpSpPr>
          <p:cNvPr id="23646" name="Group 94">
            <a:extLst>
              <a:ext uri="{FF2B5EF4-FFF2-40B4-BE49-F238E27FC236}">
                <a16:creationId xmlns:a16="http://schemas.microsoft.com/office/drawing/2014/main" id="{11B6740A-98B1-4414-8CE2-1113BF94084C}"/>
              </a:ext>
            </a:extLst>
          </p:cNvPr>
          <p:cNvGrpSpPr>
            <a:grpSpLocks/>
          </p:cNvGrpSpPr>
          <p:nvPr/>
        </p:nvGrpSpPr>
        <p:grpSpPr bwMode="auto">
          <a:xfrm>
            <a:off x="2860993" y="3180398"/>
            <a:ext cx="577850" cy="396875"/>
            <a:chOff x="1687" y="1741"/>
            <a:chExt cx="364" cy="250"/>
          </a:xfrm>
        </p:grpSpPr>
        <p:sp>
          <p:nvSpPr>
            <p:cNvPr id="43076" name="Line 95">
              <a:extLst>
                <a:ext uri="{FF2B5EF4-FFF2-40B4-BE49-F238E27FC236}">
                  <a16:creationId xmlns:a16="http://schemas.microsoft.com/office/drawing/2014/main" id="{C7851894-7C75-487D-B708-71E15918B1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6" y="1966"/>
              <a:ext cx="2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77" name="Text Box 96">
              <a:extLst>
                <a:ext uri="{FF2B5EF4-FFF2-40B4-BE49-F238E27FC236}">
                  <a16:creationId xmlns:a16="http://schemas.microsoft.com/office/drawing/2014/main" id="{4DDBA8B4-565F-4BAD-B499-E128F1979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7" y="1741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rear</a:t>
              </a:r>
            </a:p>
          </p:txBody>
        </p:sp>
      </p:grpSp>
      <p:grpSp>
        <p:nvGrpSpPr>
          <p:cNvPr id="23649" name="Group 97">
            <a:extLst>
              <a:ext uri="{FF2B5EF4-FFF2-40B4-BE49-F238E27FC236}">
                <a16:creationId xmlns:a16="http://schemas.microsoft.com/office/drawing/2014/main" id="{6D93F42C-21D4-4B79-972D-BD636B6A9808}"/>
              </a:ext>
            </a:extLst>
          </p:cNvPr>
          <p:cNvGrpSpPr>
            <a:grpSpLocks/>
          </p:cNvGrpSpPr>
          <p:nvPr/>
        </p:nvGrpSpPr>
        <p:grpSpPr bwMode="auto">
          <a:xfrm>
            <a:off x="2850833" y="2790508"/>
            <a:ext cx="577850" cy="396875"/>
            <a:chOff x="1687" y="1741"/>
            <a:chExt cx="364" cy="250"/>
          </a:xfrm>
        </p:grpSpPr>
        <p:sp>
          <p:nvSpPr>
            <p:cNvPr id="43074" name="Line 98">
              <a:extLst>
                <a:ext uri="{FF2B5EF4-FFF2-40B4-BE49-F238E27FC236}">
                  <a16:creationId xmlns:a16="http://schemas.microsoft.com/office/drawing/2014/main" id="{031E8464-5695-48A8-B4A0-3DF383DF5C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6" y="1966"/>
              <a:ext cx="2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75" name="Text Box 99">
              <a:extLst>
                <a:ext uri="{FF2B5EF4-FFF2-40B4-BE49-F238E27FC236}">
                  <a16:creationId xmlns:a16="http://schemas.microsoft.com/office/drawing/2014/main" id="{0D470801-112C-44B6-9423-308FE09903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7" y="1741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rear</a:t>
              </a:r>
            </a:p>
          </p:txBody>
        </p:sp>
      </p:grpSp>
      <p:grpSp>
        <p:nvGrpSpPr>
          <p:cNvPr id="23665" name="Group 113">
            <a:extLst>
              <a:ext uri="{FF2B5EF4-FFF2-40B4-BE49-F238E27FC236}">
                <a16:creationId xmlns:a16="http://schemas.microsoft.com/office/drawing/2014/main" id="{CE49C9B5-DAE6-4940-AC9C-597F2F9E58A7}"/>
              </a:ext>
            </a:extLst>
          </p:cNvPr>
          <p:cNvGrpSpPr>
            <a:grpSpLocks/>
          </p:cNvGrpSpPr>
          <p:nvPr/>
        </p:nvGrpSpPr>
        <p:grpSpPr bwMode="auto">
          <a:xfrm>
            <a:off x="4816473" y="3867150"/>
            <a:ext cx="676275" cy="396875"/>
            <a:chOff x="2986" y="2580"/>
            <a:chExt cx="426" cy="250"/>
          </a:xfrm>
        </p:grpSpPr>
        <p:sp>
          <p:nvSpPr>
            <p:cNvPr id="43072" name="Line 64">
              <a:extLst>
                <a:ext uri="{FF2B5EF4-FFF2-40B4-BE49-F238E27FC236}">
                  <a16:creationId xmlns:a16="http://schemas.microsoft.com/office/drawing/2014/main" id="{DA2FDDC9-1EBD-48A4-84B5-BF41052B11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0" y="2660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73" name="Text Box 65">
              <a:extLst>
                <a:ext uri="{FF2B5EF4-FFF2-40B4-BE49-F238E27FC236}">
                  <a16:creationId xmlns:a16="http://schemas.microsoft.com/office/drawing/2014/main" id="{41D3FCE2-0760-46B2-878E-FA968498F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6" y="2580"/>
              <a:ext cx="4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front</a:t>
              </a:r>
            </a:p>
          </p:txBody>
        </p:sp>
      </p:grpSp>
      <p:grpSp>
        <p:nvGrpSpPr>
          <p:cNvPr id="23656" name="Group 104">
            <a:extLst>
              <a:ext uri="{FF2B5EF4-FFF2-40B4-BE49-F238E27FC236}">
                <a16:creationId xmlns:a16="http://schemas.microsoft.com/office/drawing/2014/main" id="{24393A42-4AD1-4330-BD70-2EE20BAFB86B}"/>
              </a:ext>
            </a:extLst>
          </p:cNvPr>
          <p:cNvGrpSpPr>
            <a:grpSpLocks/>
          </p:cNvGrpSpPr>
          <p:nvPr/>
        </p:nvGrpSpPr>
        <p:grpSpPr bwMode="auto">
          <a:xfrm>
            <a:off x="4896485" y="2339975"/>
            <a:ext cx="577850" cy="396875"/>
            <a:chOff x="2994" y="1410"/>
            <a:chExt cx="364" cy="250"/>
          </a:xfrm>
        </p:grpSpPr>
        <p:sp>
          <p:nvSpPr>
            <p:cNvPr id="43070" name="Line 47">
              <a:extLst>
                <a:ext uri="{FF2B5EF4-FFF2-40B4-BE49-F238E27FC236}">
                  <a16:creationId xmlns:a16="http://schemas.microsoft.com/office/drawing/2014/main" id="{22C34ADC-C7E7-4541-ABCD-7B869E97AB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2" y="1638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71" name="Text Box 48">
              <a:extLst>
                <a:ext uri="{FF2B5EF4-FFF2-40B4-BE49-F238E27FC236}">
                  <a16:creationId xmlns:a16="http://schemas.microsoft.com/office/drawing/2014/main" id="{6A19144A-3DDE-44A4-AA93-492408B03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4" y="1410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rear</a:t>
              </a:r>
            </a:p>
          </p:txBody>
        </p:sp>
      </p:grpSp>
      <p:grpSp>
        <p:nvGrpSpPr>
          <p:cNvPr id="23601" name="Group 49">
            <a:extLst>
              <a:ext uri="{FF2B5EF4-FFF2-40B4-BE49-F238E27FC236}">
                <a16:creationId xmlns:a16="http://schemas.microsoft.com/office/drawing/2014/main" id="{052340FA-7500-4E33-9F04-6985E0DB2FE6}"/>
              </a:ext>
            </a:extLst>
          </p:cNvPr>
          <p:cNvGrpSpPr>
            <a:grpSpLocks/>
          </p:cNvGrpSpPr>
          <p:nvPr/>
        </p:nvGrpSpPr>
        <p:grpSpPr bwMode="auto">
          <a:xfrm>
            <a:off x="5440363" y="1751013"/>
            <a:ext cx="1392237" cy="2432050"/>
            <a:chOff x="1568" y="1378"/>
            <a:chExt cx="1362" cy="1532"/>
          </a:xfrm>
        </p:grpSpPr>
        <p:grpSp>
          <p:nvGrpSpPr>
            <p:cNvPr id="43057" name="Group 50">
              <a:extLst>
                <a:ext uri="{FF2B5EF4-FFF2-40B4-BE49-F238E27FC236}">
                  <a16:creationId xmlns:a16="http://schemas.microsoft.com/office/drawing/2014/main" id="{35F09CAA-7D3E-4C93-B028-76597F881D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8" y="1378"/>
              <a:ext cx="1133" cy="1498"/>
              <a:chOff x="1568" y="1378"/>
              <a:chExt cx="1133" cy="1498"/>
            </a:xfrm>
          </p:grpSpPr>
          <p:sp>
            <p:nvSpPr>
              <p:cNvPr id="43064" name="Rectangle 51">
                <a:extLst>
                  <a:ext uri="{FF2B5EF4-FFF2-40B4-BE49-F238E27FC236}">
                    <a16:creationId xmlns:a16="http://schemas.microsoft.com/office/drawing/2014/main" id="{E851993E-4E13-4BB0-A0BE-4E51031D0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9" y="1378"/>
                <a:ext cx="1122" cy="14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65" name="Line 52">
                <a:extLst>
                  <a:ext uri="{FF2B5EF4-FFF2-40B4-BE49-F238E27FC236}">
                    <a16:creationId xmlns:a16="http://schemas.microsoft.com/office/drawing/2014/main" id="{4C184B88-C7D6-40E6-BD52-86A6B7430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" y="1877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66" name="Line 53">
                <a:extLst>
                  <a:ext uri="{FF2B5EF4-FFF2-40B4-BE49-F238E27FC236}">
                    <a16:creationId xmlns:a16="http://schemas.microsoft.com/office/drawing/2014/main" id="{3A23DE9C-81B3-40F1-83FF-94477E8BBA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9" y="2610"/>
                <a:ext cx="11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67" name="Line 54">
                <a:extLst>
                  <a:ext uri="{FF2B5EF4-FFF2-40B4-BE49-F238E27FC236}">
                    <a16:creationId xmlns:a16="http://schemas.microsoft.com/office/drawing/2014/main" id="{127A020A-2822-4A90-A125-BC73206479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9" y="2354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68" name="Line 55">
                <a:extLst>
                  <a:ext uri="{FF2B5EF4-FFF2-40B4-BE49-F238E27FC236}">
                    <a16:creationId xmlns:a16="http://schemas.microsoft.com/office/drawing/2014/main" id="{7743155C-D09E-4B59-9CB6-386153D1E5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78" y="2122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69" name="Line 56">
                <a:extLst>
                  <a:ext uri="{FF2B5EF4-FFF2-40B4-BE49-F238E27FC236}">
                    <a16:creationId xmlns:a16="http://schemas.microsoft.com/office/drawing/2014/main" id="{F47BE46C-5FBC-485E-BE91-2791ED1CE0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8" y="1622"/>
                <a:ext cx="11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3058" name="Text Box 57">
              <a:extLst>
                <a:ext uri="{FF2B5EF4-FFF2-40B4-BE49-F238E27FC236}">
                  <a16:creationId xmlns:a16="http://schemas.microsoft.com/office/drawing/2014/main" id="{DA173CB9-8381-44DA-AC70-C827D4336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2407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3059" name="Text Box 58">
              <a:extLst>
                <a:ext uri="{FF2B5EF4-FFF2-40B4-BE49-F238E27FC236}">
                  <a16:creationId xmlns:a16="http://schemas.microsoft.com/office/drawing/2014/main" id="{C1D6D228-8D69-46AA-AF12-2A14B450EC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2154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43060" name="Text Box 59">
              <a:extLst>
                <a:ext uri="{FF2B5EF4-FFF2-40B4-BE49-F238E27FC236}">
                  <a16:creationId xmlns:a16="http://schemas.microsoft.com/office/drawing/2014/main" id="{339793F0-3D48-4F61-BDE1-F9770943FB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1902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43061" name="Text Box 60">
              <a:extLst>
                <a:ext uri="{FF2B5EF4-FFF2-40B4-BE49-F238E27FC236}">
                  <a16:creationId xmlns:a16="http://schemas.microsoft.com/office/drawing/2014/main" id="{77DAF285-452D-4756-A4A5-A5D17DC62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1649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43062" name="Text Box 61">
              <a:extLst>
                <a:ext uri="{FF2B5EF4-FFF2-40B4-BE49-F238E27FC236}">
                  <a16:creationId xmlns:a16="http://schemas.microsoft.com/office/drawing/2014/main" id="{928F519D-1C01-4BA4-8F43-C41BF61B74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6" y="1397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43063" name="Text Box 62">
              <a:extLst>
                <a:ext uri="{FF2B5EF4-FFF2-40B4-BE49-F238E27FC236}">
                  <a16:creationId xmlns:a16="http://schemas.microsoft.com/office/drawing/2014/main" id="{8C221099-4E61-403C-A049-D62FFF9DB7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6" y="2660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</p:grpSp>
      <p:sp>
        <p:nvSpPr>
          <p:cNvPr id="23615" name="Text Box 63">
            <a:extLst>
              <a:ext uri="{FF2B5EF4-FFF2-40B4-BE49-F238E27FC236}">
                <a16:creationId xmlns:a16="http://schemas.microsoft.com/office/drawing/2014/main" id="{00AA0C5E-1E20-4EA0-871D-9A77E9405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7013" y="4110038"/>
            <a:ext cx="1495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J1,J2,J3</a:t>
            </a:r>
            <a:r>
              <a: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出队</a:t>
            </a: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652" name="Text Box 100">
            <a:extLst>
              <a:ext uri="{FF2B5EF4-FFF2-40B4-BE49-F238E27FC236}">
                <a16:creationId xmlns:a16="http://schemas.microsoft.com/office/drawing/2014/main" id="{8DE9F3F5-95A0-4C96-86DF-C214F4C82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3425" y="3729038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J1</a:t>
            </a:r>
          </a:p>
        </p:txBody>
      </p:sp>
      <p:sp>
        <p:nvSpPr>
          <p:cNvPr id="23653" name="Text Box 101">
            <a:extLst>
              <a:ext uri="{FF2B5EF4-FFF2-40B4-BE49-F238E27FC236}">
                <a16:creationId xmlns:a16="http://schemas.microsoft.com/office/drawing/2014/main" id="{669999D4-CDD1-4419-8EC5-BAEB2DA16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3273425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J2</a:t>
            </a:r>
          </a:p>
        </p:txBody>
      </p:sp>
      <p:sp>
        <p:nvSpPr>
          <p:cNvPr id="23654" name="Text Box 102">
            <a:extLst>
              <a:ext uri="{FF2B5EF4-FFF2-40B4-BE49-F238E27FC236}">
                <a16:creationId xmlns:a16="http://schemas.microsoft.com/office/drawing/2014/main" id="{089FA59F-6217-46BC-A568-E07772EF3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838" y="2882900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J3</a:t>
            </a:r>
          </a:p>
        </p:txBody>
      </p:sp>
      <p:sp>
        <p:nvSpPr>
          <p:cNvPr id="23658" name="Rectangle 106">
            <a:extLst>
              <a:ext uri="{FF2B5EF4-FFF2-40B4-BE49-F238E27FC236}">
                <a16:creationId xmlns:a16="http://schemas.microsoft.com/office/drawing/2014/main" id="{DDA4CB04-4717-4754-8F4E-25001561A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350" y="3733800"/>
            <a:ext cx="895350" cy="381000"/>
          </a:xfrm>
          <a:prstGeom prst="rect">
            <a:avLst/>
          </a:prstGeom>
          <a:solidFill>
            <a:srgbClr val="FED0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3659" name="Group 107">
            <a:extLst>
              <a:ext uri="{FF2B5EF4-FFF2-40B4-BE49-F238E27FC236}">
                <a16:creationId xmlns:a16="http://schemas.microsoft.com/office/drawing/2014/main" id="{8DF3DF54-5F56-46D9-A994-5090991416F6}"/>
              </a:ext>
            </a:extLst>
          </p:cNvPr>
          <p:cNvGrpSpPr>
            <a:grpSpLocks/>
          </p:cNvGrpSpPr>
          <p:nvPr/>
        </p:nvGrpSpPr>
        <p:grpSpPr bwMode="auto">
          <a:xfrm>
            <a:off x="4857750" y="3467100"/>
            <a:ext cx="676275" cy="396875"/>
            <a:chOff x="3048" y="1956"/>
            <a:chExt cx="426" cy="250"/>
          </a:xfrm>
        </p:grpSpPr>
        <p:sp>
          <p:nvSpPr>
            <p:cNvPr id="43055" name="Line 108">
              <a:extLst>
                <a:ext uri="{FF2B5EF4-FFF2-40B4-BE49-F238E27FC236}">
                  <a16:creationId xmlns:a16="http://schemas.microsoft.com/office/drawing/2014/main" id="{CA1F85B6-A7FA-4DC3-93F5-009CD67C35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4" y="1988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56" name="Text Box 109">
              <a:extLst>
                <a:ext uri="{FF2B5EF4-FFF2-40B4-BE49-F238E27FC236}">
                  <a16:creationId xmlns:a16="http://schemas.microsoft.com/office/drawing/2014/main" id="{50001060-F3BA-4B6A-83A8-FE9F549AB8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" y="1956"/>
              <a:ext cx="4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front</a:t>
              </a:r>
            </a:p>
          </p:txBody>
        </p:sp>
      </p:grpSp>
      <p:grpSp>
        <p:nvGrpSpPr>
          <p:cNvPr id="23662" name="Group 110">
            <a:extLst>
              <a:ext uri="{FF2B5EF4-FFF2-40B4-BE49-F238E27FC236}">
                <a16:creationId xmlns:a16="http://schemas.microsoft.com/office/drawing/2014/main" id="{CE1E65D8-DD1E-4BED-B5B4-BD42C508D90A}"/>
              </a:ext>
            </a:extLst>
          </p:cNvPr>
          <p:cNvGrpSpPr>
            <a:grpSpLocks/>
          </p:cNvGrpSpPr>
          <p:nvPr/>
        </p:nvGrpSpPr>
        <p:grpSpPr bwMode="auto">
          <a:xfrm>
            <a:off x="4838700" y="3087370"/>
            <a:ext cx="676275" cy="396875"/>
            <a:chOff x="3048" y="1932"/>
            <a:chExt cx="426" cy="250"/>
          </a:xfrm>
        </p:grpSpPr>
        <p:sp>
          <p:nvSpPr>
            <p:cNvPr id="43053" name="Line 111">
              <a:extLst>
                <a:ext uri="{FF2B5EF4-FFF2-40B4-BE49-F238E27FC236}">
                  <a16:creationId xmlns:a16="http://schemas.microsoft.com/office/drawing/2014/main" id="{E46D0EEA-C20D-489B-8037-A2F5EF85A4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4" y="1988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54" name="Text Box 112">
              <a:extLst>
                <a:ext uri="{FF2B5EF4-FFF2-40B4-BE49-F238E27FC236}">
                  <a16:creationId xmlns:a16="http://schemas.microsoft.com/office/drawing/2014/main" id="{A1786014-3BCB-45E5-A269-80BE7BB8AF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" y="1932"/>
              <a:ext cx="4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front</a:t>
              </a:r>
            </a:p>
          </p:txBody>
        </p:sp>
      </p:grpSp>
      <p:sp>
        <p:nvSpPr>
          <p:cNvPr id="23671" name="Rectangle 119">
            <a:extLst>
              <a:ext uri="{FF2B5EF4-FFF2-40B4-BE49-F238E27FC236}">
                <a16:creationId xmlns:a16="http://schemas.microsoft.com/office/drawing/2014/main" id="{B6EC41AC-1BE1-4CBD-B7C8-6CD2304E5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050" y="3314700"/>
            <a:ext cx="895350" cy="381000"/>
          </a:xfrm>
          <a:prstGeom prst="rect">
            <a:avLst/>
          </a:prstGeom>
          <a:solidFill>
            <a:srgbClr val="FED0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672" name="Rectangle 120">
            <a:extLst>
              <a:ext uri="{FF2B5EF4-FFF2-40B4-BE49-F238E27FC236}">
                <a16:creationId xmlns:a16="http://schemas.microsoft.com/office/drawing/2014/main" id="{5D9F27E9-9A24-47F5-A9E2-DD209FEF5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050" y="2933700"/>
            <a:ext cx="895350" cy="381000"/>
          </a:xfrm>
          <a:prstGeom prst="rect">
            <a:avLst/>
          </a:prstGeom>
          <a:solidFill>
            <a:srgbClr val="FED0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3673" name="Group 121">
            <a:extLst>
              <a:ext uri="{FF2B5EF4-FFF2-40B4-BE49-F238E27FC236}">
                <a16:creationId xmlns:a16="http://schemas.microsoft.com/office/drawing/2014/main" id="{EE2D98C7-3CC1-4156-B42E-8B999EBD1793}"/>
              </a:ext>
            </a:extLst>
          </p:cNvPr>
          <p:cNvGrpSpPr>
            <a:grpSpLocks/>
          </p:cNvGrpSpPr>
          <p:nvPr/>
        </p:nvGrpSpPr>
        <p:grpSpPr bwMode="auto">
          <a:xfrm>
            <a:off x="4838700" y="2733624"/>
            <a:ext cx="676275" cy="396875"/>
            <a:chOff x="3048" y="1956"/>
            <a:chExt cx="426" cy="250"/>
          </a:xfrm>
        </p:grpSpPr>
        <p:sp>
          <p:nvSpPr>
            <p:cNvPr id="43051" name="Line 122">
              <a:extLst>
                <a:ext uri="{FF2B5EF4-FFF2-40B4-BE49-F238E27FC236}">
                  <a16:creationId xmlns:a16="http://schemas.microsoft.com/office/drawing/2014/main" id="{B58A6F6A-0276-4A5A-A76D-3FFCA78FD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4" y="1988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52" name="Text Box 123">
              <a:extLst>
                <a:ext uri="{FF2B5EF4-FFF2-40B4-BE49-F238E27FC236}">
                  <a16:creationId xmlns:a16="http://schemas.microsoft.com/office/drawing/2014/main" id="{0208EE22-D9D6-4F06-97D3-57C4171EE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" y="1956"/>
              <a:ext cx="4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front</a:t>
              </a:r>
            </a:p>
          </p:txBody>
        </p:sp>
      </p:grpSp>
      <p:sp>
        <p:nvSpPr>
          <p:cNvPr id="43050" name="AutoShape 12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5847BD9-F7C4-4C99-88FE-F426586F8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8838" y="6296025"/>
            <a:ext cx="423862" cy="334963"/>
          </a:xfrm>
          <a:prstGeom prst="actionButtonForwardNex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236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3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3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3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3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3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3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3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3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3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3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4" dur="500"/>
                                        <p:tgtEl>
                                          <p:spTgt spid="236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7" dur="500"/>
                                        <p:tgtEl>
                                          <p:spTgt spid="236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2" dur="500"/>
                                        <p:tgtEl>
                                          <p:spTgt spid="236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5" dur="500"/>
                                        <p:tgtEl>
                                          <p:spTgt spid="236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0" dur="500"/>
                                        <p:tgtEl>
                                          <p:spTgt spid="236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3" dur="500"/>
                                        <p:tgtEl>
                                          <p:spTgt spid="236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3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3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3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3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3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3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3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3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3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3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3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3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3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3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3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3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23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23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3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23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uild="p"/>
      <p:bldP spid="23572" grpId="0"/>
      <p:bldP spid="23587" grpId="0"/>
      <p:bldP spid="23593" grpId="0" autoUpdateAnimBg="0"/>
      <p:bldP spid="23594" grpId="0" autoUpdateAnimBg="0"/>
      <p:bldP spid="23595" grpId="0" autoUpdateAnimBg="0"/>
      <p:bldP spid="23620" grpId="0"/>
      <p:bldP spid="23635" grpId="0"/>
      <p:bldP spid="23636" grpId="0"/>
      <p:bldP spid="23637" grpId="0"/>
      <p:bldP spid="23638" grpId="0"/>
      <p:bldP spid="23640" grpId="0"/>
      <p:bldP spid="23641" grpId="0" animBg="1" autoUpdateAnimBg="0"/>
      <p:bldP spid="23642" grpId="0" animBg="1"/>
      <p:bldP spid="23615" grpId="0"/>
      <p:bldP spid="23652" grpId="0"/>
      <p:bldP spid="23653" grpId="0"/>
      <p:bldP spid="2365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3">
            <a:extLst>
              <a:ext uri="{FF2B5EF4-FFF2-40B4-BE49-F238E27FC236}">
                <a16:creationId xmlns:a16="http://schemas.microsoft.com/office/drawing/2014/main" id="{4D5EF499-73B4-4BB3-A552-5224F0C87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" y="473096"/>
            <a:ext cx="8531225" cy="2749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355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7239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利用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一组连续的存储单元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一维数组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99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依次存放从队首到队尾的各个元素，称为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顺序队列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队列和顺序栈</a:t>
            </a:r>
            <a:r>
              <a:rPr lang="zh-CN" altLang="en-US" sz="2800" b="1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与线性表类似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动态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静态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之分。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800" b="1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(</a:t>
            </a:r>
            <a:r>
              <a:rPr lang="zh-CN" altLang="en-US" sz="2800" b="1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静态：固定大小。动态：大小可调整）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800" b="1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本部分介绍的是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静态顺序队列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，其类型定义如下：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0ABD311-0FA2-4A32-B067-3B59F16D8FEF}"/>
              </a:ext>
            </a:extLst>
          </p:cNvPr>
          <p:cNvSpPr txBox="1"/>
          <p:nvPr/>
        </p:nvSpPr>
        <p:spPr>
          <a:xfrm>
            <a:off x="1292960" y="3515464"/>
            <a:ext cx="7670800" cy="2869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#define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MAX_QUEUE_SIZE   100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typedef  struct  queue{</a:t>
            </a:r>
          </a:p>
          <a:p>
            <a:pPr marL="3556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ElemType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Queue_array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MAX_QUEUE_SIZE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 ;</a:t>
            </a:r>
          </a:p>
          <a:p>
            <a:pPr marL="723900" marR="0" lvl="2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 front ;</a:t>
            </a:r>
          </a:p>
          <a:p>
            <a:pPr marL="723900" marR="0" lvl="2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 rear ;</a:t>
            </a:r>
          </a:p>
          <a:p>
            <a:pPr marL="84138" marR="0" lvl="2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SqQueue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  <a:endParaRPr lang="zh-Hans-HK" alt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>
            <a:extLst>
              <a:ext uri="{FF2B5EF4-FFF2-40B4-BE49-F238E27FC236}">
                <a16:creationId xmlns:a16="http://schemas.microsoft.com/office/drawing/2014/main" id="{89F893DB-61EC-4776-ABA0-666D881CD4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1645920"/>
            <a:ext cx="8186737" cy="3503930"/>
          </a:xfrm>
        </p:spPr>
        <p:txBody>
          <a:bodyPr/>
          <a:lstStyle/>
          <a:p>
            <a:pPr lvl="1" eaLnBrk="1" hangingPunct="1"/>
            <a:r>
              <a:rPr lang="en-US" altLang="zh-CN" dirty="0"/>
              <a:t>FIFO </a:t>
            </a:r>
            <a:r>
              <a:rPr lang="zh-CN" altLang="en-US" dirty="0"/>
              <a:t>只有一种可能性。</a:t>
            </a:r>
            <a:r>
              <a:rPr lang="en-US" altLang="zh-CN" dirty="0"/>
              <a:t>FILO</a:t>
            </a:r>
            <a:r>
              <a:rPr lang="zh-CN" altLang="en-US" dirty="0"/>
              <a:t>有多种可能性！</a:t>
            </a:r>
            <a:endParaRPr lang="en-US" altLang="zh-CN" dirty="0"/>
          </a:p>
          <a:p>
            <a:pPr lvl="1" eaLnBrk="1" hangingPunct="1"/>
            <a:r>
              <a:rPr lang="zh-CN" altLang="en-US" dirty="0">
                <a:solidFill>
                  <a:schemeClr val="tx2"/>
                </a:solidFill>
              </a:rPr>
              <a:t>练习</a:t>
            </a:r>
            <a:r>
              <a:rPr lang="zh-CN" altLang="en-US" dirty="0"/>
              <a:t>：对一个栈，输入项序列由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所组成，则以下的输出序列不可能的是：</a:t>
            </a:r>
            <a:endParaRPr lang="zh-CN" altLang="zh-CN" dirty="0"/>
          </a:p>
          <a:p>
            <a:pPr lvl="2" eaLnBrk="1" hangingPunct="1"/>
            <a:r>
              <a:rPr lang="zh-CN" altLang="zh-CN" dirty="0"/>
              <a:t>ABC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ACB</a:t>
            </a:r>
          </a:p>
          <a:p>
            <a:pPr lvl="2" eaLnBrk="1" hangingPunct="1"/>
            <a:r>
              <a:rPr lang="en-US" altLang="zh-CN" dirty="0"/>
              <a:t>BAC</a:t>
            </a:r>
          </a:p>
          <a:p>
            <a:pPr lvl="2" eaLnBrk="1" hangingPunct="1"/>
            <a:r>
              <a:rPr lang="en-US" altLang="zh-CN" dirty="0"/>
              <a:t>BCA</a:t>
            </a:r>
          </a:p>
          <a:p>
            <a:pPr lvl="2" eaLnBrk="1" hangingPunct="1"/>
            <a:r>
              <a:rPr lang="en-US" altLang="zh-CN" dirty="0"/>
              <a:t>CBA</a:t>
            </a:r>
          </a:p>
          <a:p>
            <a:pPr lvl="2" eaLnBrk="1" hangingPunct="1"/>
            <a:r>
              <a:rPr lang="en-US" altLang="zh-CN" dirty="0"/>
              <a:t>CAB</a:t>
            </a:r>
          </a:p>
        </p:txBody>
      </p:sp>
      <p:sp>
        <p:nvSpPr>
          <p:cNvPr id="77856" name="Rectangle 32">
            <a:extLst>
              <a:ext uri="{FF2B5EF4-FFF2-40B4-BE49-F238E27FC236}">
                <a16:creationId xmlns:a16="http://schemas.microsoft.com/office/drawing/2014/main" id="{3F83BAFC-2DDC-4DC2-A410-062E9D9EE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5220018"/>
            <a:ext cx="677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(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)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EEBD8333-07DE-4ED3-A1A1-A30D7A79F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770" y="597218"/>
            <a:ext cx="506100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2"/>
                </a:solidFill>
                <a:sym typeface="Symbol" panose="05050102010706020507" pitchFamily="18" charset="2"/>
              </a:rPr>
              <a:t>先进后出原则</a:t>
            </a:r>
            <a:r>
              <a:rPr lang="en-US" altLang="zh-CN" dirty="0">
                <a:solidFill>
                  <a:schemeClr val="tx2"/>
                </a:solidFill>
                <a:sym typeface="Symbol" panose="05050102010706020507" pitchFamily="18" charset="2"/>
              </a:rPr>
              <a:t>(FILO)</a:t>
            </a:r>
            <a:r>
              <a:rPr lang="zh-CN" altLang="en-US" dirty="0">
                <a:solidFill>
                  <a:schemeClr val="tx2"/>
                </a:solidFill>
                <a:sym typeface="Symbol" panose="05050102010706020507" pitchFamily="18" charset="2"/>
              </a:rPr>
              <a:t>的理解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7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7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uiExpand="1" build="p" autoUpdateAnimBg="0"/>
      <p:bldP spid="7785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0512C39-22E9-4DAE-B308-3B42D88D55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618" y="323850"/>
            <a:ext cx="8029076" cy="239998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dirty="0"/>
              <a:t>存在问题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设数组维数为</a:t>
            </a:r>
            <a:r>
              <a:rPr lang="en-US" altLang="zh-CN" dirty="0"/>
              <a:t>M</a:t>
            </a:r>
            <a:r>
              <a:rPr lang="zh-CN" altLang="en-US" dirty="0"/>
              <a:t>，</a:t>
            </a:r>
            <a:r>
              <a:rPr lang="zh-CN" altLang="zh-CN" dirty="0"/>
              <a:t>则：</a:t>
            </a:r>
          </a:p>
          <a:p>
            <a:pPr lvl="1" eaLnBrk="1" hangingPunct="1"/>
            <a:r>
              <a:rPr lang="zh-CN" altLang="en-US" dirty="0"/>
              <a:t>当</a:t>
            </a:r>
            <a:r>
              <a:rPr lang="en-US" altLang="zh-CN" dirty="0">
                <a:solidFill>
                  <a:srgbClr val="0000FF"/>
                </a:solidFill>
              </a:rPr>
              <a:t>front=0,rear=M</a:t>
            </a:r>
            <a:r>
              <a:rPr lang="zh-CN" altLang="zh-CN" dirty="0"/>
              <a:t>时，入队</a:t>
            </a:r>
            <a:r>
              <a:rPr lang="zh-CN" altLang="en-US" dirty="0"/>
              <a:t>会</a:t>
            </a:r>
            <a:r>
              <a:rPr lang="zh-CN" altLang="zh-CN" dirty="0"/>
              <a:t>溢出——</a:t>
            </a:r>
            <a:r>
              <a:rPr lang="zh-CN" altLang="zh-CN" dirty="0">
                <a:solidFill>
                  <a:schemeClr val="folHlink"/>
                </a:solidFill>
              </a:rPr>
              <a:t>真溢出</a:t>
            </a:r>
            <a:endParaRPr lang="zh-CN" altLang="zh-CN" dirty="0"/>
          </a:p>
          <a:p>
            <a:pPr lvl="1" eaLnBrk="1" hangingPunct="1"/>
            <a:r>
              <a:rPr lang="zh-CN" altLang="zh-CN" dirty="0"/>
              <a:t>当</a:t>
            </a:r>
            <a:r>
              <a:rPr lang="en-US" altLang="zh-CN" dirty="0">
                <a:solidFill>
                  <a:srgbClr val="0000FF"/>
                </a:solidFill>
              </a:rPr>
              <a:t>front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0,rear=M</a:t>
            </a:r>
            <a:r>
              <a:rPr lang="zh-CN" altLang="zh-CN" dirty="0">
                <a:sym typeface="Symbol" panose="05050102010706020507" pitchFamily="18" charset="2"/>
              </a:rPr>
              <a:t>时，入队</a:t>
            </a:r>
            <a:r>
              <a:rPr lang="zh-CN" altLang="en-US" dirty="0">
                <a:sym typeface="Symbol" panose="05050102010706020507" pitchFamily="18" charset="2"/>
              </a:rPr>
              <a:t>会</a:t>
            </a:r>
            <a:r>
              <a:rPr lang="zh-CN" altLang="zh-CN" dirty="0">
                <a:sym typeface="Symbol" panose="05050102010706020507" pitchFamily="18" charset="2"/>
              </a:rPr>
              <a:t>溢出——</a:t>
            </a:r>
            <a:r>
              <a:rPr lang="zh-CN" altLang="zh-CN" dirty="0">
                <a:solidFill>
                  <a:srgbClr val="FF3300"/>
                </a:solidFill>
                <a:sym typeface="Symbol" panose="05050102010706020507" pitchFamily="18" charset="2"/>
              </a:rPr>
              <a:t>假溢出</a:t>
            </a:r>
            <a:endParaRPr lang="en-US" altLang="zh-CN" dirty="0">
              <a:solidFill>
                <a:srgbClr val="FF3300"/>
              </a:solidFill>
              <a:sym typeface="Symbol" panose="05050102010706020507" pitchFamily="18" charset="2"/>
            </a:endParaRPr>
          </a:p>
        </p:txBody>
      </p:sp>
      <p:sp>
        <p:nvSpPr>
          <p:cNvPr id="46083" name="AutoShape 4">
            <a:extLst>
              <a:ext uri="{FF2B5EF4-FFF2-40B4-BE49-F238E27FC236}">
                <a16:creationId xmlns:a16="http://schemas.microsoft.com/office/drawing/2014/main" id="{4060A907-2917-4861-9367-104ED2F20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3" y="4367213"/>
            <a:ext cx="1754187" cy="1560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714" y="10800"/>
                </a:moveTo>
                <a:cubicBezTo>
                  <a:pt x="6714" y="13057"/>
                  <a:pt x="8543" y="14886"/>
                  <a:pt x="10800" y="14886"/>
                </a:cubicBezTo>
                <a:cubicBezTo>
                  <a:pt x="13057" y="14886"/>
                  <a:pt x="14886" y="13057"/>
                  <a:pt x="14886" y="10800"/>
                </a:cubicBezTo>
                <a:cubicBezTo>
                  <a:pt x="14886" y="8543"/>
                  <a:pt x="13057" y="6714"/>
                  <a:pt x="10800" y="6714"/>
                </a:cubicBezTo>
                <a:cubicBezTo>
                  <a:pt x="8543" y="6714"/>
                  <a:pt x="6714" y="8543"/>
                  <a:pt x="6714" y="10800"/>
                </a:cubicBezTo>
                <a:close/>
              </a:path>
            </a:pathLst>
          </a:cu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4" name="Line 5">
            <a:extLst>
              <a:ext uri="{FF2B5EF4-FFF2-40B4-BE49-F238E27FC236}">
                <a16:creationId xmlns:a16="http://schemas.microsoft.com/office/drawing/2014/main" id="{758D6BF5-3024-44E4-84FE-3D372C1995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7288" y="4443413"/>
            <a:ext cx="144462" cy="471487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5" name="Line 6">
            <a:extLst>
              <a:ext uri="{FF2B5EF4-FFF2-40B4-BE49-F238E27FC236}">
                <a16:creationId xmlns:a16="http://schemas.microsoft.com/office/drawing/2014/main" id="{78973F83-5B5E-45FC-ABA6-DBA9EA5DA7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25563" y="5435600"/>
            <a:ext cx="82550" cy="471488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6" name="Line 7">
            <a:extLst>
              <a:ext uri="{FF2B5EF4-FFF2-40B4-BE49-F238E27FC236}">
                <a16:creationId xmlns:a16="http://schemas.microsoft.com/office/drawing/2014/main" id="{8EF8DE7D-5048-4926-8300-A4047E5D4F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9000" y="5356225"/>
            <a:ext cx="423863" cy="344488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7" name="Line 8">
            <a:extLst>
              <a:ext uri="{FF2B5EF4-FFF2-40B4-BE49-F238E27FC236}">
                <a16:creationId xmlns:a16="http://schemas.microsoft.com/office/drawing/2014/main" id="{09207AD6-2358-43C8-92C4-EA0BB1750A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8675" y="4689475"/>
            <a:ext cx="434975" cy="29845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8" name="Line 9">
            <a:extLst>
              <a:ext uri="{FF2B5EF4-FFF2-40B4-BE49-F238E27FC236}">
                <a16:creationId xmlns:a16="http://schemas.microsoft.com/office/drawing/2014/main" id="{6FD60B28-095F-4A7C-8100-80AF8E7D7E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1000" y="4402138"/>
            <a:ext cx="180975" cy="471487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9" name="Line 10">
            <a:extLst>
              <a:ext uri="{FF2B5EF4-FFF2-40B4-BE49-F238E27FC236}">
                <a16:creationId xmlns:a16="http://schemas.microsoft.com/office/drawing/2014/main" id="{ED88C4EA-41C5-4E25-A692-26556ABD22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84350" y="4665663"/>
            <a:ext cx="398463" cy="287337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90" name="Line 11">
            <a:extLst>
              <a:ext uri="{FF2B5EF4-FFF2-40B4-BE49-F238E27FC236}">
                <a16:creationId xmlns:a16="http://schemas.microsoft.com/office/drawing/2014/main" id="{8747CE08-799B-4D76-9AC5-8E286D4F13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68488" y="4976813"/>
            <a:ext cx="533400" cy="136525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91" name="Line 12">
            <a:extLst>
              <a:ext uri="{FF2B5EF4-FFF2-40B4-BE49-F238E27FC236}">
                <a16:creationId xmlns:a16="http://schemas.microsoft.com/office/drawing/2014/main" id="{590CD92E-479F-4E27-B45E-7393310BF1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5788" y="5287963"/>
            <a:ext cx="519112" cy="68262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92" name="Text Box 13">
            <a:extLst>
              <a:ext uri="{FF2B5EF4-FFF2-40B4-BE49-F238E27FC236}">
                <a16:creationId xmlns:a16="http://schemas.microsoft.com/office/drawing/2014/main" id="{20E06685-7999-4959-9C0C-0EE063401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9013" y="45831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46093" name="Text Box 14">
            <a:extLst>
              <a:ext uri="{FF2B5EF4-FFF2-40B4-BE49-F238E27FC236}">
                <a16:creationId xmlns:a16="http://schemas.microsoft.com/office/drawing/2014/main" id="{75F6060A-8E54-4107-90E8-A199F3205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4513" y="4191000"/>
            <a:ext cx="620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M-1</a:t>
            </a:r>
          </a:p>
        </p:txBody>
      </p:sp>
      <p:sp>
        <p:nvSpPr>
          <p:cNvPr id="46094" name="Text Box 15">
            <a:extLst>
              <a:ext uri="{FF2B5EF4-FFF2-40B4-BE49-F238E27FC236}">
                <a16:creationId xmlns:a16="http://schemas.microsoft.com/office/drawing/2014/main" id="{A7DA3F9C-DD1D-4BEC-A0D3-02C4D3838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0" y="49958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46095" name="Line 16">
            <a:extLst>
              <a:ext uri="{FF2B5EF4-FFF2-40B4-BE49-F238E27FC236}">
                <a16:creationId xmlns:a16="http://schemas.microsoft.com/office/drawing/2014/main" id="{FEB6178E-3C1F-48C5-9741-A8828025B6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96963" y="5829300"/>
            <a:ext cx="0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96" name="Text Box 17">
            <a:extLst>
              <a:ext uri="{FF2B5EF4-FFF2-40B4-BE49-F238E27FC236}">
                <a16:creationId xmlns:a16="http://schemas.microsoft.com/office/drawing/2014/main" id="{86934B01-1FF9-422D-8682-F7BFFD9CA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6040438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front</a:t>
            </a:r>
          </a:p>
        </p:txBody>
      </p:sp>
      <p:sp>
        <p:nvSpPr>
          <p:cNvPr id="46097" name="Line 18">
            <a:extLst>
              <a:ext uri="{FF2B5EF4-FFF2-40B4-BE49-F238E27FC236}">
                <a16:creationId xmlns:a16="http://schemas.microsoft.com/office/drawing/2014/main" id="{579EB6FA-4F7A-4C21-9987-5CAB9733A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225" y="4357688"/>
            <a:ext cx="325438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98" name="Line 19">
            <a:extLst>
              <a:ext uri="{FF2B5EF4-FFF2-40B4-BE49-F238E27FC236}">
                <a16:creationId xmlns:a16="http://schemas.microsoft.com/office/drawing/2014/main" id="{C9E2C751-B5D9-40EC-9050-1F575E267D0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4213" y="5010150"/>
            <a:ext cx="519112" cy="80963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99" name="Text Box 20">
            <a:extLst>
              <a:ext uri="{FF2B5EF4-FFF2-40B4-BE49-F238E27FC236}">
                <a16:creationId xmlns:a16="http://schemas.microsoft.com/office/drawing/2014/main" id="{33DC6979-539A-4D45-9CA6-228D973A7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" y="3959225"/>
            <a:ext cx="57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rear</a:t>
            </a:r>
          </a:p>
        </p:txBody>
      </p:sp>
      <p:sp>
        <p:nvSpPr>
          <p:cNvPr id="46100" name="Line 21">
            <a:extLst>
              <a:ext uri="{FF2B5EF4-FFF2-40B4-BE49-F238E27FC236}">
                <a16:creationId xmlns:a16="http://schemas.microsoft.com/office/drawing/2014/main" id="{41556833-8BDA-4B5A-B2F3-04A9F6B4FD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0725" y="4770438"/>
            <a:ext cx="204788" cy="103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01" name="Line 22">
            <a:extLst>
              <a:ext uri="{FF2B5EF4-FFF2-40B4-BE49-F238E27FC236}">
                <a16:creationId xmlns:a16="http://schemas.microsoft.com/office/drawing/2014/main" id="{34538299-7E81-4E2F-96C9-8EA221E685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4213" y="4814888"/>
            <a:ext cx="327025" cy="150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02" name="Line 23">
            <a:extLst>
              <a:ext uri="{FF2B5EF4-FFF2-40B4-BE49-F238E27FC236}">
                <a16:creationId xmlns:a16="http://schemas.microsoft.com/office/drawing/2014/main" id="{32813790-34BB-485C-9ABE-0536A83D16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1513" y="4873625"/>
            <a:ext cx="4111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03" name="Line 24">
            <a:extLst>
              <a:ext uri="{FF2B5EF4-FFF2-40B4-BE49-F238E27FC236}">
                <a16:creationId xmlns:a16="http://schemas.microsoft.com/office/drawing/2014/main" id="{D6A2AA66-3B1D-4486-A139-2475A40C83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1513" y="4906963"/>
            <a:ext cx="4953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04" name="Line 25">
            <a:extLst>
              <a:ext uri="{FF2B5EF4-FFF2-40B4-BE49-F238E27FC236}">
                <a16:creationId xmlns:a16="http://schemas.microsoft.com/office/drawing/2014/main" id="{0BBB4031-72FA-40E8-A6BB-DB813C765A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1513" y="4953000"/>
            <a:ext cx="557212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05" name="Line 26">
            <a:extLst>
              <a:ext uri="{FF2B5EF4-FFF2-40B4-BE49-F238E27FC236}">
                <a16:creationId xmlns:a16="http://schemas.microsoft.com/office/drawing/2014/main" id="{5E800BFB-8B1E-471A-AE09-87E46ACE9D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5325" y="5068888"/>
            <a:ext cx="495300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06" name="Line 27">
            <a:extLst>
              <a:ext uri="{FF2B5EF4-FFF2-40B4-BE49-F238E27FC236}">
                <a16:creationId xmlns:a16="http://schemas.microsoft.com/office/drawing/2014/main" id="{5D1BE4C0-01D2-41EA-A50B-7525A4F431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0725" y="5149850"/>
            <a:ext cx="469900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07" name="Line 28">
            <a:extLst>
              <a:ext uri="{FF2B5EF4-FFF2-40B4-BE49-F238E27FC236}">
                <a16:creationId xmlns:a16="http://schemas.microsoft.com/office/drawing/2014/main" id="{07F9FE55-0864-4BF0-96AF-88B479AAA3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5650" y="5216525"/>
            <a:ext cx="447675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08" name="Line 29">
            <a:extLst>
              <a:ext uri="{FF2B5EF4-FFF2-40B4-BE49-F238E27FC236}">
                <a16:creationId xmlns:a16="http://schemas.microsoft.com/office/drawing/2014/main" id="{B0DD8123-F5C0-4D7B-AD0E-E73D595165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4863" y="5297488"/>
            <a:ext cx="434975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09" name="Line 30">
            <a:extLst>
              <a:ext uri="{FF2B5EF4-FFF2-40B4-BE49-F238E27FC236}">
                <a16:creationId xmlns:a16="http://schemas.microsoft.com/office/drawing/2014/main" id="{6966471F-9326-425C-B750-91B617080F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2488" y="5356225"/>
            <a:ext cx="434975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10" name="Line 31">
            <a:extLst>
              <a:ext uri="{FF2B5EF4-FFF2-40B4-BE49-F238E27FC236}">
                <a16:creationId xmlns:a16="http://schemas.microsoft.com/office/drawing/2014/main" id="{E37997AA-D083-4F67-BDE6-F6671B1AC2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1700" y="5400675"/>
            <a:ext cx="4349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11" name="Line 32">
            <a:extLst>
              <a:ext uri="{FF2B5EF4-FFF2-40B4-BE49-F238E27FC236}">
                <a16:creationId xmlns:a16="http://schemas.microsoft.com/office/drawing/2014/main" id="{D06BF9C5-6469-4D1C-8E5C-F312CB26E6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5838" y="5446713"/>
            <a:ext cx="38735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12" name="Line 33">
            <a:extLst>
              <a:ext uri="{FF2B5EF4-FFF2-40B4-BE49-F238E27FC236}">
                <a16:creationId xmlns:a16="http://schemas.microsoft.com/office/drawing/2014/main" id="{5FAF3A44-4FBE-4ABB-A935-1A19095AE8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6163" y="5538788"/>
            <a:ext cx="338137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13" name="Line 34">
            <a:extLst>
              <a:ext uri="{FF2B5EF4-FFF2-40B4-BE49-F238E27FC236}">
                <a16:creationId xmlns:a16="http://schemas.microsoft.com/office/drawing/2014/main" id="{238ABA62-45E7-473C-B239-0C94ED12BF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3000" y="5676900"/>
            <a:ext cx="217488" cy="160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14" name="Line 35">
            <a:extLst>
              <a:ext uri="{FF2B5EF4-FFF2-40B4-BE49-F238E27FC236}">
                <a16:creationId xmlns:a16="http://schemas.microsoft.com/office/drawing/2014/main" id="{CDD90693-9473-4630-9E65-CC4ACDC322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9838" y="5791200"/>
            <a:ext cx="96837" cy="68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15" name="Text Box 36">
            <a:extLst>
              <a:ext uri="{FF2B5EF4-FFF2-40B4-BE49-F238E27FC236}">
                <a16:creationId xmlns:a16="http://schemas.microsoft.com/office/drawing/2014/main" id="{584A13A7-7A91-4BF3-87B5-1EE94AB6D6FB}"/>
              </a:ext>
            </a:extLst>
          </p:cNvPr>
          <p:cNvSpPr txBox="1">
            <a:spLocks noChangeArrowheads="1"/>
          </p:cNvSpPr>
          <p:nvPr/>
        </p:nvSpPr>
        <p:spPr bwMode="auto">
          <a:xfrm rot="-1295992">
            <a:off x="1139825" y="4394200"/>
            <a:ext cx="628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…...</a:t>
            </a:r>
          </a:p>
        </p:txBody>
      </p:sp>
      <p:sp>
        <p:nvSpPr>
          <p:cNvPr id="46116" name="Text Box 37">
            <a:extLst>
              <a:ext uri="{FF2B5EF4-FFF2-40B4-BE49-F238E27FC236}">
                <a16:creationId xmlns:a16="http://schemas.microsoft.com/office/drawing/2014/main" id="{B416DA32-A6F3-4EBD-8881-186B8982A2FC}"/>
              </a:ext>
            </a:extLst>
          </p:cNvPr>
          <p:cNvSpPr txBox="1">
            <a:spLocks noChangeArrowheads="1"/>
          </p:cNvSpPr>
          <p:nvPr/>
        </p:nvSpPr>
        <p:spPr bwMode="auto">
          <a:xfrm rot="-1295992">
            <a:off x="1422400" y="5324475"/>
            <a:ext cx="628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…...</a:t>
            </a:r>
          </a:p>
        </p:txBody>
      </p:sp>
      <p:sp>
        <p:nvSpPr>
          <p:cNvPr id="24614" name="Rectangle 38">
            <a:extLst>
              <a:ext uri="{FF2B5EF4-FFF2-40B4-BE49-F238E27FC236}">
                <a16:creationId xmlns:a16="http://schemas.microsoft.com/office/drawing/2014/main" id="{B8AE8195-D5AC-49F4-99FD-AFB8565F4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948" y="2575559"/>
            <a:ext cx="7964661" cy="3682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解决方案</a:t>
            </a:r>
          </a:p>
          <a:p>
            <a:pPr lvl="1"/>
            <a:r>
              <a:rPr lang="zh-CN" altLang="en-US" dirty="0"/>
              <a:t>队首固定，出队时全体移动</a:t>
            </a:r>
            <a:r>
              <a:rPr lang="en-US" altLang="zh-CN" dirty="0"/>
              <a:t>——</a:t>
            </a:r>
            <a:r>
              <a:rPr lang="zh-CN" altLang="en-US" dirty="0"/>
              <a:t>浪费时间</a:t>
            </a:r>
          </a:p>
          <a:p>
            <a:pPr lvl="1"/>
            <a:r>
              <a:rPr lang="zh-CN" altLang="en-US" dirty="0"/>
              <a:t>循环队列</a:t>
            </a:r>
            <a:r>
              <a:rPr lang="en-US" altLang="zh-CN" dirty="0"/>
              <a:t>(</a:t>
            </a:r>
            <a:r>
              <a:rPr lang="zh-CN" altLang="en-US" dirty="0"/>
              <a:t>把队列</a:t>
            </a:r>
            <a:r>
              <a:rPr lang="zh-CN" altLang="en-US" dirty="0">
                <a:solidFill>
                  <a:srgbClr val="0000FF"/>
                </a:solidFill>
              </a:rPr>
              <a:t>设想成环形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endParaRPr lang="zh-CN" altLang="en-US" dirty="0"/>
          </a:p>
          <a:p>
            <a:pPr lvl="4"/>
            <a:r>
              <a:rPr lang="zh-CN" altLang="en-US" dirty="0"/>
              <a:t>让</a:t>
            </a:r>
            <a:r>
              <a:rPr lang="en-US" altLang="zh-CN" dirty="0" err="1"/>
              <a:t>sq</a:t>
            </a:r>
            <a:r>
              <a:rPr lang="en-US" altLang="zh-CN" dirty="0"/>
              <a:t>[0]</a:t>
            </a:r>
            <a:r>
              <a:rPr lang="zh-CN" altLang="zh-CN" dirty="0"/>
              <a:t>接在</a:t>
            </a:r>
            <a:r>
              <a:rPr lang="en-US" altLang="zh-CN" dirty="0" err="1"/>
              <a:t>sq</a:t>
            </a:r>
            <a:r>
              <a:rPr lang="en-US" altLang="zh-CN" dirty="0"/>
              <a:t>[M-1]</a:t>
            </a:r>
            <a:r>
              <a:rPr lang="zh-CN" altLang="zh-CN" dirty="0"/>
              <a:t>之后，若</a:t>
            </a:r>
            <a:r>
              <a:rPr lang="en-US" altLang="zh-CN" dirty="0"/>
              <a:t>rear==M,</a:t>
            </a:r>
            <a:r>
              <a:rPr lang="zh-CN" altLang="zh-CN" dirty="0"/>
              <a:t>则令</a:t>
            </a:r>
            <a:r>
              <a:rPr lang="en-US" altLang="zh-CN" dirty="0"/>
              <a:t>rear=0;</a:t>
            </a:r>
          </a:p>
          <a:p>
            <a:pPr marL="2057400" marR="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实现：利用“模”运算</a:t>
            </a:r>
          </a:p>
          <a:p>
            <a:pPr marL="2057400" marR="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入队：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sq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[rear]=x;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    rear=(rear+1)%M;</a:t>
            </a:r>
          </a:p>
          <a:p>
            <a:pPr marL="2057400" marR="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出队：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x=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sq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[front];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   front=(front+1)%M;</a:t>
            </a:r>
          </a:p>
          <a:p>
            <a:pPr marL="2057400" marR="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队满、队空判定条件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？</a:t>
            </a:r>
          </a:p>
        </p:txBody>
      </p:sp>
      <p:sp>
        <p:nvSpPr>
          <p:cNvPr id="46118" name="AutoShape 3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4F87DE7-98E4-42C1-B504-5055C05B2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375" y="6257925"/>
            <a:ext cx="390525" cy="334963"/>
          </a:xfrm>
          <a:prstGeom prst="actionButtonBackPreviou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6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6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6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6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6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6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6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6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6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6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6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6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6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6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">
            <a:extLst>
              <a:ext uri="{FF2B5EF4-FFF2-40B4-BE49-F238E27FC236}">
                <a16:creationId xmlns:a16="http://schemas.microsoft.com/office/drawing/2014/main" id="{4ADA50F1-B25F-4CA9-9221-8E18E7EEB5FC}"/>
              </a:ext>
            </a:extLst>
          </p:cNvPr>
          <p:cNvGrpSpPr>
            <a:grpSpLocks/>
          </p:cNvGrpSpPr>
          <p:nvPr/>
        </p:nvGrpSpPr>
        <p:grpSpPr bwMode="auto">
          <a:xfrm>
            <a:off x="5584825" y="0"/>
            <a:ext cx="2936875" cy="2384425"/>
            <a:chOff x="3496" y="238"/>
            <a:chExt cx="1850" cy="1502"/>
          </a:xfrm>
        </p:grpSpPr>
        <p:sp>
          <p:nvSpPr>
            <p:cNvPr id="48184" name="AutoShape 3">
              <a:extLst>
                <a:ext uri="{FF2B5EF4-FFF2-40B4-BE49-F238E27FC236}">
                  <a16:creationId xmlns:a16="http://schemas.microsoft.com/office/drawing/2014/main" id="{BD0B0C00-BE72-4C5C-A26E-A39550FC8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7" y="485"/>
              <a:ext cx="1434" cy="125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7 h 21600"/>
                <a:gd name="T26" fmla="*/ 18437 w 21600"/>
                <a:gd name="T27" fmla="*/ 1843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582" y="10800"/>
                  </a:moveTo>
                  <a:cubicBezTo>
                    <a:pt x="6582" y="13130"/>
                    <a:pt x="8470" y="15018"/>
                    <a:pt x="10800" y="15018"/>
                  </a:cubicBezTo>
                  <a:cubicBezTo>
                    <a:pt x="13130" y="15018"/>
                    <a:pt x="15018" y="13130"/>
                    <a:pt x="15018" y="10800"/>
                  </a:cubicBezTo>
                  <a:cubicBezTo>
                    <a:pt x="15018" y="8470"/>
                    <a:pt x="13130" y="6582"/>
                    <a:pt x="10800" y="6582"/>
                  </a:cubicBezTo>
                  <a:cubicBezTo>
                    <a:pt x="8470" y="6582"/>
                    <a:pt x="6582" y="8470"/>
                    <a:pt x="6582" y="10800"/>
                  </a:cubicBez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85" name="Line 4">
              <a:extLst>
                <a:ext uri="{FF2B5EF4-FFF2-40B4-BE49-F238E27FC236}">
                  <a16:creationId xmlns:a16="http://schemas.microsoft.com/office/drawing/2014/main" id="{C37AC9EB-5D35-42D4-8539-5C4D40B90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6" y="1096"/>
              <a:ext cx="434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86" name="Line 5">
              <a:extLst>
                <a:ext uri="{FF2B5EF4-FFF2-40B4-BE49-F238E27FC236}">
                  <a16:creationId xmlns:a16="http://schemas.microsoft.com/office/drawing/2014/main" id="{139BF93B-E529-4563-B5E0-01CE9FE7B2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1" y="1125"/>
              <a:ext cx="434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87" name="Line 6">
              <a:extLst>
                <a:ext uri="{FF2B5EF4-FFF2-40B4-BE49-F238E27FC236}">
                  <a16:creationId xmlns:a16="http://schemas.microsoft.com/office/drawing/2014/main" id="{BBAE06FD-46B7-4858-9B32-F3FAC3C40C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3" y="574"/>
              <a:ext cx="222" cy="322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88" name="Line 7">
              <a:extLst>
                <a:ext uri="{FF2B5EF4-FFF2-40B4-BE49-F238E27FC236}">
                  <a16:creationId xmlns:a16="http://schemas.microsoft.com/office/drawing/2014/main" id="{1D38EE94-3D5F-46E4-A47A-6565C540B0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5" y="1314"/>
              <a:ext cx="222" cy="322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89" name="Line 8">
              <a:extLst>
                <a:ext uri="{FF2B5EF4-FFF2-40B4-BE49-F238E27FC236}">
                  <a16:creationId xmlns:a16="http://schemas.microsoft.com/office/drawing/2014/main" id="{2EC43645-DCA1-4EE2-96A6-0B57711B83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85" y="585"/>
              <a:ext cx="233" cy="31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90" name="Line 9">
              <a:extLst>
                <a:ext uri="{FF2B5EF4-FFF2-40B4-BE49-F238E27FC236}">
                  <a16:creationId xmlns:a16="http://schemas.microsoft.com/office/drawing/2014/main" id="{E0B309E2-57CD-41FD-A851-ED94235F0A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6" y="1326"/>
              <a:ext cx="233" cy="31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91" name="Text Box 10">
              <a:extLst>
                <a:ext uri="{FF2B5EF4-FFF2-40B4-BE49-F238E27FC236}">
                  <a16:creationId xmlns:a16="http://schemas.microsoft.com/office/drawing/2014/main" id="{00DA838C-10B6-4180-B1E4-3C3A9E40FB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4" y="93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92" name="Text Box 11">
              <a:extLst>
                <a:ext uri="{FF2B5EF4-FFF2-40B4-BE49-F238E27FC236}">
                  <a16:creationId xmlns:a16="http://schemas.microsoft.com/office/drawing/2014/main" id="{2A315194-3E20-4758-B292-755BBD937D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1" y="1106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93" name="Text Box 12">
              <a:extLst>
                <a:ext uri="{FF2B5EF4-FFF2-40B4-BE49-F238E27FC236}">
                  <a16:creationId xmlns:a16="http://schemas.microsoft.com/office/drawing/2014/main" id="{72F23BA2-4801-43E1-9E6F-ACA744BE0D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2" y="119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94" name="Text Box 13">
              <a:extLst>
                <a:ext uri="{FF2B5EF4-FFF2-40B4-BE49-F238E27FC236}">
                  <a16:creationId xmlns:a16="http://schemas.microsoft.com/office/drawing/2014/main" id="{FE72AD93-C022-4131-ACB9-3C3A36DC2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1" y="1096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95" name="Text Box 14">
              <a:extLst>
                <a:ext uri="{FF2B5EF4-FFF2-40B4-BE49-F238E27FC236}">
                  <a16:creationId xmlns:a16="http://schemas.microsoft.com/office/drawing/2014/main" id="{2A076715-D79E-42C8-9895-E5B06E501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" y="92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96" name="Text Box 15">
              <a:extLst>
                <a:ext uri="{FF2B5EF4-FFF2-40B4-BE49-F238E27FC236}">
                  <a16:creationId xmlns:a16="http://schemas.microsoft.com/office/drawing/2014/main" id="{67BBD2F4-776D-4B39-818F-D126FFFA5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" y="84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97" name="Line 16">
              <a:extLst>
                <a:ext uri="{FF2B5EF4-FFF2-40B4-BE49-F238E27FC236}">
                  <a16:creationId xmlns:a16="http://schemas.microsoft.com/office/drawing/2014/main" id="{0496C101-BC7F-4AC2-9BE8-AE9C9029FF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63" y="585"/>
              <a:ext cx="256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98" name="Text Box 17">
              <a:extLst>
                <a:ext uri="{FF2B5EF4-FFF2-40B4-BE49-F238E27FC236}">
                  <a16:creationId xmlns:a16="http://schemas.microsoft.com/office/drawing/2014/main" id="{E3829753-7F46-4F11-9909-59D68FAF1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2" y="427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rear</a:t>
              </a:r>
            </a:p>
          </p:txBody>
        </p:sp>
        <p:sp>
          <p:nvSpPr>
            <p:cNvPr id="48199" name="Text Box 18">
              <a:extLst>
                <a:ext uri="{FF2B5EF4-FFF2-40B4-BE49-F238E27FC236}">
                  <a16:creationId xmlns:a16="http://schemas.microsoft.com/office/drawing/2014/main" id="{A5E7F9EA-0560-4089-9705-AC8621461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9" y="238"/>
              <a:ext cx="4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front</a:t>
              </a:r>
            </a:p>
          </p:txBody>
        </p:sp>
        <p:sp>
          <p:nvSpPr>
            <p:cNvPr id="48200" name="Line 19">
              <a:extLst>
                <a:ext uri="{FF2B5EF4-FFF2-40B4-BE49-F238E27FC236}">
                  <a16:creationId xmlns:a16="http://schemas.microsoft.com/office/drawing/2014/main" id="{EFB0DDDF-8026-427C-BF1D-B059344593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45" y="444"/>
              <a:ext cx="244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6644" name="Group 20">
            <a:extLst>
              <a:ext uri="{FF2B5EF4-FFF2-40B4-BE49-F238E27FC236}">
                <a16:creationId xmlns:a16="http://schemas.microsoft.com/office/drawing/2014/main" id="{C0E4E73F-F0C5-4DB0-8E9E-710CB51AB63F}"/>
              </a:ext>
            </a:extLst>
          </p:cNvPr>
          <p:cNvGrpSpPr>
            <a:grpSpLocks/>
          </p:cNvGrpSpPr>
          <p:nvPr/>
        </p:nvGrpSpPr>
        <p:grpSpPr bwMode="auto">
          <a:xfrm>
            <a:off x="4965700" y="3214688"/>
            <a:ext cx="3160713" cy="2332037"/>
            <a:chOff x="2995" y="2451"/>
            <a:chExt cx="1991" cy="1469"/>
          </a:xfrm>
        </p:grpSpPr>
        <p:sp>
          <p:nvSpPr>
            <p:cNvPr id="48161" name="AutoShape 21">
              <a:extLst>
                <a:ext uri="{FF2B5EF4-FFF2-40B4-BE49-F238E27FC236}">
                  <a16:creationId xmlns:a16="http://schemas.microsoft.com/office/drawing/2014/main" id="{FB2DEA95-99F3-47F3-BE09-525474E4C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451"/>
              <a:ext cx="1434" cy="125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7 h 21600"/>
                <a:gd name="T26" fmla="*/ 18437 w 21600"/>
                <a:gd name="T27" fmla="*/ 1843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582" y="10800"/>
                  </a:moveTo>
                  <a:cubicBezTo>
                    <a:pt x="6582" y="13130"/>
                    <a:pt x="8470" y="15018"/>
                    <a:pt x="10800" y="15018"/>
                  </a:cubicBezTo>
                  <a:cubicBezTo>
                    <a:pt x="13130" y="15018"/>
                    <a:pt x="15018" y="13130"/>
                    <a:pt x="15018" y="10800"/>
                  </a:cubicBezTo>
                  <a:cubicBezTo>
                    <a:pt x="15018" y="8470"/>
                    <a:pt x="13130" y="6582"/>
                    <a:pt x="10800" y="6582"/>
                  </a:cubicBezTo>
                  <a:cubicBezTo>
                    <a:pt x="8470" y="6582"/>
                    <a:pt x="6582" y="8470"/>
                    <a:pt x="6582" y="10800"/>
                  </a:cubicBez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62" name="Line 22">
              <a:extLst>
                <a:ext uri="{FF2B5EF4-FFF2-40B4-BE49-F238E27FC236}">
                  <a16:creationId xmlns:a16="http://schemas.microsoft.com/office/drawing/2014/main" id="{DC2AADB7-31EE-4193-A0AE-C182851975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1" y="3062"/>
              <a:ext cx="434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63" name="Line 23">
              <a:extLst>
                <a:ext uri="{FF2B5EF4-FFF2-40B4-BE49-F238E27FC236}">
                  <a16:creationId xmlns:a16="http://schemas.microsoft.com/office/drawing/2014/main" id="{714AAABF-4303-46F0-9DA4-ACEC2E467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6" y="3091"/>
              <a:ext cx="434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64" name="Line 24">
              <a:extLst>
                <a:ext uri="{FF2B5EF4-FFF2-40B4-BE49-F238E27FC236}">
                  <a16:creationId xmlns:a16="http://schemas.microsoft.com/office/drawing/2014/main" id="{DEC40FAD-3367-4909-8B55-E0276EDFC8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8" y="2540"/>
              <a:ext cx="222" cy="322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65" name="Line 25">
              <a:extLst>
                <a:ext uri="{FF2B5EF4-FFF2-40B4-BE49-F238E27FC236}">
                  <a16:creationId xmlns:a16="http://schemas.microsoft.com/office/drawing/2014/main" id="{D22A3BB9-060F-420E-9662-F00B495FD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" y="3280"/>
              <a:ext cx="222" cy="322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66" name="Line 26">
              <a:extLst>
                <a:ext uri="{FF2B5EF4-FFF2-40B4-BE49-F238E27FC236}">
                  <a16:creationId xmlns:a16="http://schemas.microsoft.com/office/drawing/2014/main" id="{6FF4AE2A-2A3E-46D3-8BCE-0831CAF6AE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0" y="2551"/>
              <a:ext cx="233" cy="31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67" name="Line 27">
              <a:extLst>
                <a:ext uri="{FF2B5EF4-FFF2-40B4-BE49-F238E27FC236}">
                  <a16:creationId xmlns:a16="http://schemas.microsoft.com/office/drawing/2014/main" id="{E0EF7EDF-1D1B-4D82-8193-3A5D914239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1" y="3292"/>
              <a:ext cx="233" cy="31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68" name="Text Box 28">
              <a:extLst>
                <a:ext uri="{FF2B5EF4-FFF2-40B4-BE49-F238E27FC236}">
                  <a16:creationId xmlns:a16="http://schemas.microsoft.com/office/drawing/2014/main" id="{9B1BB0F1-E8C4-4FB5-A8B8-F4C43D154C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8" y="2782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J5</a:t>
              </a:r>
            </a:p>
          </p:txBody>
        </p:sp>
        <p:sp>
          <p:nvSpPr>
            <p:cNvPr id="48169" name="Text Box 29">
              <a:extLst>
                <a:ext uri="{FF2B5EF4-FFF2-40B4-BE49-F238E27FC236}">
                  <a16:creationId xmlns:a16="http://schemas.microsoft.com/office/drawing/2014/main" id="{3EC63DF6-FF0C-4D44-8895-0784FF644D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8" y="2537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J6</a:t>
              </a:r>
            </a:p>
          </p:txBody>
        </p:sp>
        <p:sp>
          <p:nvSpPr>
            <p:cNvPr id="48170" name="Text Box 30">
              <a:extLst>
                <a:ext uri="{FF2B5EF4-FFF2-40B4-BE49-F238E27FC236}">
                  <a16:creationId xmlns:a16="http://schemas.microsoft.com/office/drawing/2014/main" id="{BF60D4C5-419E-4E87-8417-6C201F7B8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7" y="2748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J7</a:t>
              </a:r>
            </a:p>
          </p:txBody>
        </p:sp>
        <p:sp>
          <p:nvSpPr>
            <p:cNvPr id="48171" name="Text Box 31">
              <a:extLst>
                <a:ext uri="{FF2B5EF4-FFF2-40B4-BE49-F238E27FC236}">
                  <a16:creationId xmlns:a16="http://schemas.microsoft.com/office/drawing/2014/main" id="{F8326451-E2E7-40B0-8EF7-C7A99D1BB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9" y="289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72" name="Text Box 32">
              <a:extLst>
                <a:ext uri="{FF2B5EF4-FFF2-40B4-BE49-F238E27FC236}">
                  <a16:creationId xmlns:a16="http://schemas.microsoft.com/office/drawing/2014/main" id="{1C69D01B-54ED-429C-BF01-1E6EDF5CE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6" y="307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73" name="Text Box 33">
              <a:extLst>
                <a:ext uri="{FF2B5EF4-FFF2-40B4-BE49-F238E27FC236}">
                  <a16:creationId xmlns:a16="http://schemas.microsoft.com/office/drawing/2014/main" id="{4B1B27CF-7EE3-4795-B842-69A1217657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7" y="316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74" name="Text Box 34">
              <a:extLst>
                <a:ext uri="{FF2B5EF4-FFF2-40B4-BE49-F238E27FC236}">
                  <a16:creationId xmlns:a16="http://schemas.microsoft.com/office/drawing/2014/main" id="{D51749CB-625E-4442-8044-F0E9ABAB5C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6" y="306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75" name="Text Box 35">
              <a:extLst>
                <a:ext uri="{FF2B5EF4-FFF2-40B4-BE49-F238E27FC236}">
                  <a16:creationId xmlns:a16="http://schemas.microsoft.com/office/drawing/2014/main" id="{7FBA0176-F993-427E-B098-1D7FCF6525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7" y="289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76" name="Text Box 36">
              <a:extLst>
                <a:ext uri="{FF2B5EF4-FFF2-40B4-BE49-F238E27FC236}">
                  <a16:creationId xmlns:a16="http://schemas.microsoft.com/office/drawing/2014/main" id="{738F9222-3603-41DC-8B0A-CBC9874835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6" y="2806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77" name="Text Box 37">
              <a:extLst>
                <a:ext uri="{FF2B5EF4-FFF2-40B4-BE49-F238E27FC236}">
                  <a16:creationId xmlns:a16="http://schemas.microsoft.com/office/drawing/2014/main" id="{E72E7507-7E27-403F-AD8B-71F669E7A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4" y="3670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rear</a:t>
              </a:r>
            </a:p>
          </p:txBody>
        </p:sp>
        <p:sp>
          <p:nvSpPr>
            <p:cNvPr id="48178" name="Line 38">
              <a:extLst>
                <a:ext uri="{FF2B5EF4-FFF2-40B4-BE49-F238E27FC236}">
                  <a16:creationId xmlns:a16="http://schemas.microsoft.com/office/drawing/2014/main" id="{F6C39C1D-5FAB-43EE-9FEC-62F9FE02FD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7" y="3384"/>
              <a:ext cx="244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79" name="Text Box 39">
              <a:extLst>
                <a:ext uri="{FF2B5EF4-FFF2-40B4-BE49-F238E27FC236}">
                  <a16:creationId xmlns:a16="http://schemas.microsoft.com/office/drawing/2014/main" id="{B011901D-25A3-4E06-9C40-79B47C962A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5" y="3381"/>
              <a:ext cx="4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front</a:t>
              </a:r>
            </a:p>
          </p:txBody>
        </p:sp>
        <p:sp>
          <p:nvSpPr>
            <p:cNvPr id="48180" name="Text Box 40">
              <a:extLst>
                <a:ext uri="{FF2B5EF4-FFF2-40B4-BE49-F238E27FC236}">
                  <a16:creationId xmlns:a16="http://schemas.microsoft.com/office/drawing/2014/main" id="{3EC274E6-DDEE-414B-852F-B690D5C3E1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7" y="3155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J4</a:t>
              </a:r>
            </a:p>
          </p:txBody>
        </p:sp>
        <p:sp>
          <p:nvSpPr>
            <p:cNvPr id="48181" name="Text Box 41">
              <a:extLst>
                <a:ext uri="{FF2B5EF4-FFF2-40B4-BE49-F238E27FC236}">
                  <a16:creationId xmlns:a16="http://schemas.microsoft.com/office/drawing/2014/main" id="{4C0CD6BA-E589-49EC-BA76-5D4A23873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1" y="3367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J9</a:t>
              </a:r>
            </a:p>
          </p:txBody>
        </p:sp>
        <p:sp>
          <p:nvSpPr>
            <p:cNvPr id="48182" name="Text Box 42">
              <a:extLst>
                <a:ext uri="{FF2B5EF4-FFF2-40B4-BE49-F238E27FC236}">
                  <a16:creationId xmlns:a16="http://schemas.microsoft.com/office/drawing/2014/main" id="{1D5E1380-64C1-4B44-8436-0D2B8617B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4" y="3144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J8</a:t>
              </a:r>
            </a:p>
          </p:txBody>
        </p:sp>
        <p:sp>
          <p:nvSpPr>
            <p:cNvPr id="48183" name="Line 43">
              <a:extLst>
                <a:ext uri="{FF2B5EF4-FFF2-40B4-BE49-F238E27FC236}">
                  <a16:creationId xmlns:a16="http://schemas.microsoft.com/office/drawing/2014/main" id="{D5768E7E-0F33-4BDF-9210-0166D543DC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81" y="3486"/>
              <a:ext cx="22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8132" name="AutoShape 47">
            <a:extLst>
              <a:ext uri="{FF2B5EF4-FFF2-40B4-BE49-F238E27FC236}">
                <a16:creationId xmlns:a16="http://schemas.microsoft.com/office/drawing/2014/main" id="{FF36A0AF-49E4-4A85-9DBD-BA098DD1A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388" y="1809750"/>
            <a:ext cx="2276475" cy="1992313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582" y="10800"/>
                </a:moveTo>
                <a:cubicBezTo>
                  <a:pt x="6582" y="13130"/>
                  <a:pt x="8470" y="15018"/>
                  <a:pt x="10800" y="15018"/>
                </a:cubicBezTo>
                <a:cubicBezTo>
                  <a:pt x="13130" y="15018"/>
                  <a:pt x="15018" y="13130"/>
                  <a:pt x="15018" y="10800"/>
                </a:cubicBezTo>
                <a:cubicBezTo>
                  <a:pt x="15018" y="8470"/>
                  <a:pt x="13130" y="6582"/>
                  <a:pt x="10800" y="6582"/>
                </a:cubicBezTo>
                <a:cubicBezTo>
                  <a:pt x="8470" y="6582"/>
                  <a:pt x="6582" y="8470"/>
                  <a:pt x="6582" y="10800"/>
                </a:cubicBezTo>
                <a:close/>
              </a:path>
            </a:pathLst>
          </a:cu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3" name="Line 48">
            <a:extLst>
              <a:ext uri="{FF2B5EF4-FFF2-40B4-BE49-F238E27FC236}">
                <a16:creationId xmlns:a16="http://schemas.microsoft.com/office/drawing/2014/main" id="{E7A57B1C-B7EF-4CEA-A278-0BED725C37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4925" y="2779713"/>
            <a:ext cx="688975" cy="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4" name="Line 49">
            <a:extLst>
              <a:ext uri="{FF2B5EF4-FFF2-40B4-BE49-F238E27FC236}">
                <a16:creationId xmlns:a16="http://schemas.microsoft.com/office/drawing/2014/main" id="{71C89D8C-2FBF-4402-91E4-8F03865988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8613" y="2825750"/>
            <a:ext cx="688975" cy="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5" name="Line 50">
            <a:extLst>
              <a:ext uri="{FF2B5EF4-FFF2-40B4-BE49-F238E27FC236}">
                <a16:creationId xmlns:a16="http://schemas.microsoft.com/office/drawing/2014/main" id="{CFA70CFB-B084-4ECD-8760-29D131FD2B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7538" y="1951038"/>
            <a:ext cx="352425" cy="511175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6" name="Line 51">
            <a:extLst>
              <a:ext uri="{FF2B5EF4-FFF2-40B4-BE49-F238E27FC236}">
                <a16:creationId xmlns:a16="http://schemas.microsoft.com/office/drawing/2014/main" id="{DB44E833-F89B-4747-88F9-364F40C656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3838" y="3125788"/>
            <a:ext cx="352425" cy="511175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7" name="Line 52">
            <a:extLst>
              <a:ext uri="{FF2B5EF4-FFF2-40B4-BE49-F238E27FC236}">
                <a16:creationId xmlns:a16="http://schemas.microsoft.com/office/drawing/2014/main" id="{0B187DCA-E7BA-499F-89B1-B2A588BF07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16213" y="1968500"/>
            <a:ext cx="369887" cy="493713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8" name="Line 53">
            <a:extLst>
              <a:ext uri="{FF2B5EF4-FFF2-40B4-BE49-F238E27FC236}">
                <a16:creationId xmlns:a16="http://schemas.microsoft.com/office/drawing/2014/main" id="{4BA74E24-1F25-4245-9A46-B9F99FFD3E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44675" y="3144838"/>
            <a:ext cx="369888" cy="493712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9" name="Text Box 54">
            <a:extLst>
              <a:ext uri="{FF2B5EF4-FFF2-40B4-BE49-F238E27FC236}">
                <a16:creationId xmlns:a16="http://schemas.microsoft.com/office/drawing/2014/main" id="{F2156944-9124-4629-8535-58D8AF119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6538" y="2906713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J4</a:t>
            </a:r>
          </a:p>
        </p:txBody>
      </p:sp>
      <p:sp>
        <p:nvSpPr>
          <p:cNvPr id="48140" name="Text Box 55">
            <a:extLst>
              <a:ext uri="{FF2B5EF4-FFF2-40B4-BE49-F238E27FC236}">
                <a16:creationId xmlns:a16="http://schemas.microsoft.com/office/drawing/2014/main" id="{74CACD39-3DF7-420A-8AE7-275025E81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8288" y="2276475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J5</a:t>
            </a:r>
          </a:p>
        </p:txBody>
      </p:sp>
      <p:sp>
        <p:nvSpPr>
          <p:cNvPr id="48141" name="Text Box 56">
            <a:extLst>
              <a:ext uri="{FF2B5EF4-FFF2-40B4-BE49-F238E27FC236}">
                <a16:creationId xmlns:a16="http://schemas.microsoft.com/office/drawing/2014/main" id="{61EE1922-BDBD-44B9-A8BA-A8F251551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825" y="1874838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J6</a:t>
            </a:r>
          </a:p>
        </p:txBody>
      </p:sp>
      <p:sp>
        <p:nvSpPr>
          <p:cNvPr id="48142" name="Text Box 57">
            <a:extLst>
              <a:ext uri="{FF2B5EF4-FFF2-40B4-BE49-F238E27FC236}">
                <a16:creationId xmlns:a16="http://schemas.microsoft.com/office/drawing/2014/main" id="{04B6FE82-7C01-4518-9F87-BD2885BAE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252095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43" name="Text Box 58">
            <a:extLst>
              <a:ext uri="{FF2B5EF4-FFF2-40B4-BE49-F238E27FC236}">
                <a16:creationId xmlns:a16="http://schemas.microsoft.com/office/drawing/2014/main" id="{EABCCCBE-C694-4617-AD3A-AA8F3B4C6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6363" y="279558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44" name="Text Box 59">
            <a:extLst>
              <a:ext uri="{FF2B5EF4-FFF2-40B4-BE49-F238E27FC236}">
                <a16:creationId xmlns:a16="http://schemas.microsoft.com/office/drawing/2014/main" id="{380902CD-3FE8-47BC-9FDC-B32DDC623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293687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45" name="Text Box 60">
            <a:extLst>
              <a:ext uri="{FF2B5EF4-FFF2-40B4-BE49-F238E27FC236}">
                <a16:creationId xmlns:a16="http://schemas.microsoft.com/office/drawing/2014/main" id="{4487CF0F-F87E-491A-9599-0FB7ECB9B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27797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46" name="Text Box 61">
            <a:extLst>
              <a:ext uri="{FF2B5EF4-FFF2-40B4-BE49-F238E27FC236}">
                <a16:creationId xmlns:a16="http://schemas.microsoft.com/office/drawing/2014/main" id="{CF8ED3BF-83B7-48CD-ADEE-9CA34CDEA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47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47" name="Text Box 62">
            <a:extLst>
              <a:ext uri="{FF2B5EF4-FFF2-40B4-BE49-F238E27FC236}">
                <a16:creationId xmlns:a16="http://schemas.microsoft.com/office/drawing/2014/main" id="{A3828CE2-FEB1-4952-9B09-6F7D4598E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738" y="23733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48" name="Line 63">
            <a:extLst>
              <a:ext uri="{FF2B5EF4-FFF2-40B4-BE49-F238E27FC236}">
                <a16:creationId xmlns:a16="http://schemas.microsoft.com/office/drawing/2014/main" id="{F7C029CE-694D-4DC8-B834-EF99A82678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75038" y="1968500"/>
            <a:ext cx="406400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49" name="Text Box 64">
            <a:extLst>
              <a:ext uri="{FF2B5EF4-FFF2-40B4-BE49-F238E27FC236}">
                <a16:creationId xmlns:a16="http://schemas.microsoft.com/office/drawing/2014/main" id="{A1CB991D-9F02-43FB-B843-D5CAAC537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950" y="1717675"/>
            <a:ext cx="57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rear</a:t>
            </a:r>
          </a:p>
        </p:txBody>
      </p:sp>
      <p:sp>
        <p:nvSpPr>
          <p:cNvPr id="48150" name="Line 65">
            <a:extLst>
              <a:ext uri="{FF2B5EF4-FFF2-40B4-BE49-F238E27FC236}">
                <a16:creationId xmlns:a16="http://schemas.microsoft.com/office/drawing/2014/main" id="{5A869C1D-3CD0-4A38-A2C5-308B07B635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6325" y="3290888"/>
            <a:ext cx="387350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51" name="Text Box 66">
            <a:extLst>
              <a:ext uri="{FF2B5EF4-FFF2-40B4-BE49-F238E27FC236}">
                <a16:creationId xmlns:a16="http://schemas.microsoft.com/office/drawing/2014/main" id="{7B4ADA5F-7DEB-4339-A557-35374253F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" y="3286125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front</a:t>
            </a:r>
          </a:p>
        </p:txBody>
      </p:sp>
      <p:sp>
        <p:nvSpPr>
          <p:cNvPr id="48152" name="Text Box 67">
            <a:extLst>
              <a:ext uri="{FF2B5EF4-FFF2-40B4-BE49-F238E27FC236}">
                <a16:creationId xmlns:a16="http://schemas.microsoft.com/office/drawing/2014/main" id="{3C0ADA34-CF5A-4503-884F-C4DD3787C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663" y="3956050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初始状态</a:t>
            </a:r>
          </a:p>
        </p:txBody>
      </p:sp>
      <p:grpSp>
        <p:nvGrpSpPr>
          <p:cNvPr id="26692" name="Group 68">
            <a:extLst>
              <a:ext uri="{FF2B5EF4-FFF2-40B4-BE49-F238E27FC236}">
                <a16:creationId xmlns:a16="http://schemas.microsoft.com/office/drawing/2014/main" id="{EB2EF2C0-BD43-4B81-BF91-DAB47D9D12F4}"/>
              </a:ext>
            </a:extLst>
          </p:cNvPr>
          <p:cNvGrpSpPr>
            <a:grpSpLocks/>
          </p:cNvGrpSpPr>
          <p:nvPr/>
        </p:nvGrpSpPr>
        <p:grpSpPr bwMode="auto">
          <a:xfrm>
            <a:off x="3632200" y="2363788"/>
            <a:ext cx="2479675" cy="577850"/>
            <a:chOff x="2266" y="1727"/>
            <a:chExt cx="1562" cy="364"/>
          </a:xfrm>
        </p:grpSpPr>
        <p:sp>
          <p:nvSpPr>
            <p:cNvPr id="48159" name="AutoShape 69">
              <a:extLst>
                <a:ext uri="{FF2B5EF4-FFF2-40B4-BE49-F238E27FC236}">
                  <a16:creationId xmlns:a16="http://schemas.microsoft.com/office/drawing/2014/main" id="{0E365758-4956-406E-9D32-86A8747A37A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658666">
              <a:off x="2266" y="1727"/>
              <a:ext cx="1562" cy="120"/>
            </a:xfrm>
            <a:prstGeom prst="rightArrow">
              <a:avLst>
                <a:gd name="adj1" fmla="val 50000"/>
                <a:gd name="adj2" fmla="val 3254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60" name="Text Box 70">
              <a:extLst>
                <a:ext uri="{FF2B5EF4-FFF2-40B4-BE49-F238E27FC236}">
                  <a16:creationId xmlns:a16="http://schemas.microsoft.com/office/drawing/2014/main" id="{2E15729D-EC02-47F2-B6DB-51DB9E1DC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627854">
              <a:off x="2440" y="1841"/>
              <a:ext cx="9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J4,J5,J6</a:t>
              </a:r>
              <a:r>
                <a: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出队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6695" name="Group 71">
            <a:extLst>
              <a:ext uri="{FF2B5EF4-FFF2-40B4-BE49-F238E27FC236}">
                <a16:creationId xmlns:a16="http://schemas.microsoft.com/office/drawing/2014/main" id="{470F9B94-E477-4FB8-AD0B-ED7034F03718}"/>
              </a:ext>
            </a:extLst>
          </p:cNvPr>
          <p:cNvGrpSpPr>
            <a:grpSpLocks/>
          </p:cNvGrpSpPr>
          <p:nvPr/>
        </p:nvGrpSpPr>
        <p:grpSpPr bwMode="auto">
          <a:xfrm>
            <a:off x="3484563" y="3287713"/>
            <a:ext cx="2479675" cy="512762"/>
            <a:chOff x="2173" y="2309"/>
            <a:chExt cx="1562" cy="323"/>
          </a:xfrm>
        </p:grpSpPr>
        <p:sp>
          <p:nvSpPr>
            <p:cNvPr id="48157" name="AutoShape 72">
              <a:extLst>
                <a:ext uri="{FF2B5EF4-FFF2-40B4-BE49-F238E27FC236}">
                  <a16:creationId xmlns:a16="http://schemas.microsoft.com/office/drawing/2014/main" id="{D7D7E9A4-DCF5-44E6-9145-6C52482543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50072">
              <a:off x="2173" y="2512"/>
              <a:ext cx="1562" cy="120"/>
            </a:xfrm>
            <a:prstGeom prst="rightArrow">
              <a:avLst>
                <a:gd name="adj1" fmla="val 50000"/>
                <a:gd name="adj2" fmla="val 3254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58" name="Text Box 73">
              <a:extLst>
                <a:ext uri="{FF2B5EF4-FFF2-40B4-BE49-F238E27FC236}">
                  <a16:creationId xmlns:a16="http://schemas.microsoft.com/office/drawing/2014/main" id="{D4BAA004-FECF-461A-B68A-0833E9210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914810">
              <a:off x="2396" y="2309"/>
              <a:ext cx="9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J7,J8,J9</a:t>
              </a:r>
              <a:r>
                <a: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入队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6698" name="AutoShape 74">
            <a:extLst>
              <a:ext uri="{FF2B5EF4-FFF2-40B4-BE49-F238E27FC236}">
                <a16:creationId xmlns:a16="http://schemas.microsoft.com/office/drawing/2014/main" id="{B39F76C4-B792-48E8-A2E8-498741459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900" y="376238"/>
            <a:ext cx="2155825" cy="739775"/>
          </a:xfrm>
          <a:prstGeom prst="wedgeRectCallout">
            <a:avLst>
              <a:gd name="adj1" fmla="val 118060"/>
              <a:gd name="adj2" fmla="val 129690"/>
            </a:avLst>
          </a:prstGeom>
          <a:noFill/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队空：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front==rear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队满：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front==rear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99" name="Text Box 75">
            <a:extLst>
              <a:ext uri="{FF2B5EF4-FFF2-40B4-BE49-F238E27FC236}">
                <a16:creationId xmlns:a16="http://schemas.microsoft.com/office/drawing/2014/main" id="{40E219B8-066C-48B2-B909-BDDBD4D72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4692650"/>
            <a:ext cx="4222750" cy="1654175"/>
          </a:xfrm>
          <a:prstGeom prst="rect">
            <a:avLst/>
          </a:prstGeom>
          <a:noFill/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解决方案：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1.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另外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设一个标志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以区别队空、队满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少用一个元素空间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队空：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front==rear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队满：(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rear+1)%M==front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6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66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66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66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6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6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6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6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6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98" grpId="0" animBg="1" autoUpdateAnimBg="0"/>
      <p:bldP spid="26699" grpId="0" build="p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>
            <a:extLst>
              <a:ext uri="{FF2B5EF4-FFF2-40B4-BE49-F238E27FC236}">
                <a16:creationId xmlns:a16="http://schemas.microsoft.com/office/drawing/2014/main" id="{749912A9-28E5-435A-A97B-52294B0AE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45" y="628650"/>
            <a:ext cx="35242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2" fontAlgn="base"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入队算法：</a:t>
            </a:r>
          </a:p>
        </p:txBody>
      </p:sp>
      <p:sp>
        <p:nvSpPr>
          <p:cNvPr id="50179" name="Rectangle 5">
            <a:extLst>
              <a:ext uri="{FF2B5EF4-FFF2-40B4-BE49-F238E27FC236}">
                <a16:creationId xmlns:a16="http://schemas.microsoft.com/office/drawing/2014/main" id="{8E0B193E-1CEE-4F9B-AF21-B96E31AAB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5119" y="573882"/>
            <a:ext cx="3524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2" fontAlgn="base"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出队算法：</a:t>
            </a:r>
          </a:p>
        </p:txBody>
      </p:sp>
      <p:sp>
        <p:nvSpPr>
          <p:cNvPr id="50180" name="Rectangle 6">
            <a:extLst>
              <a:ext uri="{FF2B5EF4-FFF2-40B4-BE49-F238E27FC236}">
                <a16:creationId xmlns:a16="http://schemas.microsoft.com/office/drawing/2014/main" id="{C48FAB66-CD00-4F45-88FD-AF22E7B48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249363"/>
            <a:ext cx="3666490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en_cycque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(int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sq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[], int   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front, int rear, int x){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 (((rear+1)%M)==front)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return -1;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else{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sq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[rear]=x;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rear=(rear+1)%M;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return 0;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50181" name="Rectangle 7">
            <a:extLst>
              <a:ext uri="{FF2B5EF4-FFF2-40B4-BE49-F238E27FC236}">
                <a16:creationId xmlns:a16="http://schemas.microsoft.com/office/drawing/2014/main" id="{CD94944C-93C1-4CC6-A602-F86E18470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575" y="1239203"/>
            <a:ext cx="3900488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dl_cycque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(int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sq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[], int 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front, int rear, int *q){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if(front==rear)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return -1;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else{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*q=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sq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[front];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front=(front+1)%M;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return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6">
            <a:extLst>
              <a:ext uri="{FF2B5EF4-FFF2-40B4-BE49-F238E27FC236}">
                <a16:creationId xmlns:a16="http://schemas.microsoft.com/office/drawing/2014/main" id="{F34F2DFB-C1CC-4CC2-A5A1-D38B61A4E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537" y="695484"/>
            <a:ext cx="280987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14300" indent="0" fontAlgn="base">
              <a:spcAft>
                <a:spcPct val="0"/>
              </a:spcAft>
              <a:buClr>
                <a:srgbClr val="FF3300"/>
              </a:buClr>
              <a:buNone/>
              <a:defRPr/>
            </a:pP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双端队列</a:t>
            </a:r>
          </a:p>
        </p:txBody>
      </p:sp>
      <p:sp>
        <p:nvSpPr>
          <p:cNvPr id="4" name="Line 18">
            <a:extLst>
              <a:ext uri="{FF2B5EF4-FFF2-40B4-BE49-F238E27FC236}">
                <a16:creationId xmlns:a16="http://schemas.microsoft.com/office/drawing/2014/main" id="{2A357BE0-A0EF-4E14-8BAB-4AE1F6AD01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7600" y="1776254"/>
            <a:ext cx="4322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Line 19">
            <a:extLst>
              <a:ext uri="{FF2B5EF4-FFF2-40B4-BE49-F238E27FC236}">
                <a16:creationId xmlns:a16="http://schemas.microsoft.com/office/drawing/2014/main" id="{778D1476-789E-434F-ADAE-0C76B38803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8712" y="2193767"/>
            <a:ext cx="4322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20">
            <a:extLst>
              <a:ext uri="{FF2B5EF4-FFF2-40B4-BE49-F238E27FC236}">
                <a16:creationId xmlns:a16="http://schemas.microsoft.com/office/drawing/2014/main" id="{53AC7B17-9F86-4602-BB3C-2FCEFE0F4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0" y="1790542"/>
            <a:ext cx="3873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a1    a2     a3…………………….an </a:t>
            </a:r>
          </a:p>
        </p:txBody>
      </p:sp>
      <p:sp>
        <p:nvSpPr>
          <p:cNvPr id="7" name="Line 21">
            <a:extLst>
              <a:ext uri="{FF2B5EF4-FFF2-40B4-BE49-F238E27FC236}">
                <a16:creationId xmlns:a16="http://schemas.microsoft.com/office/drawing/2014/main" id="{6CCDCACE-7819-4960-B7B0-4523C29A8B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28925" y="2200117"/>
            <a:ext cx="0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Line 22">
            <a:extLst>
              <a:ext uri="{FF2B5EF4-FFF2-40B4-BE49-F238E27FC236}">
                <a16:creationId xmlns:a16="http://schemas.microsoft.com/office/drawing/2014/main" id="{02BBDFDB-7024-439B-A3C3-6C73542ACE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80137" y="2200117"/>
            <a:ext cx="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 Box 23">
            <a:extLst>
              <a:ext uri="{FF2B5EF4-FFF2-40B4-BE49-F238E27FC236}">
                <a16:creationId xmlns:a16="http://schemas.microsoft.com/office/drawing/2014/main" id="{0E5E1E95-CF33-4923-A403-99E2F8091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2425542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端1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Text Box 24">
            <a:extLst>
              <a:ext uri="{FF2B5EF4-FFF2-40B4-BE49-F238E27FC236}">
                <a16:creationId xmlns:a16="http://schemas.microsoft.com/office/drawing/2014/main" id="{FAA43F5B-115F-480E-8DED-750278237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0" y="2427129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端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grpSp>
        <p:nvGrpSpPr>
          <p:cNvPr id="11" name="Group 25">
            <a:extLst>
              <a:ext uri="{FF2B5EF4-FFF2-40B4-BE49-F238E27FC236}">
                <a16:creationId xmlns:a16="http://schemas.microsoft.com/office/drawing/2014/main" id="{B276BC8A-ACAA-45E0-B99E-9B21AC2C461E}"/>
              </a:ext>
            </a:extLst>
          </p:cNvPr>
          <p:cNvGrpSpPr>
            <a:grpSpLocks/>
          </p:cNvGrpSpPr>
          <p:nvPr/>
        </p:nvGrpSpPr>
        <p:grpSpPr bwMode="auto">
          <a:xfrm>
            <a:off x="6604000" y="1623854"/>
            <a:ext cx="1152525" cy="706438"/>
            <a:chOff x="4841" y="3344"/>
            <a:chExt cx="726" cy="445"/>
          </a:xfrm>
        </p:grpSpPr>
        <p:sp>
          <p:nvSpPr>
            <p:cNvPr id="12" name="Line 26">
              <a:extLst>
                <a:ext uri="{FF2B5EF4-FFF2-40B4-BE49-F238E27FC236}">
                  <a16:creationId xmlns:a16="http://schemas.microsoft.com/office/drawing/2014/main" id="{FE6DF974-5804-4856-880C-1E5E58D446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41" y="3652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Text Box 27">
              <a:extLst>
                <a:ext uri="{FF2B5EF4-FFF2-40B4-BE49-F238E27FC236}">
                  <a16:creationId xmlns:a16="http://schemas.microsoft.com/office/drawing/2014/main" id="{70D75CEF-69D9-46FC-A5C9-207144ECFE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1" y="3539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入队</a:t>
              </a:r>
            </a:p>
          </p:txBody>
        </p:sp>
        <p:sp>
          <p:nvSpPr>
            <p:cNvPr id="14" name="Line 28">
              <a:extLst>
                <a:ext uri="{FF2B5EF4-FFF2-40B4-BE49-F238E27FC236}">
                  <a16:creationId xmlns:a16="http://schemas.microsoft.com/office/drawing/2014/main" id="{961C9147-5230-481E-A43C-414114A74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6" y="3511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Text Box 29">
              <a:extLst>
                <a:ext uri="{FF2B5EF4-FFF2-40B4-BE49-F238E27FC236}">
                  <a16:creationId xmlns:a16="http://schemas.microsoft.com/office/drawing/2014/main" id="{5D75A18B-2831-4055-8D50-7A733105F6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1" y="334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出队</a:t>
              </a:r>
            </a:p>
          </p:txBody>
        </p:sp>
      </p:grpSp>
      <p:sp>
        <p:nvSpPr>
          <p:cNvPr id="16" name="Line 30">
            <a:extLst>
              <a:ext uri="{FF2B5EF4-FFF2-40B4-BE49-F238E27FC236}">
                <a16:creationId xmlns:a16="http://schemas.microsoft.com/office/drawing/2014/main" id="{12B2D8C5-E3F3-455F-AAAE-4386C14CFD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82800" y="2106454"/>
            <a:ext cx="45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Text Box 31">
            <a:extLst>
              <a:ext uri="{FF2B5EF4-FFF2-40B4-BE49-F238E27FC236}">
                <a16:creationId xmlns:a16="http://schemas.microsoft.com/office/drawing/2014/main" id="{2D428103-D5DB-409B-85ED-1AB79F629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1612" y="1596867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入队</a:t>
            </a:r>
          </a:p>
        </p:txBody>
      </p:sp>
      <p:sp>
        <p:nvSpPr>
          <p:cNvPr id="18" name="Line 32">
            <a:extLst>
              <a:ext uri="{FF2B5EF4-FFF2-40B4-BE49-F238E27FC236}">
                <a16:creationId xmlns:a16="http://schemas.microsoft.com/office/drawing/2014/main" id="{20254630-B88C-4453-AF71-F9D97C33C6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6612" y="1882617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xt Box 33">
            <a:extLst>
              <a:ext uri="{FF2B5EF4-FFF2-40B4-BE49-F238E27FC236}">
                <a16:creationId xmlns:a16="http://schemas.microsoft.com/office/drawing/2014/main" id="{39D740BF-3350-4A16-8F5B-B97497736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9237" y="1909604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出队</a:t>
            </a:r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AE5B7BDF-5A9E-4B25-827E-441B3AD76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2034" y="3455830"/>
            <a:ext cx="1754187" cy="1560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714" y="10800"/>
                </a:moveTo>
                <a:cubicBezTo>
                  <a:pt x="6714" y="13057"/>
                  <a:pt x="8543" y="14886"/>
                  <a:pt x="10800" y="14886"/>
                </a:cubicBezTo>
                <a:cubicBezTo>
                  <a:pt x="13057" y="14886"/>
                  <a:pt x="14886" y="13057"/>
                  <a:pt x="14886" y="10800"/>
                </a:cubicBezTo>
                <a:cubicBezTo>
                  <a:pt x="14886" y="8543"/>
                  <a:pt x="13057" y="6714"/>
                  <a:pt x="10800" y="6714"/>
                </a:cubicBezTo>
                <a:cubicBezTo>
                  <a:pt x="8543" y="6714"/>
                  <a:pt x="6714" y="8543"/>
                  <a:pt x="6714" y="10800"/>
                </a:cubicBezTo>
                <a:close/>
              </a:path>
            </a:pathLst>
          </a:cu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Line 5">
            <a:extLst>
              <a:ext uri="{FF2B5EF4-FFF2-40B4-BE49-F238E27FC236}">
                <a16:creationId xmlns:a16="http://schemas.microsoft.com/office/drawing/2014/main" id="{DC00ADE9-5DCA-4690-BC9E-AD3DCCA055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0509" y="3532030"/>
            <a:ext cx="144462" cy="471487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Line 6">
            <a:extLst>
              <a:ext uri="{FF2B5EF4-FFF2-40B4-BE49-F238E27FC236}">
                <a16:creationId xmlns:a16="http://schemas.microsoft.com/office/drawing/2014/main" id="{42D10F9B-1198-4165-9BBD-7525CE521B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08784" y="4524217"/>
            <a:ext cx="82550" cy="471488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Line 7">
            <a:extLst>
              <a:ext uri="{FF2B5EF4-FFF2-40B4-BE49-F238E27FC236}">
                <a16:creationId xmlns:a16="http://schemas.microsoft.com/office/drawing/2014/main" id="{F72CEF51-A787-4B85-8850-A9E7456E5C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72221" y="4444842"/>
            <a:ext cx="423863" cy="344488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Line 8">
            <a:extLst>
              <a:ext uri="{FF2B5EF4-FFF2-40B4-BE49-F238E27FC236}">
                <a16:creationId xmlns:a16="http://schemas.microsoft.com/office/drawing/2014/main" id="{C42AA8AD-FA0E-40FC-977C-4CA799EB43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11896" y="3778092"/>
            <a:ext cx="434975" cy="29845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Line 9">
            <a:extLst>
              <a:ext uri="{FF2B5EF4-FFF2-40B4-BE49-F238E27FC236}">
                <a16:creationId xmlns:a16="http://schemas.microsoft.com/office/drawing/2014/main" id="{9CA7549D-91D8-47BD-9EA9-E4C0EA3C2A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34221" y="3490755"/>
            <a:ext cx="180975" cy="471487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Line 10">
            <a:extLst>
              <a:ext uri="{FF2B5EF4-FFF2-40B4-BE49-F238E27FC236}">
                <a16:creationId xmlns:a16="http://schemas.microsoft.com/office/drawing/2014/main" id="{27418780-2370-4997-B543-BA076FD90A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7571" y="3754280"/>
            <a:ext cx="398463" cy="287337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Line 11">
            <a:extLst>
              <a:ext uri="{FF2B5EF4-FFF2-40B4-BE49-F238E27FC236}">
                <a16:creationId xmlns:a16="http://schemas.microsoft.com/office/drawing/2014/main" id="{66F7DBCE-A245-4142-8448-AD999FA759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1709" y="4065430"/>
            <a:ext cx="533400" cy="136525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Line 12">
            <a:extLst>
              <a:ext uri="{FF2B5EF4-FFF2-40B4-BE49-F238E27FC236}">
                <a16:creationId xmlns:a16="http://schemas.microsoft.com/office/drawing/2014/main" id="{2F9AE494-A803-48DE-84BE-25470CFA91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9009" y="4376580"/>
            <a:ext cx="519112" cy="68262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Text Box 13">
            <a:extLst>
              <a:ext uri="{FF2B5EF4-FFF2-40B4-BE49-F238E27FC236}">
                <a16:creationId xmlns:a16="http://schemas.microsoft.com/office/drawing/2014/main" id="{5C2463F1-0255-492F-BCD0-C1DD0A36D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2234" y="367173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40" name="Text Box 14">
            <a:extLst>
              <a:ext uri="{FF2B5EF4-FFF2-40B4-BE49-F238E27FC236}">
                <a16:creationId xmlns:a16="http://schemas.microsoft.com/office/drawing/2014/main" id="{88423447-519A-411B-80D6-A304E2ADD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7734" y="3279617"/>
            <a:ext cx="620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M-1</a:t>
            </a:r>
          </a:p>
        </p:txBody>
      </p:sp>
      <p:sp>
        <p:nvSpPr>
          <p:cNvPr id="42" name="Text Box 15">
            <a:extLst>
              <a:ext uri="{FF2B5EF4-FFF2-40B4-BE49-F238E27FC236}">
                <a16:creationId xmlns:a16="http://schemas.microsoft.com/office/drawing/2014/main" id="{D7BD8B78-2DD2-49AC-BD08-2A2050558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0971" y="408448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44" name="Line 16">
            <a:extLst>
              <a:ext uri="{FF2B5EF4-FFF2-40B4-BE49-F238E27FC236}">
                <a16:creationId xmlns:a16="http://schemas.microsoft.com/office/drawing/2014/main" id="{F230DF15-8AD3-4CCE-B2CD-274A63F3B3D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80184" y="4917917"/>
            <a:ext cx="0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Text Box 17">
            <a:extLst>
              <a:ext uri="{FF2B5EF4-FFF2-40B4-BE49-F238E27FC236}">
                <a16:creationId xmlns:a16="http://schemas.microsoft.com/office/drawing/2014/main" id="{376A47EC-9548-406F-A2B8-9E57C938F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8234" y="5129055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front</a:t>
            </a:r>
          </a:p>
        </p:txBody>
      </p:sp>
      <p:sp>
        <p:nvSpPr>
          <p:cNvPr id="48" name="Line 18">
            <a:extLst>
              <a:ext uri="{FF2B5EF4-FFF2-40B4-BE49-F238E27FC236}">
                <a16:creationId xmlns:a16="http://schemas.microsoft.com/office/drawing/2014/main" id="{6D6B4B17-15D5-4AFB-AE72-75378FBB8B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0446" y="3446305"/>
            <a:ext cx="325438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Line 19">
            <a:extLst>
              <a:ext uri="{FF2B5EF4-FFF2-40B4-BE49-F238E27FC236}">
                <a16:creationId xmlns:a16="http://schemas.microsoft.com/office/drawing/2014/main" id="{B1D6EAF0-2665-4409-981F-02B1F7780A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67434" y="4098767"/>
            <a:ext cx="519112" cy="80963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Text Box 20">
            <a:extLst>
              <a:ext uri="{FF2B5EF4-FFF2-40B4-BE49-F238E27FC236}">
                <a16:creationId xmlns:a16="http://schemas.microsoft.com/office/drawing/2014/main" id="{19414AD3-DD2B-45BE-B46E-08AC3361E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521" y="3047842"/>
            <a:ext cx="57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rear</a:t>
            </a:r>
          </a:p>
        </p:txBody>
      </p:sp>
      <p:sp>
        <p:nvSpPr>
          <p:cNvPr id="54" name="Line 21">
            <a:extLst>
              <a:ext uri="{FF2B5EF4-FFF2-40B4-BE49-F238E27FC236}">
                <a16:creationId xmlns:a16="http://schemas.microsoft.com/office/drawing/2014/main" id="{24680B37-233B-4D95-BD5B-C08AB2C00E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03946" y="3859055"/>
            <a:ext cx="204788" cy="103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Line 22">
            <a:extLst>
              <a:ext uri="{FF2B5EF4-FFF2-40B4-BE49-F238E27FC236}">
                <a16:creationId xmlns:a16="http://schemas.microsoft.com/office/drawing/2014/main" id="{26AAD75E-D2D6-453F-8FE7-430FD076F6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7434" y="3903505"/>
            <a:ext cx="327025" cy="150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Line 23">
            <a:extLst>
              <a:ext uri="{FF2B5EF4-FFF2-40B4-BE49-F238E27FC236}">
                <a16:creationId xmlns:a16="http://schemas.microsoft.com/office/drawing/2014/main" id="{25D44289-2B8E-4701-B8EC-0F9C84C10D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4734" y="3962242"/>
            <a:ext cx="4111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Line 24">
            <a:extLst>
              <a:ext uri="{FF2B5EF4-FFF2-40B4-BE49-F238E27FC236}">
                <a16:creationId xmlns:a16="http://schemas.microsoft.com/office/drawing/2014/main" id="{B7F1A2CE-16EB-4307-B505-44F8E2A860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4734" y="3995580"/>
            <a:ext cx="4953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Line 25">
            <a:extLst>
              <a:ext uri="{FF2B5EF4-FFF2-40B4-BE49-F238E27FC236}">
                <a16:creationId xmlns:a16="http://schemas.microsoft.com/office/drawing/2014/main" id="{AE30AA89-EEB6-43DC-A41F-2BCB261645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4734" y="4041617"/>
            <a:ext cx="557212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Line 26">
            <a:extLst>
              <a:ext uri="{FF2B5EF4-FFF2-40B4-BE49-F238E27FC236}">
                <a16:creationId xmlns:a16="http://schemas.microsoft.com/office/drawing/2014/main" id="{0AAA96A1-F6EC-415B-88A2-9DA305233B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78546" y="4157505"/>
            <a:ext cx="495300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Line 27">
            <a:extLst>
              <a:ext uri="{FF2B5EF4-FFF2-40B4-BE49-F238E27FC236}">
                <a16:creationId xmlns:a16="http://schemas.microsoft.com/office/drawing/2014/main" id="{84D8ACB5-CEF7-44B7-B89C-0857F1D57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03946" y="4238467"/>
            <a:ext cx="469900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Line 28">
            <a:extLst>
              <a:ext uri="{FF2B5EF4-FFF2-40B4-BE49-F238E27FC236}">
                <a16:creationId xmlns:a16="http://schemas.microsoft.com/office/drawing/2014/main" id="{CD4CB9AF-7C66-448C-B088-3A5129A0CA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38871" y="4305142"/>
            <a:ext cx="447675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Line 29">
            <a:extLst>
              <a:ext uri="{FF2B5EF4-FFF2-40B4-BE49-F238E27FC236}">
                <a16:creationId xmlns:a16="http://schemas.microsoft.com/office/drawing/2014/main" id="{B3D30159-645B-44CE-9FA6-4F9A6518B0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8084" y="4386105"/>
            <a:ext cx="434975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Line 30">
            <a:extLst>
              <a:ext uri="{FF2B5EF4-FFF2-40B4-BE49-F238E27FC236}">
                <a16:creationId xmlns:a16="http://schemas.microsoft.com/office/drawing/2014/main" id="{B1C3B276-92FB-4AA8-BB5F-CDE3E09A02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5709" y="4444842"/>
            <a:ext cx="434975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" name="Line 31">
            <a:extLst>
              <a:ext uri="{FF2B5EF4-FFF2-40B4-BE49-F238E27FC236}">
                <a16:creationId xmlns:a16="http://schemas.microsoft.com/office/drawing/2014/main" id="{8C044D33-382E-4399-97A4-8407E0CD34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4921" y="4489292"/>
            <a:ext cx="4349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Line 32">
            <a:extLst>
              <a:ext uri="{FF2B5EF4-FFF2-40B4-BE49-F238E27FC236}">
                <a16:creationId xmlns:a16="http://schemas.microsoft.com/office/drawing/2014/main" id="{3450FA30-2872-42FF-A842-250DFBECA2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69059" y="4535330"/>
            <a:ext cx="38735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Line 33">
            <a:extLst>
              <a:ext uri="{FF2B5EF4-FFF2-40B4-BE49-F238E27FC236}">
                <a16:creationId xmlns:a16="http://schemas.microsoft.com/office/drawing/2014/main" id="{C98B4933-F9D3-4CC6-89ED-95C1021BE5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29384" y="4627405"/>
            <a:ext cx="338137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" name="Line 34">
            <a:extLst>
              <a:ext uri="{FF2B5EF4-FFF2-40B4-BE49-F238E27FC236}">
                <a16:creationId xmlns:a16="http://schemas.microsoft.com/office/drawing/2014/main" id="{E6E76E87-2A5A-4732-A6F6-6E38199166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6221" y="4765517"/>
            <a:ext cx="217488" cy="160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" name="Line 35">
            <a:extLst>
              <a:ext uri="{FF2B5EF4-FFF2-40B4-BE49-F238E27FC236}">
                <a16:creationId xmlns:a16="http://schemas.microsoft.com/office/drawing/2014/main" id="{847ADBC3-4667-4181-B958-28CDEA2254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23059" y="4879817"/>
            <a:ext cx="96837" cy="68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" name="Text Box 36">
            <a:extLst>
              <a:ext uri="{FF2B5EF4-FFF2-40B4-BE49-F238E27FC236}">
                <a16:creationId xmlns:a16="http://schemas.microsoft.com/office/drawing/2014/main" id="{AE1E44E8-10A4-452D-96E8-6DD5AB2F8412}"/>
              </a:ext>
            </a:extLst>
          </p:cNvPr>
          <p:cNvSpPr txBox="1">
            <a:spLocks noChangeArrowheads="1"/>
          </p:cNvSpPr>
          <p:nvPr/>
        </p:nvSpPr>
        <p:spPr bwMode="auto">
          <a:xfrm rot="-1295992">
            <a:off x="2923046" y="3482817"/>
            <a:ext cx="628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…...</a:t>
            </a:r>
          </a:p>
        </p:txBody>
      </p:sp>
      <p:sp>
        <p:nvSpPr>
          <p:cNvPr id="86" name="Text Box 37">
            <a:extLst>
              <a:ext uri="{FF2B5EF4-FFF2-40B4-BE49-F238E27FC236}">
                <a16:creationId xmlns:a16="http://schemas.microsoft.com/office/drawing/2014/main" id="{387A123A-9ABD-457E-8B64-379DD6B5AB9C}"/>
              </a:ext>
            </a:extLst>
          </p:cNvPr>
          <p:cNvSpPr txBox="1">
            <a:spLocks noChangeArrowheads="1"/>
          </p:cNvSpPr>
          <p:nvPr/>
        </p:nvSpPr>
        <p:spPr bwMode="auto">
          <a:xfrm rot="-1295992">
            <a:off x="3205621" y="4413092"/>
            <a:ext cx="628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…...</a:t>
            </a:r>
          </a:p>
        </p:txBody>
      </p:sp>
      <p:sp>
        <p:nvSpPr>
          <p:cNvPr id="87" name="Rectangle 16">
            <a:extLst>
              <a:ext uri="{FF2B5EF4-FFF2-40B4-BE49-F238E27FC236}">
                <a16:creationId xmlns:a16="http://schemas.microsoft.com/office/drawing/2014/main" id="{F2833C90-E852-4DF6-937A-465C6F011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887" y="3624898"/>
            <a:ext cx="376618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14300" indent="0" fontAlgn="base">
              <a:spcAft>
                <a:spcPct val="0"/>
              </a:spcAft>
              <a:buClr>
                <a:srgbClr val="FF3300"/>
              </a:buClr>
              <a:buNone/>
              <a:defRPr/>
            </a:pP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双端循环队列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3B1445F-5A72-4D47-9CF9-D7CABF71AF8B}"/>
              </a:ext>
            </a:extLst>
          </p:cNvPr>
          <p:cNvSpPr txBox="1"/>
          <p:nvPr/>
        </p:nvSpPr>
        <p:spPr>
          <a:xfrm>
            <a:off x="4903152" y="4879817"/>
            <a:ext cx="3766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插入删除</a:t>
            </a:r>
            <a:r>
              <a:rPr lang="en-US" altLang="zh-CN" sz="3200" dirty="0"/>
              <a:t>O(1)</a:t>
            </a:r>
            <a:endParaRPr lang="zh-Hans-HK" altLang="en-US" sz="3200" dirty="0"/>
          </a:p>
        </p:txBody>
      </p:sp>
      <p:sp>
        <p:nvSpPr>
          <p:cNvPr id="55" name="内容占位符 4">
            <a:extLst>
              <a:ext uri="{FF2B5EF4-FFF2-40B4-BE49-F238E27FC236}">
                <a16:creationId xmlns:a16="http://schemas.microsoft.com/office/drawing/2014/main" id="{FDDB7D2C-735C-4FBD-8108-DA74BA6A0BE6}"/>
              </a:ext>
            </a:extLst>
          </p:cNvPr>
          <p:cNvSpPr txBox="1">
            <a:spLocks/>
          </p:cNvSpPr>
          <p:nvPr/>
        </p:nvSpPr>
        <p:spPr>
          <a:xfrm>
            <a:off x="564356" y="5730716"/>
            <a:ext cx="8501062" cy="91471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CN" altLang="en-US" dirty="0"/>
              <a:t>队列</a:t>
            </a:r>
            <a:r>
              <a:rPr lang="en-US" altLang="zh-CN" dirty="0"/>
              <a:t>/</a:t>
            </a:r>
            <a:r>
              <a:rPr lang="zh-CN" altLang="en-US" dirty="0"/>
              <a:t>双端队列的应用将会在后续课程中看到。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35849644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3524074-0A3A-48AD-931D-6BBE14934AB5}"/>
              </a:ext>
            </a:extLst>
          </p:cNvPr>
          <p:cNvSpPr txBox="1"/>
          <p:nvPr/>
        </p:nvSpPr>
        <p:spPr>
          <a:xfrm>
            <a:off x="1188720" y="1232654"/>
            <a:ext cx="74980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800" dirty="0"/>
              <a:t>问题：</a:t>
            </a:r>
            <a:r>
              <a:rPr lang="en-US" altLang="zh-CN" sz="2800" dirty="0"/>
              <a:t>A…H</a:t>
            </a:r>
            <a:r>
              <a:rPr lang="zh-CN" altLang="en-US" sz="2800" dirty="0"/>
              <a:t>可以通过一个栈变</a:t>
            </a:r>
            <a:r>
              <a:rPr lang="en-US" altLang="zh-CN" sz="2800" dirty="0"/>
              <a:t>EDHGFCBA</a:t>
            </a:r>
            <a:r>
              <a:rPr lang="zh-CN" altLang="en-US" sz="2800" dirty="0"/>
              <a:t>吗？</a:t>
            </a:r>
            <a:endParaRPr lang="en-US" altLang="zh-CN" sz="2800" dirty="0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6E2185F-0B5B-4CE7-9B42-E56030BC8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022" y="389097"/>
            <a:ext cx="7328218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14300" indent="0" fontAlgn="base">
              <a:spcAft>
                <a:spcPct val="0"/>
              </a:spcAft>
              <a:buClr>
                <a:srgbClr val="FF3300"/>
              </a:buClr>
              <a:buNone/>
              <a:defRPr/>
            </a:pPr>
            <a:r>
              <a:rPr lang="zh-CN" altLang="en-US" sz="4000" dirty="0">
                <a:solidFill>
                  <a:schemeClr val="tx2"/>
                </a:solidFill>
              </a:rPr>
              <a:t>练习：关于</a:t>
            </a:r>
            <a:r>
              <a:rPr lang="en-US" altLang="zh-CN" sz="4000" dirty="0">
                <a:solidFill>
                  <a:schemeClr val="tx2"/>
                </a:solidFill>
              </a:rPr>
              <a:t>FILO</a:t>
            </a:r>
            <a:endParaRPr kumimoji="1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4C7165-015E-4798-BB5B-C357FFF2C2D2}"/>
              </a:ext>
            </a:extLst>
          </p:cNvPr>
          <p:cNvSpPr txBox="1"/>
          <p:nvPr/>
        </p:nvSpPr>
        <p:spPr>
          <a:xfrm>
            <a:off x="688022" y="2159973"/>
            <a:ext cx="2017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/>
              <a:t>HGFEDCBA</a:t>
            </a:r>
            <a:endParaRPr lang="zh-Hans-HK" altLang="en-US" sz="24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AD5B212-3B64-4F8C-AA59-435F28026D2C}"/>
              </a:ext>
            </a:extLst>
          </p:cNvPr>
          <p:cNvGrpSpPr/>
          <p:nvPr/>
        </p:nvGrpSpPr>
        <p:grpSpPr>
          <a:xfrm>
            <a:off x="3415508" y="2119334"/>
            <a:ext cx="1798320" cy="1849265"/>
            <a:chOff x="3187382" y="2554663"/>
            <a:chExt cx="1798320" cy="1849265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75AB1D8-E914-4921-B4A9-2F0296347700}"/>
                </a:ext>
              </a:extLst>
            </p:cNvPr>
            <p:cNvSpPr txBox="1"/>
            <p:nvPr/>
          </p:nvSpPr>
          <p:spPr>
            <a:xfrm>
              <a:off x="3187382" y="2554663"/>
              <a:ext cx="1798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2400" dirty="0"/>
                <a:t>HGF</a:t>
              </a:r>
              <a:endParaRPr lang="zh-Hans-HK" altLang="en-US" sz="24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67BB95A-8CEE-4D5A-8BFA-AE5193BB8E20}"/>
                </a:ext>
              </a:extLst>
            </p:cNvPr>
            <p:cNvSpPr txBox="1"/>
            <p:nvPr/>
          </p:nvSpPr>
          <p:spPr>
            <a:xfrm>
              <a:off x="3777773" y="2834268"/>
              <a:ext cx="39401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2400" dirty="0">
                  <a:solidFill>
                    <a:srgbClr val="00B0F0"/>
                  </a:solidFill>
                </a:rPr>
                <a:t>D</a:t>
              </a:r>
            </a:p>
            <a:p>
              <a:r>
                <a:rPr lang="en-US" altLang="zh-Hans-HK" sz="2400" dirty="0">
                  <a:solidFill>
                    <a:srgbClr val="00B0F0"/>
                  </a:solidFill>
                </a:rPr>
                <a:t>C</a:t>
              </a:r>
            </a:p>
            <a:p>
              <a:r>
                <a:rPr lang="en-US" altLang="zh-Hans-HK" sz="2400" dirty="0">
                  <a:solidFill>
                    <a:srgbClr val="00B0F0"/>
                  </a:solidFill>
                </a:rPr>
                <a:t>B</a:t>
              </a:r>
            </a:p>
            <a:p>
              <a:r>
                <a:rPr lang="en-US" altLang="zh-Hans-HK" sz="2400" dirty="0">
                  <a:solidFill>
                    <a:srgbClr val="00B0F0"/>
                  </a:solidFill>
                </a:rPr>
                <a:t>A</a:t>
              </a:r>
              <a:endParaRPr lang="zh-Hans-HK" altLang="en-US" sz="2400" dirty="0">
                <a:solidFill>
                  <a:srgbClr val="00B0F0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B4E38F5-4EC4-4DCF-9D2A-31166942605F}"/>
                </a:ext>
              </a:extLst>
            </p:cNvPr>
            <p:cNvSpPr txBox="1"/>
            <p:nvPr/>
          </p:nvSpPr>
          <p:spPr>
            <a:xfrm>
              <a:off x="4171791" y="2554663"/>
              <a:ext cx="4814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2400" dirty="0">
                  <a:solidFill>
                    <a:schemeClr val="accent1">
                      <a:lumMod val="75000"/>
                    </a:schemeClr>
                  </a:solidFill>
                </a:rPr>
                <a:t>E</a:t>
              </a:r>
              <a:endParaRPr lang="zh-Hans-HK" alt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8965CA6-4ED0-46DB-A5A7-57D7CB750B9F}"/>
              </a:ext>
            </a:extLst>
          </p:cNvPr>
          <p:cNvGrpSpPr/>
          <p:nvPr/>
        </p:nvGrpSpPr>
        <p:grpSpPr>
          <a:xfrm>
            <a:off x="6512560" y="2119334"/>
            <a:ext cx="1798320" cy="1849265"/>
            <a:chOff x="3187382" y="2554663"/>
            <a:chExt cx="1798320" cy="1849265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EBCDBE6-98FF-4FF1-9B98-5962B96788BA}"/>
                </a:ext>
              </a:extLst>
            </p:cNvPr>
            <p:cNvSpPr txBox="1"/>
            <p:nvPr/>
          </p:nvSpPr>
          <p:spPr>
            <a:xfrm>
              <a:off x="3187382" y="2554663"/>
              <a:ext cx="1798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2400" dirty="0"/>
                <a:t>HGF</a:t>
              </a:r>
              <a:endParaRPr lang="zh-Hans-HK" altLang="en-US" sz="24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C31611E-DEE9-4FC5-83F8-7BF9BDF77AD7}"/>
                </a:ext>
              </a:extLst>
            </p:cNvPr>
            <p:cNvSpPr txBox="1"/>
            <p:nvPr/>
          </p:nvSpPr>
          <p:spPr>
            <a:xfrm>
              <a:off x="3777773" y="2834268"/>
              <a:ext cx="39401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Hans-HK" sz="2400" dirty="0"/>
            </a:p>
            <a:p>
              <a:r>
                <a:rPr lang="en-US" altLang="zh-Hans-HK" sz="2400" dirty="0"/>
                <a:t>C</a:t>
              </a:r>
            </a:p>
            <a:p>
              <a:r>
                <a:rPr lang="en-US" altLang="zh-Hans-HK" sz="2400" dirty="0"/>
                <a:t>B</a:t>
              </a:r>
            </a:p>
            <a:p>
              <a:r>
                <a:rPr lang="en-US" altLang="zh-Hans-HK" sz="2400" dirty="0"/>
                <a:t>A</a:t>
              </a:r>
              <a:endParaRPr lang="zh-Hans-HK" altLang="en-US" sz="24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E7D96E9-9FD3-4F69-9F90-0325287496D3}"/>
                </a:ext>
              </a:extLst>
            </p:cNvPr>
            <p:cNvSpPr txBox="1"/>
            <p:nvPr/>
          </p:nvSpPr>
          <p:spPr>
            <a:xfrm>
              <a:off x="4171791" y="2554663"/>
              <a:ext cx="8139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2400" dirty="0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altLang="zh-Hans-HK" sz="2400" dirty="0"/>
                <a:t>E</a:t>
              </a:r>
              <a:endParaRPr lang="zh-Hans-HK" altLang="en-US" sz="2400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A8C9243-0FD5-4519-8959-5F409F8DEAF8}"/>
              </a:ext>
            </a:extLst>
          </p:cNvPr>
          <p:cNvGrpSpPr/>
          <p:nvPr/>
        </p:nvGrpSpPr>
        <p:grpSpPr>
          <a:xfrm>
            <a:off x="1304205" y="4116124"/>
            <a:ext cx="3492345" cy="2254196"/>
            <a:chOff x="1493357" y="2554663"/>
            <a:chExt cx="3492345" cy="2254196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C8B81E3-C4CE-440F-8474-7A3B58C601DB}"/>
                </a:ext>
              </a:extLst>
            </p:cNvPr>
            <p:cNvSpPr txBox="1"/>
            <p:nvPr/>
          </p:nvSpPr>
          <p:spPr>
            <a:xfrm>
              <a:off x="3187382" y="2554663"/>
              <a:ext cx="1798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Hans-HK" altLang="en-US" sz="24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1F1DE99-6754-4C62-AFB2-6DD112D8AF10}"/>
                </a:ext>
              </a:extLst>
            </p:cNvPr>
            <p:cNvSpPr txBox="1"/>
            <p:nvPr/>
          </p:nvSpPr>
          <p:spPr>
            <a:xfrm>
              <a:off x="1493357" y="2869867"/>
              <a:ext cx="39401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2400" dirty="0">
                  <a:solidFill>
                    <a:srgbClr val="00B0F0"/>
                  </a:solidFill>
                </a:rPr>
                <a:t>G</a:t>
              </a:r>
            </a:p>
            <a:p>
              <a:r>
                <a:rPr lang="en-US" altLang="zh-Hans-HK" sz="2400" dirty="0">
                  <a:solidFill>
                    <a:srgbClr val="00B0F0"/>
                  </a:solidFill>
                </a:rPr>
                <a:t>F</a:t>
              </a:r>
            </a:p>
            <a:p>
              <a:r>
                <a:rPr lang="en-US" altLang="zh-Hans-HK" sz="2400" dirty="0"/>
                <a:t>C</a:t>
              </a:r>
            </a:p>
            <a:p>
              <a:r>
                <a:rPr lang="en-US" altLang="zh-Hans-HK" sz="2400" dirty="0"/>
                <a:t>B</a:t>
              </a:r>
            </a:p>
            <a:p>
              <a:r>
                <a:rPr lang="en-US" altLang="zh-Hans-HK" sz="2400" dirty="0"/>
                <a:t>A</a:t>
              </a:r>
              <a:endParaRPr lang="zh-Hans-HK" altLang="en-US" sz="2400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A3926BC-9206-49E7-B066-8BDC0E8429F9}"/>
                </a:ext>
              </a:extLst>
            </p:cNvPr>
            <p:cNvSpPr txBox="1"/>
            <p:nvPr/>
          </p:nvSpPr>
          <p:spPr>
            <a:xfrm>
              <a:off x="1887375" y="2590262"/>
              <a:ext cx="1315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2400" dirty="0">
                  <a:solidFill>
                    <a:schemeClr val="accent1">
                      <a:lumMod val="75000"/>
                    </a:schemeClr>
                  </a:solidFill>
                </a:rPr>
                <a:t>H</a:t>
              </a:r>
              <a:r>
                <a:rPr lang="en-US" altLang="zh-Hans-HK" sz="2400" dirty="0"/>
                <a:t>DE</a:t>
              </a:r>
              <a:endParaRPr lang="zh-Hans-HK" altLang="en-US" sz="2400" dirty="0"/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B5ADF73E-BC4C-4262-B85E-F6FA4B12A1AC}"/>
              </a:ext>
            </a:extLst>
          </p:cNvPr>
          <p:cNvSpPr txBox="1"/>
          <p:nvPr/>
        </p:nvSpPr>
        <p:spPr>
          <a:xfrm>
            <a:off x="3339308" y="4133923"/>
            <a:ext cx="1903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chemeClr val="accent1">
                    <a:lumMod val="75000"/>
                  </a:schemeClr>
                </a:solidFill>
              </a:rPr>
              <a:t>ABCFG</a:t>
            </a:r>
            <a:r>
              <a:rPr lang="en-US" altLang="zh-Hans-HK" sz="2400" dirty="0"/>
              <a:t>HDE</a:t>
            </a:r>
            <a:endParaRPr lang="zh-Hans-HK" altLang="en-US" sz="2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1523D92-304F-4908-8211-88DDBCC5EBB3}"/>
              </a:ext>
            </a:extLst>
          </p:cNvPr>
          <p:cNvSpPr txBox="1"/>
          <p:nvPr/>
        </p:nvSpPr>
        <p:spPr>
          <a:xfrm>
            <a:off x="4881406" y="4736693"/>
            <a:ext cx="3586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</a:rPr>
              <a:t>预告</a:t>
            </a:r>
            <a:r>
              <a:rPr lang="en-US" altLang="zh-CN" sz="2400" dirty="0">
                <a:solidFill>
                  <a:srgbClr val="FFC000"/>
                </a:solidFill>
              </a:rPr>
              <a:t>:EXP03</a:t>
            </a:r>
            <a:r>
              <a:rPr lang="zh-CN" altLang="en-US" sz="2400" dirty="0">
                <a:solidFill>
                  <a:srgbClr val="FFC000"/>
                </a:solidFill>
              </a:rPr>
              <a:t>会让你编写一个程序：</a:t>
            </a:r>
            <a:endParaRPr lang="en-US" altLang="zh-CN" sz="2400" dirty="0">
              <a:solidFill>
                <a:srgbClr val="FFC000"/>
              </a:solidFill>
            </a:endParaRPr>
          </a:p>
          <a:p>
            <a:r>
              <a:rPr lang="zh-CN" altLang="en-US" sz="2400" dirty="0">
                <a:solidFill>
                  <a:srgbClr val="FFC000"/>
                </a:solidFill>
              </a:rPr>
              <a:t>  输入</a:t>
            </a:r>
            <a:r>
              <a:rPr lang="en-US" altLang="zh-CN" sz="2400" dirty="0">
                <a:solidFill>
                  <a:srgbClr val="FFC000"/>
                </a:solidFill>
              </a:rPr>
              <a:t>A~H</a:t>
            </a:r>
            <a:r>
              <a:rPr lang="zh-CN" altLang="en-US" sz="2400" dirty="0">
                <a:solidFill>
                  <a:srgbClr val="FFC000"/>
                </a:solidFill>
              </a:rPr>
              <a:t>的一个排列，</a:t>
            </a:r>
            <a:endParaRPr lang="en-US" altLang="zh-CN" sz="2400" dirty="0">
              <a:solidFill>
                <a:srgbClr val="FFC000"/>
              </a:solidFill>
            </a:endParaRPr>
          </a:p>
          <a:p>
            <a:r>
              <a:rPr lang="zh-CN" altLang="en-US" sz="2400" dirty="0">
                <a:solidFill>
                  <a:srgbClr val="FFC000"/>
                </a:solidFill>
              </a:rPr>
              <a:t>判断它是否是</a:t>
            </a:r>
            <a:r>
              <a:rPr lang="en-US" altLang="zh-CN" sz="2400" dirty="0">
                <a:solidFill>
                  <a:srgbClr val="FFC000"/>
                </a:solidFill>
              </a:rPr>
              <a:t>FILO</a:t>
            </a:r>
            <a:r>
              <a:rPr lang="zh-CN" altLang="en-US" sz="2400" dirty="0">
                <a:solidFill>
                  <a:srgbClr val="FFC000"/>
                </a:solidFill>
              </a:rPr>
              <a:t>序列。</a:t>
            </a:r>
            <a:endParaRPr lang="zh-Hans-HK" alt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273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0C3860F-76C2-4E92-9DE1-AB0E1F9F77E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608584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2"/>
                </a:solidFill>
              </a:rPr>
              <a:t>课后</a:t>
            </a:r>
            <a:r>
              <a:rPr lang="zh-CN" altLang="en-US" b="1" dirty="0">
                <a:solidFill>
                  <a:schemeClr val="tx2"/>
                </a:solidFill>
              </a:rPr>
              <a:t>思考 </a:t>
            </a:r>
            <a:r>
              <a:rPr lang="en-US" altLang="zh-CN" dirty="0">
                <a:solidFill>
                  <a:schemeClr val="tx2"/>
                </a:solidFill>
              </a:rPr>
              <a:t>- </a:t>
            </a:r>
            <a:r>
              <a:rPr lang="zh-CN" altLang="en-US" dirty="0">
                <a:solidFill>
                  <a:schemeClr val="tx2"/>
                </a:solidFill>
              </a:rPr>
              <a:t>关于</a:t>
            </a:r>
            <a:r>
              <a:rPr lang="en-US" altLang="zh-CN" dirty="0">
                <a:solidFill>
                  <a:schemeClr val="tx2"/>
                </a:solidFill>
              </a:rPr>
              <a:t>FILO</a:t>
            </a:r>
            <a:r>
              <a:rPr lang="zh-CN" altLang="en-US" dirty="0">
                <a:solidFill>
                  <a:schemeClr val="tx2"/>
                </a:solidFill>
              </a:rPr>
              <a:t>的</a:t>
            </a:r>
            <a:r>
              <a:rPr lang="en-US" altLang="zh-CN" dirty="0">
                <a:solidFill>
                  <a:schemeClr val="tx2"/>
                </a:solidFill>
              </a:rPr>
              <a:t>forbidden pattern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32B782-40A1-4E1B-9AD6-279C67E69F17}"/>
              </a:ext>
            </a:extLst>
          </p:cNvPr>
          <p:cNvSpPr txBox="1"/>
          <p:nvPr/>
        </p:nvSpPr>
        <p:spPr>
          <a:xfrm>
            <a:off x="822960" y="1437363"/>
            <a:ext cx="2585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00B0F0"/>
                </a:solidFill>
              </a:rPr>
              <a:t>(a</a:t>
            </a:r>
            <a:r>
              <a:rPr lang="en-US" altLang="zh-Hans-HK" sz="2400" baseline="-25000" dirty="0">
                <a:solidFill>
                  <a:srgbClr val="00B0F0"/>
                </a:solidFill>
              </a:rPr>
              <a:t>n</a:t>
            </a:r>
            <a:r>
              <a:rPr lang="en-US" altLang="zh-Hans-HK" sz="2400" dirty="0">
                <a:solidFill>
                  <a:srgbClr val="00B0F0"/>
                </a:solidFill>
              </a:rPr>
              <a:t>,a</a:t>
            </a:r>
            <a:r>
              <a:rPr lang="en-US" altLang="zh-Hans-HK" sz="2400" baseline="-25000" dirty="0">
                <a:solidFill>
                  <a:srgbClr val="00B0F0"/>
                </a:solidFill>
              </a:rPr>
              <a:t>n-1</a:t>
            </a:r>
            <a:r>
              <a:rPr lang="en-US" altLang="zh-Hans-HK" sz="2400" dirty="0">
                <a:solidFill>
                  <a:srgbClr val="00B0F0"/>
                </a:solidFill>
              </a:rPr>
              <a:t>,…,a</a:t>
            </a:r>
            <a:r>
              <a:rPr lang="en-US" altLang="zh-Hans-HK" sz="2400" baseline="-25000" dirty="0">
                <a:solidFill>
                  <a:srgbClr val="00B0F0"/>
                </a:solidFill>
              </a:rPr>
              <a:t>2</a:t>
            </a:r>
            <a:r>
              <a:rPr lang="en-US" altLang="zh-Hans-HK" sz="2400" dirty="0">
                <a:solidFill>
                  <a:srgbClr val="00B0F0"/>
                </a:solidFill>
              </a:rPr>
              <a:t>,a</a:t>
            </a:r>
            <a:r>
              <a:rPr lang="en-US" altLang="zh-Hans-HK" sz="2400" baseline="-25000" dirty="0">
                <a:solidFill>
                  <a:srgbClr val="00B0F0"/>
                </a:solidFill>
              </a:rPr>
              <a:t>1</a:t>
            </a:r>
            <a:r>
              <a:rPr lang="en-US" altLang="zh-Hans-HK" sz="2400" dirty="0">
                <a:solidFill>
                  <a:srgbClr val="00B0F0"/>
                </a:solidFill>
              </a:rPr>
              <a:t>)</a:t>
            </a:r>
            <a:endParaRPr lang="zh-Hans-HK" altLang="en-US" sz="2400" dirty="0">
              <a:solidFill>
                <a:srgbClr val="00B0F0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05EC4DA-81ED-4750-8400-4BF45A674818}"/>
              </a:ext>
            </a:extLst>
          </p:cNvPr>
          <p:cNvCxnSpPr/>
          <p:nvPr/>
        </p:nvCxnSpPr>
        <p:spPr bwMode="auto">
          <a:xfrm>
            <a:off x="2926080" y="1838960"/>
            <a:ext cx="660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F1FA777-9543-4BDA-BE35-B739ECC02283}"/>
              </a:ext>
            </a:extLst>
          </p:cNvPr>
          <p:cNvCxnSpPr/>
          <p:nvPr/>
        </p:nvCxnSpPr>
        <p:spPr bwMode="auto">
          <a:xfrm>
            <a:off x="3850640" y="1838960"/>
            <a:ext cx="0" cy="1473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6CE5693-E747-48C7-B39D-FE3F44F0614D}"/>
              </a:ext>
            </a:extLst>
          </p:cNvPr>
          <p:cNvCxnSpPr/>
          <p:nvPr/>
        </p:nvCxnSpPr>
        <p:spPr bwMode="auto">
          <a:xfrm>
            <a:off x="3586480" y="3312160"/>
            <a:ext cx="2946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5B0C192-4761-4AA2-B1D2-FA3A6E54A9B2}"/>
              </a:ext>
            </a:extLst>
          </p:cNvPr>
          <p:cNvCxnSpPr/>
          <p:nvPr/>
        </p:nvCxnSpPr>
        <p:spPr bwMode="auto">
          <a:xfrm>
            <a:off x="3586480" y="1838960"/>
            <a:ext cx="0" cy="1473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BBED03F-7821-492F-A976-124AE1FCC374}"/>
              </a:ext>
            </a:extLst>
          </p:cNvPr>
          <p:cNvCxnSpPr/>
          <p:nvPr/>
        </p:nvCxnSpPr>
        <p:spPr bwMode="auto">
          <a:xfrm>
            <a:off x="2926080" y="1554480"/>
            <a:ext cx="17576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7FBA923-D2C5-4CE5-AE88-1497B306A0E7}"/>
              </a:ext>
            </a:extLst>
          </p:cNvPr>
          <p:cNvCxnSpPr/>
          <p:nvPr/>
        </p:nvCxnSpPr>
        <p:spPr bwMode="auto">
          <a:xfrm>
            <a:off x="3850640" y="1838960"/>
            <a:ext cx="833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D23D731-B4F7-4C79-AF81-671F170CD9C1}"/>
              </a:ext>
            </a:extLst>
          </p:cNvPr>
          <p:cNvCxnSpPr/>
          <p:nvPr/>
        </p:nvCxnSpPr>
        <p:spPr bwMode="auto">
          <a:xfrm>
            <a:off x="5298440" y="1827569"/>
            <a:ext cx="660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8FEB3E9-5184-4112-B0B1-BF88684BB34F}"/>
              </a:ext>
            </a:extLst>
          </p:cNvPr>
          <p:cNvCxnSpPr/>
          <p:nvPr/>
        </p:nvCxnSpPr>
        <p:spPr bwMode="auto">
          <a:xfrm>
            <a:off x="6223000" y="1827569"/>
            <a:ext cx="0" cy="1473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7C82E17-7D19-4B9E-B379-6CA07306501B}"/>
              </a:ext>
            </a:extLst>
          </p:cNvPr>
          <p:cNvCxnSpPr/>
          <p:nvPr/>
        </p:nvCxnSpPr>
        <p:spPr bwMode="auto">
          <a:xfrm>
            <a:off x="5958840" y="3300769"/>
            <a:ext cx="2946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03C68C8-424C-4041-9AFB-6B36A7C4A2C3}"/>
              </a:ext>
            </a:extLst>
          </p:cNvPr>
          <p:cNvCxnSpPr/>
          <p:nvPr/>
        </p:nvCxnSpPr>
        <p:spPr bwMode="auto">
          <a:xfrm>
            <a:off x="5958840" y="1827569"/>
            <a:ext cx="0" cy="1473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1BF1CEA-A48A-4F5F-A877-72CCAF4F812E}"/>
              </a:ext>
            </a:extLst>
          </p:cNvPr>
          <p:cNvCxnSpPr/>
          <p:nvPr/>
        </p:nvCxnSpPr>
        <p:spPr bwMode="auto">
          <a:xfrm>
            <a:off x="5298440" y="1543089"/>
            <a:ext cx="17576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E9FBD73-3F2F-4D16-A0E1-DA169A0A33F1}"/>
              </a:ext>
            </a:extLst>
          </p:cNvPr>
          <p:cNvCxnSpPr/>
          <p:nvPr/>
        </p:nvCxnSpPr>
        <p:spPr bwMode="auto">
          <a:xfrm>
            <a:off x="6223000" y="1827569"/>
            <a:ext cx="833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FB145E74-31C0-4C04-88A1-2BAC7C9DB6C0}"/>
              </a:ext>
            </a:extLst>
          </p:cNvPr>
          <p:cNvSpPr txBox="1"/>
          <p:nvPr/>
        </p:nvSpPr>
        <p:spPr>
          <a:xfrm>
            <a:off x="6705601" y="1428988"/>
            <a:ext cx="209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00B0F0"/>
                </a:solidFill>
              </a:rPr>
              <a:t>(</a:t>
            </a:r>
            <a:r>
              <a:rPr lang="en-US" altLang="zh-CN" sz="2400" dirty="0">
                <a:solidFill>
                  <a:srgbClr val="00B0F0"/>
                </a:solidFill>
              </a:rPr>
              <a:t>n</a:t>
            </a:r>
            <a:r>
              <a:rPr lang="en-US" altLang="zh-Hans-HK" sz="2400" dirty="0">
                <a:solidFill>
                  <a:srgbClr val="00B0F0"/>
                </a:solidFill>
              </a:rPr>
              <a:t>,n-1,…,2,1)</a:t>
            </a:r>
            <a:endParaRPr lang="zh-Hans-HK" altLang="en-US" sz="2400" dirty="0">
              <a:solidFill>
                <a:srgbClr val="00B0F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CBA40C3-C899-4569-97CD-A9A3B9B70771}"/>
              </a:ext>
            </a:extLst>
          </p:cNvPr>
          <p:cNvSpPr txBox="1"/>
          <p:nvPr/>
        </p:nvSpPr>
        <p:spPr>
          <a:xfrm>
            <a:off x="1579885" y="3312160"/>
            <a:ext cx="68783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假设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,…,a</a:t>
            </a:r>
            <a:r>
              <a:rPr lang="en-US" altLang="zh-CN" sz="2800" baseline="-25000" dirty="0"/>
              <a:t>n</a:t>
            </a:r>
            <a:r>
              <a:rPr lang="zh-CN" altLang="en-US" sz="2800" dirty="0"/>
              <a:t>是</a:t>
            </a:r>
            <a:r>
              <a:rPr lang="en-US" altLang="zh-CN" sz="2800" dirty="0"/>
              <a:t>1..n</a:t>
            </a:r>
            <a:r>
              <a:rPr lang="zh-CN" altLang="en-US" sz="2800" dirty="0"/>
              <a:t>的一个排列。问</a:t>
            </a:r>
            <a:endParaRPr lang="en-US" altLang="zh-CN" sz="2800" dirty="0"/>
          </a:p>
          <a:p>
            <a:r>
              <a:rPr lang="en-US" altLang="zh-CN" sz="2800" dirty="0"/>
              <a:t>       </a:t>
            </a:r>
            <a:r>
              <a:rPr lang="zh-CN" altLang="en-US" sz="2800" dirty="0"/>
              <a:t>利用一个栈，能否将之排列为</a:t>
            </a:r>
            <a:r>
              <a:rPr lang="en-US" altLang="zh-CN" sz="2800" dirty="0"/>
              <a:t>(1,…n)?</a:t>
            </a:r>
            <a:endParaRPr lang="zh-Hans-HK" altLang="en-US" sz="28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DF0398B-A483-4710-9649-6BFB78AA5A8A}"/>
              </a:ext>
            </a:extLst>
          </p:cNvPr>
          <p:cNvSpPr txBox="1"/>
          <p:nvPr/>
        </p:nvSpPr>
        <p:spPr>
          <a:xfrm>
            <a:off x="314960" y="4683760"/>
            <a:ext cx="46177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定义  </a:t>
            </a:r>
            <a:r>
              <a:rPr lang="en-US" altLang="zh-CN" sz="2400" dirty="0"/>
              <a:t>(a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,…,a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是</a:t>
            </a:r>
            <a:r>
              <a:rPr lang="en-US" altLang="zh-CN" sz="2400" dirty="0">
                <a:solidFill>
                  <a:srgbClr val="00B0F0"/>
                </a:solidFill>
              </a:rPr>
              <a:t>231-avoid</a:t>
            </a:r>
            <a:r>
              <a:rPr lang="zh-CN" altLang="en-US" sz="2400" dirty="0"/>
              <a:t>的</a:t>
            </a:r>
            <a:br>
              <a:rPr lang="en-US" altLang="zh-CN" sz="2400" dirty="0"/>
            </a:br>
            <a:r>
              <a:rPr lang="en-US" altLang="zh-CN" sz="2400" dirty="0"/>
              <a:t> </a:t>
            </a:r>
            <a:r>
              <a:rPr lang="zh-CN" altLang="en-US" sz="2400" dirty="0"/>
              <a:t>如果</a:t>
            </a:r>
            <a:r>
              <a:rPr lang="zh-CN" altLang="en-US" sz="2400" dirty="0">
                <a:solidFill>
                  <a:srgbClr val="00B0F0"/>
                </a:solidFill>
              </a:rPr>
              <a:t>不存在</a:t>
            </a:r>
            <a:r>
              <a:rPr lang="en-US" altLang="zh-CN" sz="2400" dirty="0" err="1">
                <a:solidFill>
                  <a:srgbClr val="00B0F0"/>
                </a:solidFill>
              </a:rPr>
              <a:t>i</a:t>
            </a:r>
            <a:r>
              <a:rPr lang="en-US" altLang="zh-CN" sz="2400" dirty="0">
                <a:solidFill>
                  <a:srgbClr val="00B0F0"/>
                </a:solidFill>
              </a:rPr>
              <a:t>&lt;j&lt;k  </a:t>
            </a:r>
            <a:r>
              <a:rPr lang="zh-CN" altLang="en-US" sz="2400" dirty="0">
                <a:solidFill>
                  <a:srgbClr val="00B0F0"/>
                </a:solidFill>
              </a:rPr>
              <a:t>使得 </a:t>
            </a:r>
            <a:r>
              <a:rPr lang="en-US" altLang="zh-CN" sz="2400" dirty="0" err="1">
                <a:solidFill>
                  <a:srgbClr val="00B0F0"/>
                </a:solidFill>
              </a:rPr>
              <a:t>a</a:t>
            </a:r>
            <a:r>
              <a:rPr lang="en-US" altLang="zh-CN" sz="2400" baseline="-25000" dirty="0" err="1">
                <a:solidFill>
                  <a:srgbClr val="00B0F0"/>
                </a:solidFill>
              </a:rPr>
              <a:t>k</a:t>
            </a:r>
            <a:r>
              <a:rPr lang="en-US" altLang="zh-CN" sz="2400" dirty="0">
                <a:solidFill>
                  <a:srgbClr val="00B0F0"/>
                </a:solidFill>
              </a:rPr>
              <a:t>&lt;a</a:t>
            </a:r>
            <a:r>
              <a:rPr lang="en-US" altLang="zh-CN" sz="2400" baseline="-25000" dirty="0">
                <a:solidFill>
                  <a:srgbClr val="00B0F0"/>
                </a:solidFill>
              </a:rPr>
              <a:t>i</a:t>
            </a:r>
            <a:r>
              <a:rPr lang="en-US" altLang="zh-CN" sz="2400" dirty="0">
                <a:solidFill>
                  <a:srgbClr val="00B0F0"/>
                </a:solidFill>
              </a:rPr>
              <a:t>&lt;</a:t>
            </a:r>
            <a:r>
              <a:rPr lang="en-US" altLang="zh-CN" sz="2400" dirty="0" err="1">
                <a:solidFill>
                  <a:srgbClr val="00B0F0"/>
                </a:solidFill>
              </a:rPr>
              <a:t>a</a:t>
            </a:r>
            <a:r>
              <a:rPr lang="en-US" altLang="zh-CN" sz="2400" baseline="-25000" dirty="0" err="1">
                <a:solidFill>
                  <a:srgbClr val="00B0F0"/>
                </a:solidFill>
              </a:rPr>
              <a:t>j</a:t>
            </a:r>
            <a:r>
              <a:rPr lang="zh-CN" altLang="en-US" sz="2400" dirty="0">
                <a:solidFill>
                  <a:srgbClr val="00B0F0"/>
                </a:solidFill>
              </a:rPr>
              <a:t>。</a:t>
            </a:r>
            <a:endParaRPr lang="en-US" altLang="zh-CN" sz="2400" dirty="0">
              <a:solidFill>
                <a:srgbClr val="00B0F0"/>
              </a:solidFill>
            </a:endParaRPr>
          </a:p>
          <a:p>
            <a:r>
              <a:rPr lang="zh-CN" altLang="en-US" sz="2400" dirty="0"/>
              <a:t>例： </a:t>
            </a:r>
            <a:r>
              <a:rPr lang="en-US" altLang="zh-CN" sz="2400" dirty="0"/>
              <a:t>231</a:t>
            </a:r>
            <a:r>
              <a:rPr lang="zh-CN" altLang="en-US" sz="2400" dirty="0"/>
              <a:t>不是 </a:t>
            </a:r>
            <a:r>
              <a:rPr lang="en-US" altLang="zh-CN" sz="2400" dirty="0"/>
              <a:t>231-avoid</a:t>
            </a:r>
            <a:r>
              <a:rPr lang="zh-CN" altLang="en-US" sz="2400" dirty="0"/>
              <a:t>的。</a:t>
            </a:r>
            <a:endParaRPr lang="en-US" altLang="zh-CN" sz="2400" dirty="0"/>
          </a:p>
          <a:p>
            <a:r>
              <a:rPr lang="en-US" altLang="zh-Hans-HK" sz="2400" dirty="0"/>
              <a:t>  </a:t>
            </a:r>
            <a:r>
              <a:rPr lang="en-US" altLang="zh-CN" sz="2400" dirty="0"/>
              <a:t>5</a:t>
            </a:r>
            <a:r>
              <a:rPr lang="en-US" altLang="zh-CN" sz="2400" u="sng" dirty="0"/>
              <a:t>3</a:t>
            </a:r>
            <a:r>
              <a:rPr lang="en-US" altLang="zh-CN" sz="2400" dirty="0"/>
              <a:t>2</a:t>
            </a:r>
            <a:r>
              <a:rPr lang="en-US" altLang="zh-CN" sz="2400" u="sng" dirty="0"/>
              <a:t>41</a:t>
            </a:r>
            <a:r>
              <a:rPr lang="zh-CN" altLang="en-US" sz="2400" dirty="0"/>
              <a:t>也不是</a:t>
            </a:r>
            <a:r>
              <a:rPr lang="en-US" altLang="zh-CN" sz="2400" dirty="0"/>
              <a:t>231-avoid</a:t>
            </a:r>
            <a:r>
              <a:rPr lang="zh-CN" altLang="en-US" sz="2400" dirty="0"/>
              <a:t>的。</a:t>
            </a:r>
            <a:endParaRPr lang="en-US" altLang="zh-CN" sz="2400" dirty="0"/>
          </a:p>
          <a:p>
            <a:r>
              <a:rPr lang="en-US" altLang="zh-Hans-HK" sz="2400" dirty="0"/>
              <a:t>     </a:t>
            </a:r>
            <a:r>
              <a:rPr lang="en-US" altLang="zh-Hans-HK" sz="2400" dirty="0" err="1"/>
              <a:t>i</a:t>
            </a:r>
            <a:r>
              <a:rPr lang="en-US" altLang="zh-Hans-HK" sz="2400" dirty="0"/>
              <a:t>   j k</a:t>
            </a:r>
            <a:endParaRPr lang="zh-Hans-HK" altLang="en-US" sz="2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4E83979-940E-4919-9B98-171CB1205304}"/>
              </a:ext>
            </a:extLst>
          </p:cNvPr>
          <p:cNvSpPr txBox="1"/>
          <p:nvPr/>
        </p:nvSpPr>
        <p:spPr>
          <a:xfrm>
            <a:off x="5273040" y="4729201"/>
            <a:ext cx="33714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定理 </a:t>
            </a:r>
            <a:r>
              <a:rPr lang="en-US" altLang="zh-CN" sz="2400" dirty="0"/>
              <a:t>(Knuth)</a:t>
            </a:r>
          </a:p>
          <a:p>
            <a:r>
              <a:rPr lang="en-US" altLang="zh-Hans-HK" sz="2400" i="1" dirty="0"/>
              <a:t>(a</a:t>
            </a:r>
            <a:r>
              <a:rPr lang="en-US" altLang="zh-Hans-HK" sz="2400" i="1" baseline="-25000" dirty="0"/>
              <a:t>1</a:t>
            </a:r>
            <a:r>
              <a:rPr lang="en-US" altLang="zh-Hans-HK" sz="2400" i="1" dirty="0"/>
              <a:t>,…a</a:t>
            </a:r>
            <a:r>
              <a:rPr lang="en-US" altLang="zh-Hans-HK" sz="2400" i="1" baseline="-25000" dirty="0"/>
              <a:t>n</a:t>
            </a:r>
            <a:r>
              <a:rPr lang="en-US" altLang="zh-Hans-HK" sz="2400" i="1" dirty="0"/>
              <a:t>)</a:t>
            </a:r>
            <a:r>
              <a:rPr lang="zh-CN" altLang="en-US" sz="2400" i="1" dirty="0"/>
              <a:t>可以通过</a:t>
            </a:r>
            <a:r>
              <a:rPr lang="en-US" altLang="zh-CN" sz="2400" i="1" dirty="0"/>
              <a:t>1</a:t>
            </a:r>
            <a:r>
              <a:rPr lang="zh-CN" altLang="en-US" sz="2400" i="1" dirty="0"/>
              <a:t>个栈</a:t>
            </a:r>
            <a:endParaRPr lang="en-US" altLang="zh-CN" sz="2400" i="1" dirty="0"/>
          </a:p>
          <a:p>
            <a:r>
              <a:rPr lang="en-US" altLang="zh-CN" sz="2400" i="1" dirty="0"/>
              <a:t>   </a:t>
            </a:r>
            <a:r>
              <a:rPr lang="zh-CN" altLang="en-US" sz="2400" i="1" dirty="0"/>
              <a:t>排列为</a:t>
            </a:r>
            <a:r>
              <a:rPr lang="en-US" altLang="zh-CN" sz="2400" i="1" dirty="0"/>
              <a:t>(1,…,n)</a:t>
            </a:r>
          </a:p>
          <a:p>
            <a:pPr marL="342900" indent="-342900">
              <a:buFont typeface="Wingdings" panose="05000000000000000000" pitchFamily="2" charset="2"/>
              <a:buChar char="ó"/>
            </a:pPr>
            <a:r>
              <a:rPr lang="zh-CN" altLang="en-US" sz="2400" i="1" dirty="0"/>
              <a:t>它是</a:t>
            </a:r>
            <a:r>
              <a:rPr lang="en-US" altLang="zh-CN" sz="2400" i="1" dirty="0"/>
              <a:t>231-avoid</a:t>
            </a:r>
            <a:r>
              <a:rPr lang="zh-CN" altLang="en-US" sz="2400" i="1" dirty="0"/>
              <a:t>的。</a:t>
            </a:r>
            <a:endParaRPr lang="en-US" altLang="zh-CN" sz="2400" i="1" dirty="0"/>
          </a:p>
          <a:p>
            <a:r>
              <a:rPr lang="zh-CN" altLang="en-US" sz="2400" i="1" dirty="0">
                <a:solidFill>
                  <a:srgbClr val="FFC000"/>
                </a:solidFill>
              </a:rPr>
              <a:t>提示：归纳法</a:t>
            </a:r>
            <a:endParaRPr lang="zh-Hans-HK" altLang="en-US" sz="2400" i="1" dirty="0">
              <a:solidFill>
                <a:srgbClr val="FFC000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F6F0746-EDE1-4A85-A178-6ECF13CC3147}"/>
              </a:ext>
            </a:extLst>
          </p:cNvPr>
          <p:cNvCxnSpPr/>
          <p:nvPr/>
        </p:nvCxnSpPr>
        <p:spPr bwMode="auto">
          <a:xfrm>
            <a:off x="3181808" y="1680140"/>
            <a:ext cx="279398" cy="83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C432051-FB31-4079-98E0-EB4926155762}"/>
              </a:ext>
            </a:extLst>
          </p:cNvPr>
          <p:cNvCxnSpPr/>
          <p:nvPr/>
        </p:nvCxnSpPr>
        <p:spPr bwMode="auto">
          <a:xfrm>
            <a:off x="6433822" y="1677570"/>
            <a:ext cx="279398" cy="83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</p:spTree>
    <p:extLst>
      <p:ext uri="{BB962C8B-B14F-4D97-AF65-F5344CB8AC3E}">
        <p14:creationId xmlns:p14="http://schemas.microsoft.com/office/powerpoint/2010/main" val="31718222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C7ADAD0D-AC73-4A94-BFE6-B68C9DEED115}"/>
              </a:ext>
            </a:extLst>
          </p:cNvPr>
          <p:cNvSpPr/>
          <p:nvPr/>
        </p:nvSpPr>
        <p:spPr bwMode="auto">
          <a:xfrm>
            <a:off x="2431110" y="4642262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4EC0FB1-7E19-4574-8B22-D44236DE1856}"/>
              </a:ext>
            </a:extLst>
          </p:cNvPr>
          <p:cNvSpPr/>
          <p:nvPr/>
        </p:nvSpPr>
        <p:spPr bwMode="auto">
          <a:xfrm>
            <a:off x="2752845" y="5291377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BA9BAE6-5C3F-480C-B0DB-59E539A5E758}"/>
              </a:ext>
            </a:extLst>
          </p:cNvPr>
          <p:cNvSpPr/>
          <p:nvPr/>
        </p:nvSpPr>
        <p:spPr bwMode="auto">
          <a:xfrm>
            <a:off x="1435747" y="5353466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608D4FF-EBB8-4DBB-8C47-1B114900DCA2}"/>
              </a:ext>
            </a:extLst>
          </p:cNvPr>
          <p:cNvSpPr/>
          <p:nvPr/>
        </p:nvSpPr>
        <p:spPr bwMode="auto">
          <a:xfrm>
            <a:off x="2448045" y="5718415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026767D-FD08-4CA9-A6A0-3C05E55FB135}"/>
              </a:ext>
            </a:extLst>
          </p:cNvPr>
          <p:cNvSpPr/>
          <p:nvPr/>
        </p:nvSpPr>
        <p:spPr bwMode="auto">
          <a:xfrm>
            <a:off x="2639959" y="6256578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5D8877B-0438-4794-9CAD-BEC9BD27FB3B}"/>
              </a:ext>
            </a:extLst>
          </p:cNvPr>
          <p:cNvSpPr/>
          <p:nvPr/>
        </p:nvSpPr>
        <p:spPr bwMode="auto">
          <a:xfrm>
            <a:off x="2037851" y="5537789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44BCB94-78AA-459A-BD68-DE3F44FE308F}"/>
              </a:ext>
            </a:extLst>
          </p:cNvPr>
          <p:cNvSpPr/>
          <p:nvPr/>
        </p:nvSpPr>
        <p:spPr bwMode="auto">
          <a:xfrm>
            <a:off x="1889245" y="5099464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15E1CFB-86D0-41D4-B1DB-76C54E2BAC39}"/>
              </a:ext>
            </a:extLst>
          </p:cNvPr>
          <p:cNvSpPr/>
          <p:nvPr/>
        </p:nvSpPr>
        <p:spPr bwMode="auto">
          <a:xfrm>
            <a:off x="5851640" y="4677188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E52063A-DD9C-40C4-997C-A46386F2080F}"/>
              </a:ext>
            </a:extLst>
          </p:cNvPr>
          <p:cNvSpPr/>
          <p:nvPr/>
        </p:nvSpPr>
        <p:spPr bwMode="auto">
          <a:xfrm>
            <a:off x="6173375" y="5326303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DFAFC59-1FD1-48F8-85E4-104D9EB1344C}"/>
              </a:ext>
            </a:extLst>
          </p:cNvPr>
          <p:cNvSpPr/>
          <p:nvPr/>
        </p:nvSpPr>
        <p:spPr bwMode="auto">
          <a:xfrm>
            <a:off x="4856277" y="5388392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24D299A-60C9-4977-8170-03E1FD6C2690}"/>
              </a:ext>
            </a:extLst>
          </p:cNvPr>
          <p:cNvSpPr/>
          <p:nvPr/>
        </p:nvSpPr>
        <p:spPr bwMode="auto">
          <a:xfrm>
            <a:off x="5868575" y="5753341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638DB67-7B0E-409D-9B65-DC2F5F762475}"/>
              </a:ext>
            </a:extLst>
          </p:cNvPr>
          <p:cNvSpPr/>
          <p:nvPr/>
        </p:nvSpPr>
        <p:spPr bwMode="auto">
          <a:xfrm>
            <a:off x="6060489" y="6291504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77DBB91-5289-4525-BAAB-44EB9E1AB7A7}"/>
              </a:ext>
            </a:extLst>
          </p:cNvPr>
          <p:cNvSpPr/>
          <p:nvPr/>
        </p:nvSpPr>
        <p:spPr bwMode="auto">
          <a:xfrm>
            <a:off x="5458381" y="5572715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E2A6C73-52C1-4F2D-9792-300F4760E1DE}"/>
              </a:ext>
            </a:extLst>
          </p:cNvPr>
          <p:cNvSpPr/>
          <p:nvPr/>
        </p:nvSpPr>
        <p:spPr bwMode="auto">
          <a:xfrm>
            <a:off x="5309775" y="5134390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B1C1A57-C972-4AD1-B095-AA6F63E68F7D}"/>
              </a:ext>
            </a:extLst>
          </p:cNvPr>
          <p:cNvCxnSpPr>
            <a:stCxn id="10" idx="5"/>
            <a:endCxn id="11" idx="0"/>
          </p:cNvCxnSpPr>
          <p:nvPr/>
        </p:nvCxnSpPr>
        <p:spPr bwMode="auto">
          <a:xfrm>
            <a:off x="5957633" y="4783181"/>
            <a:ext cx="277831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2BAC906-3198-4E88-8215-21AAFB121CBC}"/>
              </a:ext>
            </a:extLst>
          </p:cNvPr>
          <p:cNvCxnSpPr>
            <a:stCxn id="14" idx="7"/>
            <a:endCxn id="11" idx="4"/>
          </p:cNvCxnSpPr>
          <p:nvPr/>
        </p:nvCxnSpPr>
        <p:spPr bwMode="auto">
          <a:xfrm flipV="1">
            <a:off x="6166482" y="5450481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6E1EDA1-14EA-49B6-898F-6371D5463621}"/>
              </a:ext>
            </a:extLst>
          </p:cNvPr>
          <p:cNvCxnSpPr>
            <a:stCxn id="14" idx="1"/>
            <a:endCxn id="12" idx="5"/>
          </p:cNvCxnSpPr>
          <p:nvPr/>
        </p:nvCxnSpPr>
        <p:spPr bwMode="auto">
          <a:xfrm flipH="1" flipV="1">
            <a:off x="4962270" y="5494385"/>
            <a:ext cx="1116404" cy="81530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C6BE976-1B5A-4F8E-8D56-51970A980917}"/>
              </a:ext>
            </a:extLst>
          </p:cNvPr>
          <p:cNvCxnSpPr>
            <a:stCxn id="10" idx="2"/>
            <a:endCxn id="12" idx="0"/>
          </p:cNvCxnSpPr>
          <p:nvPr/>
        </p:nvCxnSpPr>
        <p:spPr bwMode="auto">
          <a:xfrm flipH="1">
            <a:off x="4918366" y="4739277"/>
            <a:ext cx="933274" cy="64911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087BD32-DCA0-4EE2-A5D2-774C54D80570}"/>
              </a:ext>
            </a:extLst>
          </p:cNvPr>
          <p:cNvSpPr txBox="1"/>
          <p:nvPr/>
        </p:nvSpPr>
        <p:spPr>
          <a:xfrm>
            <a:off x="2475047" y="4388452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0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B828568-00B9-47EF-9F9B-5FCB1A60AAC6}"/>
              </a:ext>
            </a:extLst>
          </p:cNvPr>
          <p:cNvSpPr txBox="1"/>
          <p:nvPr/>
        </p:nvSpPr>
        <p:spPr>
          <a:xfrm>
            <a:off x="1932932" y="5020250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1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9E9983E-412F-45F6-A7D7-391EAED574A1}"/>
              </a:ext>
            </a:extLst>
          </p:cNvPr>
          <p:cNvSpPr txBox="1"/>
          <p:nvPr/>
        </p:nvSpPr>
        <p:spPr>
          <a:xfrm>
            <a:off x="1785197" y="5505113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2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0CC21E3-2019-46A2-86F1-AB6311A0EDCA}"/>
              </a:ext>
            </a:extLst>
          </p:cNvPr>
          <p:cNvSpPr txBox="1"/>
          <p:nvPr/>
        </p:nvSpPr>
        <p:spPr>
          <a:xfrm>
            <a:off x="2912118" y="5172161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3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0D68F61-B0B7-49FF-8E37-975AF75002A0}"/>
              </a:ext>
            </a:extLst>
          </p:cNvPr>
          <p:cNvSpPr txBox="1"/>
          <p:nvPr/>
        </p:nvSpPr>
        <p:spPr>
          <a:xfrm>
            <a:off x="2510134" y="5748090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4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B396E87-997D-4BA7-8819-21FCB6701F24}"/>
              </a:ext>
            </a:extLst>
          </p:cNvPr>
          <p:cNvSpPr txBox="1"/>
          <p:nvPr/>
        </p:nvSpPr>
        <p:spPr>
          <a:xfrm>
            <a:off x="2747203" y="6231016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5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FBBAEDD-6DEA-43CD-A076-489C310A8DFC}"/>
              </a:ext>
            </a:extLst>
          </p:cNvPr>
          <p:cNvSpPr txBox="1"/>
          <p:nvPr/>
        </p:nvSpPr>
        <p:spPr>
          <a:xfrm>
            <a:off x="1178027" y="5327904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6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49339E4-BDEF-44F3-9C6B-EA3D4D2D62B0}"/>
              </a:ext>
            </a:extLst>
          </p:cNvPr>
          <p:cNvSpPr txBox="1"/>
          <p:nvPr/>
        </p:nvSpPr>
        <p:spPr>
          <a:xfrm>
            <a:off x="5887726" y="4418415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0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2DEB524-F7B6-407D-B179-61F8D9E27EB7}"/>
              </a:ext>
            </a:extLst>
          </p:cNvPr>
          <p:cNvSpPr txBox="1"/>
          <p:nvPr/>
        </p:nvSpPr>
        <p:spPr>
          <a:xfrm>
            <a:off x="6268352" y="5134390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3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D330765-905E-4928-B22B-A75CF3C669F0}"/>
              </a:ext>
            </a:extLst>
          </p:cNvPr>
          <p:cNvSpPr txBox="1"/>
          <p:nvPr/>
        </p:nvSpPr>
        <p:spPr>
          <a:xfrm>
            <a:off x="6159882" y="6227112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5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8E1B8D8-31F8-4615-9D79-A299F11C09E7}"/>
              </a:ext>
            </a:extLst>
          </p:cNvPr>
          <p:cNvSpPr txBox="1"/>
          <p:nvPr/>
        </p:nvSpPr>
        <p:spPr>
          <a:xfrm>
            <a:off x="4534261" y="5290133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6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7BFC496-A6EA-488C-B776-F88B1F2C0051}"/>
              </a:ext>
            </a:extLst>
          </p:cNvPr>
          <p:cNvSpPr txBox="1"/>
          <p:nvPr/>
        </p:nvSpPr>
        <p:spPr>
          <a:xfrm>
            <a:off x="6950851" y="5099464"/>
            <a:ext cx="1760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输出：</a:t>
            </a:r>
            <a:endParaRPr lang="en-US" altLang="zh-CN" dirty="0"/>
          </a:p>
          <a:p>
            <a:r>
              <a:rPr lang="en-US" altLang="zh-CN" dirty="0"/>
              <a:t>h: 4</a:t>
            </a:r>
          </a:p>
          <a:p>
            <a:r>
              <a:rPr lang="en-US" altLang="zh-Hans-HK" dirty="0"/>
              <a:t>a: 0 6 5 3</a:t>
            </a:r>
            <a:endParaRPr lang="zh-Hans-HK" altLang="en-US" dirty="0"/>
          </a:p>
        </p:txBody>
      </p:sp>
      <p:sp>
        <p:nvSpPr>
          <p:cNvPr id="33" name="内容占位符 2">
            <a:extLst>
              <a:ext uri="{FF2B5EF4-FFF2-40B4-BE49-F238E27FC236}">
                <a16:creationId xmlns:a16="http://schemas.microsoft.com/office/drawing/2014/main" id="{C752D569-E023-413D-A449-F3FBA366CB54}"/>
              </a:ext>
            </a:extLst>
          </p:cNvPr>
          <p:cNvSpPr txBox="1">
            <a:spLocks/>
          </p:cNvSpPr>
          <p:nvPr/>
        </p:nvSpPr>
        <p:spPr>
          <a:xfrm>
            <a:off x="818052" y="1303602"/>
            <a:ext cx="8076449" cy="279205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CN" altLang="en-US" sz="2800" dirty="0"/>
              <a:t>输入</a:t>
            </a:r>
            <a:r>
              <a:rPr lang="en-US" altLang="zh-CN" sz="2800" dirty="0"/>
              <a:t>:  p[0],…,p[n-1] </a:t>
            </a:r>
            <a:r>
              <a:rPr lang="zh-CN" altLang="en-US" sz="2800" dirty="0"/>
              <a:t>是平面上</a:t>
            </a:r>
            <a:r>
              <a:rPr lang="en-US" altLang="zh-CN" sz="2800" dirty="0"/>
              <a:t>n</a:t>
            </a:r>
            <a:r>
              <a:rPr lang="zh-CN" altLang="en-US" sz="2800" dirty="0"/>
              <a:t>个点</a:t>
            </a:r>
            <a:endParaRPr lang="en-US" altLang="zh-CN" sz="2800" dirty="0"/>
          </a:p>
          <a:p>
            <a:pPr marL="0" indent="0">
              <a:buFontTx/>
              <a:buNone/>
            </a:pPr>
            <a:r>
              <a:rPr lang="en-US" altLang="zh-Hans-HK" sz="2400" dirty="0"/>
              <a:t>   </a:t>
            </a:r>
            <a:r>
              <a:rPr lang="zh-CN" altLang="en-US" sz="2400" dirty="0"/>
              <a:t>（假定点不重合，任意三点不共线）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FontTx/>
              <a:buNone/>
            </a:pPr>
            <a:r>
              <a:rPr lang="zh-CN" altLang="en-US" sz="2800" dirty="0"/>
              <a:t>输出： 这些点的凸包。</a:t>
            </a:r>
            <a:endParaRPr lang="en-US" altLang="zh-CN" sz="2800" dirty="0"/>
          </a:p>
          <a:p>
            <a:pPr marL="0" indent="0">
              <a:buFontTx/>
              <a:buNone/>
            </a:pPr>
            <a:r>
              <a:rPr lang="en-US" altLang="zh-CN" sz="2800" dirty="0"/>
              <a:t>   </a:t>
            </a:r>
            <a:r>
              <a:rPr lang="zh-CN" altLang="en-US" sz="2800" dirty="0"/>
              <a:t>具体来说，输出</a:t>
            </a:r>
            <a:r>
              <a:rPr lang="en-US" altLang="zh-CN" sz="2800" dirty="0"/>
              <a:t>h——</a:t>
            </a:r>
            <a:r>
              <a:rPr lang="zh-CN" altLang="en-US" sz="2800" dirty="0"/>
              <a:t>表示凸包的顶点数，以及</a:t>
            </a:r>
            <a:r>
              <a:rPr lang="en-US" altLang="zh-CN" sz="2800" dirty="0"/>
              <a:t>a[1],…a[h]   </a:t>
            </a:r>
            <a:r>
              <a:rPr lang="zh-CN" altLang="en-US" sz="2800" dirty="0"/>
              <a:t>表示</a:t>
            </a:r>
            <a:r>
              <a:rPr lang="en-US" altLang="zh-CN" sz="2800" dirty="0"/>
              <a:t>p[a[1]]…p[a[h]]</a:t>
            </a:r>
            <a:r>
              <a:rPr lang="zh-CN" altLang="en-US" sz="2800" dirty="0"/>
              <a:t>为</a:t>
            </a:r>
            <a:r>
              <a:rPr lang="zh-CN" altLang="en-US" sz="2800" dirty="0">
                <a:solidFill>
                  <a:srgbClr val="3FCDFF"/>
                </a:solidFill>
              </a:rPr>
              <a:t>凸包</a:t>
            </a:r>
            <a:r>
              <a:rPr lang="zh-CN" altLang="en-US" sz="2800" dirty="0"/>
              <a:t>上按逆时针排列的点。</a:t>
            </a:r>
            <a:endParaRPr lang="zh-Hans-HK" altLang="en-US" sz="28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F9298DE-526D-4212-93CB-5DD2A63ECF09}"/>
              </a:ext>
            </a:extLst>
          </p:cNvPr>
          <p:cNvSpPr/>
          <p:nvPr/>
        </p:nvSpPr>
        <p:spPr>
          <a:xfrm>
            <a:off x="1559925" y="510376"/>
            <a:ext cx="61157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栈的应用</a:t>
            </a:r>
            <a:r>
              <a:rPr lang="zh-CN" altLang="en-US" sz="3600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：</a:t>
            </a:r>
            <a:r>
              <a:rPr lang="en-US" altLang="zh-CN" sz="3600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graham-scan</a:t>
            </a:r>
            <a:r>
              <a:rPr lang="zh-CN" altLang="en-US" sz="3600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1096039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230733-6FC2-451E-8423-34DE4EE550C8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Hans-HK" b="1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Graham-scan convex hull algorithm</a:t>
            </a:r>
            <a:endParaRPr lang="en-US" altLang="zh-CN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算法思路：</a:t>
            </a:r>
            <a:endParaRPr lang="en-US" altLang="zh-CN" dirty="0"/>
          </a:p>
          <a:p>
            <a:pPr marL="800100" lvl="2" indent="0">
              <a:buNone/>
            </a:pPr>
            <a:r>
              <a:rPr lang="en-US" altLang="zh-CN" dirty="0"/>
              <a:t>		1. </a:t>
            </a:r>
            <a:r>
              <a:rPr lang="zh-CN" altLang="en-US" dirty="0"/>
              <a:t>选最低点。</a:t>
            </a:r>
            <a:endParaRPr lang="en-US" altLang="zh-CN" dirty="0"/>
          </a:p>
          <a:p>
            <a:pPr marL="800100" lvl="2" indent="0">
              <a:buNone/>
            </a:pPr>
            <a:r>
              <a:rPr lang="en-US" altLang="zh-CN" dirty="0"/>
              <a:t>		2. </a:t>
            </a:r>
            <a:r>
              <a:rPr lang="zh-CN" altLang="en-US" dirty="0"/>
              <a:t>按角度排序</a:t>
            </a:r>
            <a:endParaRPr lang="en-US" altLang="zh-CN" dirty="0"/>
          </a:p>
          <a:p>
            <a:pPr marL="800100" lvl="2" indent="0">
              <a:buNone/>
            </a:pPr>
            <a:r>
              <a:rPr lang="en-US" altLang="zh-CN" dirty="0"/>
              <a:t>		3. </a:t>
            </a:r>
            <a:r>
              <a:rPr lang="zh-CN" altLang="en-US" dirty="0"/>
              <a:t>扫描</a:t>
            </a:r>
            <a:r>
              <a:rPr lang="en-US" altLang="zh-CN" dirty="0"/>
              <a:t>(scan)</a:t>
            </a:r>
          </a:p>
          <a:p>
            <a:pPr marL="800100" lvl="2" indent="0">
              <a:buNone/>
            </a:pPr>
            <a:r>
              <a:rPr lang="en-US" altLang="zh-Hans-HK" dirty="0"/>
              <a:t>		</a:t>
            </a:r>
            <a:r>
              <a:rPr lang="zh-CN" altLang="en-US" dirty="0"/>
              <a:t>利用一个栈。</a:t>
            </a:r>
            <a:endParaRPr lang="zh-Hans-HK" altLang="en-US" dirty="0"/>
          </a:p>
          <a:p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E53F596-3304-48B8-868A-C5A8EB5FA63C}"/>
              </a:ext>
            </a:extLst>
          </p:cNvPr>
          <p:cNvSpPr/>
          <p:nvPr/>
        </p:nvSpPr>
        <p:spPr bwMode="auto">
          <a:xfrm>
            <a:off x="7833897" y="2866188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FF0C16C-91C3-41D1-BBD5-94B87D7AABA4}"/>
              </a:ext>
            </a:extLst>
          </p:cNvPr>
          <p:cNvSpPr/>
          <p:nvPr/>
        </p:nvSpPr>
        <p:spPr bwMode="auto">
          <a:xfrm>
            <a:off x="8076609" y="3515303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728C7B2-A6EC-4B36-894D-4A5D22222CC3}"/>
              </a:ext>
            </a:extLst>
          </p:cNvPr>
          <p:cNvSpPr/>
          <p:nvPr/>
        </p:nvSpPr>
        <p:spPr bwMode="auto">
          <a:xfrm>
            <a:off x="6759511" y="3577392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3075515-0BC5-42AA-A430-8230F4A7878F}"/>
              </a:ext>
            </a:extLst>
          </p:cNvPr>
          <p:cNvSpPr/>
          <p:nvPr/>
        </p:nvSpPr>
        <p:spPr bwMode="auto">
          <a:xfrm>
            <a:off x="7771809" y="3942341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6C37129-92E4-478D-AE4C-11023E41CD0B}"/>
              </a:ext>
            </a:extLst>
          </p:cNvPr>
          <p:cNvSpPr/>
          <p:nvPr/>
        </p:nvSpPr>
        <p:spPr bwMode="auto">
          <a:xfrm>
            <a:off x="7963723" y="4480504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AC22DC6-8018-480D-9120-BD745664995E}"/>
              </a:ext>
            </a:extLst>
          </p:cNvPr>
          <p:cNvSpPr/>
          <p:nvPr/>
        </p:nvSpPr>
        <p:spPr bwMode="auto">
          <a:xfrm>
            <a:off x="7361615" y="3761715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4541774-1084-488E-937D-0E01AF973B9E}"/>
              </a:ext>
            </a:extLst>
          </p:cNvPr>
          <p:cNvSpPr/>
          <p:nvPr/>
        </p:nvSpPr>
        <p:spPr bwMode="auto">
          <a:xfrm>
            <a:off x="7213009" y="3323390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084F31A-385B-462F-974C-676414C7B1BC}"/>
              </a:ext>
            </a:extLst>
          </p:cNvPr>
          <p:cNvSpPr txBox="1"/>
          <p:nvPr/>
        </p:nvSpPr>
        <p:spPr>
          <a:xfrm>
            <a:off x="7040007" y="3054552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4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BA5367B-82AD-4912-980C-E7A392F0C95F}"/>
              </a:ext>
            </a:extLst>
          </p:cNvPr>
          <p:cNvSpPr txBox="1"/>
          <p:nvPr/>
        </p:nvSpPr>
        <p:spPr>
          <a:xfrm>
            <a:off x="7119030" y="3699364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5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C8EEED-8495-4D7B-A4ED-2A5FD902CE8D}"/>
              </a:ext>
            </a:extLst>
          </p:cNvPr>
          <p:cNvSpPr txBox="1"/>
          <p:nvPr/>
        </p:nvSpPr>
        <p:spPr>
          <a:xfrm>
            <a:off x="7674632" y="3637538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3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6ABF52-F102-4CA1-8EDD-243D072D9251}"/>
              </a:ext>
            </a:extLst>
          </p:cNvPr>
          <p:cNvSpPr txBox="1"/>
          <p:nvPr/>
        </p:nvSpPr>
        <p:spPr>
          <a:xfrm>
            <a:off x="8035880" y="4447845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0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5836612-C3D9-481C-80E8-B337BC91C7D1}"/>
              </a:ext>
            </a:extLst>
          </p:cNvPr>
          <p:cNvSpPr txBox="1"/>
          <p:nvPr/>
        </p:nvSpPr>
        <p:spPr>
          <a:xfrm>
            <a:off x="6489282" y="3522155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6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20DB12F-85CE-490E-989B-49448739C822}"/>
              </a:ext>
            </a:extLst>
          </p:cNvPr>
          <p:cNvSpPr txBox="1"/>
          <p:nvPr/>
        </p:nvSpPr>
        <p:spPr>
          <a:xfrm>
            <a:off x="8123986" y="3406742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1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227FF2C-360F-46CC-8728-B653AE5E423A}"/>
              </a:ext>
            </a:extLst>
          </p:cNvPr>
          <p:cNvSpPr txBox="1"/>
          <p:nvPr/>
        </p:nvSpPr>
        <p:spPr>
          <a:xfrm>
            <a:off x="7648861" y="2590925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2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D54D523-DFD8-4E4F-B63E-A425B31AA47C}"/>
              </a:ext>
            </a:extLst>
          </p:cNvPr>
          <p:cNvCxnSpPr>
            <a:stCxn id="7" idx="0"/>
            <a:endCxn id="4" idx="4"/>
          </p:cNvCxnSpPr>
          <p:nvPr/>
        </p:nvCxnSpPr>
        <p:spPr bwMode="auto">
          <a:xfrm flipV="1">
            <a:off x="8025812" y="3639481"/>
            <a:ext cx="112886" cy="84102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9F3655B-83A1-4F74-85EF-4EC24935116E}"/>
              </a:ext>
            </a:extLst>
          </p:cNvPr>
          <p:cNvCxnSpPr>
            <a:stCxn id="7" idx="1"/>
            <a:endCxn id="3" idx="4"/>
          </p:cNvCxnSpPr>
          <p:nvPr/>
        </p:nvCxnSpPr>
        <p:spPr bwMode="auto">
          <a:xfrm flipH="1" flipV="1">
            <a:off x="7895986" y="2990366"/>
            <a:ext cx="85922" cy="150832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D5A16C2-3528-4FF4-8A37-9F3A8081004E}"/>
              </a:ext>
            </a:extLst>
          </p:cNvPr>
          <p:cNvCxnSpPr>
            <a:stCxn id="7" idx="1"/>
            <a:endCxn id="6" idx="5"/>
          </p:cNvCxnSpPr>
          <p:nvPr/>
        </p:nvCxnSpPr>
        <p:spPr bwMode="auto">
          <a:xfrm flipH="1" flipV="1">
            <a:off x="7877802" y="4048334"/>
            <a:ext cx="104106" cy="45035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DCD1373-E0FA-497F-BE17-7D34A9CA636B}"/>
              </a:ext>
            </a:extLst>
          </p:cNvPr>
          <p:cNvCxnSpPr>
            <a:stCxn id="7" idx="1"/>
            <a:endCxn id="9" idx="5"/>
          </p:cNvCxnSpPr>
          <p:nvPr/>
        </p:nvCxnSpPr>
        <p:spPr bwMode="auto">
          <a:xfrm flipH="1" flipV="1">
            <a:off x="7319002" y="3429383"/>
            <a:ext cx="662906" cy="1069306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B4801BC-01D9-46C5-B34D-97888933E26D}"/>
              </a:ext>
            </a:extLst>
          </p:cNvPr>
          <p:cNvCxnSpPr>
            <a:stCxn id="7" idx="1"/>
            <a:endCxn id="8" idx="5"/>
          </p:cNvCxnSpPr>
          <p:nvPr/>
        </p:nvCxnSpPr>
        <p:spPr bwMode="auto">
          <a:xfrm flipH="1" flipV="1">
            <a:off x="7467608" y="3867708"/>
            <a:ext cx="514300" cy="63098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D6AB648-65EC-46C4-8278-173B636A13F4}"/>
              </a:ext>
            </a:extLst>
          </p:cNvPr>
          <p:cNvCxnSpPr>
            <a:stCxn id="7" idx="2"/>
            <a:endCxn id="5" idx="5"/>
          </p:cNvCxnSpPr>
          <p:nvPr/>
        </p:nvCxnSpPr>
        <p:spPr bwMode="auto">
          <a:xfrm flipH="1" flipV="1">
            <a:off x="6865504" y="3683385"/>
            <a:ext cx="1098219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927878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1CC238FC-7091-405C-8C4E-4058CFE63608}"/>
              </a:ext>
            </a:extLst>
          </p:cNvPr>
          <p:cNvSpPr/>
          <p:nvPr/>
        </p:nvSpPr>
        <p:spPr bwMode="auto">
          <a:xfrm>
            <a:off x="1921177" y="1271703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D96BDAD-01E8-4C74-B549-CEC1DF8AA05C}"/>
              </a:ext>
            </a:extLst>
          </p:cNvPr>
          <p:cNvSpPr/>
          <p:nvPr/>
        </p:nvSpPr>
        <p:spPr bwMode="auto">
          <a:xfrm>
            <a:off x="2163889" y="1920818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06E5529-14A1-4F12-A0F8-941F4B84A304}"/>
              </a:ext>
            </a:extLst>
          </p:cNvPr>
          <p:cNvSpPr/>
          <p:nvPr/>
        </p:nvSpPr>
        <p:spPr bwMode="auto">
          <a:xfrm>
            <a:off x="846791" y="1982907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049DFC8-A7D7-465E-A8F7-8A93862A43D6}"/>
              </a:ext>
            </a:extLst>
          </p:cNvPr>
          <p:cNvSpPr/>
          <p:nvPr/>
        </p:nvSpPr>
        <p:spPr bwMode="auto">
          <a:xfrm>
            <a:off x="1859089" y="2347856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029C7F1-EF99-410A-A59D-78515C3957F7}"/>
              </a:ext>
            </a:extLst>
          </p:cNvPr>
          <p:cNvSpPr/>
          <p:nvPr/>
        </p:nvSpPr>
        <p:spPr bwMode="auto">
          <a:xfrm>
            <a:off x="2051003" y="2886019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A8D48F5-19F6-47CE-959E-AF392BE9744D}"/>
              </a:ext>
            </a:extLst>
          </p:cNvPr>
          <p:cNvSpPr/>
          <p:nvPr/>
        </p:nvSpPr>
        <p:spPr bwMode="auto">
          <a:xfrm>
            <a:off x="1448895" y="2167230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D07F24C-1EAC-43AE-8C43-13758B2BFC8F}"/>
              </a:ext>
            </a:extLst>
          </p:cNvPr>
          <p:cNvSpPr/>
          <p:nvPr/>
        </p:nvSpPr>
        <p:spPr bwMode="auto">
          <a:xfrm>
            <a:off x="1300289" y="1728905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DD1351-8CCB-4CB0-9D2B-6840D138C447}"/>
              </a:ext>
            </a:extLst>
          </p:cNvPr>
          <p:cNvSpPr txBox="1"/>
          <p:nvPr/>
        </p:nvSpPr>
        <p:spPr>
          <a:xfrm>
            <a:off x="5616896" y="1191491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4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B3BB791-4A03-4431-8FA7-5C4231F42514}"/>
              </a:ext>
            </a:extLst>
          </p:cNvPr>
          <p:cNvSpPr txBox="1"/>
          <p:nvPr/>
        </p:nvSpPr>
        <p:spPr>
          <a:xfrm>
            <a:off x="3826435" y="2303081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3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00F7D21-32D3-4978-89E1-4410E0A547EE}"/>
              </a:ext>
            </a:extLst>
          </p:cNvPr>
          <p:cNvSpPr txBox="1"/>
          <p:nvPr/>
        </p:nvSpPr>
        <p:spPr>
          <a:xfrm>
            <a:off x="2156996" y="2801860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0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8AFC695-1EB2-4794-A67E-494DDB2E397F}"/>
              </a:ext>
            </a:extLst>
          </p:cNvPr>
          <p:cNvSpPr txBox="1"/>
          <p:nvPr/>
        </p:nvSpPr>
        <p:spPr>
          <a:xfrm>
            <a:off x="7076100" y="4664052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6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D1D20ED-CE96-4DF5-B2F2-2B24AEEA296A}"/>
              </a:ext>
            </a:extLst>
          </p:cNvPr>
          <p:cNvSpPr txBox="1"/>
          <p:nvPr/>
        </p:nvSpPr>
        <p:spPr>
          <a:xfrm>
            <a:off x="2242659" y="1831762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1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DC74D42-B803-4060-B5BC-E8D67DAF7BC7}"/>
              </a:ext>
            </a:extLst>
          </p:cNvPr>
          <p:cNvSpPr txBox="1"/>
          <p:nvPr/>
        </p:nvSpPr>
        <p:spPr>
          <a:xfrm>
            <a:off x="1725412" y="981044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2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5C2454E-4F4D-4176-B9DB-30673E7B1D03}"/>
              </a:ext>
            </a:extLst>
          </p:cNvPr>
          <p:cNvCxnSpPr>
            <a:stCxn id="7" idx="7"/>
            <a:endCxn id="4" idx="4"/>
          </p:cNvCxnSpPr>
          <p:nvPr/>
        </p:nvCxnSpPr>
        <p:spPr bwMode="auto">
          <a:xfrm flipV="1">
            <a:off x="2156996" y="2044996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46E2959-4CC1-4EC0-8F5A-441EABB8E502}"/>
              </a:ext>
            </a:extLst>
          </p:cNvPr>
          <p:cNvCxnSpPr>
            <a:stCxn id="4" idx="0"/>
            <a:endCxn id="3" idx="5"/>
          </p:cNvCxnSpPr>
          <p:nvPr/>
        </p:nvCxnSpPr>
        <p:spPr bwMode="auto">
          <a:xfrm flipH="1" flipV="1">
            <a:off x="2027170" y="1377696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5640C079-59C1-4B3F-B7BA-DCB765D71B76}"/>
              </a:ext>
            </a:extLst>
          </p:cNvPr>
          <p:cNvSpPr/>
          <p:nvPr/>
        </p:nvSpPr>
        <p:spPr bwMode="auto">
          <a:xfrm>
            <a:off x="4116745" y="1209614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CC06802-49AF-4D7A-9EE1-AB14B5506F5B}"/>
              </a:ext>
            </a:extLst>
          </p:cNvPr>
          <p:cNvSpPr/>
          <p:nvPr/>
        </p:nvSpPr>
        <p:spPr bwMode="auto">
          <a:xfrm>
            <a:off x="4359457" y="1858729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F005C039-794E-4F3A-B370-D46458DE3839}"/>
              </a:ext>
            </a:extLst>
          </p:cNvPr>
          <p:cNvSpPr/>
          <p:nvPr/>
        </p:nvSpPr>
        <p:spPr bwMode="auto">
          <a:xfrm>
            <a:off x="3042359" y="1920818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96F0863-2FDE-47AA-B5C8-D2CFC08B7551}"/>
              </a:ext>
            </a:extLst>
          </p:cNvPr>
          <p:cNvSpPr/>
          <p:nvPr/>
        </p:nvSpPr>
        <p:spPr bwMode="auto">
          <a:xfrm>
            <a:off x="4054657" y="2285767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B925BAA-9F68-449C-BF47-CC001C55F34C}"/>
              </a:ext>
            </a:extLst>
          </p:cNvPr>
          <p:cNvSpPr/>
          <p:nvPr/>
        </p:nvSpPr>
        <p:spPr bwMode="auto">
          <a:xfrm>
            <a:off x="4246571" y="2823930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6D0378A-A526-45F7-A49C-3B99209F3882}"/>
              </a:ext>
            </a:extLst>
          </p:cNvPr>
          <p:cNvSpPr/>
          <p:nvPr/>
        </p:nvSpPr>
        <p:spPr bwMode="auto">
          <a:xfrm>
            <a:off x="3644463" y="2105141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AAA20C3-1F6F-42FD-B8B3-91B8AC815DB0}"/>
              </a:ext>
            </a:extLst>
          </p:cNvPr>
          <p:cNvSpPr/>
          <p:nvPr/>
        </p:nvSpPr>
        <p:spPr bwMode="auto">
          <a:xfrm>
            <a:off x="3495857" y="1666816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B4F66BD-6C95-4B92-A092-80BD6217C70C}"/>
              </a:ext>
            </a:extLst>
          </p:cNvPr>
          <p:cNvCxnSpPr>
            <a:stCxn id="22" idx="7"/>
            <a:endCxn id="19" idx="4"/>
          </p:cNvCxnSpPr>
          <p:nvPr/>
        </p:nvCxnSpPr>
        <p:spPr bwMode="auto">
          <a:xfrm flipV="1">
            <a:off x="4352564" y="1982907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1D04943-4D24-4099-B8E3-AB3B3110E58C}"/>
              </a:ext>
            </a:extLst>
          </p:cNvPr>
          <p:cNvCxnSpPr>
            <a:stCxn id="19" idx="0"/>
            <a:endCxn id="18" idx="5"/>
          </p:cNvCxnSpPr>
          <p:nvPr/>
        </p:nvCxnSpPr>
        <p:spPr bwMode="auto">
          <a:xfrm flipH="1" flipV="1">
            <a:off x="4222738" y="1315607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232F545-C6E1-487F-AF96-332BD0A077F8}"/>
              </a:ext>
            </a:extLst>
          </p:cNvPr>
          <p:cNvCxnSpPr>
            <a:stCxn id="21" idx="0"/>
            <a:endCxn id="18" idx="3"/>
          </p:cNvCxnSpPr>
          <p:nvPr/>
        </p:nvCxnSpPr>
        <p:spPr bwMode="auto">
          <a:xfrm flipV="1">
            <a:off x="4116746" y="1315607"/>
            <a:ext cx="18184" cy="97016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0974CBF5-899F-4FFC-B79D-5361D72E2674}"/>
              </a:ext>
            </a:extLst>
          </p:cNvPr>
          <p:cNvSpPr/>
          <p:nvPr/>
        </p:nvSpPr>
        <p:spPr bwMode="auto">
          <a:xfrm>
            <a:off x="6287236" y="1209614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3C64072-4D24-42BE-B07E-16F17D0111F0}"/>
              </a:ext>
            </a:extLst>
          </p:cNvPr>
          <p:cNvSpPr/>
          <p:nvPr/>
        </p:nvSpPr>
        <p:spPr bwMode="auto">
          <a:xfrm>
            <a:off x="6529948" y="1858729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2CC1237-B1F1-4651-81A6-7E7C5D83D2D3}"/>
              </a:ext>
            </a:extLst>
          </p:cNvPr>
          <p:cNvSpPr/>
          <p:nvPr/>
        </p:nvSpPr>
        <p:spPr bwMode="auto">
          <a:xfrm>
            <a:off x="5212850" y="1920818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19DD207E-6AB0-4C76-9710-9D9EAFD6BB4A}"/>
              </a:ext>
            </a:extLst>
          </p:cNvPr>
          <p:cNvSpPr/>
          <p:nvPr/>
        </p:nvSpPr>
        <p:spPr bwMode="auto">
          <a:xfrm>
            <a:off x="6225148" y="2285767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B221B1F-DC1E-4787-8CB6-0AA176FA3151}"/>
              </a:ext>
            </a:extLst>
          </p:cNvPr>
          <p:cNvSpPr/>
          <p:nvPr/>
        </p:nvSpPr>
        <p:spPr bwMode="auto">
          <a:xfrm>
            <a:off x="6417062" y="2823930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14DECDD1-A277-4181-8DC7-DFC7A44FAF17}"/>
              </a:ext>
            </a:extLst>
          </p:cNvPr>
          <p:cNvSpPr/>
          <p:nvPr/>
        </p:nvSpPr>
        <p:spPr bwMode="auto">
          <a:xfrm>
            <a:off x="5814954" y="2105141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C7C4546-CB20-4DD8-9DBB-A333E8874BB0}"/>
              </a:ext>
            </a:extLst>
          </p:cNvPr>
          <p:cNvSpPr/>
          <p:nvPr/>
        </p:nvSpPr>
        <p:spPr bwMode="auto">
          <a:xfrm>
            <a:off x="5666348" y="1666816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B1A8E85-BA17-4344-B306-D26478886A75}"/>
              </a:ext>
            </a:extLst>
          </p:cNvPr>
          <p:cNvCxnSpPr>
            <a:stCxn id="32" idx="7"/>
            <a:endCxn id="29" idx="4"/>
          </p:cNvCxnSpPr>
          <p:nvPr/>
        </p:nvCxnSpPr>
        <p:spPr bwMode="auto">
          <a:xfrm flipV="1">
            <a:off x="6523055" y="1982907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4380B99-B596-4CEE-A951-EED057F7B694}"/>
              </a:ext>
            </a:extLst>
          </p:cNvPr>
          <p:cNvCxnSpPr>
            <a:stCxn id="29" idx="0"/>
            <a:endCxn id="28" idx="5"/>
          </p:cNvCxnSpPr>
          <p:nvPr/>
        </p:nvCxnSpPr>
        <p:spPr bwMode="auto">
          <a:xfrm flipH="1" flipV="1">
            <a:off x="6393229" y="1315607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6681F07C-914C-49A7-8E6C-1DB9AC982133}"/>
              </a:ext>
            </a:extLst>
          </p:cNvPr>
          <p:cNvCxnSpPr>
            <a:stCxn id="31" idx="0"/>
            <a:endCxn id="28" idx="3"/>
          </p:cNvCxnSpPr>
          <p:nvPr/>
        </p:nvCxnSpPr>
        <p:spPr bwMode="auto">
          <a:xfrm flipV="1">
            <a:off x="6287237" y="1315607"/>
            <a:ext cx="18184" cy="97016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4738F1BD-F607-42DC-82EE-8ABFCBB1C759}"/>
              </a:ext>
            </a:extLst>
          </p:cNvPr>
          <p:cNvSpPr/>
          <p:nvPr/>
        </p:nvSpPr>
        <p:spPr bwMode="auto">
          <a:xfrm>
            <a:off x="8372439" y="1232888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69C4D8E-FEC9-4F06-B254-FBA21FEADE6C}"/>
              </a:ext>
            </a:extLst>
          </p:cNvPr>
          <p:cNvSpPr/>
          <p:nvPr/>
        </p:nvSpPr>
        <p:spPr bwMode="auto">
          <a:xfrm>
            <a:off x="8615151" y="1882003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60DE9BAB-FB5A-40E3-BFAD-0EA3F8209896}"/>
              </a:ext>
            </a:extLst>
          </p:cNvPr>
          <p:cNvSpPr/>
          <p:nvPr/>
        </p:nvSpPr>
        <p:spPr bwMode="auto">
          <a:xfrm>
            <a:off x="7298053" y="1944092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26E92494-A8A0-412B-8ECD-AF8F7230E386}"/>
              </a:ext>
            </a:extLst>
          </p:cNvPr>
          <p:cNvSpPr/>
          <p:nvPr/>
        </p:nvSpPr>
        <p:spPr bwMode="auto">
          <a:xfrm>
            <a:off x="8310351" y="2309041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459334CB-DF99-4389-8FC6-A220E82FE865}"/>
              </a:ext>
            </a:extLst>
          </p:cNvPr>
          <p:cNvSpPr/>
          <p:nvPr/>
        </p:nvSpPr>
        <p:spPr bwMode="auto">
          <a:xfrm>
            <a:off x="8502265" y="2847204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47226437-AACF-4DDB-AAFA-1AF6FF46588A}"/>
              </a:ext>
            </a:extLst>
          </p:cNvPr>
          <p:cNvSpPr/>
          <p:nvPr/>
        </p:nvSpPr>
        <p:spPr bwMode="auto">
          <a:xfrm>
            <a:off x="7900157" y="2128415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34E0CAD-7EB5-4061-911E-DF940979416D}"/>
              </a:ext>
            </a:extLst>
          </p:cNvPr>
          <p:cNvSpPr/>
          <p:nvPr/>
        </p:nvSpPr>
        <p:spPr bwMode="auto">
          <a:xfrm>
            <a:off x="7751551" y="1690090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BD59CF-E53A-4B87-93E7-B2C5323D967D}"/>
              </a:ext>
            </a:extLst>
          </p:cNvPr>
          <p:cNvCxnSpPr>
            <a:stCxn id="42" idx="7"/>
            <a:endCxn id="39" idx="4"/>
          </p:cNvCxnSpPr>
          <p:nvPr/>
        </p:nvCxnSpPr>
        <p:spPr bwMode="auto">
          <a:xfrm flipV="1">
            <a:off x="8608258" y="2006181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6AAD3DBF-B0C2-4966-8912-66B464D0F4A5}"/>
              </a:ext>
            </a:extLst>
          </p:cNvPr>
          <p:cNvCxnSpPr>
            <a:stCxn id="39" idx="0"/>
            <a:endCxn id="38" idx="5"/>
          </p:cNvCxnSpPr>
          <p:nvPr/>
        </p:nvCxnSpPr>
        <p:spPr bwMode="auto">
          <a:xfrm flipH="1" flipV="1">
            <a:off x="8478432" y="1338881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600FC31A-EFB1-482D-AEA8-94D474FE5664}"/>
              </a:ext>
            </a:extLst>
          </p:cNvPr>
          <p:cNvCxnSpPr>
            <a:stCxn id="44" idx="7"/>
            <a:endCxn id="38" idx="2"/>
          </p:cNvCxnSpPr>
          <p:nvPr/>
        </p:nvCxnSpPr>
        <p:spPr bwMode="auto">
          <a:xfrm flipV="1">
            <a:off x="7857544" y="1294977"/>
            <a:ext cx="514895" cy="41329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39B8C53-5B49-4B22-8E2F-F24D2D1E48A2}"/>
              </a:ext>
            </a:extLst>
          </p:cNvPr>
          <p:cNvCxnSpPr>
            <a:stCxn id="31" idx="1"/>
            <a:endCxn id="34" idx="6"/>
          </p:cNvCxnSpPr>
          <p:nvPr/>
        </p:nvCxnSpPr>
        <p:spPr bwMode="auto">
          <a:xfrm flipH="1" flipV="1">
            <a:off x="5790526" y="1728905"/>
            <a:ext cx="452807" cy="57504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4C1A3555-0D8F-4E12-836D-E0115C8272AD}"/>
              </a:ext>
            </a:extLst>
          </p:cNvPr>
          <p:cNvSpPr/>
          <p:nvPr/>
        </p:nvSpPr>
        <p:spPr bwMode="auto">
          <a:xfrm>
            <a:off x="2105798" y="3997095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902984CD-BB1B-4C55-8178-723A94D61CDF}"/>
              </a:ext>
            </a:extLst>
          </p:cNvPr>
          <p:cNvSpPr/>
          <p:nvPr/>
        </p:nvSpPr>
        <p:spPr bwMode="auto">
          <a:xfrm>
            <a:off x="2348510" y="4646210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858576BC-93E6-4384-A2A6-81940C20057D}"/>
              </a:ext>
            </a:extLst>
          </p:cNvPr>
          <p:cNvSpPr/>
          <p:nvPr/>
        </p:nvSpPr>
        <p:spPr bwMode="auto">
          <a:xfrm>
            <a:off x="1031412" y="4708299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7BF932F1-8ECD-46B7-9FB4-3EF7A32DDE34}"/>
              </a:ext>
            </a:extLst>
          </p:cNvPr>
          <p:cNvSpPr/>
          <p:nvPr/>
        </p:nvSpPr>
        <p:spPr bwMode="auto">
          <a:xfrm>
            <a:off x="2043710" y="5073248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D277C2E3-16B0-4AA7-BC0C-3A978BFA3216}"/>
              </a:ext>
            </a:extLst>
          </p:cNvPr>
          <p:cNvSpPr/>
          <p:nvPr/>
        </p:nvSpPr>
        <p:spPr bwMode="auto">
          <a:xfrm>
            <a:off x="2235624" y="5611411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32A421C-9FEA-4E57-BA5C-91B2D72CC4FA}"/>
              </a:ext>
            </a:extLst>
          </p:cNvPr>
          <p:cNvSpPr/>
          <p:nvPr/>
        </p:nvSpPr>
        <p:spPr bwMode="auto">
          <a:xfrm>
            <a:off x="1633516" y="4892622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E2AAFB4D-4117-4E7C-9B28-C86A29BFE1AE}"/>
              </a:ext>
            </a:extLst>
          </p:cNvPr>
          <p:cNvSpPr/>
          <p:nvPr/>
        </p:nvSpPr>
        <p:spPr bwMode="auto">
          <a:xfrm>
            <a:off x="1484910" y="4454297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F4010652-D41E-4964-81FF-06FF91F254C6}"/>
              </a:ext>
            </a:extLst>
          </p:cNvPr>
          <p:cNvCxnSpPr>
            <a:stCxn id="53" idx="7"/>
            <a:endCxn id="50" idx="4"/>
          </p:cNvCxnSpPr>
          <p:nvPr/>
        </p:nvCxnSpPr>
        <p:spPr bwMode="auto">
          <a:xfrm flipV="1">
            <a:off x="2341617" y="4770388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F86154FF-C964-4841-8F05-62A9C728A217}"/>
              </a:ext>
            </a:extLst>
          </p:cNvPr>
          <p:cNvCxnSpPr>
            <a:stCxn id="50" idx="0"/>
            <a:endCxn id="49" idx="5"/>
          </p:cNvCxnSpPr>
          <p:nvPr/>
        </p:nvCxnSpPr>
        <p:spPr bwMode="auto">
          <a:xfrm flipH="1" flipV="1">
            <a:off x="2211791" y="4103088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066075D-18FB-4F3A-8BED-6ACAB6758369}"/>
              </a:ext>
            </a:extLst>
          </p:cNvPr>
          <p:cNvCxnSpPr>
            <a:stCxn id="55" idx="7"/>
            <a:endCxn id="49" idx="2"/>
          </p:cNvCxnSpPr>
          <p:nvPr/>
        </p:nvCxnSpPr>
        <p:spPr bwMode="auto">
          <a:xfrm flipV="1">
            <a:off x="1590903" y="4059184"/>
            <a:ext cx="514895" cy="41329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7AED3BDE-3055-4CC2-B45A-92D8F0FA7E9D}"/>
              </a:ext>
            </a:extLst>
          </p:cNvPr>
          <p:cNvCxnSpPr>
            <a:stCxn id="55" idx="4"/>
            <a:endCxn id="54" idx="1"/>
          </p:cNvCxnSpPr>
          <p:nvPr/>
        </p:nvCxnSpPr>
        <p:spPr bwMode="auto">
          <a:xfrm>
            <a:off x="1546999" y="4578475"/>
            <a:ext cx="104702" cy="33233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53CD39B7-6347-45CD-82D1-17B609BFB743}"/>
              </a:ext>
            </a:extLst>
          </p:cNvPr>
          <p:cNvSpPr/>
          <p:nvPr/>
        </p:nvSpPr>
        <p:spPr bwMode="auto">
          <a:xfrm>
            <a:off x="4223899" y="4097588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D28CE5C4-E9B2-4951-A52A-CB6CC3E70C28}"/>
              </a:ext>
            </a:extLst>
          </p:cNvPr>
          <p:cNvSpPr/>
          <p:nvPr/>
        </p:nvSpPr>
        <p:spPr bwMode="auto">
          <a:xfrm>
            <a:off x="4466611" y="4746703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DA42F561-40E2-42C4-B494-5FEC2F3C3322}"/>
              </a:ext>
            </a:extLst>
          </p:cNvPr>
          <p:cNvSpPr/>
          <p:nvPr/>
        </p:nvSpPr>
        <p:spPr bwMode="auto">
          <a:xfrm>
            <a:off x="3149513" y="4808792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C23830E-374A-4BD8-A889-445146D06CBF}"/>
              </a:ext>
            </a:extLst>
          </p:cNvPr>
          <p:cNvSpPr/>
          <p:nvPr/>
        </p:nvSpPr>
        <p:spPr bwMode="auto">
          <a:xfrm>
            <a:off x="4161811" y="5173741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57B98C1E-A029-4DCB-A979-B8FFB9F4B2FF}"/>
              </a:ext>
            </a:extLst>
          </p:cNvPr>
          <p:cNvSpPr/>
          <p:nvPr/>
        </p:nvSpPr>
        <p:spPr bwMode="auto">
          <a:xfrm>
            <a:off x="4353725" y="5711904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E615BAA8-5B54-4483-801E-768A64049129}"/>
              </a:ext>
            </a:extLst>
          </p:cNvPr>
          <p:cNvSpPr/>
          <p:nvPr/>
        </p:nvSpPr>
        <p:spPr bwMode="auto">
          <a:xfrm>
            <a:off x="3751617" y="4993115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22FF999C-4FB7-44C5-97FE-08184AD888DE}"/>
              </a:ext>
            </a:extLst>
          </p:cNvPr>
          <p:cNvSpPr/>
          <p:nvPr/>
        </p:nvSpPr>
        <p:spPr bwMode="auto">
          <a:xfrm>
            <a:off x="3603011" y="4554790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084B6AB3-3F98-4635-B4AC-A1514C1EB52D}"/>
              </a:ext>
            </a:extLst>
          </p:cNvPr>
          <p:cNvCxnSpPr>
            <a:stCxn id="64" idx="7"/>
            <a:endCxn id="61" idx="4"/>
          </p:cNvCxnSpPr>
          <p:nvPr/>
        </p:nvCxnSpPr>
        <p:spPr bwMode="auto">
          <a:xfrm flipV="1">
            <a:off x="4459718" y="4870881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F5D0F4E7-3106-43DF-ABC9-13817AF0D97F}"/>
              </a:ext>
            </a:extLst>
          </p:cNvPr>
          <p:cNvCxnSpPr>
            <a:stCxn id="61" idx="0"/>
            <a:endCxn id="60" idx="5"/>
          </p:cNvCxnSpPr>
          <p:nvPr/>
        </p:nvCxnSpPr>
        <p:spPr bwMode="auto">
          <a:xfrm flipH="1" flipV="1">
            <a:off x="4329892" y="4203581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619D8B7C-A98E-4D6C-8EE2-B63A30A42E2A}"/>
              </a:ext>
            </a:extLst>
          </p:cNvPr>
          <p:cNvCxnSpPr>
            <a:stCxn id="66" idx="7"/>
            <a:endCxn id="60" idx="2"/>
          </p:cNvCxnSpPr>
          <p:nvPr/>
        </p:nvCxnSpPr>
        <p:spPr bwMode="auto">
          <a:xfrm flipV="1">
            <a:off x="3709004" y="4159677"/>
            <a:ext cx="514895" cy="41329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2E47451C-C1C9-47E7-8B8F-76C7E3869DCE}"/>
              </a:ext>
            </a:extLst>
          </p:cNvPr>
          <p:cNvCxnSpPr>
            <a:stCxn id="66" idx="4"/>
            <a:endCxn id="65" idx="1"/>
          </p:cNvCxnSpPr>
          <p:nvPr/>
        </p:nvCxnSpPr>
        <p:spPr bwMode="auto">
          <a:xfrm>
            <a:off x="3665100" y="4678968"/>
            <a:ext cx="104702" cy="33233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A228C455-E3C2-4560-B846-22D814507059}"/>
              </a:ext>
            </a:extLst>
          </p:cNvPr>
          <p:cNvSpPr txBox="1"/>
          <p:nvPr/>
        </p:nvSpPr>
        <p:spPr>
          <a:xfrm>
            <a:off x="7550224" y="1357066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4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F6773B3-4942-4A21-994A-20CF4D3E5B9F}"/>
              </a:ext>
            </a:extLst>
          </p:cNvPr>
          <p:cNvSpPr txBox="1"/>
          <p:nvPr/>
        </p:nvSpPr>
        <p:spPr>
          <a:xfrm>
            <a:off x="1404414" y="5053311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5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FA75C3C3-5D39-4024-AD8A-AC1F2F6AE420}"/>
              </a:ext>
            </a:extLst>
          </p:cNvPr>
          <p:cNvCxnSpPr>
            <a:stCxn id="62" idx="6"/>
            <a:endCxn id="65" idx="2"/>
          </p:cNvCxnSpPr>
          <p:nvPr/>
        </p:nvCxnSpPr>
        <p:spPr bwMode="auto">
          <a:xfrm>
            <a:off x="3273691" y="4870881"/>
            <a:ext cx="477926" cy="18432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01CFD920-8FC9-4493-A5D7-538367A780C9}"/>
              </a:ext>
            </a:extLst>
          </p:cNvPr>
          <p:cNvSpPr/>
          <p:nvPr/>
        </p:nvSpPr>
        <p:spPr bwMode="auto">
          <a:xfrm>
            <a:off x="6333088" y="4137514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71D030F9-0798-406C-B1C4-60FFD1D1A2A3}"/>
              </a:ext>
            </a:extLst>
          </p:cNvPr>
          <p:cNvSpPr/>
          <p:nvPr/>
        </p:nvSpPr>
        <p:spPr bwMode="auto">
          <a:xfrm>
            <a:off x="6575800" y="4786629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093362D9-7501-4B60-9B4C-AA6DD8BCE2AB}"/>
              </a:ext>
            </a:extLst>
          </p:cNvPr>
          <p:cNvSpPr/>
          <p:nvPr/>
        </p:nvSpPr>
        <p:spPr bwMode="auto">
          <a:xfrm>
            <a:off x="5258702" y="4848718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7C25F857-B773-4C83-875E-1F230537C9C3}"/>
              </a:ext>
            </a:extLst>
          </p:cNvPr>
          <p:cNvSpPr/>
          <p:nvPr/>
        </p:nvSpPr>
        <p:spPr bwMode="auto">
          <a:xfrm>
            <a:off x="6271000" y="5213667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2AC23BF-4C5E-4E31-ADD8-22ADA5DAE7E6}"/>
              </a:ext>
            </a:extLst>
          </p:cNvPr>
          <p:cNvSpPr/>
          <p:nvPr/>
        </p:nvSpPr>
        <p:spPr bwMode="auto">
          <a:xfrm>
            <a:off x="6462914" y="5751830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306BCABC-8171-449B-98A3-7C04C4C0924A}"/>
              </a:ext>
            </a:extLst>
          </p:cNvPr>
          <p:cNvSpPr/>
          <p:nvPr/>
        </p:nvSpPr>
        <p:spPr bwMode="auto">
          <a:xfrm>
            <a:off x="5860806" y="5033041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43421409-406E-475C-9A7E-BF7BAF511C57}"/>
              </a:ext>
            </a:extLst>
          </p:cNvPr>
          <p:cNvSpPr/>
          <p:nvPr/>
        </p:nvSpPr>
        <p:spPr bwMode="auto">
          <a:xfrm>
            <a:off x="5712200" y="4594716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F617BE26-FE9A-47E1-9C9D-ECBF7621AC0E}"/>
              </a:ext>
            </a:extLst>
          </p:cNvPr>
          <p:cNvCxnSpPr>
            <a:stCxn id="78" idx="7"/>
            <a:endCxn id="75" idx="4"/>
          </p:cNvCxnSpPr>
          <p:nvPr/>
        </p:nvCxnSpPr>
        <p:spPr bwMode="auto">
          <a:xfrm flipV="1">
            <a:off x="6568907" y="4910807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9F41C344-AA49-4858-ABD4-9E477B592F3E}"/>
              </a:ext>
            </a:extLst>
          </p:cNvPr>
          <p:cNvCxnSpPr>
            <a:stCxn id="75" idx="0"/>
            <a:endCxn id="74" idx="5"/>
          </p:cNvCxnSpPr>
          <p:nvPr/>
        </p:nvCxnSpPr>
        <p:spPr bwMode="auto">
          <a:xfrm flipH="1" flipV="1">
            <a:off x="6439081" y="4243507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418B1BD3-D2D8-4BF8-83BE-EC35A595972B}"/>
              </a:ext>
            </a:extLst>
          </p:cNvPr>
          <p:cNvCxnSpPr>
            <a:stCxn id="80" idx="7"/>
            <a:endCxn id="74" idx="2"/>
          </p:cNvCxnSpPr>
          <p:nvPr/>
        </p:nvCxnSpPr>
        <p:spPr bwMode="auto">
          <a:xfrm flipV="1">
            <a:off x="5818193" y="4199603"/>
            <a:ext cx="514895" cy="41329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FE11D17A-91F5-41F1-8E61-F45A0F16159A}"/>
              </a:ext>
            </a:extLst>
          </p:cNvPr>
          <p:cNvCxnSpPr>
            <a:stCxn id="76" idx="7"/>
            <a:endCxn id="80" idx="3"/>
          </p:cNvCxnSpPr>
          <p:nvPr/>
        </p:nvCxnSpPr>
        <p:spPr bwMode="auto">
          <a:xfrm flipV="1">
            <a:off x="5364695" y="4700709"/>
            <a:ext cx="365690" cy="16619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3085B431-5811-4C1C-9854-806CBDDC4538}"/>
              </a:ext>
            </a:extLst>
          </p:cNvPr>
          <p:cNvSpPr/>
          <p:nvPr/>
        </p:nvSpPr>
        <p:spPr bwMode="auto">
          <a:xfrm>
            <a:off x="8336284" y="4244412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974B04F1-7576-490C-99EA-5360F0AF2A2B}"/>
              </a:ext>
            </a:extLst>
          </p:cNvPr>
          <p:cNvSpPr/>
          <p:nvPr/>
        </p:nvSpPr>
        <p:spPr bwMode="auto">
          <a:xfrm>
            <a:off x="8578996" y="4893527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EF6A4AFA-2DDC-41FE-9DD6-B66F41335169}"/>
              </a:ext>
            </a:extLst>
          </p:cNvPr>
          <p:cNvSpPr/>
          <p:nvPr/>
        </p:nvSpPr>
        <p:spPr bwMode="auto">
          <a:xfrm>
            <a:off x="7261898" y="4955616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9C524BAA-EF6C-40C1-801E-4EB851DB5EEC}"/>
              </a:ext>
            </a:extLst>
          </p:cNvPr>
          <p:cNvSpPr/>
          <p:nvPr/>
        </p:nvSpPr>
        <p:spPr bwMode="auto">
          <a:xfrm>
            <a:off x="8274196" y="5320565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26D97986-EB4F-4593-BC3F-2A09AF956C5F}"/>
              </a:ext>
            </a:extLst>
          </p:cNvPr>
          <p:cNvSpPr/>
          <p:nvPr/>
        </p:nvSpPr>
        <p:spPr bwMode="auto">
          <a:xfrm>
            <a:off x="8466110" y="5858728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DC4214C0-EA27-4A25-9C6F-EBBBE85BEA93}"/>
              </a:ext>
            </a:extLst>
          </p:cNvPr>
          <p:cNvSpPr/>
          <p:nvPr/>
        </p:nvSpPr>
        <p:spPr bwMode="auto">
          <a:xfrm>
            <a:off x="7864002" y="5139939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6A881135-ED14-4F0B-9274-8734FDCCDCDB}"/>
              </a:ext>
            </a:extLst>
          </p:cNvPr>
          <p:cNvSpPr/>
          <p:nvPr/>
        </p:nvSpPr>
        <p:spPr bwMode="auto">
          <a:xfrm>
            <a:off x="7715396" y="4701614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49237717-8A0A-4B6D-BE29-22A55BB70522}"/>
              </a:ext>
            </a:extLst>
          </p:cNvPr>
          <p:cNvCxnSpPr>
            <a:stCxn id="89" idx="7"/>
            <a:endCxn id="86" idx="4"/>
          </p:cNvCxnSpPr>
          <p:nvPr/>
        </p:nvCxnSpPr>
        <p:spPr bwMode="auto">
          <a:xfrm flipV="1">
            <a:off x="8572103" y="5017705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F72DD56C-550E-4FEF-8E96-C130F8C9453C}"/>
              </a:ext>
            </a:extLst>
          </p:cNvPr>
          <p:cNvCxnSpPr>
            <a:stCxn id="86" idx="0"/>
            <a:endCxn id="85" idx="5"/>
          </p:cNvCxnSpPr>
          <p:nvPr/>
        </p:nvCxnSpPr>
        <p:spPr bwMode="auto">
          <a:xfrm flipH="1" flipV="1">
            <a:off x="8442277" y="4350405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ECB55851-CE36-4B65-A5D1-693A2FD4483F}"/>
              </a:ext>
            </a:extLst>
          </p:cNvPr>
          <p:cNvCxnSpPr>
            <a:stCxn id="87" idx="7"/>
            <a:endCxn id="85" idx="2"/>
          </p:cNvCxnSpPr>
          <p:nvPr/>
        </p:nvCxnSpPr>
        <p:spPr bwMode="auto">
          <a:xfrm flipV="1">
            <a:off x="7367891" y="4306501"/>
            <a:ext cx="968393" cy="66730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5C4BFE1A-C1A1-465D-BE70-2CA475005E17}"/>
              </a:ext>
            </a:extLst>
          </p:cNvPr>
          <p:cNvSpPr txBox="1"/>
          <p:nvPr/>
        </p:nvSpPr>
        <p:spPr>
          <a:xfrm>
            <a:off x="5107137" y="4523290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6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D254C671-5C97-4CC0-85E5-F6624742E7A8}"/>
              </a:ext>
            </a:extLst>
          </p:cNvPr>
          <p:cNvSpPr txBox="1"/>
          <p:nvPr/>
        </p:nvSpPr>
        <p:spPr>
          <a:xfrm>
            <a:off x="2877122" y="4756947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6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4E1DC8E8-AF23-4668-B0A0-B75FA2EDEAB2}"/>
              </a:ext>
            </a:extLst>
          </p:cNvPr>
          <p:cNvSpPr/>
          <p:nvPr/>
        </p:nvSpPr>
        <p:spPr>
          <a:xfrm>
            <a:off x="3485349" y="5990773"/>
            <a:ext cx="41826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0" dirty="0">
                <a:solidFill>
                  <a:srgbClr val="00B0F0"/>
                </a:solidFill>
              </a:rPr>
              <a:t>前第</a:t>
            </a:r>
            <a:r>
              <a:rPr lang="en-US" altLang="zh-CN" kern="0" dirty="0">
                <a:solidFill>
                  <a:srgbClr val="00B0F0"/>
                </a:solidFill>
              </a:rPr>
              <a:t>k</a:t>
            </a:r>
            <a:r>
              <a:rPr lang="zh-CN" altLang="en-US" kern="0" dirty="0">
                <a:solidFill>
                  <a:srgbClr val="00B0F0"/>
                </a:solidFill>
              </a:rPr>
              <a:t>步找到了那个</a:t>
            </a:r>
            <a:r>
              <a:rPr lang="en-US" altLang="zh-CN" kern="0" dirty="0">
                <a:solidFill>
                  <a:srgbClr val="00B0F0"/>
                </a:solidFill>
              </a:rPr>
              <a:t>path </a:t>
            </a:r>
            <a:r>
              <a:rPr lang="zh-CN" altLang="en-US" kern="0" dirty="0">
                <a:solidFill>
                  <a:srgbClr val="00B0F0"/>
                </a:solidFill>
              </a:rPr>
              <a:t>是    </a:t>
            </a:r>
            <a:r>
              <a:rPr lang="en-US" altLang="zh-CN" kern="0" dirty="0">
                <a:solidFill>
                  <a:srgbClr val="00B0F0"/>
                </a:solidFill>
              </a:rPr>
              <a:t>p[0]...p[k+1] </a:t>
            </a:r>
            <a:r>
              <a:rPr lang="zh-CN" altLang="en-US" kern="0" dirty="0">
                <a:solidFill>
                  <a:srgbClr val="00B0F0"/>
                </a:solidFill>
              </a:rPr>
              <a:t>这</a:t>
            </a:r>
            <a:r>
              <a:rPr lang="en-US" altLang="zh-CN" kern="0" dirty="0">
                <a:solidFill>
                  <a:srgbClr val="00B0F0"/>
                </a:solidFill>
              </a:rPr>
              <a:t>k+2</a:t>
            </a:r>
            <a:r>
              <a:rPr lang="zh-CN" altLang="en-US" kern="0" dirty="0">
                <a:solidFill>
                  <a:srgbClr val="00B0F0"/>
                </a:solidFill>
              </a:rPr>
              <a:t>个点的凸包。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37517383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10C3860F-76C2-4E92-9DE1-AB0E1F9F77E2}"/>
                  </a:ext>
                </a:extLst>
              </p:cNvPr>
              <p:cNvSpPr>
                <a:spLocks noGrp="1"/>
              </p:cNvSpPr>
              <p:nvPr>
                <p:ph/>
              </p:nvPr>
            </p:nvSpPr>
            <p:spPr>
              <a:xfrm>
                <a:off x="545036" y="609600"/>
                <a:ext cx="848185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2"/>
                    </a:solidFill>
                  </a:rPr>
                  <a:t>拓展内容：关于括号匹配 </a:t>
                </a:r>
                <a:r>
                  <a:rPr lang="en-US" altLang="zh-CN" dirty="0">
                    <a:solidFill>
                      <a:schemeClr val="tx2"/>
                    </a:solidFill>
                  </a:rPr>
                  <a:t>(</a:t>
                </a:r>
                <a:r>
                  <a:rPr lang="zh-CN" altLang="en-US" dirty="0">
                    <a:solidFill>
                      <a:schemeClr val="tx2"/>
                    </a:solidFill>
                  </a:rPr>
                  <a:t>非考试内容）</a:t>
                </a:r>
                <a:endParaRPr lang="en-US" altLang="zh-CN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sz="2800" dirty="0"/>
                  <a:t>n</a:t>
                </a:r>
                <a:r>
                  <a:rPr lang="zh-CN" altLang="en-US" sz="2800" dirty="0"/>
                  <a:t>个左括号</a:t>
                </a:r>
                <a:r>
                  <a:rPr lang="en-US" altLang="zh-CN" sz="2800" dirty="0"/>
                  <a:t> n</a:t>
                </a:r>
                <a:r>
                  <a:rPr lang="zh-CN" altLang="en-US" sz="2800" dirty="0"/>
                  <a:t>个右括号</a:t>
                </a:r>
                <a:r>
                  <a:rPr lang="en-US" altLang="zh-CN" sz="2800" dirty="0"/>
                  <a:t> </a:t>
                </a:r>
                <a:r>
                  <a:rPr lang="zh-CN" altLang="en-US" sz="2800" dirty="0"/>
                  <a:t>的嵌套括号有多少种？</a:t>
                </a:r>
                <a:endParaRPr lang="en-US" altLang="zh-Hans-HK" dirty="0"/>
              </a:p>
              <a:p>
                <a:pPr marL="0" indent="0">
                  <a:buNone/>
                </a:pPr>
                <a:r>
                  <a:rPr lang="en-US" altLang="zh-Hans-HK" dirty="0"/>
                  <a:t>  (())   ()()    2</a:t>
                </a:r>
              </a:p>
              <a:p>
                <a:pPr marL="0" indent="0">
                  <a:buNone/>
                </a:pPr>
                <a:r>
                  <a:rPr lang="en-US" altLang="zh-Hans-HK" dirty="0"/>
                  <a:t>  ((()))   (()())   (())()   ()(())</a:t>
                </a:r>
                <a:r>
                  <a:rPr lang="zh-CN" altLang="en-US" dirty="0"/>
                  <a:t>    </a:t>
                </a:r>
                <a:r>
                  <a:rPr lang="en-US" altLang="zh-CN" dirty="0"/>
                  <a:t>()()()</a:t>
                </a:r>
                <a:r>
                  <a:rPr lang="zh-CN" altLang="en-US" dirty="0"/>
                  <a:t>    </a:t>
                </a:r>
                <a:r>
                  <a:rPr lang="en-US" altLang="zh-CN" dirty="0"/>
                  <a:t>5</a:t>
                </a:r>
              </a:p>
              <a:p>
                <a:pPr marL="0" indent="0">
                  <a:buNone/>
                </a:pPr>
                <a:endParaRPr lang="en-US" altLang="zh-Hans-HK" dirty="0"/>
              </a:p>
              <a:p>
                <a:pPr marL="0" indent="0">
                  <a:buNone/>
                </a:pPr>
                <a:r>
                  <a:rPr lang="zh-CN" altLang="en-US" dirty="0"/>
                  <a:t>提示： </a:t>
                </a:r>
                <a:r>
                  <a:rPr lang="en-US" altLang="zh-CN" dirty="0" err="1"/>
                  <a:t>D</a:t>
                </a:r>
                <a:r>
                  <a:rPr lang="en-US" altLang="zh-CN" baseline="-25000" dirty="0" err="1"/>
                  <a:t>n</a:t>
                </a:r>
                <a:r>
                  <a:rPr lang="en-US" altLang="zh-CN" dirty="0"/>
                  <a:t>  =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/(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altLang="zh-Hans-HK" dirty="0"/>
              </a:p>
              <a:p>
                <a:pPr marL="0" indent="0">
                  <a:buNone/>
                </a:pPr>
                <a:r>
                  <a:rPr lang="en-US" altLang="zh-CN" dirty="0"/>
                  <a:t>  </a:t>
                </a:r>
                <a:r>
                  <a:rPr lang="en-US" altLang="zh-CN" dirty="0">
                    <a:solidFill>
                      <a:srgbClr val="00B0F0"/>
                    </a:solidFill>
                  </a:rPr>
                  <a:t>Catalan</a:t>
                </a:r>
                <a:r>
                  <a:rPr lang="zh-CN" altLang="en-US" dirty="0">
                    <a:solidFill>
                      <a:srgbClr val="00B0F0"/>
                    </a:solidFill>
                  </a:rPr>
                  <a:t>数 </a:t>
                </a:r>
                <a:r>
                  <a:rPr lang="en-US" altLang="zh-CN" dirty="0">
                    <a:solidFill>
                      <a:srgbClr val="00B0F0"/>
                    </a:solidFill>
                  </a:rPr>
                  <a:t>(Wikipedia)</a:t>
                </a:r>
                <a:r>
                  <a:rPr lang="en-US" altLang="zh-Hans-HK" dirty="0"/>
                  <a:t> 	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《</a:t>
                </a:r>
                <a:r>
                  <a:rPr lang="zh-CN" altLang="en-US" dirty="0"/>
                  <a:t>离散数学</a:t>
                </a:r>
                <a:r>
                  <a:rPr lang="en-US" altLang="zh-CN" dirty="0"/>
                  <a:t>》</a:t>
                </a:r>
                <a:r>
                  <a:rPr lang="zh-CN" altLang="en-US" dirty="0"/>
                  <a:t>教）</a:t>
                </a:r>
                <a:endParaRPr lang="en-US" altLang="zh-Hans-HK" dirty="0"/>
              </a:p>
              <a:p>
                <a:pPr marL="0" indent="0">
                  <a:buNone/>
                </a:pPr>
                <a:r>
                  <a:rPr lang="zh-CN" altLang="en-US" dirty="0"/>
                  <a:t>关于括号还有许多有趣的结论。</a:t>
                </a:r>
                <a:endParaRPr lang="en-US" altLang="zh-CN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10C3860F-76C2-4E92-9DE1-AB0E1F9F77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xfrm>
                <a:off x="545036" y="609600"/>
                <a:ext cx="8481850" cy="5486400"/>
              </a:xfrm>
              <a:blipFill>
                <a:blip r:embed="rId2"/>
                <a:stretch>
                  <a:fillRect l="-1796" t="-1778" r="-1006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365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062632D-A95F-4445-9D96-B84B4B4BD8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304800"/>
            <a:ext cx="8501062" cy="1160147"/>
          </a:xfrm>
        </p:spPr>
        <p:txBody>
          <a:bodyPr/>
          <a:lstStyle/>
          <a:p>
            <a:pPr lvl="1" eaLnBrk="1" hangingPunct="1"/>
            <a:r>
              <a:rPr lang="zh-CN" altLang="en-US" sz="3600" dirty="0">
                <a:solidFill>
                  <a:schemeClr val="tx2"/>
                </a:solidFill>
              </a:rPr>
              <a:t>栈的顺序存储结构 （顺序栈）</a:t>
            </a:r>
          </a:p>
          <a:p>
            <a:pPr lvl="3" eaLnBrk="1" hangingPunct="1"/>
            <a:r>
              <a:rPr lang="zh-CN" altLang="en-US" dirty="0"/>
              <a:t>实现：一维数组</a:t>
            </a:r>
            <a:r>
              <a:rPr lang="en-US" altLang="zh-CN" dirty="0"/>
              <a:t>s[M]</a:t>
            </a:r>
          </a:p>
        </p:txBody>
      </p:sp>
      <p:grpSp>
        <p:nvGrpSpPr>
          <p:cNvPr id="11267" name="Group 3">
            <a:extLst>
              <a:ext uri="{FF2B5EF4-FFF2-40B4-BE49-F238E27FC236}">
                <a16:creationId xmlns:a16="http://schemas.microsoft.com/office/drawing/2014/main" id="{2A3E8B44-B6DC-4AD8-92EC-FEA5B4C4972E}"/>
              </a:ext>
            </a:extLst>
          </p:cNvPr>
          <p:cNvGrpSpPr>
            <a:grpSpLocks/>
          </p:cNvGrpSpPr>
          <p:nvPr/>
        </p:nvGrpSpPr>
        <p:grpSpPr bwMode="auto">
          <a:xfrm>
            <a:off x="244475" y="1969771"/>
            <a:ext cx="2489200" cy="2755901"/>
            <a:chOff x="243" y="1200"/>
            <a:chExt cx="1568" cy="1736"/>
          </a:xfrm>
        </p:grpSpPr>
        <p:sp>
          <p:nvSpPr>
            <p:cNvPr id="9314" name="Line 4">
              <a:extLst>
                <a:ext uri="{FF2B5EF4-FFF2-40B4-BE49-F238E27FC236}">
                  <a16:creationId xmlns:a16="http://schemas.microsoft.com/office/drawing/2014/main" id="{75F381B2-6C56-4486-99E1-CBBE7EEE2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" y="2557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15" name="Text Box 5">
              <a:extLst>
                <a:ext uri="{FF2B5EF4-FFF2-40B4-BE49-F238E27FC236}">
                  <a16:creationId xmlns:a16="http://schemas.microsoft.com/office/drawing/2014/main" id="{E63C9B10-66DB-4091-977F-8FAFCDE943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" y="2432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top=0</a:t>
              </a:r>
            </a:p>
          </p:txBody>
        </p:sp>
        <p:grpSp>
          <p:nvGrpSpPr>
            <p:cNvPr id="9316" name="Group 6">
              <a:extLst>
                <a:ext uri="{FF2B5EF4-FFF2-40B4-BE49-F238E27FC236}">
                  <a16:creationId xmlns:a16="http://schemas.microsoft.com/office/drawing/2014/main" id="{984AC249-B91F-43E6-BBFF-8BDF941311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4" y="1200"/>
              <a:ext cx="877" cy="1532"/>
              <a:chOff x="1568" y="1378"/>
              <a:chExt cx="1362" cy="1532"/>
            </a:xfrm>
          </p:grpSpPr>
          <p:grpSp>
            <p:nvGrpSpPr>
              <p:cNvPr id="9318" name="Group 7">
                <a:extLst>
                  <a:ext uri="{FF2B5EF4-FFF2-40B4-BE49-F238E27FC236}">
                    <a16:creationId xmlns:a16="http://schemas.microsoft.com/office/drawing/2014/main" id="{CCAC96DE-8884-4C19-B4CD-D55D97DB55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8" y="1378"/>
                <a:ext cx="1133" cy="1498"/>
                <a:chOff x="1568" y="1378"/>
                <a:chExt cx="1133" cy="1498"/>
              </a:xfrm>
            </p:grpSpPr>
            <p:sp>
              <p:nvSpPr>
                <p:cNvPr id="9325" name="Rectangle 8">
                  <a:extLst>
                    <a:ext uri="{FF2B5EF4-FFF2-40B4-BE49-F238E27FC236}">
                      <a16:creationId xmlns:a16="http://schemas.microsoft.com/office/drawing/2014/main" id="{B3983C17-F6C9-49A1-8C00-506984D77A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79" y="1378"/>
                  <a:ext cx="1122" cy="149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HK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326" name="Line 9">
                  <a:extLst>
                    <a:ext uri="{FF2B5EF4-FFF2-40B4-BE49-F238E27FC236}">
                      <a16:creationId xmlns:a16="http://schemas.microsoft.com/office/drawing/2014/main" id="{E10C2C1C-0A4B-485C-8BA2-87BAE7F2BD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68" y="1877"/>
                  <a:ext cx="11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327" name="Line 10">
                  <a:extLst>
                    <a:ext uri="{FF2B5EF4-FFF2-40B4-BE49-F238E27FC236}">
                      <a16:creationId xmlns:a16="http://schemas.microsoft.com/office/drawing/2014/main" id="{ABF1907C-D456-426C-BBE1-5D05559513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79" y="2610"/>
                  <a:ext cx="11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328" name="Line 11">
                  <a:extLst>
                    <a:ext uri="{FF2B5EF4-FFF2-40B4-BE49-F238E27FC236}">
                      <a16:creationId xmlns:a16="http://schemas.microsoft.com/office/drawing/2014/main" id="{1AEEE847-D4C0-4E1C-8A17-110989F46C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79" y="2354"/>
                  <a:ext cx="11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329" name="Line 12">
                  <a:extLst>
                    <a:ext uri="{FF2B5EF4-FFF2-40B4-BE49-F238E27FC236}">
                      <a16:creationId xmlns:a16="http://schemas.microsoft.com/office/drawing/2014/main" id="{CFEA0686-31A4-48B7-A9D6-A000DAED3F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578" y="2122"/>
                  <a:ext cx="11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330" name="Line 13">
                  <a:extLst>
                    <a:ext uri="{FF2B5EF4-FFF2-40B4-BE49-F238E27FC236}">
                      <a16:creationId xmlns:a16="http://schemas.microsoft.com/office/drawing/2014/main" id="{26DC0445-9C38-4011-A563-E155208C56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78" y="1622"/>
                  <a:ext cx="11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9319" name="Text Box 14">
                <a:extLst>
                  <a:ext uri="{FF2B5EF4-FFF2-40B4-BE49-F238E27FC236}">
                    <a16:creationId xmlns:a16="http://schemas.microsoft.com/office/drawing/2014/main" id="{F3B7F036-EACC-4892-9B33-5B3D730F05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15" y="2407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9320" name="Text Box 15">
                <a:extLst>
                  <a:ext uri="{FF2B5EF4-FFF2-40B4-BE49-F238E27FC236}">
                    <a16:creationId xmlns:a16="http://schemas.microsoft.com/office/drawing/2014/main" id="{91F915D5-1940-4A29-B833-931E7292EC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15" y="2154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9321" name="Text Box 16">
                <a:extLst>
                  <a:ext uri="{FF2B5EF4-FFF2-40B4-BE49-F238E27FC236}">
                    <a16:creationId xmlns:a16="http://schemas.microsoft.com/office/drawing/2014/main" id="{9AD2F0E1-7296-418C-86DA-9CF0732556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15" y="1902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9322" name="Text Box 17">
                <a:extLst>
                  <a:ext uri="{FF2B5EF4-FFF2-40B4-BE49-F238E27FC236}">
                    <a16:creationId xmlns:a16="http://schemas.microsoft.com/office/drawing/2014/main" id="{0892CC3C-854A-49D0-B116-307880F6C5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15" y="1649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9323" name="Text Box 18">
                <a:extLst>
                  <a:ext uri="{FF2B5EF4-FFF2-40B4-BE49-F238E27FC236}">
                    <a16:creationId xmlns:a16="http://schemas.microsoft.com/office/drawing/2014/main" id="{B071B905-B450-464E-81DC-82CBE20BAB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6" y="1397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9324" name="Text Box 19">
                <a:extLst>
                  <a:ext uri="{FF2B5EF4-FFF2-40B4-BE49-F238E27FC236}">
                    <a16:creationId xmlns:a16="http://schemas.microsoft.com/office/drawing/2014/main" id="{3601E83A-E080-4869-ABE5-BC7BF1677A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6" y="2660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</p:grpSp>
        <p:sp>
          <p:nvSpPr>
            <p:cNvPr id="9317" name="Text Box 20">
              <a:extLst>
                <a:ext uri="{FF2B5EF4-FFF2-40B4-BE49-F238E27FC236}">
                  <a16:creationId xmlns:a16="http://schemas.microsoft.com/office/drawing/2014/main" id="{335F81B2-3C86-40A4-BBA4-0572E657D9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3" y="2686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栈空</a:t>
              </a:r>
            </a:p>
          </p:txBody>
        </p:sp>
      </p:grpSp>
      <p:sp>
        <p:nvSpPr>
          <p:cNvPr id="11285" name="AutoShape 21">
            <a:extLst>
              <a:ext uri="{FF2B5EF4-FFF2-40B4-BE49-F238E27FC236}">
                <a16:creationId xmlns:a16="http://schemas.microsoft.com/office/drawing/2014/main" id="{FA638A2F-54CC-41E6-BAE6-D14089F58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" y="5351463"/>
            <a:ext cx="3149600" cy="739775"/>
          </a:xfrm>
          <a:prstGeom prst="wedgeRectCallout">
            <a:avLst>
              <a:gd name="adj1" fmla="val -38097"/>
              <a:gd name="adj2" fmla="val -179912"/>
            </a:avLst>
          </a:prstGeom>
          <a:noFill/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栈顶指针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top,</a:t>
            </a:r>
            <a:r>
              <a: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指向实际栈顶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后的空位置，初值为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grpSp>
        <p:nvGrpSpPr>
          <p:cNvPr id="11351" name="Group 87">
            <a:extLst>
              <a:ext uri="{FF2B5EF4-FFF2-40B4-BE49-F238E27FC236}">
                <a16:creationId xmlns:a16="http://schemas.microsoft.com/office/drawing/2014/main" id="{095CF191-95E9-4EF3-80CE-88543A2F23A9}"/>
              </a:ext>
            </a:extLst>
          </p:cNvPr>
          <p:cNvGrpSpPr>
            <a:grpSpLocks/>
          </p:cNvGrpSpPr>
          <p:nvPr/>
        </p:nvGrpSpPr>
        <p:grpSpPr bwMode="auto">
          <a:xfrm>
            <a:off x="2940050" y="3512185"/>
            <a:ext cx="976313" cy="396875"/>
            <a:chOff x="1579" y="2102"/>
            <a:chExt cx="615" cy="250"/>
          </a:xfrm>
        </p:grpSpPr>
        <p:sp>
          <p:nvSpPr>
            <p:cNvPr id="9312" name="Line 23">
              <a:extLst>
                <a:ext uri="{FF2B5EF4-FFF2-40B4-BE49-F238E27FC236}">
                  <a16:creationId xmlns:a16="http://schemas.microsoft.com/office/drawing/2014/main" id="{BC3A5387-E48A-4692-B78A-04D484EF1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4" y="2234"/>
              <a:ext cx="3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13" name="Text Box 24">
              <a:extLst>
                <a:ext uri="{FF2B5EF4-FFF2-40B4-BE49-F238E27FC236}">
                  <a16:creationId xmlns:a16="http://schemas.microsoft.com/office/drawing/2014/main" id="{691E94E6-5147-4F80-AA93-24D65535C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2102"/>
              <a:ext cx="3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top</a:t>
              </a:r>
            </a:p>
          </p:txBody>
        </p:sp>
      </p:grpSp>
      <p:grpSp>
        <p:nvGrpSpPr>
          <p:cNvPr id="11289" name="Group 25">
            <a:extLst>
              <a:ext uri="{FF2B5EF4-FFF2-40B4-BE49-F238E27FC236}">
                <a16:creationId xmlns:a16="http://schemas.microsoft.com/office/drawing/2014/main" id="{984DEEBC-180A-46CD-AEA5-92A67879AAFD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976121"/>
            <a:ext cx="1392238" cy="2432051"/>
            <a:chOff x="1568" y="1378"/>
            <a:chExt cx="1362" cy="1532"/>
          </a:xfrm>
        </p:grpSpPr>
        <p:grpSp>
          <p:nvGrpSpPr>
            <p:cNvPr id="9299" name="Group 26">
              <a:extLst>
                <a:ext uri="{FF2B5EF4-FFF2-40B4-BE49-F238E27FC236}">
                  <a16:creationId xmlns:a16="http://schemas.microsoft.com/office/drawing/2014/main" id="{9364E341-670A-4E8D-9CCD-8947E526DD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8" y="1378"/>
              <a:ext cx="1133" cy="1498"/>
              <a:chOff x="1568" y="1378"/>
              <a:chExt cx="1133" cy="1498"/>
            </a:xfrm>
          </p:grpSpPr>
          <p:sp>
            <p:nvSpPr>
              <p:cNvPr id="9306" name="Rectangle 27">
                <a:extLst>
                  <a:ext uri="{FF2B5EF4-FFF2-40B4-BE49-F238E27FC236}">
                    <a16:creationId xmlns:a16="http://schemas.microsoft.com/office/drawing/2014/main" id="{2D82C36F-F478-4E79-8408-0A8D50ABD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9" y="1378"/>
                <a:ext cx="1122" cy="14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07" name="Line 28">
                <a:extLst>
                  <a:ext uri="{FF2B5EF4-FFF2-40B4-BE49-F238E27FC236}">
                    <a16:creationId xmlns:a16="http://schemas.microsoft.com/office/drawing/2014/main" id="{819A2C0C-14E4-46D3-A6CE-8ABDA90D24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" y="1877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08" name="Line 29">
                <a:extLst>
                  <a:ext uri="{FF2B5EF4-FFF2-40B4-BE49-F238E27FC236}">
                    <a16:creationId xmlns:a16="http://schemas.microsoft.com/office/drawing/2014/main" id="{44177EBB-2DE3-4701-94AA-80D9C74A3B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9" y="2610"/>
                <a:ext cx="11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09" name="Line 30">
                <a:extLst>
                  <a:ext uri="{FF2B5EF4-FFF2-40B4-BE49-F238E27FC236}">
                    <a16:creationId xmlns:a16="http://schemas.microsoft.com/office/drawing/2014/main" id="{43B17A3A-DD11-47C2-82D3-A8EBBD394F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9" y="2354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10" name="Line 31">
                <a:extLst>
                  <a:ext uri="{FF2B5EF4-FFF2-40B4-BE49-F238E27FC236}">
                    <a16:creationId xmlns:a16="http://schemas.microsoft.com/office/drawing/2014/main" id="{3588284E-906D-419A-B8A9-F1DC6443A7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78" y="2122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11" name="Line 32">
                <a:extLst>
                  <a:ext uri="{FF2B5EF4-FFF2-40B4-BE49-F238E27FC236}">
                    <a16:creationId xmlns:a16="http://schemas.microsoft.com/office/drawing/2014/main" id="{E3D727EB-5CE7-4DAD-9FB0-F980A1861C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8" y="1622"/>
                <a:ext cx="11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300" name="Text Box 33">
              <a:extLst>
                <a:ext uri="{FF2B5EF4-FFF2-40B4-BE49-F238E27FC236}">
                  <a16:creationId xmlns:a16="http://schemas.microsoft.com/office/drawing/2014/main" id="{1520ED51-F32E-49D8-A41B-AA871573E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2407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9301" name="Text Box 34">
              <a:extLst>
                <a:ext uri="{FF2B5EF4-FFF2-40B4-BE49-F238E27FC236}">
                  <a16:creationId xmlns:a16="http://schemas.microsoft.com/office/drawing/2014/main" id="{B7741619-5C38-410F-ABFE-7089447DFA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2154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9302" name="Text Box 35">
              <a:extLst>
                <a:ext uri="{FF2B5EF4-FFF2-40B4-BE49-F238E27FC236}">
                  <a16:creationId xmlns:a16="http://schemas.microsoft.com/office/drawing/2014/main" id="{E715FBE5-4799-46D4-925F-7AD7551B2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1902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9303" name="Text Box 36">
              <a:extLst>
                <a:ext uri="{FF2B5EF4-FFF2-40B4-BE49-F238E27FC236}">
                  <a16:creationId xmlns:a16="http://schemas.microsoft.com/office/drawing/2014/main" id="{1D55A11D-8EF2-4D43-BF50-66168D594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1649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9304" name="Text Box 37">
              <a:extLst>
                <a:ext uri="{FF2B5EF4-FFF2-40B4-BE49-F238E27FC236}">
                  <a16:creationId xmlns:a16="http://schemas.microsoft.com/office/drawing/2014/main" id="{960EE5F6-3FC5-4ADD-870A-6BEC2A01E5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6" y="1397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9305" name="Text Box 38">
              <a:extLst>
                <a:ext uri="{FF2B5EF4-FFF2-40B4-BE49-F238E27FC236}">
                  <a16:creationId xmlns:a16="http://schemas.microsoft.com/office/drawing/2014/main" id="{CC7A9CAE-9DAC-47CA-AA15-145E24BD6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6" y="2660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</p:grpSp>
      <p:sp>
        <p:nvSpPr>
          <p:cNvPr id="11303" name="Text Box 39">
            <a:extLst>
              <a:ext uri="{FF2B5EF4-FFF2-40B4-BE49-F238E27FC236}">
                <a16:creationId xmlns:a16="http://schemas.microsoft.com/office/drawing/2014/main" id="{D60C4890-6C86-422F-86AF-587D8C3B3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4488" y="4335145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进栈</a:t>
            </a: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04" name="Text Box 40">
            <a:extLst>
              <a:ext uri="{FF2B5EF4-FFF2-40B4-BE49-F238E27FC236}">
                <a16:creationId xmlns:a16="http://schemas.microsoft.com/office/drawing/2014/main" id="{D9F941FE-9548-4F35-990A-F3F397BC0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9745" y="4004945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375" name="Group 111">
            <a:extLst>
              <a:ext uri="{FF2B5EF4-FFF2-40B4-BE49-F238E27FC236}">
                <a16:creationId xmlns:a16="http://schemas.microsoft.com/office/drawing/2014/main" id="{DEF2BE7E-757A-4736-84CB-72C7430A71F2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1404623"/>
            <a:ext cx="944563" cy="396875"/>
            <a:chOff x="3795" y="1420"/>
            <a:chExt cx="595" cy="250"/>
          </a:xfrm>
        </p:grpSpPr>
        <p:sp>
          <p:nvSpPr>
            <p:cNvPr id="9297" name="Line 42">
              <a:extLst>
                <a:ext uri="{FF2B5EF4-FFF2-40B4-BE49-F238E27FC236}">
                  <a16:creationId xmlns:a16="http://schemas.microsoft.com/office/drawing/2014/main" id="{D2BEB692-2399-4C5F-B405-BC9966192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1" y="1591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98" name="Text Box 43">
              <a:extLst>
                <a:ext uri="{FF2B5EF4-FFF2-40B4-BE49-F238E27FC236}">
                  <a16:creationId xmlns:a16="http://schemas.microsoft.com/office/drawing/2014/main" id="{085E2091-17E0-453D-BF4B-07E7F2DDF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1420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top</a:t>
              </a:r>
            </a:p>
          </p:txBody>
        </p:sp>
      </p:grpSp>
      <p:sp>
        <p:nvSpPr>
          <p:cNvPr id="11322" name="Text Box 58">
            <a:extLst>
              <a:ext uri="{FF2B5EF4-FFF2-40B4-BE49-F238E27FC236}">
                <a16:creationId xmlns:a16="http://schemas.microsoft.com/office/drawing/2014/main" id="{ADD96734-F305-433E-B2CE-BCCF2518C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900" y="4258945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出栈</a:t>
            </a: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43" name="AutoShape 79">
            <a:extLst>
              <a:ext uri="{FF2B5EF4-FFF2-40B4-BE49-F238E27FC236}">
                <a16:creationId xmlns:a16="http://schemas.microsoft.com/office/drawing/2014/main" id="{3BFB2875-62AB-4DA6-9A99-71DA2E566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214120"/>
            <a:ext cx="942975" cy="561975"/>
          </a:xfrm>
          <a:prstGeom prst="wedgeEllipseCallout">
            <a:avLst>
              <a:gd name="adj1" fmla="val -71884"/>
              <a:gd name="adj2" fmla="val 76838"/>
            </a:avLst>
          </a:prstGeom>
          <a:noFill/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栈满</a:t>
            </a: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45" name="Text Box 81">
            <a:extLst>
              <a:ext uri="{FF2B5EF4-FFF2-40B4-BE49-F238E27FC236}">
                <a16:creationId xmlns:a16="http://schemas.microsoft.com/office/drawing/2014/main" id="{CEA3BAC7-4D05-4F69-8C8A-9A3385B2D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588" y="3617595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11346" name="Text Box 82">
            <a:extLst>
              <a:ext uri="{FF2B5EF4-FFF2-40B4-BE49-F238E27FC236}">
                <a16:creationId xmlns:a16="http://schemas.microsoft.com/office/drawing/2014/main" id="{0887B1F6-5298-4466-9AED-BC09BAAF7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588" y="3201670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11347" name="Text Box 83">
            <a:extLst>
              <a:ext uri="{FF2B5EF4-FFF2-40B4-BE49-F238E27FC236}">
                <a16:creationId xmlns:a16="http://schemas.microsoft.com/office/drawing/2014/main" id="{01BC8C24-56E2-4678-BE86-DA163202C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588" y="2785745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  <p:sp>
        <p:nvSpPr>
          <p:cNvPr id="11348" name="Text Box 84">
            <a:extLst>
              <a:ext uri="{FF2B5EF4-FFF2-40B4-BE49-F238E27FC236}">
                <a16:creationId xmlns:a16="http://schemas.microsoft.com/office/drawing/2014/main" id="{26F90D79-9AFF-4154-9B3C-93C178F34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588" y="236982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</a:p>
        </p:txBody>
      </p:sp>
      <p:sp>
        <p:nvSpPr>
          <p:cNvPr id="11349" name="Text Box 85">
            <a:extLst>
              <a:ext uri="{FF2B5EF4-FFF2-40B4-BE49-F238E27FC236}">
                <a16:creationId xmlns:a16="http://schemas.microsoft.com/office/drawing/2014/main" id="{9B31E1CD-809E-4A49-9BB4-B1BB16789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588" y="198882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</a:p>
        </p:txBody>
      </p:sp>
      <p:sp>
        <p:nvSpPr>
          <p:cNvPr id="11350" name="AutoShape 86">
            <a:extLst>
              <a:ext uri="{FF2B5EF4-FFF2-40B4-BE49-F238E27FC236}">
                <a16:creationId xmlns:a16="http://schemas.microsoft.com/office/drawing/2014/main" id="{F95A256D-3213-4B5D-8C39-8491A03F5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238" y="5160963"/>
            <a:ext cx="5054600" cy="1044575"/>
          </a:xfrm>
          <a:prstGeom prst="wedgeRectCallout">
            <a:avLst>
              <a:gd name="adj1" fmla="val -7329"/>
              <a:gd name="adj2" fmla="val -129532"/>
            </a:avLst>
          </a:prstGeom>
          <a:noFill/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设数组维数为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top=0,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栈空，此时出栈，则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下溢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underflow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top=M,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栈满，此时入栈，则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上溢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overflow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</p:txBody>
      </p:sp>
      <p:grpSp>
        <p:nvGrpSpPr>
          <p:cNvPr id="11352" name="Group 88">
            <a:extLst>
              <a:ext uri="{FF2B5EF4-FFF2-40B4-BE49-F238E27FC236}">
                <a16:creationId xmlns:a16="http://schemas.microsoft.com/office/drawing/2014/main" id="{067A2B38-3A52-4E64-8EB4-1E7CCEEC645C}"/>
              </a:ext>
            </a:extLst>
          </p:cNvPr>
          <p:cNvGrpSpPr>
            <a:grpSpLocks/>
          </p:cNvGrpSpPr>
          <p:nvPr/>
        </p:nvGrpSpPr>
        <p:grpSpPr bwMode="auto">
          <a:xfrm>
            <a:off x="2920048" y="3080385"/>
            <a:ext cx="976312" cy="396875"/>
            <a:chOff x="1579" y="2102"/>
            <a:chExt cx="615" cy="250"/>
          </a:xfrm>
        </p:grpSpPr>
        <p:sp>
          <p:nvSpPr>
            <p:cNvPr id="9295" name="Line 89">
              <a:extLst>
                <a:ext uri="{FF2B5EF4-FFF2-40B4-BE49-F238E27FC236}">
                  <a16:creationId xmlns:a16="http://schemas.microsoft.com/office/drawing/2014/main" id="{81F3B9F9-66EC-4AD3-83DC-175F592C4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4" y="2240"/>
              <a:ext cx="3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96" name="Text Box 90">
              <a:extLst>
                <a:ext uri="{FF2B5EF4-FFF2-40B4-BE49-F238E27FC236}">
                  <a16:creationId xmlns:a16="http://schemas.microsoft.com/office/drawing/2014/main" id="{56581A2E-33B6-4BBE-845B-9E1B8CC81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2102"/>
              <a:ext cx="3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top</a:t>
              </a:r>
            </a:p>
          </p:txBody>
        </p:sp>
      </p:grpSp>
      <p:grpSp>
        <p:nvGrpSpPr>
          <p:cNvPr id="11355" name="Group 91">
            <a:extLst>
              <a:ext uri="{FF2B5EF4-FFF2-40B4-BE49-F238E27FC236}">
                <a16:creationId xmlns:a16="http://schemas.microsoft.com/office/drawing/2014/main" id="{54BA25D9-89CD-4E1A-8A45-284F2DB7923A}"/>
              </a:ext>
            </a:extLst>
          </p:cNvPr>
          <p:cNvGrpSpPr>
            <a:grpSpLocks/>
          </p:cNvGrpSpPr>
          <p:nvPr/>
        </p:nvGrpSpPr>
        <p:grpSpPr bwMode="auto">
          <a:xfrm>
            <a:off x="2920048" y="2699385"/>
            <a:ext cx="976312" cy="396875"/>
            <a:chOff x="1579" y="2102"/>
            <a:chExt cx="615" cy="250"/>
          </a:xfrm>
        </p:grpSpPr>
        <p:sp>
          <p:nvSpPr>
            <p:cNvPr id="9293" name="Line 92">
              <a:extLst>
                <a:ext uri="{FF2B5EF4-FFF2-40B4-BE49-F238E27FC236}">
                  <a16:creationId xmlns:a16="http://schemas.microsoft.com/office/drawing/2014/main" id="{8B936E5E-A31A-485F-9304-614CCFDB94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4" y="2240"/>
              <a:ext cx="3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94" name="Text Box 93">
              <a:extLst>
                <a:ext uri="{FF2B5EF4-FFF2-40B4-BE49-F238E27FC236}">
                  <a16:creationId xmlns:a16="http://schemas.microsoft.com/office/drawing/2014/main" id="{C0E23AAC-5C14-4B4B-B57C-98E18550F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2102"/>
              <a:ext cx="3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top</a:t>
              </a:r>
            </a:p>
          </p:txBody>
        </p:sp>
      </p:grpSp>
      <p:grpSp>
        <p:nvGrpSpPr>
          <p:cNvPr id="11358" name="Group 94">
            <a:extLst>
              <a:ext uri="{FF2B5EF4-FFF2-40B4-BE49-F238E27FC236}">
                <a16:creationId xmlns:a16="http://schemas.microsoft.com/office/drawing/2014/main" id="{D3736C17-BF03-429F-898B-FB5878D5E46E}"/>
              </a:ext>
            </a:extLst>
          </p:cNvPr>
          <p:cNvGrpSpPr>
            <a:grpSpLocks/>
          </p:cNvGrpSpPr>
          <p:nvPr/>
        </p:nvGrpSpPr>
        <p:grpSpPr bwMode="auto">
          <a:xfrm>
            <a:off x="2920048" y="2318385"/>
            <a:ext cx="976312" cy="396875"/>
            <a:chOff x="1579" y="2102"/>
            <a:chExt cx="615" cy="250"/>
          </a:xfrm>
        </p:grpSpPr>
        <p:sp>
          <p:nvSpPr>
            <p:cNvPr id="9291" name="Line 95">
              <a:extLst>
                <a:ext uri="{FF2B5EF4-FFF2-40B4-BE49-F238E27FC236}">
                  <a16:creationId xmlns:a16="http://schemas.microsoft.com/office/drawing/2014/main" id="{F88EFD91-4A59-43CF-853B-58A35A098A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4" y="2240"/>
              <a:ext cx="3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92" name="Text Box 96">
              <a:extLst>
                <a:ext uri="{FF2B5EF4-FFF2-40B4-BE49-F238E27FC236}">
                  <a16:creationId xmlns:a16="http://schemas.microsoft.com/office/drawing/2014/main" id="{F18E78E0-5180-468F-8E57-57EA680DF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2102"/>
              <a:ext cx="3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top</a:t>
              </a:r>
            </a:p>
          </p:txBody>
        </p:sp>
      </p:grpSp>
      <p:grpSp>
        <p:nvGrpSpPr>
          <p:cNvPr id="11366" name="Group 102">
            <a:extLst>
              <a:ext uri="{FF2B5EF4-FFF2-40B4-BE49-F238E27FC236}">
                <a16:creationId xmlns:a16="http://schemas.microsoft.com/office/drawing/2014/main" id="{9FDE7F74-B063-4126-909A-8B706C829FFD}"/>
              </a:ext>
            </a:extLst>
          </p:cNvPr>
          <p:cNvGrpSpPr>
            <a:grpSpLocks/>
          </p:cNvGrpSpPr>
          <p:nvPr/>
        </p:nvGrpSpPr>
        <p:grpSpPr bwMode="auto">
          <a:xfrm>
            <a:off x="2907348" y="1978660"/>
            <a:ext cx="976312" cy="396875"/>
            <a:chOff x="1579" y="2102"/>
            <a:chExt cx="615" cy="250"/>
          </a:xfrm>
        </p:grpSpPr>
        <p:sp>
          <p:nvSpPr>
            <p:cNvPr id="9289" name="Line 103">
              <a:extLst>
                <a:ext uri="{FF2B5EF4-FFF2-40B4-BE49-F238E27FC236}">
                  <a16:creationId xmlns:a16="http://schemas.microsoft.com/office/drawing/2014/main" id="{CCD5B4B2-18F6-41EB-BEF0-336D0CC06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4" y="2240"/>
              <a:ext cx="3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90" name="Text Box 104">
              <a:extLst>
                <a:ext uri="{FF2B5EF4-FFF2-40B4-BE49-F238E27FC236}">
                  <a16:creationId xmlns:a16="http://schemas.microsoft.com/office/drawing/2014/main" id="{6C061661-01FD-4F7A-86BE-236A2367EB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2102"/>
              <a:ext cx="3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top</a:t>
              </a:r>
            </a:p>
          </p:txBody>
        </p:sp>
      </p:grpSp>
      <p:grpSp>
        <p:nvGrpSpPr>
          <p:cNvPr id="11369" name="Group 105">
            <a:extLst>
              <a:ext uri="{FF2B5EF4-FFF2-40B4-BE49-F238E27FC236}">
                <a16:creationId xmlns:a16="http://schemas.microsoft.com/office/drawing/2014/main" id="{EF9AD160-F9F1-41A0-9546-8E5B2CD4E83C}"/>
              </a:ext>
            </a:extLst>
          </p:cNvPr>
          <p:cNvGrpSpPr>
            <a:grpSpLocks/>
          </p:cNvGrpSpPr>
          <p:nvPr/>
        </p:nvGrpSpPr>
        <p:grpSpPr bwMode="auto">
          <a:xfrm>
            <a:off x="2947988" y="1544322"/>
            <a:ext cx="976312" cy="396875"/>
            <a:chOff x="1579" y="2014"/>
            <a:chExt cx="615" cy="250"/>
          </a:xfrm>
        </p:grpSpPr>
        <p:sp>
          <p:nvSpPr>
            <p:cNvPr id="9287" name="Line 106">
              <a:extLst>
                <a:ext uri="{FF2B5EF4-FFF2-40B4-BE49-F238E27FC236}">
                  <a16:creationId xmlns:a16="http://schemas.microsoft.com/office/drawing/2014/main" id="{0B236454-2891-4EC3-89A3-F0E7F80F8B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4" y="2152"/>
              <a:ext cx="3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88" name="Text Box 107">
              <a:extLst>
                <a:ext uri="{FF2B5EF4-FFF2-40B4-BE49-F238E27FC236}">
                  <a16:creationId xmlns:a16="http://schemas.microsoft.com/office/drawing/2014/main" id="{9BE6BB68-8A0F-40BD-BC2E-999AEBCE79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2014"/>
              <a:ext cx="3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top</a:t>
              </a:r>
            </a:p>
          </p:txBody>
        </p:sp>
      </p:grpSp>
      <p:grpSp>
        <p:nvGrpSpPr>
          <p:cNvPr id="11376" name="Group 112">
            <a:extLst>
              <a:ext uri="{FF2B5EF4-FFF2-40B4-BE49-F238E27FC236}">
                <a16:creationId xmlns:a16="http://schemas.microsoft.com/office/drawing/2014/main" id="{AC708ACA-BF44-4D7A-9FAF-E9957851A59E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880871"/>
            <a:ext cx="1392238" cy="2432051"/>
            <a:chOff x="4368" y="1056"/>
            <a:chExt cx="877" cy="1532"/>
          </a:xfrm>
        </p:grpSpPr>
        <p:grpSp>
          <p:nvGrpSpPr>
            <p:cNvPr id="9267" name="Group 44">
              <a:extLst>
                <a:ext uri="{FF2B5EF4-FFF2-40B4-BE49-F238E27FC236}">
                  <a16:creationId xmlns:a16="http://schemas.microsoft.com/office/drawing/2014/main" id="{B728C716-5BB5-4EDB-B25F-C970AC5D32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1056"/>
              <a:ext cx="877" cy="1532"/>
              <a:chOff x="1568" y="1378"/>
              <a:chExt cx="1362" cy="1532"/>
            </a:xfrm>
          </p:grpSpPr>
          <p:grpSp>
            <p:nvGrpSpPr>
              <p:cNvPr id="9274" name="Group 45">
                <a:extLst>
                  <a:ext uri="{FF2B5EF4-FFF2-40B4-BE49-F238E27FC236}">
                    <a16:creationId xmlns:a16="http://schemas.microsoft.com/office/drawing/2014/main" id="{528156FE-ECD3-4B68-AE38-FDDCC0463F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8" y="1378"/>
                <a:ext cx="1133" cy="1498"/>
                <a:chOff x="1568" y="1378"/>
                <a:chExt cx="1133" cy="1498"/>
              </a:xfrm>
            </p:grpSpPr>
            <p:sp>
              <p:nvSpPr>
                <p:cNvPr id="9281" name="Rectangle 46">
                  <a:extLst>
                    <a:ext uri="{FF2B5EF4-FFF2-40B4-BE49-F238E27FC236}">
                      <a16:creationId xmlns:a16="http://schemas.microsoft.com/office/drawing/2014/main" id="{CC0D43A7-3A20-40B3-B854-B2037D0BAC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79" y="1378"/>
                  <a:ext cx="1122" cy="149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HK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282" name="Line 47">
                  <a:extLst>
                    <a:ext uri="{FF2B5EF4-FFF2-40B4-BE49-F238E27FC236}">
                      <a16:creationId xmlns:a16="http://schemas.microsoft.com/office/drawing/2014/main" id="{4A0B5452-E560-4054-87D7-AE468D4EB8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68" y="1877"/>
                  <a:ext cx="11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283" name="Line 48">
                  <a:extLst>
                    <a:ext uri="{FF2B5EF4-FFF2-40B4-BE49-F238E27FC236}">
                      <a16:creationId xmlns:a16="http://schemas.microsoft.com/office/drawing/2014/main" id="{4B200BAB-3D4A-4A39-9C5C-D5B31BCB28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79" y="2610"/>
                  <a:ext cx="11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284" name="Line 49">
                  <a:extLst>
                    <a:ext uri="{FF2B5EF4-FFF2-40B4-BE49-F238E27FC236}">
                      <a16:creationId xmlns:a16="http://schemas.microsoft.com/office/drawing/2014/main" id="{40E5E0B7-0AE1-4524-A5FB-9125FE7DFE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79" y="2354"/>
                  <a:ext cx="11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285" name="Line 50">
                  <a:extLst>
                    <a:ext uri="{FF2B5EF4-FFF2-40B4-BE49-F238E27FC236}">
                      <a16:creationId xmlns:a16="http://schemas.microsoft.com/office/drawing/2014/main" id="{E7D5FED7-0980-408F-83AF-9EFDFC417A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578" y="2122"/>
                  <a:ext cx="11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286" name="Line 51">
                  <a:extLst>
                    <a:ext uri="{FF2B5EF4-FFF2-40B4-BE49-F238E27FC236}">
                      <a16:creationId xmlns:a16="http://schemas.microsoft.com/office/drawing/2014/main" id="{FFAADD94-C672-4BD2-ABCF-11FF423D2B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78" y="1622"/>
                  <a:ext cx="11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9275" name="Text Box 52">
                <a:extLst>
                  <a:ext uri="{FF2B5EF4-FFF2-40B4-BE49-F238E27FC236}">
                    <a16:creationId xmlns:a16="http://schemas.microsoft.com/office/drawing/2014/main" id="{2BF4DF2A-E7A6-4BAC-901B-41591B53C9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15" y="2407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9276" name="Text Box 53">
                <a:extLst>
                  <a:ext uri="{FF2B5EF4-FFF2-40B4-BE49-F238E27FC236}">
                    <a16:creationId xmlns:a16="http://schemas.microsoft.com/office/drawing/2014/main" id="{6A0B1411-8A27-40AD-9746-581DBCFA43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15" y="2154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9277" name="Text Box 54">
                <a:extLst>
                  <a:ext uri="{FF2B5EF4-FFF2-40B4-BE49-F238E27FC236}">
                    <a16:creationId xmlns:a16="http://schemas.microsoft.com/office/drawing/2014/main" id="{E8620C5E-FD06-4996-8532-AB34707965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15" y="1902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9278" name="Text Box 55">
                <a:extLst>
                  <a:ext uri="{FF2B5EF4-FFF2-40B4-BE49-F238E27FC236}">
                    <a16:creationId xmlns:a16="http://schemas.microsoft.com/office/drawing/2014/main" id="{14BB06EF-6E6A-4D59-815B-5989A4B3FE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15" y="1649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9279" name="Text Box 56">
                <a:extLst>
                  <a:ext uri="{FF2B5EF4-FFF2-40B4-BE49-F238E27FC236}">
                    <a16:creationId xmlns:a16="http://schemas.microsoft.com/office/drawing/2014/main" id="{8857A111-CBE1-4D07-81E5-D88253D750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6" y="1397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9280" name="Text Box 57">
                <a:extLst>
                  <a:ext uri="{FF2B5EF4-FFF2-40B4-BE49-F238E27FC236}">
                    <a16:creationId xmlns:a16="http://schemas.microsoft.com/office/drawing/2014/main" id="{D34E4BED-0D5D-4F1B-9F6D-52D79D4F5C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6" y="2660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</p:grpSp>
        <p:sp>
          <p:nvSpPr>
            <p:cNvPr id="9268" name="Text Box 59">
              <a:extLst>
                <a:ext uri="{FF2B5EF4-FFF2-40B4-BE49-F238E27FC236}">
                  <a16:creationId xmlns:a16="http://schemas.microsoft.com/office/drawing/2014/main" id="{F14C4E8C-C252-428D-A741-3CA67A9EE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3" y="2335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9269" name="Text Box 60">
              <a:extLst>
                <a:ext uri="{FF2B5EF4-FFF2-40B4-BE49-F238E27FC236}">
                  <a16:creationId xmlns:a16="http://schemas.microsoft.com/office/drawing/2014/main" id="{C2AA37B4-FA8E-49B4-BDD0-7CC28DC193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3" y="2072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9270" name="Text Box 61">
              <a:extLst>
                <a:ext uri="{FF2B5EF4-FFF2-40B4-BE49-F238E27FC236}">
                  <a16:creationId xmlns:a16="http://schemas.microsoft.com/office/drawing/2014/main" id="{8FC71281-200B-4C20-BFF7-197D71D5C3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3" y="1810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9271" name="Text Box 108">
              <a:extLst>
                <a:ext uri="{FF2B5EF4-FFF2-40B4-BE49-F238E27FC236}">
                  <a16:creationId xmlns:a16="http://schemas.microsoft.com/office/drawing/2014/main" id="{D8C2E692-6490-435F-A8EA-C80235679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3" y="1584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9272" name="Text Box 109">
              <a:extLst>
                <a:ext uri="{FF2B5EF4-FFF2-40B4-BE49-F238E27FC236}">
                  <a16:creationId xmlns:a16="http://schemas.microsoft.com/office/drawing/2014/main" id="{E314E895-30F5-449A-BD90-68E44C853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7" y="1321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9273" name="Text Box 110">
              <a:extLst>
                <a:ext uri="{FF2B5EF4-FFF2-40B4-BE49-F238E27FC236}">
                  <a16:creationId xmlns:a16="http://schemas.microsoft.com/office/drawing/2014/main" id="{3D67EC7D-48A4-4499-999A-196260E2DE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2" y="1059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</p:grpSp>
      <p:grpSp>
        <p:nvGrpSpPr>
          <p:cNvPr id="11377" name="Group 113">
            <a:extLst>
              <a:ext uri="{FF2B5EF4-FFF2-40B4-BE49-F238E27FC236}">
                <a16:creationId xmlns:a16="http://schemas.microsoft.com/office/drawing/2014/main" id="{26D53D62-4223-402C-9886-449EED9792D3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1823720"/>
            <a:ext cx="944563" cy="396875"/>
            <a:chOff x="3795" y="1540"/>
            <a:chExt cx="595" cy="250"/>
          </a:xfrm>
        </p:grpSpPr>
        <p:sp>
          <p:nvSpPr>
            <p:cNvPr id="9265" name="Line 114">
              <a:extLst>
                <a:ext uri="{FF2B5EF4-FFF2-40B4-BE49-F238E27FC236}">
                  <a16:creationId xmlns:a16="http://schemas.microsoft.com/office/drawing/2014/main" id="{5BD996B3-2634-433C-8D35-CAE5506236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1" y="1711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66" name="Text Box 115">
              <a:extLst>
                <a:ext uri="{FF2B5EF4-FFF2-40B4-BE49-F238E27FC236}">
                  <a16:creationId xmlns:a16="http://schemas.microsoft.com/office/drawing/2014/main" id="{8E26141F-EDC4-4AD0-B58C-5FE0709625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1540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top</a:t>
              </a:r>
            </a:p>
          </p:txBody>
        </p:sp>
      </p:grpSp>
      <p:grpSp>
        <p:nvGrpSpPr>
          <p:cNvPr id="11380" name="Group 116">
            <a:extLst>
              <a:ext uri="{FF2B5EF4-FFF2-40B4-BE49-F238E27FC236}">
                <a16:creationId xmlns:a16="http://schemas.microsoft.com/office/drawing/2014/main" id="{8356342F-E4F6-451E-B601-546D749EF571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617470"/>
            <a:ext cx="944563" cy="396875"/>
            <a:chOff x="3795" y="1540"/>
            <a:chExt cx="595" cy="250"/>
          </a:xfrm>
        </p:grpSpPr>
        <p:sp>
          <p:nvSpPr>
            <p:cNvPr id="9263" name="Line 117">
              <a:extLst>
                <a:ext uri="{FF2B5EF4-FFF2-40B4-BE49-F238E27FC236}">
                  <a16:creationId xmlns:a16="http://schemas.microsoft.com/office/drawing/2014/main" id="{9E8A9E4F-2CEE-431C-8E0A-0CC77356E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1" y="1711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64" name="Text Box 118">
              <a:extLst>
                <a:ext uri="{FF2B5EF4-FFF2-40B4-BE49-F238E27FC236}">
                  <a16:creationId xmlns:a16="http://schemas.microsoft.com/office/drawing/2014/main" id="{DAD19399-888A-4975-A39F-14F771B3C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1540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top</a:t>
              </a:r>
            </a:p>
          </p:txBody>
        </p:sp>
      </p:grpSp>
      <p:grpSp>
        <p:nvGrpSpPr>
          <p:cNvPr id="11383" name="Group 119">
            <a:extLst>
              <a:ext uri="{FF2B5EF4-FFF2-40B4-BE49-F238E27FC236}">
                <a16:creationId xmlns:a16="http://schemas.microsoft.com/office/drawing/2014/main" id="{15F4C9A2-87E2-41FC-9C22-F6AB0F55A1BE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3012758"/>
            <a:ext cx="944563" cy="396875"/>
            <a:chOff x="3795" y="1540"/>
            <a:chExt cx="595" cy="250"/>
          </a:xfrm>
        </p:grpSpPr>
        <p:sp>
          <p:nvSpPr>
            <p:cNvPr id="9261" name="Line 120">
              <a:extLst>
                <a:ext uri="{FF2B5EF4-FFF2-40B4-BE49-F238E27FC236}">
                  <a16:creationId xmlns:a16="http://schemas.microsoft.com/office/drawing/2014/main" id="{FBCB52A9-C25E-4BB9-BEFB-E293765BB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1" y="1711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62" name="Text Box 121">
              <a:extLst>
                <a:ext uri="{FF2B5EF4-FFF2-40B4-BE49-F238E27FC236}">
                  <a16:creationId xmlns:a16="http://schemas.microsoft.com/office/drawing/2014/main" id="{7C9438D6-E0A2-4B5A-BB61-B531736BD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1540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top</a:t>
              </a:r>
            </a:p>
          </p:txBody>
        </p:sp>
      </p:grpSp>
      <p:grpSp>
        <p:nvGrpSpPr>
          <p:cNvPr id="11386" name="Group 122">
            <a:extLst>
              <a:ext uri="{FF2B5EF4-FFF2-40B4-BE49-F238E27FC236}">
                <a16:creationId xmlns:a16="http://schemas.microsoft.com/office/drawing/2014/main" id="{6973B69D-8C75-4CCA-B1B7-C53C897CAEFD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3409633"/>
            <a:ext cx="944563" cy="396875"/>
            <a:chOff x="3795" y="1540"/>
            <a:chExt cx="595" cy="250"/>
          </a:xfrm>
        </p:grpSpPr>
        <p:sp>
          <p:nvSpPr>
            <p:cNvPr id="9259" name="Line 123">
              <a:extLst>
                <a:ext uri="{FF2B5EF4-FFF2-40B4-BE49-F238E27FC236}">
                  <a16:creationId xmlns:a16="http://schemas.microsoft.com/office/drawing/2014/main" id="{E4EE15C3-36F6-45AA-A000-4E8FA5FBE4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1" y="1711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60" name="Text Box 124">
              <a:extLst>
                <a:ext uri="{FF2B5EF4-FFF2-40B4-BE49-F238E27FC236}">
                  <a16:creationId xmlns:a16="http://schemas.microsoft.com/office/drawing/2014/main" id="{62FCA831-3914-412A-9AC7-93ABB3EE9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1540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top</a:t>
              </a:r>
            </a:p>
          </p:txBody>
        </p:sp>
      </p:grpSp>
      <p:grpSp>
        <p:nvGrpSpPr>
          <p:cNvPr id="11389" name="Group 125">
            <a:extLst>
              <a:ext uri="{FF2B5EF4-FFF2-40B4-BE49-F238E27FC236}">
                <a16:creationId xmlns:a16="http://schemas.microsoft.com/office/drawing/2014/main" id="{BA2992C4-E178-4A0A-A8C9-B3716945F557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220595"/>
            <a:ext cx="944563" cy="396875"/>
            <a:chOff x="3795" y="1540"/>
            <a:chExt cx="595" cy="250"/>
          </a:xfrm>
        </p:grpSpPr>
        <p:sp>
          <p:nvSpPr>
            <p:cNvPr id="9257" name="Line 126">
              <a:extLst>
                <a:ext uri="{FF2B5EF4-FFF2-40B4-BE49-F238E27FC236}">
                  <a16:creationId xmlns:a16="http://schemas.microsoft.com/office/drawing/2014/main" id="{732B26BA-9862-400E-B506-932EC7303E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1" y="1711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58" name="Text Box 127">
              <a:extLst>
                <a:ext uri="{FF2B5EF4-FFF2-40B4-BE49-F238E27FC236}">
                  <a16:creationId xmlns:a16="http://schemas.microsoft.com/office/drawing/2014/main" id="{49B9DEF4-197B-4B67-B2D0-E28BA9226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1540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top</a:t>
              </a:r>
            </a:p>
          </p:txBody>
        </p:sp>
      </p:grpSp>
      <p:grpSp>
        <p:nvGrpSpPr>
          <p:cNvPr id="11392" name="Group 128">
            <a:extLst>
              <a:ext uri="{FF2B5EF4-FFF2-40B4-BE49-F238E27FC236}">
                <a16:creationId xmlns:a16="http://schemas.microsoft.com/office/drawing/2014/main" id="{70DCAD88-6014-42D8-80E8-6F7266260D12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3804920"/>
            <a:ext cx="944563" cy="396875"/>
            <a:chOff x="3795" y="1540"/>
            <a:chExt cx="595" cy="250"/>
          </a:xfrm>
        </p:grpSpPr>
        <p:sp>
          <p:nvSpPr>
            <p:cNvPr id="9255" name="Line 129">
              <a:extLst>
                <a:ext uri="{FF2B5EF4-FFF2-40B4-BE49-F238E27FC236}">
                  <a16:creationId xmlns:a16="http://schemas.microsoft.com/office/drawing/2014/main" id="{34F70B32-527E-44E8-8249-9262F0D69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1" y="1711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56" name="Text Box 130">
              <a:extLst>
                <a:ext uri="{FF2B5EF4-FFF2-40B4-BE49-F238E27FC236}">
                  <a16:creationId xmlns:a16="http://schemas.microsoft.com/office/drawing/2014/main" id="{5581FB1D-6414-4F9F-8F2F-162D44A7E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1540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top</a:t>
              </a:r>
            </a:p>
          </p:txBody>
        </p:sp>
      </p:grpSp>
      <p:sp>
        <p:nvSpPr>
          <p:cNvPr id="9247" name="Rectangle 134">
            <a:extLst>
              <a:ext uri="{FF2B5EF4-FFF2-40B4-BE49-F238E27FC236}">
                <a16:creationId xmlns:a16="http://schemas.microsoft.com/office/drawing/2014/main" id="{88B3ECD8-8785-46B8-B60A-2B33813EC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83312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01" name="Rectangle 137">
            <a:extLst>
              <a:ext uri="{FF2B5EF4-FFF2-40B4-BE49-F238E27FC236}">
                <a16:creationId xmlns:a16="http://schemas.microsoft.com/office/drawing/2014/main" id="{3898F4BE-9BE2-48E9-B40D-2BEA39EF0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850" y="1918970"/>
            <a:ext cx="687388" cy="30638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02" name="Rectangle 138">
            <a:extLst>
              <a:ext uri="{FF2B5EF4-FFF2-40B4-BE49-F238E27FC236}">
                <a16:creationId xmlns:a16="http://schemas.microsoft.com/office/drawing/2014/main" id="{C58DE0D4-A3FD-4A41-9B08-BACE8B9F5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850" y="2338070"/>
            <a:ext cx="687388" cy="30638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03" name="Rectangle 139">
            <a:extLst>
              <a:ext uri="{FF2B5EF4-FFF2-40B4-BE49-F238E27FC236}">
                <a16:creationId xmlns:a16="http://schemas.microsoft.com/office/drawing/2014/main" id="{8BAF09B7-D8AB-43F0-A7E0-667BAE90D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850" y="2757170"/>
            <a:ext cx="687388" cy="30638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04" name="Rectangle 140">
            <a:extLst>
              <a:ext uri="{FF2B5EF4-FFF2-40B4-BE49-F238E27FC236}">
                <a16:creationId xmlns:a16="http://schemas.microsoft.com/office/drawing/2014/main" id="{445BA956-7656-41A9-ADBA-9ABB0D21B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850" y="3119120"/>
            <a:ext cx="687388" cy="306388"/>
          </a:xfrm>
          <a:prstGeom prst="rect">
            <a:avLst/>
          </a:prstGeom>
          <a:solidFill>
            <a:srgbClr val="FFE6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05" name="Rectangle 141">
            <a:extLst>
              <a:ext uri="{FF2B5EF4-FFF2-40B4-BE49-F238E27FC236}">
                <a16:creationId xmlns:a16="http://schemas.microsoft.com/office/drawing/2014/main" id="{8CFC4326-D000-4CDD-9352-485C3AF00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3500120"/>
            <a:ext cx="687388" cy="306388"/>
          </a:xfrm>
          <a:prstGeom prst="rect">
            <a:avLst/>
          </a:prstGeom>
          <a:solidFill>
            <a:srgbClr val="FFE6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06" name="Rectangle 142">
            <a:extLst>
              <a:ext uri="{FF2B5EF4-FFF2-40B4-BE49-F238E27FC236}">
                <a16:creationId xmlns:a16="http://schemas.microsoft.com/office/drawing/2014/main" id="{6F203ACF-0A25-435F-AD01-B7061DB38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850" y="3957320"/>
            <a:ext cx="687388" cy="306388"/>
          </a:xfrm>
          <a:prstGeom prst="rect">
            <a:avLst/>
          </a:prstGeom>
          <a:solidFill>
            <a:srgbClr val="FFE6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07" name="AutoShape 143">
            <a:extLst>
              <a:ext uri="{FF2B5EF4-FFF2-40B4-BE49-F238E27FC236}">
                <a16:creationId xmlns:a16="http://schemas.microsoft.com/office/drawing/2014/main" id="{061706E6-CF54-44BB-AF39-4EB878604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6700" y="1099820"/>
            <a:ext cx="942975" cy="561975"/>
          </a:xfrm>
          <a:prstGeom prst="wedgeEllipseCallout">
            <a:avLst>
              <a:gd name="adj1" fmla="val -55722"/>
              <a:gd name="adj2" fmla="val 73444"/>
            </a:avLst>
          </a:prstGeom>
          <a:noFill/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栈空</a:t>
            </a: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1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113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13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113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113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5" dur="500"/>
                                        <p:tgtEl>
                                          <p:spTgt spid="113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5" dur="500"/>
                                        <p:tgtEl>
                                          <p:spTgt spid="113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0" dur="500"/>
                                        <p:tgtEl>
                                          <p:spTgt spid="113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5" dur="500"/>
                                        <p:tgtEl>
                                          <p:spTgt spid="11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0" dur="500"/>
                                        <p:tgtEl>
                                          <p:spTgt spid="113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4" dur="500"/>
                                        <p:tgtEl>
                                          <p:spTgt spid="113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9" dur="500"/>
                                        <p:tgtEl>
                                          <p:spTgt spid="114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3" dur="500"/>
                                        <p:tgtEl>
                                          <p:spTgt spid="113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8" dur="500"/>
                                        <p:tgtEl>
                                          <p:spTgt spid="114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2" dur="500"/>
                                        <p:tgtEl>
                                          <p:spTgt spid="113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7" dur="500"/>
                                        <p:tgtEl>
                                          <p:spTgt spid="114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1" dur="500"/>
                                        <p:tgtEl>
                                          <p:spTgt spid="113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6" dur="500"/>
                                        <p:tgtEl>
                                          <p:spTgt spid="114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0" dur="500"/>
                                        <p:tgtEl>
                                          <p:spTgt spid="113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5" dur="500"/>
                                        <p:tgtEl>
                                          <p:spTgt spid="114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9" dur="500"/>
                                        <p:tgtEl>
                                          <p:spTgt spid="113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4" dur="500"/>
                                        <p:tgtEl>
                                          <p:spTgt spid="114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8" dur="500"/>
                                        <p:tgtEl>
                                          <p:spTgt spid="113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3" dur="500"/>
                                        <p:tgtEl>
                                          <p:spTgt spid="114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8" dur="500"/>
                                        <p:tgtEl>
                                          <p:spTgt spid="113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 bldLvl="5" autoUpdateAnimBg="0"/>
      <p:bldP spid="11285" grpId="0" animBg="1" autoUpdateAnimBg="0"/>
      <p:bldP spid="11303" grpId="0" build="p" autoUpdateAnimBg="0"/>
      <p:bldP spid="11304" grpId="0" autoUpdateAnimBg="0"/>
      <p:bldP spid="11322" grpId="0" build="p" autoUpdateAnimBg="0" advAuto="1000"/>
      <p:bldP spid="11343" grpId="0" animBg="1" autoUpdateAnimBg="0"/>
      <p:bldP spid="11345" grpId="0" autoUpdateAnimBg="0"/>
      <p:bldP spid="11346" grpId="0" autoUpdateAnimBg="0"/>
      <p:bldP spid="11347" grpId="0" autoUpdateAnimBg="0"/>
      <p:bldP spid="11348" grpId="0" autoUpdateAnimBg="0"/>
      <p:bldP spid="11349" grpId="0" autoUpdateAnimBg="0"/>
      <p:bldP spid="11350" grpId="0" animBg="1" autoUpdateAnimBg="0"/>
      <p:bldP spid="11407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748EDB3-5A51-44CF-8C52-E6A629ED9346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重要知识点回顾</a:t>
            </a:r>
            <a:endParaRPr lang="en-US" altLang="zh-CN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  <a:p>
            <a:endParaRPr lang="en-US" altLang="zh-Hans-HK" dirty="0"/>
          </a:p>
          <a:p>
            <a:pPr marL="0" indent="0">
              <a:buNone/>
            </a:pPr>
            <a:r>
              <a:rPr lang="zh-CN" altLang="en-US" dirty="0"/>
              <a:t>线性表（特殊的线性表：栈、队列）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Hans-HK" dirty="0"/>
              <a:t>	</a:t>
            </a:r>
            <a:r>
              <a:rPr lang="zh-CN" altLang="en-US" dirty="0">
                <a:solidFill>
                  <a:schemeClr val="accent6"/>
                </a:solidFill>
              </a:rPr>
              <a:t>顺序</a:t>
            </a:r>
            <a:r>
              <a:rPr lang="zh-CN" altLang="en-US" dirty="0"/>
              <a:t>（静态</a:t>
            </a:r>
            <a:r>
              <a:rPr lang="en-US" altLang="zh-CN" dirty="0"/>
              <a:t>/</a:t>
            </a:r>
            <a:r>
              <a:rPr lang="zh-CN" altLang="en-US" dirty="0"/>
              <a:t>动态</a:t>
            </a:r>
            <a:r>
              <a:rPr lang="en-US" altLang="zh-CN" dirty="0"/>
              <a:t>/</a:t>
            </a:r>
            <a:r>
              <a:rPr lang="zh-CN" altLang="en-US" dirty="0"/>
              <a:t>循环）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Hans-HK" dirty="0"/>
              <a:t>	</a:t>
            </a:r>
            <a:r>
              <a:rPr lang="zh-CN" altLang="en-US" dirty="0">
                <a:solidFill>
                  <a:schemeClr val="accent6"/>
                </a:solidFill>
              </a:rPr>
              <a:t>链式</a:t>
            </a:r>
            <a:r>
              <a:rPr lang="zh-CN" altLang="en-US" dirty="0"/>
              <a:t>（带头节点</a:t>
            </a:r>
            <a:r>
              <a:rPr lang="en-US" altLang="zh-CN" dirty="0"/>
              <a:t>/</a:t>
            </a:r>
            <a:r>
              <a:rPr lang="zh-CN" altLang="en-US" dirty="0"/>
              <a:t>不带头节点）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Hans-HK" dirty="0"/>
              <a:t>	</a:t>
            </a:r>
            <a:r>
              <a:rPr lang="zh-CN" altLang="en-US" dirty="0"/>
              <a:t>栈在函数调用</a:t>
            </a:r>
            <a:r>
              <a:rPr lang="en-US" altLang="zh-CN" dirty="0"/>
              <a:t>/</a:t>
            </a:r>
            <a:r>
              <a:rPr lang="zh-CN" altLang="en-US" dirty="0"/>
              <a:t>递归调用中的应用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FIFO </a:t>
            </a:r>
            <a:r>
              <a:rPr lang="en-US" altLang="zh-CN" dirty="0" err="1"/>
              <a:t>v.s</a:t>
            </a:r>
            <a:r>
              <a:rPr lang="en-US" altLang="zh-CN" dirty="0"/>
              <a:t>. FILO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accent6"/>
                </a:solidFill>
              </a:rPr>
              <a:t>递归思想</a:t>
            </a:r>
            <a:r>
              <a:rPr lang="zh-CN" altLang="en-US" dirty="0"/>
              <a:t>在算法设计中的应用</a:t>
            </a:r>
            <a:endParaRPr lang="en-US" altLang="zh-CN" dirty="0"/>
          </a:p>
          <a:p>
            <a:pPr marL="0" indent="0">
              <a:buNone/>
            </a:pPr>
            <a:r>
              <a:rPr lang="en-US" altLang="zh-Hans-HK" dirty="0"/>
              <a:t>	GCD</a:t>
            </a:r>
            <a:r>
              <a:rPr lang="zh-CN" altLang="en-US" dirty="0"/>
              <a:t>。 </a:t>
            </a:r>
            <a:r>
              <a:rPr lang="en-US" altLang="zh-CN" dirty="0"/>
              <a:t>Hanoi</a:t>
            </a:r>
            <a:r>
              <a:rPr lang="zh-CN" altLang="en-US" dirty="0"/>
              <a:t> </a:t>
            </a:r>
            <a:r>
              <a:rPr lang="en-US" altLang="zh-CN" dirty="0"/>
              <a:t>tower</a:t>
            </a:r>
            <a:r>
              <a:rPr lang="zh-CN" altLang="en-US" dirty="0"/>
              <a:t>。 </a:t>
            </a:r>
            <a:r>
              <a:rPr lang="en-US" altLang="zh-CN" dirty="0"/>
              <a:t>Gray Code</a:t>
            </a:r>
            <a:r>
              <a:rPr lang="zh-CN" altLang="en-US" dirty="0"/>
              <a:t>。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119190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2866A32-CCF0-42A3-8EF0-94B0388C64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618" y="843280"/>
            <a:ext cx="3197542" cy="541338"/>
          </a:xfrm>
        </p:spPr>
        <p:txBody>
          <a:bodyPr/>
          <a:lstStyle/>
          <a:p>
            <a:pPr lvl="1" eaLnBrk="1" hangingPunct="1"/>
            <a:r>
              <a:rPr lang="zh-CN" altLang="en-US" dirty="0">
                <a:solidFill>
                  <a:schemeClr val="tx2"/>
                </a:solidFill>
              </a:rPr>
              <a:t>入栈算法</a:t>
            </a:r>
          </a:p>
        </p:txBody>
      </p:sp>
      <p:sp>
        <p:nvSpPr>
          <p:cNvPr id="11267" name="Rectangle 23">
            <a:extLst>
              <a:ext uri="{FF2B5EF4-FFF2-40B4-BE49-F238E27FC236}">
                <a16:creationId xmlns:a16="http://schemas.microsoft.com/office/drawing/2014/main" id="{5FD80EDD-D160-4750-9E9F-40F710878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828" y="1547813"/>
            <a:ext cx="3197542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 push(int s[],int x){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if (top==M){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("overflow");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return(-1);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s[top++]=x;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return top;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FB214A01-80B3-458F-A46A-7D8CFED51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578" y="870585"/>
            <a:ext cx="314674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1" fontAlgn="base"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出栈算法</a:t>
            </a:r>
          </a:p>
        </p:txBody>
      </p:sp>
      <p:sp>
        <p:nvSpPr>
          <p:cNvPr id="3" name="Rectangle 24">
            <a:extLst>
              <a:ext uri="{FF2B5EF4-FFF2-40B4-BE49-F238E27FC236}">
                <a16:creationId xmlns:a16="http://schemas.microsoft.com/office/drawing/2014/main" id="{F92FB156-2D68-468D-8496-C116F08C7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1537653"/>
            <a:ext cx="3394075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pop(int s[], int *q){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if (top==0){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(“underflow");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return(-1);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*q=s[--top];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return top;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6">
            <a:extLst>
              <a:ext uri="{FF2B5EF4-FFF2-40B4-BE49-F238E27FC236}">
                <a16:creationId xmlns:a16="http://schemas.microsoft.com/office/drawing/2014/main" id="{0C027FA7-6918-47A6-80BE-EE3F2E6E0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8" y="249238"/>
            <a:ext cx="8901112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None/>
              <a:tabLst/>
              <a:defRPr/>
            </a:pPr>
            <a:r>
              <a:rPr lang="zh-CN" altLang="en-US" sz="4000" dirty="0">
                <a:solidFill>
                  <a:schemeClr val="tx2"/>
                </a:solidFill>
              </a:rPr>
              <a:t>例、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数制转换：</a:t>
            </a:r>
          </a:p>
        </p:txBody>
      </p:sp>
      <p:grpSp>
        <p:nvGrpSpPr>
          <p:cNvPr id="30723" name="Group 122">
            <a:extLst>
              <a:ext uri="{FF2B5EF4-FFF2-40B4-BE49-F238E27FC236}">
                <a16:creationId xmlns:a16="http://schemas.microsoft.com/office/drawing/2014/main" id="{0D4EE33F-B53F-4104-B160-FC0AF1A5629A}"/>
              </a:ext>
            </a:extLst>
          </p:cNvPr>
          <p:cNvGrpSpPr>
            <a:grpSpLocks/>
          </p:cNvGrpSpPr>
          <p:nvPr/>
        </p:nvGrpSpPr>
        <p:grpSpPr bwMode="auto">
          <a:xfrm>
            <a:off x="732790" y="1059815"/>
            <a:ext cx="4049713" cy="2452688"/>
            <a:chOff x="276" y="2463"/>
            <a:chExt cx="2551" cy="1545"/>
          </a:xfrm>
        </p:grpSpPr>
        <p:sp>
          <p:nvSpPr>
            <p:cNvPr id="30773" name="Text Box 30">
              <a:extLst>
                <a:ext uri="{FF2B5EF4-FFF2-40B4-BE49-F238E27FC236}">
                  <a16:creationId xmlns:a16="http://schemas.microsoft.com/office/drawing/2014/main" id="{B600D03B-7928-4C68-AB33-3C278C4A75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" y="2463"/>
              <a:ext cx="25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例  把十进制数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159</a:t>
              </a: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转换成八进制数</a:t>
              </a:r>
            </a:p>
          </p:txBody>
        </p:sp>
        <p:sp>
          <p:nvSpPr>
            <p:cNvPr id="30774" name="Text Box 50">
              <a:extLst>
                <a:ext uri="{FF2B5EF4-FFF2-40B4-BE49-F238E27FC236}">
                  <a16:creationId xmlns:a16="http://schemas.microsoft.com/office/drawing/2014/main" id="{5DCBB460-49AE-4D76-A605-24B028F8D4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" y="3758"/>
              <a:ext cx="10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(159)</a:t>
              </a:r>
              <a:r>
                <a:rPr kumimoji="1" lang="en-US" altLang="zh-CN" sz="1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10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=(237)</a:t>
              </a:r>
              <a:r>
                <a:rPr kumimoji="1" lang="en-US" altLang="zh-CN" sz="1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8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0775" name="Group 121">
              <a:extLst>
                <a:ext uri="{FF2B5EF4-FFF2-40B4-BE49-F238E27FC236}">
                  <a16:creationId xmlns:a16="http://schemas.microsoft.com/office/drawing/2014/main" id="{688CA257-8409-4422-A079-C8D53E29D7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" y="2786"/>
              <a:ext cx="2146" cy="1039"/>
              <a:chOff x="842" y="2798"/>
              <a:chExt cx="2146" cy="1039"/>
            </a:xfrm>
          </p:grpSpPr>
          <p:grpSp>
            <p:nvGrpSpPr>
              <p:cNvPr id="30776" name="Group 31">
                <a:extLst>
                  <a:ext uri="{FF2B5EF4-FFF2-40B4-BE49-F238E27FC236}">
                    <a16:creationId xmlns:a16="http://schemas.microsoft.com/office/drawing/2014/main" id="{EEED259D-A0BE-4A43-8471-3912826DEC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2" y="2798"/>
                <a:ext cx="672" cy="262"/>
                <a:chOff x="1054" y="1393"/>
                <a:chExt cx="672" cy="262"/>
              </a:xfrm>
            </p:grpSpPr>
            <p:grpSp>
              <p:nvGrpSpPr>
                <p:cNvPr id="30805" name="Group 32">
                  <a:extLst>
                    <a:ext uri="{FF2B5EF4-FFF2-40B4-BE49-F238E27FC236}">
                      <a16:creationId xmlns:a16="http://schemas.microsoft.com/office/drawing/2014/main" id="{7E3DBB4A-461D-4180-83A9-02F7CE8FB54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45" y="1444"/>
                  <a:ext cx="477" cy="211"/>
                  <a:chOff x="1245" y="1444"/>
                  <a:chExt cx="477" cy="211"/>
                </a:xfrm>
              </p:grpSpPr>
              <p:sp>
                <p:nvSpPr>
                  <p:cNvPr id="30808" name="Line 33">
                    <a:extLst>
                      <a:ext uri="{FF2B5EF4-FFF2-40B4-BE49-F238E27FC236}">
                        <a16:creationId xmlns:a16="http://schemas.microsoft.com/office/drawing/2014/main" id="{F1097F6C-C1D0-4813-83F0-38FBDF0DE21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5" y="1444"/>
                    <a:ext cx="0" cy="21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0809" name="Line 34">
                    <a:extLst>
                      <a:ext uri="{FF2B5EF4-FFF2-40B4-BE49-F238E27FC236}">
                        <a16:creationId xmlns:a16="http://schemas.microsoft.com/office/drawing/2014/main" id="{A998187E-B155-4B14-8A80-5ADA3D32C07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45" y="1655"/>
                    <a:ext cx="47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30806" name="Text Box 35">
                  <a:extLst>
                    <a:ext uri="{FF2B5EF4-FFF2-40B4-BE49-F238E27FC236}">
                      <a16:creationId xmlns:a16="http://schemas.microsoft.com/office/drawing/2014/main" id="{F6E82389-5916-4F37-A21F-67B182F04C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43" y="1393"/>
                  <a:ext cx="38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159</a:t>
                  </a:r>
                </a:p>
              </p:txBody>
            </p:sp>
            <p:sp>
              <p:nvSpPr>
                <p:cNvPr id="30807" name="Text Box 36">
                  <a:extLst>
                    <a:ext uri="{FF2B5EF4-FFF2-40B4-BE49-F238E27FC236}">
                      <a16:creationId xmlns:a16="http://schemas.microsoft.com/office/drawing/2014/main" id="{E001362E-E2DA-474D-A905-98A5AAD9B7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54" y="1393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8</a:t>
                  </a:r>
                </a:p>
              </p:txBody>
            </p:sp>
          </p:grpSp>
          <p:grpSp>
            <p:nvGrpSpPr>
              <p:cNvPr id="30777" name="Group 37">
                <a:extLst>
                  <a:ext uri="{FF2B5EF4-FFF2-40B4-BE49-F238E27FC236}">
                    <a16:creationId xmlns:a16="http://schemas.microsoft.com/office/drawing/2014/main" id="{80B90BBF-4D62-44C9-96AF-BDA983F6AE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6" y="3049"/>
                <a:ext cx="668" cy="265"/>
                <a:chOff x="1128" y="1644"/>
                <a:chExt cx="668" cy="265"/>
              </a:xfrm>
            </p:grpSpPr>
            <p:sp>
              <p:nvSpPr>
                <p:cNvPr id="30800" name="Text Box 38">
                  <a:extLst>
                    <a:ext uri="{FF2B5EF4-FFF2-40B4-BE49-F238E27FC236}">
                      <a16:creationId xmlns:a16="http://schemas.microsoft.com/office/drawing/2014/main" id="{5F214085-E1B4-458D-B8F6-23128D7E4A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43" y="1659"/>
                  <a:ext cx="29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19</a:t>
                  </a:r>
                </a:p>
              </p:txBody>
            </p:sp>
            <p:grpSp>
              <p:nvGrpSpPr>
                <p:cNvPr id="30801" name="Group 39">
                  <a:extLst>
                    <a:ext uri="{FF2B5EF4-FFF2-40B4-BE49-F238E27FC236}">
                      <a16:creationId xmlns:a16="http://schemas.microsoft.com/office/drawing/2014/main" id="{37956D66-778B-4C1E-B324-4C2BBE37B90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19" y="1662"/>
                  <a:ext cx="477" cy="211"/>
                  <a:chOff x="1245" y="1444"/>
                  <a:chExt cx="477" cy="211"/>
                </a:xfrm>
              </p:grpSpPr>
              <p:sp>
                <p:nvSpPr>
                  <p:cNvPr id="30803" name="Line 40">
                    <a:extLst>
                      <a:ext uri="{FF2B5EF4-FFF2-40B4-BE49-F238E27FC236}">
                        <a16:creationId xmlns:a16="http://schemas.microsoft.com/office/drawing/2014/main" id="{BCC453A4-9A36-4F86-921B-01029736791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5" y="1444"/>
                    <a:ext cx="0" cy="21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0804" name="Line 41">
                    <a:extLst>
                      <a:ext uri="{FF2B5EF4-FFF2-40B4-BE49-F238E27FC236}">
                        <a16:creationId xmlns:a16="http://schemas.microsoft.com/office/drawing/2014/main" id="{AA71D1AA-6340-4327-ACEF-AEC775ED760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45" y="1655"/>
                    <a:ext cx="47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30802" name="Text Box 42">
                  <a:extLst>
                    <a:ext uri="{FF2B5EF4-FFF2-40B4-BE49-F238E27FC236}">
                      <a16:creationId xmlns:a16="http://schemas.microsoft.com/office/drawing/2014/main" id="{78A7C5F3-59C3-49D4-A6C5-3E032C674F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28" y="1644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8</a:t>
                  </a:r>
                </a:p>
              </p:txBody>
            </p:sp>
          </p:grpSp>
          <p:grpSp>
            <p:nvGrpSpPr>
              <p:cNvPr id="30778" name="Group 43">
                <a:extLst>
                  <a:ext uri="{FF2B5EF4-FFF2-40B4-BE49-F238E27FC236}">
                    <a16:creationId xmlns:a16="http://schemas.microsoft.com/office/drawing/2014/main" id="{647AFEF9-5206-4E58-AD75-F1ACAB5782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0" y="3279"/>
                <a:ext cx="668" cy="265"/>
                <a:chOff x="1128" y="1644"/>
                <a:chExt cx="668" cy="265"/>
              </a:xfrm>
            </p:grpSpPr>
            <p:sp>
              <p:nvSpPr>
                <p:cNvPr id="30795" name="Text Box 44">
                  <a:extLst>
                    <a:ext uri="{FF2B5EF4-FFF2-40B4-BE49-F238E27FC236}">
                      <a16:creationId xmlns:a16="http://schemas.microsoft.com/office/drawing/2014/main" id="{7989FDE6-09CD-4E2E-9316-F4100159540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43" y="165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  <p:grpSp>
              <p:nvGrpSpPr>
                <p:cNvPr id="30796" name="Group 45">
                  <a:extLst>
                    <a:ext uri="{FF2B5EF4-FFF2-40B4-BE49-F238E27FC236}">
                      <a16:creationId xmlns:a16="http://schemas.microsoft.com/office/drawing/2014/main" id="{CC125599-86F0-46C4-9FA9-4DDDBD836DA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19" y="1662"/>
                  <a:ext cx="477" cy="211"/>
                  <a:chOff x="1245" y="1444"/>
                  <a:chExt cx="477" cy="211"/>
                </a:xfrm>
              </p:grpSpPr>
              <p:sp>
                <p:nvSpPr>
                  <p:cNvPr id="30798" name="Line 46">
                    <a:extLst>
                      <a:ext uri="{FF2B5EF4-FFF2-40B4-BE49-F238E27FC236}">
                        <a16:creationId xmlns:a16="http://schemas.microsoft.com/office/drawing/2014/main" id="{B6BBB7CA-C695-48FC-BD9C-DD1BE5F57F4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5" y="1444"/>
                    <a:ext cx="0" cy="21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0799" name="Line 47">
                    <a:extLst>
                      <a:ext uri="{FF2B5EF4-FFF2-40B4-BE49-F238E27FC236}">
                        <a16:creationId xmlns:a16="http://schemas.microsoft.com/office/drawing/2014/main" id="{DCDBFA7D-BADB-47A1-9079-7307E7E854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45" y="1655"/>
                    <a:ext cx="47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30797" name="Text Box 48">
                  <a:extLst>
                    <a:ext uri="{FF2B5EF4-FFF2-40B4-BE49-F238E27FC236}">
                      <a16:creationId xmlns:a16="http://schemas.microsoft.com/office/drawing/2014/main" id="{5B234338-699F-47BB-84E6-DDE3CFDDAE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28" y="1644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8</a:t>
                  </a:r>
                </a:p>
              </p:txBody>
            </p:sp>
          </p:grpSp>
          <p:sp>
            <p:nvSpPr>
              <p:cNvPr id="30779" name="Text Box 49">
                <a:extLst>
                  <a:ext uri="{FF2B5EF4-FFF2-40B4-BE49-F238E27FC236}">
                    <a16:creationId xmlns:a16="http://schemas.microsoft.com/office/drawing/2014/main" id="{A6DAC5EF-E179-4FD2-AA97-29EB211C88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6" y="3476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grpSp>
            <p:nvGrpSpPr>
              <p:cNvPr id="30780" name="Group 51">
                <a:extLst>
                  <a:ext uri="{FF2B5EF4-FFF2-40B4-BE49-F238E27FC236}">
                    <a16:creationId xmlns:a16="http://schemas.microsoft.com/office/drawing/2014/main" id="{CE615E91-292C-4CFD-84DB-C5342A37A4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9" y="3528"/>
                <a:ext cx="719" cy="309"/>
                <a:chOff x="3901" y="2222"/>
                <a:chExt cx="719" cy="309"/>
              </a:xfrm>
            </p:grpSpPr>
            <p:sp>
              <p:nvSpPr>
                <p:cNvPr id="30790" name="Text Box 52">
                  <a:extLst>
                    <a:ext uri="{FF2B5EF4-FFF2-40B4-BE49-F238E27FC236}">
                      <a16:creationId xmlns:a16="http://schemas.microsoft.com/office/drawing/2014/main" id="{1E482733-C491-4BF2-994B-C6A7CD1312D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29" y="2235"/>
                  <a:ext cx="69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2  3   7  </a:t>
                  </a:r>
                </a:p>
              </p:txBody>
            </p:sp>
            <p:sp>
              <p:nvSpPr>
                <p:cNvPr id="30791" name="Line 53">
                  <a:extLst>
                    <a:ext uri="{FF2B5EF4-FFF2-40B4-BE49-F238E27FC236}">
                      <a16:creationId xmlns:a16="http://schemas.microsoft.com/office/drawing/2014/main" id="{6EE61A2F-C2DA-4461-941E-A5751088EC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43" y="2531"/>
                  <a:ext cx="567" cy="0"/>
                </a:xfrm>
                <a:prstGeom prst="line">
                  <a:avLst/>
                </a:prstGeom>
                <a:noFill/>
                <a:ln w="9525">
                  <a:solidFill>
                    <a:srgbClr val="3333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92" name="Rectangle 54">
                  <a:extLst>
                    <a:ext uri="{FF2B5EF4-FFF2-40B4-BE49-F238E27FC236}">
                      <a16:creationId xmlns:a16="http://schemas.microsoft.com/office/drawing/2014/main" id="{289CB9CC-3D70-417D-B043-D5B65CF9BC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1" y="2222"/>
                  <a:ext cx="655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HK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93" name="Line 55">
                  <a:extLst>
                    <a:ext uri="{FF2B5EF4-FFF2-40B4-BE49-F238E27FC236}">
                      <a16:creationId xmlns:a16="http://schemas.microsoft.com/office/drawing/2014/main" id="{8C7B62E1-6407-41C1-A9A1-DD52B95AA1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00" y="2222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94" name="Line 56">
                  <a:extLst>
                    <a:ext uri="{FF2B5EF4-FFF2-40B4-BE49-F238E27FC236}">
                      <a16:creationId xmlns:a16="http://schemas.microsoft.com/office/drawing/2014/main" id="{F7D3AB83-2780-4C94-ACD7-89031CF758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07" y="2222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0781" name="Text Box 57">
                <a:extLst>
                  <a:ext uri="{FF2B5EF4-FFF2-40B4-BE49-F238E27FC236}">
                    <a16:creationId xmlns:a16="http://schemas.microsoft.com/office/drawing/2014/main" id="{E37B3FC0-622E-4771-BC03-B316094184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2" y="2799"/>
                <a:ext cx="4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余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  <p:sp>
            <p:nvSpPr>
              <p:cNvPr id="30782" name="Text Box 58">
                <a:extLst>
                  <a:ext uri="{FF2B5EF4-FFF2-40B4-BE49-F238E27FC236}">
                    <a16:creationId xmlns:a16="http://schemas.microsoft.com/office/drawing/2014/main" id="{FC892B60-4D2F-4E60-9F24-7BA36E76D5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2" y="3045"/>
                <a:ext cx="4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余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30783" name="Text Box 59">
                <a:extLst>
                  <a:ext uri="{FF2B5EF4-FFF2-40B4-BE49-F238E27FC236}">
                    <a16:creationId xmlns:a16="http://schemas.microsoft.com/office/drawing/2014/main" id="{6DF6A22C-C388-4574-A883-E88639E55C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2" y="3291"/>
                <a:ext cx="4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余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30784" name="Line 60">
                <a:extLst>
                  <a:ext uri="{FF2B5EF4-FFF2-40B4-BE49-F238E27FC236}">
                    <a16:creationId xmlns:a16="http://schemas.microsoft.com/office/drawing/2014/main" id="{57D519B4-EC9B-47D8-865A-65E79DDA6F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9" y="3428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785" name="Line 61">
                <a:extLst>
                  <a:ext uri="{FF2B5EF4-FFF2-40B4-BE49-F238E27FC236}">
                    <a16:creationId xmlns:a16="http://schemas.microsoft.com/office/drawing/2014/main" id="{90BFF385-B9EA-481C-97D3-2269E3A68C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8" y="2906"/>
                <a:ext cx="7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786" name="Line 62">
                <a:extLst>
                  <a:ext uri="{FF2B5EF4-FFF2-40B4-BE49-F238E27FC236}">
                    <a16:creationId xmlns:a16="http://schemas.microsoft.com/office/drawing/2014/main" id="{748BDE1D-61C9-4D9F-B6EB-6D4845C96B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3" y="2906"/>
                <a:ext cx="0" cy="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787" name="Line 63">
                <a:extLst>
                  <a:ext uri="{FF2B5EF4-FFF2-40B4-BE49-F238E27FC236}">
                    <a16:creationId xmlns:a16="http://schemas.microsoft.com/office/drawing/2014/main" id="{B276525D-5C01-4463-B65C-8FF1AD5695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80" y="3150"/>
                <a:ext cx="4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788" name="Line 64">
                <a:extLst>
                  <a:ext uri="{FF2B5EF4-FFF2-40B4-BE49-F238E27FC236}">
                    <a16:creationId xmlns:a16="http://schemas.microsoft.com/office/drawing/2014/main" id="{75271A02-6F37-47D9-B8C6-C9FB522BFF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8" y="3150"/>
                <a:ext cx="0" cy="3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789" name="Line 65">
                <a:extLst>
                  <a:ext uri="{FF2B5EF4-FFF2-40B4-BE49-F238E27FC236}">
                    <a16:creationId xmlns:a16="http://schemas.microsoft.com/office/drawing/2014/main" id="{CDD0F63F-3386-45FA-A186-A11CF0554F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80" y="342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0724" name="Group 123">
            <a:extLst>
              <a:ext uri="{FF2B5EF4-FFF2-40B4-BE49-F238E27FC236}">
                <a16:creationId xmlns:a16="http://schemas.microsoft.com/office/drawing/2014/main" id="{5D5590AD-B2AA-4664-8448-001EDA8D14BD}"/>
              </a:ext>
            </a:extLst>
          </p:cNvPr>
          <p:cNvGrpSpPr>
            <a:grpSpLocks/>
          </p:cNvGrpSpPr>
          <p:nvPr/>
        </p:nvGrpSpPr>
        <p:grpSpPr bwMode="auto">
          <a:xfrm>
            <a:off x="571818" y="4187825"/>
            <a:ext cx="5048250" cy="1539875"/>
            <a:chOff x="2580" y="2611"/>
            <a:chExt cx="3180" cy="970"/>
          </a:xfrm>
        </p:grpSpPr>
        <p:grpSp>
          <p:nvGrpSpPr>
            <p:cNvPr id="30726" name="Group 68">
              <a:extLst>
                <a:ext uri="{FF2B5EF4-FFF2-40B4-BE49-F238E27FC236}">
                  <a16:creationId xmlns:a16="http://schemas.microsoft.com/office/drawing/2014/main" id="{04C2161E-2F59-4711-9DB9-EE97F7306E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0" y="2796"/>
              <a:ext cx="801" cy="720"/>
              <a:chOff x="3324" y="2964"/>
              <a:chExt cx="801" cy="720"/>
            </a:xfrm>
          </p:grpSpPr>
          <p:grpSp>
            <p:nvGrpSpPr>
              <p:cNvPr id="30764" name="Group 18">
                <a:extLst>
                  <a:ext uri="{FF2B5EF4-FFF2-40B4-BE49-F238E27FC236}">
                    <a16:creationId xmlns:a16="http://schemas.microsoft.com/office/drawing/2014/main" id="{BE148930-1E05-445E-8DF8-9E28974EF7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24" y="2964"/>
                <a:ext cx="344" cy="720"/>
                <a:chOff x="1608" y="924"/>
                <a:chExt cx="288" cy="720"/>
              </a:xfrm>
            </p:grpSpPr>
            <p:sp>
              <p:nvSpPr>
                <p:cNvPr id="30768" name="Line 19">
                  <a:extLst>
                    <a:ext uri="{FF2B5EF4-FFF2-40B4-BE49-F238E27FC236}">
                      <a16:creationId xmlns:a16="http://schemas.microsoft.com/office/drawing/2014/main" id="{BB86EB66-4EEB-4DFC-BAE0-07FB457AD7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608" y="924"/>
                  <a:ext cx="0" cy="720"/>
                </a:xfrm>
                <a:prstGeom prst="line">
                  <a:avLst/>
                </a:prstGeom>
                <a:noFill/>
                <a:ln w="19050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69" name="Line 20">
                  <a:extLst>
                    <a:ext uri="{FF2B5EF4-FFF2-40B4-BE49-F238E27FC236}">
                      <a16:creationId xmlns:a16="http://schemas.microsoft.com/office/drawing/2014/main" id="{11095287-73C3-4C97-8F21-9D6E7DE2D3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96" y="924"/>
                  <a:ext cx="0" cy="720"/>
                </a:xfrm>
                <a:prstGeom prst="line">
                  <a:avLst/>
                </a:prstGeom>
                <a:noFill/>
                <a:ln w="19050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70" name="Rectangle 21">
                  <a:extLst>
                    <a:ext uri="{FF2B5EF4-FFF2-40B4-BE49-F238E27FC236}">
                      <a16:creationId xmlns:a16="http://schemas.microsoft.com/office/drawing/2014/main" id="{91E44B51-3775-491C-B0C3-65A45B932E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8" y="1452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33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71" name="Rectangle 22">
                  <a:extLst>
                    <a:ext uri="{FF2B5EF4-FFF2-40B4-BE49-F238E27FC236}">
                      <a16:creationId xmlns:a16="http://schemas.microsoft.com/office/drawing/2014/main" id="{6721BDB4-99CD-429F-9328-B1CDE3F3F9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8" y="1260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33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72" name="Rectangle 23">
                  <a:extLst>
                    <a:ext uri="{FF2B5EF4-FFF2-40B4-BE49-F238E27FC236}">
                      <a16:creationId xmlns:a16="http://schemas.microsoft.com/office/drawing/2014/main" id="{980CB496-2D9F-4157-97CE-430C0CA5BA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8" y="1068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33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0765" name="Group 66">
                <a:extLst>
                  <a:ext uri="{FF2B5EF4-FFF2-40B4-BE49-F238E27FC236}">
                    <a16:creationId xmlns:a16="http://schemas.microsoft.com/office/drawing/2014/main" id="{15DEE49A-B8A5-4B58-A34C-D39DF0B205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4" y="3355"/>
                <a:ext cx="451" cy="250"/>
                <a:chOff x="4742" y="2971"/>
                <a:chExt cx="451" cy="250"/>
              </a:xfrm>
            </p:grpSpPr>
            <p:sp>
              <p:nvSpPr>
                <p:cNvPr id="30766" name="Line 24">
                  <a:extLst>
                    <a:ext uri="{FF2B5EF4-FFF2-40B4-BE49-F238E27FC236}">
                      <a16:creationId xmlns:a16="http://schemas.microsoft.com/office/drawing/2014/main" id="{62B8BD69-7B11-4322-867E-D35DD15698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742" y="3108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67" name="Text Box 25">
                  <a:extLst>
                    <a:ext uri="{FF2B5EF4-FFF2-40B4-BE49-F238E27FC236}">
                      <a16:creationId xmlns:a16="http://schemas.microsoft.com/office/drawing/2014/main" id="{F7165CE0-4F2D-41FB-AB39-B8C2EE13DE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73" y="2971"/>
                  <a:ext cx="32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bg2"/>
                          </a:gs>
                          <a:gs pos="100000">
                            <a:schemeClr val="bg2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99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top</a:t>
                  </a:r>
                </a:p>
              </p:txBody>
            </p:sp>
          </p:grpSp>
        </p:grpSp>
        <p:grpSp>
          <p:nvGrpSpPr>
            <p:cNvPr id="30727" name="Group 80">
              <a:extLst>
                <a:ext uri="{FF2B5EF4-FFF2-40B4-BE49-F238E27FC236}">
                  <a16:creationId xmlns:a16="http://schemas.microsoft.com/office/drawing/2014/main" id="{01D384F1-C014-4B71-8D41-CAAD5B931E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2820"/>
              <a:ext cx="765" cy="761"/>
              <a:chOff x="3912" y="2628"/>
              <a:chExt cx="765" cy="761"/>
            </a:xfrm>
          </p:grpSpPr>
          <p:grpSp>
            <p:nvGrpSpPr>
              <p:cNvPr id="30754" name="Group 70">
                <a:extLst>
                  <a:ext uri="{FF2B5EF4-FFF2-40B4-BE49-F238E27FC236}">
                    <a16:creationId xmlns:a16="http://schemas.microsoft.com/office/drawing/2014/main" id="{7B6A3313-525E-4934-9CC5-0A97CDFB1C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12" y="2628"/>
                <a:ext cx="344" cy="720"/>
                <a:chOff x="1608" y="924"/>
                <a:chExt cx="288" cy="720"/>
              </a:xfrm>
            </p:grpSpPr>
            <p:sp>
              <p:nvSpPr>
                <p:cNvPr id="30759" name="Line 71">
                  <a:extLst>
                    <a:ext uri="{FF2B5EF4-FFF2-40B4-BE49-F238E27FC236}">
                      <a16:creationId xmlns:a16="http://schemas.microsoft.com/office/drawing/2014/main" id="{6D0B70B0-714E-4160-BB14-2C8CC20A41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608" y="924"/>
                  <a:ext cx="0" cy="720"/>
                </a:xfrm>
                <a:prstGeom prst="line">
                  <a:avLst/>
                </a:prstGeom>
                <a:noFill/>
                <a:ln w="19050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60" name="Line 72">
                  <a:extLst>
                    <a:ext uri="{FF2B5EF4-FFF2-40B4-BE49-F238E27FC236}">
                      <a16:creationId xmlns:a16="http://schemas.microsoft.com/office/drawing/2014/main" id="{47FE2414-CFF1-47BC-9052-9066F3A1B2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96" y="924"/>
                  <a:ext cx="0" cy="720"/>
                </a:xfrm>
                <a:prstGeom prst="line">
                  <a:avLst/>
                </a:prstGeom>
                <a:noFill/>
                <a:ln w="19050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61" name="Rectangle 73">
                  <a:extLst>
                    <a:ext uri="{FF2B5EF4-FFF2-40B4-BE49-F238E27FC236}">
                      <a16:creationId xmlns:a16="http://schemas.microsoft.com/office/drawing/2014/main" id="{74801D09-2566-41D9-8751-EE956E998D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8" y="1452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33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62" name="Rectangle 74">
                  <a:extLst>
                    <a:ext uri="{FF2B5EF4-FFF2-40B4-BE49-F238E27FC236}">
                      <a16:creationId xmlns:a16="http://schemas.microsoft.com/office/drawing/2014/main" id="{ABE502FF-BF3D-41AE-A07D-6B50BDBDCA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8" y="1260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33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63" name="Rectangle 75">
                  <a:extLst>
                    <a:ext uri="{FF2B5EF4-FFF2-40B4-BE49-F238E27FC236}">
                      <a16:creationId xmlns:a16="http://schemas.microsoft.com/office/drawing/2014/main" id="{349635B1-9EBD-4E73-9FDF-FF57A9AF47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8" y="1068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33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0755" name="Group 76">
                <a:extLst>
                  <a:ext uri="{FF2B5EF4-FFF2-40B4-BE49-F238E27FC236}">
                    <a16:creationId xmlns:a16="http://schemas.microsoft.com/office/drawing/2014/main" id="{0ABE9586-030D-4B96-B154-CB81F473D8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6" y="2827"/>
                <a:ext cx="451" cy="250"/>
                <a:chOff x="4742" y="2971"/>
                <a:chExt cx="451" cy="250"/>
              </a:xfrm>
            </p:grpSpPr>
            <p:sp>
              <p:nvSpPr>
                <p:cNvPr id="30757" name="Line 77">
                  <a:extLst>
                    <a:ext uri="{FF2B5EF4-FFF2-40B4-BE49-F238E27FC236}">
                      <a16:creationId xmlns:a16="http://schemas.microsoft.com/office/drawing/2014/main" id="{39EB6354-2583-4902-B5FD-E438D0CE93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742" y="3108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58" name="Text Box 78">
                  <a:extLst>
                    <a:ext uri="{FF2B5EF4-FFF2-40B4-BE49-F238E27FC236}">
                      <a16:creationId xmlns:a16="http://schemas.microsoft.com/office/drawing/2014/main" id="{C90AD2EF-563D-453A-B31B-A8A9A3D6885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73" y="2971"/>
                  <a:ext cx="32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bg2"/>
                          </a:gs>
                          <a:gs pos="100000">
                            <a:schemeClr val="bg2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99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top</a:t>
                  </a:r>
                </a:p>
              </p:txBody>
            </p:sp>
          </p:grpSp>
          <p:sp>
            <p:nvSpPr>
              <p:cNvPr id="30756" name="Text Box 79">
                <a:extLst>
                  <a:ext uri="{FF2B5EF4-FFF2-40B4-BE49-F238E27FC236}">
                    <a16:creationId xmlns:a16="http://schemas.microsoft.com/office/drawing/2014/main" id="{8087DDCC-BD07-4AB8-8CE2-3FBDB82F9B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2" y="313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2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30728" name="Group 104">
              <a:extLst>
                <a:ext uri="{FF2B5EF4-FFF2-40B4-BE49-F238E27FC236}">
                  <a16:creationId xmlns:a16="http://schemas.microsoft.com/office/drawing/2014/main" id="{18071773-D513-45D5-9DED-276647A587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2796"/>
              <a:ext cx="789" cy="761"/>
              <a:chOff x="4740" y="2628"/>
              <a:chExt cx="789" cy="761"/>
            </a:xfrm>
          </p:grpSpPr>
          <p:grpSp>
            <p:nvGrpSpPr>
              <p:cNvPr id="30743" name="Group 82">
                <a:extLst>
                  <a:ext uri="{FF2B5EF4-FFF2-40B4-BE49-F238E27FC236}">
                    <a16:creationId xmlns:a16="http://schemas.microsoft.com/office/drawing/2014/main" id="{8D26102B-B99D-4CE5-81C7-325ABE95EE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0" y="2628"/>
                <a:ext cx="344" cy="720"/>
                <a:chOff x="1608" y="924"/>
                <a:chExt cx="288" cy="720"/>
              </a:xfrm>
            </p:grpSpPr>
            <p:sp>
              <p:nvSpPr>
                <p:cNvPr id="30749" name="Line 83">
                  <a:extLst>
                    <a:ext uri="{FF2B5EF4-FFF2-40B4-BE49-F238E27FC236}">
                      <a16:creationId xmlns:a16="http://schemas.microsoft.com/office/drawing/2014/main" id="{CC50887F-183D-4D4D-B805-C63EEA96A0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608" y="924"/>
                  <a:ext cx="0" cy="720"/>
                </a:xfrm>
                <a:prstGeom prst="line">
                  <a:avLst/>
                </a:prstGeom>
                <a:noFill/>
                <a:ln w="19050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50" name="Line 84">
                  <a:extLst>
                    <a:ext uri="{FF2B5EF4-FFF2-40B4-BE49-F238E27FC236}">
                      <a16:creationId xmlns:a16="http://schemas.microsoft.com/office/drawing/2014/main" id="{48C0012C-D048-4AF3-B534-185155BA2B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96" y="924"/>
                  <a:ext cx="0" cy="720"/>
                </a:xfrm>
                <a:prstGeom prst="line">
                  <a:avLst/>
                </a:prstGeom>
                <a:noFill/>
                <a:ln w="19050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51" name="Rectangle 85">
                  <a:extLst>
                    <a:ext uri="{FF2B5EF4-FFF2-40B4-BE49-F238E27FC236}">
                      <a16:creationId xmlns:a16="http://schemas.microsoft.com/office/drawing/2014/main" id="{413A9F1B-C967-4C0A-A5EB-90078DA141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8" y="1452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33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52" name="Rectangle 86">
                  <a:extLst>
                    <a:ext uri="{FF2B5EF4-FFF2-40B4-BE49-F238E27FC236}">
                      <a16:creationId xmlns:a16="http://schemas.microsoft.com/office/drawing/2014/main" id="{A550BF15-4F74-47C1-BF70-683D70C4AD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8" y="1260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33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53" name="Rectangle 87">
                  <a:extLst>
                    <a:ext uri="{FF2B5EF4-FFF2-40B4-BE49-F238E27FC236}">
                      <a16:creationId xmlns:a16="http://schemas.microsoft.com/office/drawing/2014/main" id="{7A2DEE88-B27C-4E29-9713-656BFC264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8" y="1068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33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0744" name="Group 88">
                <a:extLst>
                  <a:ext uri="{FF2B5EF4-FFF2-40B4-BE49-F238E27FC236}">
                    <a16:creationId xmlns:a16="http://schemas.microsoft.com/office/drawing/2014/main" id="{ED2579EB-65B4-4495-93A0-440288FD35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78" y="2635"/>
                <a:ext cx="451" cy="250"/>
                <a:chOff x="4742" y="2971"/>
                <a:chExt cx="451" cy="250"/>
              </a:xfrm>
            </p:grpSpPr>
            <p:sp>
              <p:nvSpPr>
                <p:cNvPr id="30747" name="Line 89">
                  <a:extLst>
                    <a:ext uri="{FF2B5EF4-FFF2-40B4-BE49-F238E27FC236}">
                      <a16:creationId xmlns:a16="http://schemas.microsoft.com/office/drawing/2014/main" id="{46C8E8A6-A2F6-4EF0-8550-47B9B6F77B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742" y="3108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48" name="Text Box 90">
                  <a:extLst>
                    <a:ext uri="{FF2B5EF4-FFF2-40B4-BE49-F238E27FC236}">
                      <a16:creationId xmlns:a16="http://schemas.microsoft.com/office/drawing/2014/main" id="{11345B26-7DD5-4FAD-90ED-CED7325454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73" y="2971"/>
                  <a:ext cx="32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bg2"/>
                          </a:gs>
                          <a:gs pos="100000">
                            <a:schemeClr val="bg2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99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top</a:t>
                  </a:r>
                </a:p>
              </p:txBody>
            </p:sp>
          </p:grpSp>
          <p:sp>
            <p:nvSpPr>
              <p:cNvPr id="30745" name="Text Box 91">
                <a:extLst>
                  <a:ext uri="{FF2B5EF4-FFF2-40B4-BE49-F238E27FC236}">
                    <a16:creationId xmlns:a16="http://schemas.microsoft.com/office/drawing/2014/main" id="{478CAAFC-62D0-4637-B508-070670CA9D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0" y="313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2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  <p:sp>
            <p:nvSpPr>
              <p:cNvPr id="30746" name="Text Box 103">
                <a:extLst>
                  <a:ext uri="{FF2B5EF4-FFF2-40B4-BE49-F238E27FC236}">
                    <a16:creationId xmlns:a16="http://schemas.microsoft.com/office/drawing/2014/main" id="{56213C9B-89AB-43DB-A78A-44297F3D51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22" y="293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2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30729" name="Group 120">
              <a:extLst>
                <a:ext uri="{FF2B5EF4-FFF2-40B4-BE49-F238E27FC236}">
                  <a16:creationId xmlns:a16="http://schemas.microsoft.com/office/drawing/2014/main" id="{4DE9986A-BD4E-4F0E-ABF9-9E4F2490AC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35" y="2611"/>
              <a:ext cx="825" cy="953"/>
              <a:chOff x="4368" y="3367"/>
              <a:chExt cx="825" cy="953"/>
            </a:xfrm>
          </p:grpSpPr>
          <p:grpSp>
            <p:nvGrpSpPr>
              <p:cNvPr id="30730" name="Group 118">
                <a:extLst>
                  <a:ext uri="{FF2B5EF4-FFF2-40B4-BE49-F238E27FC236}">
                    <a16:creationId xmlns:a16="http://schemas.microsoft.com/office/drawing/2014/main" id="{067F67F8-CCDB-447C-BEB8-1180B86CA3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8" y="3367"/>
                <a:ext cx="344" cy="912"/>
                <a:chOff x="4368" y="3559"/>
                <a:chExt cx="344" cy="720"/>
              </a:xfrm>
            </p:grpSpPr>
            <p:sp>
              <p:nvSpPr>
                <p:cNvPr id="30741" name="Line 107">
                  <a:extLst>
                    <a:ext uri="{FF2B5EF4-FFF2-40B4-BE49-F238E27FC236}">
                      <a16:creationId xmlns:a16="http://schemas.microsoft.com/office/drawing/2014/main" id="{7441816E-A50D-4DCC-AEA5-70A6AEF45F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68" y="3559"/>
                  <a:ext cx="0" cy="720"/>
                </a:xfrm>
                <a:prstGeom prst="line">
                  <a:avLst/>
                </a:prstGeom>
                <a:noFill/>
                <a:ln w="19050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42" name="Line 108">
                  <a:extLst>
                    <a:ext uri="{FF2B5EF4-FFF2-40B4-BE49-F238E27FC236}">
                      <a16:creationId xmlns:a16="http://schemas.microsoft.com/office/drawing/2014/main" id="{EC80A342-17CD-4A9C-BFAD-FCE6A3F225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712" y="3559"/>
                  <a:ext cx="0" cy="720"/>
                </a:xfrm>
                <a:prstGeom prst="line">
                  <a:avLst/>
                </a:prstGeom>
                <a:noFill/>
                <a:ln w="19050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0731" name="Rectangle 109">
                <a:extLst>
                  <a:ext uri="{FF2B5EF4-FFF2-40B4-BE49-F238E27FC236}">
                    <a16:creationId xmlns:a16="http://schemas.microsoft.com/office/drawing/2014/main" id="{9469B70E-50E6-4CB9-97B9-AF737B43A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4087"/>
                <a:ext cx="344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732" name="Rectangle 110">
                <a:extLst>
                  <a:ext uri="{FF2B5EF4-FFF2-40B4-BE49-F238E27FC236}">
                    <a16:creationId xmlns:a16="http://schemas.microsoft.com/office/drawing/2014/main" id="{9C87C958-C3DD-4CD0-BEDC-8876FAA69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3895"/>
                <a:ext cx="344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733" name="Rectangle 111">
                <a:extLst>
                  <a:ext uri="{FF2B5EF4-FFF2-40B4-BE49-F238E27FC236}">
                    <a16:creationId xmlns:a16="http://schemas.microsoft.com/office/drawing/2014/main" id="{48EC6184-A368-46B1-93DB-F9D08B511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3703"/>
                <a:ext cx="344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30734" name="Group 112">
                <a:extLst>
                  <a:ext uri="{FF2B5EF4-FFF2-40B4-BE49-F238E27FC236}">
                    <a16:creationId xmlns:a16="http://schemas.microsoft.com/office/drawing/2014/main" id="{A629AF85-AA07-4E41-9564-6BC5E9545F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2" y="3386"/>
                <a:ext cx="451" cy="250"/>
                <a:chOff x="4742" y="2971"/>
                <a:chExt cx="451" cy="250"/>
              </a:xfrm>
            </p:grpSpPr>
            <p:sp>
              <p:nvSpPr>
                <p:cNvPr id="30739" name="Line 113">
                  <a:extLst>
                    <a:ext uri="{FF2B5EF4-FFF2-40B4-BE49-F238E27FC236}">
                      <a16:creationId xmlns:a16="http://schemas.microsoft.com/office/drawing/2014/main" id="{7BAA005C-29BD-49CC-82A0-BE0A2C0AAF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742" y="3108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40" name="Text Box 114">
                  <a:extLst>
                    <a:ext uri="{FF2B5EF4-FFF2-40B4-BE49-F238E27FC236}">
                      <a16:creationId xmlns:a16="http://schemas.microsoft.com/office/drawing/2014/main" id="{48A4EEB1-EB5E-4EC2-82FE-4F39ECF8D6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73" y="2971"/>
                  <a:ext cx="32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bg2"/>
                          </a:gs>
                          <a:gs pos="100000">
                            <a:schemeClr val="bg2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99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top</a:t>
                  </a:r>
                </a:p>
              </p:txBody>
            </p:sp>
          </p:grpSp>
          <p:sp>
            <p:nvSpPr>
              <p:cNvPr id="30735" name="Text Box 115">
                <a:extLst>
                  <a:ext uri="{FF2B5EF4-FFF2-40B4-BE49-F238E27FC236}">
                    <a16:creationId xmlns:a16="http://schemas.microsoft.com/office/drawing/2014/main" id="{10D6CABF-67F7-42F8-9E50-8C91638B31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8" y="407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2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  <p:sp>
            <p:nvSpPr>
              <p:cNvPr id="30736" name="Text Box 116">
                <a:extLst>
                  <a:ext uri="{FF2B5EF4-FFF2-40B4-BE49-F238E27FC236}">
                    <a16:creationId xmlns:a16="http://schemas.microsoft.com/office/drawing/2014/main" id="{A5A691C4-7D7D-4D7A-9F68-4FEAE54D78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0" y="386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2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30737" name="Text Box 117">
                <a:extLst>
                  <a:ext uri="{FF2B5EF4-FFF2-40B4-BE49-F238E27FC236}">
                    <a16:creationId xmlns:a16="http://schemas.microsoft.com/office/drawing/2014/main" id="{82CF5279-172F-46F9-9869-A65F599E1E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0" y="368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2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30738" name="Line 119">
                <a:extLst>
                  <a:ext uri="{FF2B5EF4-FFF2-40B4-BE49-F238E27FC236}">
                    <a16:creationId xmlns:a16="http://schemas.microsoft.com/office/drawing/2014/main" id="{594ACB24-89BD-4C1B-B758-DD5AE8F891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3516"/>
                <a:ext cx="348" cy="0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0725" name="Rectangle 124">
            <a:extLst>
              <a:ext uri="{FF2B5EF4-FFF2-40B4-BE49-F238E27FC236}">
                <a16:creationId xmlns:a16="http://schemas.microsoft.com/office/drawing/2014/main" id="{07B93CBB-0EE7-4A56-98AD-C6CDA0354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3690" y="1181735"/>
            <a:ext cx="367823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void conversion(){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nitStack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(S)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scanf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(“%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d”,&amp;N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while(N){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push(S,N%8)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N=N/8;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while(!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StrackEmpty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(S)){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int e;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pop(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S,e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(“%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d”,e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5994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6DA2764-7768-4B11-ADF9-6497A0C97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27898" y="342900"/>
            <a:ext cx="6231888" cy="989070"/>
          </a:xfrm>
        </p:spPr>
        <p:txBody>
          <a:bodyPr/>
          <a:lstStyle/>
          <a:p>
            <a:pPr marL="914400" lvl="2" indent="0" eaLnBrk="1" hangingPunct="1">
              <a:buNone/>
            </a:pPr>
            <a:r>
              <a:rPr lang="zh-CN" altLang="en-US" sz="4000" dirty="0">
                <a:solidFill>
                  <a:schemeClr val="tx2"/>
                </a:solidFill>
              </a:rPr>
              <a:t>链栈（栈的链式存储）</a:t>
            </a:r>
          </a:p>
        </p:txBody>
      </p:sp>
      <p:grpSp>
        <p:nvGrpSpPr>
          <p:cNvPr id="13315" name="Group 3">
            <a:extLst>
              <a:ext uri="{FF2B5EF4-FFF2-40B4-BE49-F238E27FC236}">
                <a16:creationId xmlns:a16="http://schemas.microsoft.com/office/drawing/2014/main" id="{67C9E8A7-99E0-4B56-9D17-0CEB437D16EC}"/>
              </a:ext>
            </a:extLst>
          </p:cNvPr>
          <p:cNvGrpSpPr>
            <a:grpSpLocks/>
          </p:cNvGrpSpPr>
          <p:nvPr/>
        </p:nvGrpSpPr>
        <p:grpSpPr bwMode="auto">
          <a:xfrm>
            <a:off x="735013" y="790575"/>
            <a:ext cx="7880350" cy="838200"/>
            <a:chOff x="385" y="698"/>
            <a:chExt cx="4964" cy="528"/>
          </a:xfrm>
        </p:grpSpPr>
        <p:sp>
          <p:nvSpPr>
            <p:cNvPr id="15422" name="Line 4">
              <a:extLst>
                <a:ext uri="{FF2B5EF4-FFF2-40B4-BE49-F238E27FC236}">
                  <a16:creationId xmlns:a16="http://schemas.microsoft.com/office/drawing/2014/main" id="{69112BE9-46FB-4DD0-B1A4-7F08D756B3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8" y="1075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23" name="Rectangle 5">
              <a:extLst>
                <a:ext uri="{FF2B5EF4-FFF2-40B4-BE49-F238E27FC236}">
                  <a16:creationId xmlns:a16="http://schemas.microsoft.com/office/drawing/2014/main" id="{CA4A8D3C-13A4-4A8F-BBE4-F22CDC486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5" y="949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24" name="Line 6">
              <a:extLst>
                <a:ext uri="{FF2B5EF4-FFF2-40B4-BE49-F238E27FC236}">
                  <a16:creationId xmlns:a16="http://schemas.microsoft.com/office/drawing/2014/main" id="{1099F2A3-F144-44CB-96F6-DA977D43DA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7" y="960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25" name="Rectangle 7">
              <a:extLst>
                <a:ext uri="{FF2B5EF4-FFF2-40B4-BE49-F238E27FC236}">
                  <a16:creationId xmlns:a16="http://schemas.microsoft.com/office/drawing/2014/main" id="{0881DE3D-DCA7-439F-BC53-DF3EA437F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9" y="956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26" name="Line 8">
              <a:extLst>
                <a:ext uri="{FF2B5EF4-FFF2-40B4-BE49-F238E27FC236}">
                  <a16:creationId xmlns:a16="http://schemas.microsoft.com/office/drawing/2014/main" id="{CEC9902A-A346-4D1F-96D4-3CC223480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1" y="967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27" name="Line 9">
              <a:extLst>
                <a:ext uri="{FF2B5EF4-FFF2-40B4-BE49-F238E27FC236}">
                  <a16:creationId xmlns:a16="http://schemas.microsoft.com/office/drawing/2014/main" id="{34401E53-B340-42E8-8BFE-225A17B408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8" y="1073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28" name="Line 10">
              <a:extLst>
                <a:ext uri="{FF2B5EF4-FFF2-40B4-BE49-F238E27FC236}">
                  <a16:creationId xmlns:a16="http://schemas.microsoft.com/office/drawing/2014/main" id="{B880FE07-76C9-4B32-829B-884780098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1" y="1073"/>
              <a:ext cx="4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29" name="Rectangle 11" descr="宽上对角线">
              <a:extLst>
                <a:ext uri="{FF2B5EF4-FFF2-40B4-BE49-F238E27FC236}">
                  <a16:creationId xmlns:a16="http://schemas.microsoft.com/office/drawing/2014/main" id="{5772D74F-3CE7-4C19-B579-3046B36C2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8" y="953"/>
              <a:ext cx="344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4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30" name="Rectangle 12" descr="浅色上对角线">
              <a:extLst>
                <a:ext uri="{FF2B5EF4-FFF2-40B4-BE49-F238E27FC236}">
                  <a16:creationId xmlns:a16="http://schemas.microsoft.com/office/drawing/2014/main" id="{42FD740C-1B3B-47F2-B2A0-851976F9D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" y="960"/>
              <a:ext cx="344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31" name="Text Box 13">
              <a:extLst>
                <a:ext uri="{FF2B5EF4-FFF2-40B4-BE49-F238E27FC236}">
                  <a16:creationId xmlns:a16="http://schemas.microsoft.com/office/drawing/2014/main" id="{6F1357ED-D603-46F0-8417-D25A94C808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698"/>
              <a:ext cx="436" cy="250"/>
            </a:xfrm>
            <a:prstGeom prst="rect">
              <a:avLst/>
            </a:prstGeom>
            <a:noFill/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栈顶</a:t>
              </a:r>
            </a:p>
          </p:txBody>
        </p:sp>
        <p:sp>
          <p:nvSpPr>
            <p:cNvPr id="15432" name="Rectangle 14">
              <a:extLst>
                <a:ext uri="{FF2B5EF4-FFF2-40B4-BE49-F238E27FC236}">
                  <a16:creationId xmlns:a16="http://schemas.microsoft.com/office/drawing/2014/main" id="{49999684-DF04-4691-9F26-C8DA67A63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" y="952"/>
              <a:ext cx="66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^</a:t>
              </a:r>
            </a:p>
          </p:txBody>
        </p:sp>
        <p:sp>
          <p:nvSpPr>
            <p:cNvPr id="15433" name="Line 15">
              <a:extLst>
                <a:ext uri="{FF2B5EF4-FFF2-40B4-BE49-F238E27FC236}">
                  <a16:creationId xmlns:a16="http://schemas.microsoft.com/office/drawing/2014/main" id="{9EF25981-E141-4AA5-B724-487CB9B4F5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9" y="1089"/>
              <a:ext cx="3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34" name="Text Box 16">
              <a:extLst>
                <a:ext uri="{FF2B5EF4-FFF2-40B4-BE49-F238E27FC236}">
                  <a16:creationId xmlns:a16="http://schemas.microsoft.com/office/drawing/2014/main" id="{E049E17E-B859-461B-8C03-70C3945262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2" y="941"/>
              <a:ext cx="396" cy="250"/>
            </a:xfrm>
            <a:prstGeom prst="rect">
              <a:avLst/>
            </a:prstGeom>
            <a:noFill/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…...</a:t>
              </a:r>
            </a:p>
          </p:txBody>
        </p:sp>
        <p:sp>
          <p:nvSpPr>
            <p:cNvPr id="15435" name="Line 17">
              <a:extLst>
                <a:ext uri="{FF2B5EF4-FFF2-40B4-BE49-F238E27FC236}">
                  <a16:creationId xmlns:a16="http://schemas.microsoft.com/office/drawing/2014/main" id="{2E51E521-5A31-44DD-9998-59716A35D4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" y="1077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36" name="Line 18">
              <a:extLst>
                <a:ext uri="{FF2B5EF4-FFF2-40B4-BE49-F238E27FC236}">
                  <a16:creationId xmlns:a16="http://schemas.microsoft.com/office/drawing/2014/main" id="{A1080A10-76BC-4FFB-AB9D-39BBDF0E2F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3" y="955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37" name="Text Box 19">
              <a:extLst>
                <a:ext uri="{FF2B5EF4-FFF2-40B4-BE49-F238E27FC236}">
                  <a16:creationId xmlns:a16="http://schemas.microsoft.com/office/drawing/2014/main" id="{EFDB2015-FDA1-4C0A-AAB1-884FBEF5D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952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top</a:t>
              </a:r>
            </a:p>
          </p:txBody>
        </p:sp>
        <p:sp>
          <p:nvSpPr>
            <p:cNvPr id="15438" name="Text Box 20">
              <a:extLst>
                <a:ext uri="{FF2B5EF4-FFF2-40B4-BE49-F238E27FC236}">
                  <a16:creationId xmlns:a16="http://schemas.microsoft.com/office/drawing/2014/main" id="{76630312-C85D-4D80-9A9A-98E313D6E1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5" y="963"/>
              <a:ext cx="3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data</a:t>
              </a:r>
            </a:p>
          </p:txBody>
        </p:sp>
        <p:sp>
          <p:nvSpPr>
            <p:cNvPr id="15439" name="Text Box 21">
              <a:extLst>
                <a:ext uri="{FF2B5EF4-FFF2-40B4-BE49-F238E27FC236}">
                  <a16:creationId xmlns:a16="http://schemas.microsoft.com/office/drawing/2014/main" id="{3D1A7F82-90F9-48C0-9208-29507B2B84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7" y="976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link</a:t>
              </a:r>
            </a:p>
          </p:txBody>
        </p:sp>
        <p:sp>
          <p:nvSpPr>
            <p:cNvPr id="15440" name="Text Box 22">
              <a:extLst>
                <a:ext uri="{FF2B5EF4-FFF2-40B4-BE49-F238E27FC236}">
                  <a16:creationId xmlns:a16="http://schemas.microsoft.com/office/drawing/2014/main" id="{F3B06C55-967D-46C7-A658-1FD0C1DD6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5" y="731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栈底</a:t>
              </a:r>
            </a:p>
          </p:txBody>
        </p:sp>
      </p:grpSp>
      <p:sp>
        <p:nvSpPr>
          <p:cNvPr id="13335" name="Rectangle 23">
            <a:extLst>
              <a:ext uri="{FF2B5EF4-FFF2-40B4-BE49-F238E27FC236}">
                <a16:creationId xmlns:a16="http://schemas.microsoft.com/office/drawing/2014/main" id="{7E14AC1C-B9C7-4767-81D3-00465F096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163" y="1917700"/>
            <a:ext cx="22352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结点定义</a:t>
            </a:r>
          </a:p>
        </p:txBody>
      </p:sp>
      <p:sp>
        <p:nvSpPr>
          <p:cNvPr id="13336" name="Rectangle 24">
            <a:extLst>
              <a:ext uri="{FF2B5EF4-FFF2-40B4-BE49-F238E27FC236}">
                <a16:creationId xmlns:a16="http://schemas.microsoft.com/office/drawing/2014/main" id="{483E7E6E-7DDD-4DE4-BA5C-CFA7A21AF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124200"/>
            <a:ext cx="3925888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入栈算法</a:t>
            </a:r>
          </a:p>
        </p:txBody>
      </p:sp>
      <p:sp>
        <p:nvSpPr>
          <p:cNvPr id="13337" name="Rectangle 25">
            <a:extLst>
              <a:ext uri="{FF2B5EF4-FFF2-40B4-BE49-F238E27FC236}">
                <a16:creationId xmlns:a16="http://schemas.microsoft.com/office/drawing/2014/main" id="{70742CE9-A654-4B0F-B8FE-0A655D419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00600"/>
            <a:ext cx="3925888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出栈算法</a:t>
            </a:r>
          </a:p>
        </p:txBody>
      </p:sp>
      <p:sp>
        <p:nvSpPr>
          <p:cNvPr id="13338" name="Text Box 26">
            <a:extLst>
              <a:ext uri="{FF2B5EF4-FFF2-40B4-BE49-F238E27FC236}">
                <a16:creationId xmlns:a16="http://schemas.microsoft.com/office/drawing/2014/main" id="{E67082BF-D409-4A6A-8596-6EBDDC677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609944"/>
            <a:ext cx="287450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typedef   struct node{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int data;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struct  node  *link;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}JD;</a:t>
            </a:r>
          </a:p>
        </p:txBody>
      </p:sp>
      <p:grpSp>
        <p:nvGrpSpPr>
          <p:cNvPr id="13396" name="Group 84">
            <a:extLst>
              <a:ext uri="{FF2B5EF4-FFF2-40B4-BE49-F238E27FC236}">
                <a16:creationId xmlns:a16="http://schemas.microsoft.com/office/drawing/2014/main" id="{BA7427E6-6EE2-4353-802F-F30E99F790EB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581400"/>
            <a:ext cx="5441950" cy="1042988"/>
            <a:chOff x="1776" y="2256"/>
            <a:chExt cx="3428" cy="657"/>
          </a:xfrm>
        </p:grpSpPr>
        <p:sp>
          <p:nvSpPr>
            <p:cNvPr id="15409" name="Rectangle 31">
              <a:extLst>
                <a:ext uri="{FF2B5EF4-FFF2-40B4-BE49-F238E27FC236}">
                  <a16:creationId xmlns:a16="http://schemas.microsoft.com/office/drawing/2014/main" id="{5DC47FB7-B5CB-4F72-997E-7914AB786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0" y="2651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10" name="Line 32">
              <a:extLst>
                <a:ext uri="{FF2B5EF4-FFF2-40B4-BE49-F238E27FC236}">
                  <a16:creationId xmlns:a16="http://schemas.microsoft.com/office/drawing/2014/main" id="{6864A645-7ABF-4AA4-BB03-56C5439D2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2" y="266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11" name="Rectangle 33">
              <a:extLst>
                <a:ext uri="{FF2B5EF4-FFF2-40B4-BE49-F238E27FC236}">
                  <a16:creationId xmlns:a16="http://schemas.microsoft.com/office/drawing/2014/main" id="{ADD5A5FD-0C53-400F-B6C6-04599DFEE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" y="2658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12" name="Line 34">
              <a:extLst>
                <a:ext uri="{FF2B5EF4-FFF2-40B4-BE49-F238E27FC236}">
                  <a16:creationId xmlns:a16="http://schemas.microsoft.com/office/drawing/2014/main" id="{CBEF2D36-5FAB-4356-9616-E86FBAD63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2669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13" name="Line 36">
              <a:extLst>
                <a:ext uri="{FF2B5EF4-FFF2-40B4-BE49-F238E27FC236}">
                  <a16:creationId xmlns:a16="http://schemas.microsoft.com/office/drawing/2014/main" id="{AA57EE52-EE49-46DC-917A-05F32FC2B8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" y="2775"/>
              <a:ext cx="4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14" name="Rectangle 40">
              <a:extLst>
                <a:ext uri="{FF2B5EF4-FFF2-40B4-BE49-F238E27FC236}">
                  <a16:creationId xmlns:a16="http://schemas.microsoft.com/office/drawing/2014/main" id="{7247EF4F-D055-40CA-B436-21083BC08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2654"/>
              <a:ext cx="66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^</a:t>
              </a:r>
            </a:p>
          </p:txBody>
        </p:sp>
        <p:sp>
          <p:nvSpPr>
            <p:cNvPr id="15415" name="Line 41">
              <a:extLst>
                <a:ext uri="{FF2B5EF4-FFF2-40B4-BE49-F238E27FC236}">
                  <a16:creationId xmlns:a16="http://schemas.microsoft.com/office/drawing/2014/main" id="{6BC152C6-E616-4601-903C-4D8AB02DB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2791"/>
              <a:ext cx="3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16" name="Text Box 42">
              <a:extLst>
                <a:ext uri="{FF2B5EF4-FFF2-40B4-BE49-F238E27FC236}">
                  <a16:creationId xmlns:a16="http://schemas.microsoft.com/office/drawing/2014/main" id="{2A46093C-85B3-4E98-86BD-AA7DEB90E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7" y="2643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…...</a:t>
              </a:r>
            </a:p>
          </p:txBody>
        </p:sp>
        <p:sp>
          <p:nvSpPr>
            <p:cNvPr id="15417" name="Line 43">
              <a:extLst>
                <a:ext uri="{FF2B5EF4-FFF2-40B4-BE49-F238E27FC236}">
                  <a16:creationId xmlns:a16="http://schemas.microsoft.com/office/drawing/2014/main" id="{46C43B2C-6FD1-45CA-80B9-5D28FEBCAB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8" y="2779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18" name="Line 44">
              <a:extLst>
                <a:ext uri="{FF2B5EF4-FFF2-40B4-BE49-F238E27FC236}">
                  <a16:creationId xmlns:a16="http://schemas.microsoft.com/office/drawing/2014/main" id="{959CDF89-9518-4EDE-93BE-EF297FF10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8" y="2657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19" name="Text Box 48">
              <a:extLst>
                <a:ext uri="{FF2B5EF4-FFF2-40B4-BE49-F238E27FC236}">
                  <a16:creationId xmlns:a16="http://schemas.microsoft.com/office/drawing/2014/main" id="{5582CE5C-41FC-4EFD-8474-D52827C5C9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0" y="2433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栈底</a:t>
              </a:r>
            </a:p>
          </p:txBody>
        </p:sp>
        <p:sp>
          <p:nvSpPr>
            <p:cNvPr id="15420" name="Line 49">
              <a:extLst>
                <a:ext uri="{FF2B5EF4-FFF2-40B4-BE49-F238E27FC236}">
                  <a16:creationId xmlns:a16="http://schemas.microsoft.com/office/drawing/2014/main" id="{AB87A213-34DA-496C-AA16-C3D2D3365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21" name="Text Box 51">
              <a:extLst>
                <a:ext uri="{FF2B5EF4-FFF2-40B4-BE49-F238E27FC236}">
                  <a16:creationId xmlns:a16="http://schemas.microsoft.com/office/drawing/2014/main" id="{3C06D455-8923-4419-9E2F-CAF29A3BC6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256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top</a:t>
              </a:r>
            </a:p>
          </p:txBody>
        </p:sp>
      </p:grpSp>
      <p:grpSp>
        <p:nvGrpSpPr>
          <p:cNvPr id="13399" name="Group 87">
            <a:extLst>
              <a:ext uri="{FF2B5EF4-FFF2-40B4-BE49-F238E27FC236}">
                <a16:creationId xmlns:a16="http://schemas.microsoft.com/office/drawing/2014/main" id="{8B2DC1C0-9054-4442-8D95-E6A40F60F980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3581400"/>
            <a:ext cx="1385888" cy="823913"/>
            <a:chOff x="912" y="2256"/>
            <a:chExt cx="873" cy="519"/>
          </a:xfrm>
        </p:grpSpPr>
        <p:sp>
          <p:nvSpPr>
            <p:cNvPr id="15405" name="Line 35">
              <a:extLst>
                <a:ext uri="{FF2B5EF4-FFF2-40B4-BE49-F238E27FC236}">
                  <a16:creationId xmlns:a16="http://schemas.microsoft.com/office/drawing/2014/main" id="{472F43E6-344C-4458-B8E7-48B932FAC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3" y="2775"/>
              <a:ext cx="42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5406" name="Group 86">
              <a:extLst>
                <a:ext uri="{FF2B5EF4-FFF2-40B4-BE49-F238E27FC236}">
                  <a16:creationId xmlns:a16="http://schemas.microsoft.com/office/drawing/2014/main" id="{0D0CFCE7-A533-4F87-A375-8D3CA21CF0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2256"/>
              <a:ext cx="320" cy="384"/>
              <a:chOff x="912" y="2256"/>
              <a:chExt cx="320" cy="384"/>
            </a:xfrm>
          </p:grpSpPr>
          <p:sp>
            <p:nvSpPr>
              <p:cNvPr id="15407" name="Text Box 45">
                <a:extLst>
                  <a:ext uri="{FF2B5EF4-FFF2-40B4-BE49-F238E27FC236}">
                    <a16:creationId xmlns:a16="http://schemas.microsoft.com/office/drawing/2014/main" id="{A6D5F762-247A-406D-8316-B4BDD9C980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2256"/>
                <a:ext cx="3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top</a:t>
                </a:r>
              </a:p>
            </p:txBody>
          </p:sp>
          <p:sp>
            <p:nvSpPr>
              <p:cNvPr id="15408" name="Line 54">
                <a:extLst>
                  <a:ext uri="{FF2B5EF4-FFF2-40B4-BE49-F238E27FC236}">
                    <a16:creationId xmlns:a16="http://schemas.microsoft.com/office/drawing/2014/main" id="{FA6BF51C-E234-44B1-8244-F96CBBE92D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244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3397" name="Group 85">
            <a:extLst>
              <a:ext uri="{FF2B5EF4-FFF2-40B4-BE49-F238E27FC236}">
                <a16:creationId xmlns:a16="http://schemas.microsoft.com/office/drawing/2014/main" id="{5CB23665-7BCD-4CBB-A783-579595AD41D2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114800"/>
            <a:ext cx="1722438" cy="533400"/>
            <a:chOff x="432" y="2592"/>
            <a:chExt cx="1085" cy="336"/>
          </a:xfrm>
        </p:grpSpPr>
        <p:sp>
          <p:nvSpPr>
            <p:cNvPr id="15400" name="Line 30">
              <a:extLst>
                <a:ext uri="{FF2B5EF4-FFF2-40B4-BE49-F238E27FC236}">
                  <a16:creationId xmlns:a16="http://schemas.microsoft.com/office/drawing/2014/main" id="{212F8F7A-3DAD-4D76-83B0-98CCC80177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3" y="2777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01" name="Rectangle 37" descr="宽上对角线">
              <a:extLst>
                <a:ext uri="{FF2B5EF4-FFF2-40B4-BE49-F238E27FC236}">
                  <a16:creationId xmlns:a16="http://schemas.microsoft.com/office/drawing/2014/main" id="{28C136BF-745B-4CEB-99D4-CFE908BED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655"/>
              <a:ext cx="653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4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02" name="Line 52">
              <a:extLst>
                <a:ext uri="{FF2B5EF4-FFF2-40B4-BE49-F238E27FC236}">
                  <a16:creationId xmlns:a16="http://schemas.microsoft.com/office/drawing/2014/main" id="{39EFA17F-F1E6-4204-A540-E2E9F903F3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6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03" name="Text Box 53">
              <a:extLst>
                <a:ext uri="{FF2B5EF4-FFF2-40B4-BE49-F238E27FC236}">
                  <a16:creationId xmlns:a16="http://schemas.microsoft.com/office/drawing/2014/main" id="{0897598E-DB13-474D-8D89-040266604A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64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</a:p>
          </p:txBody>
        </p:sp>
        <p:sp>
          <p:nvSpPr>
            <p:cNvPr id="15404" name="Text Box 55">
              <a:extLst>
                <a:ext uri="{FF2B5EF4-FFF2-40B4-BE49-F238E27FC236}">
                  <a16:creationId xmlns:a16="http://schemas.microsoft.com/office/drawing/2014/main" id="{D395E9A2-F009-4558-9079-259684C09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59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13403" name="Group 91">
            <a:extLst>
              <a:ext uri="{FF2B5EF4-FFF2-40B4-BE49-F238E27FC236}">
                <a16:creationId xmlns:a16="http://schemas.microsoft.com/office/drawing/2014/main" id="{7A486C11-3EBC-4573-B764-22483F281410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5486400"/>
            <a:ext cx="508000" cy="609600"/>
            <a:chOff x="1824" y="3456"/>
            <a:chExt cx="320" cy="384"/>
          </a:xfrm>
        </p:grpSpPr>
        <p:sp>
          <p:nvSpPr>
            <p:cNvPr id="15398" name="Line 73">
              <a:extLst>
                <a:ext uri="{FF2B5EF4-FFF2-40B4-BE49-F238E27FC236}">
                  <a16:creationId xmlns:a16="http://schemas.microsoft.com/office/drawing/2014/main" id="{5FB375D5-4C42-44C8-BC8B-810CD54F58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648"/>
              <a:ext cx="0" cy="19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99" name="Text Box 74">
              <a:extLst>
                <a:ext uri="{FF2B5EF4-FFF2-40B4-BE49-F238E27FC236}">
                  <a16:creationId xmlns:a16="http://schemas.microsoft.com/office/drawing/2014/main" id="{E08A89D3-CC47-418D-BA76-E83D1569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456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top</a:t>
              </a:r>
            </a:p>
          </p:txBody>
        </p:sp>
      </p:grpSp>
      <p:grpSp>
        <p:nvGrpSpPr>
          <p:cNvPr id="13401" name="Group 89">
            <a:extLst>
              <a:ext uri="{FF2B5EF4-FFF2-40B4-BE49-F238E27FC236}">
                <a16:creationId xmlns:a16="http://schemas.microsoft.com/office/drawing/2014/main" id="{5304F6AA-F4B7-4BEE-B9EF-86674A071A44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767388"/>
            <a:ext cx="7651750" cy="785812"/>
            <a:chOff x="432" y="3633"/>
            <a:chExt cx="4820" cy="495"/>
          </a:xfrm>
        </p:grpSpPr>
        <p:sp>
          <p:nvSpPr>
            <p:cNvPr id="15382" name="Line 58">
              <a:extLst>
                <a:ext uri="{FF2B5EF4-FFF2-40B4-BE49-F238E27FC236}">
                  <a16:creationId xmlns:a16="http://schemas.microsoft.com/office/drawing/2014/main" id="{78EE111C-A2E6-455E-B396-F28E67E1AC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1" y="3977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83" name="Rectangle 59">
              <a:extLst>
                <a:ext uri="{FF2B5EF4-FFF2-40B4-BE49-F238E27FC236}">
                  <a16:creationId xmlns:a16="http://schemas.microsoft.com/office/drawing/2014/main" id="{09AECFF4-83CC-4B94-BA3A-2ED103BEA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" y="3851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84" name="Line 60">
              <a:extLst>
                <a:ext uri="{FF2B5EF4-FFF2-40B4-BE49-F238E27FC236}">
                  <a16:creationId xmlns:a16="http://schemas.microsoft.com/office/drawing/2014/main" id="{67B90734-B190-4F4D-9365-645D48CC55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0" y="386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85" name="Rectangle 61">
              <a:extLst>
                <a:ext uri="{FF2B5EF4-FFF2-40B4-BE49-F238E27FC236}">
                  <a16:creationId xmlns:a16="http://schemas.microsoft.com/office/drawing/2014/main" id="{1388E84F-E8D0-400D-9281-50C7D9911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" y="3858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86" name="Line 62">
              <a:extLst>
                <a:ext uri="{FF2B5EF4-FFF2-40B4-BE49-F238E27FC236}">
                  <a16:creationId xmlns:a16="http://schemas.microsoft.com/office/drawing/2014/main" id="{E3F1E0CA-F586-4B5A-B070-813A571509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" y="3869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87" name="Line 63">
              <a:extLst>
                <a:ext uri="{FF2B5EF4-FFF2-40B4-BE49-F238E27FC236}">
                  <a16:creationId xmlns:a16="http://schemas.microsoft.com/office/drawing/2014/main" id="{14E186FB-9B95-4651-9E40-2BF9A7CAD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1" y="3975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88" name="Line 64">
              <a:extLst>
                <a:ext uri="{FF2B5EF4-FFF2-40B4-BE49-F238E27FC236}">
                  <a16:creationId xmlns:a16="http://schemas.microsoft.com/office/drawing/2014/main" id="{97BA2589-9159-414B-8928-20C44EE9B5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4" y="3975"/>
              <a:ext cx="4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89" name="Rectangle 65" descr="宽上对角线">
              <a:extLst>
                <a:ext uri="{FF2B5EF4-FFF2-40B4-BE49-F238E27FC236}">
                  <a16:creationId xmlns:a16="http://schemas.microsoft.com/office/drawing/2014/main" id="{10BE29EA-F93B-46C2-A078-C10C6286E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855"/>
              <a:ext cx="653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4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90" name="Rectangle 66">
              <a:extLst>
                <a:ext uri="{FF2B5EF4-FFF2-40B4-BE49-F238E27FC236}">
                  <a16:creationId xmlns:a16="http://schemas.microsoft.com/office/drawing/2014/main" id="{E01D13F8-714D-40B8-95F3-018AE49E1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6" y="3854"/>
              <a:ext cx="66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^</a:t>
              </a:r>
            </a:p>
          </p:txBody>
        </p:sp>
        <p:sp>
          <p:nvSpPr>
            <p:cNvPr id="15391" name="Line 67">
              <a:extLst>
                <a:ext uri="{FF2B5EF4-FFF2-40B4-BE49-F238E27FC236}">
                  <a16:creationId xmlns:a16="http://schemas.microsoft.com/office/drawing/2014/main" id="{62D7F60C-B1CE-4360-BC3A-96ED32D806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2" y="3991"/>
              <a:ext cx="3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92" name="Text Box 68">
              <a:extLst>
                <a:ext uri="{FF2B5EF4-FFF2-40B4-BE49-F238E27FC236}">
                  <a16:creationId xmlns:a16="http://schemas.microsoft.com/office/drawing/2014/main" id="{1C0FA579-AED7-4AF4-AF88-AC98F67A38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5" y="3843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…...</a:t>
              </a:r>
            </a:p>
          </p:txBody>
        </p:sp>
        <p:sp>
          <p:nvSpPr>
            <p:cNvPr id="15393" name="Line 69">
              <a:extLst>
                <a:ext uri="{FF2B5EF4-FFF2-40B4-BE49-F238E27FC236}">
                  <a16:creationId xmlns:a16="http://schemas.microsoft.com/office/drawing/2014/main" id="{C2B563F6-145A-4185-BB10-0B2CF272AA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" y="3979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94" name="Line 70">
              <a:extLst>
                <a:ext uri="{FF2B5EF4-FFF2-40B4-BE49-F238E27FC236}">
                  <a16:creationId xmlns:a16="http://schemas.microsoft.com/office/drawing/2014/main" id="{3647E4DD-85A7-4A88-8DDA-6275F777DC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6" y="3857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95" name="Text Box 72">
              <a:extLst>
                <a:ext uri="{FF2B5EF4-FFF2-40B4-BE49-F238E27FC236}">
                  <a16:creationId xmlns:a16="http://schemas.microsoft.com/office/drawing/2014/main" id="{E9AAA523-F091-4F68-8CD5-8D8E3160A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3633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栈底</a:t>
              </a:r>
            </a:p>
          </p:txBody>
        </p:sp>
        <p:sp>
          <p:nvSpPr>
            <p:cNvPr id="15396" name="Line 75">
              <a:extLst>
                <a:ext uri="{FF2B5EF4-FFF2-40B4-BE49-F238E27FC236}">
                  <a16:creationId xmlns:a16="http://schemas.microsoft.com/office/drawing/2014/main" id="{4AACAA6A-F520-4EFA-A68A-208356346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8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97" name="Text Box 78">
              <a:extLst>
                <a:ext uri="{FF2B5EF4-FFF2-40B4-BE49-F238E27FC236}">
                  <a16:creationId xmlns:a16="http://schemas.microsoft.com/office/drawing/2014/main" id="{EB8F2EE3-B9F8-4983-8260-89AD2BB35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792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top</a:t>
              </a:r>
            </a:p>
          </p:txBody>
        </p:sp>
      </p:grpSp>
      <p:grpSp>
        <p:nvGrpSpPr>
          <p:cNvPr id="13402" name="Group 90">
            <a:extLst>
              <a:ext uri="{FF2B5EF4-FFF2-40B4-BE49-F238E27FC236}">
                <a16:creationId xmlns:a16="http://schemas.microsoft.com/office/drawing/2014/main" id="{22E233FB-E4F8-472E-8AFD-E9AF6E33A714}"/>
              </a:ext>
            </a:extLst>
          </p:cNvPr>
          <p:cNvGrpSpPr>
            <a:grpSpLocks/>
          </p:cNvGrpSpPr>
          <p:nvPr/>
        </p:nvGrpSpPr>
        <p:grpSpPr bwMode="auto">
          <a:xfrm>
            <a:off x="1584325" y="5424488"/>
            <a:ext cx="311150" cy="671512"/>
            <a:chOff x="998" y="3417"/>
            <a:chExt cx="196" cy="423"/>
          </a:xfrm>
        </p:grpSpPr>
        <p:sp>
          <p:nvSpPr>
            <p:cNvPr id="15380" name="Line 79">
              <a:extLst>
                <a:ext uri="{FF2B5EF4-FFF2-40B4-BE49-F238E27FC236}">
                  <a16:creationId xmlns:a16="http://schemas.microsoft.com/office/drawing/2014/main" id="{99545317-041D-4C4B-813C-B197BC33D8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648"/>
              <a:ext cx="0" cy="19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81" name="Text Box 80">
              <a:extLst>
                <a:ext uri="{FF2B5EF4-FFF2-40B4-BE49-F238E27FC236}">
                  <a16:creationId xmlns:a16="http://schemas.microsoft.com/office/drawing/2014/main" id="{0CD70FD8-F011-4C9D-9BA3-A244B69712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" y="341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</a:p>
          </p:txBody>
        </p:sp>
      </p:grpSp>
      <p:grpSp>
        <p:nvGrpSpPr>
          <p:cNvPr id="13400" name="Group 88">
            <a:extLst>
              <a:ext uri="{FF2B5EF4-FFF2-40B4-BE49-F238E27FC236}">
                <a16:creationId xmlns:a16="http://schemas.microsoft.com/office/drawing/2014/main" id="{DB079450-60C9-4AD5-8330-6F55CA64BEF9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6248400"/>
            <a:ext cx="152400" cy="152400"/>
            <a:chOff x="1632" y="3936"/>
            <a:chExt cx="96" cy="96"/>
          </a:xfrm>
        </p:grpSpPr>
        <p:sp>
          <p:nvSpPr>
            <p:cNvPr id="15378" name="Line 81">
              <a:extLst>
                <a:ext uri="{FF2B5EF4-FFF2-40B4-BE49-F238E27FC236}">
                  <a16:creationId xmlns:a16="http://schemas.microsoft.com/office/drawing/2014/main" id="{28DB6B37-15D7-4B19-BA4F-0FF42C453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936"/>
              <a:ext cx="96" cy="9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79" name="Line 82">
              <a:extLst>
                <a:ext uri="{FF2B5EF4-FFF2-40B4-BE49-F238E27FC236}">
                  <a16:creationId xmlns:a16="http://schemas.microsoft.com/office/drawing/2014/main" id="{46C7878A-48F6-4A16-94F7-CCCC632CC5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3936"/>
              <a:ext cx="96" cy="9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377" name="文本框 1">
            <a:extLst>
              <a:ext uri="{FF2B5EF4-FFF2-40B4-BE49-F238E27FC236}">
                <a16:creationId xmlns:a16="http://schemas.microsoft.com/office/drawing/2014/main" id="{86596F4B-DE27-47F3-A8F0-E623150B5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259" y="1963797"/>
            <a:ext cx="347598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</a:t>
            </a:r>
            <a:r>
              <a:rPr kumimoji="1" lang="en-HK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push(int x){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HK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HK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JD *p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HK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HK" altLang="zh-CN" sz="20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HK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(JD *)malloc(</a:t>
            </a:r>
            <a:r>
              <a:rPr kumimoji="1" lang="en-HK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sizeof</a:t>
            </a:r>
            <a:r>
              <a:rPr kumimoji="1" lang="en-HK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(JD));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HK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p-&gt;data=x;  p-&gt;link=top;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HK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top=p;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HK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33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33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33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34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34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34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34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 autoUpdateAnimBg="0"/>
      <p:bldP spid="13335" grpId="0" autoUpdateAnimBg="0"/>
      <p:bldP spid="13336" grpId="0" autoUpdateAnimBg="0"/>
      <p:bldP spid="13337" grpId="0" autoUpdateAnimBg="0"/>
      <p:bldP spid="13338" grpId="0" autoUpdateAnimBg="0"/>
      <p:bldP spid="153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>
            <a:extLst>
              <a:ext uri="{FF2B5EF4-FFF2-40B4-BE49-F238E27FC236}">
                <a16:creationId xmlns:a16="http://schemas.microsoft.com/office/drawing/2014/main" id="{E204DB5E-9516-486E-B4C4-6EE35B6E5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08" y="292735"/>
            <a:ext cx="608371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应用举例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.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括号匹配的检验</a:t>
            </a:r>
            <a:endParaRPr kumimoji="1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隶书"/>
              <a:ea typeface="隶书"/>
              <a:cs typeface="+mn-cs"/>
            </a:endParaRP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38184BB2-0667-48DE-8AE4-4B09CCE20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294" y="901700"/>
            <a:ext cx="7572374" cy="50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设表达式中允许两种括号：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()</a:t>
            </a:r>
            <a:r>
              <a:rPr kumimoji="1" lang="zh-CN" altLang="en-US" sz="2400" dirty="0">
                <a:solidFill>
                  <a:srgbClr val="660066"/>
                </a:solidFill>
                <a:latin typeface="隶书"/>
                <a:ea typeface="隶书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[]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 </a:t>
            </a: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80C3C812-634B-47F6-A29D-6F8298968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697" y="1452224"/>
            <a:ext cx="3570208" cy="50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  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检验括号是否匹配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.</a:t>
            </a: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 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隶书"/>
              <a:ea typeface="隶书"/>
              <a:cs typeface="+mn-cs"/>
            </a:endParaRPr>
          </a:p>
        </p:txBody>
      </p:sp>
      <p:sp>
        <p:nvSpPr>
          <p:cNvPr id="38920" name="Text Box 8">
            <a:extLst>
              <a:ext uri="{FF2B5EF4-FFF2-40B4-BE49-F238E27FC236}">
                <a16:creationId xmlns:a16="http://schemas.microsoft.com/office/drawing/2014/main" id="{AD5FD0DF-3E99-45D9-B179-861441186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817" y="3551356"/>
            <a:ext cx="8478183" cy="290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在算法中设置一个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栈。</a:t>
            </a:r>
            <a:r>
              <a:rPr kumimoji="1" lang="en-US" altLang="zh-CN" sz="2400" dirty="0">
                <a:solidFill>
                  <a:srgbClr val="CC66FF"/>
                </a:solidFill>
                <a:latin typeface="隶书"/>
                <a:ea typeface="隶书"/>
              </a:rPr>
              <a:t>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每读入一个括号，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隶书"/>
              <a:ea typeface="隶书"/>
              <a:cs typeface="+mn-cs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dirty="0">
                <a:solidFill>
                  <a:srgbClr val="000066"/>
                </a:solidFill>
                <a:latin typeface="隶书"/>
              </a:rPr>
              <a:t>   </a:t>
            </a:r>
            <a:r>
              <a:rPr kumimoji="1" lang="zh-CN" altLang="en-US" sz="2400" dirty="0">
                <a:solidFill>
                  <a:srgbClr val="000066"/>
                </a:solidFill>
                <a:latin typeface="隶书"/>
              </a:rPr>
              <a:t>若是左括号，则作为一个新的更急迫的期待压入栈中，</a:t>
            </a:r>
            <a:br>
              <a:rPr kumimoji="1" lang="en-US" altLang="zh-CN" sz="2400" dirty="0">
                <a:solidFill>
                  <a:srgbClr val="000066"/>
                </a:solidFill>
                <a:latin typeface="隶书"/>
              </a:rPr>
            </a:br>
            <a:r>
              <a:rPr kumimoji="1" lang="zh-CN" altLang="en-US" sz="2400" dirty="0">
                <a:solidFill>
                  <a:srgbClr val="000066"/>
                </a:solidFill>
                <a:latin typeface="隶书"/>
              </a:rPr>
              <a:t>使原有的在栈中的所有未消解的期待的急迫性都降了一级。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   若是右括号，则或者使置于栈顶的最急迫的期待得以消解，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</a:b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或者是不合法的情况；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</a:b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    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隶书"/>
              <a:ea typeface="隶书"/>
              <a:cs typeface="+mn-cs"/>
            </a:endParaRPr>
          </a:p>
        </p:txBody>
      </p:sp>
      <p:sp>
        <p:nvSpPr>
          <p:cNvPr id="38921" name="Text Box 9">
            <a:extLst>
              <a:ext uri="{FF2B5EF4-FFF2-40B4-BE49-F238E27FC236}">
                <a16:creationId xmlns:a16="http://schemas.microsoft.com/office/drawing/2014/main" id="{13771D63-BB9B-49B7-BFCC-D145B376E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764867"/>
            <a:ext cx="301396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    (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ea typeface="宋体" panose="02010600030101010101" pitchFamily="2" charset="-122"/>
              </a:rPr>
              <a:t>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)    [    ]    )  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1   2    3   4   5   6   7    8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CDB1740-B65A-4829-8608-750E5EFC6970}"/>
              </a:ext>
            </a:extLst>
          </p:cNvPr>
          <p:cNvSpPr/>
          <p:nvPr/>
        </p:nvSpPr>
        <p:spPr>
          <a:xfrm>
            <a:off x="1543624" y="2710211"/>
            <a:ext cx="7102536" cy="435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dirty="0">
                <a:solidFill>
                  <a:srgbClr val="00B0F0"/>
                </a:solidFill>
                <a:latin typeface="隶书"/>
              </a:rPr>
              <a:t>空串是匹配的。  若</a:t>
            </a:r>
            <a:r>
              <a:rPr kumimoji="1" lang="en-US" altLang="zh-CN" sz="2000" dirty="0">
                <a:solidFill>
                  <a:srgbClr val="00B0F0"/>
                </a:solidFill>
                <a:latin typeface="隶书"/>
              </a:rPr>
              <a:t>S</a:t>
            </a:r>
            <a:r>
              <a:rPr kumimoji="1" lang="zh-CN" altLang="en-US" sz="2000" dirty="0">
                <a:solidFill>
                  <a:srgbClr val="00B0F0"/>
                </a:solidFill>
                <a:latin typeface="隶书"/>
              </a:rPr>
              <a:t>，</a:t>
            </a:r>
            <a:r>
              <a:rPr kumimoji="1" lang="en-US" altLang="zh-CN" sz="2000" dirty="0">
                <a:solidFill>
                  <a:srgbClr val="00B0F0"/>
                </a:solidFill>
                <a:latin typeface="隶书"/>
              </a:rPr>
              <a:t>T</a:t>
            </a:r>
            <a:r>
              <a:rPr kumimoji="1" lang="zh-CN" altLang="en-US" sz="2000" dirty="0">
                <a:solidFill>
                  <a:srgbClr val="00B0F0"/>
                </a:solidFill>
                <a:latin typeface="隶书"/>
              </a:rPr>
              <a:t>匹配，则</a:t>
            </a:r>
            <a:r>
              <a:rPr kumimoji="1" lang="en-US" altLang="zh-CN" sz="2000" dirty="0">
                <a:solidFill>
                  <a:srgbClr val="00B0F0"/>
                </a:solidFill>
                <a:latin typeface="隶书"/>
              </a:rPr>
              <a:t> ST </a:t>
            </a:r>
            <a:r>
              <a:rPr kumimoji="1" lang="zh-CN" altLang="en-US" sz="2000" dirty="0">
                <a:solidFill>
                  <a:srgbClr val="00B0F0"/>
                </a:solidFill>
                <a:latin typeface="隶书"/>
              </a:rPr>
              <a:t>、 </a:t>
            </a:r>
            <a:r>
              <a:rPr kumimoji="1" lang="en-US" altLang="zh-CN" sz="2000" dirty="0">
                <a:solidFill>
                  <a:srgbClr val="00B0F0"/>
                </a:solidFill>
                <a:latin typeface="隶书"/>
              </a:rPr>
              <a:t>[S]</a:t>
            </a:r>
            <a:r>
              <a:rPr kumimoji="1" lang="zh-CN" altLang="en-US" sz="2000" dirty="0">
                <a:solidFill>
                  <a:srgbClr val="00B0F0"/>
                </a:solidFill>
                <a:latin typeface="隶书"/>
              </a:rPr>
              <a:t>、 </a:t>
            </a:r>
            <a:r>
              <a:rPr kumimoji="1" lang="en-US" altLang="zh-CN" sz="2000" dirty="0">
                <a:solidFill>
                  <a:srgbClr val="00B0F0"/>
                </a:solidFill>
                <a:latin typeface="隶书"/>
              </a:rPr>
              <a:t>(S)</a:t>
            </a:r>
            <a:r>
              <a:rPr kumimoji="1" lang="zh-CN" altLang="en-US" sz="2000" dirty="0">
                <a:solidFill>
                  <a:srgbClr val="00B0F0"/>
                </a:solidFill>
                <a:latin typeface="隶书"/>
              </a:rPr>
              <a:t>匹配。</a:t>
            </a:r>
          </a:p>
        </p:txBody>
      </p:sp>
    </p:spTree>
    <p:extLst>
      <p:ext uri="{BB962C8B-B14F-4D97-AF65-F5344CB8AC3E}">
        <p14:creationId xmlns:p14="http://schemas.microsoft.com/office/powerpoint/2010/main" val="38053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utoUpdateAnimBg="0"/>
      <p:bldP spid="38916" grpId="0" autoUpdateAnimBg="0"/>
      <p:bldP spid="38920" grpId="0" autoUpdateAnimBg="0"/>
      <p:bldP spid="38921" grpId="0" autoUpdateAnimBg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>
            <a:extLst>
              <a:ext uri="{FF2B5EF4-FFF2-40B4-BE49-F238E27FC236}">
                <a16:creationId xmlns:a16="http://schemas.microsoft.com/office/drawing/2014/main" id="{99144C89-1BFB-46BC-80BC-E9E665938EAA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822961" y="1240790"/>
            <a:ext cx="8087360" cy="4022090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算法思想</a:t>
            </a:r>
            <a:r>
              <a:rPr lang="zh-CN" altLang="en-US" b="1" dirty="0">
                <a:latin typeface="宋体" panose="02010600030101010101" pitchFamily="2" charset="-122"/>
              </a:rPr>
              <a:t>：</a:t>
            </a:r>
            <a:endParaRPr lang="en-HK" altLang="zh-CN" sz="28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）凡出现左括弧，则进栈。</a:t>
            </a:r>
            <a:endParaRPr lang="en-HK" altLang="zh-CN" sz="2800" dirty="0"/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HK" altLang="zh-CN" sz="2800" dirty="0"/>
              <a:t>2</a:t>
            </a:r>
            <a:r>
              <a:rPr lang="zh-CN" altLang="en-US" sz="2800" dirty="0"/>
              <a:t>）凡出现右括弧，首先检查栈是否空，若栈空，则表明该“右括弧”多余。否则和栈顶元素比较，若相匹配，则“左括弧出栈”，否则表明不匹配。</a:t>
            </a:r>
            <a:endParaRPr lang="en-HK" altLang="zh-CN" sz="2800" dirty="0"/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3</a:t>
            </a:r>
            <a:r>
              <a:rPr lang="zh-CN" altLang="en-US" sz="2800" dirty="0"/>
              <a:t>）表达式检验结束时，若栈空，则表明表达式中匹配正确，否则表明“左括弧”有余。</a:t>
            </a:r>
          </a:p>
        </p:txBody>
      </p:sp>
    </p:spTree>
    <p:extLst>
      <p:ext uri="{BB962C8B-B14F-4D97-AF65-F5344CB8AC3E}">
        <p14:creationId xmlns:p14="http://schemas.microsoft.com/office/powerpoint/2010/main" val="377318828"/>
      </p:ext>
    </p:extLst>
  </p:cSld>
  <p:clrMapOvr>
    <a:masterClrMapping/>
  </p:clrMapOvr>
  <p:transition spd="slow">
    <p:blinds/>
  </p:transition>
</p:sld>
</file>

<file path=ppt/theme/theme1.xml><?xml version="1.0" encoding="utf-8"?>
<a:theme xmlns:a="http://schemas.openxmlformats.org/drawingml/2006/main" name="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07763" dir="2700000" algn="ctr" rotWithShape="0">
                  <a:schemeClr val="bg2"/>
                </a:outerShdw>
              </a:effectLst>
            </a14:hiddenEffects>
          </a:ext>
          <a:ext uri="{53640926-AAD7-44D8-BBD7-CCE9431645EC}">
            <a14:shadowObscured xmlns:a14="http://schemas.microsoft.com/office/drawing/2010/main" val="1"/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07763" dir="2700000" algn="ctr" rotWithShape="0">
                  <a:schemeClr val="bg2"/>
                </a:outerShdw>
              </a:effectLst>
            </a14:hiddenEffects>
          </a:ext>
          <a:ext uri="{53640926-AAD7-44D8-BBD7-CCE9431645EC}">
            <a14:shadowObscured xmlns:a14="http://schemas.microsoft.com/office/drawing/2010/main" val="1"/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aiyun 2">
    <a:dk1>
      <a:srgbClr val="660066"/>
    </a:dk1>
    <a:lt1>
      <a:srgbClr val="FFFFFF"/>
    </a:lt1>
    <a:dk2>
      <a:srgbClr val="FF00FF"/>
    </a:dk2>
    <a:lt2>
      <a:srgbClr val="FFCC99"/>
    </a:lt2>
    <a:accent1>
      <a:srgbClr val="99FF99"/>
    </a:accent1>
    <a:accent2>
      <a:srgbClr val="CC66FF"/>
    </a:accent2>
    <a:accent3>
      <a:srgbClr val="FFFFFF"/>
    </a:accent3>
    <a:accent4>
      <a:srgbClr val="560056"/>
    </a:accent4>
    <a:accent5>
      <a:srgbClr val="CAFFCA"/>
    </a:accent5>
    <a:accent6>
      <a:srgbClr val="B95CE7"/>
    </a:accent6>
    <a:hlink>
      <a:srgbClr val="FF99CC"/>
    </a:hlink>
    <a:folHlink>
      <a:srgbClr val="00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3905</Words>
  <Application>Microsoft Office PowerPoint</Application>
  <PresentationFormat>全屏显示(4:3)</PresentationFormat>
  <Paragraphs>746</Paragraphs>
  <Slides>40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3" baseType="lpstr">
      <vt:lpstr>等线</vt:lpstr>
      <vt:lpstr>隶书</vt:lpstr>
      <vt:lpstr>宋体</vt:lpstr>
      <vt:lpstr>幼圆</vt:lpstr>
      <vt:lpstr>Arial</vt:lpstr>
      <vt:lpstr>Calibri</vt:lpstr>
      <vt:lpstr>Cambria Math</vt:lpstr>
      <vt:lpstr>Impact</vt:lpstr>
      <vt:lpstr>Symbol</vt:lpstr>
      <vt:lpstr>Times New Roman</vt:lpstr>
      <vt:lpstr>Wingdings</vt:lpstr>
      <vt:lpstr>caiyun</vt:lpstr>
      <vt:lpstr>1_caiyun</vt:lpstr>
      <vt:lpstr>第三章 栈和队列  栈 和 队列    的表示、实现、与应用举例  栈和队列是两种特殊的线性表  他们是操作受限的线性表   （称限定性D.S.）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栈 在递归调用中的应用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队列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栈和队列  栈和队列的表示与实现 应用举例</dc:title>
  <dc:creator>knight davion</dc:creator>
  <cp:lastModifiedBy>jinkai</cp:lastModifiedBy>
  <cp:revision>336</cp:revision>
  <dcterms:created xsi:type="dcterms:W3CDTF">2020-08-23T07:58:51Z</dcterms:created>
  <dcterms:modified xsi:type="dcterms:W3CDTF">2022-09-05T12:03:26Z</dcterms:modified>
</cp:coreProperties>
</file>