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467" r:id="rId2"/>
    <p:sldId id="471" r:id="rId3"/>
    <p:sldId id="472" r:id="rId4"/>
    <p:sldId id="473" r:id="rId5"/>
    <p:sldId id="374" r:id="rId6"/>
    <p:sldId id="380" r:id="rId7"/>
    <p:sldId id="461" r:id="rId8"/>
    <p:sldId id="462" r:id="rId9"/>
    <p:sldId id="463" r:id="rId10"/>
    <p:sldId id="426" r:id="rId11"/>
    <p:sldId id="383" r:id="rId12"/>
    <p:sldId id="442" r:id="rId13"/>
    <p:sldId id="468" r:id="rId14"/>
    <p:sldId id="301" r:id="rId15"/>
    <p:sldId id="258" r:id="rId16"/>
    <p:sldId id="304" r:id="rId17"/>
    <p:sldId id="259" r:id="rId18"/>
    <p:sldId id="261" r:id="rId19"/>
    <p:sldId id="267" r:id="rId20"/>
    <p:sldId id="264" r:id="rId21"/>
    <p:sldId id="268" r:id="rId22"/>
    <p:sldId id="271" r:id="rId23"/>
    <p:sldId id="265" r:id="rId24"/>
    <p:sldId id="269" r:id="rId25"/>
    <p:sldId id="270" r:id="rId26"/>
    <p:sldId id="446" r:id="rId27"/>
    <p:sldId id="274" r:id="rId28"/>
    <p:sldId id="308" r:id="rId29"/>
    <p:sldId id="275" r:id="rId30"/>
    <p:sldId id="276" r:id="rId31"/>
    <p:sldId id="309" r:id="rId32"/>
    <p:sldId id="448" r:id="rId33"/>
    <p:sldId id="277" r:id="rId34"/>
    <p:sldId id="441" r:id="rId35"/>
    <p:sldId id="443" r:id="rId36"/>
    <p:sldId id="280" r:id="rId37"/>
    <p:sldId id="444" r:id="rId38"/>
    <p:sldId id="284" r:id="rId39"/>
    <p:sldId id="310" r:id="rId40"/>
    <p:sldId id="311" r:id="rId41"/>
    <p:sldId id="469" r:id="rId42"/>
    <p:sldId id="452" r:id="rId43"/>
    <p:sldId id="450" r:id="rId44"/>
    <p:sldId id="474" r:id="rId45"/>
    <p:sldId id="454" r:id="rId46"/>
    <p:sldId id="451" r:id="rId47"/>
    <p:sldId id="45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推荐阅读：</a:t>
            </a:r>
            <a:r>
              <a:rPr lang="en-US" altLang="zh-Hans-HK" dirty="0"/>
              <a:t>https://blog.csdn.net/</a:t>
            </a:r>
            <a:br>
              <a:rPr lang="en-US" altLang="zh-Hans-HK" dirty="0"/>
            </a:br>
            <a:r>
              <a:rPr lang="en-US" altLang="zh-Hans-HK" dirty="0"/>
              <a:t>   weixin_43804251/</a:t>
            </a:r>
            <a:br>
              <a:rPr lang="en-US" altLang="zh-Hans-HK" dirty="0"/>
            </a:br>
            <a:r>
              <a:rPr lang="en-US" altLang="zh-Hans-HK" dirty="0"/>
              <a:t>  article/details/104159575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10245A-B472-445A-BE10-831D8AAE3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011CA48-4A79-42B6-943F-79688D2C6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8EE65E03-F02C-4F28-9C94-73301E607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2228A7D2-4872-4DC2-B050-67717BF0A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02D9811B-3ADD-4095-B1B1-C58192F1B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3004FB-0526-42AF-B849-8940CF96C5C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731C724-2F51-425C-836C-A32293C66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A9A56C0-5292-47F0-8F6B-D9EEA681D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9FFD0C58-923C-4659-9CD0-E4FBA609A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67C8DEF7-53FD-4871-8363-45A374ED6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BA89EB1-94E2-4A6A-99E2-E06451C13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62886-7912-4E1A-A36A-60357FB6C0B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0850F51-F0DB-48F8-ADAB-E7324C11E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0489429-98D8-4603-8B1D-6BBFDDEB1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先用先分配对应长度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2047B5A-F91E-46A9-A4F4-6E5250AE0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CC9B10-1DFE-48BC-8F2B-4D9051FC46B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229D5A01-D46F-42C5-8FA3-3B0023731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BDEE01D1-CA74-4A06-86E4-29D55CAE6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和单链表类似，双向链表一般增加头节点。</a:t>
            </a:r>
            <a:endParaRPr lang="en-HK" altLang="zh-CN" b="1" dirty="0">
              <a:latin typeface="宋体" panose="02010600030101010101" pitchFamily="2" charset="-122"/>
            </a:endParaRP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19C6FBF4-0622-46ED-AB99-4A9467644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A87382-2780-481D-A26D-3A2BB43D410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F2D3A1BA-89C7-4642-B8E1-04D78883B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3D534B77-4661-4162-96A8-BA71CEBF0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F469E681-8EBF-4126-A90C-A543A458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005F69-3933-4511-A58D-6CBB367EBA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F2DF525-1939-4724-B816-10C8150C4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2FF677CB-436E-45B7-8C11-F03403EC3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B71575B0-60E9-439E-8341-18184296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5D38D8-E26D-4D07-BF1D-A653C9EABD0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540592E1-2B0B-41C6-8013-5D856A5CB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937C306-5910-4E1F-9A5A-5FE9509BB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Assign:</a:t>
            </a:r>
            <a:r>
              <a:rPr lang="zh-CN" altLang="en-US"/>
              <a:t>生成一个串</a:t>
            </a:r>
            <a:r>
              <a:rPr lang="en-US" altLang="zh-CN"/>
              <a:t>T </a:t>
            </a:r>
            <a:r>
              <a:rPr lang="zh-CN" altLang="en-US"/>
              <a:t>串赋值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StrEmpty </a:t>
            </a:r>
            <a:r>
              <a:rPr lang="zh-CN" altLang="en-US" b="1">
                <a:ea typeface="楷体_GB2312" pitchFamily="49" charset="-122"/>
              </a:rPr>
              <a:t>判断是不是空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71</a:t>
            </a:r>
            <a:r>
              <a:rPr lang="zh-CN" altLang="en-US" b="1">
                <a:ea typeface="楷体_GB2312" pitchFamily="49" charset="-122"/>
              </a:rPr>
              <a:t>页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9B26ADC-5D86-4EAE-9C4A-9E540E98B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E25184-B4A2-4812-BBB0-5D9A19D1197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/>
              <a:t>s=? :   </a:t>
            </a:r>
            <a:r>
              <a:rPr lang="zh-CN" altLang="en-US" dirty="0"/>
              <a:t>参数不合法！ 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744EBAD-034A-4405-B411-C744D077F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A4D8C08-5C81-4BF0-AEB2-EE57766C7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字符串比较的规则是：从两个字符串的首字符开始，一次比较相对应的字符（比较字符的</a:t>
            </a:r>
            <a:r>
              <a:rPr lang="en-US" altLang="zh-CN"/>
              <a:t>ASCII</a:t>
            </a:r>
            <a:r>
              <a:rPr lang="zh-CN" altLang="en-US"/>
              <a:t>码），知道出现不同的字符或遇‘</a:t>
            </a:r>
            <a:r>
              <a:rPr lang="en-US" altLang="zh-CN"/>
              <a:t>\0’</a:t>
            </a:r>
            <a:r>
              <a:rPr lang="zh-CN" altLang="en-US"/>
              <a:t>为止。如果所有的字符都相同，返回</a:t>
            </a:r>
            <a:r>
              <a:rPr lang="en-US" altLang="zh-CN"/>
              <a:t>0</a:t>
            </a:r>
            <a:r>
              <a:rPr lang="zh-CN" altLang="en-US"/>
              <a:t>；否则，以第一个不相同字符的比较结果为准，返回这两个字符的差，即第一个字符串中的字符减去第二个字符串中的字符得到的差。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0B6E4AF-A7B1-43C2-B75C-1F41EEE1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0BCEA2-E57D-497D-8491-270C63BA7D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A8952A9E-2266-4F18-8BF3-02DF83C0D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B852677-5B3E-428B-8CA3-407B7D1B7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CBE6A971-81C9-4C52-9D3C-F17A3EC30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422185-6D6C-4452-9E91-E0C833CA6BB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92EE7A4-C854-4EE3-8EF1-53447C775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4B47D63-179A-4D1C-9C0F-F6FE31739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concat</a:t>
            </a: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85F7B4ED-0C9D-4576-B672-48D889B7B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0B8A4-1DAF-47E0-B793-E74E58310C5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9B3D046-4ABF-46B8-A402-6F4AFF47AB89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18D30A-FEA4-4D70-9BC6-43B8F6714D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205F9D9-9148-4902-BE6B-EA305F5756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E18CEA-9AF6-4C80-AD02-6C25A9004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B8238C-AAE8-4465-A4B6-83513A9E4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8DE3C2-C6ED-4E87-8812-C30977486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E7AB41E-27A4-4AA7-9A8A-3545CB2AB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92375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92AC-2ABF-4F4A-861A-7E5BD18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6A4DA-B048-42BA-B4CB-00E2467AA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881D465-9BF5-4C06-91C7-7CC4711C6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3F0BAE-2B22-48F2-ACE1-9800EE640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697155-0370-48E3-B1BD-556FC2D9E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0334-6D7E-4653-8AFA-F48089B62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87266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0B33B6-FF9C-4364-8E52-E1C51473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DE1B2-B2B4-4CCA-B9AA-565A6563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4B47F326-7C1D-4318-95D5-B5F268A47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1AA9CB8-5B1E-4397-9EDB-0D8DC6D71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A41B0-7FB3-4B55-A0B3-0E7F629E3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25EAF-0D2E-4D15-B33F-A25266B92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38767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A4FFDD-FEF0-4DAE-AB8D-EE3A7790A9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07A66-940B-472A-AE5F-F197BF0D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BAED-CFF2-4B81-8DEE-D5B331A9A244}" type="datetimeFigureOut">
              <a:rPr lang="zh-CN" altLang="en-US"/>
              <a:pPr>
                <a:defRPr/>
              </a:pPr>
              <a:t>2023/9/6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8EF20-5973-48D7-A5A6-4430ABD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C8081-9BCB-4A41-9015-CD886979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F30A-DA5F-4B71-9E82-9DE581320F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8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A0189-A8CA-4008-9794-1FF44F2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F8DFC-2058-43DE-BF59-C250BF23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C73AD74-1599-4DD7-AEDA-D020B83A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66DFDA2-3C83-4CC8-AE09-FB9A88700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221610-772D-4068-A1CC-5E9830168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158-0A8C-4877-85C9-0A662F699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32212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8B78-D829-41DE-9BB0-1CCA97C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452AC-6657-4E68-989C-2AEA77DB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EF9ED98-6125-4808-B780-58922474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09DAFB-3500-48ED-9367-1477C7671A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EA830CF-EE32-44A4-8D34-0311940DE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D4396-14BE-457B-9DD4-223F862115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989646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5998-E478-4CE4-AD8F-8F5AD68D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E872B-C9D1-448C-9E18-44D38BB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1E8DD-32BF-4C74-B35E-8A2D0AF5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C249796-DBC1-494D-8189-BC04C92F7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BE1B3AE-7EE3-4AAD-B1CD-69A08A63C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D4D5E75-FC2F-40A6-8240-E41103BC9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7BB80-195B-494A-A8AE-44466EFF9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635416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84ABD-6E79-4917-9F0D-3DB276C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063FC-E33A-497B-9E9E-B979378A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1F40E-69CB-4A3C-9055-1C088DEA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B0E743-8913-41CF-B084-676DC12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E117E0-ABFB-47D9-99E3-BDF4B52F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A6AFD6BD-C4D2-473B-9DA8-E49F70613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B7121C85-83C1-417D-A9A6-AE059E677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750FFAB0-CA5B-4BB9-9E27-0053DCA71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9EA0-5893-48C6-A3D1-E574370B3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75531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236F9-F880-42E2-A628-5E4FA8D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CB580054-5B0A-4A12-9CC9-83B31433F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861D212-A346-4B79-8216-9AA65EC68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4B3DFB8-572A-4074-B7A2-C8BCCD58A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0FF2-D433-4A76-88E0-93D7D407C9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00393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13E2F08E-B95A-4F9B-90FF-0FEFF6F02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1C4EC35-7D48-4AD1-B1E7-526928E84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0C2182CA-4AB8-4D1A-AEA3-F520E4E4C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74323-9A18-43F8-93DB-61D4A40FC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448015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C49AD-F62C-48BF-8B81-5C548C89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15C13-F6FC-441A-8F3B-FE18A944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6028E-ABE8-4A9C-8CBF-EBDAF4C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0A41A317-AB7C-4328-B58B-A7130234C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26FFBBA-6AD9-42AC-B809-09869A54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6B21790-006C-4BF4-B84A-046CF8917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E07EB-2ED5-480F-85A9-324EB7C50E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3086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DA8C-4554-47F6-BC95-7502BD21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DF682-CFBA-476E-BA5F-2D570A7E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5644A-59A1-4B80-A47C-2ECFE941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A16DB961-F6D9-46CD-B965-B0DF00FF9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9052F8B-9C93-4E09-ABA4-FBD5A859B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3B8F6B3-BA37-4134-8C8F-4105A97F7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9EA1F-F3BE-4328-A34C-500CBEBCA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674747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DE0EB"/>
            </a:gs>
            <a:gs pos="100000">
              <a:srgbClr val="C4D2C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F3AB5A89-D82B-4A67-AE19-E1AA1642B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CD7BCA6-5A9E-4AB1-B580-350A5211D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249CAE43-42A0-414E-8BAC-7D29715056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7CDEF54A-974B-4A82-95F1-21A714A12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C8CBE951-15D8-4889-A80D-50D54376F4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61667E6-1FDF-431F-94A3-92F4C6B671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9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8.xml"/><Relationship Id="rId7" Type="http://schemas.openxmlformats.org/officeDocument/2006/relationships/slide" Target="slide19.xml"/><Relationship Id="rId12" Type="http://schemas.openxmlformats.org/officeDocument/2006/relationships/slide" Target="slide3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33.xml"/><Relationship Id="rId5" Type="http://schemas.openxmlformats.org/officeDocument/2006/relationships/slide" Target="slide23.xml"/><Relationship Id="rId10" Type="http://schemas.openxmlformats.org/officeDocument/2006/relationships/slide" Target="slide22.xml"/><Relationship Id="rId4" Type="http://schemas.openxmlformats.org/officeDocument/2006/relationships/slide" Target="slide20.xml"/><Relationship Id="rId9" Type="http://schemas.openxmlformats.org/officeDocument/2006/relationships/slide" Target="slide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33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7B85B-30FF-4DDC-B451-F5EB8F82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本节课内容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D2D1B-0508-4017-988A-1DC784B1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一、查漏补缺</a:t>
            </a:r>
            <a:endParaRPr lang="en-US" altLang="zh-CN" dirty="0"/>
          </a:p>
          <a:p>
            <a:pPr lvl="2"/>
            <a:r>
              <a:rPr lang="zh-CN" altLang="en-US" dirty="0"/>
              <a:t>双端队列、循环链表、双向链表。</a:t>
            </a:r>
            <a:endParaRPr lang="en-US" altLang="zh-CN" dirty="0"/>
          </a:p>
          <a:p>
            <a:pPr lvl="2"/>
            <a:r>
              <a:rPr lang="en-US" altLang="zh-CN" dirty="0"/>
              <a:t>Graham Scan </a:t>
            </a:r>
            <a:r>
              <a:rPr lang="zh-CN" altLang="en-US" dirty="0"/>
              <a:t>算法（栈的应用）</a:t>
            </a:r>
            <a:endParaRPr lang="en-US" altLang="zh-CN" dirty="0"/>
          </a:p>
          <a:p>
            <a:r>
              <a:rPr lang="zh-CN" altLang="en-US" dirty="0"/>
              <a:t>二、线性表的总结</a:t>
            </a:r>
            <a:endParaRPr lang="en-US" altLang="zh-Hans-HK" dirty="0"/>
          </a:p>
          <a:p>
            <a:endParaRPr lang="en-US" altLang="zh-Hans-HK" dirty="0"/>
          </a:p>
          <a:p>
            <a:r>
              <a:rPr lang="zh-CN" altLang="en-US" dirty="0"/>
              <a:t>三、 串。</a:t>
            </a:r>
            <a:endParaRPr lang="en-US" altLang="zh-CN" dirty="0"/>
          </a:p>
          <a:p>
            <a:pPr lvl="1"/>
            <a:r>
              <a:rPr lang="en-US" altLang="zh-CN" dirty="0"/>
              <a:t>Lyndon word</a:t>
            </a:r>
            <a:r>
              <a:rPr lang="zh-CN" altLang="en-US" dirty="0"/>
              <a:t>（非考试内容）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15703925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F34F2DFB-C1CC-4CC2-A5A1-D38B61A4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37" y="695484"/>
            <a:ext cx="28098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双端队列</a:t>
            </a:r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id="{2A357BE0-A0EF-4E14-8BAB-4AE1F6AD0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1776254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778D1476-789E-434F-ADAE-0C76B3880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2" y="2193767"/>
            <a:ext cx="432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53AC7B17-9F86-4602-BB3C-2FCEFE0F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1790542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a1    a2     a3…………………….an 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6CCDCACE-7819-4960-B7B0-4523C29A8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2200117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02BBDFDB-7024-439B-A3C3-6C73542A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0137" y="2200117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0E5E1E95-CF33-4923-A403-99E2F809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425542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FAA43F5B-115F-480E-8DED-75027823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2427129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B276BC8A-ACAA-45E0-B99E-9B21AC2C461E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1623854"/>
            <a:ext cx="1152525" cy="706438"/>
            <a:chOff x="4841" y="3344"/>
            <a:chExt cx="726" cy="445"/>
          </a:xfrm>
        </p:grpSpPr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FE6DF974-5804-4856-880C-1E5E58D44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3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70D75CEF-69D9-46FC-A5C9-207144EC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353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61C9147-5230-481E-A43C-414114A74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3511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5D75A18B-2831-4055-8D50-7A733105F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" y="3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</a:p>
          </p:txBody>
        </p:sp>
      </p:grpSp>
      <p:sp>
        <p:nvSpPr>
          <p:cNvPr id="16" name="Line 30">
            <a:extLst>
              <a:ext uri="{FF2B5EF4-FFF2-40B4-BE49-F238E27FC236}">
                <a16:creationId xmlns:a16="http://schemas.microsoft.com/office/drawing/2014/main" id="{12B2D8C5-E3F3-455F-AAAE-4386C14CF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800" y="2106454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2D428103-D5DB-409B-85ED-1AB79F62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2" y="1596867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20254630-B88C-4453-AF71-F9D97C33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2" y="1882617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39D740BF-3350-4A16-8F5B-B9749773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7" y="190960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AE5B7BDF-5A9E-4B25-827E-441B3AD7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34" y="3455830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DC00ADE9-5DCA-4690-BC9E-AD3DCCA05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09" y="3532030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42D10F9B-1198-4165-9BBD-7525CE521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784" y="4524217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72CEF51-A787-4B85-8850-A9E7456E5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221" y="4444842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C42AA8AD-FA0E-40FC-977C-4CA799EB43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11896" y="3778092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CA7549D-91D8-47BD-9EA9-E4C0EA3C2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4221" y="3490755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27418780-2370-4997-B543-BA076FD90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7571" y="3754280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66F7DBCE-A245-4142-8448-AD999FA75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709" y="4065430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2F9AE494-A803-48DE-84BE-25470CFA9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009" y="4376580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5C2463F1-0255-492F-BCD0-C1DD0A36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234" y="367173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88423447-519A-411B-80D6-A304E2AD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734" y="3279617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D7BD8B78-2DD2-49AC-BD08-2A205055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971" y="4084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F230DF15-8AD3-4CCE-B2CD-274A63F3B3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0184" y="4917917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376A47EC-9548-406F-A2B8-9E57C938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234" y="512905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6D6B4B17-15D5-4AFB-AE72-75378FBB8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446" y="3446305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B1D6EAF0-2665-4409-981F-02B1F7780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7434" y="4098767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19414AD3-DD2B-45BE-B46E-08AC3361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521" y="3047842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24680B37-233B-4D95-BD5B-C08AB2C00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3859055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22">
            <a:extLst>
              <a:ext uri="{FF2B5EF4-FFF2-40B4-BE49-F238E27FC236}">
                <a16:creationId xmlns:a16="http://schemas.microsoft.com/office/drawing/2014/main" id="{26AAD75E-D2D6-453F-8FE7-430FD076F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7434" y="3903505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25D44289-2B8E-4701-B8EC-0F9C84C10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62242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B7F1A2CE-16EB-4307-B505-44F8E2A86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95580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25">
            <a:extLst>
              <a:ext uri="{FF2B5EF4-FFF2-40B4-BE49-F238E27FC236}">
                <a16:creationId xmlns:a16="http://schemas.microsoft.com/office/drawing/2014/main" id="{AE30AA89-EEB6-43DC-A41F-2BCB26164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4041617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6">
            <a:extLst>
              <a:ext uri="{FF2B5EF4-FFF2-40B4-BE49-F238E27FC236}">
                <a16:creationId xmlns:a16="http://schemas.microsoft.com/office/drawing/2014/main" id="{0AAA96A1-F6EC-415B-88A2-9DA305233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8546" y="4157505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27">
            <a:extLst>
              <a:ext uri="{FF2B5EF4-FFF2-40B4-BE49-F238E27FC236}">
                <a16:creationId xmlns:a16="http://schemas.microsoft.com/office/drawing/2014/main" id="{84D8ACB5-CEF7-44B7-B89C-0857F1D57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4238467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CD4CB9AF-7C66-448C-B088-3A5129A0C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8871" y="4305142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id="{B3D30159-645B-44CE-9FA6-4F9A6518B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8084" y="4386105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30">
            <a:extLst>
              <a:ext uri="{FF2B5EF4-FFF2-40B4-BE49-F238E27FC236}">
                <a16:creationId xmlns:a16="http://schemas.microsoft.com/office/drawing/2014/main" id="{B1C3B276-92FB-4AA8-BB5F-CDE3E09A0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709" y="4444842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8C044D33-382E-4399-97A4-8407E0CD3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4921" y="4489292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32">
            <a:extLst>
              <a:ext uri="{FF2B5EF4-FFF2-40B4-BE49-F238E27FC236}">
                <a16:creationId xmlns:a16="http://schemas.microsoft.com/office/drawing/2014/main" id="{3450FA30-2872-42FF-A842-250DFBECA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9059" y="4535330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C98B4933-F9D3-4CC6-89ED-95C1021BE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9384" y="4627405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34">
            <a:extLst>
              <a:ext uri="{FF2B5EF4-FFF2-40B4-BE49-F238E27FC236}">
                <a16:creationId xmlns:a16="http://schemas.microsoft.com/office/drawing/2014/main" id="{E6E76E87-2A5A-4732-A6F6-6E3819916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221" y="4765517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35">
            <a:extLst>
              <a:ext uri="{FF2B5EF4-FFF2-40B4-BE49-F238E27FC236}">
                <a16:creationId xmlns:a16="http://schemas.microsoft.com/office/drawing/2014/main" id="{847ADBC3-4667-4181-B958-28CDEA225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3059" y="4879817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AE1E44E8-10A4-452D-96E8-6DD5AB2F8412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2923046" y="3482817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6" name="Text Box 37">
            <a:extLst>
              <a:ext uri="{FF2B5EF4-FFF2-40B4-BE49-F238E27FC236}">
                <a16:creationId xmlns:a16="http://schemas.microsoft.com/office/drawing/2014/main" id="{387A123A-9ABD-457E-8B64-379DD6B5AB9C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3205621" y="4413092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F2833C90-E852-4DF6-937A-465C6F0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7" y="3624898"/>
            <a:ext cx="376618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双端循环队列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B1445F-5A72-4D47-9CF9-D7CABF71AF8B}"/>
              </a:ext>
            </a:extLst>
          </p:cNvPr>
          <p:cNvSpPr txBox="1"/>
          <p:nvPr/>
        </p:nvSpPr>
        <p:spPr>
          <a:xfrm>
            <a:off x="4903152" y="4879817"/>
            <a:ext cx="376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插入删除：</a:t>
            </a:r>
            <a:r>
              <a:rPr lang="en-US" altLang="zh-CN" sz="3200" dirty="0">
                <a:solidFill>
                  <a:srgbClr val="FF0000"/>
                </a:solidFill>
              </a:rPr>
              <a:t>O(1)</a:t>
            </a:r>
            <a:endParaRPr lang="zh-Hans-HK" altLang="en-US" sz="3200" dirty="0">
              <a:solidFill>
                <a:srgbClr val="FF0000"/>
              </a:solidFill>
            </a:endParaRPr>
          </a:p>
        </p:txBody>
      </p:sp>
      <p:sp>
        <p:nvSpPr>
          <p:cNvPr id="55" name="内容占位符 4">
            <a:extLst>
              <a:ext uri="{FF2B5EF4-FFF2-40B4-BE49-F238E27FC236}">
                <a16:creationId xmlns:a16="http://schemas.microsoft.com/office/drawing/2014/main" id="{FDDB7D2C-735C-4FBD-8108-DA74BA6A0BE6}"/>
              </a:ext>
            </a:extLst>
          </p:cNvPr>
          <p:cNvSpPr txBox="1">
            <a:spLocks/>
          </p:cNvSpPr>
          <p:nvPr/>
        </p:nvSpPr>
        <p:spPr>
          <a:xfrm>
            <a:off x="731057" y="5732939"/>
            <a:ext cx="8034874" cy="914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/>
              <a:t>队列</a:t>
            </a:r>
            <a:r>
              <a:rPr lang="en-US" altLang="zh-CN" dirty="0"/>
              <a:t>/</a:t>
            </a:r>
            <a:r>
              <a:rPr lang="zh-CN" altLang="en-US" dirty="0"/>
              <a:t>双端队列的应用将会在课程后段看到。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58496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AA2DE-756F-4C24-8C3B-DFECD04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链表概念回顾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8291B-7842-4EE5-8EFE-995BF2F4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en-US" altLang="zh-CN" dirty="0"/>
          </a:p>
          <a:p>
            <a:r>
              <a:rPr lang="zh-CN" altLang="en-US" dirty="0"/>
              <a:t>循环列表</a:t>
            </a:r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r>
              <a:rPr lang="zh-CN" altLang="en-US" dirty="0"/>
              <a:t>双向循环列表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有带头节点和不带头节点的链表。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如无特别声明</a:t>
            </a:r>
            <a:r>
              <a:rPr lang="zh-CN" altLang="en-US" dirty="0"/>
              <a:t>，有无头节点的链表皆可。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但是，要求掌握带头节点的链表。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662113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48EDB3-5A51-44CF-8C52-E6A629ED9346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线性表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（静态</a:t>
            </a:r>
            <a:r>
              <a:rPr lang="en-US" altLang="zh-CN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动态  </a:t>
            </a:r>
            <a:r>
              <a:rPr lang="en-US" altLang="zh-CN" dirty="0"/>
              <a:t>/  </a:t>
            </a:r>
            <a:r>
              <a:rPr lang="zh-CN" altLang="en-US" dirty="0"/>
              <a:t>循环）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链式</a:t>
            </a:r>
            <a:r>
              <a:rPr lang="zh-CN" altLang="en-US" dirty="0"/>
              <a:t>（带头节点</a:t>
            </a:r>
            <a:r>
              <a:rPr lang="en-US" altLang="zh-CN" dirty="0"/>
              <a:t>/</a:t>
            </a:r>
            <a:r>
              <a:rPr lang="zh-CN" altLang="en-US" dirty="0"/>
              <a:t>不带头节点）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/>
              <a:t>特殊的线性表：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en-US" altLang="zh-Hans-HK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栈在函数调用</a:t>
            </a:r>
            <a:r>
              <a:rPr lang="en-US" altLang="zh-CN" dirty="0"/>
              <a:t>/</a:t>
            </a:r>
            <a:r>
              <a:rPr lang="zh-CN" altLang="en-US" dirty="0"/>
              <a:t>递归调用中的应用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FIFO </a:t>
            </a:r>
            <a:r>
              <a:rPr lang="en-US" altLang="zh-CN" dirty="0" err="1"/>
              <a:t>v.s</a:t>
            </a:r>
            <a:r>
              <a:rPr lang="en-US" altLang="zh-CN" dirty="0"/>
              <a:t>. FILO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递归思想</a:t>
            </a:r>
            <a:r>
              <a:rPr lang="zh-CN" altLang="en-US" dirty="0"/>
              <a:t>在算法设计中的应用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GCD</a:t>
            </a:r>
            <a:r>
              <a:rPr lang="zh-CN" altLang="en-US" dirty="0"/>
              <a:t>。</a:t>
            </a:r>
            <a:r>
              <a:rPr lang="en-US" altLang="zh-CN" dirty="0"/>
              <a:t>Hanoi</a:t>
            </a:r>
            <a:r>
              <a:rPr lang="zh-CN" altLang="en-US" dirty="0"/>
              <a:t> </a:t>
            </a:r>
            <a:r>
              <a:rPr lang="en-US" altLang="zh-CN" dirty="0"/>
              <a:t>tower</a:t>
            </a:r>
            <a:r>
              <a:rPr lang="zh-CN" altLang="en-US" dirty="0"/>
              <a:t>。 </a:t>
            </a:r>
            <a:r>
              <a:rPr lang="en-US" altLang="zh-CN" dirty="0"/>
              <a:t>Gray Code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19190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829419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50">
            <a:hlinkClick r:id="rId2" action="ppaction://hlinksldjump"/>
            <a:extLst>
              <a:ext uri="{FF2B5EF4-FFF2-40B4-BE49-F238E27FC236}">
                <a16:creationId xmlns:a16="http://schemas.microsoft.com/office/drawing/2014/main" id="{AFDBA1BA-03D7-4294-ADED-4E1682920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2"/>
            <a:ext cx="73210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4.1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串的抽象数据类型的定义</a:t>
            </a:r>
          </a:p>
        </p:txBody>
      </p:sp>
      <p:sp>
        <p:nvSpPr>
          <p:cNvPr id="8195" name="Text Box 20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84BC8C-F4D1-4ED4-B2B8-BFDDA434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34" y="3909652"/>
            <a:ext cx="50770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串的表示和实现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7" name="Text Box 2055">
            <a:hlinkClick r:id="rId2" action="ppaction://hlinksldjump"/>
            <a:extLst>
              <a:ext uri="{FF2B5EF4-FFF2-40B4-BE49-F238E27FC236}">
                <a16:creationId xmlns:a16="http://schemas.microsoft.com/office/drawing/2014/main" id="{14E7B9DE-77DC-4482-8052-5D6F5DA3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908" y="946639"/>
            <a:ext cx="5314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串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字符串）</a:t>
            </a: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FF3339B-A07C-4361-B663-12BDA142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9691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4.1  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串的抽象数据类型的定义如下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75B1B0F5-A6B7-4193-BB77-E6DE753F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30848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ADT String {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02F87376-7C04-4B04-9192-6AFE284C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289664"/>
            <a:ext cx="2313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CE537392-42CC-43EB-9231-70461598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489"/>
            <a:ext cx="4610558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∈CharacterSet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=1,2,...,n,     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≥ 0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F2A4146F-7A28-4B69-BB67-267F78226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440727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数据关系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25081794-0C31-4DDB-B9CF-753E2AA0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863" y="5258289"/>
            <a:ext cx="6727338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&gt; |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∈D,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=2,...,n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7176" name="Comment 8">
            <a:extLst>
              <a:ext uri="{FF2B5EF4-FFF2-40B4-BE49-F238E27FC236}">
                <a16:creationId xmlns:a16="http://schemas.microsoft.com/office/drawing/2014/main" id="{40F2E078-600B-4BE9-9CBF-E07969E2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69" y="1235338"/>
            <a:ext cx="4183831" cy="138499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串是有限长的字符序列，由一对单引号相括，如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a string</a:t>
            </a:r>
            <a:r>
              <a:rPr kumimoji="0" lang="en-US" altLang="zh-CN" sz="2800" b="1" dirty="0">
                <a:solidFill>
                  <a:srgbClr val="996633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,  hello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world’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050">
            <a:extLst>
              <a:ext uri="{FF2B5EF4-FFF2-40B4-BE49-F238E27FC236}">
                <a16:creationId xmlns:a16="http://schemas.microsoft.com/office/drawing/2014/main" id="{5CCE6348-F7BC-41D4-8682-D1209F26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83" y="1329104"/>
            <a:ext cx="7892071" cy="126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逻辑结构极为相似，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区别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仅在于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串的数据对象约束为字符集。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324" name="Text Box 2052">
            <a:extLst>
              <a:ext uri="{FF2B5EF4-FFF2-40B4-BE49-F238E27FC236}">
                <a16:creationId xmlns:a16="http://schemas.microsoft.com/office/drawing/2014/main" id="{1A63DDD4-E848-4483-B834-D8F4EA1A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94" y="3035927"/>
            <a:ext cx="7123968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串的基本操作和线性表有很大差别。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6327" name="Rectangle 2055">
            <a:extLst>
              <a:ext uri="{FF2B5EF4-FFF2-40B4-BE49-F238E27FC236}">
                <a16:creationId xmlns:a16="http://schemas.microsoft.com/office/drawing/2014/main" id="{43DE3FB3-817E-4764-B05B-0ED778BA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84" y="3773853"/>
            <a:ext cx="7007470" cy="227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在线性表的基本操作中，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   </a:t>
            </a:r>
            <a:r>
              <a:rPr lang="zh-CN" altLang="en-US" sz="2800" b="1" dirty="0">
                <a:solidFill>
                  <a:srgbClr val="7030A0"/>
                </a:solidFill>
                <a:ea typeface="楷体_GB2312" pitchFamily="49" charset="-122"/>
              </a:rPr>
              <a:t>通常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以“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楷体_GB2312" pitchFamily="49" charset="-122"/>
              </a:rPr>
              <a:t>单个元素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”作为操作对象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在串的基本操作中，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通常以“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串的整体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Text Box 2050">
            <a:extLst>
              <a:ext uri="{FF2B5EF4-FFF2-40B4-BE49-F238E27FC236}">
                <a16:creationId xmlns:a16="http://schemas.microsoft.com/office/drawing/2014/main" id="{8AF47721-5FB4-4344-AD89-E2BECCED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99" y="317988"/>
            <a:ext cx="7892071" cy="7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v.s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线性表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0663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4" grpId="0" autoUpdateAnimBg="0"/>
      <p:bldP spid="56327" grpId="0" autoUpdateAnimBg="0"/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E446950-0C12-45DC-A167-D019348E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3" y="158256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(13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zh-CN" altLang="en-US" sz="1600" b="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8488DD1-62CD-45D4-94ED-0738FCC5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03475"/>
            <a:ext cx="2872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024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1693E0C8-47C9-41EB-BDF0-E1AD34C5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412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5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FCA381DB-9C29-4F3D-849A-D78D1E8B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1638"/>
            <a:ext cx="31614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6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id="{09A178D8-8F53-4643-A30C-A71CC98F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1484939"/>
            <a:ext cx="37406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7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id="{451B1B2A-5CEE-42B2-997A-103CFE24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09" y="2195670"/>
            <a:ext cx="2621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StrEmpty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8" name="Text Box 8">
            <a:hlinkClick r:id="rId5" action="ppaction://hlinksldjump"/>
            <a:extLst>
              <a:ext uri="{FF2B5EF4-FFF2-40B4-BE49-F238E27FC236}">
                <a16:creationId xmlns:a16="http://schemas.microsoft.com/office/drawing/2014/main" id="{568A4012-5963-410F-AD57-CF7C12ED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241" y="3733880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9" name="Text Box 9">
            <a:hlinkClick r:id="rId6" action="ppaction://hlinksldjump"/>
            <a:extLst>
              <a:ext uri="{FF2B5EF4-FFF2-40B4-BE49-F238E27FC236}">
                <a16:creationId xmlns:a16="http://schemas.microsoft.com/office/drawing/2014/main" id="{4EA98068-B350-44D0-A1E9-E52E9C3ED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203" y="2716535"/>
            <a:ext cx="32242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50" name="Text Box 10">
            <a:hlinkClick r:id="rId7" action="ppaction://hlinksldjump"/>
            <a:extLst>
              <a:ext uri="{FF2B5EF4-FFF2-40B4-BE49-F238E27FC236}">
                <a16:creationId xmlns:a16="http://schemas.microsoft.com/office/drawing/2014/main" id="{D58FF222-AC7B-4BC0-BBBA-9A1CE218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304018"/>
            <a:ext cx="3776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Concat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S1, S2)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8" name="Text Box 2">
            <a:hlinkClick r:id="rId8" action="ppaction://hlinksldjump"/>
            <a:extLst>
              <a:ext uri="{FF2B5EF4-FFF2-40B4-BE49-F238E27FC236}">
                <a16:creationId xmlns:a16="http://schemas.microsoft.com/office/drawing/2014/main" id="{474B66CF-D52F-48E3-B139-84EDD714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07" y="2989827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9" name="Text Box 3">
            <a:hlinkClick r:id="rId9" action="ppaction://hlinksldjump"/>
            <a:extLst>
              <a:ext uri="{FF2B5EF4-FFF2-40B4-BE49-F238E27FC236}">
                <a16:creationId xmlns:a16="http://schemas.microsoft.com/office/drawing/2014/main" id="{80BCFEA9-01BD-4F14-8AC7-9186828E1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068" y="505038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" name="Text Box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9DFBA89-35B1-49EF-8A0B-B1618B9A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455563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" name="Text Box 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E6C4DD0-3E93-4342-86D6-13A7F7E04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60" y="4100187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" name="Text Box 6">
            <a:hlinkClick r:id="rId11" action="ppaction://hlinksldjump"/>
            <a:extLst>
              <a:ext uri="{FF2B5EF4-FFF2-40B4-BE49-F238E27FC236}">
                <a16:creationId xmlns:a16="http://schemas.microsoft.com/office/drawing/2014/main" id="{526871F2-848C-4DBC-905D-6FE29B686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4725067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" name="Text Box 7">
            <a:hlinkClick r:id="rId12" action="ppaction://hlinksldjump"/>
            <a:extLst>
              <a:ext uri="{FF2B5EF4-FFF2-40B4-BE49-F238E27FC236}">
                <a16:creationId xmlns:a16="http://schemas.microsoft.com/office/drawing/2014/main" id="{75DD0095-9126-465C-B8A6-ED2F3445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613" y="926958"/>
            <a:ext cx="3305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EDC71562-48AE-4A2B-AFD0-DD7ACB4D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5484589"/>
            <a:ext cx="3065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 ADT String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1BBA7FD8-04CF-4A93-8735-2D31641DF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28600"/>
            <a:ext cx="525817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是字符串常量。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把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赋值给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CB923788-CE6D-4227-A540-3A2AB4CC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070100"/>
            <a:ext cx="506638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复制得串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8A7298-A389-4C1E-8A1F-249A43EF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11599"/>
            <a:ext cx="8115300" cy="190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Concat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(&amp;T,S1,S2)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S2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返回由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S2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联接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而成的新串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。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89473A8-6212-4C17-80BA-4002F685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835495"/>
            <a:ext cx="8433271" cy="64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Concate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T,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)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则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6B7B4B8-8802-49FE-A2CF-5BA0DE00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55" y="814504"/>
            <a:ext cx="4115294" cy="175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ClearString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&amp;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S)</a:t>
            </a:r>
            <a:b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将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清为空串。</a:t>
            </a:r>
            <a:endParaRPr lang="zh-CN" altLang="en-US" sz="32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BC14AF4-94B9-45A9-9B59-D17D07B38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1" y="3153747"/>
            <a:ext cx="44205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销毁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F945D5-6728-4C39-9104-04AFAF796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152" y="228599"/>
            <a:ext cx="4243754" cy="313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StrEmpty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空串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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TRUE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，否则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FALSE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474006-D71A-4553-98EC-F63B9E52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687" y="3738434"/>
            <a:ext cx="4243754" cy="281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StrLength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的元素</a:t>
            </a:r>
            <a:b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个数，称为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串的长度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7ADAD0D-AC73-4A94-BFE6-B68C9DEED115}"/>
              </a:ext>
            </a:extLst>
          </p:cNvPr>
          <p:cNvSpPr/>
          <p:nvPr/>
        </p:nvSpPr>
        <p:spPr bwMode="auto">
          <a:xfrm>
            <a:off x="2431110" y="464226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4EC0FB1-7E19-4574-8B22-D44236DE1856}"/>
              </a:ext>
            </a:extLst>
          </p:cNvPr>
          <p:cNvSpPr/>
          <p:nvPr/>
        </p:nvSpPr>
        <p:spPr bwMode="auto">
          <a:xfrm>
            <a:off x="2752845" y="529137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BA9BAE6-5C3F-480C-B0DB-59E539A5E758}"/>
              </a:ext>
            </a:extLst>
          </p:cNvPr>
          <p:cNvSpPr/>
          <p:nvPr/>
        </p:nvSpPr>
        <p:spPr bwMode="auto">
          <a:xfrm>
            <a:off x="1435747" y="535346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08D4FF-EBB8-4DBB-8C47-1B114900DCA2}"/>
              </a:ext>
            </a:extLst>
          </p:cNvPr>
          <p:cNvSpPr/>
          <p:nvPr/>
        </p:nvSpPr>
        <p:spPr bwMode="auto">
          <a:xfrm>
            <a:off x="2448045" y="571841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26767D-FD08-4CA9-A6A0-3C05E55FB135}"/>
              </a:ext>
            </a:extLst>
          </p:cNvPr>
          <p:cNvSpPr/>
          <p:nvPr/>
        </p:nvSpPr>
        <p:spPr bwMode="auto">
          <a:xfrm>
            <a:off x="2639959" y="625657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5D8877B-0438-4794-9CAD-BEC9BD27FB3B}"/>
              </a:ext>
            </a:extLst>
          </p:cNvPr>
          <p:cNvSpPr/>
          <p:nvPr/>
        </p:nvSpPr>
        <p:spPr bwMode="auto">
          <a:xfrm>
            <a:off x="2037851" y="553778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4BCB94-78AA-459A-BD68-DE3F44FE308F}"/>
              </a:ext>
            </a:extLst>
          </p:cNvPr>
          <p:cNvSpPr/>
          <p:nvPr/>
        </p:nvSpPr>
        <p:spPr bwMode="auto">
          <a:xfrm>
            <a:off x="1889245" y="509946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5E1CFB-86D0-41D4-B1DB-76C54E2BAC39}"/>
              </a:ext>
            </a:extLst>
          </p:cNvPr>
          <p:cNvSpPr/>
          <p:nvPr/>
        </p:nvSpPr>
        <p:spPr bwMode="auto">
          <a:xfrm>
            <a:off x="5851640" y="46771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52063A-DD9C-40C4-997C-A46386F2080F}"/>
              </a:ext>
            </a:extLst>
          </p:cNvPr>
          <p:cNvSpPr/>
          <p:nvPr/>
        </p:nvSpPr>
        <p:spPr bwMode="auto">
          <a:xfrm>
            <a:off x="6173375" y="53263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FAFC59-1FD1-48F8-85E4-104D9EB1344C}"/>
              </a:ext>
            </a:extLst>
          </p:cNvPr>
          <p:cNvSpPr/>
          <p:nvPr/>
        </p:nvSpPr>
        <p:spPr bwMode="auto">
          <a:xfrm>
            <a:off x="4856277" y="53883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4D299A-60C9-4977-8170-03E1FD6C2690}"/>
              </a:ext>
            </a:extLst>
          </p:cNvPr>
          <p:cNvSpPr/>
          <p:nvPr/>
        </p:nvSpPr>
        <p:spPr bwMode="auto">
          <a:xfrm>
            <a:off x="5868575" y="57533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638DB67-7B0E-409D-9B65-DC2F5F762475}"/>
              </a:ext>
            </a:extLst>
          </p:cNvPr>
          <p:cNvSpPr/>
          <p:nvPr/>
        </p:nvSpPr>
        <p:spPr bwMode="auto">
          <a:xfrm>
            <a:off x="6060489" y="62915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7DBB91-5289-4525-BAAB-44EB9E1AB7A7}"/>
              </a:ext>
            </a:extLst>
          </p:cNvPr>
          <p:cNvSpPr/>
          <p:nvPr/>
        </p:nvSpPr>
        <p:spPr bwMode="auto">
          <a:xfrm>
            <a:off x="5458381" y="55727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E2A6C73-52C1-4F2D-9792-300F4760E1DE}"/>
              </a:ext>
            </a:extLst>
          </p:cNvPr>
          <p:cNvSpPr/>
          <p:nvPr/>
        </p:nvSpPr>
        <p:spPr bwMode="auto">
          <a:xfrm>
            <a:off x="5309775" y="51343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1C1A57-C972-4AD1-B095-AA6F63E68F7D}"/>
              </a:ext>
            </a:extLst>
          </p:cNvPr>
          <p:cNvCxnSpPr>
            <a:stCxn id="10" idx="5"/>
            <a:endCxn id="11" idx="0"/>
          </p:cNvCxnSpPr>
          <p:nvPr/>
        </p:nvCxnSpPr>
        <p:spPr bwMode="auto">
          <a:xfrm>
            <a:off x="5957633" y="4783181"/>
            <a:ext cx="277831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2BAC906-3198-4E88-8215-21AAFB121CBC}"/>
              </a:ext>
            </a:extLst>
          </p:cNvPr>
          <p:cNvCxnSpPr>
            <a:stCxn id="14" idx="7"/>
            <a:endCxn id="11" idx="4"/>
          </p:cNvCxnSpPr>
          <p:nvPr/>
        </p:nvCxnSpPr>
        <p:spPr bwMode="auto">
          <a:xfrm flipV="1">
            <a:off x="6166482" y="54504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1EDA1-14EA-49B6-898F-6371D5463621}"/>
              </a:ext>
            </a:extLst>
          </p:cNvPr>
          <p:cNvCxnSpPr>
            <a:stCxn id="14" idx="1"/>
            <a:endCxn id="12" idx="5"/>
          </p:cNvCxnSpPr>
          <p:nvPr/>
        </p:nvCxnSpPr>
        <p:spPr bwMode="auto">
          <a:xfrm flipH="1" flipV="1">
            <a:off x="4962270" y="5494385"/>
            <a:ext cx="1116404" cy="815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C6BE976-1B5A-4F8E-8D56-51970A980917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flipH="1">
            <a:off x="4918366" y="4739277"/>
            <a:ext cx="933274" cy="64911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087BD32-DCA0-4EE2-A5D2-774C54D80570}"/>
              </a:ext>
            </a:extLst>
          </p:cNvPr>
          <p:cNvSpPr txBox="1"/>
          <p:nvPr/>
        </p:nvSpPr>
        <p:spPr>
          <a:xfrm>
            <a:off x="2475047" y="43884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828568-00B9-47EF-9F9B-5FCB1A60AAC6}"/>
              </a:ext>
            </a:extLst>
          </p:cNvPr>
          <p:cNvSpPr txBox="1"/>
          <p:nvPr/>
        </p:nvSpPr>
        <p:spPr>
          <a:xfrm>
            <a:off x="1932932" y="502025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E9983E-412F-45F6-A7D7-391EAED574A1}"/>
              </a:ext>
            </a:extLst>
          </p:cNvPr>
          <p:cNvSpPr txBox="1"/>
          <p:nvPr/>
        </p:nvSpPr>
        <p:spPr>
          <a:xfrm>
            <a:off x="1785197" y="550511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CC21E3-2019-46A2-86F1-AB6311A0EDCA}"/>
              </a:ext>
            </a:extLst>
          </p:cNvPr>
          <p:cNvSpPr txBox="1"/>
          <p:nvPr/>
        </p:nvSpPr>
        <p:spPr>
          <a:xfrm>
            <a:off x="2912118" y="517216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D68F61-B0B7-49FF-8E37-975AF75002A0}"/>
              </a:ext>
            </a:extLst>
          </p:cNvPr>
          <p:cNvSpPr txBox="1"/>
          <p:nvPr/>
        </p:nvSpPr>
        <p:spPr>
          <a:xfrm>
            <a:off x="2510134" y="57480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96E87-997D-4BA7-8819-21FCB6701F24}"/>
              </a:ext>
            </a:extLst>
          </p:cNvPr>
          <p:cNvSpPr txBox="1"/>
          <p:nvPr/>
        </p:nvSpPr>
        <p:spPr>
          <a:xfrm>
            <a:off x="2747203" y="623101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BBAEDD-6DEA-43CD-A076-489C310A8DFC}"/>
              </a:ext>
            </a:extLst>
          </p:cNvPr>
          <p:cNvSpPr txBox="1"/>
          <p:nvPr/>
        </p:nvSpPr>
        <p:spPr>
          <a:xfrm>
            <a:off x="1178027" y="532790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9339E4-BDEF-44F3-9C6B-EA3D4D2D62B0}"/>
              </a:ext>
            </a:extLst>
          </p:cNvPr>
          <p:cNvSpPr txBox="1"/>
          <p:nvPr/>
        </p:nvSpPr>
        <p:spPr>
          <a:xfrm>
            <a:off x="5887726" y="441841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DEB524-F7B6-407D-B179-61F8D9E27EB7}"/>
              </a:ext>
            </a:extLst>
          </p:cNvPr>
          <p:cNvSpPr txBox="1"/>
          <p:nvPr/>
        </p:nvSpPr>
        <p:spPr>
          <a:xfrm>
            <a:off x="6268352" y="51343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30765-905E-4928-B22B-A75CF3C669F0}"/>
              </a:ext>
            </a:extLst>
          </p:cNvPr>
          <p:cNvSpPr txBox="1"/>
          <p:nvPr/>
        </p:nvSpPr>
        <p:spPr>
          <a:xfrm>
            <a:off x="6159882" y="622711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8E1B8D8-31F8-4615-9D79-A299F11C09E7}"/>
              </a:ext>
            </a:extLst>
          </p:cNvPr>
          <p:cNvSpPr txBox="1"/>
          <p:nvPr/>
        </p:nvSpPr>
        <p:spPr>
          <a:xfrm>
            <a:off x="4534261" y="529013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BFC496-A6EA-488C-B776-F88B1F2C0051}"/>
              </a:ext>
            </a:extLst>
          </p:cNvPr>
          <p:cNvSpPr txBox="1"/>
          <p:nvPr/>
        </p:nvSpPr>
        <p:spPr>
          <a:xfrm>
            <a:off x="6950851" y="5099464"/>
            <a:ext cx="17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h: 4</a:t>
            </a:r>
          </a:p>
          <a:p>
            <a:r>
              <a:rPr lang="en-US" altLang="zh-Hans-HK" dirty="0"/>
              <a:t>a: 0 6 5 3</a:t>
            </a:r>
            <a:endParaRPr lang="zh-Hans-HK" altLang="en-US" dirty="0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C752D569-E023-413D-A449-F3FBA366CB54}"/>
              </a:ext>
            </a:extLst>
          </p:cNvPr>
          <p:cNvSpPr txBox="1">
            <a:spLocks/>
          </p:cNvSpPr>
          <p:nvPr/>
        </p:nvSpPr>
        <p:spPr>
          <a:xfrm>
            <a:off x="818052" y="1303602"/>
            <a:ext cx="8076449" cy="2792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/>
              <a:t>输入</a:t>
            </a:r>
            <a:r>
              <a:rPr lang="en-US" altLang="zh-CN" sz="2800" dirty="0"/>
              <a:t>:  p[0],…,p[n-1] </a:t>
            </a:r>
            <a:r>
              <a:rPr lang="zh-CN" altLang="en-US" sz="2800" dirty="0"/>
              <a:t>是平面上</a:t>
            </a:r>
            <a:r>
              <a:rPr lang="en-US" altLang="zh-CN" sz="2800" dirty="0"/>
              <a:t>n</a:t>
            </a:r>
            <a:r>
              <a:rPr lang="zh-CN" altLang="en-US" sz="2800" dirty="0"/>
              <a:t>个点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Hans-HK" sz="2400" dirty="0"/>
              <a:t>   </a:t>
            </a:r>
            <a:r>
              <a:rPr lang="zh-CN" altLang="en-US" sz="2400" dirty="0"/>
              <a:t>（假定点不重合，任意三点不共线）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输出： 这些点的凸包。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具体来说，输出</a:t>
            </a:r>
            <a:r>
              <a:rPr lang="en-US" altLang="zh-CN" sz="2800" dirty="0"/>
              <a:t>h</a:t>
            </a:r>
            <a:r>
              <a:rPr lang="zh-CN" altLang="en-US" sz="2800" dirty="0"/>
              <a:t>表示凸包顶点数以及</a:t>
            </a:r>
            <a:r>
              <a:rPr lang="en-US" altLang="zh-CN" sz="2800" dirty="0"/>
              <a:t>a[1],…a[h]   </a:t>
            </a:r>
            <a:r>
              <a:rPr lang="zh-CN" altLang="en-US" sz="2800" dirty="0"/>
              <a:t>表示</a:t>
            </a:r>
            <a:r>
              <a:rPr lang="en-US" altLang="zh-CN" sz="2800" dirty="0"/>
              <a:t>p[a[1]]…p[a[h]]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3FCDFF"/>
                </a:solidFill>
              </a:rPr>
              <a:t>凸包</a:t>
            </a:r>
            <a:r>
              <a:rPr lang="zh-CN" altLang="en-US" sz="2800" dirty="0"/>
              <a:t>上</a:t>
            </a:r>
            <a:r>
              <a:rPr lang="zh-CN" altLang="en-US" sz="2800" b="1" dirty="0"/>
              <a:t>按逆时针</a:t>
            </a:r>
            <a:r>
              <a:rPr lang="zh-CN" altLang="en-US" sz="2800" dirty="0"/>
              <a:t>排列的点。</a:t>
            </a:r>
            <a:endParaRPr lang="zh-Hans-HK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9298DE-526D-4212-93CB-5DD2A63ECF09}"/>
              </a:ext>
            </a:extLst>
          </p:cNvPr>
          <p:cNvSpPr/>
          <p:nvPr/>
        </p:nvSpPr>
        <p:spPr>
          <a:xfrm>
            <a:off x="818052" y="459714"/>
            <a:ext cx="5782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</a:rPr>
              <a:t>栈的应用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</a:rPr>
              <a:t>graham-scan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9603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  <a:extLst>
              <a:ext uri="{FF2B5EF4-FFF2-40B4-BE49-F238E27FC236}">
                <a16:creationId xmlns:a16="http://schemas.microsoft.com/office/drawing/2014/main" id="{A5D7462F-4829-4D68-BB05-247A22DB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3600363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" name="Text Box 2">
            <a:hlinkClick r:id="rId3" action="ppaction://hlinksldjump"/>
            <a:extLst>
              <a:ext uri="{FF2B5EF4-FFF2-40B4-BE49-F238E27FC236}">
                <a16:creationId xmlns:a16="http://schemas.microsoft.com/office/drawing/2014/main" id="{F03487B3-30B5-4669-AC66-AA9EE5045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473" y="1143711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7" name="Text Box 3">
            <a:hlinkClick r:id="rId4" action="ppaction://hlinksldjump"/>
            <a:extLst>
              <a:ext uri="{FF2B5EF4-FFF2-40B4-BE49-F238E27FC236}">
                <a16:creationId xmlns:a16="http://schemas.microsoft.com/office/drawing/2014/main" id="{89105BED-6F0E-493C-B509-B6BF3617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110" y="501535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9" name="Text Box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D97F2EC-359B-4923-9A7C-2E9DA1F4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452060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1" name="Text Box 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17E4DA9-8509-49B3-B91C-AA5D8C58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085" y="1849260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" name="Text Box 6">
            <a:hlinkClick r:id="rId7" action="ppaction://hlinksldjump"/>
            <a:extLst>
              <a:ext uri="{FF2B5EF4-FFF2-40B4-BE49-F238E27FC236}">
                <a16:creationId xmlns:a16="http://schemas.microsoft.com/office/drawing/2014/main" id="{078134CE-2690-4E8A-940E-8EDE863A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848" y="2474140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E9A6F7-0B53-42B2-B41C-7CCCFE188471}"/>
              </a:ext>
            </a:extLst>
          </p:cNvPr>
          <p:cNvSpPr txBox="1"/>
          <p:nvPr/>
        </p:nvSpPr>
        <p:spPr>
          <a:xfrm>
            <a:off x="738555" y="1152503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取</a:t>
            </a:r>
            <a:r>
              <a:rPr lang="zh-CN" altLang="en-US" sz="3200" b="1" dirty="0">
                <a:solidFill>
                  <a:srgbClr val="FF0000"/>
                </a:solidFill>
              </a:rPr>
              <a:t>子串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5882A2-158A-4D9F-9C93-E59D910DCB84}"/>
              </a:ext>
            </a:extLst>
          </p:cNvPr>
          <p:cNvSpPr txBox="1"/>
          <p:nvPr/>
        </p:nvSpPr>
        <p:spPr>
          <a:xfrm>
            <a:off x="738555" y="1869312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插入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026386-BED7-4194-8AA8-246CE8EFCF63}"/>
              </a:ext>
            </a:extLst>
          </p:cNvPr>
          <p:cNvSpPr txBox="1"/>
          <p:nvPr/>
        </p:nvSpPr>
        <p:spPr>
          <a:xfrm>
            <a:off x="762997" y="245408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删除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7D20E6-8C6B-4EDD-93F3-7B7585BC640C}"/>
              </a:ext>
            </a:extLst>
          </p:cNvPr>
          <p:cNvSpPr txBox="1"/>
          <p:nvPr/>
        </p:nvSpPr>
        <p:spPr>
          <a:xfrm>
            <a:off x="804827" y="362363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比较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F31C8-FB74-462D-90A7-A423307A2BC5}"/>
              </a:ext>
            </a:extLst>
          </p:cNvPr>
          <p:cNvSpPr txBox="1"/>
          <p:nvPr/>
        </p:nvSpPr>
        <p:spPr>
          <a:xfrm>
            <a:off x="787439" y="4516121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替换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6A3404-AE78-44FB-A6AE-525BA7A44580}"/>
              </a:ext>
            </a:extLst>
          </p:cNvPr>
          <p:cNvSpPr txBox="1"/>
          <p:nvPr/>
        </p:nvSpPr>
        <p:spPr>
          <a:xfrm>
            <a:off x="804827" y="5054618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查询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8D48A954-C100-425A-9A2B-72C6E37A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978025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7454CCD2-485D-4266-A811-A6684D9B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069564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0≤len≤StrLength(S)-pos+1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起长度为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子串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" name="Text Box 1026">
            <a:extLst>
              <a:ext uri="{FF2B5EF4-FFF2-40B4-BE49-F238E27FC236}">
                <a16:creationId xmlns:a16="http://schemas.microsoft.com/office/drawing/2014/main" id="{F0C720F2-C9E6-49BF-A414-55840DC4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7117"/>
            <a:ext cx="8569975" cy="187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s,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3)   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 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1, 9)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5, 0)   s = 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Text Box 2051">
            <a:extLst>
              <a:ext uri="{FF2B5EF4-FFF2-40B4-BE49-F238E27FC236}">
                <a16:creationId xmlns:a16="http://schemas.microsoft.com/office/drawing/2014/main" id="{44900BD4-64E2-4186-B8C6-C7718875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38" y="5950439"/>
            <a:ext cx="7467600" cy="56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mander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7)   s= ?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4CE06F4A-81A7-4FD0-BE54-C9779E46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1409"/>
            <a:ext cx="8624888" cy="20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b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个字符之前插入串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79A0FA68-0FC0-4B62-B480-EBD55327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2" y="2411045"/>
            <a:ext cx="6967548" cy="117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例如：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StrInsert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(S, 4, T)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之后</a:t>
            </a:r>
            <a:r>
              <a:rPr lang="zh-CN" altLang="en-US" dirty="0">
                <a:solidFill>
                  <a:srgbClr val="1560AB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38EFD12-DA8B-465A-9CF8-C255F8EED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61" y="3831579"/>
            <a:ext cx="8137164" cy="265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 pos,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b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1≤pos≤StrLength(S)-len+1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中删除第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起长度为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的子串。 </a:t>
            </a:r>
          </a:p>
        </p:txBody>
      </p:sp>
    </p:spTree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48AA47-3099-466F-9E31-9DAB4B1DA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126999"/>
            <a:ext cx="6540500" cy="34036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StrCompare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(S,T)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AE40B3C-FEBA-4576-A78A-437CC0C9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639041"/>
            <a:ext cx="70739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ata, 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tate) &lt; 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e) &gt; 0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E2BA94-659C-405B-8026-7E22CD38B3AB}"/>
              </a:ext>
            </a:extLst>
          </p:cNvPr>
          <p:cNvSpPr txBox="1"/>
          <p:nvPr/>
        </p:nvSpPr>
        <p:spPr>
          <a:xfrm>
            <a:off x="509954" y="5345723"/>
            <a:ext cx="73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后面将定义“字典序” 用来比较串大小。</a:t>
            </a:r>
            <a:endParaRPr lang="zh-Hans-HK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6F3F8B-2C5D-42EC-82CA-FDFAC6E49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9400" y="775278"/>
            <a:ext cx="8763000" cy="2578099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Index(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S,T,pos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，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en-US" altLang="zh-CN" sz="3200" dirty="0">
                <a:solidFill>
                  <a:srgbClr val="406649"/>
                </a:solidFill>
                <a:ea typeface="楷体_GB2312" pitchFamily="49" charset="-122"/>
              </a:rPr>
              <a:t>,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1≤pos≤StrLength(S)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在主串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中第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pos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个字符之后第一次出现的位置（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意指子串中的第一个字符在主串中的位序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；若并不出现，则返回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8" name="Text Box 2050">
            <a:extLst>
              <a:ext uri="{FF2B5EF4-FFF2-40B4-BE49-F238E27FC236}">
                <a16:creationId xmlns:a16="http://schemas.microsoft.com/office/drawing/2014/main" id="{B9E67D5E-210F-41F1-A166-558B5159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504049"/>
            <a:ext cx="51968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abababa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 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bab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9" name="Text Box 2052">
            <a:extLst>
              <a:ext uri="{FF2B5EF4-FFF2-40B4-BE49-F238E27FC236}">
                <a16:creationId xmlns:a16="http://schemas.microsoft.com/office/drawing/2014/main" id="{913183ED-E9C7-473B-89AB-5FBF61B1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43549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053">
            <a:extLst>
              <a:ext uri="{FF2B5EF4-FFF2-40B4-BE49-F238E27FC236}">
                <a16:creationId xmlns:a16="http://schemas.microsoft.com/office/drawing/2014/main" id="{305E73ED-8C2A-4BE4-B97B-E7C06794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51550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4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 Box 2054">
            <a:extLst>
              <a:ext uri="{FF2B5EF4-FFF2-40B4-BE49-F238E27FC236}">
                <a16:creationId xmlns:a16="http://schemas.microsoft.com/office/drawing/2014/main" id="{1A45040C-B0EF-44F2-B186-64C7CFB77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59424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0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5417AD9-2520-4504-AC4A-DE6D43A06B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856" y="508000"/>
            <a:ext cx="8142288" cy="2667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Replace(&amp;S,T,V)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S, 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V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均已存在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, 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V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替换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主串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中出现的所有与（模式串）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相等的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不重叠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的子串。</a:t>
            </a:r>
          </a:p>
        </p:txBody>
      </p:sp>
      <p:sp>
        <p:nvSpPr>
          <p:cNvPr id="3" name="Text Box 3074">
            <a:extLst>
              <a:ext uri="{FF2B5EF4-FFF2-40B4-BE49-F238E27FC236}">
                <a16:creationId xmlns:a16="http://schemas.microsoft.com/office/drawing/2014/main" id="{17E8B8B8-C302-4194-9D7E-0A6D378E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505200"/>
            <a:ext cx="6778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3077">
            <a:extLst>
              <a:ext uri="{FF2B5EF4-FFF2-40B4-BE49-F238E27FC236}">
                <a16:creationId xmlns:a16="http://schemas.microsoft.com/office/drawing/2014/main" id="{A095ECE8-51B9-4CA5-99A8-DE2C8A082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35" y="4289048"/>
            <a:ext cx="7387611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</a:rPr>
              <a:t>若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=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  <a:sym typeface="Symbol" panose="05050102010706020507" pitchFamily="18" charset="2"/>
              </a:rPr>
              <a:t>则经替换后，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5" name="Rectangle 3078">
            <a:extLst>
              <a:ext uri="{FF2B5EF4-FFF2-40B4-BE49-F238E27FC236}">
                <a16:creationId xmlns:a16="http://schemas.microsoft.com/office/drawing/2014/main" id="{26CD07DF-74A0-4DD9-A0CF-41AD980F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77" y="5064031"/>
            <a:ext cx="8025223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若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则经替换后，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615896"/>
      </p:ext>
    </p:extLst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7657A92-0A00-4F4F-BEBD-79146156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544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812F632-1F38-4258-AB35-ACE33010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23" y="275490"/>
            <a:ext cx="6592277" cy="173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基本操作集并不唯一。有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不同的定义方法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在使用高级程序设计语言中的串类型时，应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以该语言的参考手册为准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368C06A-CBA6-4B22-AEAA-023CBDDA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98775"/>
            <a:ext cx="65017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puts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strcat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串联接函数；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strcpy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str2, k)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串复制；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strcmp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串比较；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求串长；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5CC42EAE-C1F9-4170-A7CE-EBBC8531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9" y="2263042"/>
            <a:ext cx="7245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语言函数库中提供下列串处理函数：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1D6D932-AFCC-4432-8E6E-E350489D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99" y="1482725"/>
            <a:ext cx="8516471" cy="45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在上述抽象数据类型定义的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种操作中，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串赋值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StrAssign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串复制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StrCopy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串联接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Concat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求子串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SubString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  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串比较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StrCompare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求串长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StrLength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lang="zh-CN" altLang="en-US" sz="3600" dirty="0">
                <a:solidFill>
                  <a:srgbClr val="7030A0"/>
                </a:solidFill>
                <a:ea typeface="隶书" panose="02010509060101010101" pitchFamily="49" charset="-122"/>
              </a:rPr>
              <a:t>这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六种构成串类型的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最小操作子集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871B0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即：其他串操作（除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）可用这些操作实现。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这些操作不能用其他串操作实现。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E0C046-1570-4900-9412-72AA54431B81}"/>
              </a:ext>
            </a:extLst>
          </p:cNvPr>
          <p:cNvSpPr txBox="1"/>
          <p:nvPr/>
        </p:nvSpPr>
        <p:spPr>
          <a:xfrm>
            <a:off x="434973" y="412234"/>
            <a:ext cx="7583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最小操作子集 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(*) 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不考！不用记</a:t>
            </a:r>
            <a:endParaRPr lang="zh-Hans-HK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F5EBCB57-28D1-417E-968E-7D5F11C6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8991600" cy="152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例。可用</a:t>
            </a: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串比较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求串长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求子串 </a:t>
            </a:r>
            <a:b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</a:t>
            </a:r>
            <a:r>
              <a:rPr lang="zh-CN" altLang="en-US" sz="3600" dirty="0">
                <a:solidFill>
                  <a:srgbClr val="7030A0"/>
                </a:solidFill>
                <a:ea typeface="楷体_GB2312" pitchFamily="49" charset="-122"/>
              </a:rPr>
              <a:t>来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实现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Index(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S,T,pos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DC55F9C-CC60-4864-AE76-6E8B46A9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843453"/>
            <a:ext cx="900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sub,S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(T)),T )</a:t>
            </a:r>
            <a:r>
              <a:rPr kumimoji="1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?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67F3A783-5E73-4471-A474-3580D82B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83638"/>
            <a:ext cx="7712075" cy="544512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E846034-E7C5-4381-89DE-598591126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426563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4D0EA9DB-5116-4526-A078-47C1720B0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59725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F59F6AC4-2F54-4AF4-8E29-A03D9FF95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0BE3A0D-A09F-471A-B902-89C099809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DE615905-3045-43EA-BC01-2D1227B2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431325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A96C5C8E-8F4E-4BC6-B379-E0D6F1823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059725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DB96E64F-AB46-46EB-871D-D325709E9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64525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BF3A95C5-7863-4680-A220-4879FF3B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04150"/>
            <a:ext cx="32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F355D4B2-CA65-4CF7-8BD9-C388A6BC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99" y="5283813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0D02E5E0-007A-479C-BCF3-C752E8B7A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94996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E5DC5E26-5C41-447C-89DA-5808BF60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399" y="5202240"/>
            <a:ext cx="113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n-m+1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F754685-963A-4E9C-A97C-4074C418D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426563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D6AB4E-F632-4395-9EC0-EA4606F038AE}"/>
              </a:ext>
            </a:extLst>
          </p:cNvPr>
          <p:cNvSpPr txBox="1"/>
          <p:nvPr/>
        </p:nvSpPr>
        <p:spPr>
          <a:xfrm>
            <a:off x="1591408" y="6066692"/>
            <a:ext cx="690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这种实现的效率并不高。</a:t>
            </a:r>
            <a:endParaRPr lang="zh-Hans-HK" altLang="en-US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8" grpId="0" animBg="1" autoUpdateAnimBg="0"/>
      <p:bldP spid="25609" grpId="0" animBg="1" autoUpdateAnimBg="0"/>
      <p:bldP spid="25613" grpId="0" animBg="1" autoUpdateAnimBg="0"/>
      <p:bldP spid="25616" grpId="0" autoUpdateAnimBg="0"/>
      <p:bldP spid="25617" grpId="0" autoUpdateAnimBg="0"/>
      <p:bldP spid="25621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230733-6FC2-451E-8423-34DE4EE550C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ans-HK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Graham-scan convex hull algorithm</a:t>
            </a:r>
            <a:endParaRPr lang="en-US" altLang="zh-CN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算法思路：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	1. </a:t>
            </a:r>
            <a:r>
              <a:rPr lang="zh-CN" altLang="en-US" dirty="0"/>
              <a:t>选最低点。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	2. </a:t>
            </a:r>
            <a:r>
              <a:rPr lang="zh-CN" altLang="en-US" dirty="0"/>
              <a:t>按角度排序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	3. </a:t>
            </a:r>
            <a:r>
              <a:rPr lang="zh-CN" altLang="en-US" dirty="0"/>
              <a:t>扫描</a:t>
            </a:r>
            <a:r>
              <a:rPr lang="en-US" altLang="zh-CN" dirty="0"/>
              <a:t>(scan)</a:t>
            </a:r>
          </a:p>
          <a:p>
            <a:pPr marL="800100" lvl="2" indent="0">
              <a:buNone/>
            </a:pPr>
            <a:r>
              <a:rPr lang="en-US" altLang="zh-Hans-HK" dirty="0"/>
              <a:t>		</a:t>
            </a:r>
            <a:r>
              <a:rPr lang="zh-CN" altLang="en-US" dirty="0"/>
              <a:t>利用一个栈。</a:t>
            </a:r>
            <a:endParaRPr lang="zh-Hans-HK" altLang="en-US" dirty="0"/>
          </a:p>
          <a:p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53F596-3304-48B8-868A-C5A8EB5FA63C}"/>
              </a:ext>
            </a:extLst>
          </p:cNvPr>
          <p:cNvSpPr/>
          <p:nvPr/>
        </p:nvSpPr>
        <p:spPr bwMode="auto">
          <a:xfrm>
            <a:off x="7833897" y="28661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F0C16C-91C3-41D1-BBD5-94B87D7AABA4}"/>
              </a:ext>
            </a:extLst>
          </p:cNvPr>
          <p:cNvSpPr/>
          <p:nvPr/>
        </p:nvSpPr>
        <p:spPr bwMode="auto">
          <a:xfrm>
            <a:off x="8076609" y="35153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28C7B2-A6EC-4B36-894D-4A5D22222CC3}"/>
              </a:ext>
            </a:extLst>
          </p:cNvPr>
          <p:cNvSpPr/>
          <p:nvPr/>
        </p:nvSpPr>
        <p:spPr bwMode="auto">
          <a:xfrm>
            <a:off x="6759511" y="35773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075515-0BC5-42AA-A430-8230F4A7878F}"/>
              </a:ext>
            </a:extLst>
          </p:cNvPr>
          <p:cNvSpPr/>
          <p:nvPr/>
        </p:nvSpPr>
        <p:spPr bwMode="auto">
          <a:xfrm>
            <a:off x="7771809" y="39423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6C37129-92E4-478D-AE4C-11023E41CD0B}"/>
              </a:ext>
            </a:extLst>
          </p:cNvPr>
          <p:cNvSpPr/>
          <p:nvPr/>
        </p:nvSpPr>
        <p:spPr bwMode="auto">
          <a:xfrm>
            <a:off x="7963723" y="44805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C22DC6-8018-480D-9120-BD745664995E}"/>
              </a:ext>
            </a:extLst>
          </p:cNvPr>
          <p:cNvSpPr/>
          <p:nvPr/>
        </p:nvSpPr>
        <p:spPr bwMode="auto">
          <a:xfrm>
            <a:off x="7361615" y="37617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541774-1084-488E-937D-0E01AF973B9E}"/>
              </a:ext>
            </a:extLst>
          </p:cNvPr>
          <p:cNvSpPr/>
          <p:nvPr/>
        </p:nvSpPr>
        <p:spPr bwMode="auto">
          <a:xfrm>
            <a:off x="7213009" y="33233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4F31A-385B-462F-974C-676414C7B1BC}"/>
              </a:ext>
            </a:extLst>
          </p:cNvPr>
          <p:cNvSpPr txBox="1"/>
          <p:nvPr/>
        </p:nvSpPr>
        <p:spPr>
          <a:xfrm>
            <a:off x="7040007" y="30545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A5367B-82AD-4912-980C-E7A392F0C95F}"/>
              </a:ext>
            </a:extLst>
          </p:cNvPr>
          <p:cNvSpPr txBox="1"/>
          <p:nvPr/>
        </p:nvSpPr>
        <p:spPr>
          <a:xfrm>
            <a:off x="7119030" y="369936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8EEED-8495-4D7B-A4ED-2A5FD902CE8D}"/>
              </a:ext>
            </a:extLst>
          </p:cNvPr>
          <p:cNvSpPr txBox="1"/>
          <p:nvPr/>
        </p:nvSpPr>
        <p:spPr>
          <a:xfrm>
            <a:off x="7674632" y="363753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6ABF52-F102-4CA1-8EDD-243D072D9251}"/>
              </a:ext>
            </a:extLst>
          </p:cNvPr>
          <p:cNvSpPr txBox="1"/>
          <p:nvPr/>
        </p:nvSpPr>
        <p:spPr>
          <a:xfrm>
            <a:off x="8035880" y="444784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836612-C3D9-481C-80E8-B337BC91C7D1}"/>
              </a:ext>
            </a:extLst>
          </p:cNvPr>
          <p:cNvSpPr txBox="1"/>
          <p:nvPr/>
        </p:nvSpPr>
        <p:spPr>
          <a:xfrm>
            <a:off x="6489282" y="352215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0DB12F-85CE-490E-989B-49448739C822}"/>
              </a:ext>
            </a:extLst>
          </p:cNvPr>
          <p:cNvSpPr txBox="1"/>
          <p:nvPr/>
        </p:nvSpPr>
        <p:spPr>
          <a:xfrm>
            <a:off x="8123986" y="340674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27FF2C-360F-46CC-8728-B653AE5E423A}"/>
              </a:ext>
            </a:extLst>
          </p:cNvPr>
          <p:cNvSpPr txBox="1"/>
          <p:nvPr/>
        </p:nvSpPr>
        <p:spPr>
          <a:xfrm>
            <a:off x="7648861" y="259092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D54D523-DFD8-4E4F-B63E-A425B31AA47C}"/>
              </a:ext>
            </a:extLst>
          </p:cNvPr>
          <p:cNvCxnSpPr>
            <a:stCxn id="7" idx="0"/>
            <a:endCxn id="4" idx="4"/>
          </p:cNvCxnSpPr>
          <p:nvPr/>
        </p:nvCxnSpPr>
        <p:spPr bwMode="auto">
          <a:xfrm flipV="1">
            <a:off x="8025812" y="3639481"/>
            <a:ext cx="112886" cy="8410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F3655B-83A1-4F74-85EF-4EC24935116E}"/>
              </a:ext>
            </a:extLst>
          </p:cNvPr>
          <p:cNvCxnSpPr>
            <a:stCxn id="7" idx="1"/>
            <a:endCxn id="3" idx="4"/>
          </p:cNvCxnSpPr>
          <p:nvPr/>
        </p:nvCxnSpPr>
        <p:spPr bwMode="auto">
          <a:xfrm flipH="1" flipV="1">
            <a:off x="7895986" y="2990366"/>
            <a:ext cx="85922" cy="1508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5A16C2-3528-4FF4-8A37-9F3A8081004E}"/>
              </a:ext>
            </a:extLst>
          </p:cNvPr>
          <p:cNvCxnSpPr>
            <a:stCxn id="7" idx="1"/>
            <a:endCxn id="6" idx="5"/>
          </p:cNvCxnSpPr>
          <p:nvPr/>
        </p:nvCxnSpPr>
        <p:spPr bwMode="auto">
          <a:xfrm flipH="1" flipV="1">
            <a:off x="7877802" y="4048334"/>
            <a:ext cx="104106" cy="45035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CD1373-E0FA-497F-BE17-7D34A9CA636B}"/>
              </a:ext>
            </a:extLst>
          </p:cNvPr>
          <p:cNvCxnSpPr>
            <a:stCxn id="7" idx="1"/>
            <a:endCxn id="9" idx="5"/>
          </p:cNvCxnSpPr>
          <p:nvPr/>
        </p:nvCxnSpPr>
        <p:spPr bwMode="auto">
          <a:xfrm flipH="1" flipV="1">
            <a:off x="7319002" y="3429383"/>
            <a:ext cx="662906" cy="106930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4801BC-01D9-46C5-B34D-97888933E26D}"/>
              </a:ext>
            </a:extLst>
          </p:cNvPr>
          <p:cNvCxnSpPr>
            <a:stCxn id="7" idx="1"/>
            <a:endCxn id="8" idx="5"/>
          </p:cNvCxnSpPr>
          <p:nvPr/>
        </p:nvCxnSpPr>
        <p:spPr bwMode="auto">
          <a:xfrm flipH="1" flipV="1">
            <a:off x="7467608" y="3867708"/>
            <a:ext cx="514300" cy="63098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D6AB648-65EC-46C4-8278-173B636A13F4}"/>
              </a:ext>
            </a:extLst>
          </p:cNvPr>
          <p:cNvCxnSpPr>
            <a:stCxn id="7" idx="2"/>
            <a:endCxn id="5" idx="5"/>
          </p:cNvCxnSpPr>
          <p:nvPr/>
        </p:nvCxnSpPr>
        <p:spPr bwMode="auto">
          <a:xfrm flipH="1" flipV="1">
            <a:off x="6865504" y="3683385"/>
            <a:ext cx="1098219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2787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182C80-8CB2-4778-B923-A9D315BE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194409"/>
            <a:ext cx="8105104" cy="652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(String S, String T,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pos)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为非空串。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个字符之后存在与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相等的子串，则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返回第一个这样的子串在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中的位置，否则返回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(pos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n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(S);  m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pos;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+ m - 1&lt;= n)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(sub, S,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m);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lang="en-US" altLang="zh-CN" sz="2800" b="1" dirty="0">
                <a:solidFill>
                  <a:srgbClr val="00B0F0"/>
                </a:solidFill>
                <a:ea typeface="楷体_GB2312" pitchFamily="49" charset="-122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++;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// 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中不存在与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>
            <a:extLst>
              <a:ext uri="{FF2B5EF4-FFF2-40B4-BE49-F238E27FC236}">
                <a16:creationId xmlns:a16="http://schemas.microsoft.com/office/drawing/2014/main" id="{8F466575-6BE0-42A6-968C-E0967799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92088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又如串的替换函数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61443" name="Text Box 1027">
            <a:extLst>
              <a:ext uri="{FF2B5EF4-FFF2-40B4-BE49-F238E27FC236}">
                <a16:creationId xmlns:a16="http://schemas.microsoft.com/office/drawing/2014/main" id="{A2B1A768-FAC1-4AED-9F8F-894F25DA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973263"/>
            <a:ext cx="7826375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Text Box 1028">
            <a:extLst>
              <a:ext uri="{FF2B5EF4-FFF2-40B4-BE49-F238E27FC236}">
                <a16:creationId xmlns:a16="http://schemas.microsoft.com/office/drawing/2014/main" id="{08586296-D5EE-4E1F-BC6A-CF0B9B31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884488"/>
            <a:ext cx="1463675" cy="544512"/>
          </a:xfrm>
          <a:prstGeom prst="rect">
            <a:avLst/>
          </a:prstGeom>
          <a:solidFill>
            <a:schemeClr val="hlink">
              <a:alpha val="50195"/>
            </a:schemeClr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Text Box 1030">
            <a:extLst>
              <a:ext uri="{FF2B5EF4-FFF2-40B4-BE49-F238E27FC236}">
                <a16:creationId xmlns:a16="http://schemas.microsoft.com/office/drawing/2014/main" id="{E8EB3927-5B87-466B-9624-F9C58E1D9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95600"/>
            <a:ext cx="1752600" cy="544513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Line 1031">
            <a:extLst>
              <a:ext uri="{FF2B5EF4-FFF2-40B4-BE49-F238E27FC236}">
                <a16:creationId xmlns:a16="http://schemas.microsoft.com/office/drawing/2014/main" id="{1465363D-C544-4199-9085-06FA43EDC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8" name="Line 1032">
            <a:extLst>
              <a:ext uri="{FF2B5EF4-FFF2-40B4-BE49-F238E27FC236}">
                <a16:creationId xmlns:a16="http://schemas.microsoft.com/office/drawing/2014/main" id="{CB816FCD-888A-42C2-8D5F-E2B79BFCB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9" name="Line 1033">
            <a:extLst>
              <a:ext uri="{FF2B5EF4-FFF2-40B4-BE49-F238E27FC236}">
                <a16:creationId xmlns:a16="http://schemas.microsoft.com/office/drawing/2014/main" id="{AD99408A-FAB3-4A21-A446-9575CA427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514600"/>
            <a:ext cx="457200" cy="381000"/>
          </a:xfrm>
          <a:prstGeom prst="line">
            <a:avLst/>
          </a:prstGeom>
          <a:noFill/>
          <a:ln w="9525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Line 1034">
            <a:extLst>
              <a:ext uri="{FF2B5EF4-FFF2-40B4-BE49-F238E27FC236}">
                <a16:creationId xmlns:a16="http://schemas.microsoft.com/office/drawing/2014/main" id="{C38556B6-CB67-4D5E-AC67-703B10728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514600"/>
            <a:ext cx="457200" cy="381000"/>
          </a:xfrm>
          <a:prstGeom prst="line">
            <a:avLst/>
          </a:prstGeom>
          <a:noFill/>
          <a:ln w="9525" cap="rnd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Text Box 1036">
            <a:extLst>
              <a:ext uri="{FF2B5EF4-FFF2-40B4-BE49-F238E27FC236}">
                <a16:creationId xmlns:a16="http://schemas.microsoft.com/office/drawing/2014/main" id="{E03AF04A-1C99-49A6-829F-934E21B5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9488"/>
            <a:ext cx="1752600" cy="544512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Line 1037">
            <a:extLst>
              <a:ext uri="{FF2B5EF4-FFF2-40B4-BE49-F238E27FC236}">
                <a16:creationId xmlns:a16="http://schemas.microsoft.com/office/drawing/2014/main" id="{A6E15C91-B922-45E8-9D73-4EBC3DD39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Text Box 1038">
            <a:extLst>
              <a:ext uri="{FF2B5EF4-FFF2-40B4-BE49-F238E27FC236}">
                <a16:creationId xmlns:a16="http://schemas.microsoft.com/office/drawing/2014/main" id="{65C7FDF2-A0AB-4CEB-85E0-462F049B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Line 1039">
            <a:extLst>
              <a:ext uri="{FF2B5EF4-FFF2-40B4-BE49-F238E27FC236}">
                <a16:creationId xmlns:a16="http://schemas.microsoft.com/office/drawing/2014/main" id="{265412DE-2545-4A66-8836-F733B3B9D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Text Box 1040">
            <a:extLst>
              <a:ext uri="{FF2B5EF4-FFF2-40B4-BE49-F238E27FC236}">
                <a16:creationId xmlns:a16="http://schemas.microsoft.com/office/drawing/2014/main" id="{3B050638-5463-4BC6-A5CD-3E17968F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Text Box 1041">
            <a:extLst>
              <a:ext uri="{FF2B5EF4-FFF2-40B4-BE49-F238E27FC236}">
                <a16:creationId xmlns:a16="http://schemas.microsoft.com/office/drawing/2014/main" id="{BDE820BB-AFEC-42EF-8792-3ED5BDC4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89488"/>
            <a:ext cx="1752600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8" name="Line 1042">
            <a:extLst>
              <a:ext uri="{FF2B5EF4-FFF2-40B4-BE49-F238E27FC236}">
                <a16:creationId xmlns:a16="http://schemas.microsoft.com/office/drawing/2014/main" id="{64083CF6-1549-487C-99BF-74744D45F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19200"/>
            <a:ext cx="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9" name="Text Box 1043">
            <a:extLst>
              <a:ext uri="{FF2B5EF4-FFF2-40B4-BE49-F238E27FC236}">
                <a16:creationId xmlns:a16="http://schemas.microsoft.com/office/drawing/2014/main" id="{5E6FDF48-055B-42BC-B27C-7AE63370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5652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Text Box 1044">
            <a:extLst>
              <a:ext uri="{FF2B5EF4-FFF2-40B4-BE49-F238E27FC236}">
                <a16:creationId xmlns:a16="http://schemas.microsoft.com/office/drawing/2014/main" id="{41006C59-4DFE-4ABF-B591-11928DCC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221163"/>
            <a:ext cx="1528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news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1" name="Text Box 1045">
            <a:extLst>
              <a:ext uri="{FF2B5EF4-FFF2-40B4-BE49-F238E27FC236}">
                <a16:creationId xmlns:a16="http://schemas.microsoft.com/office/drawing/2014/main" id="{E75C4227-B5B8-4357-9E16-399288A1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67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 autoUpdateAnimBg="0"/>
      <p:bldP spid="61444" grpId="0" animBg="1" autoUpdateAnimBg="0"/>
      <p:bldP spid="61446" grpId="0" animBg="1" autoUpdateAnimBg="0"/>
      <p:bldP spid="61452" grpId="0" animBg="1" autoUpdateAnimBg="0"/>
      <p:bldP spid="61454" grpId="0" autoUpdateAnimBg="0"/>
      <p:bldP spid="61456" grpId="0" autoUpdateAnimBg="0"/>
      <p:bldP spid="61457" grpId="0" animBg="1" autoUpdateAnimBg="0"/>
      <p:bldP spid="61459" grpId="0" autoUpdateAnimBg="0"/>
      <p:bldP spid="61460" grpId="0" autoUpdateAnimBg="0"/>
      <p:bldP spid="6146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40869"/>
      </p:ext>
    </p:extLst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FAEB75FA-6F62-48D6-A605-C17CDC10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2" y="1881554"/>
            <a:ext cx="7148145" cy="410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实用场景？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1.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在程序设计语言中，串经常是作为输入或输出（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scanf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prinft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参数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出现，则只需存储此串的串值，即字符序列即可。为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常量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在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其他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程序中（</a:t>
            </a:r>
            <a:r>
              <a:rPr lang="zh-CN" altLang="en-US" sz="2800" noProof="0" dirty="0">
                <a:solidFill>
                  <a:srgbClr val="7030A0"/>
                </a:solidFill>
                <a:ea typeface="楷体_GB2312" pitchFamily="49" charset="-122"/>
              </a:rPr>
              <a:t>尤其是文字处理软件，聊天软件中）。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串也以</a:t>
            </a:r>
            <a:r>
              <a:rPr lang="zh-CN" altLang="en-US" sz="2800" b="1" dirty="0">
                <a:solidFill>
                  <a:srgbClr val="00B0F0"/>
                </a:solidFill>
                <a:ea typeface="楷体_GB2312" pitchFamily="49" charset="-122"/>
              </a:rPr>
              <a:t>变量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的形式出现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endParaRPr lang="en-US" altLang="zh-CN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A324E58-446D-41EE-B57C-9960A0EB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2775"/>
            <a:ext cx="46730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串的表示和实现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5AC99F-1470-41C5-ACB3-EC6FE3B88F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42875"/>
            <a:ext cx="7993063" cy="838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串的定长顺序存储表示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50822BE-FF43-4BFB-97F1-9C938614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16" y="1195752"/>
            <a:ext cx="7426569" cy="162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用一组连续的存储单元来存放串中的字符序列。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所谓定长顺序存储结构，是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指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直接使用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定长的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字符数组来定义，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数组的上界预先确定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704BE-16C6-4556-86A6-82A0AC43AE37}"/>
              </a:ext>
            </a:extLst>
          </p:cNvPr>
          <p:cNvSpPr txBox="1"/>
          <p:nvPr/>
        </p:nvSpPr>
        <p:spPr>
          <a:xfrm>
            <a:off x="2286000" y="2874467"/>
            <a:ext cx="4572000" cy="23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MAX_STRLEN  256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char  str[MAX_STRLEN]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length;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StringType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E4B25A-7C0A-4EDA-B301-8F9E1E01D953}"/>
              </a:ext>
            </a:extLst>
          </p:cNvPr>
          <p:cNvSpPr/>
          <p:nvPr/>
        </p:nvSpPr>
        <p:spPr>
          <a:xfrm>
            <a:off x="723900" y="5367501"/>
            <a:ext cx="7426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语言中，直接用字符数组来保存字符串，且用一个不会出现在串中的特殊字符</a:t>
            </a:r>
            <a:r>
              <a:rPr lang="en-US" altLang="zh-CN" sz="2800" dirty="0">
                <a:solidFill>
                  <a:srgbClr val="FF0000"/>
                </a:solidFill>
              </a:rPr>
              <a:t>‵\0′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在串值的尾部来表示串的结束。</a:t>
            </a:r>
          </a:p>
        </p:txBody>
      </p:sp>
    </p:spTree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9CB431D-E423-491A-A383-B558C039DCA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08440" y="152400"/>
            <a:ext cx="9035560" cy="61563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Status 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r>
              <a:rPr lang="en-US" altLang="zh-CN" sz="2800" dirty="0">
                <a:solidFill>
                  <a:srgbClr val="0070C0"/>
                </a:solidFill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s, int pos, int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</a:rPr>
              <a:t> *sub){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if (pos&lt;1 || pos&gt;</a:t>
            </a:r>
            <a:r>
              <a:rPr lang="en-US" altLang="zh-CN" sz="2800" dirty="0" err="1">
                <a:solidFill>
                  <a:srgbClr val="0070C0"/>
                </a:solidFill>
              </a:rPr>
              <a:t>s.length</a:t>
            </a:r>
            <a:r>
              <a:rPr lang="en-US" altLang="zh-CN" sz="2800" dirty="0">
                <a:solidFill>
                  <a:srgbClr val="0070C0"/>
                </a:solidFill>
              </a:rPr>
              <a:t>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&lt;0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&gt;(s.length-pos+1))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ERROR 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参数非法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sub-&gt;length=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 ;   </a:t>
            </a:r>
            <a:r>
              <a:rPr lang="en-US" altLang="zh-CN" dirty="0">
                <a:solidFill>
                  <a:srgbClr val="7030A0"/>
                </a:solidFill>
              </a:rPr>
              <a:t>/*  </a:t>
            </a:r>
            <a:r>
              <a:rPr lang="zh-CN" altLang="en-US" dirty="0">
                <a:solidFill>
                  <a:srgbClr val="7030A0"/>
                </a:solidFill>
              </a:rPr>
              <a:t>求得子串长度  *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for (int j=0, int k=pos-1; j&lt;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; k++, </a:t>
            </a:r>
            <a:r>
              <a:rPr lang="en-US" altLang="zh-CN" sz="2800" dirty="0" err="1">
                <a:solidFill>
                  <a:srgbClr val="0070C0"/>
                </a:solidFill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sub-&gt;str[j]=</a:t>
            </a:r>
            <a:r>
              <a:rPr lang="en-US" altLang="zh-CN" sz="2800" dirty="0" err="1">
                <a:solidFill>
                  <a:srgbClr val="0070C0"/>
                </a:solidFill>
              </a:rPr>
              <a:t>s.str</a:t>
            </a:r>
            <a:r>
              <a:rPr lang="en-US" altLang="zh-CN" sz="2800" dirty="0">
                <a:solidFill>
                  <a:srgbClr val="0070C0"/>
                </a:solidFill>
              </a:rPr>
              <a:t>[k] </a:t>
            </a:r>
            <a:r>
              <a:rPr lang="en-US" altLang="zh-CN" sz="2800" dirty="0">
                <a:solidFill>
                  <a:srgbClr val="7030A0"/>
                </a:solidFill>
              </a:rPr>
              <a:t>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逐个字符复制求得子串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8791C9F9-AE5E-4FE3-BD7B-E8D45D536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56" y="335823"/>
            <a:ext cx="884506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Status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</a:rPr>
              <a:t>Concat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(STR S1,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S2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&amp;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T)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(S1[0]+S2[0] &lt;= MAXSTRLEN)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未截断</a:t>
            </a:r>
            <a:endParaRPr lang="en-US" altLang="zh-CN" sz="2400" dirty="0">
              <a:solidFill>
                <a:srgbClr val="7030A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T[S1[0]+1..S1[0]+S2[0]] = S2[1..S2[0]];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S1[0]+S2[0];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TRUE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0070C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 &lt;MAXSTRLEN)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 </a:t>
            </a:r>
            <a:b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T[S1[0]+1..MAXSTRLEN] =S2[1..MAXLEN</a:t>
            </a:r>
            <a:r>
              <a:rPr lang="zh-CN" altLang="en-US" sz="2400" dirty="0">
                <a:solidFill>
                  <a:srgbClr val="0070C0"/>
                </a:solidFill>
                <a:ea typeface="楷体_GB2312" pitchFamily="49" charset="-122"/>
              </a:rPr>
              <a:t>－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S1[0]];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MAXSTRLEN;  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 </a:t>
            </a:r>
            <a:endParaRPr lang="en-US" altLang="zh-CN" sz="2400" b="1" dirty="0">
              <a:solidFill>
                <a:srgbClr val="0070C0"/>
              </a:solidFill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2 (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仅取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S1)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T[1..MAXSTRLEN] = S1[1..MAXLEN];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T[0] = MAXSTRLEN; uncut = </a:t>
            </a:r>
            <a:r>
              <a:rPr lang="en-US" altLang="zh-CN" sz="2400" b="1" dirty="0">
                <a:solidFill>
                  <a:srgbClr val="0070C0"/>
                </a:solidFill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  return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uncut;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46020C4-AD15-4E2F-9166-6CBDB1F7C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976" y="3623518"/>
            <a:ext cx="3006968" cy="27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串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的实际长度可在这个预定义长度的范围内随意设定，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超过预定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义长度的串值则被舍去，称之为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楷体_GB2312" pitchFamily="49" charset="-122"/>
              </a:rPr>
              <a:t>截断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”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41D9A12-045D-489C-ABB3-51147F0DF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6050"/>
            <a:ext cx="6934200" cy="762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FF"/>
                </a:solidFill>
              </a:rPr>
              <a:t>4.2.2</a:t>
            </a:r>
            <a:r>
              <a:rPr lang="en-US" altLang="zh-CN" dirty="0">
                <a:solidFill>
                  <a:srgbClr val="FF00FF"/>
                </a:solidFill>
              </a:rPr>
              <a:t>   </a:t>
            </a: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串的堆分配存储表示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61277D0-3267-4E7F-A2A3-94A3C858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48130"/>
            <a:ext cx="8763000" cy="21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系统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堆空间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提供一个空间足够大且地址连续的存储空间供串使用。用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管理。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特点：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以一组地址连续的存储空间来存储字符串，但其存储空间是在程序执行过程中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动态分配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，变长的。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优点：不需要截断！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9641FD-0084-4A8A-9457-DB4D4FF36278}"/>
              </a:ext>
            </a:extLst>
          </p:cNvPr>
          <p:cNvSpPr txBox="1"/>
          <p:nvPr/>
        </p:nvSpPr>
        <p:spPr>
          <a:xfrm>
            <a:off x="1749669" y="3741525"/>
            <a:ext cx="5943600" cy="261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333333"/>
                </a:solidFill>
              </a:rPr>
              <a:t>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char *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若非空，按长度分配，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否则为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 */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length;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串的长度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lang="zh-Hans-HK" altLang="en-US" dirty="0"/>
          </a:p>
        </p:txBody>
      </p:sp>
    </p:spTree>
  </p:cSld>
  <p:clrMapOvr>
    <a:masterClrMapping/>
  </p:clrMapOvr>
  <p:transition>
    <p:strips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92609B88-5716-4205-927B-2B0058CA3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811" y="696404"/>
            <a:ext cx="6884377" cy="35223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语言中提供的串类型就是以这种存储方式实现的。系统利用函数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malloc(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free(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进行串值空间的动态管理，为每一个新产生的串分配一个存储区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语言中的串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以一个空字符为结束符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串长是一个隐含值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不过，下面还是以</a:t>
            </a:r>
            <a:r>
              <a:rPr lang="en-US" altLang="zh-CN" sz="2800" dirty="0" err="1">
                <a:solidFill>
                  <a:srgbClr val="7030A0"/>
                </a:solidFill>
                <a:ea typeface="楷体_GB2312" pitchFamily="49" charset="-122"/>
              </a:rPr>
              <a:t>HString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来进行讲解。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AA9B463-4B85-4025-B771-884A802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5" y="4648200"/>
            <a:ext cx="77251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这类串操作实现的算法为：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先为新生成的串分配一个存储空间，再操作。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A2E82BD6-AA6A-4ACD-941D-D8BAF3F5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44" y="495299"/>
            <a:ext cx="8206154" cy="5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隶书" panose="02010509060101010101" pitchFamily="49" charset="-122"/>
              </a:rPr>
              <a:t>Concat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S1,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S2)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返回由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联接而成的新串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(T.ch)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(T.ch);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释放旧空间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 = (char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malloc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((S1.length+S2.length)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char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(OVERFLOW);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堆空间溢出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= S1.length + S2.length;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 = S1.ch[0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T.ch[S1.length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T.length-1] = S2.ch[0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}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CC238FC-7091-405C-8C4E-4058CFE63608}"/>
              </a:ext>
            </a:extLst>
          </p:cNvPr>
          <p:cNvSpPr/>
          <p:nvPr/>
        </p:nvSpPr>
        <p:spPr bwMode="auto">
          <a:xfrm>
            <a:off x="1921177" y="127170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D96BDAD-01E8-4C74-B549-CEC1DF8AA05C}"/>
              </a:ext>
            </a:extLst>
          </p:cNvPr>
          <p:cNvSpPr/>
          <p:nvPr/>
        </p:nvSpPr>
        <p:spPr bwMode="auto">
          <a:xfrm>
            <a:off x="2163889" y="192081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6E5529-14A1-4F12-A0F8-941F4B84A304}"/>
              </a:ext>
            </a:extLst>
          </p:cNvPr>
          <p:cNvSpPr/>
          <p:nvPr/>
        </p:nvSpPr>
        <p:spPr bwMode="auto">
          <a:xfrm>
            <a:off x="846791" y="198290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49DFC8-A7D7-465E-A8F7-8A93862A43D6}"/>
              </a:ext>
            </a:extLst>
          </p:cNvPr>
          <p:cNvSpPr/>
          <p:nvPr/>
        </p:nvSpPr>
        <p:spPr bwMode="auto">
          <a:xfrm>
            <a:off x="1859089" y="234785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29C7F1-EF99-410A-A59D-78515C3957F7}"/>
              </a:ext>
            </a:extLst>
          </p:cNvPr>
          <p:cNvSpPr/>
          <p:nvPr/>
        </p:nvSpPr>
        <p:spPr bwMode="auto">
          <a:xfrm>
            <a:off x="2051003" y="288601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8D48F5-19F6-47CE-959E-AF392BE9744D}"/>
              </a:ext>
            </a:extLst>
          </p:cNvPr>
          <p:cNvSpPr/>
          <p:nvPr/>
        </p:nvSpPr>
        <p:spPr bwMode="auto">
          <a:xfrm>
            <a:off x="1448895" y="216723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D07F24C-1EAC-43AE-8C43-13758B2BFC8F}"/>
              </a:ext>
            </a:extLst>
          </p:cNvPr>
          <p:cNvSpPr/>
          <p:nvPr/>
        </p:nvSpPr>
        <p:spPr bwMode="auto">
          <a:xfrm>
            <a:off x="1300289" y="172890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DD1351-8CCB-4CB0-9D2B-6840D138C447}"/>
              </a:ext>
            </a:extLst>
          </p:cNvPr>
          <p:cNvSpPr txBox="1"/>
          <p:nvPr/>
        </p:nvSpPr>
        <p:spPr>
          <a:xfrm>
            <a:off x="5616896" y="119149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3BB791-4A03-4431-8FA7-5C4231F42514}"/>
              </a:ext>
            </a:extLst>
          </p:cNvPr>
          <p:cNvSpPr txBox="1"/>
          <p:nvPr/>
        </p:nvSpPr>
        <p:spPr>
          <a:xfrm>
            <a:off x="3826435" y="230308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0F7D21-32D3-4978-89E1-4410E0A547EE}"/>
              </a:ext>
            </a:extLst>
          </p:cNvPr>
          <p:cNvSpPr txBox="1"/>
          <p:nvPr/>
        </p:nvSpPr>
        <p:spPr>
          <a:xfrm>
            <a:off x="2156996" y="280186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AFC695-1EB2-4794-A67E-494DDB2E397F}"/>
              </a:ext>
            </a:extLst>
          </p:cNvPr>
          <p:cNvSpPr txBox="1"/>
          <p:nvPr/>
        </p:nvSpPr>
        <p:spPr>
          <a:xfrm>
            <a:off x="7076100" y="46640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1D20ED-CE96-4DF5-B2F2-2B24AEEA296A}"/>
              </a:ext>
            </a:extLst>
          </p:cNvPr>
          <p:cNvSpPr txBox="1"/>
          <p:nvPr/>
        </p:nvSpPr>
        <p:spPr>
          <a:xfrm>
            <a:off x="2242659" y="183176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C74D42-B803-4060-B5BC-E8D67DAF7BC7}"/>
              </a:ext>
            </a:extLst>
          </p:cNvPr>
          <p:cNvSpPr txBox="1"/>
          <p:nvPr/>
        </p:nvSpPr>
        <p:spPr>
          <a:xfrm>
            <a:off x="1725412" y="98104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C2454E-4F4D-4176-B9DB-30673E7B1D03}"/>
              </a:ext>
            </a:extLst>
          </p:cNvPr>
          <p:cNvCxnSpPr>
            <a:stCxn id="7" idx="7"/>
            <a:endCxn id="4" idx="4"/>
          </p:cNvCxnSpPr>
          <p:nvPr/>
        </p:nvCxnSpPr>
        <p:spPr bwMode="auto">
          <a:xfrm flipV="1">
            <a:off x="2156996" y="2044996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46E2959-4CC1-4EC0-8F5A-441EABB8E502}"/>
              </a:ext>
            </a:extLst>
          </p:cNvPr>
          <p:cNvCxnSpPr>
            <a:stCxn id="4" idx="0"/>
            <a:endCxn id="3" idx="5"/>
          </p:cNvCxnSpPr>
          <p:nvPr/>
        </p:nvCxnSpPr>
        <p:spPr bwMode="auto">
          <a:xfrm flipH="1" flipV="1">
            <a:off x="2027170" y="1377696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640C079-59C1-4B3F-B7BA-DCB765D71B76}"/>
              </a:ext>
            </a:extLst>
          </p:cNvPr>
          <p:cNvSpPr/>
          <p:nvPr/>
        </p:nvSpPr>
        <p:spPr bwMode="auto">
          <a:xfrm>
            <a:off x="4116745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C06802-49AF-4D7A-9EE1-AB14B5506F5B}"/>
              </a:ext>
            </a:extLst>
          </p:cNvPr>
          <p:cNvSpPr/>
          <p:nvPr/>
        </p:nvSpPr>
        <p:spPr bwMode="auto">
          <a:xfrm>
            <a:off x="4359457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005C039-794E-4F3A-B370-D46458DE3839}"/>
              </a:ext>
            </a:extLst>
          </p:cNvPr>
          <p:cNvSpPr/>
          <p:nvPr/>
        </p:nvSpPr>
        <p:spPr bwMode="auto">
          <a:xfrm>
            <a:off x="3042359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6F0863-2FDE-47AA-B5C8-D2CFC08B7551}"/>
              </a:ext>
            </a:extLst>
          </p:cNvPr>
          <p:cNvSpPr/>
          <p:nvPr/>
        </p:nvSpPr>
        <p:spPr bwMode="auto">
          <a:xfrm>
            <a:off x="4054657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B925BAA-9F68-449C-BF47-CC001C55F34C}"/>
              </a:ext>
            </a:extLst>
          </p:cNvPr>
          <p:cNvSpPr/>
          <p:nvPr/>
        </p:nvSpPr>
        <p:spPr bwMode="auto">
          <a:xfrm>
            <a:off x="4246571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6D0378A-A526-45F7-A49C-3B99209F3882}"/>
              </a:ext>
            </a:extLst>
          </p:cNvPr>
          <p:cNvSpPr/>
          <p:nvPr/>
        </p:nvSpPr>
        <p:spPr bwMode="auto">
          <a:xfrm>
            <a:off x="3644463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AAA20C3-1F6F-42FD-B8B3-91B8AC815DB0}"/>
              </a:ext>
            </a:extLst>
          </p:cNvPr>
          <p:cNvSpPr/>
          <p:nvPr/>
        </p:nvSpPr>
        <p:spPr bwMode="auto">
          <a:xfrm>
            <a:off x="3495857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4F66BD-6C95-4B92-A092-80BD6217C70C}"/>
              </a:ext>
            </a:extLst>
          </p:cNvPr>
          <p:cNvCxnSpPr>
            <a:stCxn id="22" idx="7"/>
            <a:endCxn id="19" idx="4"/>
          </p:cNvCxnSpPr>
          <p:nvPr/>
        </p:nvCxnSpPr>
        <p:spPr bwMode="auto">
          <a:xfrm flipV="1">
            <a:off x="4352564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D04943-4D24-4099-B8E3-AB3B3110E58C}"/>
              </a:ext>
            </a:extLst>
          </p:cNvPr>
          <p:cNvCxnSpPr>
            <a:stCxn id="19" idx="0"/>
            <a:endCxn id="18" idx="5"/>
          </p:cNvCxnSpPr>
          <p:nvPr/>
        </p:nvCxnSpPr>
        <p:spPr bwMode="auto">
          <a:xfrm flipH="1" flipV="1">
            <a:off x="4222738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232F545-C6E1-487F-AF96-332BD0A077F8}"/>
              </a:ext>
            </a:extLst>
          </p:cNvPr>
          <p:cNvCxnSpPr>
            <a:stCxn id="21" idx="0"/>
            <a:endCxn id="18" idx="3"/>
          </p:cNvCxnSpPr>
          <p:nvPr/>
        </p:nvCxnSpPr>
        <p:spPr bwMode="auto">
          <a:xfrm flipV="1">
            <a:off x="4116746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0974CBF5-899F-4FFC-B79D-5361D72E2674}"/>
              </a:ext>
            </a:extLst>
          </p:cNvPr>
          <p:cNvSpPr/>
          <p:nvPr/>
        </p:nvSpPr>
        <p:spPr bwMode="auto">
          <a:xfrm>
            <a:off x="6287236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3C64072-4D24-42BE-B07E-16F17D0111F0}"/>
              </a:ext>
            </a:extLst>
          </p:cNvPr>
          <p:cNvSpPr/>
          <p:nvPr/>
        </p:nvSpPr>
        <p:spPr bwMode="auto">
          <a:xfrm>
            <a:off x="6529948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2CC1237-B1F1-4651-81A6-7E7C5D83D2D3}"/>
              </a:ext>
            </a:extLst>
          </p:cNvPr>
          <p:cNvSpPr/>
          <p:nvPr/>
        </p:nvSpPr>
        <p:spPr bwMode="auto">
          <a:xfrm>
            <a:off x="5212850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9DD207E-6AB0-4C76-9710-9D9EAFD6BB4A}"/>
              </a:ext>
            </a:extLst>
          </p:cNvPr>
          <p:cNvSpPr/>
          <p:nvPr/>
        </p:nvSpPr>
        <p:spPr bwMode="auto">
          <a:xfrm>
            <a:off x="6225148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B221B1F-DC1E-4787-8CB6-0AA176FA3151}"/>
              </a:ext>
            </a:extLst>
          </p:cNvPr>
          <p:cNvSpPr/>
          <p:nvPr/>
        </p:nvSpPr>
        <p:spPr bwMode="auto">
          <a:xfrm>
            <a:off x="6417062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4DECDD1-A277-4181-8DC7-DFC7A44FAF17}"/>
              </a:ext>
            </a:extLst>
          </p:cNvPr>
          <p:cNvSpPr/>
          <p:nvPr/>
        </p:nvSpPr>
        <p:spPr bwMode="auto">
          <a:xfrm>
            <a:off x="5814954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7C4546-CB20-4DD8-9DBB-A333E8874BB0}"/>
              </a:ext>
            </a:extLst>
          </p:cNvPr>
          <p:cNvSpPr/>
          <p:nvPr/>
        </p:nvSpPr>
        <p:spPr bwMode="auto">
          <a:xfrm>
            <a:off x="5666348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1A8E85-BA17-4344-B306-D26478886A75}"/>
              </a:ext>
            </a:extLst>
          </p:cNvPr>
          <p:cNvCxnSpPr>
            <a:stCxn id="32" idx="7"/>
            <a:endCxn id="29" idx="4"/>
          </p:cNvCxnSpPr>
          <p:nvPr/>
        </p:nvCxnSpPr>
        <p:spPr bwMode="auto">
          <a:xfrm flipV="1">
            <a:off x="6523055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4380B99-B596-4CEE-A951-EED057F7B694}"/>
              </a:ext>
            </a:extLst>
          </p:cNvPr>
          <p:cNvCxnSpPr>
            <a:stCxn id="29" idx="0"/>
            <a:endCxn id="28" idx="5"/>
          </p:cNvCxnSpPr>
          <p:nvPr/>
        </p:nvCxnSpPr>
        <p:spPr bwMode="auto">
          <a:xfrm flipH="1" flipV="1">
            <a:off x="6393229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681F07C-914C-49A7-8E6C-1DB9AC982133}"/>
              </a:ext>
            </a:extLst>
          </p:cNvPr>
          <p:cNvCxnSpPr>
            <a:stCxn id="31" idx="0"/>
            <a:endCxn id="28" idx="3"/>
          </p:cNvCxnSpPr>
          <p:nvPr/>
        </p:nvCxnSpPr>
        <p:spPr bwMode="auto">
          <a:xfrm flipV="1">
            <a:off x="6287237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738F1BD-F607-42DC-82EE-8ABFCBB1C759}"/>
              </a:ext>
            </a:extLst>
          </p:cNvPr>
          <p:cNvSpPr/>
          <p:nvPr/>
        </p:nvSpPr>
        <p:spPr bwMode="auto">
          <a:xfrm>
            <a:off x="8372439" y="12328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69C4D8E-FEC9-4F06-B254-FBA21FEADE6C}"/>
              </a:ext>
            </a:extLst>
          </p:cNvPr>
          <p:cNvSpPr/>
          <p:nvPr/>
        </p:nvSpPr>
        <p:spPr bwMode="auto">
          <a:xfrm>
            <a:off x="8615151" y="18820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0DE9BAB-FB5A-40E3-BFAD-0EA3F8209896}"/>
              </a:ext>
            </a:extLst>
          </p:cNvPr>
          <p:cNvSpPr/>
          <p:nvPr/>
        </p:nvSpPr>
        <p:spPr bwMode="auto">
          <a:xfrm>
            <a:off x="7298053" y="19440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6E92494-A8A0-412B-8ECD-AF8F7230E386}"/>
              </a:ext>
            </a:extLst>
          </p:cNvPr>
          <p:cNvSpPr/>
          <p:nvPr/>
        </p:nvSpPr>
        <p:spPr bwMode="auto">
          <a:xfrm>
            <a:off x="8310351" y="23090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59334CB-DF99-4389-8FC6-A220E82FE865}"/>
              </a:ext>
            </a:extLst>
          </p:cNvPr>
          <p:cNvSpPr/>
          <p:nvPr/>
        </p:nvSpPr>
        <p:spPr bwMode="auto">
          <a:xfrm>
            <a:off x="8502265" y="28472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7226437-AACF-4DDB-AAFA-1AF6FF46588A}"/>
              </a:ext>
            </a:extLst>
          </p:cNvPr>
          <p:cNvSpPr/>
          <p:nvPr/>
        </p:nvSpPr>
        <p:spPr bwMode="auto">
          <a:xfrm>
            <a:off x="7900157" y="21284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34E0CAD-7EB5-4061-911E-DF940979416D}"/>
              </a:ext>
            </a:extLst>
          </p:cNvPr>
          <p:cNvSpPr/>
          <p:nvPr/>
        </p:nvSpPr>
        <p:spPr bwMode="auto">
          <a:xfrm>
            <a:off x="7751551" y="16900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D59CF-E53A-4B87-93E7-B2C5323D967D}"/>
              </a:ext>
            </a:extLst>
          </p:cNvPr>
          <p:cNvCxnSpPr>
            <a:stCxn id="42" idx="7"/>
            <a:endCxn id="39" idx="4"/>
          </p:cNvCxnSpPr>
          <p:nvPr/>
        </p:nvCxnSpPr>
        <p:spPr bwMode="auto">
          <a:xfrm flipV="1">
            <a:off x="8608258" y="20061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AAD3DBF-B0C2-4966-8912-66B464D0F4A5}"/>
              </a:ext>
            </a:extLst>
          </p:cNvPr>
          <p:cNvCxnSpPr>
            <a:stCxn id="39" idx="0"/>
            <a:endCxn id="38" idx="5"/>
          </p:cNvCxnSpPr>
          <p:nvPr/>
        </p:nvCxnSpPr>
        <p:spPr bwMode="auto">
          <a:xfrm flipH="1" flipV="1">
            <a:off x="8478432" y="13388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00FC31A-EFB1-482D-AEA8-94D474FE5664}"/>
              </a:ext>
            </a:extLst>
          </p:cNvPr>
          <p:cNvCxnSpPr>
            <a:stCxn id="44" idx="7"/>
            <a:endCxn id="38" idx="2"/>
          </p:cNvCxnSpPr>
          <p:nvPr/>
        </p:nvCxnSpPr>
        <p:spPr bwMode="auto">
          <a:xfrm flipV="1">
            <a:off x="7857544" y="12949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39B8C53-5B49-4B22-8E2F-F24D2D1E48A2}"/>
              </a:ext>
            </a:extLst>
          </p:cNvPr>
          <p:cNvCxnSpPr>
            <a:stCxn id="31" idx="1"/>
            <a:endCxn id="34" idx="6"/>
          </p:cNvCxnSpPr>
          <p:nvPr/>
        </p:nvCxnSpPr>
        <p:spPr bwMode="auto">
          <a:xfrm flipH="1" flipV="1">
            <a:off x="5790526" y="1728905"/>
            <a:ext cx="452807" cy="5750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4C1A3555-0D8F-4E12-836D-E0115C8272AD}"/>
              </a:ext>
            </a:extLst>
          </p:cNvPr>
          <p:cNvSpPr/>
          <p:nvPr/>
        </p:nvSpPr>
        <p:spPr bwMode="auto">
          <a:xfrm>
            <a:off x="2105798" y="3997095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02984CD-BB1B-4C55-8178-723A94D61CDF}"/>
              </a:ext>
            </a:extLst>
          </p:cNvPr>
          <p:cNvSpPr/>
          <p:nvPr/>
        </p:nvSpPr>
        <p:spPr bwMode="auto">
          <a:xfrm>
            <a:off x="2348510" y="4646210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58576BC-93E6-4384-A2A6-81940C20057D}"/>
              </a:ext>
            </a:extLst>
          </p:cNvPr>
          <p:cNvSpPr/>
          <p:nvPr/>
        </p:nvSpPr>
        <p:spPr bwMode="auto">
          <a:xfrm>
            <a:off x="1031412" y="4708299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BF932F1-8ECD-46B7-9FB4-3EF7A32DDE34}"/>
              </a:ext>
            </a:extLst>
          </p:cNvPr>
          <p:cNvSpPr/>
          <p:nvPr/>
        </p:nvSpPr>
        <p:spPr bwMode="auto">
          <a:xfrm>
            <a:off x="2043710" y="5073248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277C2E3-16B0-4AA7-BC0C-3A978BFA3216}"/>
              </a:ext>
            </a:extLst>
          </p:cNvPr>
          <p:cNvSpPr/>
          <p:nvPr/>
        </p:nvSpPr>
        <p:spPr bwMode="auto">
          <a:xfrm>
            <a:off x="2235624" y="5611411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32A421C-9FEA-4E57-BA5C-91B2D72CC4FA}"/>
              </a:ext>
            </a:extLst>
          </p:cNvPr>
          <p:cNvSpPr/>
          <p:nvPr/>
        </p:nvSpPr>
        <p:spPr bwMode="auto">
          <a:xfrm>
            <a:off x="1633516" y="4892622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2AAFB4D-4117-4E7C-9B28-C86A29BFE1AE}"/>
              </a:ext>
            </a:extLst>
          </p:cNvPr>
          <p:cNvSpPr/>
          <p:nvPr/>
        </p:nvSpPr>
        <p:spPr bwMode="auto">
          <a:xfrm>
            <a:off x="1484910" y="4454297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4010652-D41E-4964-81FF-06FF91F254C6}"/>
              </a:ext>
            </a:extLst>
          </p:cNvPr>
          <p:cNvCxnSpPr>
            <a:stCxn id="53" idx="7"/>
            <a:endCxn id="50" idx="4"/>
          </p:cNvCxnSpPr>
          <p:nvPr/>
        </p:nvCxnSpPr>
        <p:spPr bwMode="auto">
          <a:xfrm flipV="1">
            <a:off x="2341617" y="4770388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86154FF-C964-4841-8F05-62A9C728A217}"/>
              </a:ext>
            </a:extLst>
          </p:cNvPr>
          <p:cNvCxnSpPr>
            <a:stCxn id="50" idx="0"/>
            <a:endCxn id="49" idx="5"/>
          </p:cNvCxnSpPr>
          <p:nvPr/>
        </p:nvCxnSpPr>
        <p:spPr bwMode="auto">
          <a:xfrm flipH="1" flipV="1">
            <a:off x="2211791" y="4103088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66075D-18FB-4F3A-8BED-6ACAB6758369}"/>
              </a:ext>
            </a:extLst>
          </p:cNvPr>
          <p:cNvCxnSpPr>
            <a:stCxn id="55" idx="7"/>
            <a:endCxn id="49" idx="2"/>
          </p:cNvCxnSpPr>
          <p:nvPr/>
        </p:nvCxnSpPr>
        <p:spPr bwMode="auto">
          <a:xfrm flipV="1">
            <a:off x="1590903" y="4059184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AED3BDE-3055-4CC2-B45A-92D8F0FA7E9D}"/>
              </a:ext>
            </a:extLst>
          </p:cNvPr>
          <p:cNvCxnSpPr>
            <a:stCxn id="55" idx="4"/>
            <a:endCxn id="54" idx="1"/>
          </p:cNvCxnSpPr>
          <p:nvPr/>
        </p:nvCxnSpPr>
        <p:spPr bwMode="auto">
          <a:xfrm>
            <a:off x="1546999" y="4578475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53CD39B7-6347-45CD-82D1-17B609BFB743}"/>
              </a:ext>
            </a:extLst>
          </p:cNvPr>
          <p:cNvSpPr/>
          <p:nvPr/>
        </p:nvSpPr>
        <p:spPr bwMode="auto">
          <a:xfrm>
            <a:off x="4223899" y="40975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28CE5C4-E9B2-4951-A52A-CB6CC3E70C28}"/>
              </a:ext>
            </a:extLst>
          </p:cNvPr>
          <p:cNvSpPr/>
          <p:nvPr/>
        </p:nvSpPr>
        <p:spPr bwMode="auto">
          <a:xfrm>
            <a:off x="4466611" y="47467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A42F561-40E2-42C4-B494-5FEC2F3C3322}"/>
              </a:ext>
            </a:extLst>
          </p:cNvPr>
          <p:cNvSpPr/>
          <p:nvPr/>
        </p:nvSpPr>
        <p:spPr bwMode="auto">
          <a:xfrm>
            <a:off x="3149513" y="48087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C23830E-374A-4BD8-A889-445146D06CBF}"/>
              </a:ext>
            </a:extLst>
          </p:cNvPr>
          <p:cNvSpPr/>
          <p:nvPr/>
        </p:nvSpPr>
        <p:spPr bwMode="auto">
          <a:xfrm>
            <a:off x="4161811" y="51737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7B98C1E-A029-4DCB-A979-B8FFB9F4B2FF}"/>
              </a:ext>
            </a:extLst>
          </p:cNvPr>
          <p:cNvSpPr/>
          <p:nvPr/>
        </p:nvSpPr>
        <p:spPr bwMode="auto">
          <a:xfrm>
            <a:off x="4353725" y="57119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615BAA8-5B54-4483-801E-768A64049129}"/>
              </a:ext>
            </a:extLst>
          </p:cNvPr>
          <p:cNvSpPr/>
          <p:nvPr/>
        </p:nvSpPr>
        <p:spPr bwMode="auto">
          <a:xfrm>
            <a:off x="3751617" y="49931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2FF999C-4FB7-44C5-97FE-08184AD888DE}"/>
              </a:ext>
            </a:extLst>
          </p:cNvPr>
          <p:cNvSpPr/>
          <p:nvPr/>
        </p:nvSpPr>
        <p:spPr bwMode="auto">
          <a:xfrm>
            <a:off x="3603011" y="45547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84B6AB3-3F98-4635-B4AC-A1514C1EB52D}"/>
              </a:ext>
            </a:extLst>
          </p:cNvPr>
          <p:cNvCxnSpPr>
            <a:stCxn id="64" idx="7"/>
            <a:endCxn id="61" idx="4"/>
          </p:cNvCxnSpPr>
          <p:nvPr/>
        </p:nvCxnSpPr>
        <p:spPr bwMode="auto">
          <a:xfrm flipV="1">
            <a:off x="4459718" y="48708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D0F4E7-3106-43DF-ABC9-13817AF0D97F}"/>
              </a:ext>
            </a:extLst>
          </p:cNvPr>
          <p:cNvCxnSpPr>
            <a:stCxn id="61" idx="0"/>
            <a:endCxn id="60" idx="5"/>
          </p:cNvCxnSpPr>
          <p:nvPr/>
        </p:nvCxnSpPr>
        <p:spPr bwMode="auto">
          <a:xfrm flipH="1" flipV="1">
            <a:off x="4329892" y="42035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19D8B7C-A98E-4D6C-8EE2-B63A30A42E2A}"/>
              </a:ext>
            </a:extLst>
          </p:cNvPr>
          <p:cNvCxnSpPr>
            <a:stCxn id="66" idx="7"/>
            <a:endCxn id="60" idx="2"/>
          </p:cNvCxnSpPr>
          <p:nvPr/>
        </p:nvCxnSpPr>
        <p:spPr bwMode="auto">
          <a:xfrm flipV="1">
            <a:off x="3709004" y="41596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E47451C-C1C9-47E7-8B8F-76C7E3869DCE}"/>
              </a:ext>
            </a:extLst>
          </p:cNvPr>
          <p:cNvCxnSpPr>
            <a:stCxn id="66" idx="4"/>
            <a:endCxn id="65" idx="1"/>
          </p:cNvCxnSpPr>
          <p:nvPr/>
        </p:nvCxnSpPr>
        <p:spPr bwMode="auto">
          <a:xfrm>
            <a:off x="3665100" y="4678968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228C455-E3C2-4560-B846-22D814507059}"/>
              </a:ext>
            </a:extLst>
          </p:cNvPr>
          <p:cNvSpPr txBox="1"/>
          <p:nvPr/>
        </p:nvSpPr>
        <p:spPr>
          <a:xfrm>
            <a:off x="7550224" y="135706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6773B3-4942-4A21-994A-20CF4D3E5B9F}"/>
              </a:ext>
            </a:extLst>
          </p:cNvPr>
          <p:cNvSpPr txBox="1"/>
          <p:nvPr/>
        </p:nvSpPr>
        <p:spPr>
          <a:xfrm>
            <a:off x="1404414" y="505331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A75C3C3-5D39-4024-AD8A-AC1F2F6AE420}"/>
              </a:ext>
            </a:extLst>
          </p:cNvPr>
          <p:cNvCxnSpPr>
            <a:stCxn id="62" idx="6"/>
            <a:endCxn id="65" idx="2"/>
          </p:cNvCxnSpPr>
          <p:nvPr/>
        </p:nvCxnSpPr>
        <p:spPr bwMode="auto">
          <a:xfrm>
            <a:off x="3273691" y="4870881"/>
            <a:ext cx="477926" cy="184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01CFD920-8FC9-4493-A5D7-538367A780C9}"/>
              </a:ext>
            </a:extLst>
          </p:cNvPr>
          <p:cNvSpPr/>
          <p:nvPr/>
        </p:nvSpPr>
        <p:spPr bwMode="auto">
          <a:xfrm>
            <a:off x="6333088" y="41375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1D030F9-0798-406C-B1C4-60FFD1D1A2A3}"/>
              </a:ext>
            </a:extLst>
          </p:cNvPr>
          <p:cNvSpPr/>
          <p:nvPr/>
        </p:nvSpPr>
        <p:spPr bwMode="auto">
          <a:xfrm>
            <a:off x="6575800" y="47866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93362D9-7501-4B60-9B4C-AA6DD8BCE2AB}"/>
              </a:ext>
            </a:extLst>
          </p:cNvPr>
          <p:cNvSpPr/>
          <p:nvPr/>
        </p:nvSpPr>
        <p:spPr bwMode="auto">
          <a:xfrm>
            <a:off x="5258702" y="48487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C25F857-B773-4C83-875E-1F230537C9C3}"/>
              </a:ext>
            </a:extLst>
          </p:cNvPr>
          <p:cNvSpPr/>
          <p:nvPr/>
        </p:nvSpPr>
        <p:spPr bwMode="auto">
          <a:xfrm>
            <a:off x="6271000" y="52136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2AC23BF-4C5E-4E31-ADD8-22ADA5DAE7E6}"/>
              </a:ext>
            </a:extLst>
          </p:cNvPr>
          <p:cNvSpPr/>
          <p:nvPr/>
        </p:nvSpPr>
        <p:spPr bwMode="auto">
          <a:xfrm>
            <a:off x="6462914" y="57518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06BCABC-8171-449B-98A3-7C04C4C0924A}"/>
              </a:ext>
            </a:extLst>
          </p:cNvPr>
          <p:cNvSpPr/>
          <p:nvPr/>
        </p:nvSpPr>
        <p:spPr bwMode="auto">
          <a:xfrm>
            <a:off x="5860806" y="50330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3421409-406E-475C-9A7E-BF7BAF511C57}"/>
              </a:ext>
            </a:extLst>
          </p:cNvPr>
          <p:cNvSpPr/>
          <p:nvPr/>
        </p:nvSpPr>
        <p:spPr bwMode="auto">
          <a:xfrm>
            <a:off x="5712200" y="45947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617BE26-FE9A-47E1-9C9D-ECBF7621AC0E}"/>
              </a:ext>
            </a:extLst>
          </p:cNvPr>
          <p:cNvCxnSpPr>
            <a:stCxn id="78" idx="7"/>
            <a:endCxn id="75" idx="4"/>
          </p:cNvCxnSpPr>
          <p:nvPr/>
        </p:nvCxnSpPr>
        <p:spPr bwMode="auto">
          <a:xfrm flipV="1">
            <a:off x="6568907" y="49108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F41C344-AA49-4858-ABD4-9E477B592F3E}"/>
              </a:ext>
            </a:extLst>
          </p:cNvPr>
          <p:cNvCxnSpPr>
            <a:stCxn id="75" idx="0"/>
            <a:endCxn id="74" idx="5"/>
          </p:cNvCxnSpPr>
          <p:nvPr/>
        </p:nvCxnSpPr>
        <p:spPr bwMode="auto">
          <a:xfrm flipH="1" flipV="1">
            <a:off x="6439081" y="42435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18B1BD3-D2D8-4BF8-83BE-EC35A595972B}"/>
              </a:ext>
            </a:extLst>
          </p:cNvPr>
          <p:cNvCxnSpPr>
            <a:stCxn id="80" idx="7"/>
            <a:endCxn id="74" idx="2"/>
          </p:cNvCxnSpPr>
          <p:nvPr/>
        </p:nvCxnSpPr>
        <p:spPr bwMode="auto">
          <a:xfrm flipV="1">
            <a:off x="5818193" y="4199603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E11D17A-91F5-41F1-8E61-F45A0F16159A}"/>
              </a:ext>
            </a:extLst>
          </p:cNvPr>
          <p:cNvCxnSpPr>
            <a:stCxn id="76" idx="7"/>
            <a:endCxn id="80" idx="3"/>
          </p:cNvCxnSpPr>
          <p:nvPr/>
        </p:nvCxnSpPr>
        <p:spPr bwMode="auto">
          <a:xfrm flipV="1">
            <a:off x="5364695" y="4700709"/>
            <a:ext cx="365690" cy="1661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3085B431-5811-4C1C-9854-806CBDDC4538}"/>
              </a:ext>
            </a:extLst>
          </p:cNvPr>
          <p:cNvSpPr/>
          <p:nvPr/>
        </p:nvSpPr>
        <p:spPr bwMode="auto">
          <a:xfrm>
            <a:off x="8336284" y="424441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974B04F1-7576-490C-99EA-5360F0AF2A2B}"/>
              </a:ext>
            </a:extLst>
          </p:cNvPr>
          <p:cNvSpPr/>
          <p:nvPr/>
        </p:nvSpPr>
        <p:spPr bwMode="auto">
          <a:xfrm>
            <a:off x="8578996" y="489352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F6A4AFA-2DDC-41FE-9DD6-B66F41335169}"/>
              </a:ext>
            </a:extLst>
          </p:cNvPr>
          <p:cNvSpPr/>
          <p:nvPr/>
        </p:nvSpPr>
        <p:spPr bwMode="auto">
          <a:xfrm>
            <a:off x="7261898" y="495561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524BAA-EF6C-40C1-801E-4EB851DB5EEC}"/>
              </a:ext>
            </a:extLst>
          </p:cNvPr>
          <p:cNvSpPr/>
          <p:nvPr/>
        </p:nvSpPr>
        <p:spPr bwMode="auto">
          <a:xfrm>
            <a:off x="8274196" y="532056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6D97986-EB4F-4593-BC3F-2A09AF956C5F}"/>
              </a:ext>
            </a:extLst>
          </p:cNvPr>
          <p:cNvSpPr/>
          <p:nvPr/>
        </p:nvSpPr>
        <p:spPr bwMode="auto">
          <a:xfrm>
            <a:off x="8466110" y="585872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DC4214C0-EA27-4A25-9C6F-EBBBE85BEA93}"/>
              </a:ext>
            </a:extLst>
          </p:cNvPr>
          <p:cNvSpPr/>
          <p:nvPr/>
        </p:nvSpPr>
        <p:spPr bwMode="auto">
          <a:xfrm>
            <a:off x="7864002" y="513993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881135-ED14-4F0B-9274-8734FDCCDCDB}"/>
              </a:ext>
            </a:extLst>
          </p:cNvPr>
          <p:cNvSpPr/>
          <p:nvPr/>
        </p:nvSpPr>
        <p:spPr bwMode="auto">
          <a:xfrm>
            <a:off x="7715396" y="470161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9237717-8A0A-4B6D-BE29-22A55BB70522}"/>
              </a:ext>
            </a:extLst>
          </p:cNvPr>
          <p:cNvCxnSpPr>
            <a:stCxn id="89" idx="7"/>
            <a:endCxn id="86" idx="4"/>
          </p:cNvCxnSpPr>
          <p:nvPr/>
        </p:nvCxnSpPr>
        <p:spPr bwMode="auto">
          <a:xfrm flipV="1">
            <a:off x="8572103" y="5017705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72DD56C-550E-4FEF-8E96-C130F8C9453C}"/>
              </a:ext>
            </a:extLst>
          </p:cNvPr>
          <p:cNvCxnSpPr>
            <a:stCxn id="86" idx="0"/>
            <a:endCxn id="85" idx="5"/>
          </p:cNvCxnSpPr>
          <p:nvPr/>
        </p:nvCxnSpPr>
        <p:spPr bwMode="auto">
          <a:xfrm flipH="1" flipV="1">
            <a:off x="8442277" y="4350405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CB55851-CE36-4B65-A5D1-693A2FD4483F}"/>
              </a:ext>
            </a:extLst>
          </p:cNvPr>
          <p:cNvCxnSpPr>
            <a:stCxn id="87" idx="7"/>
            <a:endCxn id="85" idx="2"/>
          </p:cNvCxnSpPr>
          <p:nvPr/>
        </p:nvCxnSpPr>
        <p:spPr bwMode="auto">
          <a:xfrm flipV="1">
            <a:off x="7367891" y="4306501"/>
            <a:ext cx="968393" cy="6673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C4BFE1A-C1A1-465D-BE70-2CA475005E17}"/>
              </a:ext>
            </a:extLst>
          </p:cNvPr>
          <p:cNvSpPr txBox="1"/>
          <p:nvPr/>
        </p:nvSpPr>
        <p:spPr>
          <a:xfrm>
            <a:off x="5107137" y="45232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254C671-5C97-4CC0-85E5-F6624742E7A8}"/>
              </a:ext>
            </a:extLst>
          </p:cNvPr>
          <p:cNvSpPr txBox="1"/>
          <p:nvPr/>
        </p:nvSpPr>
        <p:spPr>
          <a:xfrm>
            <a:off x="2877122" y="475694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E1DC8E8-AF23-4668-B0A0-B75FA2EDEAB2}"/>
              </a:ext>
            </a:extLst>
          </p:cNvPr>
          <p:cNvSpPr/>
          <p:nvPr/>
        </p:nvSpPr>
        <p:spPr>
          <a:xfrm>
            <a:off x="3485349" y="5990773"/>
            <a:ext cx="4182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00B0F0"/>
                </a:solidFill>
              </a:rPr>
              <a:t>前第</a:t>
            </a:r>
            <a:r>
              <a:rPr lang="en-US" altLang="zh-CN" kern="0" dirty="0">
                <a:solidFill>
                  <a:srgbClr val="00B0F0"/>
                </a:solidFill>
              </a:rPr>
              <a:t>k</a:t>
            </a:r>
            <a:r>
              <a:rPr lang="zh-CN" altLang="en-US" kern="0" dirty="0">
                <a:solidFill>
                  <a:srgbClr val="00B0F0"/>
                </a:solidFill>
              </a:rPr>
              <a:t>步找到了那个</a:t>
            </a:r>
            <a:r>
              <a:rPr lang="en-US" altLang="zh-CN" kern="0" dirty="0">
                <a:solidFill>
                  <a:srgbClr val="00B0F0"/>
                </a:solidFill>
              </a:rPr>
              <a:t>path </a:t>
            </a:r>
            <a:r>
              <a:rPr lang="zh-CN" altLang="en-US" kern="0" dirty="0">
                <a:solidFill>
                  <a:srgbClr val="00B0F0"/>
                </a:solidFill>
              </a:rPr>
              <a:t>是    </a:t>
            </a:r>
            <a:r>
              <a:rPr lang="en-US" altLang="zh-CN" kern="0" dirty="0">
                <a:solidFill>
                  <a:srgbClr val="00B0F0"/>
                </a:solidFill>
              </a:rPr>
              <a:t>p[0]...p[k+1] </a:t>
            </a:r>
            <a:r>
              <a:rPr lang="zh-CN" altLang="en-US" kern="0" dirty="0">
                <a:solidFill>
                  <a:srgbClr val="00B0F0"/>
                </a:solidFill>
              </a:rPr>
              <a:t>这</a:t>
            </a:r>
            <a:r>
              <a:rPr lang="en-US" altLang="zh-CN" kern="0" dirty="0">
                <a:solidFill>
                  <a:srgbClr val="00B0F0"/>
                </a:solidFill>
              </a:rPr>
              <a:t>k+2</a:t>
            </a:r>
            <a:r>
              <a:rPr lang="zh-CN" altLang="en-US" kern="0" dirty="0">
                <a:solidFill>
                  <a:srgbClr val="00B0F0"/>
                </a:solidFill>
              </a:rPr>
              <a:t>个点的凸包。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751738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>
            <a:extLst>
              <a:ext uri="{FF2B5EF4-FFF2-40B4-BE49-F238E27FC236}">
                <a16:creationId xmlns:a16="http://schemas.microsoft.com/office/drawing/2014/main" id="{99B100BF-6724-4B27-B84D-15D72F8A2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52" y="621316"/>
            <a:ext cx="82176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pos,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(pos &lt; 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pos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 0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 S.length-pos+1)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ERROR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(Sub.ch);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释放旧空间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Sub.ch = NULL;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0;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{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 = (char *)malloc(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(char));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Sub.ch[0..len-1] = S</a:t>
            </a:r>
            <a:r>
              <a:rPr lang="en-US" altLang="zh-CN" sz="2800" dirty="0">
                <a:solidFill>
                  <a:srgbClr val="00B0F0"/>
                </a:solidFill>
              </a:rPr>
              <a:t>.</a:t>
            </a:r>
            <a:r>
              <a:rPr lang="en-US" altLang="zh-CN" sz="2800" dirty="0" err="1">
                <a:solidFill>
                  <a:srgbClr val="00B0F0"/>
                </a:solidFill>
              </a:rPr>
              <a:t>ch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[pos-1..pos+len-2];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077533"/>
      </p:ext>
    </p:extLst>
  </p:cSld>
  <p:clrMapOvr>
    <a:masterClrMapping/>
  </p:clrMapOvr>
  <p:transition>
    <p:strips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98EF7-4E00-4B41-990F-DE10CB1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前缀与后缀</a:t>
            </a:r>
            <a:r>
              <a:rPr lang="en-US" altLang="zh-Hans-HK" dirty="0"/>
              <a:t>Prefix and Suffix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ED1C4-6BF2-4332-BDAD-E041309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s =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是一个字符串。</a:t>
            </a:r>
            <a:endParaRPr lang="en-US" altLang="zh-CN" sz="2800" dirty="0"/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(prefix)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表示空串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prefix)</a:t>
            </a:r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i+1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(suffix)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suffix)</a:t>
            </a:r>
          </a:p>
        </p:txBody>
      </p:sp>
    </p:spTree>
    <p:extLst>
      <p:ext uri="{BB962C8B-B14F-4D97-AF65-F5344CB8AC3E}">
        <p14:creationId xmlns:p14="http://schemas.microsoft.com/office/powerpoint/2010/main" val="1431678123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89F66-3773-4965-A484-87121D18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6523"/>
            <a:ext cx="7772400" cy="1143000"/>
          </a:xfrm>
        </p:spPr>
        <p:txBody>
          <a:bodyPr/>
          <a:lstStyle/>
          <a:p>
            <a:r>
              <a:rPr lang="zh-CN" altLang="en-US" dirty="0"/>
              <a:t>字典序</a:t>
            </a:r>
            <a:r>
              <a:rPr lang="en-US" altLang="zh-CN" dirty="0"/>
              <a:t>Lexicographic order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89CD0-720C-452F-B164-E977562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41977"/>
            <a:ext cx="8401050" cy="3374046"/>
          </a:xfrm>
        </p:spPr>
        <p:txBody>
          <a:bodyPr/>
          <a:lstStyle/>
          <a:p>
            <a:r>
              <a:rPr lang="en-US" altLang="zh-CN" sz="2800" dirty="0"/>
              <a:t>Given</a:t>
            </a:r>
            <a:r>
              <a:rPr lang="en-US" altLang="zh-Hans-HK" sz="2800" dirty="0"/>
              <a:t> a finite set </a:t>
            </a:r>
            <a:r>
              <a:rPr lang="en-US" altLang="zh-Hans-HK" sz="2800" dirty="0">
                <a:solidFill>
                  <a:srgbClr val="92D050"/>
                </a:solidFill>
              </a:rPr>
              <a:t>A</a:t>
            </a:r>
            <a:r>
              <a:rPr lang="en-US" altLang="zh-Hans-HK" sz="2800" dirty="0"/>
              <a:t>, often called the </a:t>
            </a:r>
            <a:r>
              <a:rPr lang="en-US" altLang="zh-Hans-HK" sz="2800" dirty="0">
                <a:solidFill>
                  <a:srgbClr val="00B0F0"/>
                </a:solidFill>
              </a:rPr>
              <a:t>alphabet </a:t>
            </a:r>
            <a:r>
              <a:rPr lang="zh-CN" altLang="en-US" sz="2800" dirty="0">
                <a:solidFill>
                  <a:srgbClr val="00B0F0"/>
                </a:solidFill>
              </a:rPr>
              <a:t>（字母表，如</a:t>
            </a:r>
            <a:r>
              <a:rPr lang="en-US" altLang="zh-CN" sz="2800" dirty="0">
                <a:solidFill>
                  <a:srgbClr val="00B0F0"/>
                </a:solidFill>
              </a:rPr>
              <a:t>’a’…’z’</a:t>
            </a:r>
            <a:r>
              <a:rPr lang="zh-CN" altLang="en-US" sz="2800" dirty="0">
                <a:solidFill>
                  <a:srgbClr val="00B0F0"/>
                </a:solidFill>
              </a:rPr>
              <a:t>）</a:t>
            </a:r>
            <a:r>
              <a:rPr lang="en-US" altLang="zh-Hans-HK" sz="2800" dirty="0"/>
              <a:t>, which is </a:t>
            </a:r>
            <a:r>
              <a:rPr lang="en-US" altLang="zh-Hans-HK" sz="2800" b="1" dirty="0"/>
              <a:t>totally ordered.</a:t>
            </a:r>
          </a:p>
          <a:p>
            <a:r>
              <a:rPr lang="en-US" altLang="zh-Hans-HK" sz="2800" dirty="0">
                <a:solidFill>
                  <a:srgbClr val="92D050"/>
                </a:solidFill>
              </a:rPr>
              <a:t>a, b</a:t>
            </a:r>
            <a:r>
              <a:rPr lang="en-US" altLang="zh-Hans-HK" sz="2800" dirty="0"/>
              <a:t>: two words over A such that </a:t>
            </a:r>
            <a:r>
              <a:rPr lang="en-US" altLang="zh-Hans-HK" sz="2800" dirty="0">
                <a:solidFill>
                  <a:srgbClr val="92D050"/>
                </a:solidFill>
              </a:rPr>
              <a:t>b</a:t>
            </a:r>
            <a:r>
              <a:rPr lang="en-US" altLang="zh-Hans-HK" sz="2800" dirty="0"/>
              <a:t> is non-empty, then one has </a:t>
            </a:r>
            <a:r>
              <a:rPr lang="en-US" altLang="zh-Hans-HK" sz="2800" dirty="0">
                <a:solidFill>
                  <a:srgbClr val="92D050"/>
                </a:solidFill>
              </a:rPr>
              <a:t>a &lt; b </a:t>
            </a:r>
            <a:r>
              <a:rPr lang="en-US" altLang="zh-Hans-HK" sz="2800" dirty="0"/>
              <a:t>under lexicographical order, if</a:t>
            </a:r>
          </a:p>
          <a:p>
            <a:pPr lvl="1"/>
            <a:r>
              <a:rPr lang="en-US" altLang="zh-Hans-HK" sz="2400" i="1" dirty="0"/>
              <a:t>a is a proper prefix of b</a:t>
            </a:r>
            <a:r>
              <a:rPr lang="en-US" altLang="zh-Hans-HK" sz="2400" dirty="0"/>
              <a:t>, or</a:t>
            </a:r>
          </a:p>
          <a:p>
            <a:pPr lvl="1"/>
            <a:r>
              <a:rPr lang="en-US" altLang="zh-Hans-HK" sz="2400" dirty="0"/>
              <a:t>a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x</a:t>
            </a:r>
            <a:r>
              <a:rPr lang="en-US" altLang="zh-Hans-HK" sz="2400" dirty="0" err="1"/>
              <a:t>v</a:t>
            </a:r>
            <a:r>
              <a:rPr lang="en-US" altLang="zh-Hans-HK" sz="2400" dirty="0"/>
              <a:t>,    b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y</a:t>
            </a:r>
            <a:r>
              <a:rPr lang="en-US" altLang="zh-Hans-HK" sz="2400" dirty="0" err="1"/>
              <a:t>w</a:t>
            </a:r>
            <a:r>
              <a:rPr lang="en-US" altLang="zh-Hans-HK" sz="2400" dirty="0"/>
              <a:t>,	x &lt; y, where </a:t>
            </a:r>
            <a:r>
              <a:rPr lang="en-US" altLang="zh-Hans-HK" sz="2400" dirty="0" err="1"/>
              <a:t>u,v,w</a:t>
            </a:r>
            <a:r>
              <a:rPr lang="en-US" altLang="zh-Hans-HK" sz="2400" dirty="0"/>
              <a:t> are words over A (possibly empty) and </a:t>
            </a:r>
            <a:r>
              <a:rPr lang="en-US" altLang="zh-Hans-HK" sz="2400" dirty="0">
                <a:solidFill>
                  <a:srgbClr val="00B0F0"/>
                </a:solidFill>
              </a:rPr>
              <a:t>x</a:t>
            </a:r>
            <a:r>
              <a:rPr lang="en-US" altLang="zh-Hans-HK" sz="2400" dirty="0"/>
              <a:t> and </a:t>
            </a:r>
            <a:r>
              <a:rPr lang="en-US" altLang="zh-Hans-HK" sz="2400" dirty="0">
                <a:solidFill>
                  <a:srgbClr val="00B0F0"/>
                </a:solidFill>
              </a:rPr>
              <a:t>y</a:t>
            </a:r>
            <a:r>
              <a:rPr lang="en-US" altLang="zh-Hans-HK" sz="2400" dirty="0"/>
              <a:t> are elements of A.</a:t>
            </a:r>
          </a:p>
          <a:p>
            <a:r>
              <a:rPr lang="zh-CN" altLang="en-US" sz="2800" dirty="0"/>
              <a:t>要比较两个单词</a:t>
            </a:r>
            <a:r>
              <a:rPr lang="en-US" altLang="zh-CN" sz="2800" dirty="0"/>
              <a:t>(</a:t>
            </a:r>
            <a:r>
              <a:rPr lang="zh-CN" altLang="en-US" sz="2800" dirty="0"/>
              <a:t>字符串）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。找到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首个不相同的字母，</a:t>
            </a:r>
            <a:r>
              <a:rPr lang="en-US" altLang="zh-CN" sz="2800" dirty="0"/>
              <a:t>a=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x</a:t>
            </a:r>
            <a:r>
              <a:rPr lang="en-US" altLang="zh-CN" sz="2800" dirty="0" err="1"/>
              <a:t>v,b</a:t>
            </a:r>
            <a:r>
              <a:rPr lang="en-US" altLang="zh-CN" sz="2800" dirty="0"/>
              <a:t>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y</a:t>
            </a:r>
            <a:r>
              <a:rPr lang="en-US" altLang="zh-CN" sz="2800" dirty="0" err="1"/>
              <a:t>w</a:t>
            </a:r>
            <a:r>
              <a:rPr lang="zh-CN" altLang="en-US" sz="2800" dirty="0"/>
              <a:t>，比较</a:t>
            </a:r>
            <a:r>
              <a:rPr lang="en-US" altLang="zh-CN" sz="2800" dirty="0">
                <a:solidFill>
                  <a:srgbClr val="00B0F0"/>
                </a:solidFill>
              </a:rPr>
              <a:t>x</a:t>
            </a:r>
            <a:r>
              <a:rPr lang="zh-CN" altLang="en-US" sz="2800" dirty="0"/>
              <a:t>与</a:t>
            </a:r>
            <a:r>
              <a:rPr lang="en-US" altLang="zh-CN" sz="2800" dirty="0">
                <a:solidFill>
                  <a:srgbClr val="00B0F0"/>
                </a:solidFill>
              </a:rPr>
              <a:t>y</a:t>
            </a:r>
          </a:p>
          <a:p>
            <a:pPr lvl="1"/>
            <a:r>
              <a:rPr lang="zh-CN" altLang="en-US" sz="2000" dirty="0"/>
              <a:t>举例：</a:t>
            </a:r>
            <a:r>
              <a:rPr lang="en-US" altLang="zh-CN" sz="2000" dirty="0"/>
              <a:t>'ambiguous'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l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</a:t>
            </a:r>
            <a:r>
              <a:rPr lang="en-US" altLang="zh-CN" sz="2000" dirty="0"/>
              <a:t>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n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ess</a:t>
            </a:r>
            <a:r>
              <a:rPr lang="en-US" altLang="zh-CN" sz="2000" dirty="0"/>
              <a:t>'</a:t>
            </a:r>
            <a:endParaRPr lang="en-US" altLang="zh-Hans-HK" sz="2000" dirty="0"/>
          </a:p>
        </p:txBody>
      </p:sp>
    </p:spTree>
    <p:extLst>
      <p:ext uri="{BB962C8B-B14F-4D97-AF65-F5344CB8AC3E}">
        <p14:creationId xmlns:p14="http://schemas.microsoft.com/office/powerpoint/2010/main" val="2966962943"/>
      </p:ext>
    </p:extLst>
  </p:cSld>
  <p:clrMapOvr>
    <a:masterClrMapping/>
  </p:clrMapOvr>
  <p:transition>
    <p:strips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47C2-C4E2-428E-BE5B-63320977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后面为选读内容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B5425-D59D-4D5A-AF3D-D542A080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49068"/>
      </p:ext>
    </p:extLst>
  </p:cSld>
  <p:clrMapOvr>
    <a:masterClrMapping/>
  </p:clrMapOvr>
  <p:transition>
    <p:strips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76154-6AE8-4C1D-A2F7-34474D14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549519"/>
            <a:ext cx="7508632" cy="857250"/>
          </a:xfrm>
        </p:spPr>
        <p:txBody>
          <a:bodyPr/>
          <a:lstStyle/>
          <a:p>
            <a:r>
              <a:rPr lang="en-US" altLang="zh-Hans-HK" dirty="0"/>
              <a:t>Rotation</a:t>
            </a:r>
            <a:r>
              <a:rPr lang="zh-CN" altLang="en-US" dirty="0"/>
              <a:t>与</a:t>
            </a:r>
            <a:r>
              <a:rPr lang="en-US" altLang="zh-CN" dirty="0"/>
              <a:t>Lyndon Word</a:t>
            </a:r>
            <a:r>
              <a:rPr lang="zh-CN" altLang="en-US" dirty="0"/>
              <a:t>的定义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04F30-FAD0-442C-9538-F0CEA81C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7" y="1499087"/>
            <a:ext cx="8757138" cy="5103935"/>
          </a:xfrm>
        </p:spPr>
        <p:txBody>
          <a:bodyPr/>
          <a:lstStyle/>
          <a:p>
            <a:r>
              <a:rPr lang="zh-CN" altLang="en-US" dirty="0"/>
              <a:t>假设一个字符串</a:t>
            </a:r>
            <a:r>
              <a:rPr lang="en-US" altLang="zh-CN" dirty="0"/>
              <a:t>S=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1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2</a:t>
            </a:r>
            <a:r>
              <a:rPr lang="en-US" altLang="zh-CN" dirty="0">
                <a:solidFill>
                  <a:srgbClr val="92D050"/>
                </a:solidFill>
              </a:rPr>
              <a:t>…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…s</a:t>
            </a:r>
            <a:r>
              <a:rPr lang="en-US" altLang="zh-CN" i="1" baseline="-25000" dirty="0">
                <a:solidFill>
                  <a:srgbClr val="92D050"/>
                </a:solidFill>
              </a:rPr>
              <a:t>n</a:t>
            </a: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…s</a:t>
            </a:r>
            <a:r>
              <a:rPr lang="en-US" altLang="zh-CN" baseline="-25000" dirty="0">
                <a:solidFill>
                  <a:srgbClr val="002060"/>
                </a:solidFill>
              </a:rPr>
              <a:t>i-1</a:t>
            </a:r>
            <a:r>
              <a:rPr lang="zh-CN" altLang="en-US" dirty="0"/>
              <a:t>叫做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:'vivid'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Rotation</a:t>
            </a:r>
            <a:r>
              <a:rPr lang="zh-CN" altLang="en-US" dirty="0"/>
              <a:t>为：</a:t>
            </a:r>
            <a:endParaRPr lang="en-US" altLang="zh-CN" dirty="0"/>
          </a:p>
          <a:p>
            <a:pPr lvl="2"/>
            <a:r>
              <a:rPr lang="en-US" altLang="zh-CN" dirty="0"/>
              <a:t>'</a:t>
            </a:r>
            <a:r>
              <a:rPr lang="en-US" altLang="zh-Hans-HK" dirty="0">
                <a:solidFill>
                  <a:srgbClr val="92D050"/>
                </a:solidFill>
              </a:rPr>
              <a:t>vivid</a:t>
            </a:r>
            <a:r>
              <a:rPr lang="en-US" altLang="zh-CN" dirty="0"/>
              <a:t>'</a:t>
            </a:r>
            <a:r>
              <a:rPr lang="en-US" altLang="zh-Hans-HK" dirty="0"/>
              <a:t>, 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ivid</a:t>
            </a:r>
            <a:r>
              <a:rPr lang="en-US" altLang="zh-Hans-HK" dirty="0" err="1">
                <a:solidFill>
                  <a:srgbClr val="002060"/>
                </a:solidFill>
              </a:rPr>
              <a:t>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vid</a:t>
            </a:r>
            <a:r>
              <a:rPr lang="en-US" altLang="zh-Hans-HK" dirty="0" err="1">
                <a:solidFill>
                  <a:srgbClr val="002060"/>
                </a:solidFill>
              </a:rPr>
              <a:t>vi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id</a:t>
            </a:r>
            <a:r>
              <a:rPr lang="en-US" altLang="zh-Hans-HK" dirty="0" err="1">
                <a:solidFill>
                  <a:srgbClr val="002060"/>
                </a:solidFill>
              </a:rPr>
              <a:t>viv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d</a:t>
            </a:r>
            <a:r>
              <a:rPr lang="en-US" altLang="zh-Hans-HK" dirty="0" err="1">
                <a:solidFill>
                  <a:srgbClr val="002060"/>
                </a:solidFill>
              </a:rPr>
              <a:t>vivi</a:t>
            </a:r>
            <a:r>
              <a:rPr lang="en-US" altLang="zh-CN" dirty="0"/>
              <a:t>’</a:t>
            </a:r>
          </a:p>
          <a:p>
            <a:pPr lvl="1"/>
            <a:r>
              <a:rPr lang="en-US" altLang="zh-Hans-HK" dirty="0"/>
              <a:t>'car' </a:t>
            </a:r>
            <a:r>
              <a:rPr lang="zh-CN" altLang="en-US" dirty="0"/>
              <a:t>与</a:t>
            </a:r>
            <a:r>
              <a:rPr lang="en-US" altLang="zh-CN" dirty="0"/>
              <a:t>'arc'</a:t>
            </a:r>
            <a:r>
              <a:rPr lang="zh-CN" altLang="en-US" dirty="0"/>
              <a:t>是</a:t>
            </a:r>
            <a:r>
              <a:rPr lang="en-US" altLang="zh-CN" dirty="0"/>
              <a:t>rotation</a:t>
            </a:r>
            <a:r>
              <a:rPr lang="zh-CN" altLang="en-US" dirty="0"/>
              <a:t>。  </a:t>
            </a:r>
            <a:r>
              <a:rPr lang="en-US" altLang="zh-CN" dirty="0"/>
              <a:t>'dog'</a:t>
            </a:r>
            <a:r>
              <a:rPr lang="zh-CN" altLang="en-US" dirty="0"/>
              <a:t>与</a:t>
            </a:r>
            <a:r>
              <a:rPr lang="en-US" altLang="zh-CN" dirty="0"/>
              <a:t>'god'</a:t>
            </a:r>
            <a:r>
              <a:rPr lang="zh-CN" altLang="en-US" dirty="0"/>
              <a:t>不是</a:t>
            </a:r>
            <a:r>
              <a:rPr lang="en-US" altLang="zh-CN" dirty="0"/>
              <a:t>!</a:t>
            </a:r>
            <a:endParaRPr lang="en-US" altLang="zh-Hans-HK" dirty="0"/>
          </a:p>
          <a:p>
            <a:r>
              <a:rPr lang="en-US" altLang="zh-CN" dirty="0"/>
              <a:t>S</a:t>
            </a:r>
            <a:r>
              <a:rPr lang="zh-CN" altLang="en-US" dirty="0"/>
              <a:t>叫做</a:t>
            </a:r>
            <a:r>
              <a:rPr lang="en-US" altLang="zh-CN" dirty="0">
                <a:solidFill>
                  <a:srgbClr val="00B0F0"/>
                </a:solidFill>
              </a:rPr>
              <a:t>Lyndon Word (LW)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在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i="1" dirty="0">
                <a:solidFill>
                  <a:srgbClr val="00B0F0"/>
                </a:solidFill>
              </a:rPr>
              <a:t>n</a:t>
            </a:r>
            <a:r>
              <a:rPr lang="zh-CN" altLang="en-US" dirty="0">
                <a:solidFill>
                  <a:srgbClr val="00B0F0"/>
                </a:solidFill>
              </a:rPr>
              <a:t>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  <a:r>
              <a:rPr lang="zh-CN" altLang="en-US" dirty="0">
                <a:solidFill>
                  <a:srgbClr val="00B0F0"/>
                </a:solidFill>
              </a:rPr>
              <a:t>中字典序最小且是唯一最小的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apple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egg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again</a:t>
            </a:r>
            <a:r>
              <a:rPr lang="en-US" altLang="zh-CN" dirty="0"/>
              <a:t>' </a:t>
            </a:r>
            <a:r>
              <a:rPr lang="zh-CN" altLang="en-US" dirty="0"/>
              <a:t>都是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'</a:t>
            </a:r>
            <a:r>
              <a:rPr lang="en-US" altLang="zh-Hans-HK" dirty="0">
                <a:solidFill>
                  <a:srgbClr val="FF0000"/>
                </a:solidFill>
              </a:rPr>
              <a:t>vivid</a:t>
            </a:r>
            <a:r>
              <a:rPr lang="en-US" altLang="zh-CN" dirty="0"/>
              <a:t>' </a:t>
            </a:r>
            <a:r>
              <a:rPr lang="zh-CN" altLang="en-US" dirty="0"/>
              <a:t>不是因为</a:t>
            </a:r>
            <a:r>
              <a:rPr lang="en-US" altLang="zh-CN" dirty="0"/>
              <a:t>'</a:t>
            </a:r>
            <a:r>
              <a:rPr lang="en-US" altLang="zh-CN" dirty="0" err="1"/>
              <a:t>dvivi</a:t>
            </a:r>
            <a:r>
              <a:rPr lang="en-US" altLang="zh-CN" dirty="0"/>
              <a:t>' &lt;  'vivid'</a:t>
            </a:r>
            <a:r>
              <a:rPr lang="zh-CN" altLang="en-US" dirty="0"/>
              <a:t>。</a:t>
            </a:r>
            <a:r>
              <a:rPr lang="en-US" altLang="zh-CN" dirty="0"/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gigi</a:t>
            </a:r>
            <a:r>
              <a:rPr lang="en-US" altLang="zh-CN" dirty="0"/>
              <a:t>'</a:t>
            </a:r>
            <a:r>
              <a:rPr lang="zh-CN" altLang="en-US" dirty="0"/>
              <a:t>也不是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1021063820"/>
      </p:ext>
    </p:extLst>
  </p:cSld>
  <p:clrMapOvr>
    <a:masterClrMapping/>
  </p:clrMapOvr>
  <p:transition>
    <p:strips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2BEA4-79CB-42B0-9419-F350A32A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LW</a:t>
            </a:r>
            <a:r>
              <a:rPr lang="zh-CN" altLang="en-US" dirty="0"/>
              <a:t>的基本性质 </a:t>
            </a:r>
            <a:r>
              <a:rPr lang="en-US" altLang="zh-CN" dirty="0"/>
              <a:t>(**)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CEC01-0C0A-4569-B9ED-6B4027B0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7" y="1981200"/>
            <a:ext cx="8651631" cy="4114800"/>
          </a:xfrm>
        </p:spPr>
        <p:txBody>
          <a:bodyPr/>
          <a:lstStyle/>
          <a:p>
            <a:r>
              <a:rPr lang="en-US" altLang="zh-Hans-HK" i="1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 is </a:t>
            </a:r>
            <a:r>
              <a:rPr lang="en-US" altLang="zh-CN" dirty="0">
                <a:solidFill>
                  <a:srgbClr val="202122"/>
                </a:solidFill>
                <a:latin typeface="+mj-lt"/>
              </a:rPr>
              <a:t>LW </a:t>
            </a:r>
            <a:r>
              <a:rPr lang="en-US" altLang="zh-CN" dirty="0">
                <a:solidFill>
                  <a:srgbClr val="202122"/>
                </a:solidFill>
                <a:latin typeface="+mj-lt"/>
                <a:sym typeface="Wingdings" panose="05000000000000000000" pitchFamily="2" charset="2"/>
              </a:rPr>
              <a:t> 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and w is lexicographically   </a:t>
            </a:r>
            <a:br>
              <a:rPr lang="en-US" altLang="zh-Hans-HK" dirty="0">
                <a:solidFill>
                  <a:srgbClr val="202122"/>
                </a:solidFill>
                <a:latin typeface="+mj-lt"/>
              </a:rPr>
            </a:b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   smaller than any of its proper suffixes</a:t>
            </a:r>
          </a:p>
          <a:p>
            <a:r>
              <a:rPr lang="en-US" altLang="zh-Hans-HK" dirty="0">
                <a:latin typeface="+mj-lt"/>
              </a:rPr>
              <a:t>w is LW </a:t>
            </a:r>
            <a:r>
              <a:rPr lang="en-US" altLang="zh-Hans-HK" dirty="0">
                <a:latin typeface="+mj-lt"/>
                <a:sym typeface="Wingdings" panose="05000000000000000000" pitchFamily="2" charset="2"/>
              </a:rPr>
              <a:t> for any </a:t>
            </a:r>
            <a:r>
              <a:rPr lang="en-US" altLang="zh-Hans-HK" dirty="0">
                <a:latin typeface="+mj-lt"/>
              </a:rPr>
              <a:t>factorization of w into </a:t>
            </a:r>
            <a:br>
              <a:rPr lang="en-US" altLang="zh-Hans-HK" dirty="0">
                <a:latin typeface="+mj-lt"/>
              </a:rPr>
            </a:br>
            <a:r>
              <a:rPr lang="en-US" altLang="zh-Hans-HK" dirty="0">
                <a:latin typeface="+mj-lt"/>
              </a:rPr>
              <a:t>    nonempty </a:t>
            </a:r>
            <a:r>
              <a:rPr lang="en-US" altLang="zh-Hans-HK" dirty="0" err="1">
                <a:latin typeface="+mj-lt"/>
              </a:rPr>
              <a:t>u,v</a:t>
            </a:r>
            <a:r>
              <a:rPr lang="en-US" altLang="zh-Hans-HK" dirty="0">
                <a:latin typeface="+mj-lt"/>
              </a:rPr>
              <a:t>  (i.e. w = </a:t>
            </a:r>
            <a:r>
              <a:rPr lang="en-US" altLang="zh-Hans-HK" dirty="0" err="1">
                <a:latin typeface="+mj-lt"/>
              </a:rPr>
              <a:t>uv</a:t>
            </a:r>
            <a:r>
              <a:rPr lang="en-US" altLang="zh-Hans-HK" dirty="0">
                <a:latin typeface="+mj-lt"/>
              </a:rPr>
              <a:t>, u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 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, v 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latin typeface="+mj-lt"/>
              </a:rPr>
              <a:t>), u &lt; v.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而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最长的</a:t>
            </a:r>
            <a:r>
              <a:rPr lang="en-US" altLang="zh-CN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LW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真后缀</a:t>
            </a:r>
            <a:r>
              <a:rPr lang="zh-CN" altLang="en-US" dirty="0">
                <a:latin typeface="+mj-lt"/>
              </a:rPr>
              <a:t>。那么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1. v</a:t>
            </a:r>
            <a:r>
              <a:rPr lang="zh-CN" altLang="en-US" i="1" dirty="0">
                <a:latin typeface="+mj-lt"/>
              </a:rPr>
              <a:t>也是</a:t>
            </a:r>
            <a:r>
              <a:rPr lang="en-US" altLang="zh-CN" i="1" dirty="0">
                <a:latin typeface="+mj-lt"/>
              </a:rPr>
              <a:t>w</a:t>
            </a:r>
            <a:r>
              <a:rPr lang="zh-CN" altLang="en-US" i="1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最小真后缀</a:t>
            </a:r>
            <a:r>
              <a:rPr lang="zh-CN" altLang="en-US" i="1" dirty="0">
                <a:latin typeface="+mj-lt"/>
              </a:rPr>
              <a:t>。</a:t>
            </a:r>
            <a:endParaRPr lang="en-US" altLang="zh-CN" i="1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2.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w=</a:t>
            </a:r>
            <a:r>
              <a:rPr lang="en-US" altLang="zh-CN" dirty="0" err="1">
                <a:latin typeface="+mj-lt"/>
              </a:rPr>
              <a:t>uv</a:t>
            </a:r>
            <a:r>
              <a:rPr lang="zh-CN" altLang="en-US" dirty="0">
                <a:latin typeface="+mj-lt"/>
              </a:rPr>
              <a:t>，则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也是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，并且</a:t>
            </a:r>
            <a:r>
              <a:rPr lang="en-US" altLang="zh-CN" dirty="0">
                <a:latin typeface="+mj-lt"/>
              </a:rPr>
              <a:t>u&lt;</a:t>
            </a:r>
            <a:r>
              <a:rPr lang="en-US" altLang="zh-CN" dirty="0" err="1">
                <a:latin typeface="+mj-lt"/>
              </a:rPr>
              <a:t>uv</a:t>
            </a:r>
            <a:r>
              <a:rPr lang="en-US" altLang="zh-CN" dirty="0">
                <a:latin typeface="+mj-lt"/>
              </a:rPr>
              <a:t>&lt;v</a:t>
            </a:r>
            <a:r>
              <a:rPr lang="zh-CN" altLang="en-US" dirty="0">
                <a:latin typeface="+mj-lt"/>
              </a:rPr>
              <a:t>。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</a:t>
            </a:r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standard factorization</a:t>
            </a:r>
            <a:r>
              <a:rPr lang="en-US" altLang="zh-CN" dirty="0">
                <a:latin typeface="+mj-lt"/>
              </a:rPr>
              <a:t>.</a:t>
            </a:r>
            <a:endParaRPr lang="en-US" altLang="zh-Hans-H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950896"/>
      </p:ext>
    </p:extLst>
  </p:cSld>
  <p:clrMapOvr>
    <a:masterClrMapping/>
  </p:clrMapOvr>
  <p:transition>
    <p:strips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EB95-F05F-4E27-8D81-DFF0978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062546" cy="1143000"/>
          </a:xfrm>
        </p:spPr>
        <p:txBody>
          <a:bodyPr/>
          <a:lstStyle/>
          <a:p>
            <a:r>
              <a:rPr lang="en-US" altLang="zh-Hans-HK" dirty="0"/>
              <a:t>Chen–Fox–Lyndon Theorem (***)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766FD-AEC6-46EF-B62B-EA23DFD9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261"/>
            <a:ext cx="8836270" cy="4114800"/>
          </a:xfrm>
        </p:spPr>
        <p:txBody>
          <a:bodyPr/>
          <a:lstStyle/>
          <a:p>
            <a:r>
              <a:rPr lang="en-US" altLang="zh-Hans-HK" dirty="0">
                <a:latin typeface="+mj-lt"/>
              </a:rPr>
              <a:t>[</a:t>
            </a:r>
            <a:r>
              <a:rPr lang="en-US" altLang="zh-Hans-HK" dirty="0">
                <a:solidFill>
                  <a:srgbClr val="00B0F0"/>
                </a:solidFill>
                <a:latin typeface="+mj-lt"/>
              </a:rPr>
              <a:t>Chen–Fox–Lyndon Theorem</a:t>
            </a:r>
            <a:r>
              <a:rPr lang="en-US" altLang="zh-Hans-HK" dirty="0">
                <a:latin typeface="+mj-lt"/>
              </a:rPr>
              <a:t>] Any word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dirty="0">
                <a:latin typeface="+mj-lt"/>
              </a:rPr>
              <a:t> can be uniquely factorized </a:t>
            </a:r>
            <a:r>
              <a:rPr lang="en-US" altLang="zh-CN" dirty="0">
                <a:latin typeface="+mj-lt"/>
              </a:rPr>
              <a:t>into </a:t>
            </a:r>
            <a:r>
              <a:rPr lang="en-US" altLang="zh-Hans-HK" dirty="0">
                <a:latin typeface="+mj-lt"/>
              </a:rPr>
              <a:t>w =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...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r>
              <a:rPr lang="en-US" altLang="zh-Hans-HK" dirty="0">
                <a:latin typeface="+mj-lt"/>
              </a:rPr>
              <a:t>, such that each </a:t>
            </a:r>
            <a:r>
              <a:rPr lang="en-US" altLang="zh-Hans-HK" dirty="0" err="1">
                <a:latin typeface="+mj-lt"/>
              </a:rPr>
              <a:t>w</a:t>
            </a:r>
            <a:r>
              <a:rPr lang="en-US" altLang="zh-Hans-HK" baseline="-25000" dirty="0" err="1">
                <a:latin typeface="+mj-lt"/>
              </a:rPr>
              <a:t>i</a:t>
            </a:r>
            <a:r>
              <a:rPr lang="en-US" altLang="zh-Hans-HK" dirty="0">
                <a:latin typeface="+mj-lt"/>
              </a:rPr>
              <a:t> is a LW, and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... ≥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endParaRPr lang="en-US" altLang="zh-Hans-HK" baseline="-25000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abacabab</a:t>
            </a:r>
            <a:r>
              <a:rPr lang="en-US" altLang="zh-CN" dirty="0">
                <a:latin typeface="+mj-lt"/>
              </a:rPr>
              <a:t> = 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aaabbbbaaa</a:t>
            </a:r>
            <a:r>
              <a:rPr lang="en-US" altLang="zh-CN" dirty="0">
                <a:latin typeface="+mj-lt"/>
              </a:rPr>
              <a:t>=(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Lyndon factorization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此分解可以在</a:t>
            </a:r>
            <a:r>
              <a:rPr lang="en-US" altLang="zh-CN" dirty="0">
                <a:latin typeface="+mj-lt"/>
              </a:rPr>
              <a:t>O(|w|)</a:t>
            </a:r>
            <a:r>
              <a:rPr lang="zh-CN" altLang="en-US" dirty="0">
                <a:latin typeface="+mj-lt"/>
              </a:rPr>
              <a:t>时间内计算。</a:t>
            </a:r>
            <a:r>
              <a:rPr lang="en-US" altLang="zh-CN" dirty="0">
                <a:latin typeface="+mj-lt"/>
              </a:rPr>
              <a:t>(Duval’s </a:t>
            </a:r>
            <a:r>
              <a:rPr lang="en-US" altLang="zh-CN" dirty="0" err="1">
                <a:latin typeface="+mj-lt"/>
              </a:rPr>
              <a:t>alg</a:t>
            </a:r>
            <a:r>
              <a:rPr lang="en-US" altLang="zh-CN" dirty="0">
                <a:latin typeface="+mj-lt"/>
              </a:rPr>
              <a:t>)</a:t>
            </a:r>
          </a:p>
          <a:p>
            <a:pPr lvl="1"/>
            <a:r>
              <a:rPr lang="zh-CN" altLang="en-US" dirty="0">
                <a:latin typeface="+mj-lt"/>
              </a:rPr>
              <a:t>有许多应用：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例如：给定字符串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，找到它的最小的</a:t>
            </a:r>
            <a:r>
              <a:rPr lang="en-US" altLang="zh-CN" dirty="0">
                <a:latin typeface="+mj-lt"/>
              </a:rPr>
              <a:t>rotation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更多参见：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zh-Hans-HK" sz="1350" dirty="0">
                <a:latin typeface="Arial" panose="020B0604020202020204" pitchFamily="34" charset="0"/>
              </a:rPr>
              <a:t> Factorizing Words over an Ordered Alphabet &gt;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935037664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DBF8-A440-49D9-9050-F3517F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1"/>
            <a:ext cx="7772400" cy="1143000"/>
          </a:xfrm>
        </p:spPr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sz="4400" dirty="0"/>
              <a:t>链表 </a:t>
            </a:r>
            <a:r>
              <a:rPr lang="en-US" altLang="zh-CN" sz="4400" dirty="0"/>
              <a:t>circular linked list</a:t>
            </a:r>
            <a:endParaRPr lang="zh-Hans-HK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DAAAE8-38E4-43AE-9DD2-763BE881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61" y="1457202"/>
            <a:ext cx="8501062" cy="505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表中最后一个结点的指针指向头结点</a:t>
            </a:r>
            <a:r>
              <a:rPr lang="zh-CN" altLang="en-US" kern="0" dirty="0"/>
              <a:t>；</a:t>
            </a:r>
            <a:endParaRPr lang="en-US" altLang="zh-CN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链表构成环状</a:t>
            </a:r>
            <a:endParaRPr lang="en-US" altLang="zh-CN" sz="2800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从表中任一结点出发均可找到表中其他结点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操作与单链表基本一致</a:t>
            </a:r>
            <a:r>
              <a:rPr lang="zh-CN" altLang="en-US" kern="0" dirty="0"/>
              <a:t>。</a:t>
            </a:r>
            <a:r>
              <a:rPr lang="zh-CN" altLang="zh-CN" kern="0" dirty="0"/>
              <a:t>结束条件不同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kern="0" dirty="0"/>
              <a:t>单链表</a:t>
            </a:r>
            <a:r>
              <a:rPr lang="en-US" altLang="zh-CN" kern="0" dirty="0"/>
              <a:t>   p-&gt;next=NULL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kern="0" dirty="0"/>
              <a:t>循环链表</a:t>
            </a:r>
            <a:r>
              <a:rPr lang="en-US" altLang="zh-CN" kern="0" dirty="0"/>
              <a:t>  p-&gt;next=h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0DF342CB-43CB-417C-872A-A4C1CACC5338}"/>
              </a:ext>
            </a:extLst>
          </p:cNvPr>
          <p:cNvGrpSpPr>
            <a:grpSpLocks/>
          </p:cNvGrpSpPr>
          <p:nvPr/>
        </p:nvGrpSpPr>
        <p:grpSpPr bwMode="auto">
          <a:xfrm>
            <a:off x="2066435" y="2927994"/>
            <a:ext cx="5111750" cy="709612"/>
            <a:chOff x="1298" y="2215"/>
            <a:chExt cx="3220" cy="447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5593B63F-8D0F-4FFF-B5F8-5A2C4C3B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217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3685CB2D-4C4B-4B43-962B-9D265BAC3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234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D35780-89A6-49D6-8964-34C67FC1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2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34A20223-179F-4C7D-A54C-EC940B6DF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22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D2D475EB-289E-4915-BC33-D67D3047A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22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2314278C-82F4-4302-A3CE-59486C10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2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8D5C1230-0929-4CBF-97C6-B14F6A57A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2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F4FA9BAF-CD3D-4774-B04A-39CD9587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22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D32899F5-15E8-49A4-AE61-19F91A6B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39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7C2D87BE-C495-47DC-8F1B-2DBF219DB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2339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9A1BE42-FC1C-44BE-A2FC-98B696C18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2349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A99F4088-501D-4CF3-877C-19AD42A15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235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09DE498-57BC-4D2C-B25E-1666B049C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2" y="2662"/>
              <a:ext cx="2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D323366E-54EF-4917-A90F-103D5CD7A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2" y="247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CCC60C77-DDD5-4FB4-8868-7635E081A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219"/>
              <a:ext cx="681" cy="262"/>
              <a:chOff x="1780" y="2219"/>
              <a:chExt cx="681" cy="262"/>
            </a:xfrm>
          </p:grpSpPr>
          <p:sp>
            <p:nvSpPr>
              <p:cNvPr id="21" name="Rectangle 25" descr="宽上对角线">
                <a:extLst>
                  <a:ext uri="{FF2B5EF4-FFF2-40B4-BE49-F238E27FC236}">
                    <a16:creationId xmlns:a16="http://schemas.microsoft.com/office/drawing/2014/main" id="{7FBDDCA0-78D3-45D8-9AF0-B307D9C70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" name="Rectangle 26" descr="浅色上对角线">
                <a:extLst>
                  <a:ext uri="{FF2B5EF4-FFF2-40B4-BE49-F238E27FC236}">
                    <a16:creationId xmlns:a16="http://schemas.microsoft.com/office/drawing/2014/main" id="{C89C29C3-3547-4590-8D26-46A74351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4125BF20-78DD-4477-AB7F-9B467BDDB848}"/>
              </a:ext>
            </a:extLst>
          </p:cNvPr>
          <p:cNvGrpSpPr>
            <a:grpSpLocks/>
          </p:cNvGrpSpPr>
          <p:nvPr/>
        </p:nvGrpSpPr>
        <p:grpSpPr bwMode="auto">
          <a:xfrm>
            <a:off x="2071198" y="3837631"/>
            <a:ext cx="3238500" cy="706438"/>
            <a:chOff x="1301" y="2788"/>
            <a:chExt cx="2040" cy="445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7865FDFB-305F-415C-8B4B-EF51566CE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78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2A7662AF-3B84-496C-BF08-68A18F02C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291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F0E39670-0835-496E-AA15-27E2E30ED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91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32089C91-E0FD-4307-9F98-61A140051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5" y="3233"/>
              <a:ext cx="7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320CB5B8-B474-442C-9382-FD98B6A2F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3044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B5AF1636-7FA0-4D49-BDF4-FC778BBBC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2911"/>
              <a:ext cx="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3141631A-17A1-4FC1-8854-8842240BD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285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7D992118-CB09-4EC0-B3AA-7CD3C504A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93"/>
              <a:ext cx="681" cy="255"/>
              <a:chOff x="1786" y="2793"/>
              <a:chExt cx="681" cy="255"/>
            </a:xfrm>
          </p:grpSpPr>
          <p:sp>
            <p:nvSpPr>
              <p:cNvPr id="32" name="Rectangle 28" descr="宽上对角线">
                <a:extLst>
                  <a:ext uri="{FF2B5EF4-FFF2-40B4-BE49-F238E27FC236}">
                    <a16:creationId xmlns:a16="http://schemas.microsoft.com/office/drawing/2014/main" id="{67BB719D-7326-4890-B93F-4D49DEA55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3" name="Rectangle 29" descr="浅色上对角线">
                <a:extLst>
                  <a:ext uri="{FF2B5EF4-FFF2-40B4-BE49-F238E27FC236}">
                    <a16:creationId xmlns:a16="http://schemas.microsoft.com/office/drawing/2014/main" id="{215A66A7-A49A-43DD-B88B-4E488767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723307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E725-EE20-4D15-B1CA-A057565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循环列表的举例：约瑟夫环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29A23-173B-41CB-A0B9-1057C92C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839425"/>
            <a:ext cx="8501062" cy="456137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zh-CN" altLang="en-US" sz="2400" dirty="0"/>
              <a:t>个人，编号为</a:t>
            </a:r>
            <a:r>
              <a:rPr lang="en-US" altLang="zh-CN" sz="2400" dirty="0"/>
              <a:t>1..n</a:t>
            </a:r>
            <a:r>
              <a:rPr lang="zh-CN" altLang="en-US" sz="2400" dirty="0"/>
              <a:t>，顺势针一个圈。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从第一个人开始报数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；报到</a:t>
            </a:r>
            <a:r>
              <a:rPr lang="en-US" altLang="zh-CN" sz="2400" dirty="0">
                <a:solidFill>
                  <a:srgbClr val="00B0F0"/>
                </a:solidFill>
              </a:rPr>
              <a:t>m</a:t>
            </a:r>
            <a:r>
              <a:rPr lang="zh-CN" altLang="en-US" sz="2400" dirty="0"/>
              <a:t>的人</a:t>
            </a:r>
            <a:r>
              <a:rPr lang="zh-CN" altLang="en-US" sz="2400" dirty="0">
                <a:solidFill>
                  <a:srgbClr val="00B0F0"/>
                </a:solidFill>
              </a:rPr>
              <a:t>出局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再从出局者的下一个人开始报数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；同样，报到</a:t>
            </a:r>
            <a:r>
              <a:rPr lang="en-US" altLang="zh-CN" sz="2400" dirty="0"/>
              <a:t>m</a:t>
            </a:r>
            <a:br>
              <a:rPr lang="en-US" altLang="zh-CN" sz="2400" dirty="0"/>
            </a:br>
            <a:r>
              <a:rPr lang="zh-CN" altLang="en-US" sz="2400" dirty="0"/>
              <a:t>的人出局。如此往复，每次数到</a:t>
            </a:r>
            <a:r>
              <a:rPr lang="en-US" altLang="zh-CN" sz="2400" dirty="0"/>
              <a:t>m</a:t>
            </a:r>
            <a:r>
              <a:rPr lang="zh-CN" altLang="en-US" sz="2400" dirty="0"/>
              <a:t>的出局。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问，最后剩下的一个人的编号是多少？</a:t>
            </a:r>
            <a:endParaRPr lang="en-US" altLang="zh-CN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800" dirty="0"/>
              <a:t>对这个例子，用循环链表运行效率</a:t>
            </a:r>
            <a:r>
              <a:rPr lang="zh-CN" altLang="en-US" sz="2800" dirty="0">
                <a:solidFill>
                  <a:srgbClr val="00B0F0"/>
                </a:solidFill>
              </a:rPr>
              <a:t>远优于</a:t>
            </a:r>
            <a:r>
              <a:rPr lang="zh-CN" altLang="en-US" sz="2800" dirty="0"/>
              <a:t>用顺序表。</a:t>
            </a:r>
            <a:endParaRPr lang="zh-Hans-HK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D7DF1E-4053-4EBF-A3D5-FDC2F5A62264}"/>
              </a:ext>
            </a:extLst>
          </p:cNvPr>
          <p:cNvGrpSpPr/>
          <p:nvPr/>
        </p:nvGrpSpPr>
        <p:grpSpPr>
          <a:xfrm>
            <a:off x="926076" y="4193491"/>
            <a:ext cx="7672231" cy="1348186"/>
            <a:chOff x="786376" y="4764014"/>
            <a:chExt cx="7672231" cy="13481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B68A5F2-92A6-4DA1-A140-B9C3FE9C1BD8}"/>
                </a:ext>
              </a:extLst>
            </p:cNvPr>
            <p:cNvSpPr/>
            <p:nvPr/>
          </p:nvSpPr>
          <p:spPr bwMode="auto">
            <a:xfrm>
              <a:off x="1215603" y="4768136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A56F446-D1FE-4BA8-A30C-AB2D94A13F1E}"/>
                </a:ext>
              </a:extLst>
            </p:cNvPr>
            <p:cNvSpPr/>
            <p:nvPr/>
          </p:nvSpPr>
          <p:spPr bwMode="auto">
            <a:xfrm>
              <a:off x="1629596" y="506440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3F04A86-FC3C-4969-9F29-9FA87130AF81}"/>
                </a:ext>
              </a:extLst>
            </p:cNvPr>
            <p:cNvSpPr/>
            <p:nvPr/>
          </p:nvSpPr>
          <p:spPr bwMode="auto">
            <a:xfrm>
              <a:off x="1468669" y="5530898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B473A1-843A-4B3F-B6DA-3929AC0A2608}"/>
                </a:ext>
              </a:extLst>
            </p:cNvPr>
            <p:cNvSpPr/>
            <p:nvPr/>
          </p:nvSpPr>
          <p:spPr bwMode="auto">
            <a:xfrm>
              <a:off x="1004408" y="5540098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861DDDC-9CA9-4CE0-8B07-0D437AA445BA}"/>
                </a:ext>
              </a:extLst>
            </p:cNvPr>
            <p:cNvSpPr/>
            <p:nvPr/>
          </p:nvSpPr>
          <p:spPr bwMode="auto">
            <a:xfrm>
              <a:off x="801610" y="5077379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4F6C8DA-C1E2-4B73-AFF4-736224FCDAF4}"/>
                </a:ext>
              </a:extLst>
            </p:cNvPr>
            <p:cNvSpPr/>
            <p:nvPr/>
          </p:nvSpPr>
          <p:spPr bwMode="auto">
            <a:xfrm>
              <a:off x="3289432" y="4793536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177BDE9-4927-4EFC-8EB4-8FDB0976A884}"/>
                </a:ext>
              </a:extLst>
            </p:cNvPr>
            <p:cNvSpPr/>
            <p:nvPr/>
          </p:nvSpPr>
          <p:spPr bwMode="auto">
            <a:xfrm>
              <a:off x="3716125" y="5064407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C96F84B-CACD-4042-B6FE-05068A47D11A}"/>
                </a:ext>
              </a:extLst>
            </p:cNvPr>
            <p:cNvSpPr/>
            <p:nvPr/>
          </p:nvSpPr>
          <p:spPr bwMode="auto">
            <a:xfrm>
              <a:off x="3105095" y="5581810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2220627-CAD7-473E-A762-15B1EC20B10D}"/>
                </a:ext>
              </a:extLst>
            </p:cNvPr>
            <p:cNvSpPr/>
            <p:nvPr/>
          </p:nvSpPr>
          <p:spPr bwMode="auto">
            <a:xfrm>
              <a:off x="2888139" y="5077379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24206E4-0CAA-4D51-892E-DEC66771A4C4}"/>
                </a:ext>
              </a:extLst>
            </p:cNvPr>
            <p:cNvSpPr/>
            <p:nvPr/>
          </p:nvSpPr>
          <p:spPr bwMode="auto">
            <a:xfrm>
              <a:off x="5877935" y="502548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F96CE1-1595-489E-85B6-E5FFDB2DEA8F}"/>
                </a:ext>
              </a:extLst>
            </p:cNvPr>
            <p:cNvSpPr/>
            <p:nvPr/>
          </p:nvSpPr>
          <p:spPr bwMode="auto">
            <a:xfrm>
              <a:off x="5328372" y="557405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64D95F-5E7B-455F-994E-E9DC7689D44F}"/>
                </a:ext>
              </a:extLst>
            </p:cNvPr>
            <p:cNvSpPr/>
            <p:nvPr/>
          </p:nvSpPr>
          <p:spPr bwMode="auto">
            <a:xfrm>
              <a:off x="5113449" y="5038453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B0F08C0-665F-4D82-8EB3-2379E558F2D8}"/>
                </a:ext>
              </a:extLst>
            </p:cNvPr>
            <p:cNvSpPr/>
            <p:nvPr/>
          </p:nvSpPr>
          <p:spPr bwMode="auto">
            <a:xfrm>
              <a:off x="7970365" y="5049695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E8ACD30-C1B8-409B-A86F-D3D637EBC2AC}"/>
                </a:ext>
              </a:extLst>
            </p:cNvPr>
            <p:cNvSpPr/>
            <p:nvPr/>
          </p:nvSpPr>
          <p:spPr bwMode="auto">
            <a:xfrm>
              <a:off x="7407722" y="561269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BCFA6FA-C1A7-43E7-87FE-0BC588AACE8C}"/>
                </a:ext>
              </a:extLst>
            </p:cNvPr>
            <p:cNvSpPr/>
            <p:nvPr/>
          </p:nvSpPr>
          <p:spPr bwMode="auto">
            <a:xfrm>
              <a:off x="786376" y="4764015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CAA231A-E7F2-4AF2-89B5-5F49FDD24DA3}"/>
                </a:ext>
              </a:extLst>
            </p:cNvPr>
            <p:cNvSpPr/>
            <p:nvPr/>
          </p:nvSpPr>
          <p:spPr bwMode="auto">
            <a:xfrm>
              <a:off x="2819302" y="4781599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CB15983-9A02-41BE-B69D-F127095A90B0}"/>
                </a:ext>
              </a:extLst>
            </p:cNvPr>
            <p:cNvSpPr/>
            <p:nvPr/>
          </p:nvSpPr>
          <p:spPr bwMode="auto">
            <a:xfrm>
              <a:off x="5063156" y="476401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04B56A2-B997-4904-ADD9-19EC0F60ACB0}"/>
                </a:ext>
              </a:extLst>
            </p:cNvPr>
            <p:cNvSpPr/>
            <p:nvPr/>
          </p:nvSpPr>
          <p:spPr bwMode="auto">
            <a:xfrm>
              <a:off x="7165731" y="481932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0299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A21CB9-B218-4CAF-847C-C7EE4024D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92100"/>
            <a:ext cx="7453312" cy="871538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4000" dirty="0">
                <a:solidFill>
                  <a:schemeClr val="tx2"/>
                </a:solidFill>
              </a:rPr>
              <a:t>双向链表（</a:t>
            </a:r>
            <a:r>
              <a:rPr lang="en-US" altLang="zh-CN" sz="4000" dirty="0">
                <a:solidFill>
                  <a:schemeClr val="tx2"/>
                </a:solidFill>
              </a:rPr>
              <a:t>double linked list)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7B95DD66-61DE-42F0-8E88-539B467E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797" y="1175611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node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element;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node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7018B514-ABC3-44D8-8483-B33251F419FE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1819275"/>
            <a:ext cx="2543175" cy="425450"/>
            <a:chOff x="1310" y="2401"/>
            <a:chExt cx="1602" cy="268"/>
          </a:xfrm>
        </p:grpSpPr>
        <p:sp>
          <p:nvSpPr>
            <p:cNvPr id="94284" name="Rectangle 5">
              <a:extLst>
                <a:ext uri="{FF2B5EF4-FFF2-40B4-BE49-F238E27FC236}">
                  <a16:creationId xmlns:a16="http://schemas.microsoft.com/office/drawing/2014/main" id="{9579967A-DCB5-47C5-84C6-EA6B31878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5" name="Rectangle 6">
              <a:extLst>
                <a:ext uri="{FF2B5EF4-FFF2-40B4-BE49-F238E27FC236}">
                  <a16:creationId xmlns:a16="http://schemas.microsoft.com/office/drawing/2014/main" id="{D433AC0F-3CFA-4ADA-85B8-7DD3C776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24"/>
              <a:ext cx="6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6" name="Rectangle 7">
              <a:extLst>
                <a:ext uri="{FF2B5EF4-FFF2-40B4-BE49-F238E27FC236}">
                  <a16:creationId xmlns:a16="http://schemas.microsoft.com/office/drawing/2014/main" id="{2292E163-7792-47B9-A589-1C35B745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7" name="Text Box 8">
              <a:extLst>
                <a:ext uri="{FF2B5EF4-FFF2-40B4-BE49-F238E27FC236}">
                  <a16:creationId xmlns:a16="http://schemas.microsoft.com/office/drawing/2014/main" id="{AE63D0B8-43FC-4812-B0A3-3F4739C30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419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prior</a:t>
              </a:r>
            </a:p>
          </p:txBody>
        </p:sp>
        <p:sp>
          <p:nvSpPr>
            <p:cNvPr id="94288" name="Text Box 9">
              <a:extLst>
                <a:ext uri="{FF2B5EF4-FFF2-40B4-BE49-F238E27FC236}">
                  <a16:creationId xmlns:a16="http://schemas.microsoft.com/office/drawing/2014/main" id="{E3ECACBC-2C7E-4DC9-AF6D-92D1EF755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416"/>
              <a:ext cx="6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element</a:t>
              </a:r>
            </a:p>
          </p:txBody>
        </p:sp>
        <p:sp>
          <p:nvSpPr>
            <p:cNvPr id="94289" name="Text Box 10">
              <a:extLst>
                <a:ext uri="{FF2B5EF4-FFF2-40B4-BE49-F238E27FC236}">
                  <a16:creationId xmlns:a16="http://schemas.microsoft.com/office/drawing/2014/main" id="{BBCB5EB3-0BDA-4ADE-A8D9-CAF55F96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401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7760" name="Group 112">
            <a:extLst>
              <a:ext uri="{FF2B5EF4-FFF2-40B4-BE49-F238E27FC236}">
                <a16:creationId xmlns:a16="http://schemas.microsoft.com/office/drawing/2014/main" id="{3BC8C81D-4013-462F-AAF8-AA4AB9BD5244}"/>
              </a:ext>
            </a:extLst>
          </p:cNvPr>
          <p:cNvGrpSpPr>
            <a:grpSpLocks/>
          </p:cNvGrpSpPr>
          <p:nvPr/>
        </p:nvGrpSpPr>
        <p:grpSpPr bwMode="auto">
          <a:xfrm>
            <a:off x="2393950" y="2911723"/>
            <a:ext cx="4741863" cy="568325"/>
            <a:chOff x="644" y="1956"/>
            <a:chExt cx="2987" cy="358"/>
          </a:xfrm>
        </p:grpSpPr>
        <p:sp>
          <p:nvSpPr>
            <p:cNvPr id="94270" name="Rectangle 12">
              <a:extLst>
                <a:ext uri="{FF2B5EF4-FFF2-40B4-BE49-F238E27FC236}">
                  <a16:creationId xmlns:a16="http://schemas.microsoft.com/office/drawing/2014/main" id="{43095E99-4AF7-4607-84A9-64043B31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206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1" name="Rectangle 13" descr="浅色上对角线">
              <a:extLst>
                <a:ext uri="{FF2B5EF4-FFF2-40B4-BE49-F238E27FC236}">
                  <a16:creationId xmlns:a16="http://schemas.microsoft.com/office/drawing/2014/main" id="{972F63E4-06C9-4CF6-8FE4-A45BA9F9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06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2" name="Rectangle 14">
              <a:extLst>
                <a:ext uri="{FF2B5EF4-FFF2-40B4-BE49-F238E27FC236}">
                  <a16:creationId xmlns:a16="http://schemas.microsoft.com/office/drawing/2014/main" id="{81798270-6C4E-4280-B267-F1BD072E5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06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3" name="Line 15">
              <a:extLst>
                <a:ext uri="{FF2B5EF4-FFF2-40B4-BE49-F238E27FC236}">
                  <a16:creationId xmlns:a16="http://schemas.microsoft.com/office/drawing/2014/main" id="{121B5FDE-6FA7-41A5-856B-FCBA2F05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218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74" name="Group 16">
              <a:extLst>
                <a:ext uri="{FF2B5EF4-FFF2-40B4-BE49-F238E27FC236}">
                  <a16:creationId xmlns:a16="http://schemas.microsoft.com/office/drawing/2014/main" id="{7AE1C63D-A04D-4094-AE86-37C5EEC13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3" y="1960"/>
              <a:ext cx="311" cy="234"/>
              <a:chOff x="3645" y="2311"/>
              <a:chExt cx="311" cy="234"/>
            </a:xfrm>
          </p:grpSpPr>
          <p:sp>
            <p:nvSpPr>
              <p:cNvPr id="94281" name="Line 17">
                <a:extLst>
                  <a:ext uri="{FF2B5EF4-FFF2-40B4-BE49-F238E27FC236}">
                    <a16:creationId xmlns:a16="http://schemas.microsoft.com/office/drawing/2014/main" id="{BAA15A90-FB01-4D90-8A66-F7DE4A7E8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2" name="Line 18">
                <a:extLst>
                  <a:ext uri="{FF2B5EF4-FFF2-40B4-BE49-F238E27FC236}">
                    <a16:creationId xmlns:a16="http://schemas.microsoft.com/office/drawing/2014/main" id="{F5FBB4C4-93C9-4748-B779-EE1C44FFA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3" name="Line 19">
                <a:extLst>
                  <a:ext uri="{FF2B5EF4-FFF2-40B4-BE49-F238E27FC236}">
                    <a16:creationId xmlns:a16="http://schemas.microsoft.com/office/drawing/2014/main" id="{98A4B448-EDE1-4776-8C3B-3C97CC87B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75" name="Group 20">
              <a:extLst>
                <a:ext uri="{FF2B5EF4-FFF2-40B4-BE49-F238E27FC236}">
                  <a16:creationId xmlns:a16="http://schemas.microsoft.com/office/drawing/2014/main" id="{8627A343-BAAF-43F0-8210-EF6E1FE51916}"/>
                </a:ext>
              </a:extLst>
            </p:cNvPr>
            <p:cNvGrpSpPr>
              <a:grpSpLocks/>
            </p:cNvGrpSpPr>
            <p:nvPr/>
          </p:nvGrpSpPr>
          <p:grpSpPr bwMode="auto">
            <a:xfrm rot="10785916" flipV="1">
              <a:off x="3151" y="1956"/>
              <a:ext cx="311" cy="234"/>
              <a:chOff x="3645" y="2311"/>
              <a:chExt cx="311" cy="234"/>
            </a:xfrm>
          </p:grpSpPr>
          <p:sp>
            <p:nvSpPr>
              <p:cNvPr id="94278" name="Line 21">
                <a:extLst>
                  <a:ext uri="{FF2B5EF4-FFF2-40B4-BE49-F238E27FC236}">
                    <a16:creationId xmlns:a16="http://schemas.microsoft.com/office/drawing/2014/main" id="{EBA79644-CAB3-4A2A-815C-F59F714C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79" name="Line 22">
                <a:extLst>
                  <a:ext uri="{FF2B5EF4-FFF2-40B4-BE49-F238E27FC236}">
                    <a16:creationId xmlns:a16="http://schemas.microsoft.com/office/drawing/2014/main" id="{2A9955FE-666F-4C76-894E-2F63B9108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0" name="Line 23">
                <a:extLst>
                  <a:ext uri="{FF2B5EF4-FFF2-40B4-BE49-F238E27FC236}">
                    <a16:creationId xmlns:a16="http://schemas.microsoft.com/office/drawing/2014/main" id="{B09FD01C-3E09-487B-A84E-4725E3C77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76" name="Text Box 24">
              <a:extLst>
                <a:ext uri="{FF2B5EF4-FFF2-40B4-BE49-F238E27FC236}">
                  <a16:creationId xmlns:a16="http://schemas.microsoft.com/office/drawing/2014/main" id="{B6BC3780-A12B-4CE3-81A1-7115F8094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77" name="Text Box 52">
              <a:extLst>
                <a:ext uri="{FF2B5EF4-FFF2-40B4-BE49-F238E27FC236}">
                  <a16:creationId xmlns:a16="http://schemas.microsoft.com/office/drawing/2014/main" id="{7ABB819C-314C-400D-B1D3-261D6713D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038"/>
              <a:ext cx="1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空双向循环链表：</a:t>
              </a:r>
            </a:p>
          </p:txBody>
        </p:sp>
      </p:grpSp>
      <p:grpSp>
        <p:nvGrpSpPr>
          <p:cNvPr id="27761" name="Group 113">
            <a:extLst>
              <a:ext uri="{FF2B5EF4-FFF2-40B4-BE49-F238E27FC236}">
                <a16:creationId xmlns:a16="http://schemas.microsoft.com/office/drawing/2014/main" id="{58E23290-E533-4CA8-9404-586F73683F2C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4057650"/>
            <a:ext cx="8610600" cy="1139825"/>
            <a:chOff x="168" y="2556"/>
            <a:chExt cx="5424" cy="718"/>
          </a:xfrm>
        </p:grpSpPr>
        <p:sp>
          <p:nvSpPr>
            <p:cNvPr id="94240" name="Text Box 54">
              <a:extLst>
                <a:ext uri="{FF2B5EF4-FFF2-40B4-BE49-F238E27FC236}">
                  <a16:creationId xmlns:a16="http://schemas.microsoft.com/office/drawing/2014/main" id="{BCFAFAB4-1B57-4E61-8BC2-E5063B4EC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700"/>
              <a:ext cx="1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非空双向循环链表：</a:t>
              </a:r>
            </a:p>
          </p:txBody>
        </p:sp>
        <p:sp>
          <p:nvSpPr>
            <p:cNvPr id="94241" name="Rectangle 26">
              <a:extLst>
                <a:ext uri="{FF2B5EF4-FFF2-40B4-BE49-F238E27FC236}">
                  <a16:creationId xmlns:a16="http://schemas.microsoft.com/office/drawing/2014/main" id="{969C6CBC-F468-467A-AB82-59200FB1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71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2" name="Rectangle 27" descr="浅色上对角线">
              <a:extLst>
                <a:ext uri="{FF2B5EF4-FFF2-40B4-BE49-F238E27FC236}">
                  <a16:creationId xmlns:a16="http://schemas.microsoft.com/office/drawing/2014/main" id="{BF05048B-E67F-449A-8E79-A6E4552B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71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3" name="Rectangle 28">
              <a:extLst>
                <a:ext uri="{FF2B5EF4-FFF2-40B4-BE49-F238E27FC236}">
                  <a16:creationId xmlns:a16="http://schemas.microsoft.com/office/drawing/2014/main" id="{6C30429B-4365-4B16-9B5F-3E20C67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71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4" name="Line 29">
              <a:extLst>
                <a:ext uri="{FF2B5EF4-FFF2-40B4-BE49-F238E27FC236}">
                  <a16:creationId xmlns:a16="http://schemas.microsoft.com/office/drawing/2014/main" id="{82A56EC9-E759-4615-8AE0-457AB591B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83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5" name="Text Box 30">
              <a:extLst>
                <a:ext uri="{FF2B5EF4-FFF2-40B4-BE49-F238E27FC236}">
                  <a16:creationId xmlns:a16="http://schemas.microsoft.com/office/drawing/2014/main" id="{0E67D816-CB11-4ECA-9B83-CB7EF82F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70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46" name="Rectangle 31">
              <a:extLst>
                <a:ext uri="{FF2B5EF4-FFF2-40B4-BE49-F238E27FC236}">
                  <a16:creationId xmlns:a16="http://schemas.microsoft.com/office/drawing/2014/main" id="{2DBE6763-672F-4959-855B-81B9123C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704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7" name="Rectangle 32" descr="宽上对角线">
              <a:extLst>
                <a:ext uri="{FF2B5EF4-FFF2-40B4-BE49-F238E27FC236}">
                  <a16:creationId xmlns:a16="http://schemas.microsoft.com/office/drawing/2014/main" id="{F6349518-3978-4C67-831B-6ECB05AC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704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8" name="Rectangle 33">
              <a:extLst>
                <a:ext uri="{FF2B5EF4-FFF2-40B4-BE49-F238E27FC236}">
                  <a16:creationId xmlns:a16="http://schemas.microsoft.com/office/drawing/2014/main" id="{74A189E6-6618-4791-83E2-FD11B700D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704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9" name="Rectangle 34">
              <a:extLst>
                <a:ext uri="{FF2B5EF4-FFF2-40B4-BE49-F238E27FC236}">
                  <a16:creationId xmlns:a16="http://schemas.microsoft.com/office/drawing/2014/main" id="{7440CBDE-632C-4206-9A7C-BDD690E4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700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0" name="Rectangle 35" descr="宽上对角线">
              <a:extLst>
                <a:ext uri="{FF2B5EF4-FFF2-40B4-BE49-F238E27FC236}">
                  <a16:creationId xmlns:a16="http://schemas.microsoft.com/office/drawing/2014/main" id="{9D16754F-E21F-4A24-953F-89F4384D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2700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1" name="Rectangle 36">
              <a:extLst>
                <a:ext uri="{FF2B5EF4-FFF2-40B4-BE49-F238E27FC236}">
                  <a16:creationId xmlns:a16="http://schemas.microsoft.com/office/drawing/2014/main" id="{8F75A001-D666-4F34-8C30-67F175D8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2700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2" name="Line 37">
              <a:extLst>
                <a:ext uri="{FF2B5EF4-FFF2-40B4-BE49-F238E27FC236}">
                  <a16:creationId xmlns:a16="http://schemas.microsoft.com/office/drawing/2014/main" id="{6D5CE8A6-F723-4BE7-9D3E-D43F71987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826"/>
              <a:ext cx="32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3" name="Line 38">
              <a:extLst>
                <a:ext uri="{FF2B5EF4-FFF2-40B4-BE49-F238E27FC236}">
                  <a16:creationId xmlns:a16="http://schemas.microsoft.com/office/drawing/2014/main" id="{5EF6D5C5-BD76-4D41-BF3A-684C683C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826"/>
              <a:ext cx="333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54" name="Group 39">
              <a:extLst>
                <a:ext uri="{FF2B5EF4-FFF2-40B4-BE49-F238E27FC236}">
                  <a16:creationId xmlns:a16="http://schemas.microsoft.com/office/drawing/2014/main" id="{BA99CD28-22DF-4B21-A514-459015D37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" y="2826"/>
              <a:ext cx="889" cy="244"/>
              <a:chOff x="3512" y="3100"/>
              <a:chExt cx="889" cy="244"/>
            </a:xfrm>
          </p:grpSpPr>
          <p:sp>
            <p:nvSpPr>
              <p:cNvPr id="94267" name="Line 40">
                <a:extLst>
                  <a:ext uri="{FF2B5EF4-FFF2-40B4-BE49-F238E27FC236}">
                    <a16:creationId xmlns:a16="http://schemas.microsoft.com/office/drawing/2014/main" id="{4B0B5F32-E1F3-4B09-A78A-73DA29569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8" name="Line 41">
                <a:extLst>
                  <a:ext uri="{FF2B5EF4-FFF2-40B4-BE49-F238E27FC236}">
                    <a16:creationId xmlns:a16="http://schemas.microsoft.com/office/drawing/2014/main" id="{DB6EB7FB-18D5-4234-BF00-62C4A83A4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9" name="Line 42">
                <a:extLst>
                  <a:ext uri="{FF2B5EF4-FFF2-40B4-BE49-F238E27FC236}">
                    <a16:creationId xmlns:a16="http://schemas.microsoft.com/office/drawing/2014/main" id="{2FDA70F6-0073-4DBF-9075-6300F0232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55" name="Group 43">
              <a:extLst>
                <a:ext uri="{FF2B5EF4-FFF2-40B4-BE49-F238E27FC236}">
                  <a16:creationId xmlns:a16="http://schemas.microsoft.com/office/drawing/2014/main" id="{734996A5-5DE2-459C-91C5-53FB7FA6C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" y="2833"/>
              <a:ext cx="889" cy="244"/>
              <a:chOff x="3512" y="3100"/>
              <a:chExt cx="889" cy="244"/>
            </a:xfrm>
          </p:grpSpPr>
          <p:sp>
            <p:nvSpPr>
              <p:cNvPr id="94264" name="Line 44">
                <a:extLst>
                  <a:ext uri="{FF2B5EF4-FFF2-40B4-BE49-F238E27FC236}">
                    <a16:creationId xmlns:a16="http://schemas.microsoft.com/office/drawing/2014/main" id="{5997A97D-7055-46B0-AE6C-110852BF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5" name="Line 45">
                <a:extLst>
                  <a:ext uri="{FF2B5EF4-FFF2-40B4-BE49-F238E27FC236}">
                    <a16:creationId xmlns:a16="http://schemas.microsoft.com/office/drawing/2014/main" id="{FB9C30F6-9800-4FF4-8C53-832F364FB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6" name="Line 46">
                <a:extLst>
                  <a:ext uri="{FF2B5EF4-FFF2-40B4-BE49-F238E27FC236}">
                    <a16:creationId xmlns:a16="http://schemas.microsoft.com/office/drawing/2014/main" id="{681D933B-2FB1-4B5F-941E-5B5CE594C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56" name="Line 47">
              <a:extLst>
                <a:ext uri="{FF2B5EF4-FFF2-40B4-BE49-F238E27FC236}">
                  <a16:creationId xmlns:a16="http://schemas.microsoft.com/office/drawing/2014/main" id="{69158B7E-CA4A-40B4-B7EF-051E67E37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3" y="2863"/>
              <a:ext cx="0" cy="4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7" name="Line 48">
              <a:extLst>
                <a:ext uri="{FF2B5EF4-FFF2-40B4-BE49-F238E27FC236}">
                  <a16:creationId xmlns:a16="http://schemas.microsoft.com/office/drawing/2014/main" id="{31D70B76-8ECB-462D-AF98-57EA561AA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3" y="3273"/>
              <a:ext cx="2845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8" name="Line 49">
              <a:extLst>
                <a:ext uri="{FF2B5EF4-FFF2-40B4-BE49-F238E27FC236}">
                  <a16:creationId xmlns:a16="http://schemas.microsoft.com/office/drawing/2014/main" id="{8C7C8024-E715-44D9-8195-97C21809E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2952"/>
              <a:ext cx="0" cy="3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9" name="Text Box 50">
              <a:extLst>
                <a:ext uri="{FF2B5EF4-FFF2-40B4-BE49-F238E27FC236}">
                  <a16:creationId xmlns:a16="http://schemas.microsoft.com/office/drawing/2014/main" id="{6A729C79-0D69-4C72-A641-C5EBF9ADB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270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4260" name="Text Box 51">
              <a:extLst>
                <a:ext uri="{FF2B5EF4-FFF2-40B4-BE49-F238E27FC236}">
                  <a16:creationId xmlns:a16="http://schemas.microsoft.com/office/drawing/2014/main" id="{2318B44F-4D40-4AA5-A813-EC016F44B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70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4261" name="Line 57">
              <a:extLst>
                <a:ext uri="{FF2B5EF4-FFF2-40B4-BE49-F238E27FC236}">
                  <a16:creationId xmlns:a16="http://schemas.microsoft.com/office/drawing/2014/main" id="{9AB2C7F4-DD4C-47F3-A65A-DA6BF5191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8" y="2556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2" name="Line 58">
              <a:extLst>
                <a:ext uri="{FF2B5EF4-FFF2-40B4-BE49-F238E27FC236}">
                  <a16:creationId xmlns:a16="http://schemas.microsoft.com/office/drawing/2014/main" id="{133D2284-5EEA-4A42-8BB9-029D8E3DB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2556"/>
              <a:ext cx="28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3" name="Line 59">
              <a:extLst>
                <a:ext uri="{FF2B5EF4-FFF2-40B4-BE49-F238E27FC236}">
                  <a16:creationId xmlns:a16="http://schemas.microsoft.com/office/drawing/2014/main" id="{DEA1EB48-748E-486C-BCF2-2A869C2AC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556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7759" name="Group 111">
            <a:extLst>
              <a:ext uri="{FF2B5EF4-FFF2-40B4-BE49-F238E27FC236}">
                <a16:creationId xmlns:a16="http://schemas.microsoft.com/office/drawing/2014/main" id="{CBB53C37-E4A4-4D1E-8D1A-E3374D64B01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886200"/>
            <a:ext cx="7639050" cy="2362200"/>
            <a:chOff x="312" y="1944"/>
            <a:chExt cx="4812" cy="1488"/>
          </a:xfrm>
        </p:grpSpPr>
        <p:sp>
          <p:nvSpPr>
            <p:cNvPr id="94217" name="Rectangle 109">
              <a:extLst>
                <a:ext uri="{FF2B5EF4-FFF2-40B4-BE49-F238E27FC236}">
                  <a16:creationId xmlns:a16="http://schemas.microsoft.com/office/drawing/2014/main" id="{AB4C841C-1CBB-4A20-88C9-3B5D1EC8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944"/>
              <a:ext cx="4812" cy="14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18" name="Group 108">
              <a:extLst>
                <a:ext uri="{FF2B5EF4-FFF2-40B4-BE49-F238E27FC236}">
                  <a16:creationId xmlns:a16="http://schemas.microsoft.com/office/drawing/2014/main" id="{AB9E0D2A-5ECD-44F8-AB2F-6AC9A681B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224"/>
              <a:ext cx="3761" cy="524"/>
              <a:chOff x="1049" y="3448"/>
              <a:chExt cx="3761" cy="524"/>
            </a:xfrm>
          </p:grpSpPr>
          <p:grpSp>
            <p:nvGrpSpPr>
              <p:cNvPr id="94219" name="Group 86">
                <a:extLst>
                  <a:ext uri="{FF2B5EF4-FFF2-40B4-BE49-F238E27FC236}">
                    <a16:creationId xmlns:a16="http://schemas.microsoft.com/office/drawing/2014/main" id="{93DFF080-274C-4390-AA56-086DA673F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9" y="3448"/>
                <a:ext cx="3761" cy="274"/>
                <a:chOff x="1337" y="631"/>
                <a:chExt cx="3761" cy="274"/>
              </a:xfrm>
            </p:grpSpPr>
            <p:sp>
              <p:nvSpPr>
                <p:cNvPr id="94222" name="Rectangle 87">
                  <a:extLst>
                    <a:ext uri="{FF2B5EF4-FFF2-40B4-BE49-F238E27FC236}">
                      <a16:creationId xmlns:a16="http://schemas.microsoft.com/office/drawing/2014/main" id="{1B99BDE5-C9E1-47F2-A314-494197C76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9" y="660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3" name="Rectangle 88" descr="宽上对角线">
                  <a:extLst>
                    <a:ext uri="{FF2B5EF4-FFF2-40B4-BE49-F238E27FC236}">
                      <a16:creationId xmlns:a16="http://schemas.microsoft.com/office/drawing/2014/main" id="{4419F67A-7010-4884-8FC1-D0ADDD016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3" y="660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4" name="Rectangle 89">
                  <a:extLst>
                    <a:ext uri="{FF2B5EF4-FFF2-40B4-BE49-F238E27FC236}">
                      <a16:creationId xmlns:a16="http://schemas.microsoft.com/office/drawing/2014/main" id="{67B28BB8-3ACA-4B3A-8382-2BE2D14EA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" y="660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5" name="Line 90">
                  <a:extLst>
                    <a:ext uri="{FF2B5EF4-FFF2-40B4-BE49-F238E27FC236}">
                      <a16:creationId xmlns:a16="http://schemas.microsoft.com/office/drawing/2014/main" id="{D6D5BB0F-76E6-4B1D-B311-3382153B3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" y="717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6" name="Rectangle 91">
                  <a:extLst>
                    <a:ext uri="{FF2B5EF4-FFF2-40B4-BE49-F238E27FC236}">
                      <a16:creationId xmlns:a16="http://schemas.microsoft.com/office/drawing/2014/main" id="{E95DC8D3-85DE-4510-A531-5C7A26180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7" y="645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7" name="Rectangle 92" descr="宽上对角线">
                  <a:extLst>
                    <a:ext uri="{FF2B5EF4-FFF2-40B4-BE49-F238E27FC236}">
                      <a16:creationId xmlns:a16="http://schemas.microsoft.com/office/drawing/2014/main" id="{4D8A65DE-BE0E-479D-B605-56B98D4AB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645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8" name="Rectangle 93">
                  <a:extLst>
                    <a:ext uri="{FF2B5EF4-FFF2-40B4-BE49-F238E27FC236}">
                      <a16:creationId xmlns:a16="http://schemas.microsoft.com/office/drawing/2014/main" id="{D8DAB0BD-19E1-43D9-BDF2-1BEE98756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645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9" name="Rectangle 94">
                  <a:extLst>
                    <a:ext uri="{FF2B5EF4-FFF2-40B4-BE49-F238E27FC236}">
                      <a16:creationId xmlns:a16="http://schemas.microsoft.com/office/drawing/2014/main" id="{C74FA3ED-F698-4B19-94E4-609158C9D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641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0" name="Rectangle 95" descr="宽上对角线">
                  <a:extLst>
                    <a:ext uri="{FF2B5EF4-FFF2-40B4-BE49-F238E27FC236}">
                      <a16:creationId xmlns:a16="http://schemas.microsoft.com/office/drawing/2014/main" id="{8AEDB4F1-BD6F-487C-8596-455CD08C3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3" y="641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1" name="Rectangle 96">
                  <a:extLst>
                    <a:ext uri="{FF2B5EF4-FFF2-40B4-BE49-F238E27FC236}">
                      <a16:creationId xmlns:a16="http://schemas.microsoft.com/office/drawing/2014/main" id="{05D5FD10-259B-48F5-A591-57829D10B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4" y="641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2" name="Line 97">
                  <a:extLst>
                    <a:ext uri="{FF2B5EF4-FFF2-40B4-BE49-F238E27FC236}">
                      <a16:creationId xmlns:a16="http://schemas.microsoft.com/office/drawing/2014/main" id="{05748472-7C6E-4B36-AD65-DD899E96E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5" y="767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3" name="Line 98">
                  <a:extLst>
                    <a:ext uri="{FF2B5EF4-FFF2-40B4-BE49-F238E27FC236}">
                      <a16:creationId xmlns:a16="http://schemas.microsoft.com/office/drawing/2014/main" id="{6F6DD0C0-EC0F-4550-8299-DAD12F0D1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4" y="767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4" name="Text Box 99">
                  <a:extLst>
                    <a:ext uri="{FF2B5EF4-FFF2-40B4-BE49-F238E27FC236}">
                      <a16:creationId xmlns:a16="http://schemas.microsoft.com/office/drawing/2014/main" id="{6EBF2AF7-EE5C-4E1C-B21E-B5A224F698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4" y="64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94235" name="Text Box 100">
                  <a:extLst>
                    <a:ext uri="{FF2B5EF4-FFF2-40B4-BE49-F238E27FC236}">
                      <a16:creationId xmlns:a16="http://schemas.microsoft.com/office/drawing/2014/main" id="{F8C6C1FC-8447-437E-A758-920C82B349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5" y="64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94236" name="Line 101">
                  <a:extLst>
                    <a:ext uri="{FF2B5EF4-FFF2-40B4-BE49-F238E27FC236}">
                      <a16:creationId xmlns:a16="http://schemas.microsoft.com/office/drawing/2014/main" id="{61C09FD2-D17A-4EC9-B401-B596E3D35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7" y="813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7" name="Line 102">
                  <a:extLst>
                    <a:ext uri="{FF2B5EF4-FFF2-40B4-BE49-F238E27FC236}">
                      <a16:creationId xmlns:a16="http://schemas.microsoft.com/office/drawing/2014/main" id="{6C4BF795-6A39-447F-A29F-486A2526DA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8" y="818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8" name="Line 103">
                  <a:extLst>
                    <a:ext uri="{FF2B5EF4-FFF2-40B4-BE49-F238E27FC236}">
                      <a16:creationId xmlns:a16="http://schemas.microsoft.com/office/drawing/2014/main" id="{123DC86E-61A6-4518-B356-4B32443A5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19" y="829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9" name="Text Box 104">
                  <a:extLst>
                    <a:ext uri="{FF2B5EF4-FFF2-40B4-BE49-F238E27FC236}">
                      <a16:creationId xmlns:a16="http://schemas.microsoft.com/office/drawing/2014/main" id="{02CF96B6-B669-4BFC-A01A-7237EBFE5A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8" y="63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</p:grpSp>
          <p:sp>
            <p:nvSpPr>
              <p:cNvPr id="94220" name="Line 105">
                <a:extLst>
                  <a:ext uri="{FF2B5EF4-FFF2-40B4-BE49-F238E27FC236}">
                    <a16:creationId xmlns:a16="http://schemas.microsoft.com/office/drawing/2014/main" id="{3C59C55E-5CBA-496E-A753-DF201A957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5" y="3706"/>
                <a:ext cx="0" cy="21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21" name="Text Box 106">
                <a:extLst>
                  <a:ext uri="{FF2B5EF4-FFF2-40B4-BE49-F238E27FC236}">
                    <a16:creationId xmlns:a16="http://schemas.microsoft.com/office/drawing/2014/main" id="{9A04481C-46FA-454C-952F-0B6FFDF46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37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27755" name="Text Box 107">
            <a:extLst>
              <a:ext uri="{FF2B5EF4-FFF2-40B4-BE49-F238E27FC236}">
                <a16:creationId xmlns:a16="http://schemas.microsoft.com/office/drawing/2014/main" id="{5205A5F3-0FE4-4B38-9178-A73989A88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856" y="5273527"/>
            <a:ext cx="4579052" cy="46384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p-&gt;prior-&gt;next= p= p-&gt;next-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&gt;prior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7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7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bldLvl="5" autoUpdateAnimBg="0"/>
      <p:bldP spid="27651" grpId="0" autoUpdateAnimBg="0"/>
      <p:bldP spid="2775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1D504F4-AD83-4DD4-A9C6-C4070B50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847975"/>
            <a:ext cx="4184650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ins_dulist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(JD*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p,int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{JD *s;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s=(JD*)malloc(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s-&gt;element=x;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s-&gt;prior=p-&gt;prior;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p-&gt;prior-&gt;next=s;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s-&gt;next=p;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FF4B2677-713C-47B2-910E-6E74FF12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1625"/>
            <a:ext cx="8501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grpSp>
        <p:nvGrpSpPr>
          <p:cNvPr id="29737" name="Group 41">
            <a:extLst>
              <a:ext uri="{FF2B5EF4-FFF2-40B4-BE49-F238E27FC236}">
                <a16:creationId xmlns:a16="http://schemas.microsoft.com/office/drawing/2014/main" id="{D05E5625-F4DE-4278-B9DB-C3D419665137}"/>
              </a:ext>
            </a:extLst>
          </p:cNvPr>
          <p:cNvGrpSpPr>
            <a:grpSpLocks/>
          </p:cNvGrpSpPr>
          <p:nvPr/>
        </p:nvGrpSpPr>
        <p:grpSpPr bwMode="auto">
          <a:xfrm>
            <a:off x="3819525" y="1231900"/>
            <a:ext cx="512763" cy="511175"/>
            <a:chOff x="2334" y="1064"/>
            <a:chExt cx="323" cy="322"/>
          </a:xfrm>
        </p:grpSpPr>
        <p:sp>
          <p:nvSpPr>
            <p:cNvPr id="96299" name="Line 23">
              <a:extLst>
                <a:ext uri="{FF2B5EF4-FFF2-40B4-BE49-F238E27FC236}">
                  <a16:creationId xmlns:a16="http://schemas.microsoft.com/office/drawing/2014/main" id="{9FA5D2C3-0C14-449D-9BC1-C7C34CD6B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064"/>
              <a:ext cx="0" cy="32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300" name="Line 24">
              <a:extLst>
                <a:ext uri="{FF2B5EF4-FFF2-40B4-BE49-F238E27FC236}">
                  <a16:creationId xmlns:a16="http://schemas.microsoft.com/office/drawing/2014/main" id="{A42258AC-9896-4064-B35B-C36CCB17E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386"/>
              <a:ext cx="32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6" name="Group 40">
            <a:extLst>
              <a:ext uri="{FF2B5EF4-FFF2-40B4-BE49-F238E27FC236}">
                <a16:creationId xmlns:a16="http://schemas.microsoft.com/office/drawing/2014/main" id="{ECAB2734-014D-447A-A46C-40CCEB9B1E7B}"/>
              </a:ext>
            </a:extLst>
          </p:cNvPr>
          <p:cNvGrpSpPr>
            <a:grpSpLocks/>
          </p:cNvGrpSpPr>
          <p:nvPr/>
        </p:nvGrpSpPr>
        <p:grpSpPr bwMode="auto">
          <a:xfrm>
            <a:off x="3273425" y="1408113"/>
            <a:ext cx="1058863" cy="458787"/>
            <a:chOff x="1990" y="1175"/>
            <a:chExt cx="667" cy="289"/>
          </a:xfrm>
        </p:grpSpPr>
        <p:sp>
          <p:nvSpPr>
            <p:cNvPr id="96297" name="Line 25">
              <a:extLst>
                <a:ext uri="{FF2B5EF4-FFF2-40B4-BE49-F238E27FC236}">
                  <a16:creationId xmlns:a16="http://schemas.microsoft.com/office/drawing/2014/main" id="{5C2FBEE9-286B-4EEB-949B-80569177A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0" y="1464"/>
              <a:ext cx="66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8" name="Line 26">
              <a:extLst>
                <a:ext uri="{FF2B5EF4-FFF2-40B4-BE49-F238E27FC236}">
                  <a16:creationId xmlns:a16="http://schemas.microsoft.com/office/drawing/2014/main" id="{AA2607A8-AC69-4489-A322-03167144A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" y="1175"/>
              <a:ext cx="0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8" name="Group 42">
            <a:extLst>
              <a:ext uri="{FF2B5EF4-FFF2-40B4-BE49-F238E27FC236}">
                <a16:creationId xmlns:a16="http://schemas.microsoft.com/office/drawing/2014/main" id="{36DC8419-7610-44A6-B79A-CA2F148D534A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1160463"/>
            <a:ext cx="581025" cy="565150"/>
            <a:chOff x="3724" y="1019"/>
            <a:chExt cx="366" cy="356"/>
          </a:xfrm>
        </p:grpSpPr>
        <p:sp>
          <p:nvSpPr>
            <p:cNvPr id="96293" name="Line 29">
              <a:extLst>
                <a:ext uri="{FF2B5EF4-FFF2-40B4-BE49-F238E27FC236}">
                  <a16:creationId xmlns:a16="http://schemas.microsoft.com/office/drawing/2014/main" id="{5CFEB67B-229C-428F-8701-D95BACA02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019"/>
              <a:ext cx="0" cy="3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4" name="Line 30">
              <a:extLst>
                <a:ext uri="{FF2B5EF4-FFF2-40B4-BE49-F238E27FC236}">
                  <a16:creationId xmlns:a16="http://schemas.microsoft.com/office/drawing/2014/main" id="{CA656817-6718-4CF8-AFD1-6B131CA58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1375"/>
              <a:ext cx="36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2D845364-A6DD-40CB-98A4-F308342757BC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1716088"/>
            <a:ext cx="3049587" cy="542925"/>
            <a:chOff x="1799" y="1369"/>
            <a:chExt cx="1921" cy="342"/>
          </a:xfrm>
        </p:grpSpPr>
        <p:sp>
          <p:nvSpPr>
            <p:cNvPr id="96287" name="Rectangle 19" descr="宽上对角线">
              <a:extLst>
                <a:ext uri="{FF2B5EF4-FFF2-40B4-BE49-F238E27FC236}">
                  <a16:creationId xmlns:a16="http://schemas.microsoft.com/office/drawing/2014/main" id="{15BB6035-CE4A-4158-8A34-53512667D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72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8" name="Rectangle 20">
              <a:extLst>
                <a:ext uri="{FF2B5EF4-FFF2-40B4-BE49-F238E27FC236}">
                  <a16:creationId xmlns:a16="http://schemas.microsoft.com/office/drawing/2014/main" id="{6BC1C138-A40E-4B35-85DA-518B0B1E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372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9" name="Rectangle 21">
              <a:extLst>
                <a:ext uri="{FF2B5EF4-FFF2-40B4-BE49-F238E27FC236}">
                  <a16:creationId xmlns:a16="http://schemas.microsoft.com/office/drawing/2014/main" id="{6F04D06C-74E2-4B49-BFAB-7472361F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372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0" name="Text Box 22">
              <a:extLst>
                <a:ext uri="{FF2B5EF4-FFF2-40B4-BE49-F238E27FC236}">
                  <a16:creationId xmlns:a16="http://schemas.microsoft.com/office/drawing/2014/main" id="{3282A47F-4907-4409-9795-07A1439F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96291" name="Line 31">
              <a:extLst>
                <a:ext uri="{FF2B5EF4-FFF2-40B4-BE49-F238E27FC236}">
                  <a16:creationId xmlns:a16="http://schemas.microsoft.com/office/drawing/2014/main" id="{E20C2F36-DC92-47D5-9FAD-7626BDED9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542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2" name="Text Box 32">
              <a:extLst>
                <a:ext uri="{FF2B5EF4-FFF2-40B4-BE49-F238E27FC236}">
                  <a16:creationId xmlns:a16="http://schemas.microsoft.com/office/drawing/2014/main" id="{2C1A3D5F-BC05-44E3-8844-B8EAF1C9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14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2C5F721E-9C85-4CE7-BA25-F5075EB5C73B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381000"/>
            <a:ext cx="5970588" cy="1028700"/>
            <a:chOff x="1200" y="528"/>
            <a:chExt cx="3761" cy="648"/>
          </a:xfrm>
        </p:grpSpPr>
        <p:grpSp>
          <p:nvGrpSpPr>
            <p:cNvPr id="96271" name="Group 47">
              <a:extLst>
                <a:ext uri="{FF2B5EF4-FFF2-40B4-BE49-F238E27FC236}">
                  <a16:creationId xmlns:a16="http://schemas.microsoft.com/office/drawing/2014/main" id="{C52A2E0D-CE9E-4A17-BEC6-AD7119A81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902"/>
              <a:ext cx="3761" cy="274"/>
              <a:chOff x="1200" y="902"/>
              <a:chExt cx="3761" cy="274"/>
            </a:xfrm>
          </p:grpSpPr>
          <p:sp>
            <p:nvSpPr>
              <p:cNvPr id="96275" name="Rectangle 9">
                <a:extLst>
                  <a:ext uri="{FF2B5EF4-FFF2-40B4-BE49-F238E27FC236}">
                    <a16:creationId xmlns:a16="http://schemas.microsoft.com/office/drawing/2014/main" id="{81FA5251-1ADD-4728-972A-D3A11582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93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6" name="Rectangle 10" descr="宽上对角线">
                <a:extLst>
                  <a:ext uri="{FF2B5EF4-FFF2-40B4-BE49-F238E27FC236}">
                    <a16:creationId xmlns:a16="http://schemas.microsoft.com/office/drawing/2014/main" id="{4EB83B56-CF0E-4D0F-91E6-73FA9A4B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93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7" name="Rectangle 11">
                <a:extLst>
                  <a:ext uri="{FF2B5EF4-FFF2-40B4-BE49-F238E27FC236}">
                    <a16:creationId xmlns:a16="http://schemas.microsoft.com/office/drawing/2014/main" id="{9650ADF7-6E8F-463E-A30D-E0FC6243C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93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8" name="Line 12">
                <a:extLst>
                  <a:ext uri="{FF2B5EF4-FFF2-40B4-BE49-F238E27FC236}">
                    <a16:creationId xmlns:a16="http://schemas.microsoft.com/office/drawing/2014/main" id="{7308D1F7-1B5A-463A-AD48-C79EE693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4" y="98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9" name="Rectangle 13">
                <a:extLst>
                  <a:ext uri="{FF2B5EF4-FFF2-40B4-BE49-F238E27FC236}">
                    <a16:creationId xmlns:a16="http://schemas.microsoft.com/office/drawing/2014/main" id="{541DB859-B1D6-4B4F-BA94-91626421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912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0" name="Rectangle 14" descr="宽上对角线">
                <a:extLst>
                  <a:ext uri="{FF2B5EF4-FFF2-40B4-BE49-F238E27FC236}">
                    <a16:creationId xmlns:a16="http://schemas.microsoft.com/office/drawing/2014/main" id="{BAD973B6-8EE3-4DD3-92C3-C8FF4BC56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12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1" name="Rectangle 15">
                <a:extLst>
                  <a:ext uri="{FF2B5EF4-FFF2-40B4-BE49-F238E27FC236}">
                    <a16:creationId xmlns:a16="http://schemas.microsoft.com/office/drawing/2014/main" id="{698625D8-C178-47DF-AF35-60134FC1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912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2" name="Text Box 16">
                <a:extLst>
                  <a:ext uri="{FF2B5EF4-FFF2-40B4-BE49-F238E27FC236}">
                    <a16:creationId xmlns:a16="http://schemas.microsoft.com/office/drawing/2014/main" id="{93B4FE3C-1E9E-401C-BB3C-02C9BA139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9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6283" name="Line 17">
                <a:extLst>
                  <a:ext uri="{FF2B5EF4-FFF2-40B4-BE49-F238E27FC236}">
                    <a16:creationId xmlns:a16="http://schemas.microsoft.com/office/drawing/2014/main" id="{25D3A7E0-5754-436F-8BD9-B7A694BC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084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4" name="Text Box 18">
                <a:extLst>
                  <a:ext uri="{FF2B5EF4-FFF2-40B4-BE49-F238E27FC236}">
                    <a16:creationId xmlns:a16="http://schemas.microsoft.com/office/drawing/2014/main" id="{3BB82E94-3BA0-4063-BDEE-436BD8ED8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" y="90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6285" name="Line 33">
                <a:extLst>
                  <a:ext uri="{FF2B5EF4-FFF2-40B4-BE49-F238E27FC236}">
                    <a16:creationId xmlns:a16="http://schemas.microsoft.com/office/drawing/2014/main" id="{7A64CCD7-FBBE-414A-9A21-CAEC648ED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1008"/>
                <a:ext cx="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6" name="Line 34">
                <a:extLst>
                  <a:ext uri="{FF2B5EF4-FFF2-40B4-BE49-F238E27FC236}">
                    <a16:creationId xmlns:a16="http://schemas.microsoft.com/office/drawing/2014/main" id="{3772E0E2-A503-4043-8115-BF6342B03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075"/>
                <a:ext cx="1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6272" name="Group 46">
              <a:extLst>
                <a:ext uri="{FF2B5EF4-FFF2-40B4-BE49-F238E27FC236}">
                  <a16:creationId xmlns:a16="http://schemas.microsoft.com/office/drawing/2014/main" id="{B5015783-CA4D-4458-B6D4-32213F44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9" y="528"/>
              <a:ext cx="205" cy="380"/>
              <a:chOff x="4399" y="528"/>
              <a:chExt cx="205" cy="380"/>
            </a:xfrm>
          </p:grpSpPr>
          <p:sp>
            <p:nvSpPr>
              <p:cNvPr id="96273" name="Line 35">
                <a:extLst>
                  <a:ext uri="{FF2B5EF4-FFF2-40B4-BE49-F238E27FC236}">
                    <a16:creationId xmlns:a16="http://schemas.microsoft.com/office/drawing/2014/main" id="{2A28984D-1046-4F6F-88C7-34B4A69C2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542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4" name="Text Box 36">
                <a:extLst>
                  <a:ext uri="{FF2B5EF4-FFF2-40B4-BE49-F238E27FC236}">
                    <a16:creationId xmlns:a16="http://schemas.microsoft.com/office/drawing/2014/main" id="{A001589D-52AC-4882-A08A-7B716A2D5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9" y="52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C054CF82-3D55-4ECB-85E9-26C538708B74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931863"/>
            <a:ext cx="493712" cy="493712"/>
            <a:chOff x="2957" y="875"/>
            <a:chExt cx="311" cy="311"/>
          </a:xfrm>
        </p:grpSpPr>
        <p:sp>
          <p:nvSpPr>
            <p:cNvPr id="96269" name="Line 37">
              <a:extLst>
                <a:ext uri="{FF2B5EF4-FFF2-40B4-BE49-F238E27FC236}">
                  <a16:creationId xmlns:a16="http://schemas.microsoft.com/office/drawing/2014/main" id="{5336BF4D-D68A-4655-B674-E26127E1E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7" y="875"/>
              <a:ext cx="289" cy="2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70" name="Line 38">
              <a:extLst>
                <a:ext uri="{FF2B5EF4-FFF2-40B4-BE49-F238E27FC236}">
                  <a16:creationId xmlns:a16="http://schemas.microsoft.com/office/drawing/2014/main" id="{E7E31771-4F4C-4909-9DA6-DB9A48E10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875"/>
              <a:ext cx="300" cy="3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7546CD00-CEB3-495E-A0A1-673A0A43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2" y="304800"/>
            <a:ext cx="3657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插入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6D743E-8A8A-440A-9BF2-C194773AB1F3}"/>
              </a:ext>
            </a:extLst>
          </p:cNvPr>
          <p:cNvGrpSpPr/>
          <p:nvPr/>
        </p:nvGrpSpPr>
        <p:grpSpPr>
          <a:xfrm>
            <a:off x="6019801" y="1400175"/>
            <a:ext cx="1184006" cy="511175"/>
            <a:chOff x="6019801" y="1400175"/>
            <a:chExt cx="1184006" cy="511175"/>
          </a:xfrm>
        </p:grpSpPr>
        <p:sp>
          <p:nvSpPr>
            <p:cNvPr id="96296" name="Line 28">
              <a:extLst>
                <a:ext uri="{FF2B5EF4-FFF2-40B4-BE49-F238E27FC236}">
                  <a16:creationId xmlns:a16="http://schemas.microsoft.com/office/drawing/2014/main" id="{1DFF082A-939F-42D6-80DE-6A6292397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19" y="1400175"/>
              <a:ext cx="0" cy="5111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4" name="Line 28">
              <a:extLst>
                <a:ext uri="{FF2B5EF4-FFF2-40B4-BE49-F238E27FC236}">
                  <a16:creationId xmlns:a16="http://schemas.microsoft.com/office/drawing/2014/main" id="{B0DCCAA8-0B2E-4091-AF94-5481E8E56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1" y="1911350"/>
              <a:ext cx="118400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702" grpId="0" autoUpdateAnimBg="0"/>
      <p:bldP spid="297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4" name="Group 22">
            <a:extLst>
              <a:ext uri="{FF2B5EF4-FFF2-40B4-BE49-F238E27FC236}">
                <a16:creationId xmlns:a16="http://schemas.microsoft.com/office/drawing/2014/main" id="{4306CE93-5376-460E-A658-340257AA4655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1629386"/>
            <a:ext cx="3903663" cy="300037"/>
            <a:chOff x="2478" y="455"/>
            <a:chExt cx="2111" cy="201"/>
          </a:xfrm>
        </p:grpSpPr>
        <p:sp>
          <p:nvSpPr>
            <p:cNvPr id="98346" name="Line 23">
              <a:extLst>
                <a:ext uri="{FF2B5EF4-FFF2-40B4-BE49-F238E27FC236}">
                  <a16:creationId xmlns:a16="http://schemas.microsoft.com/office/drawing/2014/main" id="{08DCB641-29EB-4369-9CD4-CD71FC484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7" name="Line 24">
              <a:extLst>
                <a:ext uri="{FF2B5EF4-FFF2-40B4-BE49-F238E27FC236}">
                  <a16:creationId xmlns:a16="http://schemas.microsoft.com/office/drawing/2014/main" id="{83C46C74-CA8C-4CBC-9886-79D21BB5F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8" name="Line 25">
              <a:extLst>
                <a:ext uri="{FF2B5EF4-FFF2-40B4-BE49-F238E27FC236}">
                  <a16:creationId xmlns:a16="http://schemas.microsoft.com/office/drawing/2014/main" id="{F5F3DFCA-3D6D-4D8E-BA89-E2D8DA9D9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id="{ED0388AF-D7B8-4C03-8F68-4E2A9E32840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982913" y="2292961"/>
            <a:ext cx="3713162" cy="319087"/>
            <a:chOff x="2478" y="455"/>
            <a:chExt cx="2111" cy="201"/>
          </a:xfrm>
        </p:grpSpPr>
        <p:sp>
          <p:nvSpPr>
            <p:cNvPr id="98343" name="Line 27">
              <a:extLst>
                <a:ext uri="{FF2B5EF4-FFF2-40B4-BE49-F238E27FC236}">
                  <a16:creationId xmlns:a16="http://schemas.microsoft.com/office/drawing/2014/main" id="{2B6CD3BA-4B9B-4129-982A-0C1A1533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4" name="Line 28">
              <a:extLst>
                <a:ext uri="{FF2B5EF4-FFF2-40B4-BE49-F238E27FC236}">
                  <a16:creationId xmlns:a16="http://schemas.microsoft.com/office/drawing/2014/main" id="{94C09E91-F429-4E46-8A1B-FF7125F66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5" name="Line 29">
              <a:extLst>
                <a:ext uri="{FF2B5EF4-FFF2-40B4-BE49-F238E27FC236}">
                  <a16:creationId xmlns:a16="http://schemas.microsoft.com/office/drawing/2014/main" id="{3D57D511-03DF-4CF5-A148-12DB7CC3C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743" name="Group 71">
            <a:extLst>
              <a:ext uri="{FF2B5EF4-FFF2-40B4-BE49-F238E27FC236}">
                <a16:creationId xmlns:a16="http://schemas.microsoft.com/office/drawing/2014/main" id="{EB6664B2-EA60-4C04-83EB-CB9C4B83C4D5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1889736"/>
            <a:ext cx="7075487" cy="1384300"/>
            <a:chOff x="1337" y="631"/>
            <a:chExt cx="3761" cy="872"/>
          </a:xfrm>
        </p:grpSpPr>
        <p:grpSp>
          <p:nvGrpSpPr>
            <p:cNvPr id="98322" name="Group 70">
              <a:extLst>
                <a:ext uri="{FF2B5EF4-FFF2-40B4-BE49-F238E27FC236}">
                  <a16:creationId xmlns:a16="http://schemas.microsoft.com/office/drawing/2014/main" id="{7489ABAA-46AC-4EAD-AB31-20EE2B6A3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631"/>
              <a:ext cx="3761" cy="274"/>
              <a:chOff x="1337" y="631"/>
              <a:chExt cx="3761" cy="274"/>
            </a:xfrm>
          </p:grpSpPr>
          <p:sp>
            <p:nvSpPr>
              <p:cNvPr id="98325" name="Rectangle 4">
                <a:extLst>
                  <a:ext uri="{FF2B5EF4-FFF2-40B4-BE49-F238E27FC236}">
                    <a16:creationId xmlns:a16="http://schemas.microsoft.com/office/drawing/2014/main" id="{87FA5D4B-6E91-469D-A086-94B45E1F5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660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6" name="Rectangle 5" descr="宽上对角线">
                <a:extLst>
                  <a:ext uri="{FF2B5EF4-FFF2-40B4-BE49-F238E27FC236}">
                    <a16:creationId xmlns:a16="http://schemas.microsoft.com/office/drawing/2014/main" id="{290A04D5-F4B3-42B0-B4E6-21090004F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660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7" name="Rectangle 6">
                <a:extLst>
                  <a:ext uri="{FF2B5EF4-FFF2-40B4-BE49-F238E27FC236}">
                    <a16:creationId xmlns:a16="http://schemas.microsoft.com/office/drawing/2014/main" id="{1B468C5C-BA6E-4858-9DEE-BFDD174B4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660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8" name="Line 7">
                <a:extLst>
                  <a:ext uri="{FF2B5EF4-FFF2-40B4-BE49-F238E27FC236}">
                    <a16:creationId xmlns:a16="http://schemas.microsoft.com/office/drawing/2014/main" id="{30A5480A-BD95-41E5-BC8A-195609324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" y="717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9" name="Rectangle 8">
                <a:extLst>
                  <a:ext uri="{FF2B5EF4-FFF2-40B4-BE49-F238E27FC236}">
                    <a16:creationId xmlns:a16="http://schemas.microsoft.com/office/drawing/2014/main" id="{9B13EECF-F95A-4FBC-A2B1-450077F5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645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0" name="Rectangle 9" descr="宽上对角线">
                <a:extLst>
                  <a:ext uri="{FF2B5EF4-FFF2-40B4-BE49-F238E27FC236}">
                    <a16:creationId xmlns:a16="http://schemas.microsoft.com/office/drawing/2014/main" id="{310D2C98-75D9-4089-9A2D-FB5FC55B4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645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1" name="Rectangle 10">
                <a:extLst>
                  <a:ext uri="{FF2B5EF4-FFF2-40B4-BE49-F238E27FC236}">
                    <a16:creationId xmlns:a16="http://schemas.microsoft.com/office/drawing/2014/main" id="{C0A40E2D-2901-41E7-AB4E-F3D3A90D3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45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2" name="Rectangle 11">
                <a:extLst>
                  <a:ext uri="{FF2B5EF4-FFF2-40B4-BE49-F238E27FC236}">
                    <a16:creationId xmlns:a16="http://schemas.microsoft.com/office/drawing/2014/main" id="{E2BB327F-2725-4570-8D96-11250CDA5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64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3" name="Rectangle 12" descr="宽上对角线">
                <a:extLst>
                  <a:ext uri="{FF2B5EF4-FFF2-40B4-BE49-F238E27FC236}">
                    <a16:creationId xmlns:a16="http://schemas.microsoft.com/office/drawing/2014/main" id="{5F0AE5C4-538D-4572-8D4D-A3A230BD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64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4" name="Rectangle 13">
                <a:extLst>
                  <a:ext uri="{FF2B5EF4-FFF2-40B4-BE49-F238E27FC236}">
                    <a16:creationId xmlns:a16="http://schemas.microsoft.com/office/drawing/2014/main" id="{84F5B4F8-0398-4000-8514-F2664C35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64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5" name="Line 14">
                <a:extLst>
                  <a:ext uri="{FF2B5EF4-FFF2-40B4-BE49-F238E27FC236}">
                    <a16:creationId xmlns:a16="http://schemas.microsoft.com/office/drawing/2014/main" id="{2AF8AA81-E950-4551-A6B8-79A894FDF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5" y="767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6" name="Line 15">
                <a:extLst>
                  <a:ext uri="{FF2B5EF4-FFF2-40B4-BE49-F238E27FC236}">
                    <a16:creationId xmlns:a16="http://schemas.microsoft.com/office/drawing/2014/main" id="{FD6313BB-76E3-4C22-B61E-E9443566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767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7" name="Text Box 16">
                <a:extLst>
                  <a:ext uri="{FF2B5EF4-FFF2-40B4-BE49-F238E27FC236}">
                    <a16:creationId xmlns:a16="http://schemas.microsoft.com/office/drawing/2014/main" id="{D67D4BEC-1B3A-4E27-8A85-F356C9FE8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642"/>
                <a:ext cx="1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8338" name="Text Box 17">
                <a:extLst>
                  <a:ext uri="{FF2B5EF4-FFF2-40B4-BE49-F238E27FC236}">
                    <a16:creationId xmlns:a16="http://schemas.microsoft.com/office/drawing/2014/main" id="{E12E0F40-3A17-4132-8BA9-310032AE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0" y="641"/>
                <a:ext cx="1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98339" name="Line 18">
                <a:extLst>
                  <a:ext uri="{FF2B5EF4-FFF2-40B4-BE49-F238E27FC236}">
                    <a16:creationId xmlns:a16="http://schemas.microsoft.com/office/drawing/2014/main" id="{23A8553A-BE37-4A1F-8A01-4D3DA3253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7" y="81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0" name="Line 19">
                <a:extLst>
                  <a:ext uri="{FF2B5EF4-FFF2-40B4-BE49-F238E27FC236}">
                    <a16:creationId xmlns:a16="http://schemas.microsoft.com/office/drawing/2014/main" id="{1EEE6DDE-CA4D-4BEA-AAC4-98EB94F0C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8" y="818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1" name="Line 20">
                <a:extLst>
                  <a:ext uri="{FF2B5EF4-FFF2-40B4-BE49-F238E27FC236}">
                    <a16:creationId xmlns:a16="http://schemas.microsoft.com/office/drawing/2014/main" id="{C0F5CDBA-CB5A-40CC-97F9-6DC8D91B9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829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2" name="Text Box 21">
                <a:extLst>
                  <a:ext uri="{FF2B5EF4-FFF2-40B4-BE49-F238E27FC236}">
                    <a16:creationId xmlns:a16="http://schemas.microsoft.com/office/drawing/2014/main" id="{5D50EAFB-8FCA-4DC2-9E5D-5EAD06DD9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" y="63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sp>
          <p:nvSpPr>
            <p:cNvPr id="98323" name="Line 30">
              <a:extLst>
                <a:ext uri="{FF2B5EF4-FFF2-40B4-BE49-F238E27FC236}">
                  <a16:creationId xmlns:a16="http://schemas.microsoft.com/office/drawing/2014/main" id="{8308792D-7EF6-4ABB-9E96-C10A961BB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3" y="88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4" name="Text Box 31">
              <a:extLst>
                <a:ext uri="{FF2B5EF4-FFF2-40B4-BE49-F238E27FC236}">
                  <a16:creationId xmlns:a16="http://schemas.microsoft.com/office/drawing/2014/main" id="{1814A8CD-F2B3-42EE-B99F-7A62E689C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253"/>
              <a:ext cx="173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8704" name="Text Box 32">
            <a:extLst>
              <a:ext uri="{FF2B5EF4-FFF2-40B4-BE49-F238E27FC236}">
                <a16:creationId xmlns:a16="http://schemas.microsoft.com/office/drawing/2014/main" id="{031B5CDD-5F75-498E-A8F7-3689EF38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09011"/>
            <a:ext cx="3508375" cy="19558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del_dulist(JD *p)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free(p);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8739" name="Rectangle 67">
            <a:extLst>
              <a:ext uri="{FF2B5EF4-FFF2-40B4-BE49-F238E27FC236}">
                <a16:creationId xmlns:a16="http://schemas.microsoft.com/office/drawing/2014/main" id="{2B3E34ED-05EC-4A8B-902C-036E98CC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8600"/>
            <a:ext cx="4472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删除</a:t>
            </a:r>
          </a:p>
        </p:txBody>
      </p:sp>
      <p:sp>
        <p:nvSpPr>
          <p:cNvPr id="28740" name="Rectangle 68">
            <a:extLst>
              <a:ext uri="{FF2B5EF4-FFF2-40B4-BE49-F238E27FC236}">
                <a16:creationId xmlns:a16="http://schemas.microsoft.com/office/drawing/2014/main" id="{EEB90E32-E627-4B11-BF96-E49050F0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650273"/>
            <a:ext cx="85010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sp>
        <p:nvSpPr>
          <p:cNvPr id="28747" name="Text Box 75">
            <a:extLst>
              <a:ext uri="{FF2B5EF4-FFF2-40B4-BE49-F238E27FC236}">
                <a16:creationId xmlns:a16="http://schemas.microsoft.com/office/drawing/2014/main" id="{5C6B41AA-F56E-4B79-A886-89CAC2BD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15472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</a:p>
        </p:txBody>
      </p:sp>
      <p:sp>
        <p:nvSpPr>
          <p:cNvPr id="28748" name="Text Box 76">
            <a:extLst>
              <a:ext uri="{FF2B5EF4-FFF2-40B4-BE49-F238E27FC236}">
                <a16:creationId xmlns:a16="http://schemas.microsoft.com/office/drawing/2014/main" id="{51C0BAC5-3010-46BD-8092-73492E6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260252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</a:p>
        </p:txBody>
      </p: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A64E952E-E610-4D2D-82BF-8EA7D99D9EA5}"/>
              </a:ext>
            </a:extLst>
          </p:cNvPr>
          <p:cNvGrpSpPr>
            <a:grpSpLocks/>
          </p:cNvGrpSpPr>
          <p:nvPr/>
        </p:nvGrpSpPr>
        <p:grpSpPr bwMode="auto">
          <a:xfrm>
            <a:off x="3773488" y="1937361"/>
            <a:ext cx="2655887" cy="409575"/>
            <a:chOff x="2377" y="661"/>
            <a:chExt cx="1673" cy="258"/>
          </a:xfrm>
        </p:grpSpPr>
        <p:grpSp>
          <p:nvGrpSpPr>
            <p:cNvPr id="98316" name="Group 77">
              <a:extLst>
                <a:ext uri="{FF2B5EF4-FFF2-40B4-BE49-F238E27FC236}">
                  <a16:creationId xmlns:a16="http://schemas.microsoft.com/office/drawing/2014/main" id="{F0EFB154-723D-49DE-BC7C-B709664EE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" y="685"/>
              <a:ext cx="233" cy="234"/>
              <a:chOff x="3445" y="3577"/>
              <a:chExt cx="233" cy="234"/>
            </a:xfrm>
          </p:grpSpPr>
          <p:sp>
            <p:nvSpPr>
              <p:cNvPr id="98320" name="Line 78">
                <a:extLst>
                  <a:ext uri="{FF2B5EF4-FFF2-40B4-BE49-F238E27FC236}">
                    <a16:creationId xmlns:a16="http://schemas.microsoft.com/office/drawing/2014/main" id="{61278998-FC50-46D1-B442-BBA5B3D50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1" name="Line 79">
                <a:extLst>
                  <a:ext uri="{FF2B5EF4-FFF2-40B4-BE49-F238E27FC236}">
                    <a16:creationId xmlns:a16="http://schemas.microsoft.com/office/drawing/2014/main" id="{05F1813D-5EB4-4CA9-B5F5-91F92EDC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8317" name="Group 80">
              <a:extLst>
                <a:ext uri="{FF2B5EF4-FFF2-40B4-BE49-F238E27FC236}">
                  <a16:creationId xmlns:a16="http://schemas.microsoft.com/office/drawing/2014/main" id="{859F3370-CD99-4FC5-911B-50E231C9A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661"/>
              <a:ext cx="233" cy="234"/>
              <a:chOff x="3445" y="3577"/>
              <a:chExt cx="233" cy="234"/>
            </a:xfrm>
          </p:grpSpPr>
          <p:sp>
            <p:nvSpPr>
              <p:cNvPr id="98318" name="Line 81">
                <a:extLst>
                  <a:ext uri="{FF2B5EF4-FFF2-40B4-BE49-F238E27FC236}">
                    <a16:creationId xmlns:a16="http://schemas.microsoft.com/office/drawing/2014/main" id="{94024E13-EFA0-41FF-A7B8-1DA8FE663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19" name="Line 82">
                <a:extLst>
                  <a:ext uri="{FF2B5EF4-FFF2-40B4-BE49-F238E27FC236}">
                    <a16:creationId xmlns:a16="http://schemas.microsoft.com/office/drawing/2014/main" id="{34E80177-5733-4764-9E89-7470985B4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 animBg="1" autoUpdateAnimBg="0"/>
      <p:bldP spid="28739" grpId="0" autoUpdateAnimBg="0"/>
      <p:bldP spid="28740" grpId="0" autoUpdateAnimBg="0"/>
      <p:bldP spid="28747" grpId="0" build="p" autoUpdateAnimBg="0"/>
      <p:bldP spid="28748" grpId="0" build="p" autoUpdateAnimBg="0"/>
    </p:bld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4076</Words>
  <Application>Microsoft Office PowerPoint</Application>
  <PresentationFormat>全屏显示(4:3)</PresentationFormat>
  <Paragraphs>445</Paragraphs>
  <Slides>47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Monotype Sorts</vt:lpstr>
      <vt:lpstr>等线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场景型模板</vt:lpstr>
      <vt:lpstr>本节课内容</vt:lpstr>
      <vt:lpstr>PowerPoint 演示文稿</vt:lpstr>
      <vt:lpstr>PowerPoint 演示文稿</vt:lpstr>
      <vt:lpstr>PowerPoint 演示文稿</vt:lpstr>
      <vt:lpstr>循环链表 circular linked list</vt:lpstr>
      <vt:lpstr>循环列表的举例：约瑟夫环</vt:lpstr>
      <vt:lpstr>PowerPoint 演示文稿</vt:lpstr>
      <vt:lpstr>PowerPoint 演示文稿</vt:lpstr>
      <vt:lpstr>PowerPoint 演示文稿</vt:lpstr>
      <vt:lpstr>PowerPoint 演示文稿</vt:lpstr>
      <vt:lpstr>链表概念回顾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StrCompare(S,T) 条件：串 S 和 T 存在。 结果：若S  T，则返回值  0；               若S  T，则返回值  0；               若S  T，则返回值  0。</vt:lpstr>
      <vt:lpstr>Index(S,T,pos) 条件：串S和T存在，T非空, 1≤pos≤StrLength(S)。 结果： 返回串T在主串 S 中第pos个字符之后第一次出现的位置（意指子串中的第一个字符在主串中的位序)；若并不出现，则返回0。 </vt:lpstr>
      <vt:lpstr>Replace(&amp;S,T,V) 条件：串S, T和 V 均已存在,  T非空。 结果：用V替换主串S中出现的所有与（模式串）T 相等的不重叠的子串。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串的定长顺序存储表示</vt:lpstr>
      <vt:lpstr>PowerPoint 演示文稿</vt:lpstr>
      <vt:lpstr>PowerPoint 演示文稿</vt:lpstr>
      <vt:lpstr>4.2.2   串的堆分配存储表示</vt:lpstr>
      <vt:lpstr>PowerPoint 演示文稿</vt:lpstr>
      <vt:lpstr>PowerPoint 演示文稿</vt:lpstr>
      <vt:lpstr>PowerPoint 演示文稿</vt:lpstr>
      <vt:lpstr>PowerPoint 演示文稿</vt:lpstr>
      <vt:lpstr>前缀与后缀Prefix and Suffix</vt:lpstr>
      <vt:lpstr>字典序Lexicographic order</vt:lpstr>
      <vt:lpstr>后面为选读内容</vt:lpstr>
      <vt:lpstr>Rotation与Lyndon Word的定义</vt:lpstr>
      <vt:lpstr>LW的基本性质 (**)</vt:lpstr>
      <vt:lpstr>Chen–Fox–Lyndon Theorem (***)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jinkai</cp:lastModifiedBy>
  <cp:revision>399</cp:revision>
  <dcterms:created xsi:type="dcterms:W3CDTF">2020-08-23T08:00:58Z</dcterms:created>
  <dcterms:modified xsi:type="dcterms:W3CDTF">2023-09-06T13:14:33Z</dcterms:modified>
</cp:coreProperties>
</file>