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7"/>
  </p:notesMasterIdLst>
  <p:sldIdLst>
    <p:sldId id="462" r:id="rId2"/>
    <p:sldId id="351" r:id="rId3"/>
    <p:sldId id="516" r:id="rId4"/>
    <p:sldId id="352" r:id="rId5"/>
    <p:sldId id="519" r:id="rId6"/>
    <p:sldId id="520" r:id="rId7"/>
    <p:sldId id="521" r:id="rId8"/>
    <p:sldId id="522" r:id="rId9"/>
    <p:sldId id="530" r:id="rId10"/>
    <p:sldId id="353" r:id="rId11"/>
    <p:sldId id="478" r:id="rId12"/>
    <p:sldId id="355" r:id="rId13"/>
    <p:sldId id="525" r:id="rId14"/>
    <p:sldId id="526" r:id="rId15"/>
    <p:sldId id="527" r:id="rId16"/>
    <p:sldId id="528" r:id="rId17"/>
    <p:sldId id="529" r:id="rId18"/>
    <p:sldId id="523" r:id="rId19"/>
    <p:sldId id="474" r:id="rId20"/>
    <p:sldId id="534" r:id="rId21"/>
    <p:sldId id="473" r:id="rId22"/>
    <p:sldId id="470" r:id="rId23"/>
    <p:sldId id="535" r:id="rId24"/>
    <p:sldId id="537" r:id="rId25"/>
    <p:sldId id="499" r:id="rId26"/>
    <p:sldId id="505" r:id="rId27"/>
    <p:sldId id="538" r:id="rId28"/>
    <p:sldId id="503" r:id="rId29"/>
    <p:sldId id="539" r:id="rId30"/>
    <p:sldId id="497" r:id="rId31"/>
    <p:sldId id="378" r:id="rId32"/>
    <p:sldId id="540" r:id="rId33"/>
    <p:sldId id="546" r:id="rId34"/>
    <p:sldId id="480" r:id="rId35"/>
    <p:sldId id="542" r:id="rId36"/>
    <p:sldId id="541" r:id="rId37"/>
    <p:sldId id="531" r:id="rId38"/>
    <p:sldId id="543" r:id="rId39"/>
    <p:sldId id="545" r:id="rId40"/>
    <p:sldId id="374" r:id="rId41"/>
    <p:sldId id="518" r:id="rId42"/>
    <p:sldId id="490" r:id="rId43"/>
    <p:sldId id="493" r:id="rId44"/>
    <p:sldId id="489" r:id="rId45"/>
    <p:sldId id="4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CFE9"/>
    <a:srgbClr val="006600"/>
    <a:srgbClr val="FF00FF"/>
    <a:srgbClr val="9933FF"/>
    <a:srgbClr val="CCFFFF"/>
    <a:srgbClr val="0000FF"/>
    <a:srgbClr val="F98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69" autoAdjust="0"/>
  </p:normalViewPr>
  <p:slideViewPr>
    <p:cSldViewPr snapToGrid="0">
      <p:cViewPr varScale="1">
        <p:scale>
          <a:sx n="111" d="100"/>
          <a:sy n="111" d="100"/>
        </p:scale>
        <p:origin x="16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4599F-83CE-4321-A1BC-0D2FB17501EC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DFB-0F04-4182-8C01-21F0A1E8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终于到了一颗赛艇的时候了。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50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我们的目标是：不光给学生描述清楚</a:t>
            </a:r>
            <a:r>
              <a:rPr lang="en-US" altLang="zh-CN" dirty="0"/>
              <a:t>KMP</a:t>
            </a:r>
            <a:r>
              <a:rPr lang="zh-CN" altLang="en-US" dirty="0"/>
              <a:t>的算法和实现。  还要让学生知道它 思想及原理，以及了解它是怎么被设计出来的。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70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这个观察的证明很简单（任课老师可借助板书画一下）。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/>
              <a:t>A </a:t>
            </a:r>
            <a:r>
              <a:rPr lang="zh-CN" altLang="en-US" dirty="0"/>
              <a:t>表示 </a:t>
            </a:r>
            <a:r>
              <a:rPr lang="en-US" altLang="zh-CN" dirty="0"/>
              <a:t>S[i-L+1,i].   </a:t>
            </a:r>
            <a:r>
              <a:rPr lang="zh-CN" altLang="en-US" dirty="0"/>
              <a:t>用  </a:t>
            </a:r>
            <a:r>
              <a:rPr lang="en-US" altLang="zh-CN" dirty="0"/>
              <a:t>B,C</a:t>
            </a:r>
            <a:r>
              <a:rPr lang="zh-CN" altLang="en-US" dirty="0"/>
              <a:t> 表示  </a:t>
            </a:r>
            <a:r>
              <a:rPr lang="en-US" altLang="zh-CN" dirty="0"/>
              <a:t>T[1,j]  </a:t>
            </a:r>
            <a:r>
              <a:rPr lang="zh-CN" altLang="en-US" dirty="0"/>
              <a:t>的长为</a:t>
            </a:r>
            <a:r>
              <a:rPr lang="en-US" altLang="zh-CN" dirty="0"/>
              <a:t>L</a:t>
            </a:r>
            <a:r>
              <a:rPr lang="zh-CN" altLang="en-US" dirty="0"/>
              <a:t>的前后缀。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我们知道</a:t>
            </a:r>
            <a:r>
              <a:rPr lang="en-US" altLang="zh-CN" dirty="0"/>
              <a:t>A=C</a:t>
            </a:r>
            <a:r>
              <a:rPr lang="zh-CN" altLang="en-US" dirty="0"/>
              <a:t>。   因此， 当</a:t>
            </a:r>
            <a:r>
              <a:rPr lang="en-US" altLang="zh-CN" dirty="0"/>
              <a:t>B!=C</a:t>
            </a:r>
            <a:r>
              <a:rPr lang="zh-CN" altLang="en-US" dirty="0"/>
              <a:t>时，  我们知道  </a:t>
            </a:r>
            <a:r>
              <a:rPr lang="en-US" altLang="zh-CN" dirty="0"/>
              <a:t>A!=B</a:t>
            </a:r>
            <a:r>
              <a:rPr lang="zh-CN" altLang="en-US" dirty="0"/>
              <a:t>。  而这意味着</a:t>
            </a:r>
            <a:r>
              <a:rPr lang="en-US" altLang="zh-CN" dirty="0"/>
              <a:t>S[i-L+1,i-L+m] != T[1,m]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7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这个观察的证明是类似。（任课老师可借助板书画一下）。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/>
              <a:t>A </a:t>
            </a:r>
            <a:r>
              <a:rPr lang="zh-CN" altLang="en-US" dirty="0"/>
              <a:t>表示 </a:t>
            </a:r>
            <a:r>
              <a:rPr lang="en-US" altLang="zh-CN" dirty="0"/>
              <a:t>S[i-L+1,i].   </a:t>
            </a:r>
            <a:r>
              <a:rPr lang="zh-CN" altLang="en-US" dirty="0"/>
              <a:t>用  </a:t>
            </a:r>
            <a:r>
              <a:rPr lang="en-US" altLang="zh-CN" dirty="0"/>
              <a:t>B,C</a:t>
            </a:r>
            <a:r>
              <a:rPr lang="zh-CN" altLang="en-US" dirty="0"/>
              <a:t> 表示  </a:t>
            </a:r>
            <a:r>
              <a:rPr lang="en-US" altLang="zh-CN" dirty="0"/>
              <a:t>T[1,j]  </a:t>
            </a:r>
            <a:r>
              <a:rPr lang="zh-CN" altLang="en-US" dirty="0"/>
              <a:t>的长为</a:t>
            </a:r>
            <a:r>
              <a:rPr lang="en-US" altLang="zh-CN" dirty="0"/>
              <a:t>L</a:t>
            </a:r>
            <a:r>
              <a:rPr lang="zh-CN" altLang="en-US" dirty="0"/>
              <a:t>的前后缀。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我们知道</a:t>
            </a:r>
            <a:r>
              <a:rPr lang="en-US" altLang="zh-CN" dirty="0"/>
              <a:t>A=C</a:t>
            </a:r>
            <a:r>
              <a:rPr lang="zh-CN" altLang="en-US" dirty="0"/>
              <a:t>。   因此， 当</a:t>
            </a:r>
            <a:r>
              <a:rPr lang="en-US" altLang="zh-CN" dirty="0"/>
              <a:t>B!=C</a:t>
            </a:r>
            <a:r>
              <a:rPr lang="zh-CN" altLang="en-US" dirty="0"/>
              <a:t>时，  我们知道  </a:t>
            </a:r>
            <a:r>
              <a:rPr lang="en-US" altLang="zh-CN" dirty="0"/>
              <a:t>A!=B</a:t>
            </a:r>
            <a:r>
              <a:rPr lang="zh-CN" altLang="en-US" dirty="0"/>
              <a:t>。  而这意味着</a:t>
            </a:r>
            <a:r>
              <a:rPr lang="en-US" altLang="zh-CN" dirty="0"/>
              <a:t>S[i-L+1,i-L+m] != T[1,m]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05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注意，即使对于</a:t>
            </a:r>
            <a:r>
              <a:rPr lang="en-US" altLang="zh-CN" dirty="0"/>
              <a:t>k=0</a:t>
            </a:r>
            <a:r>
              <a:rPr lang="zh-CN" altLang="en-US" dirty="0"/>
              <a:t>这一特殊情况，上述结论也是正确的</a:t>
            </a:r>
            <a:r>
              <a:rPr lang="en-US" altLang="zh-CN" dirty="0"/>
              <a:t>——</a:t>
            </a:r>
            <a:r>
              <a:rPr lang="zh-CN" altLang="en-US" dirty="0"/>
              <a:t>此时，只要去检查</a:t>
            </a:r>
            <a:r>
              <a:rPr lang="en-US" altLang="zh-CN" dirty="0"/>
              <a:t>S[i+1,i+m]</a:t>
            </a:r>
            <a:r>
              <a:rPr lang="zh-CN" altLang="en-US" dirty="0"/>
              <a:t>是否为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95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2 </a:t>
            </a:r>
            <a:r>
              <a:rPr lang="zh-CN" altLang="en-US" dirty="0"/>
              <a:t>是  方法</a:t>
            </a:r>
            <a:r>
              <a:rPr lang="en-US" altLang="zh-CN" dirty="0"/>
              <a:t>1 </a:t>
            </a:r>
            <a:r>
              <a:rPr lang="zh-CN" altLang="en-US" dirty="0"/>
              <a:t>的一个简单的改进。它节省了</a:t>
            </a:r>
            <a:r>
              <a:rPr lang="en-US" altLang="zh-CN" dirty="0"/>
              <a:t>k</a:t>
            </a:r>
            <a:r>
              <a:rPr lang="zh-CN" altLang="en-US" dirty="0"/>
              <a:t>次比较，而且使得最终</a:t>
            </a:r>
            <a:r>
              <a:rPr lang="en-US" altLang="zh-CN" dirty="0" err="1"/>
              <a:t>i</a:t>
            </a:r>
            <a:r>
              <a:rPr lang="zh-CN" altLang="en-US" dirty="0"/>
              <a:t>在整个算法过程中不必回溯了！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37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其他部分不发生改变。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en-US" altLang="zh-CN" dirty="0"/>
              <a:t>BF</a:t>
            </a:r>
            <a:r>
              <a:rPr lang="zh-CN" altLang="en-US" dirty="0"/>
              <a:t>和</a:t>
            </a:r>
            <a:r>
              <a:rPr lang="en-US" altLang="zh-CN" dirty="0"/>
              <a:t>KMP</a:t>
            </a:r>
            <a:r>
              <a:rPr lang="zh-CN" altLang="en-US" dirty="0"/>
              <a:t>算法，可以看到仅仅是黄色部分发生了改变。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原本在</a:t>
            </a:r>
            <a:r>
              <a:rPr lang="en-US" altLang="zh-CN" dirty="0"/>
              <a:t>BF</a:t>
            </a:r>
            <a:r>
              <a:rPr lang="zh-CN" altLang="en-US" dirty="0"/>
              <a:t>算法种，此处</a:t>
            </a:r>
            <a:r>
              <a:rPr lang="en-US" altLang="zh-CN" dirty="0" err="1"/>
              <a:t>i</a:t>
            </a:r>
            <a:r>
              <a:rPr lang="zh-CN" altLang="en-US" dirty="0"/>
              <a:t>需要回溯。但是在</a:t>
            </a:r>
            <a:r>
              <a:rPr lang="en-US" altLang="zh-CN" dirty="0"/>
              <a:t>KMP</a:t>
            </a:r>
            <a:r>
              <a:rPr lang="zh-CN" altLang="en-US" dirty="0"/>
              <a:t>算法中，</a:t>
            </a:r>
            <a:r>
              <a:rPr lang="en-US" altLang="zh-CN" dirty="0" err="1"/>
              <a:t>i</a:t>
            </a:r>
            <a:r>
              <a:rPr lang="zh-CN" altLang="en-US" dirty="0"/>
              <a:t>不需要回溯了！</a:t>
            </a:r>
            <a:r>
              <a:rPr lang="en-US" altLang="zh-CN" dirty="0"/>
              <a:t>Amazing!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38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通过这个例子，希望学生能进一步巩固对</a:t>
            </a:r>
            <a:r>
              <a:rPr lang="en-US" altLang="zh-CN" dirty="0"/>
              <a:t>KMP</a:t>
            </a:r>
            <a:r>
              <a:rPr lang="zh-CN" altLang="en-US" dirty="0"/>
              <a:t>算法的正确性的理解。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KMP</a:t>
            </a:r>
            <a:r>
              <a:rPr lang="zh-CN" altLang="en-US" dirty="0"/>
              <a:t>主要原理：利用</a:t>
            </a:r>
            <a:r>
              <a:rPr lang="en-US" altLang="zh-CN" dirty="0"/>
              <a:t>T[1,j]</a:t>
            </a:r>
            <a:r>
              <a:rPr lang="zh-CN" altLang="en-US" dirty="0"/>
              <a:t>的某些前后缀不同，可判定出某些检查是不必要去做的（一定会匹配失败的），因此跳过他们。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2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这个分析的第</a:t>
            </a:r>
            <a:r>
              <a:rPr lang="en-US" altLang="zh-CN" dirty="0"/>
              <a:t>2</a:t>
            </a:r>
            <a:r>
              <a:rPr lang="zh-CN" altLang="en-US" dirty="0"/>
              <a:t>步  用到了一个基本性质： </a:t>
            </a:r>
            <a:r>
              <a:rPr lang="en-US" altLang="zh-CN" dirty="0"/>
              <a:t>pi[j]&lt;j</a:t>
            </a:r>
            <a:r>
              <a:rPr lang="zh-CN" altLang="en-US" dirty="0"/>
              <a:t> （这个性质是根据</a:t>
            </a:r>
            <a:r>
              <a:rPr lang="en-US" altLang="zh-CN" dirty="0"/>
              <a:t>pi</a:t>
            </a:r>
            <a:r>
              <a:rPr lang="zh-CN" altLang="en-US" dirty="0"/>
              <a:t>的定义来的）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86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这个版本将在一会讲 </a:t>
            </a:r>
            <a:r>
              <a:rPr lang="en-US" altLang="zh-CN" dirty="0"/>
              <a:t>pi</a:t>
            </a:r>
            <a:r>
              <a:rPr lang="zh-CN" altLang="en-US" dirty="0"/>
              <a:t>的计算时用到。</a:t>
            </a:r>
            <a:endParaRPr lang="en-US" altLang="zh-CN" dirty="0"/>
          </a:p>
          <a:p>
            <a:r>
              <a:rPr lang="zh-CN" altLang="en-US" dirty="0"/>
              <a:t>所以，这里需要讲解一下 这个版本（前面那个版本找到第一次出现后就会退出）。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两个版本：求第一次出现； 求所有出现。 这两者之间 并没有太大的差异。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4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S[0]</a:t>
            </a:r>
            <a:r>
              <a:rPr lang="zh-CN" altLang="en-US" dirty="0"/>
              <a:t>不用来存储任何信息（不妨浪费这</a:t>
            </a:r>
            <a:r>
              <a:rPr lang="en-US" altLang="zh-CN" dirty="0"/>
              <a:t>1</a:t>
            </a:r>
            <a:r>
              <a:rPr lang="zh-CN" altLang="en-US" dirty="0"/>
              <a:t>个存储单元），或者，它也可以用来存</a:t>
            </a:r>
            <a:r>
              <a:rPr lang="en-US" altLang="zh-CN" dirty="0"/>
              <a:t>S</a:t>
            </a:r>
            <a:r>
              <a:rPr lang="zh-CN" altLang="en-US" dirty="0"/>
              <a:t>的长度（不太必要）。</a:t>
            </a:r>
            <a:endParaRPr lang="en-US" altLang="zh-CN" dirty="0"/>
          </a:p>
          <a:p>
            <a:r>
              <a:rPr lang="zh-CN" altLang="en-US" dirty="0"/>
              <a:t>之前讲</a:t>
            </a:r>
            <a:r>
              <a:rPr lang="en-US" altLang="zh-CN" dirty="0"/>
              <a:t>c</a:t>
            </a:r>
            <a:r>
              <a:rPr lang="zh-CN" altLang="en-US" dirty="0"/>
              <a:t>语言存字符串时， </a:t>
            </a:r>
            <a:r>
              <a:rPr lang="en-US" altLang="zh-CN" dirty="0"/>
              <a:t>S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个字符是存在</a:t>
            </a:r>
            <a:r>
              <a:rPr lang="en-US" altLang="zh-CN" dirty="0"/>
              <a:t>S[i-1]</a:t>
            </a:r>
            <a:r>
              <a:rPr lang="zh-CN" altLang="en-US" dirty="0"/>
              <a:t>的；这里要提醒学生们注意区分。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54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注：上面这种</a:t>
            </a:r>
            <a:r>
              <a:rPr lang="en-US" altLang="zh-CN" dirty="0"/>
              <a:t>pi</a:t>
            </a:r>
            <a:r>
              <a:rPr lang="zh-CN" altLang="en-US" dirty="0"/>
              <a:t>的等价定义中，由真后缀那个条件，可以知道</a:t>
            </a:r>
            <a:r>
              <a:rPr lang="en-US" altLang="zh-CN" dirty="0"/>
              <a:t>k&lt;j</a:t>
            </a:r>
            <a:r>
              <a:rPr lang="zh-CN" altLang="en-US" dirty="0"/>
              <a:t>。 另外，</a:t>
            </a:r>
            <a:r>
              <a:rPr lang="en-US" altLang="zh-CN" dirty="0"/>
              <a:t>T[1,0]</a:t>
            </a:r>
            <a:r>
              <a:rPr lang="zh-CN" altLang="en-US" dirty="0"/>
              <a:t>是表示空串，他是</a:t>
            </a:r>
            <a:r>
              <a:rPr lang="en-US" altLang="zh-CN" dirty="0"/>
              <a:t>T[1,j]</a:t>
            </a:r>
            <a:r>
              <a:rPr lang="zh-CN" altLang="en-US" dirty="0"/>
              <a:t>的真后缀，因此</a:t>
            </a:r>
            <a:r>
              <a:rPr lang="en-US" altLang="zh-CN" dirty="0"/>
              <a:t>k&gt;=0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13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注意：满足条件</a:t>
            </a:r>
            <a:r>
              <a:rPr lang="en-US" altLang="zh-CN" dirty="0"/>
              <a:t>(1)</a:t>
            </a:r>
            <a:r>
              <a:rPr lang="zh-CN" altLang="en-US" dirty="0"/>
              <a:t>的</a:t>
            </a:r>
            <a:r>
              <a:rPr lang="en-US" altLang="zh-CN" dirty="0"/>
              <a:t>j </a:t>
            </a:r>
            <a:r>
              <a:rPr lang="zh-CN" altLang="en-US" dirty="0"/>
              <a:t>一定是存在的，比如</a:t>
            </a:r>
            <a:r>
              <a:rPr lang="en-US" altLang="zh-CN" dirty="0"/>
              <a:t>j=0</a:t>
            </a:r>
            <a:r>
              <a:rPr lang="zh-CN" altLang="en-US" dirty="0"/>
              <a:t>，但是满足条件 </a:t>
            </a:r>
            <a:r>
              <a:rPr lang="en-US" altLang="zh-CN" dirty="0"/>
              <a:t>(1)+(2) </a:t>
            </a:r>
            <a:r>
              <a:rPr lang="zh-CN" altLang="en-US" dirty="0"/>
              <a:t>的</a:t>
            </a:r>
            <a:r>
              <a:rPr lang="en-US" altLang="zh-CN" dirty="0"/>
              <a:t>j </a:t>
            </a:r>
            <a:r>
              <a:rPr lang="zh-CN" altLang="en-US" dirty="0"/>
              <a:t>不一定存在。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37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黄色部分是我们接下来要考虑的一个子问题。它有很简单的解法。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23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99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4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前面一个</a:t>
            </a:r>
            <a:r>
              <a:rPr lang="en-US" altLang="zh-CN" dirty="0"/>
              <a:t>slide</a:t>
            </a:r>
            <a:r>
              <a:rPr lang="zh-CN" altLang="en-US" dirty="0"/>
              <a:t>展示  从  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</a:t>
            </a:r>
            <a:r>
              <a:rPr lang="zh-CN" altLang="en-US" sz="12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算出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[i+1].</a:t>
            </a:r>
          </a:p>
          <a:p>
            <a:endParaRPr lang="en-US" altLang="zh-CN" sz="1200" dirty="0">
              <a:solidFill>
                <a:srgbClr val="00B050"/>
              </a:solidFill>
              <a:latin typeface="Tiimes New Roman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这个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slide </a:t>
            </a:r>
            <a:r>
              <a:rPr lang="zh-CN" altLang="en-US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展示   如何依次算出 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[m]</a:t>
            </a:r>
            <a:r>
              <a:rPr lang="zh-CN" altLang="en-US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。   </a:t>
            </a:r>
            <a:r>
              <a:rPr lang="zh-CN" altLang="en-US" sz="1200" b="1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只是在</a:t>
            </a:r>
            <a:r>
              <a:rPr lang="en-US" altLang="zh-CN" sz="1200" b="1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&lt;m</a:t>
            </a:r>
            <a:r>
              <a:rPr lang="zh-CN" altLang="en-US" sz="1200" b="1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之前，不断的重复刚才那个过程即可。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8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22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23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94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我们接下来将 进一步 说明</a:t>
            </a:r>
            <a:r>
              <a:rPr lang="en-US" altLang="zh-CN" dirty="0"/>
              <a:t> </a:t>
            </a:r>
            <a:r>
              <a:rPr lang="zh-CN" altLang="en-US" dirty="0"/>
              <a:t>红框内的内容。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红框补充：而且</a:t>
            </a:r>
            <a:r>
              <a:rPr lang="en-US" altLang="zh-CN" dirty="0"/>
              <a:t>KMP</a:t>
            </a:r>
            <a:r>
              <a:rPr lang="zh-CN" altLang="en-US" dirty="0"/>
              <a:t>为每个</a:t>
            </a:r>
            <a:r>
              <a:rPr lang="en-US" altLang="zh-CN" dirty="0"/>
              <a:t>S[1,i]</a:t>
            </a:r>
            <a:r>
              <a:rPr lang="zh-CN" altLang="en-US" dirty="0"/>
              <a:t>找到这个</a:t>
            </a:r>
            <a:r>
              <a:rPr lang="en-US" altLang="zh-CN" dirty="0"/>
              <a:t>j</a:t>
            </a:r>
            <a:r>
              <a:rPr lang="zh-CN" altLang="en-US" dirty="0"/>
              <a:t>，以后，再去为</a:t>
            </a:r>
            <a:r>
              <a:rPr lang="en-US" altLang="zh-CN" dirty="0"/>
              <a:t>S[1,i+1]</a:t>
            </a:r>
            <a:r>
              <a:rPr lang="zh-CN" altLang="en-US" dirty="0"/>
              <a:t>找这个</a:t>
            </a:r>
            <a:r>
              <a:rPr lang="en-US" altLang="zh-CN" dirty="0"/>
              <a:t>j</a:t>
            </a:r>
            <a:r>
              <a:rPr lang="zh-CN" altLang="en-US" dirty="0"/>
              <a:t>。  一旦</a:t>
            </a:r>
            <a:r>
              <a:rPr lang="en-US" altLang="zh-CN" dirty="0"/>
              <a:t>j</a:t>
            </a:r>
            <a:r>
              <a:rPr lang="zh-CN" altLang="en-US" dirty="0"/>
              <a:t>为</a:t>
            </a:r>
            <a:r>
              <a:rPr lang="en-US" altLang="zh-CN" dirty="0"/>
              <a:t>m</a:t>
            </a:r>
            <a:r>
              <a:rPr lang="zh-CN" altLang="en-US" dirty="0"/>
              <a:t>。那么我们输出</a:t>
            </a:r>
            <a:r>
              <a:rPr lang="en-US" altLang="zh-CN" dirty="0"/>
              <a:t>i-m+1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6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注意</a:t>
            </a:r>
            <a:r>
              <a:rPr lang="en-US" altLang="zh-CN" dirty="0"/>
              <a:t>BF</a:t>
            </a:r>
            <a:r>
              <a:rPr lang="zh-CN" altLang="en-US" dirty="0"/>
              <a:t>算法有多种实现方法。以上这种实现方式不是最直观的。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但是，以上这种写法 和</a:t>
            </a:r>
            <a:r>
              <a:rPr lang="en-US" altLang="zh-CN" dirty="0"/>
              <a:t>KMP</a:t>
            </a:r>
            <a:r>
              <a:rPr lang="zh-CN" altLang="en-US" dirty="0"/>
              <a:t>的算法的思路是最接近的（用此写法，将很容易看出</a:t>
            </a:r>
            <a:r>
              <a:rPr lang="en-US" altLang="zh-CN" dirty="0"/>
              <a:t>KMP</a:t>
            </a:r>
            <a:r>
              <a:rPr lang="zh-CN" altLang="en-US" dirty="0"/>
              <a:t>是</a:t>
            </a:r>
            <a:r>
              <a:rPr lang="en-US" altLang="zh-CN" dirty="0"/>
              <a:t>BF</a:t>
            </a:r>
            <a:r>
              <a:rPr lang="zh-CN" altLang="en-US" dirty="0"/>
              <a:t>算法的一个改进。）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1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这页分析如何 从</a:t>
            </a:r>
            <a:r>
              <a:rPr lang="en-US" altLang="zh-CN" dirty="0"/>
              <a:t>rho[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计算 </a:t>
            </a:r>
            <a:r>
              <a:rPr lang="en-US" altLang="zh-CN" dirty="0"/>
              <a:t>rho[i+1]</a:t>
            </a:r>
          </a:p>
          <a:p>
            <a:endParaRPr lang="en-US" altLang="zh-CN" dirty="0"/>
          </a:p>
          <a:p>
            <a:r>
              <a:rPr lang="zh-CN" altLang="en-US" dirty="0"/>
              <a:t>需要给学生解释一下： 黄色的步骤“</a:t>
            </a:r>
            <a:r>
              <a:rPr lang="en-US" altLang="zh-CN" dirty="0"/>
              <a:t>k</a:t>
            </a:r>
            <a:r>
              <a:rPr lang="en-US" altLang="zh-CN" dirty="0">
                <a:sym typeface="Wingdings" panose="05000000000000000000" pitchFamily="2" charset="2"/>
              </a:rPr>
              <a:t> pi[k]</a:t>
            </a:r>
            <a:r>
              <a:rPr lang="zh-CN" altLang="en-US" dirty="0">
                <a:sym typeface="Wingdings" panose="05000000000000000000" pitchFamily="2" charset="2"/>
              </a:rPr>
              <a:t>”</a:t>
            </a:r>
            <a:r>
              <a:rPr lang="en-US" altLang="zh-CN" dirty="0">
                <a:sym typeface="Wingdings" panose="05000000000000000000" pitchFamily="2" charset="2"/>
              </a:rPr>
              <a:t>  </a:t>
            </a:r>
            <a:r>
              <a:rPr lang="zh-CN" altLang="en-US" dirty="0">
                <a:sym typeface="Wingdings" panose="05000000000000000000" pitchFamily="2" charset="2"/>
              </a:rPr>
              <a:t>是为了找满足</a:t>
            </a:r>
            <a:r>
              <a:rPr lang="en-US" altLang="zh-CN" dirty="0">
                <a:sym typeface="Wingdings" panose="05000000000000000000" pitchFamily="2" charset="2"/>
              </a:rPr>
              <a:t>(1)</a:t>
            </a:r>
            <a:r>
              <a:rPr lang="zh-CN" altLang="en-US" dirty="0">
                <a:sym typeface="Wingdings" panose="05000000000000000000" pitchFamily="2" charset="2"/>
              </a:rPr>
              <a:t>的更小一点的那个</a:t>
            </a:r>
            <a:r>
              <a:rPr lang="en-US" altLang="zh-CN" dirty="0">
                <a:sym typeface="Wingdings" panose="05000000000000000000" pitchFamily="2" charset="2"/>
              </a:rPr>
              <a:t>k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879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可以回头看最开始的那个例子。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30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这里演示一遍</a:t>
            </a:r>
            <a:r>
              <a:rPr lang="en-US" altLang="zh-CN" dirty="0"/>
              <a:t>KMP</a:t>
            </a:r>
            <a:r>
              <a:rPr lang="zh-CN" altLang="en-US" dirty="0"/>
              <a:t>算法（求所有出现版本）。 跑一遍</a:t>
            </a:r>
            <a:r>
              <a:rPr lang="en-US" altLang="zh-CN" dirty="0"/>
              <a:t>KMP</a:t>
            </a:r>
            <a:r>
              <a:rPr lang="zh-CN" altLang="en-US" dirty="0"/>
              <a:t>，实际上求出了 </a:t>
            </a:r>
            <a:r>
              <a:rPr lang="en-US" altLang="zh-CN" dirty="0"/>
              <a:t>rho[0]~rho[n]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310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BF </a:t>
            </a:r>
            <a:r>
              <a:rPr lang="zh-CN" altLang="en-US" dirty="0"/>
              <a:t>算法  </a:t>
            </a:r>
            <a:r>
              <a:rPr lang="en-US" altLang="zh-CN" dirty="0"/>
              <a:t>KMP</a:t>
            </a:r>
            <a:r>
              <a:rPr lang="zh-CN" altLang="en-US" dirty="0"/>
              <a:t>算法  都有</a:t>
            </a:r>
            <a:r>
              <a:rPr lang="en-US" altLang="zh-CN" dirty="0"/>
              <a:t>2</a:t>
            </a:r>
            <a:r>
              <a:rPr lang="zh-CN" altLang="en-US" dirty="0"/>
              <a:t>个版本 ：  求第一次出现。   求所有出现。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85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部分可以在实验课上教授。部分可以忽略（取决于任课老师）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8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8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它其实更好理解一点点： 内层</a:t>
            </a:r>
            <a:r>
              <a:rPr lang="en-US" altLang="zh-CN" dirty="0"/>
              <a:t>while</a:t>
            </a:r>
            <a:r>
              <a:rPr lang="zh-CN" altLang="en-US" dirty="0"/>
              <a:t>循环就是做一次检查</a:t>
            </a:r>
            <a:r>
              <a:rPr lang="en-US" altLang="zh-CN" dirty="0"/>
              <a:t>S[i+1,i+m]=T?</a:t>
            </a:r>
          </a:p>
          <a:p>
            <a:endParaRPr lang="en-US" altLang="zh-CN" dirty="0"/>
          </a:p>
          <a:p>
            <a:r>
              <a:rPr lang="zh-CN" altLang="en-US" dirty="0"/>
              <a:t>但是为了描述</a:t>
            </a:r>
            <a:r>
              <a:rPr lang="en-US" altLang="zh-CN" dirty="0"/>
              <a:t>KMP</a:t>
            </a:r>
            <a:r>
              <a:rPr lang="zh-CN" altLang="en-US" dirty="0"/>
              <a:t>算法，我们 基于另一个版本的</a:t>
            </a:r>
            <a:r>
              <a:rPr lang="en-US" altLang="zh-CN" dirty="0"/>
              <a:t>BF</a:t>
            </a:r>
            <a:r>
              <a:rPr lang="zh-CN" altLang="en-US" dirty="0"/>
              <a:t>写法 会容易一点。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S[i+1,i+m]</a:t>
            </a:r>
            <a:r>
              <a:rPr lang="zh-CN" altLang="en-US" dirty="0"/>
              <a:t>  与 </a:t>
            </a:r>
            <a:r>
              <a:rPr lang="en-US" altLang="zh-CN" dirty="0"/>
              <a:t>T  </a:t>
            </a:r>
            <a:r>
              <a:rPr lang="zh-CN" altLang="en-US" dirty="0"/>
              <a:t>的比较：    第一位必须比较。   如果第一位相同（概率</a:t>
            </a:r>
            <a:r>
              <a:rPr lang="en-US" altLang="zh-CN" dirty="0"/>
              <a:t>&lt;=1/2)</a:t>
            </a:r>
            <a:r>
              <a:rPr lang="zh-CN" altLang="en-US" dirty="0"/>
              <a:t>，则第</a:t>
            </a:r>
            <a:r>
              <a:rPr lang="en-US" altLang="zh-CN" dirty="0"/>
              <a:t>2</a:t>
            </a:r>
            <a:r>
              <a:rPr lang="zh-CN" altLang="en-US" dirty="0"/>
              <a:t>位要比较。   如果前</a:t>
            </a:r>
            <a:r>
              <a:rPr lang="en-US" altLang="zh-CN" dirty="0" err="1"/>
              <a:t>i</a:t>
            </a:r>
            <a:r>
              <a:rPr lang="zh-CN" altLang="en-US" dirty="0"/>
              <a:t>位都相同</a:t>
            </a:r>
            <a:r>
              <a:rPr lang="en-US" altLang="zh-CN" dirty="0"/>
              <a:t>(</a:t>
            </a:r>
            <a:r>
              <a:rPr lang="zh-CN" altLang="en-US" dirty="0"/>
              <a:t>概率</a:t>
            </a:r>
            <a:r>
              <a:rPr lang="en-US" altLang="zh-CN" dirty="0"/>
              <a:t>&lt;=1/2^i)</a:t>
            </a:r>
            <a:r>
              <a:rPr lang="zh-CN" altLang="en-US" dirty="0"/>
              <a:t>，则第</a:t>
            </a:r>
            <a:r>
              <a:rPr lang="en-US" altLang="zh-CN" dirty="0"/>
              <a:t>i+1</a:t>
            </a:r>
            <a:r>
              <a:rPr lang="zh-CN" altLang="en-US" dirty="0"/>
              <a:t>位要比较。 因此</a:t>
            </a:r>
            <a:r>
              <a:rPr lang="en-US" altLang="zh-CN" dirty="0"/>
              <a:t>E(</a:t>
            </a:r>
            <a:r>
              <a:rPr lang="en-US" altLang="zh-CN" dirty="0" err="1"/>
              <a:t>t_i</a:t>
            </a:r>
            <a:r>
              <a:rPr lang="en-US" altLang="zh-CN" dirty="0"/>
              <a:t>) &lt; 1 + ½ + ¼ +…</a:t>
            </a:r>
          </a:p>
          <a:p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: </a:t>
            </a:r>
            <a:r>
              <a:rPr lang="zh-CN" altLang="en-US" dirty="0"/>
              <a:t>一般假定</a:t>
            </a:r>
            <a:r>
              <a:rPr lang="en-US" altLang="zh-CN" dirty="0"/>
              <a:t>m&lt;n</a:t>
            </a:r>
            <a:r>
              <a:rPr lang="zh-CN" altLang="en-US" dirty="0"/>
              <a:t>。因此也可以说 </a:t>
            </a:r>
            <a:r>
              <a:rPr lang="en-US" altLang="zh-CN" dirty="0"/>
              <a:t>BF</a:t>
            </a:r>
            <a:r>
              <a:rPr lang="zh-CN" altLang="en-US" dirty="0"/>
              <a:t>的平均复杂度为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2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4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1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9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8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8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7C16ED9-E76F-4D71-B51D-8E542C9A767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8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6ED9-E76F-4D71-B51D-8E542C9A7679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9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xicographically_minimal_string_rotation#Booth's_Algorith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19451AE-B7DE-4919-AD8C-85D48B01B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串的模式匹配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21CA224-EBF4-4E5F-B916-DBA6C647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ans-HK" sz="28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KMP</a:t>
            </a:r>
            <a:r>
              <a:rPr lang="zh-CN" altLang="en-US" sz="28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算法从入门到精通</a:t>
            </a:r>
            <a:endParaRPr lang="zh-Hans-HK" altLang="en-US" sz="28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55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>
            <a:extLst>
              <a:ext uri="{FF2B5EF4-FFF2-40B4-BE49-F238E27FC236}">
                <a16:creationId xmlns:a16="http://schemas.microsoft.com/office/drawing/2014/main" id="{ECBB29E5-6712-4ACD-BB71-5D3504868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7508" y="421972"/>
            <a:ext cx="7239000" cy="798501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BF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算法的时间复杂度分析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1C4BC09B-2CB5-4A11-A6F0-C3D2C704C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6331" y="1175238"/>
            <a:ext cx="8305800" cy="71063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楷体_GB2312"/>
              </a:rPr>
              <a:t>最坏情况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  <a:ea typeface="楷体_GB2312"/>
              </a:rPr>
              <a:t>下比较次数：</a:t>
            </a:r>
            <a:r>
              <a:rPr kumimoji="1"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(n-m+1) * m</a:t>
            </a:r>
            <a:r>
              <a:rPr kumimoji="1"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＝</a:t>
            </a:r>
            <a:r>
              <a:rPr kumimoji="1"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O((n-m)*m)</a:t>
            </a:r>
            <a:endParaRPr kumimoji="1"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694" name="Rectangle 6">
                <a:extLst>
                  <a:ext uri="{FF2B5EF4-FFF2-40B4-BE49-F238E27FC236}">
                    <a16:creationId xmlns:a16="http://schemas.microsoft.com/office/drawing/2014/main" id="{78C6A727-BC43-4AF9-BEDD-E276E70F8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114" y="4225433"/>
                <a:ext cx="8229600" cy="2170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平均情况</a:t>
                </a: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?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   </a:t>
                </a:r>
                <a:r>
                  <a:rPr kumimoji="1"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楷体_GB2312"/>
                  </a:rPr>
                  <a:t>假设</a:t>
                </a:r>
                <a:r>
                  <a:rPr kumimoji="1" lang="en-US" altLang="zh-CN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S</a:t>
                </a:r>
                <a:r>
                  <a:rPr kumimoji="1"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楷体_GB2312"/>
                  </a:rPr>
                  <a:t>的每一个元素都是随机生成的。</a:t>
                </a:r>
                <a:endParaRPr kumimoji="1"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    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表示：</a:t>
                </a:r>
                <a:r>
                  <a:rPr kumimoji="1" lang="en-US" altLang="zh-CN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S[i+1,i+m] 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与 </a:t>
                </a:r>
                <a:r>
                  <a:rPr kumimoji="1" lang="en-US" altLang="zh-CN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T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比对时所需的比较次数。</a:t>
                </a:r>
                <a:endParaRPr kumimoji="1"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E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&lt;1+</m:t>
                    </m:r>
                    <m:f>
                      <m:fPr>
                        <m:ctrlP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f>
                      <m:fPr>
                        <m:ctrlP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4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f>
                      <m:fPr>
                        <m:ctrlP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8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…&lt;2</m:t>
                    </m:r>
                  </m:oMath>
                </a14:m>
                <a:endParaRPr kumimoji="1" lang="en-US" altLang="zh-CN" sz="2400" dirty="0">
                  <a:solidFill>
                    <a:srgbClr val="00660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  <a:sym typeface="Wingdings" panose="05000000000000000000" pitchFamily="2" charset="2"/>
                  </a:rPr>
                  <a:t>     </a:t>
                </a: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E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+</m:t>
                        </m:r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…+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24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m</m:t>
                            </m:r>
                          </m:sub>
                        </m:sSub>
                      </m:e>
                    </m:d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𝑂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(</m:t>
                    </m:r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𝑛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−</m:t>
                    </m:r>
                    <m:r>
                      <a:rPr kumimoji="1" lang="en-US" altLang="zh-CN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𝑚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)</m:t>
                    </m:r>
                  </m:oMath>
                </a14:m>
                <a:endParaRPr kumimoji="1"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   故，</a:t>
                </a: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BF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平均复杂度为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O(</a:t>
                </a:r>
                <a:r>
                  <a:rPr kumimoji="1" lang="en-US" altLang="zh-CN" sz="2400" i="1" dirty="0" err="1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n+m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)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 （</a:t>
                </a: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输入需要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O(</a:t>
                </a:r>
                <a:r>
                  <a:rPr kumimoji="1" lang="en-US" altLang="zh-CN" sz="2400" i="1" dirty="0" err="1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n+m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)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时间）</a:t>
                </a: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mc:Choice>
        <mc:Fallback xmlns="">
          <p:sp>
            <p:nvSpPr>
              <p:cNvPr id="114694" name="Rectangle 6">
                <a:extLst>
                  <a:ext uri="{FF2B5EF4-FFF2-40B4-BE49-F238E27FC236}">
                    <a16:creationId xmlns:a16="http://schemas.microsoft.com/office/drawing/2014/main" id="{78C6A727-BC43-4AF9-BEDD-E276E70F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114" y="4225433"/>
                <a:ext cx="8229600" cy="2170659"/>
              </a:xfrm>
              <a:prstGeom prst="rect">
                <a:avLst/>
              </a:prstGeom>
              <a:blipFill>
                <a:blip r:embed="rId3"/>
                <a:stretch>
                  <a:fillRect l="-1111" t="-2247" b="-56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696" name="Rectangle 8">
            <a:extLst>
              <a:ext uri="{FF2B5EF4-FFF2-40B4-BE49-F238E27FC236}">
                <a16:creationId xmlns:a16="http://schemas.microsoft.com/office/drawing/2014/main" id="{8E389E42-BDDB-4629-B079-A1E3CB98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14" y="3436273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最好情况：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一配就中！  只比较了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m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次。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4700" name="Rectangle 12">
            <a:extLst>
              <a:ext uri="{FF2B5EF4-FFF2-40B4-BE49-F238E27FC236}">
                <a16:creationId xmlns:a16="http://schemas.microsoft.com/office/drawing/2014/main" id="{F5D111EE-630A-4F71-B32D-83F36065E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1838826"/>
            <a:ext cx="8001000" cy="4616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Aft>
                <a:spcPct val="0"/>
              </a:spcAft>
              <a:buSzTx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从任何位置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(0≤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≤n-m)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开始，都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检查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到串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T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的最后一位！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F79CF-35AC-4A61-B259-DBE0ED49FB1B}"/>
              </a:ext>
            </a:extLst>
          </p:cNvPr>
          <p:cNvSpPr txBox="1"/>
          <p:nvPr/>
        </p:nvSpPr>
        <p:spPr>
          <a:xfrm>
            <a:off x="1471246" y="2330505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S=‘</a:t>
            </a:r>
            <a:r>
              <a:rPr lang="en-US" altLang="zh-CN" sz="2400" dirty="0" err="1">
                <a:solidFill>
                  <a:srgbClr val="002060"/>
                </a:solidFill>
              </a:rPr>
              <a:t>aaaaaaaaaaaaab</a:t>
            </a:r>
            <a:r>
              <a:rPr lang="en-US" altLang="zh-CN" sz="2400" dirty="0">
                <a:solidFill>
                  <a:srgbClr val="7030A0"/>
                </a:solidFill>
              </a:rPr>
              <a:t>’           T = ‘</a:t>
            </a:r>
            <a:r>
              <a:rPr lang="en-US" altLang="zh-CN" sz="2400" dirty="0" err="1">
                <a:solidFill>
                  <a:srgbClr val="002060"/>
                </a:solidFill>
              </a:rPr>
              <a:t>aaaaab</a:t>
            </a:r>
            <a:r>
              <a:rPr lang="en-US" altLang="zh-CN" sz="2400" dirty="0">
                <a:solidFill>
                  <a:srgbClr val="7030A0"/>
                </a:solidFill>
              </a:rPr>
              <a:t>’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EE995B-48C4-4549-BE7F-7097DB6680C0}"/>
              </a:ext>
            </a:extLst>
          </p:cNvPr>
          <p:cNvSpPr txBox="1"/>
          <p:nvPr/>
        </p:nvSpPr>
        <p:spPr>
          <a:xfrm>
            <a:off x="1849314" y="2588866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aaaaa</a:t>
            </a:r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2B8C533-8310-4687-BC30-FD30A45F5D28}"/>
              </a:ext>
            </a:extLst>
          </p:cNvPr>
          <p:cNvSpPr txBox="1">
            <a:spLocks noChangeArrowheads="1"/>
          </p:cNvSpPr>
          <p:nvPr/>
        </p:nvSpPr>
        <p:spPr>
          <a:xfrm>
            <a:off x="6152345" y="5147255"/>
            <a:ext cx="2434214" cy="4559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62000" indent="-762000"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ea typeface="楷体_GB2312"/>
              </a:rPr>
              <a:t>BF</a:t>
            </a:r>
            <a:r>
              <a:rPr lang="zh-CN" altLang="en-US" sz="1800" b="1" dirty="0">
                <a:solidFill>
                  <a:schemeClr val="accent2"/>
                </a:solidFill>
                <a:ea typeface="楷体_GB2312"/>
              </a:rPr>
              <a:t>算法被广泛采用。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B712FE-594E-41DE-B791-790F47B840BB}"/>
              </a:ext>
            </a:extLst>
          </p:cNvPr>
          <p:cNvSpPr txBox="1"/>
          <p:nvPr/>
        </p:nvSpPr>
        <p:spPr>
          <a:xfrm>
            <a:off x="1978269" y="2836593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aaaaa</a:t>
            </a:r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4" grpId="0" build="p" autoUpdateAnimBg="0"/>
      <p:bldP spid="114696" grpId="0" autoUpdateAnimBg="0"/>
      <p:bldP spid="114700" grpId="0" animBg="1" autoUpdateAnimBg="0"/>
      <p:bldP spid="2" grpId="0"/>
      <p:bldP spid="8" grpId="0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>
            <a:extLst>
              <a:ext uri="{FF2B5EF4-FFF2-40B4-BE49-F238E27FC236}">
                <a16:creationId xmlns:a16="http://schemas.microsoft.com/office/drawing/2014/main" id="{AC006F25-9FAC-4EC3-ABBF-16341FDDA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36" y="448847"/>
            <a:ext cx="5371693" cy="1678233"/>
          </a:xfrm>
          <a:prstGeom prst="wedgeRectCallout">
            <a:avLst>
              <a:gd name="adj1" fmla="val -15847"/>
              <a:gd name="adj2" fmla="val 28125"/>
            </a:avLst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能否</a:t>
            </a:r>
            <a:r>
              <a:rPr lang="zh-CN" altLang="en-US" dirty="0">
                <a:solidFill>
                  <a:srgbClr val="9933FF"/>
                </a:solidFill>
                <a:latin typeface="楷体_GB2312" pitchFamily="49" charset="-122"/>
                <a:ea typeface="楷体_GB2312"/>
              </a:rPr>
              <a:t>设计</a:t>
            </a: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一个算法，在</a:t>
            </a:r>
            <a:r>
              <a:rPr lang="zh-CN" altLang="en-US" b="1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最坏情况下</a:t>
            </a: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也能在</a:t>
            </a:r>
            <a:r>
              <a:rPr lang="en-US" altLang="zh-CN" dirty="0">
                <a:solidFill>
                  <a:srgbClr val="006600"/>
                </a:solidFill>
                <a:latin typeface="楷体_GB2312" pitchFamily="49" charset="-122"/>
                <a:ea typeface="楷体_GB2312"/>
              </a:rPr>
              <a:t>O(</a:t>
            </a:r>
            <a:r>
              <a:rPr lang="en-US" altLang="zh-CN" dirty="0" err="1">
                <a:solidFill>
                  <a:srgbClr val="006600"/>
                </a:solidFill>
                <a:latin typeface="楷体_GB2312" pitchFamily="49" charset="-122"/>
                <a:ea typeface="楷体_GB2312"/>
              </a:rPr>
              <a:t>n+m</a:t>
            </a:r>
            <a:r>
              <a:rPr lang="en-US" altLang="zh-CN" dirty="0">
                <a:solidFill>
                  <a:srgbClr val="006600"/>
                </a:solidFill>
                <a:latin typeface="楷体_GB2312" pitchFamily="49" charset="-122"/>
                <a:ea typeface="楷体_GB2312"/>
              </a:rPr>
              <a:t>)</a:t>
            </a: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时间内找到模式串的首次出现？</a:t>
            </a:r>
            <a:endParaRPr kumimoji="1" lang="zh-CN" altLang="en-US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F5DFA-2D9C-4DC2-A0FD-30A5531F62AC}"/>
              </a:ext>
            </a:extLst>
          </p:cNvPr>
          <p:cNvSpPr txBox="1">
            <a:spLocks noChangeArrowheads="1"/>
          </p:cNvSpPr>
          <p:nvPr/>
        </p:nvSpPr>
        <p:spPr>
          <a:xfrm>
            <a:off x="618679" y="2521420"/>
            <a:ext cx="5105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Outline</a:t>
            </a:r>
            <a:endParaRPr lang="zh-CN" altLang="en-US" sz="3600" b="1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C9280-55AF-448A-909B-65862DA46ECC}"/>
              </a:ext>
            </a:extLst>
          </p:cNvPr>
          <p:cNvSpPr txBox="1">
            <a:spLocks noChangeArrowheads="1"/>
          </p:cNvSpPr>
          <p:nvPr/>
        </p:nvSpPr>
        <p:spPr>
          <a:xfrm>
            <a:off x="1341542" y="3207394"/>
            <a:ext cx="7129272" cy="30470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① KMP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设计思想  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+  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推导过程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  （整体框架类似于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、但是</a:t>
            </a:r>
            <a:r>
              <a:rPr lang="zh-CN" altLang="en-US" sz="2400" dirty="0">
                <a:solidFill>
                  <a:srgbClr val="9933FF"/>
                </a:solidFill>
                <a:latin typeface="楷体_GB2312"/>
                <a:ea typeface="楷体_GB2312"/>
              </a:rPr>
              <a:t>避免</a:t>
            </a:r>
            <a:r>
              <a:rPr lang="en-US" altLang="zh-CN" sz="2400" dirty="0" err="1">
                <a:solidFill>
                  <a:srgbClr val="006600"/>
                </a:solidFill>
                <a:latin typeface="楷体_GB2312"/>
                <a:ea typeface="楷体_GB2312"/>
              </a:rPr>
              <a:t>i</a:t>
            </a:r>
            <a:r>
              <a:rPr lang="zh-CN" altLang="en-US" sz="2400" dirty="0">
                <a:solidFill>
                  <a:srgbClr val="9933FF"/>
                </a:solidFill>
                <a:latin typeface="楷体_GB2312"/>
                <a:ea typeface="楷体_GB2312"/>
              </a:rPr>
              <a:t>回溯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）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  <a:ea typeface="楷体_GB2312"/>
              </a:rPr>
              <a:t>②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Failure function 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的定义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及主过程的具体实现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③ 如何计算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本（</a:t>
            </a: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</a:rPr>
              <a:t>预处理过程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）？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9933FF"/>
                </a:solidFill>
                <a:latin typeface="楷体_GB2312"/>
                <a:ea typeface="楷体_GB2312"/>
              </a:rPr>
              <a:t>*</a:t>
            </a:r>
            <a:r>
              <a:rPr lang="zh-CN" altLang="zh-CN" sz="2400" dirty="0">
                <a:solidFill>
                  <a:srgbClr val="9933FF"/>
                </a:solidFill>
                <a:latin typeface="楷体_GB2312"/>
                <a:ea typeface="楷体_GB2312"/>
              </a:rPr>
              <a:t>④</a:t>
            </a:r>
            <a:r>
              <a:rPr lang="en-US" altLang="zh-CN" sz="2400" dirty="0">
                <a:solidFill>
                  <a:srgbClr val="9933FF"/>
                </a:solidFill>
                <a:latin typeface="楷体_GB2312"/>
                <a:ea typeface="楷体_GB2312"/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latin typeface="楷体_GB2312"/>
                <a:ea typeface="楷体_GB2312"/>
              </a:rPr>
              <a:t>了解</a:t>
            </a:r>
            <a:r>
              <a:rPr lang="en-US" altLang="zh-CN" sz="2400" dirty="0">
                <a:solidFill>
                  <a:srgbClr val="9933FF"/>
                </a:solidFill>
                <a:latin typeface="楷体_GB2312"/>
                <a:ea typeface="楷体_GB2312"/>
              </a:rPr>
              <a:t>KMP</a:t>
            </a:r>
            <a:r>
              <a:rPr lang="zh-CN" altLang="en-US" sz="2400" dirty="0">
                <a:solidFill>
                  <a:srgbClr val="9933FF"/>
                </a:solidFill>
                <a:latin typeface="楷体_GB2312"/>
                <a:ea typeface="楷体_GB2312"/>
              </a:rPr>
              <a:t>主过程的重要性质（深入理解</a:t>
            </a:r>
            <a:r>
              <a:rPr lang="en-US" altLang="zh-CN" sz="2400" dirty="0">
                <a:solidFill>
                  <a:srgbClr val="9933FF"/>
                </a:solidFill>
                <a:latin typeface="楷体_GB2312"/>
                <a:ea typeface="楷体_GB2312"/>
              </a:rPr>
              <a:t>KMP)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3D5992-2C8C-4F5E-B037-083288831671}"/>
              </a:ext>
            </a:extLst>
          </p:cNvPr>
          <p:cNvSpPr txBox="1">
            <a:spLocks noChangeArrowheads="1"/>
          </p:cNvSpPr>
          <p:nvPr/>
        </p:nvSpPr>
        <p:spPr>
          <a:xfrm>
            <a:off x="5774696" y="2065448"/>
            <a:ext cx="2225082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算法！</a:t>
            </a:r>
          </a:p>
        </p:txBody>
      </p:sp>
    </p:spTree>
    <p:extLst>
      <p:ext uri="{BB962C8B-B14F-4D97-AF65-F5344CB8AC3E}">
        <p14:creationId xmlns:p14="http://schemas.microsoft.com/office/powerpoint/2010/main" val="122790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 autoUpdateAnimBg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">
            <a:extLst>
              <a:ext uri="{FF2B5EF4-FFF2-40B4-BE49-F238E27FC236}">
                <a16:creationId xmlns:a16="http://schemas.microsoft.com/office/drawing/2014/main" id="{B1F1E5CF-8254-416D-8C34-DF336BEC334E}"/>
              </a:ext>
            </a:extLst>
          </p:cNvPr>
          <p:cNvSpPr txBox="1">
            <a:spLocks noChangeArrowheads="1"/>
          </p:cNvSpPr>
          <p:nvPr/>
        </p:nvSpPr>
        <p:spPr>
          <a:xfrm>
            <a:off x="387715" y="559825"/>
            <a:ext cx="7467600" cy="5191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①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算法的设计思想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D81529-0B52-46BE-9E1A-652072D18EB4}"/>
              </a:ext>
            </a:extLst>
          </p:cNvPr>
          <p:cNvSpPr txBox="1"/>
          <p:nvPr/>
        </p:nvSpPr>
        <p:spPr>
          <a:xfrm>
            <a:off x="1262902" y="4659426"/>
            <a:ext cx="7778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观察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L=j-1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的前、后缀不相等：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则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+1,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+m]≠T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  </a:t>
            </a:r>
            <a:endParaRPr lang="en-US" altLang="zh-CN" sz="3200" dirty="0">
              <a:solidFill>
                <a:srgbClr val="0066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故，此时可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跳过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i-L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（原本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BF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这么做）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直接令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ii-L+1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C73697-73CA-4179-BD10-0BBF3454C8C8}"/>
              </a:ext>
            </a:extLst>
          </p:cNvPr>
          <p:cNvSpPr txBox="1"/>
          <p:nvPr/>
        </p:nvSpPr>
        <p:spPr>
          <a:xfrm>
            <a:off x="3031142" y="367386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7B6540-3351-4766-B5A9-44ECAD618384}"/>
              </a:ext>
            </a:extLst>
          </p:cNvPr>
          <p:cNvSpPr txBox="1"/>
          <p:nvPr/>
        </p:nvSpPr>
        <p:spPr>
          <a:xfrm>
            <a:off x="3017575" y="184232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38057" y="216379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B7D86C-887F-4CB7-8D0E-4B51CF19FBA8}"/>
              </a:ext>
            </a:extLst>
          </p:cNvPr>
          <p:cNvSpPr/>
          <p:nvPr/>
        </p:nvSpPr>
        <p:spPr>
          <a:xfrm>
            <a:off x="1435877" y="236466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C7159A-8BD0-47CA-9A40-D9D46DFF1A50}"/>
              </a:ext>
            </a:extLst>
          </p:cNvPr>
          <p:cNvSpPr/>
          <p:nvPr/>
        </p:nvSpPr>
        <p:spPr>
          <a:xfrm>
            <a:off x="2152227" y="3224172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47113" y="322417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52227" y="236466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45820" y="235587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0724" y="3514455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44F3BF-6FEA-4B7F-978E-C2F3BFA62189}"/>
              </a:ext>
            </a:extLst>
          </p:cNvPr>
          <p:cNvSpPr txBox="1"/>
          <p:nvPr/>
        </p:nvSpPr>
        <p:spPr>
          <a:xfrm>
            <a:off x="979173" y="2342679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A752B0-C55D-42F2-8382-370E9F5A98AC}"/>
              </a:ext>
            </a:extLst>
          </p:cNvPr>
          <p:cNvSpPr txBox="1"/>
          <p:nvPr/>
        </p:nvSpPr>
        <p:spPr>
          <a:xfrm>
            <a:off x="1729670" y="322417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E46F97-25A6-4D53-918F-C4BF9CB01E22}"/>
              </a:ext>
            </a:extLst>
          </p:cNvPr>
          <p:cNvSpPr txBox="1"/>
          <p:nvPr/>
        </p:nvSpPr>
        <p:spPr>
          <a:xfrm>
            <a:off x="1059652" y="1361251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C95095B-B1C2-4D08-8CA4-E8FBFAD44B6A}"/>
              </a:ext>
            </a:extLst>
          </p:cNvPr>
          <p:cNvSpPr/>
          <p:nvPr/>
        </p:nvSpPr>
        <p:spPr>
          <a:xfrm>
            <a:off x="3295959" y="2459246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8FA22AA-AFCB-486D-8863-354BB4363B34}"/>
              </a:ext>
            </a:extLst>
          </p:cNvPr>
          <p:cNvSpPr/>
          <p:nvPr/>
        </p:nvSpPr>
        <p:spPr>
          <a:xfrm>
            <a:off x="3295959" y="3296391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42733" y="2153601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2733" y="3585239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7FDC38-791A-48C4-9F1E-354E155C062D}"/>
              </a:ext>
            </a:extLst>
          </p:cNvPr>
          <p:cNvSpPr txBox="1"/>
          <p:nvPr/>
        </p:nvSpPr>
        <p:spPr>
          <a:xfrm>
            <a:off x="1915639" y="3684617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08B8DF8-21D4-4716-94A1-98387D6806E3}"/>
              </a:ext>
            </a:extLst>
          </p:cNvPr>
          <p:cNvSpPr txBox="1"/>
          <p:nvPr/>
        </p:nvSpPr>
        <p:spPr>
          <a:xfrm>
            <a:off x="1915638" y="185104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5B5EF93-1506-415F-A12E-FDB7779FEDC5}"/>
              </a:ext>
            </a:extLst>
          </p:cNvPr>
          <p:cNvGrpSpPr/>
          <p:nvPr/>
        </p:nvGrpSpPr>
        <p:grpSpPr>
          <a:xfrm>
            <a:off x="5190839" y="1835535"/>
            <a:ext cx="3495316" cy="2207657"/>
            <a:chOff x="5190839" y="1835535"/>
            <a:chExt cx="3495316" cy="2207657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4F4F62F-D153-4374-8DAA-E9C7D6596D38}"/>
                </a:ext>
              </a:extLst>
            </p:cNvPr>
            <p:cNvSpPr txBox="1"/>
            <p:nvPr/>
          </p:nvSpPr>
          <p:spPr>
            <a:xfrm>
              <a:off x="7242808" y="367386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51ECC49-D3B0-4781-9E7E-C7AC1F1ADA01}"/>
                </a:ext>
              </a:extLst>
            </p:cNvPr>
            <p:cNvSpPr txBox="1"/>
            <p:nvPr/>
          </p:nvSpPr>
          <p:spPr>
            <a:xfrm>
              <a:off x="7229241" y="1842328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5D6DEF4-8317-44F6-8FA1-E0D16255CFB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723" y="2163798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5052250-C742-45CA-B70C-85236002786D}"/>
                </a:ext>
              </a:extLst>
            </p:cNvPr>
            <p:cNvSpPr/>
            <p:nvPr/>
          </p:nvSpPr>
          <p:spPr>
            <a:xfrm>
              <a:off x="5647543" y="2364669"/>
              <a:ext cx="3038612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2C40025-2C50-46D5-B460-77D1B4039DA1}"/>
                </a:ext>
              </a:extLst>
            </p:cNvPr>
            <p:cNvSpPr/>
            <p:nvPr/>
          </p:nvSpPr>
          <p:spPr>
            <a:xfrm>
              <a:off x="6363893" y="3224172"/>
              <a:ext cx="1563525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99FBB89-E422-4F27-9A03-0067A6CA451B}"/>
                </a:ext>
              </a:extLst>
            </p:cNvPr>
            <p:cNvCxnSpPr>
              <a:cxnSpLocks/>
            </p:cNvCxnSpPr>
            <p:nvPr/>
          </p:nvCxnSpPr>
          <p:spPr>
            <a:xfrm>
              <a:off x="7458779" y="322417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EED75DE-21C4-42FF-BFE6-47F252B726F5}"/>
                </a:ext>
              </a:extLst>
            </p:cNvPr>
            <p:cNvCxnSpPr>
              <a:cxnSpLocks/>
            </p:cNvCxnSpPr>
            <p:nvPr/>
          </p:nvCxnSpPr>
          <p:spPr>
            <a:xfrm>
              <a:off x="6363893" y="23646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81117D1-E965-4927-BB38-E995481296CF}"/>
                </a:ext>
              </a:extLst>
            </p:cNvPr>
            <p:cNvCxnSpPr>
              <a:cxnSpLocks/>
            </p:cNvCxnSpPr>
            <p:nvPr/>
          </p:nvCxnSpPr>
          <p:spPr>
            <a:xfrm>
              <a:off x="7457486" y="235587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8C2B4AB3-7DAD-4682-80E4-CC3185A97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2390" y="351445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44" name="右大括号 43">
              <a:extLst>
                <a:ext uri="{FF2B5EF4-FFF2-40B4-BE49-F238E27FC236}">
                  <a16:creationId xmlns:a16="http://schemas.microsoft.com/office/drawing/2014/main" id="{77568228-7ED2-4048-B769-B25AA337BA36}"/>
                </a:ext>
              </a:extLst>
            </p:cNvPr>
            <p:cNvSpPr/>
            <p:nvPr/>
          </p:nvSpPr>
          <p:spPr>
            <a:xfrm rot="5400000">
              <a:off x="6910098" y="2286560"/>
              <a:ext cx="164559" cy="93021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5" name="右大括号 44">
              <a:extLst>
                <a:ext uri="{FF2B5EF4-FFF2-40B4-BE49-F238E27FC236}">
                  <a16:creationId xmlns:a16="http://schemas.microsoft.com/office/drawing/2014/main" id="{9716A398-B32C-4C10-932C-41838A0B3810}"/>
                </a:ext>
              </a:extLst>
            </p:cNvPr>
            <p:cNvSpPr/>
            <p:nvPr/>
          </p:nvSpPr>
          <p:spPr>
            <a:xfrm rot="5400000">
              <a:off x="6748931" y="3133103"/>
              <a:ext cx="150683" cy="91339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AAADE2B-9F5D-4D0F-8418-5E18B70906D7}"/>
                </a:ext>
              </a:extLst>
            </p:cNvPr>
            <p:cNvSpPr txBox="1"/>
            <p:nvPr/>
          </p:nvSpPr>
          <p:spPr>
            <a:xfrm>
              <a:off x="6657925" y="3594190"/>
              <a:ext cx="425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2251FB2-F464-4B2E-A49A-82A9D90B13B0}"/>
                </a:ext>
              </a:extLst>
            </p:cNvPr>
            <p:cNvSpPr txBox="1"/>
            <p:nvPr/>
          </p:nvSpPr>
          <p:spPr>
            <a:xfrm>
              <a:off x="6902533" y="2712011"/>
              <a:ext cx="425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2665152-E761-4263-972F-6353258F5F24}"/>
                </a:ext>
              </a:extLst>
            </p:cNvPr>
            <p:cNvSpPr txBox="1"/>
            <p:nvPr/>
          </p:nvSpPr>
          <p:spPr>
            <a:xfrm>
              <a:off x="5190839" y="2342679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9B079D5-2E50-4BD0-95DB-6B14FE06F435}"/>
                </a:ext>
              </a:extLst>
            </p:cNvPr>
            <p:cNvSpPr txBox="1"/>
            <p:nvPr/>
          </p:nvSpPr>
          <p:spPr>
            <a:xfrm>
              <a:off x="5941336" y="3224172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4D5D436E-C089-4F1C-A179-6712FD98B48A}"/>
                </a:ext>
              </a:extLst>
            </p:cNvPr>
            <p:cNvCxnSpPr>
              <a:cxnSpLocks/>
            </p:cNvCxnSpPr>
            <p:nvPr/>
          </p:nvCxnSpPr>
          <p:spPr>
            <a:xfrm>
              <a:off x="6435323" y="2162393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E17D873-BED4-4EB8-B571-2881D97289CC}"/>
                </a:ext>
              </a:extLst>
            </p:cNvPr>
            <p:cNvSpPr txBox="1"/>
            <p:nvPr/>
          </p:nvSpPr>
          <p:spPr>
            <a:xfrm>
              <a:off x="6183473" y="1835535"/>
              <a:ext cx="50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-L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465408AF-F69C-4038-B50D-9DF3A0B2E3E6}"/>
                </a:ext>
              </a:extLst>
            </p:cNvPr>
            <p:cNvCxnSpPr>
              <a:cxnSpLocks/>
            </p:cNvCxnSpPr>
            <p:nvPr/>
          </p:nvCxnSpPr>
          <p:spPr>
            <a:xfrm>
              <a:off x="6527269" y="23646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22E3C59-5FEF-46B2-9662-FFF3DF04B2D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969" y="320966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D1D81529-0B52-46BE-9E1A-652072D18EB4}"/>
              </a:ext>
            </a:extLst>
          </p:cNvPr>
          <p:cNvSpPr txBox="1"/>
          <p:nvPr/>
        </p:nvSpPr>
        <p:spPr>
          <a:xfrm>
            <a:off x="1262902" y="4659426"/>
            <a:ext cx="7778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更一般的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(0&lt;</a:t>
            </a:r>
            <a:r>
              <a:rPr lang="en-US" altLang="zh-CN" sz="2400" dirty="0">
                <a:solidFill>
                  <a:srgbClr val="0DCFE9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&lt;j)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的前、后缀不相等：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则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+1,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+m]≠T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  </a:t>
            </a:r>
            <a:endParaRPr lang="en-US" altLang="zh-CN" sz="3200" dirty="0">
              <a:solidFill>
                <a:srgbClr val="0066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C73697-73CA-4179-BD10-0BBF3454C8C8}"/>
              </a:ext>
            </a:extLst>
          </p:cNvPr>
          <p:cNvSpPr txBox="1"/>
          <p:nvPr/>
        </p:nvSpPr>
        <p:spPr>
          <a:xfrm>
            <a:off x="3031142" y="367386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7B6540-3351-4766-B5A9-44ECAD618384}"/>
              </a:ext>
            </a:extLst>
          </p:cNvPr>
          <p:cNvSpPr txBox="1"/>
          <p:nvPr/>
        </p:nvSpPr>
        <p:spPr>
          <a:xfrm>
            <a:off x="3017575" y="184232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38057" y="216379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B7D86C-887F-4CB7-8D0E-4B51CF19FBA8}"/>
              </a:ext>
            </a:extLst>
          </p:cNvPr>
          <p:cNvSpPr/>
          <p:nvPr/>
        </p:nvSpPr>
        <p:spPr>
          <a:xfrm>
            <a:off x="1435877" y="236466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C7159A-8BD0-47CA-9A40-D9D46DFF1A50}"/>
              </a:ext>
            </a:extLst>
          </p:cNvPr>
          <p:cNvSpPr/>
          <p:nvPr/>
        </p:nvSpPr>
        <p:spPr>
          <a:xfrm>
            <a:off x="2152227" y="3224172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47113" y="322417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52227" y="236466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45820" y="235587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0724" y="3514455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44F3BF-6FEA-4B7F-978E-C2F3BFA62189}"/>
              </a:ext>
            </a:extLst>
          </p:cNvPr>
          <p:cNvSpPr txBox="1"/>
          <p:nvPr/>
        </p:nvSpPr>
        <p:spPr>
          <a:xfrm>
            <a:off x="979173" y="2342679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A752B0-C55D-42F2-8382-370E9F5A98AC}"/>
              </a:ext>
            </a:extLst>
          </p:cNvPr>
          <p:cNvSpPr txBox="1"/>
          <p:nvPr/>
        </p:nvSpPr>
        <p:spPr>
          <a:xfrm>
            <a:off x="1729670" y="322417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4F4F62F-D153-4374-8DAA-E9C7D6596D38}"/>
              </a:ext>
            </a:extLst>
          </p:cNvPr>
          <p:cNvSpPr txBox="1"/>
          <p:nvPr/>
        </p:nvSpPr>
        <p:spPr>
          <a:xfrm>
            <a:off x="7242808" y="367386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51ECC49-D3B0-4781-9E7E-C7AC1F1ADA01}"/>
              </a:ext>
            </a:extLst>
          </p:cNvPr>
          <p:cNvSpPr txBox="1"/>
          <p:nvPr/>
        </p:nvSpPr>
        <p:spPr>
          <a:xfrm>
            <a:off x="7229241" y="184232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5D6DEF4-8317-44F6-8FA1-E0D16255CFB8}"/>
              </a:ext>
            </a:extLst>
          </p:cNvPr>
          <p:cNvCxnSpPr>
            <a:cxnSpLocks/>
          </p:cNvCxnSpPr>
          <p:nvPr/>
        </p:nvCxnSpPr>
        <p:spPr>
          <a:xfrm>
            <a:off x="7349723" y="216379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052250-C742-45CA-B70C-85236002786D}"/>
              </a:ext>
            </a:extLst>
          </p:cNvPr>
          <p:cNvSpPr/>
          <p:nvPr/>
        </p:nvSpPr>
        <p:spPr>
          <a:xfrm>
            <a:off x="5647543" y="236466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2C40025-2C50-46D5-B460-77D1B4039DA1}"/>
              </a:ext>
            </a:extLst>
          </p:cNvPr>
          <p:cNvSpPr/>
          <p:nvPr/>
        </p:nvSpPr>
        <p:spPr>
          <a:xfrm>
            <a:off x="6363893" y="3224172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9FBB89-E422-4F27-9A03-0067A6CA451B}"/>
              </a:ext>
            </a:extLst>
          </p:cNvPr>
          <p:cNvCxnSpPr>
            <a:cxnSpLocks/>
          </p:cNvCxnSpPr>
          <p:nvPr/>
        </p:nvCxnSpPr>
        <p:spPr>
          <a:xfrm>
            <a:off x="7458779" y="322417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EED75DE-21C4-42FF-BFE6-47F252B726F5}"/>
              </a:ext>
            </a:extLst>
          </p:cNvPr>
          <p:cNvCxnSpPr>
            <a:cxnSpLocks/>
          </p:cNvCxnSpPr>
          <p:nvPr/>
        </p:nvCxnSpPr>
        <p:spPr>
          <a:xfrm>
            <a:off x="6363893" y="236466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81117D1-E965-4927-BB38-E995481296CF}"/>
              </a:ext>
            </a:extLst>
          </p:cNvPr>
          <p:cNvCxnSpPr>
            <a:cxnSpLocks/>
          </p:cNvCxnSpPr>
          <p:nvPr/>
        </p:nvCxnSpPr>
        <p:spPr>
          <a:xfrm>
            <a:off x="7457486" y="235587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Line 29">
            <a:extLst>
              <a:ext uri="{FF2B5EF4-FFF2-40B4-BE49-F238E27FC236}">
                <a16:creationId xmlns:a16="http://schemas.microsoft.com/office/drawing/2014/main" id="{8C2B4AB3-7DAD-4682-80E4-CC3185A97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2390" y="3514455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9716A398-B32C-4C10-932C-41838A0B3810}"/>
              </a:ext>
            </a:extLst>
          </p:cNvPr>
          <p:cNvSpPr/>
          <p:nvPr/>
        </p:nvSpPr>
        <p:spPr>
          <a:xfrm rot="5400000">
            <a:off x="6603517" y="3278518"/>
            <a:ext cx="150684" cy="622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AAADE2B-9F5D-4D0F-8418-5E18B70906D7}"/>
              </a:ext>
            </a:extLst>
          </p:cNvPr>
          <p:cNvSpPr txBox="1"/>
          <p:nvPr/>
        </p:nvSpPr>
        <p:spPr>
          <a:xfrm>
            <a:off x="6657925" y="3594190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2251FB2-F464-4B2E-A49A-82A9D90B13B0}"/>
              </a:ext>
            </a:extLst>
          </p:cNvPr>
          <p:cNvSpPr txBox="1"/>
          <p:nvPr/>
        </p:nvSpPr>
        <p:spPr>
          <a:xfrm>
            <a:off x="6902534" y="2687543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2665152-E761-4263-972F-6353258F5F24}"/>
              </a:ext>
            </a:extLst>
          </p:cNvPr>
          <p:cNvSpPr txBox="1"/>
          <p:nvPr/>
        </p:nvSpPr>
        <p:spPr>
          <a:xfrm>
            <a:off x="5190839" y="2342679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9B079D5-2E50-4BD0-95DB-6B14FE06F435}"/>
              </a:ext>
            </a:extLst>
          </p:cNvPr>
          <p:cNvSpPr txBox="1"/>
          <p:nvPr/>
        </p:nvSpPr>
        <p:spPr>
          <a:xfrm>
            <a:off x="5941336" y="322417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E46F97-25A6-4D53-918F-C4BF9CB01E22}"/>
              </a:ext>
            </a:extLst>
          </p:cNvPr>
          <p:cNvSpPr txBox="1"/>
          <p:nvPr/>
        </p:nvSpPr>
        <p:spPr>
          <a:xfrm>
            <a:off x="1059652" y="1361251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C95095B-B1C2-4D08-8CA4-E8FBFAD44B6A}"/>
              </a:ext>
            </a:extLst>
          </p:cNvPr>
          <p:cNvSpPr/>
          <p:nvPr/>
        </p:nvSpPr>
        <p:spPr>
          <a:xfrm>
            <a:off x="3295959" y="2459246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8FA22AA-AFCB-486D-8863-354BB4363B34}"/>
              </a:ext>
            </a:extLst>
          </p:cNvPr>
          <p:cNvSpPr/>
          <p:nvPr/>
        </p:nvSpPr>
        <p:spPr>
          <a:xfrm>
            <a:off x="3295959" y="3296391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42733" y="2153601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2733" y="3585239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7FDC38-791A-48C4-9F1E-354E155C062D}"/>
              </a:ext>
            </a:extLst>
          </p:cNvPr>
          <p:cNvSpPr txBox="1"/>
          <p:nvPr/>
        </p:nvSpPr>
        <p:spPr>
          <a:xfrm>
            <a:off x="1915639" y="3684617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08B8DF8-21D4-4716-94A1-98387D6806E3}"/>
              </a:ext>
            </a:extLst>
          </p:cNvPr>
          <p:cNvSpPr txBox="1"/>
          <p:nvPr/>
        </p:nvSpPr>
        <p:spPr>
          <a:xfrm>
            <a:off x="1915638" y="185104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BD0EECA-A6A9-419C-9ED3-67466B44395E}"/>
              </a:ext>
            </a:extLst>
          </p:cNvPr>
          <p:cNvGrpSpPr/>
          <p:nvPr/>
        </p:nvGrpSpPr>
        <p:grpSpPr>
          <a:xfrm>
            <a:off x="6491535" y="1835535"/>
            <a:ext cx="507518" cy="529134"/>
            <a:chOff x="6183473" y="1835535"/>
            <a:chExt cx="507518" cy="529134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4D5D436E-C089-4F1C-A179-6712FD98B48A}"/>
                </a:ext>
              </a:extLst>
            </p:cNvPr>
            <p:cNvCxnSpPr>
              <a:cxnSpLocks/>
            </p:cNvCxnSpPr>
            <p:nvPr/>
          </p:nvCxnSpPr>
          <p:spPr>
            <a:xfrm>
              <a:off x="6435323" y="2162393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E17D873-BED4-4EB8-B571-2881D97289CC}"/>
                </a:ext>
              </a:extLst>
            </p:cNvPr>
            <p:cNvSpPr txBox="1"/>
            <p:nvPr/>
          </p:nvSpPr>
          <p:spPr>
            <a:xfrm>
              <a:off x="6183473" y="1835535"/>
              <a:ext cx="50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-L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65408AF-F69C-4038-B50D-9DF3A0B2E3E6}"/>
              </a:ext>
            </a:extLst>
          </p:cNvPr>
          <p:cNvCxnSpPr>
            <a:cxnSpLocks/>
          </p:cNvCxnSpPr>
          <p:nvPr/>
        </p:nvCxnSpPr>
        <p:spPr>
          <a:xfrm>
            <a:off x="6834255" y="235488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200F511-5969-446A-B383-15B262FB1C95}"/>
              </a:ext>
            </a:extLst>
          </p:cNvPr>
          <p:cNvCxnSpPr>
            <a:cxnSpLocks/>
          </p:cNvCxnSpPr>
          <p:nvPr/>
        </p:nvCxnSpPr>
        <p:spPr>
          <a:xfrm>
            <a:off x="6990141" y="320966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右大括号 54">
            <a:extLst>
              <a:ext uri="{FF2B5EF4-FFF2-40B4-BE49-F238E27FC236}">
                <a16:creationId xmlns:a16="http://schemas.microsoft.com/office/drawing/2014/main" id="{99E1BF54-44F3-4505-8EEC-B785BA9085AF}"/>
              </a:ext>
            </a:extLst>
          </p:cNvPr>
          <p:cNvSpPr/>
          <p:nvPr/>
        </p:nvSpPr>
        <p:spPr>
          <a:xfrm rot="5400000">
            <a:off x="7070862" y="2442132"/>
            <a:ext cx="150684" cy="622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74655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D1D81529-0B52-46BE-9E1A-652072D18EB4}"/>
              </a:ext>
            </a:extLst>
          </p:cNvPr>
          <p:cNvSpPr txBox="1"/>
          <p:nvPr/>
        </p:nvSpPr>
        <p:spPr>
          <a:xfrm>
            <a:off x="852155" y="4295530"/>
            <a:ext cx="8057129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对于所有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DCFE9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k+1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≤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j-1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S[i-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+1,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+m] ≠ T.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3200" dirty="0">
              <a:solidFill>
                <a:srgbClr val="0066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换句话说，在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算法中可以跳过以下的这一系列检查：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S[x+1,x+m]=T?   for   x =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-(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j-1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-(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j-2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), …,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-(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k+1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</a:p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因而，接下来应该去做的是：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x=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-k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，检查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S[x+1,x+m]=T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C73697-73CA-4179-BD10-0BBF3454C8C8}"/>
              </a:ext>
            </a:extLst>
          </p:cNvPr>
          <p:cNvSpPr txBox="1"/>
          <p:nvPr/>
        </p:nvSpPr>
        <p:spPr>
          <a:xfrm>
            <a:off x="3011582" y="291104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7B6540-3351-4766-B5A9-44ECAD618384}"/>
              </a:ext>
            </a:extLst>
          </p:cNvPr>
          <p:cNvSpPr txBox="1"/>
          <p:nvPr/>
        </p:nvSpPr>
        <p:spPr>
          <a:xfrm>
            <a:off x="2998015" y="10795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18497" y="140098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B7D86C-887F-4CB7-8D0E-4B51CF19FBA8}"/>
              </a:ext>
            </a:extLst>
          </p:cNvPr>
          <p:cNvSpPr/>
          <p:nvPr/>
        </p:nvSpPr>
        <p:spPr>
          <a:xfrm>
            <a:off x="1416317" y="1601851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C7159A-8BD0-47CA-9A40-D9D46DFF1A50}"/>
              </a:ext>
            </a:extLst>
          </p:cNvPr>
          <p:cNvSpPr/>
          <p:nvPr/>
        </p:nvSpPr>
        <p:spPr>
          <a:xfrm>
            <a:off x="2132667" y="2461354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27553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32667" y="160185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26260" y="159305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1164" y="275163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44F3BF-6FEA-4B7F-978E-C2F3BFA62189}"/>
              </a:ext>
            </a:extLst>
          </p:cNvPr>
          <p:cNvSpPr txBox="1"/>
          <p:nvPr/>
        </p:nvSpPr>
        <p:spPr>
          <a:xfrm>
            <a:off x="959613" y="15798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A752B0-C55D-42F2-8382-370E9F5A98AC}"/>
              </a:ext>
            </a:extLst>
          </p:cNvPr>
          <p:cNvSpPr txBox="1"/>
          <p:nvPr/>
        </p:nvSpPr>
        <p:spPr>
          <a:xfrm>
            <a:off x="1710110" y="2461354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E46F97-25A6-4D53-918F-C4BF9CB01E22}"/>
              </a:ext>
            </a:extLst>
          </p:cNvPr>
          <p:cNvSpPr txBox="1"/>
          <p:nvPr/>
        </p:nvSpPr>
        <p:spPr>
          <a:xfrm>
            <a:off x="1040092" y="598433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C95095B-B1C2-4D08-8CA4-E8FBFAD44B6A}"/>
              </a:ext>
            </a:extLst>
          </p:cNvPr>
          <p:cNvSpPr/>
          <p:nvPr/>
        </p:nvSpPr>
        <p:spPr>
          <a:xfrm>
            <a:off x="3276399" y="1696428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8FA22AA-AFCB-486D-8863-354BB4363B34}"/>
              </a:ext>
            </a:extLst>
          </p:cNvPr>
          <p:cNvSpPr/>
          <p:nvPr/>
        </p:nvSpPr>
        <p:spPr>
          <a:xfrm>
            <a:off x="3276399" y="2533573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23173" y="1390783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3173" y="2822421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7FDC38-791A-48C4-9F1E-354E155C062D}"/>
              </a:ext>
            </a:extLst>
          </p:cNvPr>
          <p:cNvSpPr txBox="1"/>
          <p:nvPr/>
        </p:nvSpPr>
        <p:spPr>
          <a:xfrm>
            <a:off x="1896079" y="292179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08B8DF8-21D4-4716-94A1-98387D6806E3}"/>
              </a:ext>
            </a:extLst>
          </p:cNvPr>
          <p:cNvSpPr txBox="1"/>
          <p:nvPr/>
        </p:nvSpPr>
        <p:spPr>
          <a:xfrm>
            <a:off x="1896078" y="1088226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CFA18C3-1EE8-4928-9476-D18B6002B536}"/>
              </a:ext>
            </a:extLst>
          </p:cNvPr>
          <p:cNvGrpSpPr/>
          <p:nvPr/>
        </p:nvGrpSpPr>
        <p:grpSpPr>
          <a:xfrm>
            <a:off x="5171279" y="1079510"/>
            <a:ext cx="3495316" cy="2200864"/>
            <a:chOff x="5171279" y="1079510"/>
            <a:chExt cx="3495316" cy="220086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4F4F62F-D153-4374-8DAA-E9C7D6596D38}"/>
                </a:ext>
              </a:extLst>
            </p:cNvPr>
            <p:cNvSpPr txBox="1"/>
            <p:nvPr/>
          </p:nvSpPr>
          <p:spPr>
            <a:xfrm>
              <a:off x="7223248" y="2911042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51ECC49-D3B0-4781-9E7E-C7AC1F1ADA01}"/>
                </a:ext>
              </a:extLst>
            </p:cNvPr>
            <p:cNvSpPr txBox="1"/>
            <p:nvPr/>
          </p:nvSpPr>
          <p:spPr>
            <a:xfrm>
              <a:off x="7209681" y="10795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5D6DEF4-8317-44F6-8FA1-E0D16255CFB8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63" y="140098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5052250-C742-45CA-B70C-85236002786D}"/>
                </a:ext>
              </a:extLst>
            </p:cNvPr>
            <p:cNvSpPr/>
            <p:nvPr/>
          </p:nvSpPr>
          <p:spPr>
            <a:xfrm>
              <a:off x="5627983" y="1601851"/>
              <a:ext cx="3038612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2C40025-2C50-46D5-B460-77D1B4039DA1}"/>
                </a:ext>
              </a:extLst>
            </p:cNvPr>
            <p:cNvSpPr/>
            <p:nvPr/>
          </p:nvSpPr>
          <p:spPr>
            <a:xfrm>
              <a:off x="6344333" y="2461354"/>
              <a:ext cx="1563525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99FBB89-E422-4F27-9A03-0067A6CA451B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19" y="246135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EED75DE-21C4-42FF-BFE6-47F252B726F5}"/>
                </a:ext>
              </a:extLst>
            </p:cNvPr>
            <p:cNvCxnSpPr>
              <a:cxnSpLocks/>
            </p:cNvCxnSpPr>
            <p:nvPr/>
          </p:nvCxnSpPr>
          <p:spPr>
            <a:xfrm>
              <a:off x="6344333" y="160185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81117D1-E965-4927-BB38-E995481296CF}"/>
                </a:ext>
              </a:extLst>
            </p:cNvPr>
            <p:cNvCxnSpPr>
              <a:cxnSpLocks/>
            </p:cNvCxnSpPr>
            <p:nvPr/>
          </p:nvCxnSpPr>
          <p:spPr>
            <a:xfrm>
              <a:off x="7437926" y="159305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8C2B4AB3-7DAD-4682-80E4-CC3185A97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32830" y="2751637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45" name="右大括号 44">
              <a:extLst>
                <a:ext uri="{FF2B5EF4-FFF2-40B4-BE49-F238E27FC236}">
                  <a16:creationId xmlns:a16="http://schemas.microsoft.com/office/drawing/2014/main" id="{9716A398-B32C-4C10-932C-41838A0B3810}"/>
                </a:ext>
              </a:extLst>
            </p:cNvPr>
            <p:cNvSpPr/>
            <p:nvPr/>
          </p:nvSpPr>
          <p:spPr>
            <a:xfrm rot="5400000">
              <a:off x="6521099" y="2559233"/>
              <a:ext cx="170009" cy="5161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AAADE2B-9F5D-4D0F-8418-5E18B70906D7}"/>
                </a:ext>
              </a:extLst>
            </p:cNvPr>
            <p:cNvSpPr txBox="1"/>
            <p:nvPr/>
          </p:nvSpPr>
          <p:spPr>
            <a:xfrm>
              <a:off x="6471975" y="2794944"/>
              <a:ext cx="33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2251FB2-F464-4B2E-A49A-82A9D90B13B0}"/>
                </a:ext>
              </a:extLst>
            </p:cNvPr>
            <p:cNvSpPr txBox="1"/>
            <p:nvPr/>
          </p:nvSpPr>
          <p:spPr>
            <a:xfrm>
              <a:off x="7049229" y="1949193"/>
              <a:ext cx="425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2665152-E761-4263-972F-6353258F5F24}"/>
                </a:ext>
              </a:extLst>
            </p:cNvPr>
            <p:cNvSpPr txBox="1"/>
            <p:nvPr/>
          </p:nvSpPr>
          <p:spPr>
            <a:xfrm>
              <a:off x="5171279" y="1579861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9B079D5-2E50-4BD0-95DB-6B14FE06F435}"/>
                </a:ext>
              </a:extLst>
            </p:cNvPr>
            <p:cNvSpPr txBox="1"/>
            <p:nvPr/>
          </p:nvSpPr>
          <p:spPr>
            <a:xfrm>
              <a:off x="5921776" y="2461354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BD0EECA-A6A9-419C-9ED3-67466B44395E}"/>
                </a:ext>
              </a:extLst>
            </p:cNvPr>
            <p:cNvGrpSpPr/>
            <p:nvPr/>
          </p:nvGrpSpPr>
          <p:grpSpPr>
            <a:xfrm>
              <a:off x="6567800" y="1088226"/>
              <a:ext cx="507518" cy="529134"/>
              <a:chOff x="6183473" y="1835535"/>
              <a:chExt cx="507518" cy="529134"/>
            </a:xfrm>
          </p:grpSpPr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4D5D436E-C089-4F1C-A179-6712FD98B4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323" y="2162393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E17D873-BED4-4EB8-B571-2881D97289CC}"/>
                  </a:ext>
                </a:extLst>
              </p:cNvPr>
              <p:cNvSpPr txBox="1"/>
              <p:nvPr/>
            </p:nvSpPr>
            <p:spPr>
              <a:xfrm>
                <a:off x="6183473" y="1835535"/>
                <a:ext cx="50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-k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465408AF-F69C-4038-B50D-9DF3A0B2E3E6}"/>
                </a:ext>
              </a:extLst>
            </p:cNvPr>
            <p:cNvCxnSpPr>
              <a:cxnSpLocks/>
            </p:cNvCxnSpPr>
            <p:nvPr/>
          </p:nvCxnSpPr>
          <p:spPr>
            <a:xfrm>
              <a:off x="6919581" y="159207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200F511-5969-446A-B383-15B262FB1C95}"/>
                </a:ext>
              </a:extLst>
            </p:cNvPr>
            <p:cNvCxnSpPr>
              <a:cxnSpLocks/>
            </p:cNvCxnSpPr>
            <p:nvPr/>
          </p:nvCxnSpPr>
          <p:spPr>
            <a:xfrm>
              <a:off x="6864190" y="246135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右大括号 51">
              <a:extLst>
                <a:ext uri="{FF2B5EF4-FFF2-40B4-BE49-F238E27FC236}">
                  <a16:creationId xmlns:a16="http://schemas.microsoft.com/office/drawing/2014/main" id="{94BF6AFB-8140-4234-A79A-86660E36967B}"/>
                </a:ext>
              </a:extLst>
            </p:cNvPr>
            <p:cNvSpPr/>
            <p:nvPr/>
          </p:nvSpPr>
          <p:spPr>
            <a:xfrm rot="5400000">
              <a:off x="7092663" y="1723781"/>
              <a:ext cx="170009" cy="5161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F1C4DAE-3976-48A7-B251-5E9101EDCF16}"/>
                </a:ext>
              </a:extLst>
            </p:cNvPr>
            <p:cNvCxnSpPr>
              <a:cxnSpLocks/>
            </p:cNvCxnSpPr>
            <p:nvPr/>
          </p:nvCxnSpPr>
          <p:spPr>
            <a:xfrm>
              <a:off x="6725741" y="1592071"/>
              <a:ext cx="0" cy="3047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C83EBD0-5693-4DD5-BB92-7F844F933BA6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47" y="1601851"/>
              <a:ext cx="0" cy="3047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FDFCE61-E72D-4631-A94D-D3789846EE34}"/>
                </a:ext>
              </a:extLst>
            </p:cNvPr>
            <p:cNvSpPr/>
            <p:nvPr/>
          </p:nvSpPr>
          <p:spPr>
            <a:xfrm>
              <a:off x="6919581" y="1592071"/>
              <a:ext cx="507512" cy="3014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DAC1412-FD72-43DB-B0AE-A85D26BE819D}"/>
                </a:ext>
              </a:extLst>
            </p:cNvPr>
            <p:cNvSpPr/>
            <p:nvPr/>
          </p:nvSpPr>
          <p:spPr>
            <a:xfrm>
              <a:off x="6352348" y="2457010"/>
              <a:ext cx="507512" cy="3014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5F4F393E-CF34-4F71-BCC2-2ED5209CEFC3}"/>
              </a:ext>
            </a:extLst>
          </p:cNvPr>
          <p:cNvSpPr txBox="1"/>
          <p:nvPr/>
        </p:nvSpPr>
        <p:spPr>
          <a:xfrm>
            <a:off x="927710" y="3441079"/>
            <a:ext cx="7906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0~j-1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中最大整数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的前、后缀相等。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D1D81529-0B52-46BE-9E1A-652072D18EB4}"/>
              </a:ext>
            </a:extLst>
          </p:cNvPr>
          <p:cNvSpPr txBox="1"/>
          <p:nvPr/>
        </p:nvSpPr>
        <p:spPr>
          <a:xfrm>
            <a:off x="866824" y="3716387"/>
            <a:ext cx="8057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0~j-1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中最大整数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的前、后缀相等。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接下来应该去做的是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x=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-k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，检查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S[x+1,x+m]=T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C73697-73CA-4179-BD10-0BBF3454C8C8}"/>
              </a:ext>
            </a:extLst>
          </p:cNvPr>
          <p:cNvSpPr txBox="1"/>
          <p:nvPr/>
        </p:nvSpPr>
        <p:spPr>
          <a:xfrm>
            <a:off x="3011582" y="291104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7B6540-3351-4766-B5A9-44ECAD618384}"/>
              </a:ext>
            </a:extLst>
          </p:cNvPr>
          <p:cNvSpPr txBox="1"/>
          <p:nvPr/>
        </p:nvSpPr>
        <p:spPr>
          <a:xfrm>
            <a:off x="2998015" y="10795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18497" y="140098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B7D86C-887F-4CB7-8D0E-4B51CF19FBA8}"/>
              </a:ext>
            </a:extLst>
          </p:cNvPr>
          <p:cNvSpPr/>
          <p:nvPr/>
        </p:nvSpPr>
        <p:spPr>
          <a:xfrm>
            <a:off x="1416317" y="1601851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C7159A-8BD0-47CA-9A40-D9D46DFF1A50}"/>
              </a:ext>
            </a:extLst>
          </p:cNvPr>
          <p:cNvSpPr/>
          <p:nvPr/>
        </p:nvSpPr>
        <p:spPr>
          <a:xfrm>
            <a:off x="2132667" y="2461354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27553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32667" y="160185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26260" y="159305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1164" y="275163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44F3BF-6FEA-4B7F-978E-C2F3BFA62189}"/>
              </a:ext>
            </a:extLst>
          </p:cNvPr>
          <p:cNvSpPr txBox="1"/>
          <p:nvPr/>
        </p:nvSpPr>
        <p:spPr>
          <a:xfrm>
            <a:off x="959613" y="15798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A752B0-C55D-42F2-8382-370E9F5A98AC}"/>
              </a:ext>
            </a:extLst>
          </p:cNvPr>
          <p:cNvSpPr txBox="1"/>
          <p:nvPr/>
        </p:nvSpPr>
        <p:spPr>
          <a:xfrm>
            <a:off x="1710110" y="2461354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4F4F62F-D153-4374-8DAA-E9C7D6596D38}"/>
              </a:ext>
            </a:extLst>
          </p:cNvPr>
          <p:cNvSpPr txBox="1"/>
          <p:nvPr/>
        </p:nvSpPr>
        <p:spPr>
          <a:xfrm>
            <a:off x="7223248" y="291104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51ECC49-D3B0-4781-9E7E-C7AC1F1ADA01}"/>
              </a:ext>
            </a:extLst>
          </p:cNvPr>
          <p:cNvSpPr txBox="1"/>
          <p:nvPr/>
        </p:nvSpPr>
        <p:spPr>
          <a:xfrm>
            <a:off x="7209681" y="10795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5D6DEF4-8317-44F6-8FA1-E0D16255CFB8}"/>
              </a:ext>
            </a:extLst>
          </p:cNvPr>
          <p:cNvCxnSpPr>
            <a:cxnSpLocks/>
          </p:cNvCxnSpPr>
          <p:nvPr/>
        </p:nvCxnSpPr>
        <p:spPr>
          <a:xfrm>
            <a:off x="7330163" y="140098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052250-C742-45CA-B70C-85236002786D}"/>
              </a:ext>
            </a:extLst>
          </p:cNvPr>
          <p:cNvSpPr/>
          <p:nvPr/>
        </p:nvSpPr>
        <p:spPr>
          <a:xfrm>
            <a:off x="5627983" y="1601851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2C40025-2C50-46D5-B460-77D1B4039DA1}"/>
              </a:ext>
            </a:extLst>
          </p:cNvPr>
          <p:cNvSpPr/>
          <p:nvPr/>
        </p:nvSpPr>
        <p:spPr>
          <a:xfrm>
            <a:off x="6344333" y="2461354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9FBB89-E422-4F27-9A03-0067A6CA451B}"/>
              </a:ext>
            </a:extLst>
          </p:cNvPr>
          <p:cNvCxnSpPr>
            <a:cxnSpLocks/>
          </p:cNvCxnSpPr>
          <p:nvPr/>
        </p:nvCxnSpPr>
        <p:spPr>
          <a:xfrm>
            <a:off x="7439219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EED75DE-21C4-42FF-BFE6-47F252B726F5}"/>
              </a:ext>
            </a:extLst>
          </p:cNvPr>
          <p:cNvCxnSpPr>
            <a:cxnSpLocks/>
          </p:cNvCxnSpPr>
          <p:nvPr/>
        </p:nvCxnSpPr>
        <p:spPr>
          <a:xfrm>
            <a:off x="6344333" y="160185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81117D1-E965-4927-BB38-E995481296CF}"/>
              </a:ext>
            </a:extLst>
          </p:cNvPr>
          <p:cNvCxnSpPr>
            <a:cxnSpLocks/>
          </p:cNvCxnSpPr>
          <p:nvPr/>
        </p:nvCxnSpPr>
        <p:spPr>
          <a:xfrm>
            <a:off x="7437926" y="159305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Line 29">
            <a:extLst>
              <a:ext uri="{FF2B5EF4-FFF2-40B4-BE49-F238E27FC236}">
                <a16:creationId xmlns:a16="http://schemas.microsoft.com/office/drawing/2014/main" id="{8C2B4AB3-7DAD-4682-80E4-CC3185A97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2830" y="275163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9716A398-B32C-4C10-932C-41838A0B3810}"/>
              </a:ext>
            </a:extLst>
          </p:cNvPr>
          <p:cNvSpPr/>
          <p:nvPr/>
        </p:nvSpPr>
        <p:spPr>
          <a:xfrm rot="5400000">
            <a:off x="6521099" y="2559233"/>
            <a:ext cx="170009" cy="5161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AAADE2B-9F5D-4D0F-8418-5E18B70906D7}"/>
              </a:ext>
            </a:extLst>
          </p:cNvPr>
          <p:cNvSpPr txBox="1"/>
          <p:nvPr/>
        </p:nvSpPr>
        <p:spPr>
          <a:xfrm>
            <a:off x="6471975" y="2794944"/>
            <a:ext cx="335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2251FB2-F464-4B2E-A49A-82A9D90B13B0}"/>
              </a:ext>
            </a:extLst>
          </p:cNvPr>
          <p:cNvSpPr txBox="1"/>
          <p:nvPr/>
        </p:nvSpPr>
        <p:spPr>
          <a:xfrm>
            <a:off x="7049229" y="1949193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2665152-E761-4263-972F-6353258F5F24}"/>
              </a:ext>
            </a:extLst>
          </p:cNvPr>
          <p:cNvSpPr txBox="1"/>
          <p:nvPr/>
        </p:nvSpPr>
        <p:spPr>
          <a:xfrm>
            <a:off x="5171279" y="15798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9B079D5-2E50-4BD0-95DB-6B14FE06F435}"/>
              </a:ext>
            </a:extLst>
          </p:cNvPr>
          <p:cNvSpPr txBox="1"/>
          <p:nvPr/>
        </p:nvSpPr>
        <p:spPr>
          <a:xfrm>
            <a:off x="5921776" y="2461354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E46F97-25A6-4D53-918F-C4BF9CB01E22}"/>
              </a:ext>
            </a:extLst>
          </p:cNvPr>
          <p:cNvSpPr txBox="1"/>
          <p:nvPr/>
        </p:nvSpPr>
        <p:spPr>
          <a:xfrm>
            <a:off x="1040092" y="598433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C95095B-B1C2-4D08-8CA4-E8FBFAD44B6A}"/>
              </a:ext>
            </a:extLst>
          </p:cNvPr>
          <p:cNvSpPr/>
          <p:nvPr/>
        </p:nvSpPr>
        <p:spPr>
          <a:xfrm>
            <a:off x="3276399" y="1696428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8FA22AA-AFCB-486D-8863-354BB4363B34}"/>
              </a:ext>
            </a:extLst>
          </p:cNvPr>
          <p:cNvSpPr/>
          <p:nvPr/>
        </p:nvSpPr>
        <p:spPr>
          <a:xfrm>
            <a:off x="3276399" y="2533573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23173" y="1390783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3173" y="2822421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7FDC38-791A-48C4-9F1E-354E155C062D}"/>
              </a:ext>
            </a:extLst>
          </p:cNvPr>
          <p:cNvSpPr txBox="1"/>
          <p:nvPr/>
        </p:nvSpPr>
        <p:spPr>
          <a:xfrm>
            <a:off x="1896079" y="292179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08B8DF8-21D4-4716-94A1-98387D6806E3}"/>
              </a:ext>
            </a:extLst>
          </p:cNvPr>
          <p:cNvSpPr txBox="1"/>
          <p:nvPr/>
        </p:nvSpPr>
        <p:spPr>
          <a:xfrm>
            <a:off x="1896078" y="1088226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BD0EECA-A6A9-419C-9ED3-67466B44395E}"/>
              </a:ext>
            </a:extLst>
          </p:cNvPr>
          <p:cNvGrpSpPr/>
          <p:nvPr/>
        </p:nvGrpSpPr>
        <p:grpSpPr>
          <a:xfrm>
            <a:off x="6567800" y="1088226"/>
            <a:ext cx="507518" cy="529134"/>
            <a:chOff x="6183473" y="1835535"/>
            <a:chExt cx="507518" cy="529134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4D5D436E-C089-4F1C-A179-6712FD98B48A}"/>
                </a:ext>
              </a:extLst>
            </p:cNvPr>
            <p:cNvCxnSpPr>
              <a:cxnSpLocks/>
            </p:cNvCxnSpPr>
            <p:nvPr/>
          </p:nvCxnSpPr>
          <p:spPr>
            <a:xfrm>
              <a:off x="6435323" y="2162393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E17D873-BED4-4EB8-B571-2881D97289CC}"/>
                </a:ext>
              </a:extLst>
            </p:cNvPr>
            <p:cNvSpPr txBox="1"/>
            <p:nvPr/>
          </p:nvSpPr>
          <p:spPr>
            <a:xfrm>
              <a:off x="6183473" y="1835535"/>
              <a:ext cx="50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-k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65408AF-F69C-4038-B50D-9DF3A0B2E3E6}"/>
              </a:ext>
            </a:extLst>
          </p:cNvPr>
          <p:cNvCxnSpPr>
            <a:cxnSpLocks/>
          </p:cNvCxnSpPr>
          <p:nvPr/>
        </p:nvCxnSpPr>
        <p:spPr>
          <a:xfrm>
            <a:off x="6919581" y="159207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200F511-5969-446A-B383-15B262FB1C95}"/>
              </a:ext>
            </a:extLst>
          </p:cNvPr>
          <p:cNvCxnSpPr>
            <a:cxnSpLocks/>
          </p:cNvCxnSpPr>
          <p:nvPr/>
        </p:nvCxnSpPr>
        <p:spPr>
          <a:xfrm>
            <a:off x="6864190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94BF6AFB-8140-4234-A79A-86660E36967B}"/>
              </a:ext>
            </a:extLst>
          </p:cNvPr>
          <p:cNvSpPr/>
          <p:nvPr/>
        </p:nvSpPr>
        <p:spPr>
          <a:xfrm rot="5400000">
            <a:off x="7092663" y="1723781"/>
            <a:ext cx="170009" cy="5161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F1C4DAE-3976-48A7-B251-5E9101EDCF16}"/>
              </a:ext>
            </a:extLst>
          </p:cNvPr>
          <p:cNvCxnSpPr>
            <a:cxnSpLocks/>
          </p:cNvCxnSpPr>
          <p:nvPr/>
        </p:nvCxnSpPr>
        <p:spPr>
          <a:xfrm>
            <a:off x="6725741" y="1592071"/>
            <a:ext cx="0" cy="304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C83EBD0-5693-4DD5-BB92-7F844F933BA6}"/>
              </a:ext>
            </a:extLst>
          </p:cNvPr>
          <p:cNvCxnSpPr>
            <a:cxnSpLocks/>
          </p:cNvCxnSpPr>
          <p:nvPr/>
        </p:nvCxnSpPr>
        <p:spPr>
          <a:xfrm>
            <a:off x="6530147" y="1601851"/>
            <a:ext cx="0" cy="304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FDFCE61-E72D-4631-A94D-D3789846EE34}"/>
              </a:ext>
            </a:extLst>
          </p:cNvPr>
          <p:cNvSpPr/>
          <p:nvPr/>
        </p:nvSpPr>
        <p:spPr>
          <a:xfrm>
            <a:off x="6919581" y="1592071"/>
            <a:ext cx="507512" cy="30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DAC1412-FD72-43DB-B0AE-A85D26BE819D}"/>
              </a:ext>
            </a:extLst>
          </p:cNvPr>
          <p:cNvSpPr/>
          <p:nvPr/>
        </p:nvSpPr>
        <p:spPr>
          <a:xfrm>
            <a:off x="6352348" y="2457010"/>
            <a:ext cx="507512" cy="30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95D27DC-29A0-450C-8AE2-3A2DA322C19A}"/>
              </a:ext>
            </a:extLst>
          </p:cNvPr>
          <p:cNvSpPr txBox="1"/>
          <p:nvPr/>
        </p:nvSpPr>
        <p:spPr>
          <a:xfrm>
            <a:off x="866824" y="4867052"/>
            <a:ext cx="8057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令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i-k,j0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，然后逐位比较。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办法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（更聪明的做法）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令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不变，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jk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如右图，这利用了已有的结论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S[i-k+1,i]=T[1,k]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3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F3735-7AFF-4C33-9FE4-BB2CAAB9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7368000" cy="1049235"/>
          </a:xfrm>
        </p:spPr>
        <p:txBody>
          <a:bodyPr>
            <a:noAutofit/>
          </a:bodyPr>
          <a:lstStyle/>
          <a:p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算法的主要策略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675C4C-E614-491C-B588-D9185E2C222C}"/>
              </a:ext>
            </a:extLst>
          </p:cNvPr>
          <p:cNvSpPr txBox="1"/>
          <p:nvPr/>
        </p:nvSpPr>
        <p:spPr>
          <a:xfrm>
            <a:off x="757763" y="2170369"/>
            <a:ext cx="3070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BF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算法：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当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7030A0"/>
                </a:solidFill>
              </a:rPr>
              <a:t>时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i-j+1 , j 0.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C4206F-C9C7-40D3-A311-50BC8DA9C56F}"/>
              </a:ext>
            </a:extLst>
          </p:cNvPr>
          <p:cNvSpPr txBox="1"/>
          <p:nvPr/>
        </p:nvSpPr>
        <p:spPr>
          <a:xfrm>
            <a:off x="3838524" y="2105577"/>
            <a:ext cx="4972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KMP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算法：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(1)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i-j+1 , j 0.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j&gt;0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其中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中最大整数使得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的前、后缀相等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95DE08-938F-449E-B218-AA0C67167315}"/>
              </a:ext>
            </a:extLst>
          </p:cNvPr>
          <p:cNvSpPr txBox="1"/>
          <p:nvPr/>
        </p:nvSpPr>
        <p:spPr>
          <a:xfrm>
            <a:off x="3038753" y="62742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07C308-57C4-4F8F-975C-38EAADFADC71}"/>
              </a:ext>
            </a:extLst>
          </p:cNvPr>
          <p:cNvSpPr txBox="1"/>
          <p:nvPr/>
        </p:nvSpPr>
        <p:spPr>
          <a:xfrm>
            <a:off x="3030079" y="4860807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F1A8B2A-F15F-4967-B926-6BD9C69144B7}"/>
              </a:ext>
            </a:extLst>
          </p:cNvPr>
          <p:cNvCxnSpPr>
            <a:cxnSpLocks/>
          </p:cNvCxnSpPr>
          <p:nvPr/>
        </p:nvCxnSpPr>
        <p:spPr>
          <a:xfrm>
            <a:off x="3145671" y="5177387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2625CFD-09C1-4DB6-8B8F-1BD9A810854F}"/>
              </a:ext>
            </a:extLst>
          </p:cNvPr>
          <p:cNvSpPr/>
          <p:nvPr/>
        </p:nvSpPr>
        <p:spPr>
          <a:xfrm>
            <a:off x="1443491" y="5378258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979972-32D4-4366-A488-527F061DAD2A}"/>
              </a:ext>
            </a:extLst>
          </p:cNvPr>
          <p:cNvSpPr/>
          <p:nvPr/>
        </p:nvSpPr>
        <p:spPr>
          <a:xfrm>
            <a:off x="1838417" y="5833314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0E3E135-D713-4487-AFB9-20A76608DDA9}"/>
              </a:ext>
            </a:extLst>
          </p:cNvPr>
          <p:cNvCxnSpPr>
            <a:cxnSpLocks/>
          </p:cNvCxnSpPr>
          <p:nvPr/>
        </p:nvCxnSpPr>
        <p:spPr>
          <a:xfrm>
            <a:off x="3254727" y="583331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F721322-F159-4357-8E6B-E613B8B57338}"/>
              </a:ext>
            </a:extLst>
          </p:cNvPr>
          <p:cNvCxnSpPr>
            <a:cxnSpLocks/>
          </p:cNvCxnSpPr>
          <p:nvPr/>
        </p:nvCxnSpPr>
        <p:spPr>
          <a:xfrm>
            <a:off x="1838417" y="536877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8D079A-E7A4-471D-8987-415843316E82}"/>
              </a:ext>
            </a:extLst>
          </p:cNvPr>
          <p:cNvCxnSpPr>
            <a:cxnSpLocks/>
          </p:cNvCxnSpPr>
          <p:nvPr/>
        </p:nvCxnSpPr>
        <p:spPr>
          <a:xfrm>
            <a:off x="3253434" y="536946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Line 29">
            <a:extLst>
              <a:ext uri="{FF2B5EF4-FFF2-40B4-BE49-F238E27FC236}">
                <a16:creationId xmlns:a16="http://schemas.microsoft.com/office/drawing/2014/main" id="{F35BB24C-E665-4584-9887-E450220514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8338" y="612359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8" name="Line 29">
            <a:extLst>
              <a:ext uri="{FF2B5EF4-FFF2-40B4-BE49-F238E27FC236}">
                <a16:creationId xmlns:a16="http://schemas.microsoft.com/office/drawing/2014/main" id="{F89E7523-65B6-43D7-8059-FA8B26A99D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8379" y="6135101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51D0E8-CDBE-473D-8F12-FD431455D865}"/>
              </a:ext>
            </a:extLst>
          </p:cNvPr>
          <p:cNvSpPr txBox="1"/>
          <p:nvPr/>
        </p:nvSpPr>
        <p:spPr>
          <a:xfrm>
            <a:off x="2168806" y="6265261"/>
            <a:ext cx="45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Hans-HK" altLang="en-US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F005032-03C8-4798-B4A0-E2399E3B042B}"/>
              </a:ext>
            </a:extLst>
          </p:cNvPr>
          <p:cNvSpPr/>
          <p:nvPr/>
        </p:nvSpPr>
        <p:spPr>
          <a:xfrm>
            <a:off x="1842129" y="5838383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EC070D3-ECE6-4ED8-BDA6-0D9CE81ED958}"/>
              </a:ext>
            </a:extLst>
          </p:cNvPr>
          <p:cNvSpPr/>
          <p:nvPr/>
        </p:nvSpPr>
        <p:spPr>
          <a:xfrm>
            <a:off x="2670545" y="5381726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2B90985-96D9-4DCD-BF73-9AC2AE886E9C}"/>
              </a:ext>
            </a:extLst>
          </p:cNvPr>
          <p:cNvSpPr txBox="1"/>
          <p:nvPr/>
        </p:nvSpPr>
        <p:spPr>
          <a:xfrm>
            <a:off x="3038752" y="485866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7631643-5BF5-4175-A39F-19B0866AF4DD}"/>
              </a:ext>
            </a:extLst>
          </p:cNvPr>
          <p:cNvSpPr txBox="1"/>
          <p:nvPr/>
        </p:nvSpPr>
        <p:spPr>
          <a:xfrm>
            <a:off x="5979293" y="626520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2C1D4C-B81B-42D9-AADD-FB8D5604C978}"/>
              </a:ext>
            </a:extLst>
          </p:cNvPr>
          <p:cNvSpPr txBox="1"/>
          <p:nvPr/>
        </p:nvSpPr>
        <p:spPr>
          <a:xfrm>
            <a:off x="6790396" y="485185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E3900F4-E1B1-4AE7-B3FA-A7BF9E23E592}"/>
              </a:ext>
            </a:extLst>
          </p:cNvPr>
          <p:cNvCxnSpPr>
            <a:cxnSpLocks/>
          </p:cNvCxnSpPr>
          <p:nvPr/>
        </p:nvCxnSpPr>
        <p:spPr>
          <a:xfrm>
            <a:off x="6905988" y="516843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801A391-F354-46FF-A608-E476B38B57EF}"/>
              </a:ext>
            </a:extLst>
          </p:cNvPr>
          <p:cNvSpPr/>
          <p:nvPr/>
        </p:nvSpPr>
        <p:spPr>
          <a:xfrm>
            <a:off x="5203808" y="536930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3196CF2-4C7D-4946-8F9E-4F7FBA4F326F}"/>
              </a:ext>
            </a:extLst>
          </p:cNvPr>
          <p:cNvSpPr/>
          <p:nvPr/>
        </p:nvSpPr>
        <p:spPr>
          <a:xfrm>
            <a:off x="5598734" y="5824365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E84E472-FBC0-4CDA-804F-8A59E325533E}"/>
              </a:ext>
            </a:extLst>
          </p:cNvPr>
          <p:cNvCxnSpPr>
            <a:cxnSpLocks/>
          </p:cNvCxnSpPr>
          <p:nvPr/>
        </p:nvCxnSpPr>
        <p:spPr>
          <a:xfrm>
            <a:off x="7013751" y="536051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Line 29">
            <a:extLst>
              <a:ext uri="{FF2B5EF4-FFF2-40B4-BE49-F238E27FC236}">
                <a16:creationId xmlns:a16="http://schemas.microsoft.com/office/drawing/2014/main" id="{770E1738-9790-431A-AEBB-88797C213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0970" y="612359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E0E1070-1491-4F22-A60D-F517365D0EE3}"/>
              </a:ext>
            </a:extLst>
          </p:cNvPr>
          <p:cNvSpPr/>
          <p:nvPr/>
        </p:nvSpPr>
        <p:spPr>
          <a:xfrm>
            <a:off x="5602446" y="5829434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C5A614D-9A87-4569-9037-ED69CED7EEB1}"/>
              </a:ext>
            </a:extLst>
          </p:cNvPr>
          <p:cNvSpPr/>
          <p:nvPr/>
        </p:nvSpPr>
        <p:spPr>
          <a:xfrm>
            <a:off x="6430862" y="5372777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F70D0E9-C79A-4050-A81B-7D283E3E4571}"/>
              </a:ext>
            </a:extLst>
          </p:cNvPr>
          <p:cNvSpPr txBox="1"/>
          <p:nvPr/>
        </p:nvSpPr>
        <p:spPr>
          <a:xfrm>
            <a:off x="6799069" y="4849713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CE08B835-308D-4FE6-8A99-B15E5EBB26B9}"/>
              </a:ext>
            </a:extLst>
          </p:cNvPr>
          <p:cNvSpPr/>
          <p:nvPr/>
        </p:nvSpPr>
        <p:spPr>
          <a:xfrm>
            <a:off x="4671038" y="5683050"/>
            <a:ext cx="335119" cy="2123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26CD447-EFF2-49A9-98CC-2023E8DC8A90}"/>
              </a:ext>
            </a:extLst>
          </p:cNvPr>
          <p:cNvSpPr txBox="1"/>
          <p:nvPr/>
        </p:nvSpPr>
        <p:spPr>
          <a:xfrm>
            <a:off x="1105385" y="5336156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4B8C30-BAE5-4D6F-9A5A-B9C69DD6CDE3}"/>
              </a:ext>
            </a:extLst>
          </p:cNvPr>
          <p:cNvSpPr txBox="1"/>
          <p:nvPr/>
        </p:nvSpPr>
        <p:spPr>
          <a:xfrm>
            <a:off x="1520863" y="58311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7524508-2157-433D-A9BA-9E477E72D7B9}"/>
              </a:ext>
            </a:extLst>
          </p:cNvPr>
          <p:cNvSpPr txBox="1"/>
          <p:nvPr/>
        </p:nvSpPr>
        <p:spPr>
          <a:xfrm>
            <a:off x="4887113" y="52951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1FF6F0A-A92C-4B6E-92AD-FDC017E469FA}"/>
              </a:ext>
            </a:extLst>
          </p:cNvPr>
          <p:cNvSpPr txBox="1"/>
          <p:nvPr/>
        </p:nvSpPr>
        <p:spPr>
          <a:xfrm>
            <a:off x="5302591" y="5790166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2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847EC-1307-4D2F-914C-37FAC0AC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1" y="804520"/>
            <a:ext cx="7965548" cy="1049235"/>
          </a:xfrm>
        </p:spPr>
        <p:txBody>
          <a:bodyPr>
            <a:noAutofit/>
          </a:bodyPr>
          <a:lstStyle/>
          <a:p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②</a:t>
            </a:r>
            <a:r>
              <a:rPr kumimoji="0" lang="en-US" altLang="zh-CN" sz="4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π</a:t>
            </a:r>
            <a:r>
              <a: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的定义及</a:t>
            </a:r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主过程描述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6F625F-0CE1-403C-A1E9-8E50DC021A9B}"/>
              </a:ext>
            </a:extLst>
          </p:cNvPr>
          <p:cNvSpPr txBox="1"/>
          <p:nvPr/>
        </p:nvSpPr>
        <p:spPr>
          <a:xfrm>
            <a:off x="916845" y="2201436"/>
            <a:ext cx="42614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匹配失败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E46072-B1EA-4146-95B5-B4E17F31068A}"/>
              </a:ext>
            </a:extLst>
          </p:cNvPr>
          <p:cNvSpPr txBox="1"/>
          <p:nvPr/>
        </p:nvSpPr>
        <p:spPr>
          <a:xfrm>
            <a:off x="5666115" y="2293769"/>
            <a:ext cx="2690621" cy="2246769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0&lt; j≤ m,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令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C0C0C0"/>
                </a:highligh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表示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0~j-1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中最大的整数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的长为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的前、后缀相等。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765394-FC40-4854-B751-CA6052FD38F7}"/>
              </a:ext>
            </a:extLst>
          </p:cNvPr>
          <p:cNvSpPr txBox="1"/>
          <p:nvPr/>
        </p:nvSpPr>
        <p:spPr>
          <a:xfrm>
            <a:off x="4689356" y="4980552"/>
            <a:ext cx="372605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[1],…,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[m]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预先计算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计算方法马上会进行说明。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注意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仅仅与模式串</a:t>
            </a:r>
            <a:r>
              <a:rPr lang="en-US" altLang="zh-CN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有关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!</a:t>
            </a:r>
            <a:endParaRPr lang="zh-CN" altLang="en-US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098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E6AA486-A9E6-4CF7-A876-E112769BFFB4}"/>
              </a:ext>
            </a:extLst>
          </p:cNvPr>
          <p:cNvSpPr txBox="1"/>
          <p:nvPr/>
        </p:nvSpPr>
        <p:spPr>
          <a:xfrm>
            <a:off x="1124663" y="2789937"/>
            <a:ext cx="7236963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算法，下一步应去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检查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3,0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算法，由于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，直接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6,1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由于长为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的前后缀不同，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S[4,9] !=T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(ii)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由于长为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的前后缀不同，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S[5,10] !=T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(iii)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由于长为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的前后缀相同，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S[6,11]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有可能为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且不必检查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S[6]=T[1]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。因此可以跳过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5,0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6,4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3,0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(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4,0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)(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5,0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)(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6,1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中间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步都被跳过了！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5539EC7-DB02-42D6-AD0D-6339209E8CC1}"/>
              </a:ext>
            </a:extLst>
          </p:cNvPr>
          <p:cNvGrpSpPr/>
          <p:nvPr/>
        </p:nvGrpSpPr>
        <p:grpSpPr>
          <a:xfrm>
            <a:off x="1478976" y="1026014"/>
            <a:ext cx="4191000" cy="1746504"/>
            <a:chOff x="2237232" y="1615440"/>
            <a:chExt cx="4191000" cy="1746504"/>
          </a:xfrm>
        </p:grpSpPr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701C0F2-BCEC-4F52-94E7-0758A1EDA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232" y="1981200"/>
              <a:ext cx="419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=‘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 a c b a 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676918CD-5289-44EE-BE91-3B7D94A0B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872" y="2362200"/>
              <a:ext cx="20233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/>
                </a:rPr>
                <a:t>=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  <a:endPara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</a:endParaRPr>
            </a:p>
          </p:txBody>
        </p:sp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FEA3B7E2-A2D3-466A-8DDA-3F8481301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9370" y="1615440"/>
              <a:ext cx="228600" cy="533400"/>
              <a:chOff x="5202" y="2496"/>
              <a:chExt cx="144" cy="336"/>
            </a:xfrm>
          </p:grpSpPr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AEB0BCFA-D75D-4A4A-B070-CDCE22EF4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2" y="2496"/>
                <a:ext cx="1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i</a:t>
                </a:r>
                <a:endParaRPr kumimoji="1" lang="en-US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/>
                </a:endParaRPr>
              </a:p>
            </p:txBody>
          </p:sp>
          <p:sp>
            <p:nvSpPr>
              <p:cNvPr id="15" name="Line 17">
                <a:extLst>
                  <a:ext uri="{FF2B5EF4-FFF2-40B4-BE49-F238E27FC236}">
                    <a16:creationId xmlns:a16="http://schemas.microsoft.com/office/drawing/2014/main" id="{4CC65BBD-9B5F-48F0-882C-6D7D18A43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38402002-DF10-440A-AFD5-948FFF296A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0980" y="2841244"/>
              <a:ext cx="304800" cy="520700"/>
              <a:chOff x="3641" y="2448"/>
              <a:chExt cx="154" cy="328"/>
            </a:xfrm>
          </p:grpSpPr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id="{4AEEFC3B-9F5A-4095-A3F6-28193448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1" y="2545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j</a:t>
                </a:r>
              </a:p>
            </p:txBody>
          </p:sp>
          <p:sp>
            <p:nvSpPr>
              <p:cNvPr id="13" name="Line 29">
                <a:extLst>
                  <a:ext uri="{FF2B5EF4-FFF2-40B4-BE49-F238E27FC236}">
                    <a16:creationId xmlns:a16="http://schemas.microsoft.com/office/drawing/2014/main" id="{B55D021F-41AA-44CA-AEA3-C9AAD061A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2717BA12-6CC4-4D02-A140-9CE3814FDDCD}"/>
              </a:ext>
            </a:extLst>
          </p:cNvPr>
          <p:cNvSpPr/>
          <p:nvPr/>
        </p:nvSpPr>
        <p:spPr>
          <a:xfrm>
            <a:off x="2600640" y="1879454"/>
            <a:ext cx="191595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CFF228-11C2-4670-9878-F5A55E100DA4}"/>
              </a:ext>
            </a:extLst>
          </p:cNvPr>
          <p:cNvSpPr/>
          <p:nvPr/>
        </p:nvSpPr>
        <p:spPr>
          <a:xfrm>
            <a:off x="3372736" y="1869489"/>
            <a:ext cx="184775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01715F-AC7A-4B03-85CE-3F61EAEAE601}"/>
              </a:ext>
            </a:extLst>
          </p:cNvPr>
          <p:cNvSpPr txBox="1"/>
          <p:nvPr/>
        </p:nvSpPr>
        <p:spPr>
          <a:xfrm>
            <a:off x="799639" y="441239"/>
            <a:ext cx="7659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3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算法运行的例子。</a:t>
            </a:r>
            <a:endParaRPr lang="en-US" altLang="zh-CN" sz="3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9947B4-023F-45A0-9045-85A8B948AE54}"/>
              </a:ext>
            </a:extLst>
          </p:cNvPr>
          <p:cNvSpPr txBox="1"/>
          <p:nvPr/>
        </p:nvSpPr>
        <p:spPr>
          <a:xfrm>
            <a:off x="6059423" y="1318414"/>
            <a:ext cx="2585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当前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6,4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b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S[7] != T[5]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[4]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=1.</a:t>
            </a:r>
          </a:p>
        </p:txBody>
      </p:sp>
    </p:spTree>
    <p:extLst>
      <p:ext uri="{BB962C8B-B14F-4D97-AF65-F5344CB8AC3E}">
        <p14:creationId xmlns:p14="http://schemas.microsoft.com/office/powerpoint/2010/main" val="1726753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267964-6F9C-44AF-B900-36140983A272}"/>
              </a:ext>
            </a:extLst>
          </p:cNvPr>
          <p:cNvSpPr txBox="1"/>
          <p:nvPr/>
        </p:nvSpPr>
        <p:spPr>
          <a:xfrm>
            <a:off x="457201" y="1673334"/>
            <a:ext cx="44766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表示匹配失败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6A2DF8BC-531C-427E-8B41-E6AEB9473554}"/>
              </a:ext>
            </a:extLst>
          </p:cNvPr>
          <p:cNvSpPr txBox="1">
            <a:spLocks/>
          </p:cNvSpPr>
          <p:nvPr/>
        </p:nvSpPr>
        <p:spPr>
          <a:xfrm>
            <a:off x="975953" y="804521"/>
            <a:ext cx="7038882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-HK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算法主过程的复杂度分析</a:t>
            </a:r>
            <a:endParaRPr lang="zh-Hans-HK" altLang="en-US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3A5151-BDC7-4B44-B09F-F25148A58C74}"/>
              </a:ext>
            </a:extLst>
          </p:cNvPr>
          <p:cNvCxnSpPr>
            <a:cxnSpLocks/>
          </p:cNvCxnSpPr>
          <p:nvPr/>
        </p:nvCxnSpPr>
        <p:spPr>
          <a:xfrm>
            <a:off x="5002106" y="1818757"/>
            <a:ext cx="0" cy="386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8977D02-296E-4AC6-B62B-5237EA01C180}"/>
              </a:ext>
            </a:extLst>
          </p:cNvPr>
          <p:cNvSpPr txBox="1"/>
          <p:nvPr/>
        </p:nvSpPr>
        <p:spPr>
          <a:xfrm>
            <a:off x="5416611" y="1673334"/>
            <a:ext cx="33101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复杂度分析：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1. </a:t>
            </a:r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不会回溯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Hans-HK" altLang="en-US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次。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  </a:t>
            </a:r>
            <a:r>
              <a:rPr lang="en-US" altLang="zh-Hans-HK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Hans-HK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j++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  <a:sym typeface="Wingdings" panose="05000000000000000000" pitchFamily="2" charset="2"/>
              </a:rPr>
              <a:t>n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次。</a:t>
            </a: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</a:rPr>
              <a:t>2. </a:t>
            </a:r>
            <a:r>
              <a:rPr lang="en-US" altLang="zh-CN" sz="2400" dirty="0" err="1">
                <a:solidFill>
                  <a:srgbClr val="0070C0"/>
                </a:solidFill>
              </a:rPr>
              <a:t>j++</a:t>
            </a:r>
            <a:r>
              <a:rPr lang="zh-CN" altLang="en-US" sz="2400" dirty="0">
                <a:solidFill>
                  <a:srgbClr val="7030A0"/>
                </a:solidFill>
              </a:rPr>
              <a:t>执行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n</a:t>
            </a:r>
            <a:r>
              <a:rPr lang="zh-CN" altLang="en-US" sz="2400" dirty="0">
                <a:solidFill>
                  <a:srgbClr val="006600"/>
                </a:solidFill>
              </a:rPr>
              <a:t>次</a:t>
            </a:r>
            <a:r>
              <a:rPr lang="zh-CN" altLang="en-US" sz="2400" dirty="0">
                <a:solidFill>
                  <a:srgbClr val="7030A0"/>
                </a:solidFill>
              </a:rPr>
              <a:t>意味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着</a:t>
            </a:r>
            <a:r>
              <a:rPr lang="en-US" altLang="zh-CN" sz="2400" dirty="0">
                <a:solidFill>
                  <a:srgbClr val="0070C0"/>
                </a:solidFill>
              </a:rPr>
              <a:t>j=</a:t>
            </a:r>
            <a:r>
              <a:rPr lang="en-US" altLang="zh-CN" sz="2400" dirty="0">
                <a:solidFill>
                  <a:srgbClr val="0070C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70C0"/>
                </a:solidFill>
              </a:rPr>
              <a:t>[j]</a:t>
            </a:r>
            <a:r>
              <a:rPr lang="zh-CN" altLang="en-US" sz="2400" dirty="0">
                <a:solidFill>
                  <a:srgbClr val="7030A0"/>
                </a:solidFill>
              </a:rPr>
              <a:t>这条语句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</a:rPr>
              <a:t>最多被执行了</a:t>
            </a:r>
            <a:r>
              <a:rPr lang="en-US" altLang="zh-CN" sz="2400" dirty="0">
                <a:solidFill>
                  <a:srgbClr val="00660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次</a:t>
            </a:r>
            <a:r>
              <a:rPr lang="en-US" altLang="zh-CN" sz="2400" dirty="0">
                <a:solidFill>
                  <a:srgbClr val="7030A0"/>
                </a:solidFill>
              </a:rPr>
              <a:t>!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因此，</a:t>
            </a:r>
            <a:r>
              <a:rPr lang="en-US" altLang="zh-CN" sz="2400" dirty="0">
                <a:solidFill>
                  <a:srgbClr val="006600"/>
                </a:solidFill>
              </a:rPr>
              <a:t>O(n)</a:t>
            </a:r>
            <a:r>
              <a:rPr lang="zh-CN" altLang="en-US" sz="2400" dirty="0">
                <a:solidFill>
                  <a:srgbClr val="7030A0"/>
                </a:solidFill>
              </a:rPr>
              <a:t>。 </a:t>
            </a:r>
            <a:r>
              <a:rPr lang="en-US" altLang="zh-CN" sz="2400" dirty="0">
                <a:solidFill>
                  <a:srgbClr val="7030A0"/>
                </a:solidFill>
              </a:rPr>
              <a:t>(m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7030A0"/>
                </a:solidFill>
              </a:rPr>
              <a:t>n)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难点：</a:t>
            </a:r>
            <a:r>
              <a:rPr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不是单增的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Hans-HK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6AA9C63-42F3-4233-8307-96C5AD0AB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6" y="5963155"/>
            <a:ext cx="8534400" cy="64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5250" indent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3350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526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717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908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048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05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9624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19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indent="-7938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因为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i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不必回溯，可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/>
              </a:rPr>
              <a:t> “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流水作业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/>
              </a:rPr>
              <a:t>”</a:t>
            </a:r>
            <a:r>
              <a:rPr lang="zh-CN" altLang="en-US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/>
              </a:rPr>
              <a:t>！从输入文件边读入边查找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1697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>
            <a:extLst>
              <a:ext uri="{FF2B5EF4-FFF2-40B4-BE49-F238E27FC236}">
                <a16:creationId xmlns:a16="http://schemas.microsoft.com/office/drawing/2014/main" id="{FD0D4E71-A5FB-4EDD-81BE-8CF3D8FFFA9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76706" y="757184"/>
            <a:ext cx="830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【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问题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】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确定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主串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中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</a:rPr>
              <a:t>模式串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首次出现的位置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65B4B009-89C8-4C7F-8DBA-6AE2078B0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906" y="3990544"/>
            <a:ext cx="7848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5000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9CE1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BF(</a:t>
            </a:r>
            <a:r>
              <a:rPr lang="en-US" altLang="zh-CN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Brute Force)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（朴素的穷举算法）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9CE1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KMP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b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</a:br>
            <a:r>
              <a:rPr lang="en-US" altLang="zh-CN" sz="2400" dirty="0">
                <a:solidFill>
                  <a:srgbClr val="9933FF"/>
                </a:solidFill>
                <a:latin typeface="楷体_GB2312"/>
                <a:ea typeface="楷体_GB2312"/>
              </a:rPr>
              <a:t>Knuth–Morris–Pratt algorithm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9155A314-71FC-4D67-949A-298BD488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49" y="3532902"/>
            <a:ext cx="231237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算法：</a:t>
            </a:r>
          </a:p>
        </p:txBody>
      </p:sp>
      <p:sp>
        <p:nvSpPr>
          <p:cNvPr id="112647" name="AutoShape 7">
            <a:extLst>
              <a:ext uri="{FF2B5EF4-FFF2-40B4-BE49-F238E27FC236}">
                <a16:creationId xmlns:a16="http://schemas.microsoft.com/office/drawing/2014/main" id="{BE890F1F-3E96-450B-8901-038472D7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96" y="4509014"/>
            <a:ext cx="3429000" cy="609600"/>
          </a:xfrm>
          <a:prstGeom prst="wedgeEllipseCallout">
            <a:avLst>
              <a:gd name="adj1" fmla="val -50531"/>
              <a:gd name="adj2" fmla="val -6060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带回溯，速度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慢</a:t>
            </a:r>
          </a:p>
        </p:txBody>
      </p:sp>
      <p:sp>
        <p:nvSpPr>
          <p:cNvPr id="112648" name="AutoShape 8">
            <a:extLst>
              <a:ext uri="{FF2B5EF4-FFF2-40B4-BE49-F238E27FC236}">
                <a16:creationId xmlns:a16="http://schemas.microsoft.com/office/drawing/2014/main" id="{FEBC7ADE-EE38-410C-B4A6-A8F66BEBC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407" y="5772601"/>
            <a:ext cx="4715608" cy="759069"/>
          </a:xfrm>
          <a:prstGeom prst="wedgeEllipseCallout">
            <a:avLst>
              <a:gd name="adj1" fmla="val -53057"/>
              <a:gd name="adj2" fmla="val -7003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避免回溯，匹配速度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快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112650" name="Rectangle 10">
            <a:extLst>
              <a:ext uri="{FF2B5EF4-FFF2-40B4-BE49-F238E27FC236}">
                <a16:creationId xmlns:a16="http://schemas.microsoft.com/office/drawing/2014/main" id="{351C98E5-E324-4230-9412-8634E990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1" y="1760993"/>
            <a:ext cx="7479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又称“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串的模式匹配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”问题</a:t>
            </a:r>
            <a:r>
              <a:rPr kumimoji="1"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楷体_GB2312"/>
              </a:rPr>
              <a:t>。（</a:t>
            </a: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回顾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Index(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S,T,pos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)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黑体" panose="02010609060101010101" pitchFamily="49" charset="-122"/>
                <a:ea typeface="楷体_GB2312"/>
              </a:rPr>
              <a:t>）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uLnTx/>
              <a:uFillTx/>
              <a:latin typeface="黑体" panose="02010609060101010101" pitchFamily="49" charset="-122"/>
              <a:ea typeface="楷体_GB231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3AE915-E802-4C92-91ED-019F6828F2E0}"/>
              </a:ext>
            </a:extLst>
          </p:cNvPr>
          <p:cNvSpPr txBox="1"/>
          <p:nvPr/>
        </p:nvSpPr>
        <p:spPr>
          <a:xfrm>
            <a:off x="6796936" y="1403368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ea typeface="楷体_GB2312"/>
              </a:rPr>
              <a:t>可假设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pos=1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52B4D6B-8AA9-456A-8499-C69E959EA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1" y="2603698"/>
            <a:ext cx="5984631" cy="68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例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ababcabcacbab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204E240-B116-4C1F-B010-DB889C8D0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077" y="2594236"/>
            <a:ext cx="3842355" cy="68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utoUpdateAnimBg="0"/>
      <p:bldP spid="112644" grpId="0" build="p" autoUpdateAnimBg="0"/>
      <p:bldP spid="112645" grpId="0" build="p" autoUpdateAnimBg="0"/>
      <p:bldP spid="112647" grpId="0" animBg="1" autoUpdateAnimBg="0"/>
      <p:bldP spid="112648" grpId="0" animBg="1" autoUpdateAnimBg="0"/>
      <p:bldP spid="112650" grpId="0"/>
      <p:bldP spid="2" grpId="0"/>
      <p:bldP spid="10" grpId="0" autoUpdateAnimBg="0"/>
      <p:bldP spid="1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267964-6F9C-44AF-B900-36140983A272}"/>
              </a:ext>
            </a:extLst>
          </p:cNvPr>
          <p:cNvSpPr txBox="1"/>
          <p:nvPr/>
        </p:nvSpPr>
        <p:spPr>
          <a:xfrm>
            <a:off x="935172" y="1458179"/>
            <a:ext cx="458912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Output(</a:t>
            </a:r>
            <a:r>
              <a:rPr lang="en-US" altLang="zh-CN" sz="2400" dirty="0" err="1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+ 1); j = 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CFFFF"/>
                </a:highligh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6A2DF8BC-531C-427E-8B41-E6AEB9473554}"/>
              </a:ext>
            </a:extLst>
          </p:cNvPr>
          <p:cNvSpPr txBox="1">
            <a:spLocks/>
          </p:cNvSpPr>
          <p:nvPr/>
        </p:nvSpPr>
        <p:spPr>
          <a:xfrm>
            <a:off x="1059079" y="599147"/>
            <a:ext cx="7863247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变种：找</a:t>
            </a:r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4200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所有出现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算法</a:t>
            </a:r>
            <a:endParaRPr lang="zh-Hans-HK" altLang="en-US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34BCDF-0495-47B8-A0B4-A3CEA509342D}"/>
              </a:ext>
            </a:extLst>
          </p:cNvPr>
          <p:cNvSpPr txBox="1"/>
          <p:nvPr/>
        </p:nvSpPr>
        <p:spPr>
          <a:xfrm>
            <a:off x="5980594" y="1602049"/>
            <a:ext cx="26023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</a:rPr>
              <a:t>.</a:t>
            </a:r>
            <a:r>
              <a:rPr lang="zh-CN" altLang="en-US" sz="2400" dirty="0">
                <a:solidFill>
                  <a:srgbClr val="FF00FF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</a:rPr>
              <a:t>S</a:t>
            </a:r>
            <a:r>
              <a:rPr lang="en-US" altLang="zh-CN" sz="2400" dirty="0">
                <a:solidFill>
                  <a:srgbClr val="7030A0"/>
                </a:solidFill>
              </a:rPr>
              <a:t>=‘</a:t>
            </a:r>
            <a:r>
              <a:rPr lang="en-US" altLang="zh-CN" sz="2400" dirty="0" err="1">
                <a:solidFill>
                  <a:srgbClr val="002060"/>
                </a:solidFill>
              </a:rPr>
              <a:t>aaaa</a:t>
            </a:r>
            <a:r>
              <a:rPr lang="en-US" altLang="zh-CN" sz="2400" dirty="0">
                <a:solidFill>
                  <a:srgbClr val="7030A0"/>
                </a:solidFill>
              </a:rPr>
              <a:t>’, </a:t>
            </a:r>
            <a:r>
              <a:rPr lang="en-US" altLang="zh-CN" sz="2400" dirty="0">
                <a:solidFill>
                  <a:srgbClr val="006600"/>
                </a:solidFill>
              </a:rPr>
              <a:t>T</a:t>
            </a:r>
            <a:r>
              <a:rPr lang="en-US" altLang="zh-CN" sz="2400" dirty="0">
                <a:solidFill>
                  <a:srgbClr val="7030A0"/>
                </a:solidFill>
              </a:rPr>
              <a:t>=‘</a:t>
            </a:r>
            <a:r>
              <a:rPr lang="en-US" altLang="zh-CN" sz="2400" dirty="0">
                <a:solidFill>
                  <a:srgbClr val="002060"/>
                </a:solidFill>
              </a:rPr>
              <a:t>aa</a:t>
            </a:r>
            <a:r>
              <a:rPr lang="en-US" altLang="zh-CN" sz="2400" dirty="0">
                <a:solidFill>
                  <a:srgbClr val="7030A0"/>
                </a:solidFill>
              </a:rPr>
              <a:t>’</a:t>
            </a:r>
            <a:r>
              <a:rPr lang="zh-CN" altLang="en-US" sz="2400" dirty="0">
                <a:solidFill>
                  <a:srgbClr val="7030A0"/>
                </a:solidFill>
              </a:rPr>
              <a:t>， 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zh-CN" altLang="en-US" sz="2400" dirty="0">
                <a:solidFill>
                  <a:srgbClr val="7030A0"/>
                </a:solidFill>
              </a:rPr>
              <a:t>输出</a:t>
            </a:r>
            <a:r>
              <a:rPr lang="en-US" altLang="zh-CN" sz="2400" dirty="0">
                <a:solidFill>
                  <a:srgbClr val="7030A0"/>
                </a:solidFill>
              </a:rPr>
              <a:t>1</a:t>
            </a:r>
            <a:r>
              <a:rPr lang="zh-CN" altLang="en-US" sz="2400" dirty="0">
                <a:solidFill>
                  <a:srgbClr val="7030A0"/>
                </a:solidFill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</a:rPr>
              <a:t>2</a:t>
            </a:r>
            <a:r>
              <a:rPr lang="zh-CN" altLang="en-US" sz="2400" dirty="0">
                <a:solidFill>
                  <a:srgbClr val="7030A0"/>
                </a:solidFill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</a:rPr>
              <a:t>3.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C6317E-4042-434E-9E66-79A11B796836}"/>
              </a:ext>
            </a:extLst>
          </p:cNvPr>
          <p:cNvSpPr txBox="1"/>
          <p:nvPr/>
        </p:nvSpPr>
        <p:spPr>
          <a:xfrm>
            <a:off x="5980594" y="2981932"/>
            <a:ext cx="28703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正确性是类似的。</a:t>
            </a:r>
            <a:r>
              <a:rPr lang="zh-CN" altLang="en-US" sz="2400" dirty="0">
                <a:solidFill>
                  <a:srgbClr val="9933FF"/>
                </a:solidFill>
              </a:rPr>
              <a:t>实际上，这段代码针对“找</a:t>
            </a:r>
            <a:r>
              <a:rPr lang="en-US" altLang="zh-CN" sz="2400" dirty="0">
                <a:solidFill>
                  <a:srgbClr val="9933FF"/>
                </a:solidFill>
              </a:rPr>
              <a:t>T</a:t>
            </a:r>
            <a:r>
              <a:rPr lang="zh-CN" altLang="en-US" sz="2400" dirty="0">
                <a:solidFill>
                  <a:srgbClr val="9933FF"/>
                </a:solidFill>
              </a:rPr>
              <a:t>的所有出现的</a:t>
            </a:r>
            <a:r>
              <a:rPr lang="en-US" altLang="zh-CN" sz="2400" dirty="0">
                <a:solidFill>
                  <a:srgbClr val="9933FF"/>
                </a:solidFill>
              </a:rPr>
              <a:t>BF</a:t>
            </a:r>
            <a:r>
              <a:rPr lang="zh-CN" altLang="en-US" sz="2400" dirty="0">
                <a:solidFill>
                  <a:srgbClr val="9933FF"/>
                </a:solidFill>
              </a:rPr>
              <a:t>算法</a:t>
            </a:r>
            <a:r>
              <a:rPr lang="en-US" altLang="zh-CN" sz="2400" dirty="0">
                <a:solidFill>
                  <a:srgbClr val="9933FF"/>
                </a:solidFill>
              </a:rPr>
              <a:t>”</a:t>
            </a:r>
            <a:r>
              <a:rPr lang="zh-CN" altLang="en-US" sz="2400" dirty="0">
                <a:solidFill>
                  <a:srgbClr val="9933FF"/>
                </a:solidFill>
              </a:rPr>
              <a:t>加上了避免</a:t>
            </a:r>
            <a:r>
              <a:rPr lang="en-US" altLang="zh-CN" sz="2400" dirty="0" err="1">
                <a:solidFill>
                  <a:srgbClr val="9933FF"/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回溯的优化。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330C846-9BA3-495E-AD30-C3F5ADF1474D}"/>
              </a:ext>
            </a:extLst>
          </p:cNvPr>
          <p:cNvGrpSpPr/>
          <p:nvPr/>
        </p:nvGrpSpPr>
        <p:grpSpPr>
          <a:xfrm>
            <a:off x="6199598" y="4845328"/>
            <a:ext cx="2287798" cy="1817085"/>
            <a:chOff x="3148339" y="4811100"/>
            <a:chExt cx="2287798" cy="181708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123780D-95AA-4AD9-80A6-377E72C965E7}"/>
                </a:ext>
              </a:extLst>
            </p:cNvPr>
            <p:cNvGrpSpPr/>
            <p:nvPr/>
          </p:nvGrpSpPr>
          <p:grpSpPr>
            <a:xfrm>
              <a:off x="4527622" y="4811100"/>
              <a:ext cx="328857" cy="518856"/>
              <a:chOff x="6707238" y="4845910"/>
              <a:chExt cx="328857" cy="518856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AEB0F4-5E42-4435-BDD3-E3F7E5CE372F}"/>
                  </a:ext>
                </a:extLst>
              </p:cNvPr>
              <p:cNvSpPr txBox="1"/>
              <p:nvPr/>
            </p:nvSpPr>
            <p:spPr>
              <a:xfrm>
                <a:off x="6707238" y="4845910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C4C1D544-3464-4FEF-B760-48AFF4A4B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2830" y="5162490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2327287-2D28-4687-81EE-A28E4B08CBE8}"/>
                </a:ext>
              </a:extLst>
            </p:cNvPr>
            <p:cNvSpPr/>
            <p:nvPr/>
          </p:nvSpPr>
          <p:spPr>
            <a:xfrm>
              <a:off x="3148339" y="5329956"/>
              <a:ext cx="225004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0ACEAEA-E7FD-4770-8194-247AB7E8F396}"/>
                </a:ext>
              </a:extLst>
            </p:cNvPr>
            <p:cNvSpPr/>
            <p:nvPr/>
          </p:nvSpPr>
          <p:spPr>
            <a:xfrm>
              <a:off x="3630620" y="5785012"/>
              <a:ext cx="111741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5F0B62-3A1D-44C3-8154-511381F4A2DA}"/>
                </a:ext>
              </a:extLst>
            </p:cNvPr>
            <p:cNvCxnSpPr>
              <a:cxnSpLocks/>
            </p:cNvCxnSpPr>
            <p:nvPr/>
          </p:nvCxnSpPr>
          <p:spPr>
            <a:xfrm>
              <a:off x="4312470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22C6AB4-FE93-4BCF-BCF9-C19099A859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2855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27166DB-195F-4C14-B606-131367A28D6F}"/>
                </a:ext>
              </a:extLst>
            </p:cNvPr>
            <p:cNvCxnSpPr>
              <a:cxnSpLocks/>
            </p:cNvCxnSpPr>
            <p:nvPr/>
          </p:nvCxnSpPr>
          <p:spPr>
            <a:xfrm>
              <a:off x="4101452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573ACA5-1DB3-4E91-9EAB-07C29F45AD04}"/>
                </a:ext>
              </a:extLst>
            </p:cNvPr>
            <p:cNvCxnSpPr>
              <a:cxnSpLocks/>
            </p:cNvCxnSpPr>
            <p:nvPr/>
          </p:nvCxnSpPr>
          <p:spPr>
            <a:xfrm>
              <a:off x="3867610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84A777-860A-4865-8C93-1045FA61F6C3}"/>
                </a:ext>
              </a:extLst>
            </p:cNvPr>
            <p:cNvCxnSpPr>
              <a:cxnSpLocks/>
            </p:cNvCxnSpPr>
            <p:nvPr/>
          </p:nvCxnSpPr>
          <p:spPr>
            <a:xfrm>
              <a:off x="3638131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D1FC95C-07F4-44F5-81A2-79A71EEE86C6}"/>
                </a:ext>
              </a:extLst>
            </p:cNvPr>
            <p:cNvCxnSpPr>
              <a:cxnSpLocks/>
            </p:cNvCxnSpPr>
            <p:nvPr/>
          </p:nvCxnSpPr>
          <p:spPr>
            <a:xfrm>
              <a:off x="3400464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87937FB-B7E4-463B-9958-4E0926A1F153}"/>
                </a:ext>
              </a:extLst>
            </p:cNvPr>
            <p:cNvCxnSpPr>
              <a:cxnSpLocks/>
            </p:cNvCxnSpPr>
            <p:nvPr/>
          </p:nvCxnSpPr>
          <p:spPr>
            <a:xfrm>
              <a:off x="4087822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C74BFB1-E72B-4F12-9EBA-06DC4CA0DA04}"/>
                </a:ext>
              </a:extLst>
            </p:cNvPr>
            <p:cNvCxnSpPr>
              <a:cxnSpLocks/>
            </p:cNvCxnSpPr>
            <p:nvPr/>
          </p:nvCxnSpPr>
          <p:spPr>
            <a:xfrm>
              <a:off x="4311177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77D06F6-1E74-4F2F-9ED4-9DFB4E5338B9}"/>
                </a:ext>
              </a:extLst>
            </p:cNvPr>
            <p:cNvSpPr txBox="1"/>
            <p:nvPr/>
          </p:nvSpPr>
          <p:spPr>
            <a:xfrm>
              <a:off x="4527622" y="6258853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1D8F2699-F008-4E0F-BC75-5FA6F30FC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7207" y="6108240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D1F2340-D3A2-4F7F-AEB1-E117F1BF342E}"/>
                </a:ext>
              </a:extLst>
            </p:cNvPr>
            <p:cNvCxnSpPr>
              <a:cxnSpLocks/>
            </p:cNvCxnSpPr>
            <p:nvPr/>
          </p:nvCxnSpPr>
          <p:spPr>
            <a:xfrm>
              <a:off x="4527622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27D21BC-9FAC-4D7C-9658-88C90B69F409}"/>
                </a:ext>
              </a:extLst>
            </p:cNvPr>
            <p:cNvCxnSpPr>
              <a:cxnSpLocks/>
            </p:cNvCxnSpPr>
            <p:nvPr/>
          </p:nvCxnSpPr>
          <p:spPr>
            <a:xfrm>
              <a:off x="4525960" y="533667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2323410-55D5-436F-A579-C3B689308791}"/>
                </a:ext>
              </a:extLst>
            </p:cNvPr>
            <p:cNvCxnSpPr>
              <a:cxnSpLocks/>
            </p:cNvCxnSpPr>
            <p:nvPr/>
          </p:nvCxnSpPr>
          <p:spPr>
            <a:xfrm>
              <a:off x="4748034" y="53375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955AA5BD-1C9A-4CC9-8A41-82D9C60C3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6858" y="6089804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31B08E6-4039-4120-9503-4D158BCCE3D9}"/>
                </a:ext>
              </a:extLst>
            </p:cNvPr>
            <p:cNvSpPr txBox="1"/>
            <p:nvPr/>
          </p:nvSpPr>
          <p:spPr>
            <a:xfrm>
              <a:off x="3664333" y="6258853"/>
              <a:ext cx="538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B050"/>
                  </a:solidFill>
                  <a:latin typeface="楷体_GB2312"/>
                  <a:ea typeface="楷体_GB2312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[j]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3DA4EC9-24D3-4534-8CF5-E2A39464665D}"/>
                </a:ext>
              </a:extLst>
            </p:cNvPr>
            <p:cNvSpPr txBox="1"/>
            <p:nvPr/>
          </p:nvSpPr>
          <p:spPr>
            <a:xfrm>
              <a:off x="4070050" y="575391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EC74B85-C069-4C35-B275-598EC1EE7FA7}"/>
                </a:ext>
              </a:extLst>
            </p:cNvPr>
            <p:cNvSpPr txBox="1"/>
            <p:nvPr/>
          </p:nvSpPr>
          <p:spPr>
            <a:xfrm>
              <a:off x="3605626" y="573924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64B9245-EEC5-472A-873F-A8EFBBE5497E}"/>
                </a:ext>
              </a:extLst>
            </p:cNvPr>
            <p:cNvSpPr txBox="1"/>
            <p:nvPr/>
          </p:nvSpPr>
          <p:spPr>
            <a:xfrm>
              <a:off x="3841156" y="575472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03FEB6F-A95C-4BC9-8DE8-5BAB50058DC1}"/>
                </a:ext>
              </a:extLst>
            </p:cNvPr>
            <p:cNvSpPr txBox="1"/>
            <p:nvPr/>
          </p:nvSpPr>
          <p:spPr>
            <a:xfrm>
              <a:off x="4286019" y="5744942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2C6E527-C136-457F-8F51-49796F01A42D}"/>
                </a:ext>
              </a:extLst>
            </p:cNvPr>
            <p:cNvSpPr txBox="1"/>
            <p:nvPr/>
          </p:nvSpPr>
          <p:spPr>
            <a:xfrm>
              <a:off x="4496281" y="574983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B6DCA05-FA4D-4D55-A39D-8BA078D93662}"/>
                </a:ext>
              </a:extLst>
            </p:cNvPr>
            <p:cNvSpPr txBox="1"/>
            <p:nvPr/>
          </p:nvSpPr>
          <p:spPr>
            <a:xfrm>
              <a:off x="4056195" y="528040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423AA56-4BDE-4C55-A03C-F24CA2F136EA}"/>
                </a:ext>
              </a:extLst>
            </p:cNvPr>
            <p:cNvSpPr txBox="1"/>
            <p:nvPr/>
          </p:nvSpPr>
          <p:spPr>
            <a:xfrm>
              <a:off x="3606441" y="527551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128F024-1B59-4BA1-9636-98EB4771AA9B}"/>
                </a:ext>
              </a:extLst>
            </p:cNvPr>
            <p:cNvSpPr txBox="1"/>
            <p:nvPr/>
          </p:nvSpPr>
          <p:spPr>
            <a:xfrm>
              <a:off x="3827301" y="528121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3E24094-98F9-4CC9-A813-1C3ED888F321}"/>
                </a:ext>
              </a:extLst>
            </p:cNvPr>
            <p:cNvSpPr txBox="1"/>
            <p:nvPr/>
          </p:nvSpPr>
          <p:spPr>
            <a:xfrm>
              <a:off x="4272164" y="5271439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EF0AEC7-3D66-40F7-8B5E-936BACCEE66A}"/>
                </a:ext>
              </a:extLst>
            </p:cNvPr>
            <p:cNvSpPr txBox="1"/>
            <p:nvPr/>
          </p:nvSpPr>
          <p:spPr>
            <a:xfrm>
              <a:off x="4482426" y="527632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37B0862-35C7-4B09-9137-2C7DEBE22027}"/>
                </a:ext>
              </a:extLst>
            </p:cNvPr>
            <p:cNvSpPr txBox="1"/>
            <p:nvPr/>
          </p:nvSpPr>
          <p:spPr>
            <a:xfrm>
              <a:off x="3152495" y="528122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CCE3B89-CF07-41FC-9231-8CDE2360D877}"/>
                </a:ext>
              </a:extLst>
            </p:cNvPr>
            <p:cNvSpPr txBox="1"/>
            <p:nvPr/>
          </p:nvSpPr>
          <p:spPr>
            <a:xfrm>
              <a:off x="3388025" y="528203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0B52804-FE8A-45F0-A77D-DA5993CC661F}"/>
                </a:ext>
              </a:extLst>
            </p:cNvPr>
            <p:cNvSpPr txBox="1"/>
            <p:nvPr/>
          </p:nvSpPr>
          <p:spPr>
            <a:xfrm>
              <a:off x="4726326" y="528040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0757ED4-C23F-43A4-BB32-3678550B2CDC}"/>
                </a:ext>
              </a:extLst>
            </p:cNvPr>
            <p:cNvSpPr txBox="1"/>
            <p:nvPr/>
          </p:nvSpPr>
          <p:spPr>
            <a:xfrm>
              <a:off x="4941066" y="526724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10975FC-46D1-4447-9B91-BB384D5D81D9}"/>
                </a:ext>
              </a:extLst>
            </p:cNvPr>
            <p:cNvSpPr txBox="1"/>
            <p:nvPr/>
          </p:nvSpPr>
          <p:spPr>
            <a:xfrm>
              <a:off x="5151328" y="527213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4CAE8BF-1C65-4038-9ADE-1FBFFD98A62C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15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E2B6D47-C273-4248-8B99-EABC7BFD78D4}"/>
                </a:ext>
              </a:extLst>
            </p:cNvPr>
            <p:cNvCxnSpPr>
              <a:cxnSpLocks/>
            </p:cNvCxnSpPr>
            <p:nvPr/>
          </p:nvCxnSpPr>
          <p:spPr>
            <a:xfrm>
              <a:off x="5186071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5A59CDD1-53BD-4AD5-BD03-64E86785C9DE}"/>
              </a:ext>
            </a:extLst>
          </p:cNvPr>
          <p:cNvSpPr txBox="1"/>
          <p:nvPr/>
        </p:nvSpPr>
        <p:spPr>
          <a:xfrm>
            <a:off x="1583477" y="5683967"/>
            <a:ext cx="3566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</a:rPr>
              <a:t>. </a:t>
            </a:r>
            <a:r>
              <a:rPr lang="en-US" altLang="zh-Hans-HK" sz="2400" dirty="0">
                <a:solidFill>
                  <a:srgbClr val="006600"/>
                </a:solidFill>
              </a:rPr>
              <a:t>S</a:t>
            </a:r>
            <a:r>
              <a:rPr lang="en-US" altLang="zh-Hans-HK" sz="2400" dirty="0">
                <a:solidFill>
                  <a:srgbClr val="7030A0"/>
                </a:solidFill>
              </a:rPr>
              <a:t>= ‘</a:t>
            </a:r>
            <a:r>
              <a:rPr lang="en-US" altLang="zh-Hans-HK" sz="2400" dirty="0" err="1">
                <a:solidFill>
                  <a:srgbClr val="002060"/>
                </a:solidFill>
              </a:rPr>
              <a:t>ababab</a:t>
            </a:r>
            <a:r>
              <a:rPr lang="en-US" altLang="zh-Hans-HK" sz="2400" dirty="0">
                <a:solidFill>
                  <a:srgbClr val="7030A0"/>
                </a:solidFill>
              </a:rPr>
              <a:t>’.   </a:t>
            </a:r>
            <a:r>
              <a:rPr lang="en-US" altLang="zh-Hans-HK" sz="2400" dirty="0">
                <a:solidFill>
                  <a:srgbClr val="006600"/>
                </a:solidFill>
              </a:rPr>
              <a:t>T</a:t>
            </a:r>
            <a:r>
              <a:rPr lang="en-US" altLang="zh-Hans-HK" sz="2400" dirty="0">
                <a:solidFill>
                  <a:srgbClr val="7030A0"/>
                </a:solidFill>
              </a:rPr>
              <a:t>=‘</a:t>
            </a:r>
            <a:r>
              <a:rPr lang="en-US" altLang="zh-Hans-HK" sz="2400" dirty="0" err="1">
                <a:solidFill>
                  <a:srgbClr val="002060"/>
                </a:solidFill>
              </a:rPr>
              <a:t>bab</a:t>
            </a:r>
            <a:r>
              <a:rPr lang="en-US" altLang="zh-Hans-HK" sz="2400" dirty="0">
                <a:solidFill>
                  <a:srgbClr val="7030A0"/>
                </a:solidFill>
              </a:rPr>
              <a:t>’,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输出 </a:t>
            </a:r>
            <a:r>
              <a:rPr lang="en-US" altLang="zh-CN" sz="2400" dirty="0">
                <a:solidFill>
                  <a:srgbClr val="7030A0"/>
                </a:solidFill>
              </a:rPr>
              <a:t>2,   4.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endParaRPr lang="en-US" altLang="zh-Hans-HK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06C4CD3-2BA1-45DD-979C-B002AEE1B7EF}"/>
              </a:ext>
            </a:extLst>
          </p:cNvPr>
          <p:cNvSpPr txBox="1"/>
          <p:nvPr/>
        </p:nvSpPr>
        <p:spPr>
          <a:xfrm>
            <a:off x="1384479" y="1280631"/>
            <a:ext cx="6375042" cy="954107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0&lt; j≤ m,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C0C0C0"/>
                </a:highligh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表示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0~j-1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中最大的整数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的长为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的前、后缀相等。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72D07A-737B-4165-97EF-97808B154996}"/>
              </a:ext>
            </a:extLst>
          </p:cNvPr>
          <p:cNvSpPr/>
          <p:nvPr/>
        </p:nvSpPr>
        <p:spPr>
          <a:xfrm>
            <a:off x="1247105" y="250216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l-GR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:{1,..,m}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{0,…,m-1}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叫做</a:t>
            </a:r>
            <a:b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failure function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</a:t>
            </a:r>
            <a:b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partial match table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AA1738-49EA-4124-AB2A-E111C2BD016F}"/>
              </a:ext>
            </a:extLst>
          </p:cNvPr>
          <p:cNvSpPr/>
          <p:nvPr/>
        </p:nvSpPr>
        <p:spPr>
          <a:xfrm>
            <a:off x="4770513" y="294607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根据它的</a:t>
            </a:r>
            <a:r>
              <a:rPr lang="zh-CN" altLang="en-US" b="1" dirty="0"/>
              <a:t>功能</a:t>
            </a:r>
            <a:r>
              <a:rPr lang="zh-CN" altLang="en-US" dirty="0"/>
              <a:t>来命名</a:t>
            </a:r>
            <a:endParaRPr lang="zh-Hans-HK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1B7FB9-1771-4344-BC3A-FFE28AA67908}"/>
              </a:ext>
            </a:extLst>
          </p:cNvPr>
          <p:cNvSpPr/>
          <p:nvPr/>
        </p:nvSpPr>
        <p:spPr>
          <a:xfrm>
            <a:off x="4771319" y="3301313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根据它的</a:t>
            </a:r>
            <a:r>
              <a:rPr lang="zh-CN" altLang="en-US" b="1" dirty="0"/>
              <a:t>定义</a:t>
            </a:r>
            <a:r>
              <a:rPr lang="zh-CN" altLang="en-US" dirty="0"/>
              <a:t>来命名</a:t>
            </a:r>
            <a:endParaRPr lang="zh-Hans-HK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813184-83CE-4EED-A9B0-226411C68A2D}"/>
              </a:ext>
            </a:extLst>
          </p:cNvPr>
          <p:cNvSpPr/>
          <p:nvPr/>
        </p:nvSpPr>
        <p:spPr>
          <a:xfrm>
            <a:off x="2114978" y="4089592"/>
            <a:ext cx="4804520" cy="584775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注意</a:t>
            </a:r>
            <a:r>
              <a:rPr lang="en-US" altLang="zh-CN" sz="32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仅仅与模式串</a:t>
            </a: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有关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14065E-068B-4BF4-A7E6-39B0887EFB5E}"/>
              </a:ext>
            </a:extLst>
          </p:cNvPr>
          <p:cNvSpPr/>
          <p:nvPr/>
        </p:nvSpPr>
        <p:spPr>
          <a:xfrm>
            <a:off x="2114978" y="5284981"/>
            <a:ext cx="3786614" cy="584775"/>
          </a:xfrm>
          <a:prstGeom prst="rect">
            <a:avLst/>
          </a:prstGeom>
          <a:ln>
            <a:solidFill>
              <a:srgbClr val="FF00FF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给定</a:t>
            </a: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zh-CN" altLang="en-US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如何，得到</a:t>
            </a:r>
            <a:r>
              <a:rPr lang="en-US" altLang="zh-CN" sz="3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3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?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1456B4-BA8C-4A01-9F74-15CC99DB1420}"/>
              </a:ext>
            </a:extLst>
          </p:cNvPr>
          <p:cNvSpPr/>
          <p:nvPr/>
        </p:nvSpPr>
        <p:spPr>
          <a:xfrm>
            <a:off x="1014584" y="460326"/>
            <a:ext cx="1440987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小节</a:t>
            </a:r>
            <a:endParaRPr lang="zh-CN" altLang="en-US" sz="36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8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0405EEE-9091-42BE-8C6A-0917626C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61" y="442672"/>
            <a:ext cx="7159112" cy="1049235"/>
          </a:xfrm>
        </p:spPr>
        <p:txBody>
          <a:bodyPr>
            <a:noAutofit/>
          </a:bodyPr>
          <a:lstStyle/>
          <a:p>
            <a:r>
              <a:rPr lang="zh-CN" altLang="en-US" sz="4200" dirty="0">
                <a:solidFill>
                  <a:srgbClr val="FF00FF"/>
                </a:solidFill>
                <a:latin typeface="楷体_GB2312"/>
                <a:ea typeface="楷体_GB2312"/>
              </a:rPr>
              <a:t>③</a:t>
            </a:r>
            <a:r>
              <a:rPr lang="zh-CN" altLang="en-US" sz="4200" dirty="0">
                <a:solidFill>
                  <a:srgbClr val="7030A0"/>
                </a:solidFill>
                <a:latin typeface="楷体_GB2312"/>
                <a:ea typeface="楷体_GB2312"/>
              </a:rPr>
              <a:t> </a:t>
            </a:r>
            <a:r>
              <a:rPr lang="zh-CN" altLang="en-US" sz="4200" dirty="0">
                <a:solidFill>
                  <a:srgbClr val="FF00FF"/>
                </a:solidFill>
                <a:latin typeface="Tiimes New Roman"/>
                <a:ea typeface="隶书" panose="02010509060101010101" pitchFamily="49" charset="-122"/>
                <a:cs typeface="Times New Roman" panose="02020603050405020304" pitchFamily="18" charset="0"/>
              </a:rPr>
              <a:t>如何计算</a:t>
            </a:r>
            <a:r>
              <a:rPr kumimoji="0" lang="en-US" altLang="zh-CN" sz="4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/>
                <a:ea typeface="楷体_GB2312"/>
                <a:cs typeface="Times New Roman" panose="02020603050405020304" pitchFamily="18" charset="0"/>
              </a:rPr>
              <a:t>？</a:t>
            </a:r>
            <a:endParaRPr lang="zh-Hans-HK" altLang="en-US" sz="4200" dirty="0">
              <a:solidFill>
                <a:srgbClr val="FF00FF"/>
              </a:solidFill>
              <a:latin typeface="Tiimes New Roman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399AA3-1392-4C96-A951-B11F4483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0" y="1308353"/>
            <a:ext cx="8048600" cy="1432233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π[j]</a:t>
            </a:r>
            <a:r>
              <a:rPr lang="zh-CN" altLang="en-US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的等价描述：</a:t>
            </a:r>
            <a:b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非负</a:t>
            </a:r>
            <a:r>
              <a:rPr lang="en-US" altLang="zh-CN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整数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T[1,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66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的</a:t>
            </a:r>
            <a:r>
              <a:rPr lang="zh-CN" altLang="en-US" sz="2400" b="1" u="sng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真后缀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5B036E-217F-4F65-A391-5FEFBC701934}"/>
              </a:ext>
            </a:extLst>
          </p:cNvPr>
          <p:cNvGrpSpPr/>
          <p:nvPr/>
        </p:nvGrpSpPr>
        <p:grpSpPr>
          <a:xfrm>
            <a:off x="843148" y="3025587"/>
            <a:ext cx="7031596" cy="1455539"/>
            <a:chOff x="787340" y="3257407"/>
            <a:chExt cx="7031596" cy="145553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EAD647F-A4A7-46A8-8791-666435B04BBC}"/>
                </a:ext>
              </a:extLst>
            </p:cNvPr>
            <p:cNvSpPr txBox="1"/>
            <p:nvPr/>
          </p:nvSpPr>
          <p:spPr>
            <a:xfrm>
              <a:off x="1393752" y="3758839"/>
              <a:ext cx="64251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FF00FF"/>
                  </a:solidFill>
                  <a:latin typeface="Lucida Sans" panose="020B0602030504020204" pitchFamily="34" charset="0"/>
                </a:rPr>
                <a:t>     </a:t>
              </a:r>
              <a:r>
                <a:rPr lang="zh-CN" altLang="en-US" sz="2800" dirty="0">
                  <a:latin typeface="Lucida Sans" panose="020B0602030504020204" pitchFamily="34" charset="0"/>
                </a:rPr>
                <a:t>   </a:t>
              </a:r>
              <a:r>
                <a:rPr lang="en-US" altLang="zh-CN" sz="2800" dirty="0">
                  <a:solidFill>
                    <a:srgbClr val="006600"/>
                  </a:solidFill>
                  <a:latin typeface="Lucida Sans" panose="020B0602030504020204" pitchFamily="34" charset="0"/>
                </a:rPr>
                <a:t>T</a:t>
              </a:r>
              <a:r>
                <a:rPr lang="en-US" altLang="zh-CN" sz="2800" dirty="0">
                  <a:latin typeface="Lucida Sans" panose="020B0602030504020204" pitchFamily="34" charset="0"/>
                </a:rPr>
                <a:t>  		= </a:t>
              </a:r>
              <a:r>
                <a:rPr lang="en-US" altLang="zh-CN" sz="28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‘ a </a:t>
              </a:r>
              <a:r>
                <a:rPr lang="en-US" altLang="zh-CN" sz="2800" dirty="0" err="1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err="1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 b b a b’</a:t>
              </a:r>
              <a:endParaRPr lang="en-US" altLang="zh-CN" sz="2800" dirty="0">
                <a:latin typeface="Lucida Sans" panose="020B0602030504020204" pitchFamily="34" charset="0"/>
                <a:cs typeface="Times New Roman" panose="02020603050405020304" pitchFamily="18" charset="0"/>
              </a:endParaRPr>
            </a:p>
            <a:p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		</a:t>
              </a:r>
              <a:r>
                <a:rPr kumimoji="1" lang="el-GR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π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lang="en-US" altLang="zh-CN" sz="2800" dirty="0"/>
                <a:t> 		</a:t>
              </a:r>
              <a:r>
                <a:rPr lang="en-US" altLang="zh-CN" sz="2800" dirty="0">
                  <a:latin typeface="Lucida Sans" panose="020B0602030504020204" pitchFamily="34" charset="0"/>
                </a:rPr>
                <a:t>=</a:t>
              </a:r>
              <a:r>
                <a:rPr lang="en-US" altLang="zh-CN" sz="2800" dirty="0"/>
                <a:t>    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" panose="020B0602030504020204" pitchFamily="34" charset="0"/>
                  <a:ea typeface="等线" panose="02010600030101010101" pitchFamily="2" charset="-122"/>
                  <a:cs typeface="Times New Roman" panose="02020603050405020304" pitchFamily="18" charset="0"/>
                </a:rPr>
                <a:t>0    1    2    3   0    0    1   0</a:t>
              </a:r>
              <a:endPara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F62E2EE-C47B-4262-98FA-FC309633C34B}"/>
                </a:ext>
              </a:extLst>
            </p:cNvPr>
            <p:cNvSpPr/>
            <p:nvPr/>
          </p:nvSpPr>
          <p:spPr>
            <a:xfrm>
              <a:off x="787340" y="3257407"/>
              <a:ext cx="48009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7030A0"/>
                  </a:solidFill>
                </a:rPr>
                <a:t>1. </a:t>
              </a:r>
              <a:r>
                <a:rPr lang="zh-CN" altLang="en-US" sz="2400" b="1" dirty="0">
                  <a:solidFill>
                    <a:srgbClr val="7030A0"/>
                  </a:solidFill>
                </a:rPr>
                <a:t>笨方法，根据定义来暴力计算。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D466A55E-75F7-4477-8C68-9A6554ABBE3E}"/>
              </a:ext>
            </a:extLst>
          </p:cNvPr>
          <p:cNvSpPr/>
          <p:nvPr/>
        </p:nvSpPr>
        <p:spPr>
          <a:xfrm>
            <a:off x="2384072" y="2470393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容易验证这个定义和之前那个是等价的。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E2E667-5379-4587-A734-F7D0B57CE434}"/>
              </a:ext>
            </a:extLst>
          </p:cNvPr>
          <p:cNvSpPr txBox="1"/>
          <p:nvPr/>
        </p:nvSpPr>
        <p:spPr>
          <a:xfrm>
            <a:off x="787340" y="4807910"/>
            <a:ext cx="795485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2  </a:t>
            </a:r>
            <a:r>
              <a:rPr lang="zh-CN" altLang="en-US" sz="2800" b="1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递推 </a:t>
            </a:r>
            <a:endParaRPr lang="en-US" altLang="zh-CN" sz="2800" b="1" dirty="0">
              <a:solidFill>
                <a:srgbClr val="7030A0"/>
              </a:solidFill>
              <a:highlight>
                <a:srgbClr val="FFFF00"/>
              </a:highlight>
              <a:latin typeface="Tiimes New Roman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	</a:t>
            </a:r>
            <a:r>
              <a:rPr lang="zh-CN" altLang="en-US" sz="2800" b="1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思路：</a:t>
            </a:r>
            <a:r>
              <a:rPr kumimoji="1"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根据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算出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，对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i≥1</a:t>
            </a:r>
          </a:p>
          <a:p>
            <a:r>
              <a:rPr lang="en-US" altLang="zh-CN" sz="28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         </a:t>
            </a:r>
            <a:r>
              <a:rPr lang="zh-CN" altLang="en-US" sz="28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初值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π[1]=0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imes New Roman"/>
                <a:cs typeface="Times New Roman" panose="02020603050405020304" pitchFamily="18" charset="0"/>
              </a:rPr>
              <a:t>（根据定义）</a:t>
            </a:r>
            <a:endParaRPr lang="en-US" altLang="zh-CN" sz="2800" dirty="0">
              <a:latin typeface="Ti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6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A1A49F-3B6D-4E70-8899-189D892C385B}"/>
              </a:ext>
            </a:extLst>
          </p:cNvPr>
          <p:cNvSpPr txBox="1"/>
          <p:nvPr/>
        </p:nvSpPr>
        <p:spPr>
          <a:xfrm>
            <a:off x="1380347" y="557825"/>
            <a:ext cx="7394459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l-GR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=j+1  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  <a:sym typeface="Wingdings" panose="05000000000000000000" pitchFamily="2" charset="2"/>
              </a:rPr>
              <a:t>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    j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是满足如下性质的</a:t>
            </a:r>
            <a:r>
              <a:rPr lang="zh-CN" altLang="en-US" sz="2800" dirty="0">
                <a:solidFill>
                  <a:srgbClr val="FF0000"/>
                </a:solidFill>
                <a:latin typeface="Tiimes New Roman"/>
              </a:rPr>
              <a:t>最大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整数：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       T[1,j+1] 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T[1,i+1]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的真后缀</a:t>
            </a:r>
            <a:r>
              <a:rPr lang="zh-CN" altLang="en-US" sz="2800" dirty="0">
                <a:solidFill>
                  <a:srgbClr val="006600"/>
                </a:solidFill>
                <a:latin typeface="Tiimes New Roman"/>
              </a:rPr>
              <a:t> </a:t>
            </a:r>
            <a:r>
              <a:rPr lang="zh-CN" altLang="en-US" sz="2000" dirty="0">
                <a:solidFill>
                  <a:srgbClr val="006600"/>
                </a:solidFill>
                <a:latin typeface="Tiimes New Roman"/>
              </a:rPr>
              <a:t>（注意</a:t>
            </a:r>
            <a:r>
              <a:rPr lang="en-US" altLang="zh-CN" sz="20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000" dirty="0">
                <a:solidFill>
                  <a:srgbClr val="006600"/>
                </a:solidFill>
                <a:latin typeface="Tiimes New Roman"/>
              </a:rPr>
              <a:t>可能为</a:t>
            </a:r>
            <a:r>
              <a:rPr lang="en-US" altLang="zh-CN" sz="2000" dirty="0">
                <a:solidFill>
                  <a:srgbClr val="006600"/>
                </a:solidFill>
                <a:latin typeface="Tiimes New Roman"/>
              </a:rPr>
              <a:t>-1</a:t>
            </a:r>
            <a:r>
              <a:rPr lang="zh-CN" altLang="en-US" sz="2000" dirty="0">
                <a:solidFill>
                  <a:srgbClr val="006600"/>
                </a:solidFill>
                <a:latin typeface="Tiimes New Roman"/>
              </a:rPr>
              <a:t>）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D74671-D891-416E-BF7C-0B9D0339DBEB}"/>
              </a:ext>
            </a:extLst>
          </p:cNvPr>
          <p:cNvGrpSpPr/>
          <p:nvPr/>
        </p:nvGrpSpPr>
        <p:grpSpPr>
          <a:xfrm>
            <a:off x="5511022" y="2266574"/>
            <a:ext cx="2933737" cy="1483846"/>
            <a:chOff x="6142109" y="3231485"/>
            <a:chExt cx="2933737" cy="148384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EFF1F45-CFCC-46B1-AD21-EC263B15098D}"/>
                </a:ext>
              </a:extLst>
            </p:cNvPr>
            <p:cNvSpPr/>
            <p:nvPr/>
          </p:nvSpPr>
          <p:spPr>
            <a:xfrm>
              <a:off x="6435027" y="3600817"/>
              <a:ext cx="1943325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C25C0E9-FC29-4FF5-AA0A-A58127C52C06}"/>
                </a:ext>
              </a:extLst>
            </p:cNvPr>
            <p:cNvSpPr/>
            <p:nvPr/>
          </p:nvSpPr>
          <p:spPr>
            <a:xfrm>
              <a:off x="6435028" y="4088740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6F5E9C3-0C98-4048-B578-D0BBDF866048}"/>
                </a:ext>
              </a:extLst>
            </p:cNvPr>
            <p:cNvSpPr/>
            <p:nvPr/>
          </p:nvSpPr>
          <p:spPr>
            <a:xfrm>
              <a:off x="8545243" y="3600817"/>
              <a:ext cx="356867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4AE7EF1-8DD1-4217-9302-159DDF4FB97A}"/>
                </a:ext>
              </a:extLst>
            </p:cNvPr>
            <p:cNvSpPr txBox="1"/>
            <p:nvPr/>
          </p:nvSpPr>
          <p:spPr>
            <a:xfrm>
              <a:off x="8495553" y="3231485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9DA1AB9-DC38-4B1B-8641-B42971571FF4}"/>
                </a:ext>
              </a:extLst>
            </p:cNvPr>
            <p:cNvSpPr/>
            <p:nvPr/>
          </p:nvSpPr>
          <p:spPr>
            <a:xfrm>
              <a:off x="7683690" y="4082571"/>
              <a:ext cx="356867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825ADAD-EB0C-4B46-8714-4C5C85ACD21B}"/>
                </a:ext>
              </a:extLst>
            </p:cNvPr>
            <p:cNvSpPr/>
            <p:nvPr/>
          </p:nvSpPr>
          <p:spPr>
            <a:xfrm>
              <a:off x="7305007" y="3600817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2784CFD-1CA4-4AA4-B6D7-07702DB6DFFC}"/>
                </a:ext>
              </a:extLst>
            </p:cNvPr>
            <p:cNvSpPr txBox="1"/>
            <p:nvPr/>
          </p:nvSpPr>
          <p:spPr>
            <a:xfrm>
              <a:off x="6142109" y="3577634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1FF705-C5C1-4653-B315-8BED390EFAFD}"/>
                </a:ext>
              </a:extLst>
            </p:cNvPr>
            <p:cNvSpPr txBox="1"/>
            <p:nvPr/>
          </p:nvSpPr>
          <p:spPr>
            <a:xfrm>
              <a:off x="6142109" y="4066949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B6D1953-1C94-4C8B-B0EF-A885DB8E7E47}"/>
                </a:ext>
              </a:extLst>
            </p:cNvPr>
            <p:cNvSpPr txBox="1"/>
            <p:nvPr/>
          </p:nvSpPr>
          <p:spPr>
            <a:xfrm>
              <a:off x="7654876" y="4345999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826B7C8-E099-4680-A263-D0FF9448295B}"/>
              </a:ext>
            </a:extLst>
          </p:cNvPr>
          <p:cNvSpPr txBox="1"/>
          <p:nvPr/>
        </p:nvSpPr>
        <p:spPr>
          <a:xfrm>
            <a:off x="2488805" y="4487207"/>
            <a:ext cx="5177542" cy="181588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找到满足如下性质的</a:t>
            </a:r>
            <a:r>
              <a:rPr lang="zh-CN" altLang="en-US" sz="2800" dirty="0">
                <a:solidFill>
                  <a:srgbClr val="FF0000"/>
                </a:solidFill>
                <a:latin typeface="Tiimes New Roman"/>
              </a:rPr>
              <a:t>最大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整数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：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    (1) T[1,j] 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T[1,i]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的真后缀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    (2) T[j+1]=T[i+1]</a:t>
            </a:r>
          </a:p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当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</a:rPr>
              <a:t>j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</a:rPr>
              <a:t>0 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, </a:t>
            </a:r>
            <a:r>
              <a:rPr kumimoji="1" lang="el-GR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=j+1 </a:t>
            </a:r>
            <a:r>
              <a:rPr lang="zh-CN" altLang="en-US" sz="2800" dirty="0">
                <a:solidFill>
                  <a:srgbClr val="006600"/>
                </a:solidFill>
                <a:latin typeface="Tiimes New Roman"/>
              </a:rPr>
              <a:t>，否则</a:t>
            </a:r>
            <a:r>
              <a:rPr kumimoji="1" lang="el-GR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[i+1]=0.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B032BA4-6A40-4980-B05D-93CE24E6AD6B}"/>
              </a:ext>
            </a:extLst>
          </p:cNvPr>
          <p:cNvGrpSpPr/>
          <p:nvPr/>
        </p:nvGrpSpPr>
        <p:grpSpPr>
          <a:xfrm>
            <a:off x="1539920" y="2282210"/>
            <a:ext cx="2933737" cy="1483846"/>
            <a:chOff x="1539920" y="2282210"/>
            <a:chExt cx="2933737" cy="148384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C01A95B-AFE6-4B73-A8D6-F48E2385E0B2}"/>
                </a:ext>
              </a:extLst>
            </p:cNvPr>
            <p:cNvSpPr/>
            <p:nvPr/>
          </p:nvSpPr>
          <p:spPr>
            <a:xfrm>
              <a:off x="1832839" y="2651542"/>
              <a:ext cx="846820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5321BAB-AC07-4D98-BE05-1C6DB13A1EFB}"/>
                </a:ext>
              </a:extLst>
            </p:cNvPr>
            <p:cNvSpPr/>
            <p:nvPr/>
          </p:nvSpPr>
          <p:spPr>
            <a:xfrm>
              <a:off x="2702818" y="2651542"/>
              <a:ext cx="1597103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95918BA-8581-4CEE-B65D-E9A9A22DF5BE}"/>
                </a:ext>
              </a:extLst>
            </p:cNvPr>
            <p:cNvSpPr txBox="1"/>
            <p:nvPr/>
          </p:nvSpPr>
          <p:spPr>
            <a:xfrm>
              <a:off x="3893364" y="2282210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618C5FF-4755-43EE-B68C-C93F6ED71252}"/>
                </a:ext>
              </a:extLst>
            </p:cNvPr>
            <p:cNvSpPr/>
            <p:nvPr/>
          </p:nvSpPr>
          <p:spPr>
            <a:xfrm>
              <a:off x="1832839" y="3133296"/>
              <a:ext cx="1605529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50195C0-86B9-4D0A-B133-81D5E6DDD0DB}"/>
                </a:ext>
              </a:extLst>
            </p:cNvPr>
            <p:cNvSpPr txBox="1"/>
            <p:nvPr/>
          </p:nvSpPr>
          <p:spPr>
            <a:xfrm>
              <a:off x="1539920" y="2628359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338B73C-9E71-4F85-9728-5709BB3DF7B5}"/>
                </a:ext>
              </a:extLst>
            </p:cNvPr>
            <p:cNvSpPr txBox="1"/>
            <p:nvPr/>
          </p:nvSpPr>
          <p:spPr>
            <a:xfrm>
              <a:off x="1539920" y="3117674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A9E3554-AA4C-4520-96BE-F31467A0022D}"/>
                </a:ext>
              </a:extLst>
            </p:cNvPr>
            <p:cNvSpPr txBox="1"/>
            <p:nvPr/>
          </p:nvSpPr>
          <p:spPr>
            <a:xfrm>
              <a:off x="3052687" y="3396724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B5F4C367-2F00-4CA9-B35E-BE2D39083E47}"/>
              </a:ext>
            </a:extLst>
          </p:cNvPr>
          <p:cNvSpPr/>
          <p:nvPr/>
        </p:nvSpPr>
        <p:spPr>
          <a:xfrm>
            <a:off x="1463186" y="3931207"/>
            <a:ext cx="3203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l-GR" altLang="zh-CN" sz="2800" b="1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b="1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zh-CN" altLang="en-US" sz="2800" b="1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的计算方法：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A1A49F-3B6D-4E70-8899-189D892C385B}"/>
              </a:ext>
            </a:extLst>
          </p:cNvPr>
          <p:cNvSpPr txBox="1"/>
          <p:nvPr/>
        </p:nvSpPr>
        <p:spPr>
          <a:xfrm>
            <a:off x="1354247" y="373015"/>
            <a:ext cx="6671917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问题转化为，给定</a:t>
            </a:r>
            <a:r>
              <a:rPr lang="en-US" altLang="zh-CN" sz="2800" dirty="0" err="1">
                <a:solidFill>
                  <a:srgbClr val="006600"/>
                </a:solidFill>
                <a:latin typeface="Tiimes New Roman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&gt;1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，找出最大的 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使得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   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(1) T[1,j] 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T[1,i]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的真后缀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   (2) T[j+1]=T[i+1]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。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52152EA-8530-427B-9063-115F253BB104}"/>
              </a:ext>
            </a:extLst>
          </p:cNvPr>
          <p:cNvGrpSpPr/>
          <p:nvPr/>
        </p:nvGrpSpPr>
        <p:grpSpPr>
          <a:xfrm>
            <a:off x="438474" y="2969451"/>
            <a:ext cx="4804092" cy="3242760"/>
            <a:chOff x="1352693" y="2559981"/>
            <a:chExt cx="4804092" cy="3242760"/>
          </a:xfrm>
        </p:grpSpPr>
        <p:sp>
          <p:nvSpPr>
            <p:cNvPr id="27" name="流程图: 决策 26">
              <a:extLst>
                <a:ext uri="{FF2B5EF4-FFF2-40B4-BE49-F238E27FC236}">
                  <a16:creationId xmlns:a16="http://schemas.microsoft.com/office/drawing/2014/main" id="{977E3CC6-309E-4168-BE96-3F7A8DF349AE}"/>
                </a:ext>
              </a:extLst>
            </p:cNvPr>
            <p:cNvSpPr/>
            <p:nvPr/>
          </p:nvSpPr>
          <p:spPr>
            <a:xfrm>
              <a:off x="1455826" y="3260639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流程图: 决策 27">
              <a:extLst>
                <a:ext uri="{FF2B5EF4-FFF2-40B4-BE49-F238E27FC236}">
                  <a16:creationId xmlns:a16="http://schemas.microsoft.com/office/drawing/2014/main" id="{FA63B8B0-C548-476E-967A-1E7C7A067AB6}"/>
                </a:ext>
              </a:extLst>
            </p:cNvPr>
            <p:cNvSpPr/>
            <p:nvPr/>
          </p:nvSpPr>
          <p:spPr>
            <a:xfrm>
              <a:off x="2987217" y="4332414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流程图: 终止 29">
              <a:extLst>
                <a:ext uri="{FF2B5EF4-FFF2-40B4-BE49-F238E27FC236}">
                  <a16:creationId xmlns:a16="http://schemas.microsoft.com/office/drawing/2014/main" id="{E6D989CB-AB3D-48F1-AFA3-2302FB7E0310}"/>
                </a:ext>
              </a:extLst>
            </p:cNvPr>
            <p:cNvSpPr/>
            <p:nvPr/>
          </p:nvSpPr>
          <p:spPr>
            <a:xfrm>
              <a:off x="1352693" y="4331897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3FACDA13-070A-46B6-A824-355F09183F12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 rot="5400000">
              <a:off x="2054019" y="3511364"/>
              <a:ext cx="660126" cy="98094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00813DF6-2645-496A-9081-BD0A587E9DA2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 rot="16200000" flipH="1">
              <a:off x="2972191" y="3574132"/>
              <a:ext cx="660643" cy="8559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7C0ACD3-A311-4CE5-ACBE-350B74DFCCC5}"/>
                </a:ext>
              </a:extLst>
            </p:cNvPr>
            <p:cNvSpPr txBox="1"/>
            <p:nvPr/>
          </p:nvSpPr>
          <p:spPr>
            <a:xfrm>
              <a:off x="1985036" y="3701010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42B70C7-EC29-4F9C-9577-A7009A78E91B}"/>
                </a:ext>
              </a:extLst>
            </p:cNvPr>
            <p:cNvSpPr txBox="1"/>
            <p:nvPr/>
          </p:nvSpPr>
          <p:spPr>
            <a:xfrm>
              <a:off x="3265433" y="369659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流程图: 过程 37">
              <a:extLst>
                <a:ext uri="{FF2B5EF4-FFF2-40B4-BE49-F238E27FC236}">
                  <a16:creationId xmlns:a16="http://schemas.microsoft.com/office/drawing/2014/main" id="{68EDD028-60B2-4DF8-B6D8-24588C38717B}"/>
                </a:ext>
              </a:extLst>
            </p:cNvPr>
            <p:cNvSpPr/>
            <p:nvPr/>
          </p:nvSpPr>
          <p:spPr>
            <a:xfrm>
              <a:off x="4670275" y="4306450"/>
              <a:ext cx="1486510" cy="1496291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找到比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更小的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最大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j' 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T[1,j']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T[1,i]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真后缀。</a:t>
              </a:r>
              <a:b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修改为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j'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。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0A199D6D-8FAD-4013-9792-8B4443AB0AE8}"/>
                </a:ext>
              </a:extLst>
            </p:cNvPr>
            <p:cNvCxnSpPr>
              <a:cxnSpLocks/>
              <a:stCxn id="38" idx="0"/>
              <a:endCxn id="27" idx="3"/>
            </p:cNvCxnSpPr>
            <p:nvPr/>
          </p:nvCxnSpPr>
          <p:spPr>
            <a:xfrm rot="16200000" flipV="1">
              <a:off x="4433282" y="3326201"/>
              <a:ext cx="840245" cy="11202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流程图: 终止 39">
              <a:extLst>
                <a:ext uri="{FF2B5EF4-FFF2-40B4-BE49-F238E27FC236}">
                  <a16:creationId xmlns:a16="http://schemas.microsoft.com/office/drawing/2014/main" id="{B8C27D5E-C877-4A23-86C5-13E0A16A9ADA}"/>
                </a:ext>
              </a:extLst>
            </p:cNvPr>
            <p:cNvSpPr/>
            <p:nvPr/>
          </p:nvSpPr>
          <p:spPr>
            <a:xfrm>
              <a:off x="1455826" y="5375619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7A365F43-6820-491F-9A69-8F3EF600E0B4}"/>
                </a:ext>
              </a:extLst>
            </p:cNvPr>
            <p:cNvCxnSpPr>
              <a:cxnSpLocks/>
              <a:stCxn id="30" idx="2"/>
              <a:endCxn id="40" idx="0"/>
            </p:cNvCxnSpPr>
            <p:nvPr/>
          </p:nvCxnSpPr>
          <p:spPr>
            <a:xfrm>
              <a:off x="1893612" y="4696799"/>
              <a:ext cx="1828" cy="678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6FC92F65-C147-49DF-816F-B75F9C218349}"/>
                </a:ext>
              </a:extLst>
            </p:cNvPr>
            <p:cNvCxnSpPr>
              <a:cxnSpLocks/>
              <a:stCxn id="28" idx="2"/>
              <a:endCxn id="56" idx="0"/>
            </p:cNvCxnSpPr>
            <p:nvPr/>
          </p:nvCxnSpPr>
          <p:spPr>
            <a:xfrm rot="5400000">
              <a:off x="3205135" y="4848453"/>
              <a:ext cx="638389" cy="4122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67557920-3841-432A-BCDB-7E4E5FD47B92}"/>
                </a:ext>
              </a:extLst>
            </p:cNvPr>
            <p:cNvCxnSpPr>
              <a:cxnSpLocks/>
              <a:stCxn id="28" idx="2"/>
              <a:endCxn id="38" idx="1"/>
            </p:cNvCxnSpPr>
            <p:nvPr/>
          </p:nvCxnSpPr>
          <p:spPr>
            <a:xfrm rot="16200000" flipH="1">
              <a:off x="4040776" y="4425097"/>
              <a:ext cx="319194" cy="93980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81A4870-A40F-42B5-8FA4-F0411EA2414F}"/>
                </a:ext>
              </a:extLst>
            </p:cNvPr>
            <p:cNvSpPr txBox="1"/>
            <p:nvPr/>
          </p:nvSpPr>
          <p:spPr>
            <a:xfrm>
              <a:off x="3895956" y="504840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F3FA888-548D-47DC-8F56-BF053EA7CEC7}"/>
                </a:ext>
              </a:extLst>
            </p:cNvPr>
            <p:cNvSpPr txBox="1"/>
            <p:nvPr/>
          </p:nvSpPr>
          <p:spPr>
            <a:xfrm>
              <a:off x="3117427" y="4663172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流程图: 准备 45">
              <a:extLst>
                <a:ext uri="{FF2B5EF4-FFF2-40B4-BE49-F238E27FC236}">
                  <a16:creationId xmlns:a16="http://schemas.microsoft.com/office/drawing/2014/main" id="{7918F43F-28EC-478C-BF17-E82F7FFBEF10}"/>
                </a:ext>
              </a:extLst>
            </p:cNvPr>
            <p:cNvSpPr/>
            <p:nvPr/>
          </p:nvSpPr>
          <p:spPr>
            <a:xfrm>
              <a:off x="2131970" y="2559981"/>
              <a:ext cx="1501181" cy="331830"/>
            </a:xfrm>
            <a:prstGeom prst="flowChartPreparati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j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B357BFDA-43C5-4083-B7E7-CE4BA7668712}"/>
                </a:ext>
              </a:extLst>
            </p:cNvPr>
            <p:cNvCxnSpPr>
              <a:cxnSpLocks/>
              <a:stCxn id="46" idx="2"/>
              <a:endCxn id="27" idx="0"/>
            </p:cNvCxnSpPr>
            <p:nvPr/>
          </p:nvCxnSpPr>
          <p:spPr>
            <a:xfrm flipH="1">
              <a:off x="2874552" y="2891811"/>
              <a:ext cx="8009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流程图: 终止 55">
              <a:extLst>
                <a:ext uri="{FF2B5EF4-FFF2-40B4-BE49-F238E27FC236}">
                  <a16:creationId xmlns:a16="http://schemas.microsoft.com/office/drawing/2014/main" id="{CE0963FC-2F75-4678-AD4F-3D169E4D2264}"/>
                </a:ext>
              </a:extLst>
            </p:cNvPr>
            <p:cNvSpPr/>
            <p:nvPr/>
          </p:nvSpPr>
          <p:spPr>
            <a:xfrm>
              <a:off x="2664868" y="5373791"/>
              <a:ext cx="1306633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64D3D9C3-E525-4FAE-A085-7F355DA40718}"/>
                </a:ext>
              </a:extLst>
            </p:cNvPr>
            <p:cNvCxnSpPr>
              <a:cxnSpLocks/>
              <a:stCxn id="56" idx="1"/>
              <a:endCxn id="40" idx="3"/>
            </p:cNvCxnSpPr>
            <p:nvPr/>
          </p:nvCxnSpPr>
          <p:spPr>
            <a:xfrm flipH="1">
              <a:off x="2335053" y="5556242"/>
              <a:ext cx="329815" cy="1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0F6FD9BA-77EE-419D-AEAA-5C8FA70DD43E}"/>
              </a:ext>
            </a:extLst>
          </p:cNvPr>
          <p:cNvSpPr txBox="1"/>
          <p:nvPr/>
        </p:nvSpPr>
        <p:spPr>
          <a:xfrm>
            <a:off x="279009" y="2021331"/>
            <a:ext cx="4887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imes New Roman"/>
              </a:rPr>
              <a:t>思想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：</a:t>
            </a:r>
            <a:r>
              <a:rPr lang="zh-CN" altLang="en-US" sz="2400" b="1" dirty="0">
                <a:solidFill>
                  <a:srgbClr val="7030A0"/>
                </a:solidFill>
                <a:latin typeface="Tiimes New Roman"/>
              </a:rPr>
              <a:t>从大到小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依次找出满足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</a:rPr>
              <a:t>(1)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的各个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，直到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满足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</a:rPr>
              <a:t>(2)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就输出并退出。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DE6D1B6-80CE-4341-91C4-2C6B52C1C4FD}"/>
              </a:ext>
            </a:extLst>
          </p:cNvPr>
          <p:cNvGrpSpPr/>
          <p:nvPr/>
        </p:nvGrpSpPr>
        <p:grpSpPr>
          <a:xfrm>
            <a:off x="5310365" y="1788131"/>
            <a:ext cx="3833635" cy="1067038"/>
            <a:chOff x="5310365" y="1788131"/>
            <a:chExt cx="3833635" cy="1067038"/>
          </a:xfrm>
        </p:grpSpPr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B15A9EF-B0B8-45A5-8137-7EA40BD086DE}"/>
                </a:ext>
              </a:extLst>
            </p:cNvPr>
            <p:cNvSpPr txBox="1"/>
            <p:nvPr/>
          </p:nvSpPr>
          <p:spPr>
            <a:xfrm>
              <a:off x="5310365" y="2208838"/>
              <a:ext cx="3833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Lucida Sans" panose="020B0602030504020204" pitchFamily="34" charset="0"/>
                </a:rPr>
                <a:t> </a:t>
              </a:r>
              <a:r>
                <a:rPr lang="en-US" altLang="zh-CN" sz="2400" dirty="0">
                  <a:solidFill>
                    <a:srgbClr val="006600"/>
                  </a:solidFill>
                  <a:latin typeface="Lucida Sans" panose="020B0602030504020204" pitchFamily="34" charset="0"/>
                </a:rPr>
                <a:t>T</a:t>
              </a:r>
              <a:r>
                <a:rPr lang="en-US" altLang="zh-CN" sz="2400" dirty="0">
                  <a:latin typeface="Lucida Sans" panose="020B0602030504020204" pitchFamily="34" charset="0"/>
                </a:rPr>
                <a:t> = </a:t>
              </a:r>
              <a:r>
                <a:rPr lang="en-US" altLang="zh-CN" sz="24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' a b a </a:t>
              </a:r>
              <a:r>
                <a:rPr lang="en-US" altLang="zh-CN" sz="2400" dirty="0" err="1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 b a </a:t>
              </a:r>
              <a:r>
                <a:rPr lang="en-US" altLang="zh-CN" sz="2400" dirty="0" err="1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 b a b'</a:t>
              </a:r>
              <a:endParaRPr lang="en-US" altLang="zh-CN" sz="2400" dirty="0">
                <a:latin typeface="Lucida Sans" panose="020B0602030504020204" pitchFamily="34" charset="0"/>
                <a:cs typeface="Times New Roman" panose="02020603050405020304" pitchFamily="18" charset="0"/>
              </a:endParaRPr>
            </a:p>
            <a:p>
              <a:r>
                <a:rPr lang="en-US" altLang="zh-CN" sz="1200" dirty="0">
                  <a:latin typeface="Lucida Sans" panose="020B0602030504020204" pitchFamily="34" charset="0"/>
                  <a:cs typeface="Times New Roman" panose="02020603050405020304" pitchFamily="18" charset="0"/>
                </a:rPr>
                <a:t>                  1    2    3    4   5    6    7   8   9   10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AC6FC8A8-F2FF-43AB-A266-FC58435092BC}"/>
                </a:ext>
              </a:extLst>
            </p:cNvPr>
            <p:cNvSpPr txBox="1"/>
            <p:nvPr/>
          </p:nvSpPr>
          <p:spPr>
            <a:xfrm>
              <a:off x="5568854" y="1788131"/>
              <a:ext cx="4146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Lucida Sans" panose="020B0602030504020204" pitchFamily="34" charset="0"/>
                </a:rPr>
                <a:t>例</a:t>
              </a:r>
              <a:endParaRPr lang="zh-CN" altLang="en-US" sz="2400" dirty="0"/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26695F63-A5FE-4CA8-B517-5EFA12FDB9C2}"/>
              </a:ext>
            </a:extLst>
          </p:cNvPr>
          <p:cNvSpPr txBox="1"/>
          <p:nvPr/>
        </p:nvSpPr>
        <p:spPr>
          <a:xfrm>
            <a:off x="5714280" y="3191776"/>
            <a:ext cx="30757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假定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。求</a:t>
            </a:r>
            <a:r>
              <a:rPr kumimoji="1"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初始时，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kumimoji="1" lang="en-US" altLang="zh-CN" sz="2400" i="0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D2727C-4F43-4BDA-8B14-D1129AD5AA15}"/>
              </a:ext>
            </a:extLst>
          </p:cNvPr>
          <p:cNvSpPr/>
          <p:nvPr/>
        </p:nvSpPr>
        <p:spPr>
          <a:xfrm>
            <a:off x="246702" y="6206652"/>
            <a:ext cx="3194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输出的值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pi[i+1]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8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836C746-30B0-45C3-B129-497C51920EA5}"/>
              </a:ext>
            </a:extLst>
          </p:cNvPr>
          <p:cNvSpPr txBox="1"/>
          <p:nvPr/>
        </p:nvSpPr>
        <p:spPr>
          <a:xfrm>
            <a:off x="1105405" y="1429128"/>
            <a:ext cx="642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Lucida Sans" panose="020B0602030504020204" pitchFamily="34" charset="0"/>
              </a:rPr>
              <a:t>例</a:t>
            </a:r>
            <a:r>
              <a:rPr lang="en-US" altLang="zh-CN" sz="2800" dirty="0">
                <a:solidFill>
                  <a:srgbClr val="FF00FF"/>
                </a:solidFill>
                <a:latin typeface="Lucida Sans" panose="020B0602030504020204" pitchFamily="34" charset="0"/>
              </a:rPr>
              <a:t>  </a:t>
            </a:r>
            <a:r>
              <a:rPr lang="zh-CN" altLang="en-US" sz="2800" dirty="0">
                <a:latin typeface="Lucida Sans" panose="020B0602030504020204" pitchFamily="34" charset="0"/>
              </a:rPr>
              <a:t>   </a:t>
            </a:r>
            <a:r>
              <a:rPr lang="en-US" altLang="zh-CN" sz="2800" dirty="0">
                <a:solidFill>
                  <a:srgbClr val="006600"/>
                </a:solidFill>
                <a:latin typeface="Lucida Sans" panose="020B0602030504020204" pitchFamily="34" charset="0"/>
              </a:rPr>
              <a:t>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>
                <a:solidFill>
                  <a:srgbClr val="0DCFE9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    1    2    3    4   5    6    7   8    9   10  11   12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11DF4-80A0-45E3-A94C-9335486937E9}"/>
              </a:ext>
            </a:extLst>
          </p:cNvPr>
          <p:cNvSpPr txBox="1"/>
          <p:nvPr/>
        </p:nvSpPr>
        <p:spPr>
          <a:xfrm>
            <a:off x="2011782" y="3580689"/>
            <a:ext cx="5730696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=8</a:t>
            </a:r>
            <a:r>
              <a:rPr kumimoji="1" lang="zh-CN" altLang="en-US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≠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</a:p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=5</a:t>
            </a:r>
            <a:r>
              <a:rPr kumimoji="1" lang="zh-CN" altLang="en-US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≠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</a:p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=2</a:t>
            </a:r>
            <a:r>
              <a:rPr kumimoji="1" lang="zh-CN" altLang="en-US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≠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</a:p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=0</a:t>
            </a:r>
            <a:r>
              <a:rPr kumimoji="1" lang="zh-CN" altLang="en-US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[12]=j</a:t>
            </a:r>
            <a:r>
              <a:rPr kumimoji="1" lang="en-US" altLang="zh-CN" sz="2400" baseline="-250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kumimoji="1" lang="en-US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+1=1</a:t>
            </a:r>
            <a:r>
              <a:rPr kumimoji="1" lang="zh-CN" altLang="en-US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endParaRPr kumimoji="1" lang="en-US" altLang="zh-CN" sz="2400" dirty="0"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3E8369FF-676B-4C5A-A9B6-BF0A3F1BD06C}"/>
              </a:ext>
            </a:extLst>
          </p:cNvPr>
          <p:cNvSpPr/>
          <p:nvPr/>
        </p:nvSpPr>
        <p:spPr>
          <a:xfrm rot="16200000">
            <a:off x="4115710" y="1098258"/>
            <a:ext cx="242571" cy="23816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678ACA5C-603F-40AF-96B5-C6784FC25EE1}"/>
              </a:ext>
            </a:extLst>
          </p:cNvPr>
          <p:cNvSpPr/>
          <p:nvPr/>
        </p:nvSpPr>
        <p:spPr>
          <a:xfrm rot="5400000">
            <a:off x="5056491" y="238308"/>
            <a:ext cx="242571" cy="23816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BAF1369D-2126-4920-A344-4EB57D131907}"/>
              </a:ext>
            </a:extLst>
          </p:cNvPr>
          <p:cNvSpPr/>
          <p:nvPr/>
        </p:nvSpPr>
        <p:spPr>
          <a:xfrm rot="16200000">
            <a:off x="3640926" y="1851137"/>
            <a:ext cx="242572" cy="143207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3BCF64A-6648-4C88-BF8D-722AC5A4D8CB}"/>
              </a:ext>
            </a:extLst>
          </p:cNvPr>
          <p:cNvSpPr/>
          <p:nvPr/>
        </p:nvSpPr>
        <p:spPr>
          <a:xfrm rot="5400000">
            <a:off x="5531276" y="445046"/>
            <a:ext cx="242572" cy="143207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6FE72C0C-3A12-4E05-96DE-9BEABDC20B7B}"/>
              </a:ext>
            </a:extLst>
          </p:cNvPr>
          <p:cNvSpPr/>
          <p:nvPr/>
        </p:nvSpPr>
        <p:spPr>
          <a:xfrm rot="16200000">
            <a:off x="3152952" y="2548735"/>
            <a:ext cx="242572" cy="456126"/>
          </a:xfrm>
          <a:prstGeom prst="lef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544F33F2-0EF4-465A-99BE-0C76DC7B8791}"/>
              </a:ext>
            </a:extLst>
          </p:cNvPr>
          <p:cNvSpPr/>
          <p:nvPr/>
        </p:nvSpPr>
        <p:spPr>
          <a:xfrm rot="5400000">
            <a:off x="6019248" y="664971"/>
            <a:ext cx="242572" cy="456126"/>
          </a:xfrm>
          <a:prstGeom prst="lef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9155C3E7-9390-44CC-808E-FD246D70FEB3}"/>
              </a:ext>
            </a:extLst>
          </p:cNvPr>
          <p:cNvSpPr/>
          <p:nvPr/>
        </p:nvSpPr>
        <p:spPr>
          <a:xfrm rot="16200000">
            <a:off x="2948223" y="3125694"/>
            <a:ext cx="249887" cy="53983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31E3C614-524E-4C98-A009-55840F05AD44}"/>
              </a:ext>
            </a:extLst>
          </p:cNvPr>
          <p:cNvSpPr/>
          <p:nvPr/>
        </p:nvSpPr>
        <p:spPr>
          <a:xfrm rot="5400000">
            <a:off x="6266734" y="433087"/>
            <a:ext cx="196810" cy="75374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56F942-88A9-459A-A78D-99FD3B271331}"/>
              </a:ext>
            </a:extLst>
          </p:cNvPr>
          <p:cNvSpPr txBox="1"/>
          <p:nvPr/>
        </p:nvSpPr>
        <p:spPr>
          <a:xfrm>
            <a:off x="6202761" y="2258948"/>
            <a:ext cx="383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 err="1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i</a:t>
            </a:r>
            <a:endParaRPr kumimoji="1" lang="en-US" altLang="zh-CN" sz="1800" dirty="0">
              <a:solidFill>
                <a:srgbClr val="006600"/>
              </a:solidFill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2490814-707E-4916-89E1-29B1D9A116FA}"/>
              </a:ext>
            </a:extLst>
          </p:cNvPr>
          <p:cNvSpPr txBox="1"/>
          <p:nvPr/>
        </p:nvSpPr>
        <p:spPr>
          <a:xfrm>
            <a:off x="4160030" y="2208946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=8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874672-CE5C-4CC7-86FE-BF88BF6D2A33}"/>
              </a:ext>
            </a:extLst>
          </p:cNvPr>
          <p:cNvSpPr txBox="1"/>
          <p:nvPr/>
        </p:nvSpPr>
        <p:spPr>
          <a:xfrm>
            <a:off x="3700385" y="2607648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=5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66EA36-AB94-438D-BE09-17398080A335}"/>
              </a:ext>
            </a:extLst>
          </p:cNvPr>
          <p:cNvSpPr txBox="1"/>
          <p:nvPr/>
        </p:nvSpPr>
        <p:spPr>
          <a:xfrm>
            <a:off x="3135415" y="2802120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=2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51FB67-F154-414C-B43A-8F695A7E059B}"/>
              </a:ext>
            </a:extLst>
          </p:cNvPr>
          <p:cNvSpPr txBox="1"/>
          <p:nvPr/>
        </p:nvSpPr>
        <p:spPr>
          <a:xfrm>
            <a:off x="2802905" y="3105180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=0</a:t>
            </a:r>
          </a:p>
        </p:txBody>
      </p:sp>
    </p:spTree>
    <p:extLst>
      <p:ext uri="{BB962C8B-B14F-4D97-AF65-F5344CB8AC3E}">
        <p14:creationId xmlns:p14="http://schemas.microsoft.com/office/powerpoint/2010/main" val="428113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0" grpId="0"/>
      <p:bldP spid="20" grpId="1"/>
      <p:bldP spid="21" grpId="0"/>
      <p:bldP spid="21" grpId="1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0D15E4-31AD-4ABB-8B74-B6E555E02812}"/>
              </a:ext>
            </a:extLst>
          </p:cNvPr>
          <p:cNvSpPr txBox="1"/>
          <p:nvPr/>
        </p:nvSpPr>
        <p:spPr>
          <a:xfrm>
            <a:off x="1153360" y="861368"/>
            <a:ext cx="6553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定理</a:t>
            </a:r>
            <a:r>
              <a:rPr lang="zh-CN" altLang="en-US" sz="2800" dirty="0">
                <a:solidFill>
                  <a:srgbClr val="7030A0"/>
                </a:solidFill>
              </a:rPr>
              <a:t>：</a:t>
            </a:r>
            <a:r>
              <a:rPr lang="en-US" altLang="zh-CN" sz="2800" dirty="0">
                <a:solidFill>
                  <a:srgbClr val="7030A0"/>
                </a:solidFill>
              </a:rPr>
              <a:t>{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的真后缀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Hans-HK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]], …, 0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对所有</a:t>
            </a:r>
            <a:r>
              <a:rPr lang="en-US" altLang="zh-CN" sz="28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成立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F555AB-0A11-4B93-B120-23228A327F3B}"/>
                  </a:ext>
                </a:extLst>
              </p:cNvPr>
              <p:cNvSpPr txBox="1"/>
              <p:nvPr/>
            </p:nvSpPr>
            <p:spPr>
              <a:xfrm>
                <a:off x="682156" y="2148934"/>
                <a:ext cx="7359162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证明：当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]=0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时，定理时显然成立的。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现在假设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zh-CN" altLang="en-US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Hans-HK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注意：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800" i="1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T[1,j]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的真后缀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={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800" i="1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T[1,j]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i'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的真后缀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</a:t>
                </a:r>
                <a:r>
                  <a:rPr lang="en-US" altLang="zh-CN" sz="28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]]…, 0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（根据归纳法）</a:t>
                </a:r>
                <a:endParaRPr lang="en-US" altLang="zh-Hans-HK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{j |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的真后缀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]]…, 0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Hans-HK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ans-HK" sz="2800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i'</a:t>
                </a:r>
              </a:p>
              <a:p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]], …, 0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zh-Hans-HK" altLang="en-US" sz="2800" i="1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F555AB-0A11-4B93-B120-23228A327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56" y="2148934"/>
                <a:ext cx="7359162" cy="3847207"/>
              </a:xfrm>
              <a:prstGeom prst="rect">
                <a:avLst/>
              </a:prstGeom>
              <a:blipFill>
                <a:blip r:embed="rId3"/>
                <a:stretch>
                  <a:fillRect l="-1740" t="-1902" b="-3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35F693-D607-46FD-A8B8-EE901CB8706A}"/>
              </a:ext>
            </a:extLst>
          </p:cNvPr>
          <p:cNvGrpSpPr/>
          <p:nvPr/>
        </p:nvGrpSpPr>
        <p:grpSpPr>
          <a:xfrm>
            <a:off x="5996354" y="5125492"/>
            <a:ext cx="2892668" cy="1649709"/>
            <a:chOff x="5996354" y="5125492"/>
            <a:chExt cx="2892668" cy="1649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B4F0583-B666-495D-BBC3-19805851909F}"/>
                </a:ext>
              </a:extLst>
            </p:cNvPr>
            <p:cNvSpPr/>
            <p:nvPr/>
          </p:nvSpPr>
          <p:spPr>
            <a:xfrm>
              <a:off x="5996354" y="5134708"/>
              <a:ext cx="2848708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13A665B-E71E-4A02-9844-EA03C029D291}"/>
                </a:ext>
              </a:extLst>
            </p:cNvPr>
            <p:cNvSpPr/>
            <p:nvPr/>
          </p:nvSpPr>
          <p:spPr>
            <a:xfrm>
              <a:off x="6954716" y="5125492"/>
              <a:ext cx="1890346" cy="3429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29B180-508F-401F-9B5C-5DB6615502C9}"/>
                </a:ext>
              </a:extLst>
            </p:cNvPr>
            <p:cNvSpPr/>
            <p:nvPr/>
          </p:nvSpPr>
          <p:spPr>
            <a:xfrm>
              <a:off x="5996354" y="5594697"/>
              <a:ext cx="1890346" cy="3429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66459BB-8F47-44B4-8178-7D3FEB5A8908}"/>
                </a:ext>
              </a:extLst>
            </p:cNvPr>
            <p:cNvSpPr/>
            <p:nvPr/>
          </p:nvSpPr>
          <p:spPr>
            <a:xfrm>
              <a:off x="5996354" y="6054686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8493B0-978A-4FCF-A26A-63705505DEE2}"/>
                </a:ext>
              </a:extLst>
            </p:cNvPr>
            <p:cNvSpPr txBox="1"/>
            <p:nvPr/>
          </p:nvSpPr>
          <p:spPr>
            <a:xfrm>
              <a:off x="8554915" y="5359764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3A4D9ED-B5F2-44AA-842A-3730837053C3}"/>
                </a:ext>
              </a:extLst>
            </p:cNvPr>
            <p:cNvSpPr txBox="1"/>
            <p:nvPr/>
          </p:nvSpPr>
          <p:spPr>
            <a:xfrm>
              <a:off x="7600951" y="5851871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zh-Hans-HK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6C0D9C0-C595-4B96-9706-1B8260969B34}"/>
                </a:ext>
              </a:extLst>
            </p:cNvPr>
            <p:cNvSpPr txBox="1"/>
            <p:nvPr/>
          </p:nvSpPr>
          <p:spPr>
            <a:xfrm>
              <a:off x="6774473" y="6313536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sz="2400" i="1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D3240F8-CB27-4A1F-8372-85ADE58B7224}"/>
                </a:ext>
              </a:extLst>
            </p:cNvPr>
            <p:cNvSpPr/>
            <p:nvPr/>
          </p:nvSpPr>
          <p:spPr>
            <a:xfrm>
              <a:off x="6831623" y="5590597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961BE72-01F7-478D-AB06-70B5265FD224}"/>
                </a:ext>
              </a:extLst>
            </p:cNvPr>
            <p:cNvSpPr/>
            <p:nvPr/>
          </p:nvSpPr>
          <p:spPr>
            <a:xfrm>
              <a:off x="7789985" y="5125492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79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FFB140F4-6D56-4A04-9513-A0637458FA08}"/>
              </a:ext>
            </a:extLst>
          </p:cNvPr>
          <p:cNvSpPr txBox="1"/>
          <p:nvPr/>
        </p:nvSpPr>
        <p:spPr>
          <a:xfrm>
            <a:off x="5650761" y="1039213"/>
            <a:ext cx="31069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j&gt;0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T[1,i]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的某个真后缀。如何找到比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更小的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j'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T[1,j']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T[1,i]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真后缀？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CB53B1-338C-41FD-9F07-7D91AD32AC3D}"/>
              </a:ext>
            </a:extLst>
          </p:cNvPr>
          <p:cNvSpPr txBox="1"/>
          <p:nvPr/>
        </p:nvSpPr>
        <p:spPr>
          <a:xfrm>
            <a:off x="1325147" y="4180079"/>
            <a:ext cx="5106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根据上面的定理，可知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j'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CC02FC6-1C36-4CE2-AA3E-BFF47E5A5D85}"/>
              </a:ext>
            </a:extLst>
          </p:cNvPr>
          <p:cNvGrpSpPr/>
          <p:nvPr/>
        </p:nvGrpSpPr>
        <p:grpSpPr>
          <a:xfrm>
            <a:off x="547421" y="547140"/>
            <a:ext cx="4804092" cy="3242760"/>
            <a:chOff x="1352693" y="2559981"/>
            <a:chExt cx="4804092" cy="3242760"/>
          </a:xfrm>
        </p:grpSpPr>
        <p:sp>
          <p:nvSpPr>
            <p:cNvPr id="49" name="流程图: 决策 48">
              <a:extLst>
                <a:ext uri="{FF2B5EF4-FFF2-40B4-BE49-F238E27FC236}">
                  <a16:creationId xmlns:a16="http://schemas.microsoft.com/office/drawing/2014/main" id="{A229B261-4746-48B6-AC85-240F260EC330}"/>
                </a:ext>
              </a:extLst>
            </p:cNvPr>
            <p:cNvSpPr/>
            <p:nvPr/>
          </p:nvSpPr>
          <p:spPr>
            <a:xfrm>
              <a:off x="1455826" y="3260639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流程图: 决策 49">
              <a:extLst>
                <a:ext uri="{FF2B5EF4-FFF2-40B4-BE49-F238E27FC236}">
                  <a16:creationId xmlns:a16="http://schemas.microsoft.com/office/drawing/2014/main" id="{25C48207-21F8-4369-BDCA-5DE771FF3A8D}"/>
                </a:ext>
              </a:extLst>
            </p:cNvPr>
            <p:cNvSpPr/>
            <p:nvPr/>
          </p:nvSpPr>
          <p:spPr>
            <a:xfrm>
              <a:off x="2987217" y="4332414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流程图: 终止 50">
              <a:extLst>
                <a:ext uri="{FF2B5EF4-FFF2-40B4-BE49-F238E27FC236}">
                  <a16:creationId xmlns:a16="http://schemas.microsoft.com/office/drawing/2014/main" id="{DDC2E4DC-C563-4006-A42D-193A8B77955A}"/>
                </a:ext>
              </a:extLst>
            </p:cNvPr>
            <p:cNvSpPr/>
            <p:nvPr/>
          </p:nvSpPr>
          <p:spPr>
            <a:xfrm>
              <a:off x="1352693" y="4331897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61C6F7C6-69B1-40C5-8A55-79AC90F9F919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2054019" y="3511364"/>
              <a:ext cx="660126" cy="98094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C2C45E8B-D85A-4811-8606-122B216FCAF9}"/>
                </a:ext>
              </a:extLst>
            </p:cNvPr>
            <p:cNvCxnSpPr>
              <a:cxnSpLocks/>
              <a:stCxn id="49" idx="2"/>
              <a:endCxn id="50" idx="0"/>
            </p:cNvCxnSpPr>
            <p:nvPr/>
          </p:nvCxnSpPr>
          <p:spPr>
            <a:xfrm rot="16200000" flipH="1">
              <a:off x="2972191" y="3574132"/>
              <a:ext cx="660643" cy="8559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DBEDFE3-9B94-4D35-93F8-3B51537F12BA}"/>
                </a:ext>
              </a:extLst>
            </p:cNvPr>
            <p:cNvSpPr txBox="1"/>
            <p:nvPr/>
          </p:nvSpPr>
          <p:spPr>
            <a:xfrm>
              <a:off x="1985036" y="3701010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781E41A-D379-47A5-B41A-55AE97361699}"/>
                </a:ext>
              </a:extLst>
            </p:cNvPr>
            <p:cNvSpPr txBox="1"/>
            <p:nvPr/>
          </p:nvSpPr>
          <p:spPr>
            <a:xfrm>
              <a:off x="3265433" y="369659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146B44ED-4C0B-4EEC-B010-4E8AA15C169C}"/>
                </a:ext>
              </a:extLst>
            </p:cNvPr>
            <p:cNvSpPr/>
            <p:nvPr/>
          </p:nvSpPr>
          <p:spPr>
            <a:xfrm>
              <a:off x="4670275" y="4306450"/>
              <a:ext cx="1486510" cy="1496291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找到比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更小的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最大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j' 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T[1,j']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T[1,i]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真后缀。</a:t>
              </a:r>
              <a:b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修改为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j'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。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EE1C10D4-16D4-4FBF-A581-F161BF94FE34}"/>
                </a:ext>
              </a:extLst>
            </p:cNvPr>
            <p:cNvCxnSpPr>
              <a:cxnSpLocks/>
              <a:stCxn id="56" idx="0"/>
              <a:endCxn id="49" idx="3"/>
            </p:cNvCxnSpPr>
            <p:nvPr/>
          </p:nvCxnSpPr>
          <p:spPr>
            <a:xfrm rot="16200000" flipV="1">
              <a:off x="4433282" y="3326201"/>
              <a:ext cx="840245" cy="11202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流程图: 终止 57">
              <a:extLst>
                <a:ext uri="{FF2B5EF4-FFF2-40B4-BE49-F238E27FC236}">
                  <a16:creationId xmlns:a16="http://schemas.microsoft.com/office/drawing/2014/main" id="{49517ADA-DB9A-4888-959E-7E4AE6B217BB}"/>
                </a:ext>
              </a:extLst>
            </p:cNvPr>
            <p:cNvSpPr/>
            <p:nvPr/>
          </p:nvSpPr>
          <p:spPr>
            <a:xfrm>
              <a:off x="1455826" y="5375619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连接符: 肘形 40">
              <a:extLst>
                <a:ext uri="{FF2B5EF4-FFF2-40B4-BE49-F238E27FC236}">
                  <a16:creationId xmlns:a16="http://schemas.microsoft.com/office/drawing/2014/main" id="{0F670824-AA70-4F97-A141-E0FA7A9584C1}"/>
                </a:ext>
              </a:extLst>
            </p:cNvPr>
            <p:cNvCxnSpPr>
              <a:cxnSpLocks/>
              <a:stCxn id="51" idx="2"/>
              <a:endCxn id="58" idx="0"/>
            </p:cNvCxnSpPr>
            <p:nvPr/>
          </p:nvCxnSpPr>
          <p:spPr>
            <a:xfrm>
              <a:off x="1893612" y="4696799"/>
              <a:ext cx="1828" cy="678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470463C2-75F1-4A7E-9D7D-B3DBD0EA3653}"/>
                </a:ext>
              </a:extLst>
            </p:cNvPr>
            <p:cNvCxnSpPr>
              <a:cxnSpLocks/>
              <a:stCxn id="50" idx="2"/>
              <a:endCxn id="66" idx="0"/>
            </p:cNvCxnSpPr>
            <p:nvPr/>
          </p:nvCxnSpPr>
          <p:spPr>
            <a:xfrm rot="5400000">
              <a:off x="3205135" y="4848453"/>
              <a:ext cx="638389" cy="4122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86B4809E-CFA3-4295-A6A2-DB20F2BE7997}"/>
                </a:ext>
              </a:extLst>
            </p:cNvPr>
            <p:cNvCxnSpPr>
              <a:cxnSpLocks/>
              <a:stCxn id="50" idx="2"/>
              <a:endCxn id="56" idx="1"/>
            </p:cNvCxnSpPr>
            <p:nvPr/>
          </p:nvCxnSpPr>
          <p:spPr>
            <a:xfrm rot="16200000" flipH="1">
              <a:off x="4040776" y="4425097"/>
              <a:ext cx="319194" cy="93980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CEE711D-0F90-481F-8674-C94D18FE590C}"/>
                </a:ext>
              </a:extLst>
            </p:cNvPr>
            <p:cNvSpPr txBox="1"/>
            <p:nvPr/>
          </p:nvSpPr>
          <p:spPr>
            <a:xfrm>
              <a:off x="3895956" y="504840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0305CAB-5A89-4FFF-BAAD-DB6BE6712D88}"/>
                </a:ext>
              </a:extLst>
            </p:cNvPr>
            <p:cNvSpPr txBox="1"/>
            <p:nvPr/>
          </p:nvSpPr>
          <p:spPr>
            <a:xfrm>
              <a:off x="3117427" y="4663172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流程图: 准备 63">
              <a:extLst>
                <a:ext uri="{FF2B5EF4-FFF2-40B4-BE49-F238E27FC236}">
                  <a16:creationId xmlns:a16="http://schemas.microsoft.com/office/drawing/2014/main" id="{76F98CEB-7DB8-4B35-AB65-6344FECADF15}"/>
                </a:ext>
              </a:extLst>
            </p:cNvPr>
            <p:cNvSpPr/>
            <p:nvPr/>
          </p:nvSpPr>
          <p:spPr>
            <a:xfrm>
              <a:off x="2131970" y="2559981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j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70E28612-3004-4D8F-9A16-A4968EA419CC}"/>
                </a:ext>
              </a:extLst>
            </p:cNvPr>
            <p:cNvCxnSpPr>
              <a:cxnSpLocks/>
              <a:stCxn id="64" idx="2"/>
              <a:endCxn id="49" idx="0"/>
            </p:cNvCxnSpPr>
            <p:nvPr/>
          </p:nvCxnSpPr>
          <p:spPr>
            <a:xfrm flipH="1">
              <a:off x="2874552" y="2891811"/>
              <a:ext cx="8009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流程图: 终止 65">
              <a:extLst>
                <a:ext uri="{FF2B5EF4-FFF2-40B4-BE49-F238E27FC236}">
                  <a16:creationId xmlns:a16="http://schemas.microsoft.com/office/drawing/2014/main" id="{CFFA098C-C7BD-49D9-82C9-D6AEA02FAE9B}"/>
                </a:ext>
              </a:extLst>
            </p:cNvPr>
            <p:cNvSpPr/>
            <p:nvPr/>
          </p:nvSpPr>
          <p:spPr>
            <a:xfrm>
              <a:off x="2664868" y="5373791"/>
              <a:ext cx="1306633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连接符: 肘形 72">
              <a:extLst>
                <a:ext uri="{FF2B5EF4-FFF2-40B4-BE49-F238E27FC236}">
                  <a16:creationId xmlns:a16="http://schemas.microsoft.com/office/drawing/2014/main" id="{65EB8C2B-816B-4BEA-AA97-6959AF1DDC31}"/>
                </a:ext>
              </a:extLst>
            </p:cNvPr>
            <p:cNvCxnSpPr>
              <a:cxnSpLocks/>
              <a:stCxn id="66" idx="1"/>
              <a:endCxn id="58" idx="3"/>
            </p:cNvCxnSpPr>
            <p:nvPr/>
          </p:nvCxnSpPr>
          <p:spPr>
            <a:xfrm flipH="1">
              <a:off x="2335053" y="5556242"/>
              <a:ext cx="329815" cy="1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BB0A588A-E3E4-4E58-8D63-6C75B6D12018}"/>
              </a:ext>
            </a:extLst>
          </p:cNvPr>
          <p:cNvSpPr/>
          <p:nvPr/>
        </p:nvSpPr>
        <p:spPr>
          <a:xfrm>
            <a:off x="3863452" y="2287450"/>
            <a:ext cx="1486510" cy="14962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34A299E-7EC4-4DC5-87FE-8AA203ADB27D}"/>
              </a:ext>
            </a:extLst>
          </p:cNvPr>
          <p:cNvGrpSpPr/>
          <p:nvPr/>
        </p:nvGrpSpPr>
        <p:grpSpPr>
          <a:xfrm>
            <a:off x="1859596" y="4802473"/>
            <a:ext cx="5163705" cy="1540331"/>
            <a:chOff x="1859596" y="4802473"/>
            <a:chExt cx="5163705" cy="154033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C16FB5E-0A46-4B46-93D0-3C21B1805BA1}"/>
                </a:ext>
              </a:extLst>
            </p:cNvPr>
            <p:cNvSpPr/>
            <p:nvPr/>
          </p:nvSpPr>
          <p:spPr>
            <a:xfrm>
              <a:off x="2152515" y="5185497"/>
              <a:ext cx="2060525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6E06B48-9838-450F-8CF7-248250264972}"/>
                </a:ext>
              </a:extLst>
            </p:cNvPr>
            <p:cNvSpPr/>
            <p:nvPr/>
          </p:nvSpPr>
          <p:spPr>
            <a:xfrm>
              <a:off x="2152515" y="5659271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626BFC8-3FB2-452F-8FFB-2A92AA43D55B}"/>
                </a:ext>
              </a:extLst>
            </p:cNvPr>
            <p:cNvSpPr txBox="1"/>
            <p:nvPr/>
          </p:nvSpPr>
          <p:spPr>
            <a:xfrm>
              <a:off x="4013751" y="4810006"/>
              <a:ext cx="265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75CDDDC-0F03-4BBE-AFA7-5218A4384E5B}"/>
                </a:ext>
              </a:extLst>
            </p:cNvPr>
            <p:cNvSpPr/>
            <p:nvPr/>
          </p:nvSpPr>
          <p:spPr>
            <a:xfrm>
              <a:off x="3022494" y="5185497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F5B3BB8-F93C-47D3-B353-0BD6F9CA184D}"/>
                </a:ext>
              </a:extLst>
            </p:cNvPr>
            <p:cNvSpPr txBox="1"/>
            <p:nvPr/>
          </p:nvSpPr>
          <p:spPr>
            <a:xfrm>
              <a:off x="3124176" y="5973472"/>
              <a:ext cx="265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8BA55E7-E308-4A71-A546-599C1B12FA41}"/>
                </a:ext>
              </a:extLst>
            </p:cNvPr>
            <p:cNvSpPr txBox="1"/>
            <p:nvPr/>
          </p:nvSpPr>
          <p:spPr>
            <a:xfrm>
              <a:off x="1859596" y="5136535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EBCC073-EE47-4506-A1BA-1F46A729F4D1}"/>
                </a:ext>
              </a:extLst>
            </p:cNvPr>
            <p:cNvSpPr txBox="1"/>
            <p:nvPr/>
          </p:nvSpPr>
          <p:spPr>
            <a:xfrm>
              <a:off x="1859596" y="5625850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54474ED-5137-4BAF-AFDA-9AA817C6E27A}"/>
                </a:ext>
              </a:extLst>
            </p:cNvPr>
            <p:cNvSpPr/>
            <p:nvPr/>
          </p:nvSpPr>
          <p:spPr>
            <a:xfrm>
              <a:off x="4896220" y="5177964"/>
              <a:ext cx="2060525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79F3227-214F-4933-825C-3E556D99956D}"/>
                </a:ext>
              </a:extLst>
            </p:cNvPr>
            <p:cNvSpPr/>
            <p:nvPr/>
          </p:nvSpPr>
          <p:spPr>
            <a:xfrm>
              <a:off x="4896220" y="5651738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C598638-5D43-4121-9DE0-659F79FDCAD4}"/>
                </a:ext>
              </a:extLst>
            </p:cNvPr>
            <p:cNvSpPr txBox="1"/>
            <p:nvPr/>
          </p:nvSpPr>
          <p:spPr>
            <a:xfrm>
              <a:off x="6757456" y="4802473"/>
              <a:ext cx="265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B52F1CF-E836-406A-99F3-9948ADA8DDA4}"/>
                </a:ext>
              </a:extLst>
            </p:cNvPr>
            <p:cNvSpPr/>
            <p:nvPr/>
          </p:nvSpPr>
          <p:spPr>
            <a:xfrm>
              <a:off x="5766199" y="5177964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901977A-BE18-474D-9C8A-ABF77B260A50}"/>
                </a:ext>
              </a:extLst>
            </p:cNvPr>
            <p:cNvSpPr txBox="1"/>
            <p:nvPr/>
          </p:nvSpPr>
          <p:spPr>
            <a:xfrm>
              <a:off x="5867881" y="5965939"/>
              <a:ext cx="265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F7AD451-C875-449C-BB11-B88D300E8B5E}"/>
                </a:ext>
              </a:extLst>
            </p:cNvPr>
            <p:cNvSpPr txBox="1"/>
            <p:nvPr/>
          </p:nvSpPr>
          <p:spPr>
            <a:xfrm>
              <a:off x="4603301" y="5129002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E972FCD-7EBC-4902-B027-1DDFD4E8418B}"/>
                </a:ext>
              </a:extLst>
            </p:cNvPr>
            <p:cNvSpPr txBox="1"/>
            <p:nvPr/>
          </p:nvSpPr>
          <p:spPr>
            <a:xfrm>
              <a:off x="4603301" y="5618317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EA40B14-6E93-4C66-B983-CD45FBEC34DA}"/>
                </a:ext>
              </a:extLst>
            </p:cNvPr>
            <p:cNvSpPr/>
            <p:nvPr/>
          </p:nvSpPr>
          <p:spPr>
            <a:xfrm>
              <a:off x="4896220" y="5684518"/>
              <a:ext cx="709224" cy="254809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0B7CD7F-55DA-4E5C-9E6C-5CC9C173558B}"/>
                </a:ext>
              </a:extLst>
            </p:cNvPr>
            <p:cNvSpPr/>
            <p:nvPr/>
          </p:nvSpPr>
          <p:spPr>
            <a:xfrm>
              <a:off x="6247521" y="5210744"/>
              <a:ext cx="709224" cy="254809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656B322-444C-4B0F-AECD-BD213B91ADC0}"/>
                </a:ext>
              </a:extLst>
            </p:cNvPr>
            <p:cNvSpPr txBox="1"/>
            <p:nvPr/>
          </p:nvSpPr>
          <p:spPr>
            <a:xfrm>
              <a:off x="5349553" y="5941318"/>
              <a:ext cx="350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j'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28E781C-33F0-4E2C-A8EB-6A286D5CEAC8}"/>
                </a:ext>
              </a:extLst>
            </p:cNvPr>
            <p:cNvSpPr/>
            <p:nvPr/>
          </p:nvSpPr>
          <p:spPr>
            <a:xfrm>
              <a:off x="3515911" y="5210744"/>
              <a:ext cx="709224" cy="254809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977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9BF012EC-DB5D-4910-A2DB-0B4A44C5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75" y="3236342"/>
            <a:ext cx="4360277" cy="3365664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m){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(T[i+1] == T[j+1]){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36E8B4B-F4BE-4D85-B1E1-46BE6514F3D4}"/>
              </a:ext>
            </a:extLst>
          </p:cNvPr>
          <p:cNvGrpSpPr/>
          <p:nvPr/>
        </p:nvGrpSpPr>
        <p:grpSpPr>
          <a:xfrm>
            <a:off x="529809" y="301646"/>
            <a:ext cx="3990999" cy="2696660"/>
            <a:chOff x="1240008" y="458853"/>
            <a:chExt cx="3990999" cy="2696660"/>
          </a:xfrm>
        </p:grpSpPr>
        <p:sp>
          <p:nvSpPr>
            <p:cNvPr id="43" name="流程图: 决策 42">
              <a:extLst>
                <a:ext uri="{FF2B5EF4-FFF2-40B4-BE49-F238E27FC236}">
                  <a16:creationId xmlns:a16="http://schemas.microsoft.com/office/drawing/2014/main" id="{5085ACC7-002D-47A1-B70A-2774341C0961}"/>
                </a:ext>
              </a:extLst>
            </p:cNvPr>
            <p:cNvSpPr/>
            <p:nvPr/>
          </p:nvSpPr>
          <p:spPr>
            <a:xfrm>
              <a:off x="1320461" y="1027756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流程图: 决策 43">
              <a:extLst>
                <a:ext uri="{FF2B5EF4-FFF2-40B4-BE49-F238E27FC236}">
                  <a16:creationId xmlns:a16="http://schemas.microsoft.com/office/drawing/2014/main" id="{2D646C48-14DE-41F6-9C53-17046D56D368}"/>
                </a:ext>
              </a:extLst>
            </p:cNvPr>
            <p:cNvSpPr/>
            <p:nvPr/>
          </p:nvSpPr>
          <p:spPr>
            <a:xfrm>
              <a:off x="2851853" y="1991341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0443C253-BA2A-451D-8113-6AEA3087AE28}"/>
                </a:ext>
              </a:extLst>
            </p:cNvPr>
            <p:cNvCxnSpPr>
              <a:cxnSpLocks/>
              <a:stCxn id="43" idx="2"/>
              <a:endCxn id="67" idx="0"/>
            </p:cNvCxnSpPr>
            <p:nvPr/>
          </p:nvCxnSpPr>
          <p:spPr>
            <a:xfrm rot="5400000">
              <a:off x="1987935" y="1237980"/>
              <a:ext cx="550344" cy="952160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48CBA55A-0582-441C-AF02-7CFA5D0A556D}"/>
                </a:ext>
              </a:extLst>
            </p:cNvPr>
            <p:cNvCxnSpPr>
              <a:cxnSpLocks/>
              <a:stCxn id="43" idx="2"/>
              <a:endCxn id="44" idx="0"/>
            </p:cNvCxnSpPr>
            <p:nvPr/>
          </p:nvCxnSpPr>
          <p:spPr>
            <a:xfrm rot="16200000" flipH="1">
              <a:off x="2890921" y="1287153"/>
              <a:ext cx="552453" cy="8559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5A4069E-70DD-4638-B366-A79E75E70E38}"/>
                </a:ext>
              </a:extLst>
            </p:cNvPr>
            <p:cNvSpPr txBox="1"/>
            <p:nvPr/>
          </p:nvSpPr>
          <p:spPr>
            <a:xfrm>
              <a:off x="1849671" y="146812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8D00076-034E-4E35-A4CD-4F6213A21592}"/>
                </a:ext>
              </a:extLst>
            </p:cNvPr>
            <p:cNvSpPr txBox="1"/>
            <p:nvPr/>
          </p:nvSpPr>
          <p:spPr>
            <a:xfrm>
              <a:off x="3130068" y="1463711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流程图: 过程 49">
              <a:extLst>
                <a:ext uri="{FF2B5EF4-FFF2-40B4-BE49-F238E27FC236}">
                  <a16:creationId xmlns:a16="http://schemas.microsoft.com/office/drawing/2014/main" id="{2424BE02-496F-44E9-A11D-447F6755124F}"/>
                </a:ext>
              </a:extLst>
            </p:cNvPr>
            <p:cNvSpPr/>
            <p:nvPr/>
          </p:nvSpPr>
          <p:spPr>
            <a:xfrm>
              <a:off x="4206725" y="2534561"/>
              <a:ext cx="1024282" cy="46969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[j]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971655C1-09D3-4AB4-8553-637BF23BCD59}"/>
                </a:ext>
              </a:extLst>
            </p:cNvPr>
            <p:cNvCxnSpPr>
              <a:cxnSpLocks/>
              <a:stCxn id="50" idx="0"/>
              <a:endCxn id="43" idx="3"/>
            </p:cNvCxnSpPr>
            <p:nvPr/>
          </p:nvCxnSpPr>
          <p:spPr>
            <a:xfrm rot="16200000" flipV="1">
              <a:off x="3787770" y="1603465"/>
              <a:ext cx="1301239" cy="5609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流程图: 终止 51">
              <a:extLst>
                <a:ext uri="{FF2B5EF4-FFF2-40B4-BE49-F238E27FC236}">
                  <a16:creationId xmlns:a16="http://schemas.microsoft.com/office/drawing/2014/main" id="{19265D30-9256-4609-BDDC-FE65EB4D513E}"/>
                </a:ext>
              </a:extLst>
            </p:cNvPr>
            <p:cNvSpPr/>
            <p:nvPr/>
          </p:nvSpPr>
          <p:spPr>
            <a:xfrm>
              <a:off x="1240008" y="2589722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++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连接符: 肘形 40">
              <a:extLst>
                <a:ext uri="{FF2B5EF4-FFF2-40B4-BE49-F238E27FC236}">
                  <a16:creationId xmlns:a16="http://schemas.microsoft.com/office/drawing/2014/main" id="{B112198A-89FB-41FE-B8A5-E8C8C14A8EC5}"/>
                </a:ext>
              </a:extLst>
            </p:cNvPr>
            <p:cNvCxnSpPr>
              <a:cxnSpLocks/>
              <a:stCxn id="67" idx="2"/>
              <a:endCxn id="52" idx="0"/>
            </p:cNvCxnSpPr>
            <p:nvPr/>
          </p:nvCxnSpPr>
          <p:spPr>
            <a:xfrm flipH="1">
              <a:off x="1780927" y="2354134"/>
              <a:ext cx="6100" cy="235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4EEB51FA-1B61-405C-AA74-42F7A413C63A}"/>
                </a:ext>
              </a:extLst>
            </p:cNvPr>
            <p:cNvCxnSpPr>
              <a:cxnSpLocks/>
              <a:stCxn id="44" idx="2"/>
              <a:endCxn id="52" idx="3"/>
            </p:cNvCxnSpPr>
            <p:nvPr/>
          </p:nvCxnSpPr>
          <p:spPr>
            <a:xfrm rot="5400000">
              <a:off x="2769555" y="1946620"/>
              <a:ext cx="377844" cy="127326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4211998C-D5DF-4771-96E9-55D1D975D9F5}"/>
                </a:ext>
              </a:extLst>
            </p:cNvPr>
            <p:cNvCxnSpPr>
              <a:cxnSpLocks/>
              <a:stCxn id="44" idx="2"/>
              <a:endCxn id="50" idx="1"/>
            </p:cNvCxnSpPr>
            <p:nvPr/>
          </p:nvCxnSpPr>
          <p:spPr>
            <a:xfrm rot="16200000" flipH="1">
              <a:off x="3713375" y="2276061"/>
              <a:ext cx="375082" cy="61161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C1470F9-3DA6-47E0-987E-5A19C436B9E2}"/>
                </a:ext>
              </a:extLst>
            </p:cNvPr>
            <p:cNvSpPr txBox="1"/>
            <p:nvPr/>
          </p:nvSpPr>
          <p:spPr>
            <a:xfrm>
              <a:off x="3682351" y="2786181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01E037B-8525-4521-BB7A-6482828883B1}"/>
                </a:ext>
              </a:extLst>
            </p:cNvPr>
            <p:cNvSpPr txBox="1"/>
            <p:nvPr/>
          </p:nvSpPr>
          <p:spPr>
            <a:xfrm>
              <a:off x="2880002" y="2786181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流程图: 准备 57">
              <a:extLst>
                <a:ext uri="{FF2B5EF4-FFF2-40B4-BE49-F238E27FC236}">
                  <a16:creationId xmlns:a16="http://schemas.microsoft.com/office/drawing/2014/main" id="{893A403B-1597-4216-983D-B7EC4FE4555A}"/>
                </a:ext>
              </a:extLst>
            </p:cNvPr>
            <p:cNvSpPr/>
            <p:nvPr/>
          </p:nvSpPr>
          <p:spPr>
            <a:xfrm>
              <a:off x="1988595" y="458853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j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C207BEC7-A252-46E6-9135-FACDDC17C3FE}"/>
                </a:ext>
              </a:extLst>
            </p:cNvPr>
            <p:cNvCxnSpPr>
              <a:cxnSpLocks/>
              <a:stCxn id="58" idx="2"/>
              <a:endCxn id="43" idx="0"/>
            </p:cNvCxnSpPr>
            <p:nvPr/>
          </p:nvCxnSpPr>
          <p:spPr>
            <a:xfrm>
              <a:off x="2739186" y="790683"/>
              <a:ext cx="1" cy="23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流程图: 终止 66">
              <a:extLst>
                <a:ext uri="{FF2B5EF4-FFF2-40B4-BE49-F238E27FC236}">
                  <a16:creationId xmlns:a16="http://schemas.microsoft.com/office/drawing/2014/main" id="{1C61D2AF-1085-465F-8C31-6825C86FCAB7}"/>
                </a:ext>
              </a:extLst>
            </p:cNvPr>
            <p:cNvSpPr/>
            <p:nvPr/>
          </p:nvSpPr>
          <p:spPr>
            <a:xfrm>
              <a:off x="1246108" y="1989232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++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C82FD9BB-D1AB-4878-9DB6-2EB4FD7C8753}"/>
              </a:ext>
            </a:extLst>
          </p:cNvPr>
          <p:cNvSpPr txBox="1"/>
          <p:nvPr/>
        </p:nvSpPr>
        <p:spPr>
          <a:xfrm>
            <a:off x="4164487" y="255662"/>
            <a:ext cx="47594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根据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]</a:t>
            </a:r>
            <a:b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算出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的流程示意图。</a:t>
            </a:r>
            <a:endParaRPr lang="en-US" altLang="zh-CN" sz="2400" dirty="0">
              <a:solidFill>
                <a:srgbClr val="7030A0"/>
              </a:solidFill>
              <a:highlight>
                <a:srgbClr val="FFFF00"/>
              </a:highlight>
              <a:latin typeface="Tiimes New Roman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  初始时 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j =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 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].</a:t>
            </a: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结束时 </a:t>
            </a:r>
            <a:r>
              <a:rPr lang="en-US" altLang="zh-CN" sz="2400" dirty="0" err="1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增加了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新的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 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B050"/>
              </a:solidFill>
              <a:latin typeface="Tiimes New Roman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ABEE27F-71D7-4735-ACFC-EE9680B3C75B}"/>
              </a:ext>
            </a:extLst>
          </p:cNvPr>
          <p:cNvSpPr txBox="1"/>
          <p:nvPr/>
        </p:nvSpPr>
        <p:spPr>
          <a:xfrm>
            <a:off x="2339281" y="6141812"/>
            <a:ext cx="240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计算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[1],…,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[m]</a:t>
            </a:r>
            <a:r>
              <a:rPr lang="zh-CN" altLang="en-US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B050"/>
              </a:solidFill>
              <a:highlight>
                <a:srgbClr val="FFFF00"/>
              </a:highlight>
              <a:latin typeface="Tiimes New Roman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F760A40-1A78-4543-A2D9-10767B5D354B}"/>
              </a:ext>
            </a:extLst>
          </p:cNvPr>
          <p:cNvGrpSpPr/>
          <p:nvPr/>
        </p:nvGrpSpPr>
        <p:grpSpPr>
          <a:xfrm>
            <a:off x="5310571" y="3122190"/>
            <a:ext cx="3688945" cy="3318835"/>
            <a:chOff x="5339909" y="2704643"/>
            <a:chExt cx="3688945" cy="3318835"/>
          </a:xfrm>
        </p:grpSpPr>
        <p:sp>
          <p:nvSpPr>
            <p:cNvPr id="76" name="流程图: 决策 75">
              <a:extLst>
                <a:ext uri="{FF2B5EF4-FFF2-40B4-BE49-F238E27FC236}">
                  <a16:creationId xmlns:a16="http://schemas.microsoft.com/office/drawing/2014/main" id="{2DF2752B-B167-4F2D-830F-298AD9849E27}"/>
                </a:ext>
              </a:extLst>
            </p:cNvPr>
            <p:cNvSpPr/>
            <p:nvPr/>
          </p:nvSpPr>
          <p:spPr>
            <a:xfrm>
              <a:off x="5339909" y="3927430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流程图: 决策 76">
              <a:extLst>
                <a:ext uri="{FF2B5EF4-FFF2-40B4-BE49-F238E27FC236}">
                  <a16:creationId xmlns:a16="http://schemas.microsoft.com/office/drawing/2014/main" id="{E42EC7BB-D378-4126-AE38-EC86DBA393E3}"/>
                </a:ext>
              </a:extLst>
            </p:cNvPr>
            <p:cNvSpPr/>
            <p:nvPr/>
          </p:nvSpPr>
          <p:spPr>
            <a:xfrm>
              <a:off x="6671425" y="4939115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90DB0756-B6D6-47FF-953D-F0219C950F0D}"/>
                </a:ext>
              </a:extLst>
            </p:cNvPr>
            <p:cNvCxnSpPr>
              <a:cxnSpLocks/>
              <a:stCxn id="76" idx="2"/>
              <a:endCxn id="92" idx="0"/>
            </p:cNvCxnSpPr>
            <p:nvPr/>
          </p:nvCxnSpPr>
          <p:spPr>
            <a:xfrm rot="5400000">
              <a:off x="6036280" y="4221225"/>
              <a:ext cx="605019" cy="839692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D3A189DA-8590-4402-AFBD-199316722705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 rot="16200000" flipH="1">
              <a:off x="6786381" y="4310815"/>
              <a:ext cx="600553" cy="6560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49A7660B-3203-45C6-A1B7-8C9483CDC1A4}"/>
                </a:ext>
              </a:extLst>
            </p:cNvPr>
            <p:cNvSpPr txBox="1"/>
            <p:nvPr/>
          </p:nvSpPr>
          <p:spPr>
            <a:xfrm>
              <a:off x="5869119" y="4367801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1B63B228-EBF2-4073-AC19-141B421A2007}"/>
                </a:ext>
              </a:extLst>
            </p:cNvPr>
            <p:cNvSpPr txBox="1"/>
            <p:nvPr/>
          </p:nvSpPr>
          <p:spPr>
            <a:xfrm>
              <a:off x="6949028" y="4363385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流程图: 过程 81">
              <a:extLst>
                <a:ext uri="{FF2B5EF4-FFF2-40B4-BE49-F238E27FC236}">
                  <a16:creationId xmlns:a16="http://schemas.microsoft.com/office/drawing/2014/main" id="{64E5455E-243F-44C5-B184-3511F3C2B7E6}"/>
                </a:ext>
              </a:extLst>
            </p:cNvPr>
            <p:cNvSpPr/>
            <p:nvPr/>
          </p:nvSpPr>
          <p:spPr>
            <a:xfrm>
              <a:off x="8004572" y="5485399"/>
              <a:ext cx="1024282" cy="46969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[j]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551A94AD-3AF7-43B0-8334-6516D6BEFFFF}"/>
                </a:ext>
              </a:extLst>
            </p:cNvPr>
            <p:cNvCxnSpPr>
              <a:cxnSpLocks/>
              <a:stCxn id="82" idx="0"/>
              <a:endCxn id="76" idx="3"/>
            </p:cNvCxnSpPr>
            <p:nvPr/>
          </p:nvCxnSpPr>
          <p:spPr>
            <a:xfrm rot="16200000" flipV="1">
              <a:off x="7670836" y="4639521"/>
              <a:ext cx="1352403" cy="3393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流程图: 终止 83">
              <a:extLst>
                <a:ext uri="{FF2B5EF4-FFF2-40B4-BE49-F238E27FC236}">
                  <a16:creationId xmlns:a16="http://schemas.microsoft.com/office/drawing/2014/main" id="{BB2A87FA-C238-4625-AD83-42F31E99D2DC}"/>
                </a:ext>
              </a:extLst>
            </p:cNvPr>
            <p:cNvSpPr/>
            <p:nvPr/>
          </p:nvSpPr>
          <p:spPr>
            <a:xfrm>
              <a:off x="8028743" y="3264526"/>
              <a:ext cx="879227" cy="368676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" name="连接符: 肘形 40">
              <a:extLst>
                <a:ext uri="{FF2B5EF4-FFF2-40B4-BE49-F238E27FC236}">
                  <a16:creationId xmlns:a16="http://schemas.microsoft.com/office/drawing/2014/main" id="{36124F0F-2777-4E92-94E5-D3023B4DC696}"/>
                </a:ext>
              </a:extLst>
            </p:cNvPr>
            <p:cNvCxnSpPr>
              <a:cxnSpLocks/>
              <a:stCxn id="92" idx="2"/>
              <a:endCxn id="99" idx="0"/>
            </p:cNvCxnSpPr>
            <p:nvPr/>
          </p:nvCxnSpPr>
          <p:spPr>
            <a:xfrm>
              <a:off x="5918943" y="5308483"/>
              <a:ext cx="2064" cy="230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连接符: 肘形 85">
              <a:extLst>
                <a:ext uri="{FF2B5EF4-FFF2-40B4-BE49-F238E27FC236}">
                  <a16:creationId xmlns:a16="http://schemas.microsoft.com/office/drawing/2014/main" id="{2C7B6BB1-0F7F-42B8-B781-9634F6460D8A}"/>
                </a:ext>
              </a:extLst>
            </p:cNvPr>
            <p:cNvCxnSpPr>
              <a:cxnSpLocks/>
              <a:stCxn id="77" idx="2"/>
              <a:endCxn id="99" idx="3"/>
            </p:cNvCxnSpPr>
            <p:nvPr/>
          </p:nvCxnSpPr>
          <p:spPr>
            <a:xfrm rot="5400000">
              <a:off x="6748590" y="5055439"/>
              <a:ext cx="379427" cy="95275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608FFF86-37F3-418B-908B-0BF6649D4673}"/>
                </a:ext>
              </a:extLst>
            </p:cNvPr>
            <p:cNvCxnSpPr>
              <a:cxnSpLocks/>
              <a:stCxn id="77" idx="2"/>
              <a:endCxn id="82" idx="1"/>
            </p:cNvCxnSpPr>
            <p:nvPr/>
          </p:nvCxnSpPr>
          <p:spPr>
            <a:xfrm rot="16200000" flipH="1">
              <a:off x="7520553" y="5236230"/>
              <a:ext cx="378146" cy="58989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C4741D15-F998-46AC-A896-02374DABB953}"/>
                </a:ext>
              </a:extLst>
            </p:cNvPr>
            <p:cNvSpPr txBox="1"/>
            <p:nvPr/>
          </p:nvSpPr>
          <p:spPr>
            <a:xfrm>
              <a:off x="7435852" y="5654146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B99299F-8912-4BFF-A85E-AFB2E44146B1}"/>
                </a:ext>
              </a:extLst>
            </p:cNvPr>
            <p:cNvSpPr txBox="1"/>
            <p:nvPr/>
          </p:nvSpPr>
          <p:spPr>
            <a:xfrm>
              <a:off x="6730633" y="5654146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流程图: 准备 89">
              <a:extLst>
                <a:ext uri="{FF2B5EF4-FFF2-40B4-BE49-F238E27FC236}">
                  <a16:creationId xmlns:a16="http://schemas.microsoft.com/office/drawing/2014/main" id="{8DA55D6A-C6DE-4358-996E-87F01B96D753}"/>
                </a:ext>
              </a:extLst>
            </p:cNvPr>
            <p:cNvSpPr/>
            <p:nvPr/>
          </p:nvSpPr>
          <p:spPr>
            <a:xfrm>
              <a:off x="5496180" y="2704643"/>
              <a:ext cx="2532563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err="1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=1; j=0;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[1]=0;</a:t>
              </a:r>
              <a:endParaRPr lang="zh-Hans-HK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698D8C16-B98F-4B27-B880-427E6C4A3B40}"/>
                </a:ext>
              </a:extLst>
            </p:cNvPr>
            <p:cNvCxnSpPr>
              <a:cxnSpLocks/>
              <a:stCxn id="90" idx="2"/>
              <a:endCxn id="126" idx="0"/>
            </p:cNvCxnSpPr>
            <p:nvPr/>
          </p:nvCxnSpPr>
          <p:spPr>
            <a:xfrm flipH="1">
              <a:off x="6758634" y="3036473"/>
              <a:ext cx="3828" cy="21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流程图: 终止 91">
              <a:extLst>
                <a:ext uri="{FF2B5EF4-FFF2-40B4-BE49-F238E27FC236}">
                  <a16:creationId xmlns:a16="http://schemas.microsoft.com/office/drawing/2014/main" id="{C4415661-97B3-42DA-AC03-A466651C9304}"/>
                </a:ext>
              </a:extLst>
            </p:cNvPr>
            <p:cNvSpPr/>
            <p:nvPr/>
          </p:nvSpPr>
          <p:spPr>
            <a:xfrm>
              <a:off x="5378024" y="4943581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++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流程图: 终止 98">
              <a:extLst>
                <a:ext uri="{FF2B5EF4-FFF2-40B4-BE49-F238E27FC236}">
                  <a16:creationId xmlns:a16="http://schemas.microsoft.com/office/drawing/2014/main" id="{429486B2-D2EA-43B3-BA61-81ABD36EDFAB}"/>
                </a:ext>
              </a:extLst>
            </p:cNvPr>
            <p:cNvSpPr/>
            <p:nvPr/>
          </p:nvSpPr>
          <p:spPr>
            <a:xfrm>
              <a:off x="5380088" y="5539079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++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流程图: 决策 125">
              <a:extLst>
                <a:ext uri="{FF2B5EF4-FFF2-40B4-BE49-F238E27FC236}">
                  <a16:creationId xmlns:a16="http://schemas.microsoft.com/office/drawing/2014/main" id="{480C5E53-6695-4296-991D-C9204883C749}"/>
                </a:ext>
              </a:extLst>
            </p:cNvPr>
            <p:cNvSpPr/>
            <p:nvPr/>
          </p:nvSpPr>
          <p:spPr>
            <a:xfrm>
              <a:off x="6140742" y="3247370"/>
              <a:ext cx="1235783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CN" dirty="0" err="1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m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连接符: 肘形 40">
              <a:extLst>
                <a:ext uri="{FF2B5EF4-FFF2-40B4-BE49-F238E27FC236}">
                  <a16:creationId xmlns:a16="http://schemas.microsoft.com/office/drawing/2014/main" id="{D38AE25A-2DC3-4961-B709-294BC2F1A119}"/>
                </a:ext>
              </a:extLst>
            </p:cNvPr>
            <p:cNvCxnSpPr>
              <a:cxnSpLocks/>
              <a:stCxn id="126" idx="2"/>
              <a:endCxn id="76" idx="0"/>
            </p:cNvCxnSpPr>
            <p:nvPr/>
          </p:nvCxnSpPr>
          <p:spPr>
            <a:xfrm>
              <a:off x="6758634" y="3650358"/>
              <a:ext cx="1" cy="277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D7D7A368-461D-41E2-8F5D-5188440E32D3}"/>
                </a:ext>
              </a:extLst>
            </p:cNvPr>
            <p:cNvSpPr txBox="1"/>
            <p:nvPr/>
          </p:nvSpPr>
          <p:spPr>
            <a:xfrm>
              <a:off x="7414680" y="3134149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4" name="连接符: 肘形 40">
              <a:extLst>
                <a:ext uri="{FF2B5EF4-FFF2-40B4-BE49-F238E27FC236}">
                  <a16:creationId xmlns:a16="http://schemas.microsoft.com/office/drawing/2014/main" id="{B46B5B85-9CF8-40C2-9208-B82E82594B0C}"/>
                </a:ext>
              </a:extLst>
            </p:cNvPr>
            <p:cNvCxnSpPr>
              <a:cxnSpLocks/>
              <a:stCxn id="99" idx="2"/>
              <a:endCxn id="126" idx="1"/>
            </p:cNvCxnSpPr>
            <p:nvPr/>
          </p:nvCxnSpPr>
          <p:spPr>
            <a:xfrm rot="5400000" flipH="1" flipV="1">
              <a:off x="4803315" y="4566555"/>
              <a:ext cx="2455117" cy="219735"/>
            </a:xfrm>
            <a:prstGeom prst="bentConnector4">
              <a:avLst>
                <a:gd name="adj1" fmla="val -9311"/>
                <a:gd name="adj2" fmla="val -3502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C3324E25-0E94-49BB-BBB2-049FF1FB62F5}"/>
                </a:ext>
              </a:extLst>
            </p:cNvPr>
            <p:cNvCxnSpPr>
              <a:cxnSpLocks/>
              <a:stCxn id="126" idx="3"/>
              <a:endCxn id="84" idx="1"/>
            </p:cNvCxnSpPr>
            <p:nvPr/>
          </p:nvCxnSpPr>
          <p:spPr>
            <a:xfrm>
              <a:off x="7376525" y="3448864"/>
              <a:ext cx="6522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644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BD04A36-6268-47F6-8389-E757A3A74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98" y="1788898"/>
            <a:ext cx="4360277" cy="3365664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m){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(T[i+1] == T[j+1]){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sp>
        <p:nvSpPr>
          <p:cNvPr id="3" name="标题 4">
            <a:extLst>
              <a:ext uri="{FF2B5EF4-FFF2-40B4-BE49-F238E27FC236}">
                <a16:creationId xmlns:a16="http://schemas.microsoft.com/office/drawing/2014/main" id="{906A565B-0689-4A2E-AF51-2F21ED21BD83}"/>
              </a:ext>
            </a:extLst>
          </p:cNvPr>
          <p:cNvSpPr txBox="1">
            <a:spLocks/>
          </p:cNvSpPr>
          <p:nvPr/>
        </p:nvSpPr>
        <p:spPr>
          <a:xfrm>
            <a:off x="975953" y="804521"/>
            <a:ext cx="7038882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预处理</a:t>
            </a:r>
            <a:r>
              <a:rPr kumimoji="0" lang="el-GR" altLang="zh-CN" sz="42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uLnTx/>
                <a:uFillTx/>
                <a:ea typeface="等线" panose="02010600030101010101" pitchFamily="2" charset="-122"/>
                <a:cs typeface="+mn-cs"/>
              </a:rPr>
              <a:t>π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过程的复杂度分析</a:t>
            </a:r>
            <a:endParaRPr lang="zh-Hans-HK" altLang="en-US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7E7647-89E2-432C-A155-E4B6CFEC8ED8}"/>
              </a:ext>
            </a:extLst>
          </p:cNvPr>
          <p:cNvSpPr txBox="1"/>
          <p:nvPr/>
        </p:nvSpPr>
        <p:spPr>
          <a:xfrm>
            <a:off x="5416611" y="1673334"/>
            <a:ext cx="36393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复杂度分析：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1. </a:t>
            </a:r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不会回溯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Hans-HK" altLang="en-US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zh-CN" altLang="en-US" sz="2400" dirty="0">
                <a:solidFill>
                  <a:srgbClr val="7030A0"/>
                </a:solidFill>
              </a:rPr>
              <a:t>次。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  </a:t>
            </a:r>
            <a:r>
              <a:rPr lang="en-US" altLang="zh-Hans-HK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Hans-HK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j++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  <a:sym typeface="Wingdings" panose="05000000000000000000" pitchFamily="2" charset="2"/>
              </a:rPr>
              <a:t>m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次。</a:t>
            </a: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</a:rPr>
              <a:t>2. </a:t>
            </a:r>
            <a:r>
              <a:rPr lang="en-US" altLang="zh-CN" sz="2400" dirty="0" err="1">
                <a:solidFill>
                  <a:srgbClr val="0070C0"/>
                </a:solidFill>
              </a:rPr>
              <a:t>j++</a:t>
            </a:r>
            <a:r>
              <a:rPr lang="zh-CN" altLang="en-US" sz="2400" dirty="0">
                <a:solidFill>
                  <a:srgbClr val="7030A0"/>
                </a:solidFill>
              </a:rPr>
              <a:t>执行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zh-CN" altLang="en-US" sz="2400" dirty="0">
                <a:solidFill>
                  <a:srgbClr val="006600"/>
                </a:solidFill>
              </a:rPr>
              <a:t>次</a:t>
            </a:r>
            <a:r>
              <a:rPr lang="zh-CN" altLang="en-US" sz="2400" dirty="0">
                <a:solidFill>
                  <a:srgbClr val="7030A0"/>
                </a:solidFill>
              </a:rPr>
              <a:t>意味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着</a:t>
            </a:r>
            <a:r>
              <a:rPr lang="en-US" altLang="zh-CN" sz="2400" dirty="0">
                <a:solidFill>
                  <a:srgbClr val="0070C0"/>
                </a:solidFill>
              </a:rPr>
              <a:t>j=</a:t>
            </a:r>
            <a:r>
              <a:rPr lang="en-US" altLang="zh-CN" sz="2400" dirty="0">
                <a:solidFill>
                  <a:srgbClr val="0070C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70C0"/>
                </a:solidFill>
              </a:rPr>
              <a:t>[j]</a:t>
            </a:r>
            <a:r>
              <a:rPr lang="zh-CN" altLang="en-US" sz="2400" dirty="0">
                <a:solidFill>
                  <a:srgbClr val="7030A0"/>
                </a:solidFill>
              </a:rPr>
              <a:t>这条语句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</a:rPr>
              <a:t>最多被执行了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zh-CN" altLang="en-US" sz="2400" dirty="0">
                <a:solidFill>
                  <a:srgbClr val="7030A0"/>
                </a:solidFill>
              </a:rPr>
              <a:t>次</a:t>
            </a:r>
            <a:r>
              <a:rPr lang="en-US" altLang="zh-CN" sz="2400" dirty="0">
                <a:solidFill>
                  <a:srgbClr val="7030A0"/>
                </a:solidFill>
              </a:rPr>
              <a:t>!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因此，</a:t>
            </a:r>
            <a:r>
              <a:rPr lang="en-US" altLang="zh-CN" sz="2400" dirty="0">
                <a:solidFill>
                  <a:srgbClr val="006600"/>
                </a:solidFill>
              </a:rPr>
              <a:t>O(m)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KMP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的主过程类似！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Hans-HK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8E19A0-6C7E-48EC-A956-F0CEB6159B8A}"/>
              </a:ext>
            </a:extLst>
          </p:cNvPr>
          <p:cNvSpPr txBox="1"/>
          <p:nvPr/>
        </p:nvSpPr>
        <p:spPr>
          <a:xfrm>
            <a:off x="825032" y="5228153"/>
            <a:ext cx="3055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算法过程中始终有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j&lt;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0925C6-58C7-4C69-A929-B816377E7F7B}"/>
              </a:ext>
            </a:extLst>
          </p:cNvPr>
          <p:cNvSpPr/>
          <p:nvPr/>
        </p:nvSpPr>
        <p:spPr>
          <a:xfrm>
            <a:off x="5713377" y="575016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和主过程的分析是一样的。</a:t>
            </a:r>
          </a:p>
        </p:txBody>
      </p:sp>
    </p:spTree>
    <p:extLst>
      <p:ext uri="{BB962C8B-B14F-4D97-AF65-F5344CB8AC3E}">
        <p14:creationId xmlns:p14="http://schemas.microsoft.com/office/powerpoint/2010/main" val="204817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90FEC-2084-4479-800E-70D8497473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6763" y="748880"/>
            <a:ext cx="2378140" cy="1049337"/>
          </a:xfrm>
        </p:spPr>
        <p:txBody>
          <a:bodyPr>
            <a:normAutofit/>
          </a:bodyPr>
          <a:lstStyle/>
          <a:p>
            <a:r>
              <a:rPr lang="zh-CN" altLang="en-US" sz="5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3A6F4-5567-40ED-8FBB-F664B148B2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2381" y="1754155"/>
            <a:ext cx="7402512" cy="411365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记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=|S|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|T|</a:t>
            </a:r>
            <a:b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分别表示串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和 串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的长度（字符个数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8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28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的从第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个字符到第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个字符的子串。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例如 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ababcabcacbab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，那么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‘</a:t>
            </a:r>
            <a:r>
              <a:rPr kumimoji="1"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bcabc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参数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是结束位置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而不是子串长度。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8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28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的第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个字符。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开始编号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不使用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S[0]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918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D315F2-0B20-41B8-8F02-236B6D3F70CF}"/>
              </a:ext>
            </a:extLst>
          </p:cNvPr>
          <p:cNvSpPr txBox="1"/>
          <p:nvPr/>
        </p:nvSpPr>
        <p:spPr>
          <a:xfrm>
            <a:off x="1207947" y="1668665"/>
            <a:ext cx="642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6600"/>
                </a:solidFill>
                <a:latin typeface="Lucida Sans" panose="020B0602030504020204" pitchFamily="34" charset="0"/>
              </a:rPr>
              <a:t>      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 a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b a'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1    2    3    4   5    6    7   8   9   10  11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DDF0B0-C4C3-4509-B068-F7E0DB4097B1}"/>
              </a:ext>
            </a:extLst>
          </p:cNvPr>
          <p:cNvSpPr txBox="1"/>
          <p:nvPr/>
        </p:nvSpPr>
        <p:spPr>
          <a:xfrm>
            <a:off x="934116" y="598254"/>
            <a:ext cx="7359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zh-CN" sz="42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π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的计算完整演示（课堂练习）</a:t>
            </a:r>
            <a:endParaRPr lang="en-US" altLang="zh-CN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01E099-7033-4294-A704-CDCD1C3FB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251" y="3001577"/>
            <a:ext cx="4360277" cy="3365664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m){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(T[i+1] == T[j+1]){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383019-5C5F-4C26-A706-A441D3FE8595}"/>
              </a:ext>
            </a:extLst>
          </p:cNvPr>
          <p:cNvSpPr txBox="1"/>
          <p:nvPr/>
        </p:nvSpPr>
        <p:spPr>
          <a:xfrm>
            <a:off x="1960390" y="235243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π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800" dirty="0"/>
              <a:t> =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0    0    1    1   2    3    4   5   6    2    3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39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>
            <a:extLst>
              <a:ext uri="{FF2B5EF4-FFF2-40B4-BE49-F238E27FC236}">
                <a16:creationId xmlns:a16="http://schemas.microsoft.com/office/drawing/2014/main" id="{4FA5D939-FA95-42F2-9A09-1D020BCD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176" y="1662966"/>
            <a:ext cx="5700347" cy="104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递推：由“小”到“大”递进； 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递归：由“大”到“小”嵌套。</a:t>
            </a:r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D5A600CD-8AFD-4A92-82C8-69F76CE5B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653" y="3675797"/>
            <a:ext cx="5134708" cy="190205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AutoNum type="circleNumDbPlain" startAt="2"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递归法：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long int fact(int n){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if (n&gt;1)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return n*fact(n-1);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   </a:t>
            </a:r>
            <a:r>
              <a:rPr kumimoji="1" lang="en-US" altLang="zh-CN" sz="240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else return 1;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}</a:t>
            </a:r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9210D986-43C3-4C69-BE87-6F139A2A2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68" y="3683371"/>
            <a:ext cx="3076483" cy="186512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AutoNum type="circleNumDbPlain"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递推法：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long fact=1;  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for (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=1;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&lt;=n;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++)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   fact*=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;</a:t>
            </a:r>
          </a:p>
        </p:txBody>
      </p:sp>
      <p:sp>
        <p:nvSpPr>
          <p:cNvPr id="173063" name="Rectangle 7">
            <a:extLst>
              <a:ext uri="{FF2B5EF4-FFF2-40B4-BE49-F238E27FC236}">
                <a16:creationId xmlns:a16="http://schemas.microsoft.com/office/drawing/2014/main" id="{EF81256C-9D87-4E2C-B61F-DF25C0A9D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68" y="3030415"/>
            <a:ext cx="24481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/>
                <a:ea typeface="隶书" panose="02010509060101010101" pitchFamily="49" charset="-122"/>
              </a:rPr>
              <a:t>例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：求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/>
              </a:rPr>
              <a:t>f(n)=n!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0A6AE83-9CCF-43BB-854A-C71653978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864" y="5847253"/>
            <a:ext cx="6931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楷体_GB2312"/>
              </a:rPr>
              <a:t>在计算</a:t>
            </a:r>
            <a:r>
              <a:rPr lang="el-GR" altLang="zh-CN" sz="2800" b="1" dirty="0">
                <a:solidFill>
                  <a:srgbClr val="006600"/>
                </a:solidFill>
                <a:cs typeface="Times New Roman" panose="02020603050405020304" pitchFamily="18" charset="0"/>
              </a:rPr>
              <a:t>π</a:t>
            </a:r>
            <a:r>
              <a:rPr lang="el-GR" altLang="zh-CN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的过程中，我们用了递推。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D8114F-AAF3-4AF7-AC1E-026E5AD930EA}"/>
              </a:ext>
            </a:extLst>
          </p:cNvPr>
          <p:cNvSpPr txBox="1"/>
          <p:nvPr/>
        </p:nvSpPr>
        <p:spPr>
          <a:xfrm>
            <a:off x="934116" y="598254"/>
            <a:ext cx="7359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递归与递推的区别</a:t>
            </a:r>
            <a:endParaRPr lang="en-US" altLang="zh-CN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54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10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uiExpand="1" build="p" animBg="1" autoUpdateAnimBg="0"/>
      <p:bldP spid="173061" grpId="0" animBg="1" autoUpdateAnimBg="0"/>
      <p:bldP spid="173062" grpId="0" animBg="1" autoUpdateAnimBg="0"/>
      <p:bldP spid="173063" grpId="0" autoUpdateAnimBg="0"/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4C6686-C66E-432A-A101-C312F7A48DF0}"/>
              </a:ext>
            </a:extLst>
          </p:cNvPr>
          <p:cNvSpPr txBox="1"/>
          <p:nvPr/>
        </p:nvSpPr>
        <p:spPr>
          <a:xfrm>
            <a:off x="839272" y="731949"/>
            <a:ext cx="1543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小结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8B82D8-BF23-4AD5-9661-1B38CB5853DE}"/>
              </a:ext>
            </a:extLst>
          </p:cNvPr>
          <p:cNvSpPr txBox="1"/>
          <p:nvPr/>
        </p:nvSpPr>
        <p:spPr>
          <a:xfrm>
            <a:off x="1358718" y="1433030"/>
            <a:ext cx="5673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先利用模式串</a:t>
            </a:r>
            <a:r>
              <a:rPr lang="en-US" altLang="zh-CN" sz="2400" dirty="0">
                <a:solidFill>
                  <a:srgbClr val="006600"/>
                </a:solidFill>
              </a:rPr>
              <a:t>T</a:t>
            </a:r>
            <a:r>
              <a:rPr lang="zh-CN" altLang="en-US" sz="2400" dirty="0">
                <a:solidFill>
                  <a:srgbClr val="7030A0"/>
                </a:solidFill>
              </a:rPr>
              <a:t>自己与自己比较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zh-CN" altLang="en-US" sz="2400" dirty="0">
                <a:solidFill>
                  <a:srgbClr val="7030A0"/>
                </a:solidFill>
              </a:rPr>
              <a:t>得到</a:t>
            </a:r>
            <a:r>
              <a:rPr lang="el-GR" altLang="zh-CN" sz="2400" dirty="0">
                <a:solidFill>
                  <a:srgbClr val="006600"/>
                </a:solidFill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</a:rPr>
              <a:t>， 再利用</a:t>
            </a:r>
            <a:r>
              <a:rPr lang="el-GR" altLang="zh-CN" sz="2400" dirty="0">
                <a:solidFill>
                  <a:srgbClr val="006600"/>
                </a:solidFill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</a:rPr>
              <a:t>找</a:t>
            </a:r>
            <a:r>
              <a:rPr lang="en-US" altLang="zh-CN" sz="2400" dirty="0">
                <a:solidFill>
                  <a:srgbClr val="006600"/>
                </a:solidFill>
              </a:rPr>
              <a:t>S</a:t>
            </a:r>
            <a:r>
              <a:rPr lang="zh-CN" altLang="en-US" sz="2400" dirty="0">
                <a:solidFill>
                  <a:srgbClr val="7030A0"/>
                </a:solidFill>
              </a:rPr>
              <a:t>中</a:t>
            </a:r>
            <a:r>
              <a:rPr lang="en-US" altLang="zh-CN" sz="2400" dirty="0">
                <a:solidFill>
                  <a:srgbClr val="006600"/>
                </a:solidFill>
              </a:rPr>
              <a:t>T</a:t>
            </a:r>
            <a:r>
              <a:rPr lang="zh-CN" altLang="en-US" sz="2400" dirty="0">
                <a:solidFill>
                  <a:srgbClr val="7030A0"/>
                </a:solidFill>
              </a:rPr>
              <a:t>的出现。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算法非常的高效！最坏复杂度</a:t>
            </a:r>
            <a:r>
              <a:rPr lang="en-US" altLang="zh-CN" sz="2400" dirty="0">
                <a:solidFill>
                  <a:srgbClr val="006600"/>
                </a:solidFill>
              </a:rPr>
              <a:t>O(</a:t>
            </a:r>
            <a:r>
              <a:rPr lang="en-US" altLang="zh-CN" sz="2400" dirty="0" err="1">
                <a:solidFill>
                  <a:srgbClr val="006600"/>
                </a:solidFill>
              </a:rPr>
              <a:t>n+m</a:t>
            </a:r>
            <a:r>
              <a:rPr lang="en-US" altLang="zh-CN" sz="2400" dirty="0">
                <a:solidFill>
                  <a:srgbClr val="006600"/>
                </a:solidFill>
              </a:rPr>
              <a:t>)</a:t>
            </a:r>
            <a:r>
              <a:rPr lang="en-US" altLang="zh-CN" sz="2400" dirty="0">
                <a:solidFill>
                  <a:srgbClr val="7030A0"/>
                </a:solidFill>
              </a:rPr>
              <a:t>.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654435-2D51-495B-9C89-E19B42E79E2B}"/>
              </a:ext>
            </a:extLst>
          </p:cNvPr>
          <p:cNvSpPr txBox="1"/>
          <p:nvPr/>
        </p:nvSpPr>
        <p:spPr>
          <a:xfrm>
            <a:off x="1358718" y="2743564"/>
            <a:ext cx="677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启示：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7030A0"/>
                </a:solidFill>
              </a:rPr>
              <a:t>  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Reflect yourself before judging others</a:t>
            </a:r>
            <a:r>
              <a:rPr lang="en-US" altLang="zh-CN" sz="2400" dirty="0">
                <a:solidFill>
                  <a:srgbClr val="7030A0"/>
                </a:solidFill>
              </a:rPr>
              <a:t>.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28DAA9B-C733-41A7-97D4-15F2353954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920587"/>
              </p:ext>
            </p:extLst>
          </p:nvPr>
        </p:nvGraphicFramePr>
        <p:xfrm>
          <a:off x="3419453" y="3794971"/>
          <a:ext cx="3195995" cy="2252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4" imgW="5729400" imgH="4038480" progId="PBrush">
                  <p:embed/>
                </p:oleObj>
              </mc:Choice>
              <mc:Fallback>
                <p:oleObj name="Bitmap Image" r:id="rId4" imgW="5729400" imgH="4038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9453" y="3794971"/>
                        <a:ext cx="3195995" cy="2252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016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BBB492-322A-4F9A-82E6-26B54332AC6C}"/>
              </a:ext>
            </a:extLst>
          </p:cNvPr>
          <p:cNvSpPr/>
          <p:nvPr/>
        </p:nvSpPr>
        <p:spPr>
          <a:xfrm>
            <a:off x="1373746" y="3847391"/>
            <a:ext cx="64233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接下来我们讲解</a:t>
            </a:r>
            <a:r>
              <a:rPr lang="en-US" altLang="zh-CN" sz="2400" dirty="0">
                <a:solidFill>
                  <a:srgbClr val="7030A0"/>
                </a:solidFill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</a:rPr>
              <a:t>算法的一个重要性质，理解该性质以后 能够</a:t>
            </a:r>
            <a:r>
              <a:rPr lang="zh-CN" altLang="en-US" sz="2400" b="1" dirty="0">
                <a:solidFill>
                  <a:srgbClr val="7030A0"/>
                </a:solidFill>
              </a:rPr>
              <a:t>更加深入的理解</a:t>
            </a:r>
            <a:r>
              <a:rPr lang="en-US" altLang="zh-CN" sz="2400" b="1" dirty="0">
                <a:solidFill>
                  <a:srgbClr val="7030A0"/>
                </a:solidFill>
              </a:rPr>
              <a:t>KMP</a:t>
            </a:r>
            <a:r>
              <a:rPr lang="zh-CN" altLang="en-US" sz="2400" b="1" dirty="0">
                <a:solidFill>
                  <a:srgbClr val="7030A0"/>
                </a:solidFill>
              </a:rPr>
              <a:t>算法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DA7063-F911-416F-99A7-BD6CE736201D}"/>
              </a:ext>
            </a:extLst>
          </p:cNvPr>
          <p:cNvSpPr/>
          <p:nvPr/>
        </p:nvSpPr>
        <p:spPr>
          <a:xfrm>
            <a:off x="1373746" y="2231683"/>
            <a:ext cx="68440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根据以上部分已经能够实现 </a:t>
            </a:r>
            <a:r>
              <a:rPr lang="en-US" altLang="zh-CN" sz="2400" dirty="0">
                <a:solidFill>
                  <a:srgbClr val="7030A0"/>
                </a:solidFill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</a:rPr>
              <a:t>算法，并了解它和</a:t>
            </a:r>
            <a:r>
              <a:rPr lang="en-US" altLang="zh-CN" sz="2400" dirty="0">
                <a:solidFill>
                  <a:srgbClr val="7030A0"/>
                </a:solidFill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</a:rPr>
              <a:t>算法的区别，以及知道</a:t>
            </a:r>
            <a:r>
              <a:rPr lang="en-US" altLang="zh-CN" sz="2400" dirty="0">
                <a:solidFill>
                  <a:srgbClr val="7030A0"/>
                </a:solidFill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</a:rPr>
              <a:t>的时间复杂度。</a:t>
            </a:r>
            <a:endParaRPr lang="en-US" altLang="zh-C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90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B12FB680-4894-4EBE-BCC7-B6AD1AC12607}"/>
              </a:ext>
            </a:extLst>
          </p:cNvPr>
          <p:cNvSpPr txBox="1">
            <a:spLocks/>
          </p:cNvSpPr>
          <p:nvPr/>
        </p:nvSpPr>
        <p:spPr>
          <a:xfrm>
            <a:off x="791315" y="804521"/>
            <a:ext cx="7721896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④ </a:t>
            </a:r>
            <a:r>
              <a:rPr lang="zh-CN" altLang="en-US" sz="42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了解</a:t>
            </a:r>
            <a:r>
              <a:rPr lang="en-US" altLang="zh-Hans-HK" sz="42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主过程的重要性质</a:t>
            </a:r>
            <a:endParaRPr lang="en-US" altLang="zh-CN" sz="4200" dirty="0">
              <a:solidFill>
                <a:srgbClr val="FF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33F529B-FF2E-437C-8CEB-354C89DE7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986" y="2365123"/>
            <a:ext cx="4360277" cy="34163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[i+1] == T[j+1]){</a:t>
            </a:r>
          </a:p>
          <a:p>
            <a:pPr mar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]=j;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]=j;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0D1DC7-CAC1-46CA-8F4E-720751EEA123}"/>
              </a:ext>
            </a:extLst>
          </p:cNvPr>
          <p:cNvSpPr txBox="1"/>
          <p:nvPr/>
        </p:nvSpPr>
        <p:spPr>
          <a:xfrm>
            <a:off x="298279" y="2365124"/>
            <a:ext cx="4218465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(j==m){Output;</a:t>
            </a:r>
            <a:r>
              <a:rPr lang="zh-CN" altLang="en-US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j=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[j];}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5A35E9-72A2-4C25-8534-61109EBAE929}"/>
              </a:ext>
            </a:extLst>
          </p:cNvPr>
          <p:cNvSpPr txBox="1"/>
          <p:nvPr/>
        </p:nvSpPr>
        <p:spPr>
          <a:xfrm>
            <a:off x="7242912" y="1607354"/>
            <a:ext cx="1270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imes New Roman"/>
                <a:cs typeface="Times New Roman" panose="02020603050405020304" pitchFamily="18" charset="0"/>
              </a:rPr>
              <a:t>Why?</a:t>
            </a:r>
            <a:endParaRPr lang="en-US" altLang="en-US" sz="2800" dirty="0">
              <a:solidFill>
                <a:srgbClr val="FF0000"/>
              </a:solidFill>
              <a:latin typeface="Tiimes New Roman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89059F-DB34-4199-A9FB-E7A4D4831FBB}"/>
              </a:ext>
            </a:extLst>
          </p:cNvPr>
          <p:cNvSpPr txBox="1"/>
          <p:nvPr/>
        </p:nvSpPr>
        <p:spPr>
          <a:xfrm>
            <a:off x="1598975" y="1607354"/>
            <a:ext cx="6386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主过程与 预处理</a:t>
            </a:r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的过程非常相似！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583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CD5028-9768-4E7A-998C-86321C3DC0AD}"/>
              </a:ext>
            </a:extLst>
          </p:cNvPr>
          <p:cNvSpPr txBox="1"/>
          <p:nvPr/>
        </p:nvSpPr>
        <p:spPr>
          <a:xfrm>
            <a:off x="1147204" y="3042540"/>
            <a:ext cx="3698627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的主过程中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实际上为每一个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   </a:t>
            </a:r>
          </a:p>
          <a:p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找到了最大的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的后缀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C43F8A-1620-474F-B208-FD73773DA133}"/>
              </a:ext>
            </a:extLst>
          </p:cNvPr>
          <p:cNvSpPr txBox="1"/>
          <p:nvPr/>
        </p:nvSpPr>
        <p:spPr>
          <a:xfrm>
            <a:off x="5011500" y="742786"/>
            <a:ext cx="369862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在计算</a:t>
            </a:r>
            <a:r>
              <a:rPr lang="el-GR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的过程中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就是为每一个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T[1,i]  </a:t>
            </a:r>
          </a:p>
          <a:p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找到了最大的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T[1,i]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的后缀。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341ED5-5A41-436B-870A-D526A7F8A16C}"/>
              </a:ext>
            </a:extLst>
          </p:cNvPr>
          <p:cNvSpPr/>
          <p:nvPr/>
        </p:nvSpPr>
        <p:spPr>
          <a:xfrm>
            <a:off x="2678624" y="1118277"/>
            <a:ext cx="2060525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2C44E8-0605-4528-B224-03585870DDEB}"/>
              </a:ext>
            </a:extLst>
          </p:cNvPr>
          <p:cNvSpPr/>
          <p:nvPr/>
        </p:nvSpPr>
        <p:spPr>
          <a:xfrm>
            <a:off x="2678624" y="1592051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5AD3F1-E47B-4F31-9112-A32400B7BA8E}"/>
              </a:ext>
            </a:extLst>
          </p:cNvPr>
          <p:cNvSpPr txBox="1"/>
          <p:nvPr/>
        </p:nvSpPr>
        <p:spPr>
          <a:xfrm>
            <a:off x="4539860" y="742786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06ABE0-BB9F-443E-BE0D-2140DDF38F0C}"/>
              </a:ext>
            </a:extLst>
          </p:cNvPr>
          <p:cNvSpPr/>
          <p:nvPr/>
        </p:nvSpPr>
        <p:spPr>
          <a:xfrm>
            <a:off x="3548603" y="1118277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88FD54-BBCB-4FDD-9F72-6421F808A541}"/>
              </a:ext>
            </a:extLst>
          </p:cNvPr>
          <p:cNvSpPr txBox="1"/>
          <p:nvPr/>
        </p:nvSpPr>
        <p:spPr>
          <a:xfrm>
            <a:off x="3650285" y="1906252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A2A02C-1EB1-4C4F-AAFF-7B11C42D7763}"/>
              </a:ext>
            </a:extLst>
          </p:cNvPr>
          <p:cNvSpPr txBox="1"/>
          <p:nvPr/>
        </p:nvSpPr>
        <p:spPr>
          <a:xfrm>
            <a:off x="2385705" y="1069315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FF7EA1-0A0E-4A6C-A8B7-3C6657FA0482}"/>
              </a:ext>
            </a:extLst>
          </p:cNvPr>
          <p:cNvSpPr txBox="1"/>
          <p:nvPr/>
        </p:nvSpPr>
        <p:spPr>
          <a:xfrm>
            <a:off x="2385705" y="1558630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AF8A25-E326-4D1C-A608-C5D1101136B1}"/>
              </a:ext>
            </a:extLst>
          </p:cNvPr>
          <p:cNvSpPr/>
          <p:nvPr/>
        </p:nvSpPr>
        <p:spPr>
          <a:xfrm>
            <a:off x="5480502" y="3454893"/>
            <a:ext cx="2060525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59D67F0-1186-4703-8E2F-F0F9CC58D614}"/>
              </a:ext>
            </a:extLst>
          </p:cNvPr>
          <p:cNvSpPr/>
          <p:nvPr/>
        </p:nvSpPr>
        <p:spPr>
          <a:xfrm>
            <a:off x="5480502" y="3928667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FA1BC8-7950-41F8-B2A4-6AD0ED9C8DE7}"/>
              </a:ext>
            </a:extLst>
          </p:cNvPr>
          <p:cNvSpPr txBox="1"/>
          <p:nvPr/>
        </p:nvSpPr>
        <p:spPr>
          <a:xfrm>
            <a:off x="7341738" y="3079402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0EFE1B-5167-449B-B5E1-FD1676DF61BD}"/>
              </a:ext>
            </a:extLst>
          </p:cNvPr>
          <p:cNvSpPr/>
          <p:nvPr/>
        </p:nvSpPr>
        <p:spPr>
          <a:xfrm>
            <a:off x="6350481" y="3454893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14273D9-36F4-4AD4-82D1-9D10D039DFBD}"/>
              </a:ext>
            </a:extLst>
          </p:cNvPr>
          <p:cNvSpPr txBox="1"/>
          <p:nvPr/>
        </p:nvSpPr>
        <p:spPr>
          <a:xfrm>
            <a:off x="6452163" y="4242868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85D86DE-3A64-4B4D-988D-517661E37A44}"/>
              </a:ext>
            </a:extLst>
          </p:cNvPr>
          <p:cNvSpPr txBox="1"/>
          <p:nvPr/>
        </p:nvSpPr>
        <p:spPr>
          <a:xfrm>
            <a:off x="5187583" y="340593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Hans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4FABF3-E652-47DD-A0BA-6500624E4EBD}"/>
              </a:ext>
            </a:extLst>
          </p:cNvPr>
          <p:cNvSpPr txBox="1"/>
          <p:nvPr/>
        </p:nvSpPr>
        <p:spPr>
          <a:xfrm>
            <a:off x="5187583" y="3895246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844C68A-043B-4E04-B21D-A7F231191424}"/>
              </a:ext>
            </a:extLst>
          </p:cNvPr>
          <p:cNvSpPr txBox="1"/>
          <p:nvPr/>
        </p:nvSpPr>
        <p:spPr>
          <a:xfrm>
            <a:off x="1230460" y="4661162"/>
            <a:ext cx="516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这是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算法的一个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重要性质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4BE73F5-DFDD-444B-9CD5-E677CA4FF915}"/>
              </a:ext>
            </a:extLst>
          </p:cNvPr>
          <p:cNvSpPr txBox="1"/>
          <p:nvPr/>
        </p:nvSpPr>
        <p:spPr>
          <a:xfrm>
            <a:off x="1555501" y="5662314"/>
            <a:ext cx="642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因为两者的功能极其相似，所以代码也很像。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AFC9B6-ADFB-46A2-9D69-8BB21BDA58CC}"/>
              </a:ext>
            </a:extLst>
          </p:cNvPr>
          <p:cNvSpPr txBox="1"/>
          <p:nvPr/>
        </p:nvSpPr>
        <p:spPr>
          <a:xfrm>
            <a:off x="998130" y="2452458"/>
            <a:ext cx="333080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b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(j==m) 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[j];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4F83B0F-4CDE-4070-8868-4F704E9E1101}"/>
              </a:ext>
            </a:extLst>
          </p:cNvPr>
          <p:cNvSpPr txBox="1"/>
          <p:nvPr/>
        </p:nvSpPr>
        <p:spPr>
          <a:xfrm>
            <a:off x="1082027" y="1270846"/>
            <a:ext cx="719155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下面严格说明：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算法（求所有出现的那个版本）事实上为每个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找到了</a:t>
            </a:r>
            <a:r>
              <a:rPr lang="el-GR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D19737A-4C65-46FD-81C4-87BB6F48F518}"/>
              </a:ext>
            </a:extLst>
          </p:cNvPr>
          <p:cNvSpPr txBox="1"/>
          <p:nvPr/>
        </p:nvSpPr>
        <p:spPr>
          <a:xfrm>
            <a:off x="1177437" y="521540"/>
            <a:ext cx="719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为了方便，引入 </a:t>
            </a:r>
            <a:r>
              <a:rPr lang="el-GR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max{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CE013E-27E4-4E38-A56D-A4CEC226C674}"/>
              </a:ext>
            </a:extLst>
          </p:cNvPr>
          <p:cNvSpPr txBox="1"/>
          <p:nvPr/>
        </p:nvSpPr>
        <p:spPr>
          <a:xfrm>
            <a:off x="5070346" y="2389485"/>
            <a:ext cx="3330801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断言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每次变化时，相应的新的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的值已被算法保存在变量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中。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C80817-2182-404D-8DFA-6ABC00516F16}"/>
              </a:ext>
            </a:extLst>
          </p:cNvPr>
          <p:cNvSpPr txBox="1"/>
          <p:nvPr/>
        </p:nvSpPr>
        <p:spPr>
          <a:xfrm>
            <a:off x="5026335" y="3935803"/>
            <a:ext cx="34379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第一次变化时，很显然成立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，因为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假定某次变化后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j=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要证明下次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变化之前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已更新成了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B6B2E07-7CE2-4477-89F0-51166EEFF0A5}"/>
              </a:ext>
            </a:extLst>
          </p:cNvPr>
          <p:cNvGrpSpPr/>
          <p:nvPr/>
        </p:nvGrpSpPr>
        <p:grpSpPr>
          <a:xfrm>
            <a:off x="815928" y="1894532"/>
            <a:ext cx="2933737" cy="1497896"/>
            <a:chOff x="689938" y="581192"/>
            <a:chExt cx="2933737" cy="149789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0196A18-0669-41D8-9EDE-F9C1A6AC99F5}"/>
                </a:ext>
              </a:extLst>
            </p:cNvPr>
            <p:cNvSpPr/>
            <p:nvPr/>
          </p:nvSpPr>
          <p:spPr>
            <a:xfrm>
              <a:off x="982856" y="950524"/>
              <a:ext cx="1943325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1AA6583-63E5-4F2D-8218-63F2FB9DA33F}"/>
                </a:ext>
              </a:extLst>
            </p:cNvPr>
            <p:cNvSpPr/>
            <p:nvPr/>
          </p:nvSpPr>
          <p:spPr>
            <a:xfrm>
              <a:off x="982857" y="1438447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87C852E-39D9-4EAB-8209-80D9F8A70E9D}"/>
                </a:ext>
              </a:extLst>
            </p:cNvPr>
            <p:cNvSpPr/>
            <p:nvPr/>
          </p:nvSpPr>
          <p:spPr>
            <a:xfrm>
              <a:off x="3093072" y="950524"/>
              <a:ext cx="356867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E639B7F-A1A8-4561-B805-D5DCE9497AB3}"/>
                </a:ext>
              </a:extLst>
            </p:cNvPr>
            <p:cNvSpPr txBox="1"/>
            <p:nvPr/>
          </p:nvSpPr>
          <p:spPr>
            <a:xfrm>
              <a:off x="3043382" y="581192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5E69D3E-91C2-4EF5-939F-4867D00EC757}"/>
                </a:ext>
              </a:extLst>
            </p:cNvPr>
            <p:cNvSpPr/>
            <p:nvPr/>
          </p:nvSpPr>
          <p:spPr>
            <a:xfrm>
              <a:off x="2231519" y="1432278"/>
              <a:ext cx="356867" cy="32037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solidFill>
                  <a:srgbClr val="FFFF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E88FE20-6725-4638-8087-3894938E6B45}"/>
                </a:ext>
              </a:extLst>
            </p:cNvPr>
            <p:cNvSpPr/>
            <p:nvPr/>
          </p:nvSpPr>
          <p:spPr>
            <a:xfrm>
              <a:off x="1852836" y="950524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E5568F2-E1ED-4315-830A-857AF85B5240}"/>
                </a:ext>
              </a:extLst>
            </p:cNvPr>
            <p:cNvSpPr txBox="1"/>
            <p:nvPr/>
          </p:nvSpPr>
          <p:spPr>
            <a:xfrm>
              <a:off x="689938" y="927341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17AD186-96E4-45BA-A68D-4A024B9E6243}"/>
                </a:ext>
              </a:extLst>
            </p:cNvPr>
            <p:cNvSpPr txBox="1"/>
            <p:nvPr/>
          </p:nvSpPr>
          <p:spPr>
            <a:xfrm>
              <a:off x="689938" y="1416656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95C3D99-CA00-4F50-93A0-07BB03B2856E}"/>
                </a:ext>
              </a:extLst>
            </p:cNvPr>
            <p:cNvSpPr txBox="1"/>
            <p:nvPr/>
          </p:nvSpPr>
          <p:spPr>
            <a:xfrm>
              <a:off x="2172255" y="1709756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747BBE4-144A-402A-B87C-3971D939C3B6}"/>
              </a:ext>
            </a:extLst>
          </p:cNvPr>
          <p:cNvSpPr txBox="1"/>
          <p:nvPr/>
        </p:nvSpPr>
        <p:spPr>
          <a:xfrm>
            <a:off x="547814" y="3733185"/>
            <a:ext cx="3908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的定义，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(1) T[1,k]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(2) T[k+1]=S[i+1]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存在，则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D229707-9F76-4740-A9E6-7058B2DDED65}"/>
              </a:ext>
            </a:extLst>
          </p:cNvPr>
          <p:cNvCxnSpPr/>
          <p:nvPr/>
        </p:nvCxnSpPr>
        <p:spPr>
          <a:xfrm>
            <a:off x="4607743" y="738366"/>
            <a:ext cx="0" cy="554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44449FE-42A6-4737-9AD5-64D3AD5C7702}"/>
              </a:ext>
            </a:extLst>
          </p:cNvPr>
          <p:cNvSpPr txBox="1"/>
          <p:nvPr/>
        </p:nvSpPr>
        <p:spPr>
          <a:xfrm>
            <a:off x="4771905" y="359667"/>
            <a:ext cx="4262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老办法！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大到小找到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所有满足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直到找到某个同时满足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即可解决问题。具体流程如下：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42C3B8C-6DF4-49B0-91A5-58FC67AFA077}"/>
              </a:ext>
            </a:extLst>
          </p:cNvPr>
          <p:cNvGrpSpPr/>
          <p:nvPr/>
        </p:nvGrpSpPr>
        <p:grpSpPr>
          <a:xfrm>
            <a:off x="4646863" y="2263792"/>
            <a:ext cx="4269911" cy="4320613"/>
            <a:chOff x="4646863" y="2263792"/>
            <a:chExt cx="4269911" cy="4320613"/>
          </a:xfrm>
        </p:grpSpPr>
        <p:sp>
          <p:nvSpPr>
            <p:cNvPr id="40" name="流程图: 决策 39">
              <a:extLst>
                <a:ext uri="{FF2B5EF4-FFF2-40B4-BE49-F238E27FC236}">
                  <a16:creationId xmlns:a16="http://schemas.microsoft.com/office/drawing/2014/main" id="{F41C3CD4-EABB-463A-B014-8BD1E131A802}"/>
                </a:ext>
              </a:extLst>
            </p:cNvPr>
            <p:cNvSpPr/>
            <p:nvPr/>
          </p:nvSpPr>
          <p:spPr>
            <a:xfrm>
              <a:off x="5006228" y="4038243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T[k+1]==S[i+1]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流程图: 决策 40">
              <a:extLst>
                <a:ext uri="{FF2B5EF4-FFF2-40B4-BE49-F238E27FC236}">
                  <a16:creationId xmlns:a16="http://schemas.microsoft.com/office/drawing/2014/main" id="{D78FA430-6CD7-48C1-AFD9-CD406D139B68}"/>
                </a:ext>
              </a:extLst>
            </p:cNvPr>
            <p:cNvSpPr/>
            <p:nvPr/>
          </p:nvSpPr>
          <p:spPr>
            <a:xfrm>
              <a:off x="6537620" y="5001828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02581526-4BE1-4BEC-AB64-AADBC73DDAD8}"/>
                </a:ext>
              </a:extLst>
            </p:cNvPr>
            <p:cNvCxnSpPr>
              <a:cxnSpLocks/>
              <a:stCxn id="40" idx="2"/>
              <a:endCxn id="56" idx="0"/>
            </p:cNvCxnSpPr>
            <p:nvPr/>
          </p:nvCxnSpPr>
          <p:spPr>
            <a:xfrm rot="5400000">
              <a:off x="5673702" y="4248467"/>
              <a:ext cx="550344" cy="952160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C5B4E41B-405C-42DC-A64E-2CBFE232B110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rot="16200000" flipH="1">
              <a:off x="6576688" y="4297640"/>
              <a:ext cx="552453" cy="8559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55ACAC1-ACCA-44AA-8EB7-221CC3F93207}"/>
                </a:ext>
              </a:extLst>
            </p:cNvPr>
            <p:cNvSpPr txBox="1"/>
            <p:nvPr/>
          </p:nvSpPr>
          <p:spPr>
            <a:xfrm>
              <a:off x="5535438" y="447861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CA8797D-0DE8-40A1-B4F9-DA4C02E7B183}"/>
                </a:ext>
              </a:extLst>
            </p:cNvPr>
            <p:cNvSpPr txBox="1"/>
            <p:nvPr/>
          </p:nvSpPr>
          <p:spPr>
            <a:xfrm>
              <a:off x="6815835" y="4474198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流程图: 过程 45">
              <a:extLst>
                <a:ext uri="{FF2B5EF4-FFF2-40B4-BE49-F238E27FC236}">
                  <a16:creationId xmlns:a16="http://schemas.microsoft.com/office/drawing/2014/main" id="{0A5A2C89-C472-455D-96EC-F9A6C827178C}"/>
                </a:ext>
              </a:extLst>
            </p:cNvPr>
            <p:cNvSpPr/>
            <p:nvPr/>
          </p:nvSpPr>
          <p:spPr>
            <a:xfrm>
              <a:off x="7892492" y="5545048"/>
              <a:ext cx="1024282" cy="469699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[k]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BE08D80B-18B9-409F-A71E-A31F849252C1}"/>
                </a:ext>
              </a:extLst>
            </p:cNvPr>
            <p:cNvCxnSpPr>
              <a:cxnSpLocks/>
              <a:stCxn id="46" idx="0"/>
              <a:endCxn id="40" idx="3"/>
            </p:cNvCxnSpPr>
            <p:nvPr/>
          </p:nvCxnSpPr>
          <p:spPr>
            <a:xfrm rot="16200000" flipV="1">
              <a:off x="7473537" y="4613952"/>
              <a:ext cx="1301239" cy="5609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终止 47">
              <a:extLst>
                <a:ext uri="{FF2B5EF4-FFF2-40B4-BE49-F238E27FC236}">
                  <a16:creationId xmlns:a16="http://schemas.microsoft.com/office/drawing/2014/main" id="{404F151F-8E0A-434C-AA59-E8075E2B2CC0}"/>
                </a:ext>
              </a:extLst>
            </p:cNvPr>
            <p:cNvSpPr/>
            <p:nvPr/>
          </p:nvSpPr>
          <p:spPr>
            <a:xfrm>
              <a:off x="5037120" y="5600209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连接符: 肘形 40">
              <a:extLst>
                <a:ext uri="{FF2B5EF4-FFF2-40B4-BE49-F238E27FC236}">
                  <a16:creationId xmlns:a16="http://schemas.microsoft.com/office/drawing/2014/main" id="{3114BB78-4FB4-43EE-965B-008F640D3368}"/>
                </a:ext>
              </a:extLst>
            </p:cNvPr>
            <p:cNvCxnSpPr>
              <a:cxnSpLocks/>
              <a:stCxn id="56" idx="2"/>
              <a:endCxn id="48" idx="0"/>
            </p:cNvCxnSpPr>
            <p:nvPr/>
          </p:nvCxnSpPr>
          <p:spPr>
            <a:xfrm>
              <a:off x="5472794" y="5364621"/>
              <a:ext cx="3940" cy="235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94DF078E-3508-456A-9984-9193B69FD2A8}"/>
                </a:ext>
              </a:extLst>
            </p:cNvPr>
            <p:cNvCxnSpPr>
              <a:cxnSpLocks/>
              <a:stCxn id="41" idx="2"/>
              <a:endCxn id="48" idx="3"/>
            </p:cNvCxnSpPr>
            <p:nvPr/>
          </p:nvCxnSpPr>
          <p:spPr>
            <a:xfrm rot="5400000">
              <a:off x="6409689" y="4911474"/>
              <a:ext cx="377844" cy="13645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7CB13D7E-8092-4FFF-988D-0BE35842AD5A}"/>
                </a:ext>
              </a:extLst>
            </p:cNvPr>
            <p:cNvCxnSpPr>
              <a:cxnSpLocks/>
              <a:stCxn id="41" idx="2"/>
              <a:endCxn id="46" idx="1"/>
            </p:cNvCxnSpPr>
            <p:nvPr/>
          </p:nvCxnSpPr>
          <p:spPr>
            <a:xfrm rot="16200000" flipH="1">
              <a:off x="7399142" y="5286548"/>
              <a:ext cx="375082" cy="61161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907B008-470A-4647-BAF1-A1D393F11A2A}"/>
                </a:ext>
              </a:extLst>
            </p:cNvPr>
            <p:cNvSpPr txBox="1"/>
            <p:nvPr/>
          </p:nvSpPr>
          <p:spPr>
            <a:xfrm>
              <a:off x="7368118" y="5796668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2C5E8BB-9EDF-4467-9E17-5468B66130B9}"/>
                </a:ext>
              </a:extLst>
            </p:cNvPr>
            <p:cNvSpPr txBox="1"/>
            <p:nvPr/>
          </p:nvSpPr>
          <p:spPr>
            <a:xfrm>
              <a:off x="6565769" y="5796668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流程图: 准备 53">
              <a:extLst>
                <a:ext uri="{FF2B5EF4-FFF2-40B4-BE49-F238E27FC236}">
                  <a16:creationId xmlns:a16="http://schemas.microsoft.com/office/drawing/2014/main" id="{AFD8D338-D89A-47D6-8036-7DD45963E0A7}"/>
                </a:ext>
              </a:extLst>
            </p:cNvPr>
            <p:cNvSpPr/>
            <p:nvPr/>
          </p:nvSpPr>
          <p:spPr>
            <a:xfrm>
              <a:off x="5674363" y="2263792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k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12AF8652-0CD8-4647-A92F-FF406939D976}"/>
                </a:ext>
              </a:extLst>
            </p:cNvPr>
            <p:cNvCxnSpPr>
              <a:cxnSpLocks/>
              <a:stCxn id="54" idx="2"/>
              <a:endCxn id="40" idx="0"/>
            </p:cNvCxnSpPr>
            <p:nvPr/>
          </p:nvCxnSpPr>
          <p:spPr>
            <a:xfrm>
              <a:off x="6424954" y="2595622"/>
              <a:ext cx="0" cy="1442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流程图: 终止 55">
              <a:extLst>
                <a:ext uri="{FF2B5EF4-FFF2-40B4-BE49-F238E27FC236}">
                  <a16:creationId xmlns:a16="http://schemas.microsoft.com/office/drawing/2014/main" id="{48EDD2AF-F264-4834-8E83-618A368BF12A}"/>
                </a:ext>
              </a:extLst>
            </p:cNvPr>
            <p:cNvSpPr/>
            <p:nvPr/>
          </p:nvSpPr>
          <p:spPr>
            <a:xfrm>
              <a:off x="4931875" y="4999719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k++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流程图: 决策 61">
              <a:extLst>
                <a:ext uri="{FF2B5EF4-FFF2-40B4-BE49-F238E27FC236}">
                  <a16:creationId xmlns:a16="http://schemas.microsoft.com/office/drawing/2014/main" id="{BF0D3DD5-2767-4F10-8706-081A01676E85}"/>
                </a:ext>
              </a:extLst>
            </p:cNvPr>
            <p:cNvSpPr/>
            <p:nvPr/>
          </p:nvSpPr>
          <p:spPr>
            <a:xfrm>
              <a:off x="5925896" y="2801188"/>
              <a:ext cx="998116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==m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8BAC2DA-40E2-4FC0-A0D1-A15B02F619BC}"/>
                </a:ext>
              </a:extLst>
            </p:cNvPr>
            <p:cNvSpPr txBox="1"/>
            <p:nvPr/>
          </p:nvSpPr>
          <p:spPr>
            <a:xfrm>
              <a:off x="6082537" y="324668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52904B7-A716-47F6-AE7B-5F35E113587C}"/>
                </a:ext>
              </a:extLst>
            </p:cNvPr>
            <p:cNvSpPr txBox="1"/>
            <p:nvPr/>
          </p:nvSpPr>
          <p:spPr>
            <a:xfrm>
              <a:off x="6928504" y="267080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CC7D7EB7-EED0-4C72-9EA7-EFC425BED8F9}"/>
                </a:ext>
              </a:extLst>
            </p:cNvPr>
            <p:cNvCxnSpPr>
              <a:cxnSpLocks/>
              <a:stCxn id="62" idx="3"/>
              <a:endCxn id="70" idx="0"/>
            </p:cNvCxnSpPr>
            <p:nvPr/>
          </p:nvCxnSpPr>
          <p:spPr>
            <a:xfrm>
              <a:off x="6924012" y="3006754"/>
              <a:ext cx="822403" cy="20322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流程图: 终止 69">
              <a:extLst>
                <a:ext uri="{FF2B5EF4-FFF2-40B4-BE49-F238E27FC236}">
                  <a16:creationId xmlns:a16="http://schemas.microsoft.com/office/drawing/2014/main" id="{66D6233B-EFC3-4F33-8FE3-22EB718BAFBE}"/>
                </a:ext>
              </a:extLst>
            </p:cNvPr>
            <p:cNvSpPr/>
            <p:nvPr/>
          </p:nvSpPr>
          <p:spPr>
            <a:xfrm>
              <a:off x="7205496" y="3209977"/>
              <a:ext cx="1081837" cy="364902"/>
            </a:xfrm>
            <a:prstGeom prst="flowChartTerminator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[k]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16A011AC-3D6C-42F0-872B-2D07383BB67F}"/>
                </a:ext>
              </a:extLst>
            </p:cNvPr>
            <p:cNvCxnSpPr>
              <a:cxnSpLocks/>
              <a:stCxn id="70" idx="2"/>
              <a:endCxn id="40" idx="0"/>
            </p:cNvCxnSpPr>
            <p:nvPr/>
          </p:nvCxnSpPr>
          <p:spPr>
            <a:xfrm rot="5400000">
              <a:off x="6854003" y="3145831"/>
              <a:ext cx="463364" cy="13214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55EF611-25E3-4184-BA5B-8CC82498CB51}"/>
                </a:ext>
              </a:extLst>
            </p:cNvPr>
            <p:cNvSpPr txBox="1"/>
            <p:nvPr/>
          </p:nvSpPr>
          <p:spPr>
            <a:xfrm>
              <a:off x="4646863" y="5938074"/>
              <a:ext cx="153783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  <a:t>Stop</a:t>
              </a:r>
              <a:r>
                <a:rPr lang="zh-CN" altLang="en-US" dirty="0">
                  <a:solidFill>
                    <a:srgbClr val="7030A0"/>
                  </a:solidFill>
                  <a:sym typeface="Wingdings" panose="05000000000000000000" pitchFamily="2" charset="2"/>
                </a:rPr>
                <a:t>时 </a:t>
              </a:r>
              <a: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  <a:t>k</a:t>
              </a:r>
              <a:r>
                <a:rPr lang="zh-CN" altLang="en-US" dirty="0">
                  <a:solidFill>
                    <a:srgbClr val="7030A0"/>
                  </a:solidFill>
                  <a:sym typeface="Wingdings" panose="05000000000000000000" pitchFamily="2" charset="2"/>
                </a:rPr>
                <a:t>的值</a:t>
              </a:r>
              <a:b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</a:br>
              <a: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  <a:t> </a:t>
              </a:r>
              <a:r>
                <a:rPr lang="zh-CN" altLang="en-US" dirty="0">
                  <a:solidFill>
                    <a:srgbClr val="7030A0"/>
                  </a:solidFill>
                  <a:sym typeface="Wingdings" panose="05000000000000000000" pitchFamily="2" charset="2"/>
                </a:rPr>
                <a:t>就是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[i+1].</a:t>
              </a:r>
              <a:endParaRPr lang="zh-CN" altLang="en-US" dirty="0"/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4278737A-1059-497D-90D7-81262105CB5E}"/>
              </a:ext>
            </a:extLst>
          </p:cNvPr>
          <p:cNvSpPr txBox="1"/>
          <p:nvPr/>
        </p:nvSpPr>
        <p:spPr>
          <a:xfrm>
            <a:off x="500610" y="737095"/>
            <a:ext cx="37830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考虑如下问题：已知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]=j (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，该如何计算 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图: 决策 20">
            <a:extLst>
              <a:ext uri="{FF2B5EF4-FFF2-40B4-BE49-F238E27FC236}">
                <a16:creationId xmlns:a16="http://schemas.microsoft.com/office/drawing/2014/main" id="{D1162648-0037-45B5-91CD-A432295276A5}"/>
              </a:ext>
            </a:extLst>
          </p:cNvPr>
          <p:cNvSpPr/>
          <p:nvPr/>
        </p:nvSpPr>
        <p:spPr>
          <a:xfrm>
            <a:off x="4976889" y="2317020"/>
            <a:ext cx="2837451" cy="4111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T[j+1]==S[i+1]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流程图: 决策 21">
            <a:extLst>
              <a:ext uri="{FF2B5EF4-FFF2-40B4-BE49-F238E27FC236}">
                <a16:creationId xmlns:a16="http://schemas.microsoft.com/office/drawing/2014/main" id="{260D711A-8980-4361-96E7-FF7A893F5C43}"/>
              </a:ext>
            </a:extLst>
          </p:cNvPr>
          <p:cNvSpPr/>
          <p:nvPr/>
        </p:nvSpPr>
        <p:spPr>
          <a:xfrm>
            <a:off x="6508281" y="3280605"/>
            <a:ext cx="1486510" cy="4029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j==0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7663601C-3545-4790-B595-6EDC8FD39E92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rot="5400000">
            <a:off x="5644363" y="2527244"/>
            <a:ext cx="550344" cy="952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74AC0584-3726-4AB6-A231-C87BAE39758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16200000" flipH="1">
            <a:off x="6547349" y="2576417"/>
            <a:ext cx="552453" cy="8559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5D9048E-5F45-4979-B17A-B1041FBF890E}"/>
              </a:ext>
            </a:extLst>
          </p:cNvPr>
          <p:cNvSpPr txBox="1"/>
          <p:nvPr/>
        </p:nvSpPr>
        <p:spPr>
          <a:xfrm>
            <a:off x="5506099" y="2757391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AAD73C9-3F4F-44F5-A478-C079EEB71370}"/>
              </a:ext>
            </a:extLst>
          </p:cNvPr>
          <p:cNvSpPr txBox="1"/>
          <p:nvPr/>
        </p:nvSpPr>
        <p:spPr>
          <a:xfrm>
            <a:off x="6786496" y="2752975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E97E689E-C524-4C55-82B9-8B87AA46D466}"/>
              </a:ext>
            </a:extLst>
          </p:cNvPr>
          <p:cNvSpPr/>
          <p:nvPr/>
        </p:nvSpPr>
        <p:spPr>
          <a:xfrm>
            <a:off x="7863153" y="3823825"/>
            <a:ext cx="1024282" cy="469699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CA6978C-E827-44C3-B173-660B8E48A8F2}"/>
              </a:ext>
            </a:extLst>
          </p:cNvPr>
          <p:cNvCxnSpPr>
            <a:cxnSpLocks/>
            <a:stCxn id="27" idx="0"/>
            <a:endCxn id="21" idx="3"/>
          </p:cNvCxnSpPr>
          <p:nvPr/>
        </p:nvCxnSpPr>
        <p:spPr>
          <a:xfrm rot="16200000" flipV="1">
            <a:off x="7444198" y="2892729"/>
            <a:ext cx="1301239" cy="5609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终止 28">
            <a:extLst>
              <a:ext uri="{FF2B5EF4-FFF2-40B4-BE49-F238E27FC236}">
                <a16:creationId xmlns:a16="http://schemas.microsoft.com/office/drawing/2014/main" id="{CE14FCA2-F39B-4F44-9479-C9BA342D4159}"/>
              </a:ext>
            </a:extLst>
          </p:cNvPr>
          <p:cNvSpPr/>
          <p:nvPr/>
        </p:nvSpPr>
        <p:spPr>
          <a:xfrm>
            <a:off x="4910416" y="3878986"/>
            <a:ext cx="1073958" cy="36490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[++</a:t>
            </a:r>
            <a:r>
              <a:rPr lang="en-US" altLang="zh-CN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]=j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连接符: 肘形 40">
            <a:extLst>
              <a:ext uri="{FF2B5EF4-FFF2-40B4-BE49-F238E27FC236}">
                <a16:creationId xmlns:a16="http://schemas.microsoft.com/office/drawing/2014/main" id="{6D421CC4-B616-4F0F-810F-D94E8A08F723}"/>
              </a:ext>
            </a:extLst>
          </p:cNvPr>
          <p:cNvCxnSpPr>
            <a:cxnSpLocks/>
            <a:stCxn id="37" idx="2"/>
            <a:endCxn id="29" idx="0"/>
          </p:cNvCxnSpPr>
          <p:nvPr/>
        </p:nvCxnSpPr>
        <p:spPr>
          <a:xfrm>
            <a:off x="5443455" y="3643398"/>
            <a:ext cx="3940" cy="235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1244D4B-08B2-4F2E-A6BC-429AA58D2EC3}"/>
              </a:ext>
            </a:extLst>
          </p:cNvPr>
          <p:cNvCxnSpPr>
            <a:cxnSpLocks/>
            <a:stCxn id="22" idx="2"/>
            <a:endCxn id="29" idx="3"/>
          </p:cNvCxnSpPr>
          <p:nvPr/>
        </p:nvCxnSpPr>
        <p:spPr>
          <a:xfrm rot="5400000">
            <a:off x="6429033" y="3238934"/>
            <a:ext cx="377844" cy="12671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1E0E1084-121B-4B07-A974-CABE0456F82E}"/>
              </a:ext>
            </a:extLst>
          </p:cNvPr>
          <p:cNvCxnSpPr>
            <a:cxnSpLocks/>
            <a:stCxn id="22" idx="2"/>
            <a:endCxn id="27" idx="1"/>
          </p:cNvCxnSpPr>
          <p:nvPr/>
        </p:nvCxnSpPr>
        <p:spPr>
          <a:xfrm rot="16200000" flipH="1">
            <a:off x="7369803" y="3565325"/>
            <a:ext cx="375082" cy="6116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EDDD52-56C2-4E9C-9092-933860F3D17F}"/>
              </a:ext>
            </a:extLst>
          </p:cNvPr>
          <p:cNvSpPr txBox="1"/>
          <p:nvPr/>
        </p:nvSpPr>
        <p:spPr>
          <a:xfrm>
            <a:off x="7338779" y="4075445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3AE105-7F9C-42B2-85A5-CD9650EAD172}"/>
              </a:ext>
            </a:extLst>
          </p:cNvPr>
          <p:cNvSpPr txBox="1"/>
          <p:nvPr/>
        </p:nvSpPr>
        <p:spPr>
          <a:xfrm>
            <a:off x="6536430" y="4075445"/>
            <a:ext cx="6424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流程图: 准备 34">
            <a:extLst>
              <a:ext uri="{FF2B5EF4-FFF2-40B4-BE49-F238E27FC236}">
                <a16:creationId xmlns:a16="http://schemas.microsoft.com/office/drawing/2014/main" id="{BD786065-7CD9-46B1-A8D9-3F7F4D878458}"/>
              </a:ext>
            </a:extLst>
          </p:cNvPr>
          <p:cNvSpPr/>
          <p:nvPr/>
        </p:nvSpPr>
        <p:spPr>
          <a:xfrm>
            <a:off x="5645024" y="542569"/>
            <a:ext cx="1501181" cy="331830"/>
          </a:xfrm>
          <a:prstGeom prst="flowChartPreparat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</a:rPr>
              <a:t>j =</a:t>
            </a:r>
            <a:r>
              <a:rPr lang="el-G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Hans-HK" altLang="en-US" dirty="0">
              <a:solidFill>
                <a:srgbClr val="00B050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5698DAB-8923-49AE-BB53-6291BEADC396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6395615" y="874399"/>
            <a:ext cx="0" cy="144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终止 36">
            <a:extLst>
              <a:ext uri="{FF2B5EF4-FFF2-40B4-BE49-F238E27FC236}">
                <a16:creationId xmlns:a16="http://schemas.microsoft.com/office/drawing/2014/main" id="{4EEE7BD4-90AB-4DD2-AD96-34485C4DF817}"/>
              </a:ext>
            </a:extLst>
          </p:cNvPr>
          <p:cNvSpPr/>
          <p:nvPr/>
        </p:nvSpPr>
        <p:spPr>
          <a:xfrm>
            <a:off x="4902536" y="3278496"/>
            <a:ext cx="1081837" cy="36490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流程图: 决策 37">
            <a:extLst>
              <a:ext uri="{FF2B5EF4-FFF2-40B4-BE49-F238E27FC236}">
                <a16:creationId xmlns:a16="http://schemas.microsoft.com/office/drawing/2014/main" id="{1185626A-0483-407E-8FCF-EDAA0B12607A}"/>
              </a:ext>
            </a:extLst>
          </p:cNvPr>
          <p:cNvSpPr/>
          <p:nvPr/>
        </p:nvSpPr>
        <p:spPr>
          <a:xfrm>
            <a:off x="5896557" y="1079965"/>
            <a:ext cx="998116" cy="4111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==m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7C20B04-27AB-4480-9AEC-CB40ABBEB99C}"/>
              </a:ext>
            </a:extLst>
          </p:cNvPr>
          <p:cNvSpPr txBox="1"/>
          <p:nvPr/>
        </p:nvSpPr>
        <p:spPr>
          <a:xfrm>
            <a:off x="6053198" y="1525464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7E0CFAD-885E-4311-992E-112F79531669}"/>
              </a:ext>
            </a:extLst>
          </p:cNvPr>
          <p:cNvSpPr txBox="1"/>
          <p:nvPr/>
        </p:nvSpPr>
        <p:spPr>
          <a:xfrm>
            <a:off x="6899165" y="949581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6520BFD-1698-40DD-8D59-28696AD264AA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>
            <a:off x="6894673" y="1285531"/>
            <a:ext cx="822403" cy="2032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终止 41">
            <a:extLst>
              <a:ext uri="{FF2B5EF4-FFF2-40B4-BE49-F238E27FC236}">
                <a16:creationId xmlns:a16="http://schemas.microsoft.com/office/drawing/2014/main" id="{40913225-6BCD-434C-AF82-50D513C964EE}"/>
              </a:ext>
            </a:extLst>
          </p:cNvPr>
          <p:cNvSpPr/>
          <p:nvPr/>
        </p:nvSpPr>
        <p:spPr>
          <a:xfrm>
            <a:off x="7176157" y="1488754"/>
            <a:ext cx="1081837" cy="364902"/>
          </a:xfrm>
          <a:prstGeom prst="flowChartTermina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6CBA5EB5-23A9-475E-85E8-2D2A7DA3C128}"/>
              </a:ext>
            </a:extLst>
          </p:cNvPr>
          <p:cNvCxnSpPr>
            <a:cxnSpLocks/>
            <a:stCxn id="42" idx="2"/>
            <a:endCxn id="21" idx="0"/>
          </p:cNvCxnSpPr>
          <p:nvPr/>
        </p:nvCxnSpPr>
        <p:spPr>
          <a:xfrm rot="5400000">
            <a:off x="6824664" y="1424608"/>
            <a:ext cx="463364" cy="13214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EE79A8B-3CD2-4801-A0A6-BE003DBF71F6}"/>
              </a:ext>
            </a:extLst>
          </p:cNvPr>
          <p:cNvSpPr txBox="1"/>
          <p:nvPr/>
        </p:nvSpPr>
        <p:spPr>
          <a:xfrm>
            <a:off x="762250" y="701293"/>
            <a:ext cx="333080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b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(j==m) 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[j];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FFA1057-6007-4694-8A02-801611F03A70}"/>
              </a:ext>
            </a:extLst>
          </p:cNvPr>
          <p:cNvSpPr txBox="1"/>
          <p:nvPr/>
        </p:nvSpPr>
        <p:spPr>
          <a:xfrm>
            <a:off x="845941" y="4801822"/>
            <a:ext cx="7867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</a:rPr>
              <a:t>观察左边的</a:t>
            </a:r>
            <a:r>
              <a:rPr lang="en-US" altLang="zh-CN" sz="2800" dirty="0">
                <a:solidFill>
                  <a:srgbClr val="7030A0"/>
                </a:solidFill>
              </a:rPr>
              <a:t>C++</a:t>
            </a:r>
            <a:r>
              <a:rPr lang="zh-CN" altLang="en-US" sz="2800" dirty="0">
                <a:solidFill>
                  <a:srgbClr val="7030A0"/>
                </a:solidFill>
              </a:rPr>
              <a:t>代码（</a:t>
            </a:r>
            <a:r>
              <a:rPr lang="en-US" altLang="zh-CN" sz="2800" dirty="0">
                <a:solidFill>
                  <a:srgbClr val="7030A0"/>
                </a:solidFill>
              </a:rPr>
              <a:t>KMP</a:t>
            </a:r>
            <a:r>
              <a:rPr lang="zh-CN" altLang="en-US" sz="2800" dirty="0">
                <a:solidFill>
                  <a:srgbClr val="7030A0"/>
                </a:solidFill>
              </a:rPr>
              <a:t>算法</a:t>
            </a:r>
            <a:r>
              <a:rPr lang="en-US" altLang="zh-CN" sz="2800" dirty="0">
                <a:solidFill>
                  <a:srgbClr val="7030A0"/>
                </a:solidFill>
              </a:rPr>
              <a:t>-</a:t>
            </a:r>
            <a:r>
              <a:rPr lang="zh-CN" altLang="en-US" sz="2800" dirty="0">
                <a:solidFill>
                  <a:srgbClr val="7030A0"/>
                </a:solidFill>
              </a:rPr>
              <a:t>求</a:t>
            </a:r>
            <a:r>
              <a:rPr lang="en-US" altLang="zh-CN" sz="2800" dirty="0">
                <a:solidFill>
                  <a:srgbClr val="7030A0"/>
                </a:solidFill>
              </a:rPr>
              <a:t>T</a:t>
            </a:r>
            <a:r>
              <a:rPr lang="zh-CN" altLang="en-US" sz="2800" dirty="0">
                <a:solidFill>
                  <a:srgbClr val="7030A0"/>
                </a:solidFill>
              </a:rPr>
              <a:t>的所有出现的版本）可以看到：</a:t>
            </a:r>
            <a:r>
              <a:rPr lang="zh-CN" altLang="en-US" sz="2800" b="1" dirty="0">
                <a:solidFill>
                  <a:srgbClr val="7030A0"/>
                </a:solidFill>
              </a:rPr>
              <a:t>每次</a:t>
            </a:r>
            <a:r>
              <a:rPr lang="en-US" altLang="zh-CN" sz="2800" b="1" dirty="0" err="1">
                <a:solidFill>
                  <a:srgbClr val="006600"/>
                </a:solidFill>
              </a:rPr>
              <a:t>i</a:t>
            </a:r>
            <a:r>
              <a:rPr lang="zh-CN" altLang="en-US" sz="2800" b="1" dirty="0">
                <a:solidFill>
                  <a:srgbClr val="7030A0"/>
                </a:solidFill>
              </a:rPr>
              <a:t>改变以后，算法将按照右边这个流程运行</a:t>
            </a:r>
            <a:r>
              <a:rPr lang="zh-CN" altLang="en-US" sz="2800" dirty="0">
                <a:solidFill>
                  <a:srgbClr val="7030A0"/>
                </a:solidFill>
              </a:rPr>
              <a:t>；而</a:t>
            </a:r>
            <a:r>
              <a:rPr lang="zh-CN" altLang="en-US" sz="2800" dirty="0">
                <a:solidFill>
                  <a:srgbClr val="9933FF"/>
                </a:solidFill>
              </a:rPr>
              <a:t>该流程会将</a:t>
            </a:r>
            <a:r>
              <a:rPr lang="en-US" altLang="zh-CN" sz="2800" dirty="0">
                <a:solidFill>
                  <a:srgbClr val="006600"/>
                </a:solidFill>
              </a:rPr>
              <a:t>j</a:t>
            </a:r>
            <a:r>
              <a:rPr lang="zh-CN" altLang="en-US" sz="2800" dirty="0">
                <a:solidFill>
                  <a:srgbClr val="9933FF"/>
                </a:solidFill>
              </a:rPr>
              <a:t>更新为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CAB09CCB-725A-4287-A067-43E0CBE333D3}"/>
              </a:ext>
            </a:extLst>
          </p:cNvPr>
          <p:cNvCxnSpPr>
            <a:cxnSpLocks/>
            <a:stCxn id="29" idx="2"/>
            <a:endCxn id="35" idx="1"/>
          </p:cNvCxnSpPr>
          <p:nvPr/>
        </p:nvCxnSpPr>
        <p:spPr>
          <a:xfrm rot="5400000" flipH="1" flipV="1">
            <a:off x="3778507" y="2377371"/>
            <a:ext cx="3535404" cy="197629"/>
          </a:xfrm>
          <a:prstGeom prst="bentConnector4">
            <a:avLst>
              <a:gd name="adj1" fmla="val -6466"/>
              <a:gd name="adj2" fmla="val -3873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74778B0-EA17-4D0C-8355-7CC8AEDE8A2B}"/>
              </a:ext>
            </a:extLst>
          </p:cNvPr>
          <p:cNvSpPr txBox="1"/>
          <p:nvPr/>
        </p:nvSpPr>
        <p:spPr>
          <a:xfrm>
            <a:off x="4953559" y="6115376"/>
            <a:ext cx="346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这是上一页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slide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证明的结果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00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3EE3BEED-1282-4DC3-8D45-36023281B1E8}"/>
              </a:ext>
            </a:extLst>
          </p:cNvPr>
          <p:cNvSpPr txBox="1"/>
          <p:nvPr/>
        </p:nvSpPr>
        <p:spPr>
          <a:xfrm>
            <a:off x="4852517" y="555374"/>
            <a:ext cx="28947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[0]=0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[1]=1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[2]=2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=2,j=2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=2,j=0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[3]=1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[4]=2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[5]=3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[6]=4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[7]=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=7,j=5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=7,j=2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[8]=3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[9]=4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[10]=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1E5E9BC0-DC5B-4B40-96F2-DE4C1B46F1B2}"/>
              </a:ext>
            </a:extLst>
          </p:cNvPr>
          <p:cNvGrpSpPr/>
          <p:nvPr/>
        </p:nvGrpSpPr>
        <p:grpSpPr>
          <a:xfrm>
            <a:off x="1396726" y="2292291"/>
            <a:ext cx="2287798" cy="1925958"/>
            <a:chOff x="1000680" y="557973"/>
            <a:chExt cx="2287798" cy="1925958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DCE3CFA9-326D-4779-A8E4-BD0E13017774}"/>
                </a:ext>
              </a:extLst>
            </p:cNvPr>
            <p:cNvGrpSpPr/>
            <p:nvPr/>
          </p:nvGrpSpPr>
          <p:grpSpPr>
            <a:xfrm>
              <a:off x="1234759" y="557973"/>
              <a:ext cx="255198" cy="553430"/>
              <a:chOff x="2699190" y="4159670"/>
              <a:chExt cx="255198" cy="553430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A2D1E5-6167-4E96-BBF6-F3F1ABEB0948}"/>
                  </a:ext>
                </a:extLst>
              </p:cNvPr>
              <p:cNvSpPr txBox="1"/>
              <p:nvPr/>
            </p:nvSpPr>
            <p:spPr>
              <a:xfrm>
                <a:off x="2699190" y="4159670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err="1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2247FBA4-0072-4B74-9A80-5F75246C69A4}"/>
                  </a:ext>
                </a:extLst>
              </p:cNvPr>
              <p:cNvCxnSpPr/>
              <p:nvPr/>
            </p:nvCxnSpPr>
            <p:spPr>
              <a:xfrm>
                <a:off x="2834003" y="4510824"/>
                <a:ext cx="0" cy="20227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8E257F7C-86D6-4DAA-9575-6AD8E15C886A}"/>
                </a:ext>
              </a:extLst>
            </p:cNvPr>
            <p:cNvGrpSpPr/>
            <p:nvPr/>
          </p:nvGrpSpPr>
          <p:grpSpPr>
            <a:xfrm>
              <a:off x="1249580" y="1909807"/>
              <a:ext cx="255198" cy="574124"/>
              <a:chOff x="2655182" y="5028775"/>
              <a:chExt cx="255198" cy="574124"/>
            </a:xfrm>
          </p:grpSpPr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A56D3AD-36FE-4482-AE20-3DF2B9960A95}"/>
                  </a:ext>
                </a:extLst>
              </p:cNvPr>
              <p:cNvSpPr txBox="1"/>
              <p:nvPr/>
            </p:nvSpPr>
            <p:spPr>
              <a:xfrm>
                <a:off x="2655182" y="5202789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29">
                <a:extLst>
                  <a:ext uri="{FF2B5EF4-FFF2-40B4-BE49-F238E27FC236}">
                    <a16:creationId xmlns:a16="http://schemas.microsoft.com/office/drawing/2014/main" id="{5E9EBF16-0631-489F-985A-D7C365E39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1119" y="5028775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60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C4472311-7E2E-489D-82DB-D688B9FBFD9B}"/>
                </a:ext>
              </a:extLst>
            </p:cNvPr>
            <p:cNvGrpSpPr/>
            <p:nvPr/>
          </p:nvGrpSpPr>
          <p:grpSpPr>
            <a:xfrm>
              <a:off x="2379963" y="601744"/>
              <a:ext cx="328857" cy="518856"/>
              <a:chOff x="6707238" y="4845910"/>
              <a:chExt cx="328857" cy="518856"/>
            </a:xfrm>
          </p:grpSpPr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0538AD87-4F61-49EE-8D34-F3F6E50AE101}"/>
                  </a:ext>
                </a:extLst>
              </p:cNvPr>
              <p:cNvSpPr txBox="1"/>
              <p:nvPr/>
            </p:nvSpPr>
            <p:spPr>
              <a:xfrm>
                <a:off x="6707238" y="4845910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4CAC8E9B-F7BC-46C1-9C6F-A663B6AA2B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2830" y="5162490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17794BF-AAAD-4888-844A-0DADB1B138F5}"/>
                </a:ext>
              </a:extLst>
            </p:cNvPr>
            <p:cNvSpPr/>
            <p:nvPr/>
          </p:nvSpPr>
          <p:spPr>
            <a:xfrm>
              <a:off x="1000680" y="1120600"/>
              <a:ext cx="225004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D49E84C-F8D5-4241-8D00-D85EC5EF9BEC}"/>
                </a:ext>
              </a:extLst>
            </p:cNvPr>
            <p:cNvSpPr/>
            <p:nvPr/>
          </p:nvSpPr>
          <p:spPr>
            <a:xfrm>
              <a:off x="1482961" y="1575656"/>
              <a:ext cx="111741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8B0CAB6-8F1E-4456-B531-FC208453FDEF}"/>
                </a:ext>
              </a:extLst>
            </p:cNvPr>
            <p:cNvCxnSpPr>
              <a:cxnSpLocks/>
            </p:cNvCxnSpPr>
            <p:nvPr/>
          </p:nvCxnSpPr>
          <p:spPr>
            <a:xfrm>
              <a:off x="2164811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93F8334-E213-44A6-9748-D36B4DA83A17}"/>
                </a:ext>
              </a:extLst>
            </p:cNvPr>
            <p:cNvCxnSpPr>
              <a:cxnSpLocks/>
            </p:cNvCxnSpPr>
            <p:nvPr/>
          </p:nvCxnSpPr>
          <p:spPr>
            <a:xfrm>
              <a:off x="1725196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BFA38AF1-B3C4-4177-9A10-F7240431CBE0}"/>
                </a:ext>
              </a:extLst>
            </p:cNvPr>
            <p:cNvCxnSpPr>
              <a:cxnSpLocks/>
            </p:cNvCxnSpPr>
            <p:nvPr/>
          </p:nvCxnSpPr>
          <p:spPr>
            <a:xfrm>
              <a:off x="1953793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4D23E6CA-D25A-4EB6-ACA2-6CD3C572D196}"/>
                </a:ext>
              </a:extLst>
            </p:cNvPr>
            <p:cNvCxnSpPr>
              <a:cxnSpLocks/>
            </p:cNvCxnSpPr>
            <p:nvPr/>
          </p:nvCxnSpPr>
          <p:spPr>
            <a:xfrm>
              <a:off x="1719951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A9FA592-26BD-4B25-94E1-FC6E480F7F01}"/>
                </a:ext>
              </a:extLst>
            </p:cNvPr>
            <p:cNvCxnSpPr>
              <a:cxnSpLocks/>
            </p:cNvCxnSpPr>
            <p:nvPr/>
          </p:nvCxnSpPr>
          <p:spPr>
            <a:xfrm>
              <a:off x="1490472" y="111180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CA0C0C4-A489-4872-B226-3C6EA39A9CDB}"/>
                </a:ext>
              </a:extLst>
            </p:cNvPr>
            <p:cNvCxnSpPr>
              <a:cxnSpLocks/>
            </p:cNvCxnSpPr>
            <p:nvPr/>
          </p:nvCxnSpPr>
          <p:spPr>
            <a:xfrm>
              <a:off x="1252805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BD3619E-D0DC-4E09-A2DC-5F06A1ABC6B4}"/>
                </a:ext>
              </a:extLst>
            </p:cNvPr>
            <p:cNvCxnSpPr>
              <a:cxnSpLocks/>
            </p:cNvCxnSpPr>
            <p:nvPr/>
          </p:nvCxnSpPr>
          <p:spPr>
            <a:xfrm>
              <a:off x="1940163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5B7027A-D34D-4B63-BB18-66F5E95178DD}"/>
                </a:ext>
              </a:extLst>
            </p:cNvPr>
            <p:cNvCxnSpPr>
              <a:cxnSpLocks/>
            </p:cNvCxnSpPr>
            <p:nvPr/>
          </p:nvCxnSpPr>
          <p:spPr>
            <a:xfrm>
              <a:off x="2163518" y="111180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449B541-0443-4D7F-A205-BD1F60B85BFF}"/>
                </a:ext>
              </a:extLst>
            </p:cNvPr>
            <p:cNvSpPr txBox="1"/>
            <p:nvPr/>
          </p:nvSpPr>
          <p:spPr>
            <a:xfrm>
              <a:off x="2379963" y="2049497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Line 29">
              <a:extLst>
                <a:ext uri="{FF2B5EF4-FFF2-40B4-BE49-F238E27FC236}">
                  <a16:creationId xmlns:a16="http://schemas.microsoft.com/office/drawing/2014/main" id="{BE734F1E-1F8A-4F46-82A9-5C49856DA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9548" y="1898884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484D247-41D9-4CFC-A361-1AFA070D5CFF}"/>
                </a:ext>
              </a:extLst>
            </p:cNvPr>
            <p:cNvCxnSpPr>
              <a:cxnSpLocks/>
            </p:cNvCxnSpPr>
            <p:nvPr/>
          </p:nvCxnSpPr>
          <p:spPr>
            <a:xfrm>
              <a:off x="2379963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3534FB53-A1B4-43FF-8211-80820A6E688C}"/>
                </a:ext>
              </a:extLst>
            </p:cNvPr>
            <p:cNvCxnSpPr>
              <a:cxnSpLocks/>
            </p:cNvCxnSpPr>
            <p:nvPr/>
          </p:nvCxnSpPr>
          <p:spPr>
            <a:xfrm>
              <a:off x="2378301" y="112731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0DECE60-1949-47E2-91A5-D7C87CC256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0375" y="11281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4E3A690-2FC1-4370-AD07-D530F14FCB42}"/>
                </a:ext>
              </a:extLst>
            </p:cNvPr>
            <p:cNvSpPr txBox="1"/>
            <p:nvPr/>
          </p:nvSpPr>
          <p:spPr>
            <a:xfrm>
              <a:off x="1922391" y="154455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7C94466-42F3-47ED-84DB-324C4C68F486}"/>
                </a:ext>
              </a:extLst>
            </p:cNvPr>
            <p:cNvSpPr txBox="1"/>
            <p:nvPr/>
          </p:nvSpPr>
          <p:spPr>
            <a:xfrm>
              <a:off x="1457967" y="152988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C8E3E92-D781-46B3-B53C-B426DDE8DC27}"/>
                </a:ext>
              </a:extLst>
            </p:cNvPr>
            <p:cNvSpPr txBox="1"/>
            <p:nvPr/>
          </p:nvSpPr>
          <p:spPr>
            <a:xfrm>
              <a:off x="1693497" y="154536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44A34CA-4B5A-477F-BCDB-A7C505337C22}"/>
                </a:ext>
              </a:extLst>
            </p:cNvPr>
            <p:cNvSpPr txBox="1"/>
            <p:nvPr/>
          </p:nvSpPr>
          <p:spPr>
            <a:xfrm>
              <a:off x="2138360" y="153558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6D7CEBE-929A-4DCA-A326-6B781796CBA1}"/>
                </a:ext>
              </a:extLst>
            </p:cNvPr>
            <p:cNvSpPr txBox="1"/>
            <p:nvPr/>
          </p:nvSpPr>
          <p:spPr>
            <a:xfrm>
              <a:off x="2348622" y="154047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DF76B1E-0BDE-411C-815F-B600F6865114}"/>
                </a:ext>
              </a:extLst>
            </p:cNvPr>
            <p:cNvSpPr txBox="1"/>
            <p:nvPr/>
          </p:nvSpPr>
          <p:spPr>
            <a:xfrm>
              <a:off x="1908536" y="107105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60EFBAD-974A-4C8D-9D28-5178E2809D53}"/>
                </a:ext>
              </a:extLst>
            </p:cNvPr>
            <p:cNvSpPr txBox="1"/>
            <p:nvPr/>
          </p:nvSpPr>
          <p:spPr>
            <a:xfrm>
              <a:off x="1458782" y="106616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58CEAD57-AE65-4DB3-B809-277CF6345E97}"/>
                </a:ext>
              </a:extLst>
            </p:cNvPr>
            <p:cNvSpPr txBox="1"/>
            <p:nvPr/>
          </p:nvSpPr>
          <p:spPr>
            <a:xfrm>
              <a:off x="1679642" y="1071862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757B296-4CCA-42FF-9BB5-DEEE56C4E40D}"/>
                </a:ext>
              </a:extLst>
            </p:cNvPr>
            <p:cNvSpPr txBox="1"/>
            <p:nvPr/>
          </p:nvSpPr>
          <p:spPr>
            <a:xfrm>
              <a:off x="2124505" y="1062083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AC5CE9-22DC-408D-86CB-BA4610C5B2BC}"/>
                </a:ext>
              </a:extLst>
            </p:cNvPr>
            <p:cNvSpPr txBox="1"/>
            <p:nvPr/>
          </p:nvSpPr>
          <p:spPr>
            <a:xfrm>
              <a:off x="2334767" y="1066972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82D8BC4-0F3C-4B22-8771-90AA372F87F4}"/>
                </a:ext>
              </a:extLst>
            </p:cNvPr>
            <p:cNvSpPr txBox="1"/>
            <p:nvPr/>
          </p:nvSpPr>
          <p:spPr>
            <a:xfrm>
              <a:off x="1004836" y="107186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AB7AFC5-8384-4EC3-A284-EE2C8398409B}"/>
                </a:ext>
              </a:extLst>
            </p:cNvPr>
            <p:cNvSpPr txBox="1"/>
            <p:nvPr/>
          </p:nvSpPr>
          <p:spPr>
            <a:xfrm>
              <a:off x="1240366" y="107267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CF5E7DC6-48E8-4E0C-8FE5-4BAE92F4C6CE}"/>
                </a:ext>
              </a:extLst>
            </p:cNvPr>
            <p:cNvSpPr txBox="1"/>
            <p:nvPr/>
          </p:nvSpPr>
          <p:spPr>
            <a:xfrm>
              <a:off x="2578667" y="107105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5DBD9B00-DA83-46C2-B78B-1BB8F252D2B3}"/>
                </a:ext>
              </a:extLst>
            </p:cNvPr>
            <p:cNvSpPr txBox="1"/>
            <p:nvPr/>
          </p:nvSpPr>
          <p:spPr>
            <a:xfrm>
              <a:off x="2793407" y="105789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9BEE0E4-2ABE-45A7-A2E8-02E998F5EDA5}"/>
                </a:ext>
              </a:extLst>
            </p:cNvPr>
            <p:cNvSpPr txBox="1"/>
            <p:nvPr/>
          </p:nvSpPr>
          <p:spPr>
            <a:xfrm>
              <a:off x="3003669" y="1062779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28FDA6E-3C20-4028-8744-774B4565D312}"/>
                </a:ext>
              </a:extLst>
            </p:cNvPr>
            <p:cNvCxnSpPr>
              <a:cxnSpLocks/>
            </p:cNvCxnSpPr>
            <p:nvPr/>
          </p:nvCxnSpPr>
          <p:spPr>
            <a:xfrm>
              <a:off x="2824356" y="111180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67DF985-DD21-4DED-AEA4-FD4D83CEF4DA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12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E33C376A-F8A1-4E07-A2CA-CFB7514C3B42}"/>
              </a:ext>
            </a:extLst>
          </p:cNvPr>
          <p:cNvGrpSpPr/>
          <p:nvPr/>
        </p:nvGrpSpPr>
        <p:grpSpPr>
          <a:xfrm>
            <a:off x="1270240" y="4476204"/>
            <a:ext cx="2384428" cy="1921143"/>
            <a:chOff x="1270240" y="4412634"/>
            <a:chExt cx="2384428" cy="1921143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4D9D3D80-794A-4025-B39B-6FAC379630CD}"/>
                </a:ext>
              </a:extLst>
            </p:cNvPr>
            <p:cNvGrpSpPr/>
            <p:nvPr/>
          </p:nvGrpSpPr>
          <p:grpSpPr>
            <a:xfrm>
              <a:off x="2413585" y="4412634"/>
              <a:ext cx="255198" cy="553430"/>
              <a:chOff x="2699190" y="4159670"/>
              <a:chExt cx="255198" cy="553430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F0236290-1538-46DD-9C0E-0AC33977D92E}"/>
                  </a:ext>
                </a:extLst>
              </p:cNvPr>
              <p:cNvSpPr txBox="1"/>
              <p:nvPr/>
            </p:nvSpPr>
            <p:spPr>
              <a:xfrm>
                <a:off x="2699190" y="4159670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err="1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64F74DDE-07B0-41D2-86B2-BC5AE90FC772}"/>
                  </a:ext>
                </a:extLst>
              </p:cNvPr>
              <p:cNvCxnSpPr/>
              <p:nvPr/>
            </p:nvCxnSpPr>
            <p:spPr>
              <a:xfrm>
                <a:off x="2834003" y="4510824"/>
                <a:ext cx="0" cy="20227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1E472568-0397-4F1D-80E9-A65BDA89F47E}"/>
                </a:ext>
              </a:extLst>
            </p:cNvPr>
            <p:cNvGrpSpPr/>
            <p:nvPr/>
          </p:nvGrpSpPr>
          <p:grpSpPr>
            <a:xfrm>
              <a:off x="2639345" y="5759653"/>
              <a:ext cx="255198" cy="574124"/>
              <a:chOff x="2655182" y="5028775"/>
              <a:chExt cx="255198" cy="574124"/>
            </a:xfrm>
          </p:grpSpPr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EAED2106-9946-4902-A074-3181514DA37C}"/>
                  </a:ext>
                </a:extLst>
              </p:cNvPr>
              <p:cNvSpPr txBox="1"/>
              <p:nvPr/>
            </p:nvSpPr>
            <p:spPr>
              <a:xfrm>
                <a:off x="2655182" y="5202789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29">
                <a:extLst>
                  <a:ext uri="{FF2B5EF4-FFF2-40B4-BE49-F238E27FC236}">
                    <a16:creationId xmlns:a16="http://schemas.microsoft.com/office/drawing/2014/main" id="{E46CCD91-69DD-453E-A6D8-601C463B8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1119" y="5028775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60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8B34B2A9-DDF9-479A-9105-7CB03BC81B07}"/>
                </a:ext>
              </a:extLst>
            </p:cNvPr>
            <p:cNvGrpSpPr/>
            <p:nvPr/>
          </p:nvGrpSpPr>
          <p:grpSpPr>
            <a:xfrm>
              <a:off x="3314289" y="4454948"/>
              <a:ext cx="328857" cy="518856"/>
              <a:chOff x="6707238" y="4845910"/>
              <a:chExt cx="328857" cy="518856"/>
            </a:xfrm>
          </p:grpSpPr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25C8ED73-0138-4E7B-8557-9F233062A73A}"/>
                  </a:ext>
                </a:extLst>
              </p:cNvPr>
              <p:cNvSpPr txBox="1"/>
              <p:nvPr/>
            </p:nvSpPr>
            <p:spPr>
              <a:xfrm>
                <a:off x="6707238" y="4845910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157ACF75-9144-4702-8C5B-D7ED4216E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2830" y="5162490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888896A4-5711-4ED2-ABAB-836F6D293219}"/>
                </a:ext>
              </a:extLst>
            </p:cNvPr>
            <p:cNvSpPr/>
            <p:nvPr/>
          </p:nvSpPr>
          <p:spPr>
            <a:xfrm>
              <a:off x="1270240" y="4967085"/>
              <a:ext cx="225004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E3D5143-3EF2-4112-90A8-76B673FA8E8E}"/>
                </a:ext>
              </a:extLst>
            </p:cNvPr>
            <p:cNvSpPr/>
            <p:nvPr/>
          </p:nvSpPr>
          <p:spPr>
            <a:xfrm>
              <a:off x="2428809" y="5441518"/>
              <a:ext cx="111741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F1BF1DC-6786-44C5-BD7A-3EA82A2E823B}"/>
                </a:ext>
              </a:extLst>
            </p:cNvPr>
            <p:cNvCxnSpPr>
              <a:cxnSpLocks/>
            </p:cNvCxnSpPr>
            <p:nvPr/>
          </p:nvCxnSpPr>
          <p:spPr>
            <a:xfrm>
              <a:off x="3110659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E265FF85-9A31-42B4-8903-D7A8D7077BDD}"/>
                </a:ext>
              </a:extLst>
            </p:cNvPr>
            <p:cNvCxnSpPr>
              <a:cxnSpLocks/>
            </p:cNvCxnSpPr>
            <p:nvPr/>
          </p:nvCxnSpPr>
          <p:spPr>
            <a:xfrm>
              <a:off x="2671044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9D592D28-4873-4B30-B12A-092D826E7A18}"/>
                </a:ext>
              </a:extLst>
            </p:cNvPr>
            <p:cNvCxnSpPr>
              <a:cxnSpLocks/>
            </p:cNvCxnSpPr>
            <p:nvPr/>
          </p:nvCxnSpPr>
          <p:spPr>
            <a:xfrm>
              <a:off x="2899641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8E58E408-2749-4606-8B8E-ADD17AE84BA0}"/>
                </a:ext>
              </a:extLst>
            </p:cNvPr>
            <p:cNvCxnSpPr>
              <a:cxnSpLocks/>
            </p:cNvCxnSpPr>
            <p:nvPr/>
          </p:nvCxnSpPr>
          <p:spPr>
            <a:xfrm>
              <a:off x="1989511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FC0C1A55-A080-4FE3-A89C-FC5F282D75C0}"/>
                </a:ext>
              </a:extLst>
            </p:cNvPr>
            <p:cNvCxnSpPr>
              <a:cxnSpLocks/>
            </p:cNvCxnSpPr>
            <p:nvPr/>
          </p:nvCxnSpPr>
          <p:spPr>
            <a:xfrm>
              <a:off x="1760032" y="495829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6ADBC194-2620-45A5-BE36-8A0041A437A0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65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53EA3B6D-212B-4CE0-9135-A583BABA07F5}"/>
                </a:ext>
              </a:extLst>
            </p:cNvPr>
            <p:cNvCxnSpPr>
              <a:cxnSpLocks/>
            </p:cNvCxnSpPr>
            <p:nvPr/>
          </p:nvCxnSpPr>
          <p:spPr>
            <a:xfrm>
              <a:off x="2209723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ABEB119-BBAB-453E-A1EC-624A71BD0DFE}"/>
                </a:ext>
              </a:extLst>
            </p:cNvPr>
            <p:cNvCxnSpPr>
              <a:cxnSpLocks/>
            </p:cNvCxnSpPr>
            <p:nvPr/>
          </p:nvCxnSpPr>
          <p:spPr>
            <a:xfrm>
              <a:off x="2433078" y="495829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FACEBB9-51A4-47C4-8E3A-6290A92C5D08}"/>
                </a:ext>
              </a:extLst>
            </p:cNvPr>
            <p:cNvSpPr txBox="1"/>
            <p:nvPr/>
          </p:nvSpPr>
          <p:spPr>
            <a:xfrm>
              <a:off x="3325811" y="5915359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Line 29">
              <a:extLst>
                <a:ext uri="{FF2B5EF4-FFF2-40B4-BE49-F238E27FC236}">
                  <a16:creationId xmlns:a16="http://schemas.microsoft.com/office/drawing/2014/main" id="{FBD308F0-F7F6-4492-B14B-30B109F32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5396" y="5764746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C382E0EA-8480-4AFB-A75D-D7680096BA61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11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D1DF8B1E-1482-4CBC-8691-EC3C96343C3F}"/>
                </a:ext>
              </a:extLst>
            </p:cNvPr>
            <p:cNvCxnSpPr>
              <a:cxnSpLocks/>
            </p:cNvCxnSpPr>
            <p:nvPr/>
          </p:nvCxnSpPr>
          <p:spPr>
            <a:xfrm>
              <a:off x="2647861" y="497380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49A85110-E015-4CBD-BA3B-94C629706593}"/>
                </a:ext>
              </a:extLst>
            </p:cNvPr>
            <p:cNvCxnSpPr>
              <a:cxnSpLocks/>
            </p:cNvCxnSpPr>
            <p:nvPr/>
          </p:nvCxnSpPr>
          <p:spPr>
            <a:xfrm>
              <a:off x="2869935" y="497464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BDCD7279-AA54-4979-9C4A-EC7B1F21D5A0}"/>
                </a:ext>
              </a:extLst>
            </p:cNvPr>
            <p:cNvSpPr txBox="1"/>
            <p:nvPr/>
          </p:nvSpPr>
          <p:spPr>
            <a:xfrm>
              <a:off x="2868239" y="541041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F228718-B683-4647-8A4D-DC1A7FD44B4A}"/>
                </a:ext>
              </a:extLst>
            </p:cNvPr>
            <p:cNvSpPr txBox="1"/>
            <p:nvPr/>
          </p:nvSpPr>
          <p:spPr>
            <a:xfrm>
              <a:off x="2403815" y="539574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4E93F583-4D07-4618-BB1C-6CD58789C5BA}"/>
                </a:ext>
              </a:extLst>
            </p:cNvPr>
            <p:cNvSpPr txBox="1"/>
            <p:nvPr/>
          </p:nvSpPr>
          <p:spPr>
            <a:xfrm>
              <a:off x="2639345" y="541122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91586852-50C6-4BB6-8E3B-D359C9612406}"/>
                </a:ext>
              </a:extLst>
            </p:cNvPr>
            <p:cNvSpPr txBox="1"/>
            <p:nvPr/>
          </p:nvSpPr>
          <p:spPr>
            <a:xfrm>
              <a:off x="3084208" y="540144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91624CA7-24FF-402F-BD77-5F74B13531FF}"/>
                </a:ext>
              </a:extLst>
            </p:cNvPr>
            <p:cNvSpPr txBox="1"/>
            <p:nvPr/>
          </p:nvSpPr>
          <p:spPr>
            <a:xfrm>
              <a:off x="3294470" y="540633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AF0DD7A9-8617-4F4C-B9AB-9CE6F2FC509B}"/>
                </a:ext>
              </a:extLst>
            </p:cNvPr>
            <p:cNvSpPr txBox="1"/>
            <p:nvPr/>
          </p:nvSpPr>
          <p:spPr>
            <a:xfrm>
              <a:off x="2178096" y="491753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F4906F82-8DEF-4696-988B-CE1759F256AF}"/>
                </a:ext>
              </a:extLst>
            </p:cNvPr>
            <p:cNvSpPr txBox="1"/>
            <p:nvPr/>
          </p:nvSpPr>
          <p:spPr>
            <a:xfrm>
              <a:off x="1728342" y="491264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A44DF119-E109-4629-8BD4-2AF20A26C312}"/>
                </a:ext>
              </a:extLst>
            </p:cNvPr>
            <p:cNvSpPr txBox="1"/>
            <p:nvPr/>
          </p:nvSpPr>
          <p:spPr>
            <a:xfrm>
              <a:off x="1949202" y="491834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DB75BFBD-3B8A-40BC-A5D5-58C921A373A7}"/>
                </a:ext>
              </a:extLst>
            </p:cNvPr>
            <p:cNvSpPr txBox="1"/>
            <p:nvPr/>
          </p:nvSpPr>
          <p:spPr>
            <a:xfrm>
              <a:off x="2394065" y="490856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940A4E4F-794E-427F-B99E-ABA3BC98BF44}"/>
                </a:ext>
              </a:extLst>
            </p:cNvPr>
            <p:cNvSpPr txBox="1"/>
            <p:nvPr/>
          </p:nvSpPr>
          <p:spPr>
            <a:xfrm>
              <a:off x="2604327" y="491345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9F20E44-423E-4FE0-9CE3-93228520BC66}"/>
                </a:ext>
              </a:extLst>
            </p:cNvPr>
            <p:cNvSpPr txBox="1"/>
            <p:nvPr/>
          </p:nvSpPr>
          <p:spPr>
            <a:xfrm>
              <a:off x="1274396" y="4918349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AF5E92E-EDDF-4E14-A3E7-0260C153303D}"/>
                </a:ext>
              </a:extLst>
            </p:cNvPr>
            <p:cNvSpPr txBox="1"/>
            <p:nvPr/>
          </p:nvSpPr>
          <p:spPr>
            <a:xfrm>
              <a:off x="1509926" y="491916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A6E63184-23DC-43F6-8459-624551D2E2ED}"/>
                </a:ext>
              </a:extLst>
            </p:cNvPr>
            <p:cNvSpPr txBox="1"/>
            <p:nvPr/>
          </p:nvSpPr>
          <p:spPr>
            <a:xfrm>
              <a:off x="2848227" y="491753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D6327929-15DF-4F9B-8C14-487A562C45C5}"/>
                </a:ext>
              </a:extLst>
            </p:cNvPr>
            <p:cNvSpPr txBox="1"/>
            <p:nvPr/>
          </p:nvSpPr>
          <p:spPr>
            <a:xfrm>
              <a:off x="3062967" y="490437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CFDBA3F7-8198-46CE-A801-9C8F115C5015}"/>
                </a:ext>
              </a:extLst>
            </p:cNvPr>
            <p:cNvSpPr txBox="1"/>
            <p:nvPr/>
          </p:nvSpPr>
          <p:spPr>
            <a:xfrm>
              <a:off x="3273229" y="490926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62459323-EC9E-4AAB-A448-464786510E96}"/>
                </a:ext>
              </a:extLst>
            </p:cNvPr>
            <p:cNvCxnSpPr>
              <a:cxnSpLocks/>
            </p:cNvCxnSpPr>
            <p:nvPr/>
          </p:nvCxnSpPr>
          <p:spPr>
            <a:xfrm>
              <a:off x="3093916" y="495829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FAC2CB32-BCE2-4AC7-9E49-D13EC49F8799}"/>
                </a:ext>
              </a:extLst>
            </p:cNvPr>
            <p:cNvCxnSpPr>
              <a:cxnSpLocks/>
            </p:cNvCxnSpPr>
            <p:nvPr/>
          </p:nvCxnSpPr>
          <p:spPr>
            <a:xfrm>
              <a:off x="3307972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7514496-958C-4FB3-9BD5-5707493733ED}"/>
              </a:ext>
            </a:extLst>
          </p:cNvPr>
          <p:cNvGrpSpPr/>
          <p:nvPr/>
        </p:nvGrpSpPr>
        <p:grpSpPr>
          <a:xfrm>
            <a:off x="1142252" y="87723"/>
            <a:ext cx="255198" cy="553430"/>
            <a:chOff x="2699190" y="4159670"/>
            <a:chExt cx="255198" cy="553430"/>
          </a:xfrm>
        </p:grpSpPr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394044A8-1F2E-4C9C-9DF9-958327B979FF}"/>
                </a:ext>
              </a:extLst>
            </p:cNvPr>
            <p:cNvSpPr txBox="1"/>
            <p:nvPr/>
          </p:nvSpPr>
          <p:spPr>
            <a:xfrm>
              <a:off x="2699190" y="4159670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CB1E9769-AC3D-4D1D-B7D0-AF56F8484A0F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035C7202-C2F0-413B-9B82-02B3FA80D7D7}"/>
              </a:ext>
            </a:extLst>
          </p:cNvPr>
          <p:cNvGrpSpPr/>
          <p:nvPr/>
        </p:nvGrpSpPr>
        <p:grpSpPr>
          <a:xfrm>
            <a:off x="1174459" y="1500344"/>
            <a:ext cx="255198" cy="574124"/>
            <a:chOff x="2655182" y="5028775"/>
            <a:chExt cx="255198" cy="574124"/>
          </a:xfrm>
        </p:grpSpPr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1D48C774-A3EA-4586-8FA1-C5F5E2F52E56}"/>
                </a:ext>
              </a:extLst>
            </p:cNvPr>
            <p:cNvSpPr txBox="1"/>
            <p:nvPr/>
          </p:nvSpPr>
          <p:spPr>
            <a:xfrm>
              <a:off x="2655182" y="5202789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Line 29">
              <a:extLst>
                <a:ext uri="{FF2B5EF4-FFF2-40B4-BE49-F238E27FC236}">
                  <a16:creationId xmlns:a16="http://schemas.microsoft.com/office/drawing/2014/main" id="{E7BF394B-0D1A-4D37-9274-2722EEDC0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F6A31D8-C5AC-4463-AB99-838DB7F3C307}"/>
              </a:ext>
            </a:extLst>
          </p:cNvPr>
          <p:cNvGrpSpPr/>
          <p:nvPr/>
        </p:nvGrpSpPr>
        <p:grpSpPr>
          <a:xfrm>
            <a:off x="1679227" y="132001"/>
            <a:ext cx="328857" cy="518856"/>
            <a:chOff x="6707238" y="4845910"/>
            <a:chExt cx="328857" cy="518856"/>
          </a:xfrm>
        </p:grpSpPr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10638AC0-7F8D-424F-9281-282C488263F5}"/>
                </a:ext>
              </a:extLst>
            </p:cNvPr>
            <p:cNvSpPr txBox="1"/>
            <p:nvPr/>
          </p:nvSpPr>
          <p:spPr>
            <a:xfrm>
              <a:off x="6707238" y="48459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F09B5032-6759-41E6-828B-D8FCFC252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22830" y="516249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矩形 150">
            <a:extLst>
              <a:ext uri="{FF2B5EF4-FFF2-40B4-BE49-F238E27FC236}">
                <a16:creationId xmlns:a16="http://schemas.microsoft.com/office/drawing/2014/main" id="{84C2E46F-120D-471C-8315-8F94032F45F9}"/>
              </a:ext>
            </a:extLst>
          </p:cNvPr>
          <p:cNvSpPr/>
          <p:nvPr/>
        </p:nvSpPr>
        <p:spPr>
          <a:xfrm>
            <a:off x="1416800" y="686868"/>
            <a:ext cx="2250044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02DB6442-E75B-4622-8E1F-E8BAC06444A7}"/>
              </a:ext>
            </a:extLst>
          </p:cNvPr>
          <p:cNvSpPr/>
          <p:nvPr/>
        </p:nvSpPr>
        <p:spPr>
          <a:xfrm>
            <a:off x="1429657" y="1141924"/>
            <a:ext cx="1117414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F7B7902-EE28-43FA-9F79-2535259BA56D}"/>
              </a:ext>
            </a:extLst>
          </p:cNvPr>
          <p:cNvCxnSpPr>
            <a:cxnSpLocks/>
          </p:cNvCxnSpPr>
          <p:nvPr/>
        </p:nvCxnSpPr>
        <p:spPr>
          <a:xfrm>
            <a:off x="2111507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84C76FD8-1E65-4E8E-81E2-2BD43C0B256F}"/>
              </a:ext>
            </a:extLst>
          </p:cNvPr>
          <p:cNvCxnSpPr>
            <a:cxnSpLocks/>
          </p:cNvCxnSpPr>
          <p:nvPr/>
        </p:nvCxnSpPr>
        <p:spPr>
          <a:xfrm>
            <a:off x="1671892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648C2ACF-9F28-461B-8056-73F8EAC22A57}"/>
              </a:ext>
            </a:extLst>
          </p:cNvPr>
          <p:cNvCxnSpPr>
            <a:cxnSpLocks/>
          </p:cNvCxnSpPr>
          <p:nvPr/>
        </p:nvCxnSpPr>
        <p:spPr>
          <a:xfrm>
            <a:off x="1900489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227D0906-64C3-4940-8B9C-81AA46F64BB3}"/>
              </a:ext>
            </a:extLst>
          </p:cNvPr>
          <p:cNvCxnSpPr>
            <a:cxnSpLocks/>
          </p:cNvCxnSpPr>
          <p:nvPr/>
        </p:nvCxnSpPr>
        <p:spPr>
          <a:xfrm>
            <a:off x="2136071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C731363E-A659-4A89-8C70-1FD6B4F1053C}"/>
              </a:ext>
            </a:extLst>
          </p:cNvPr>
          <p:cNvCxnSpPr>
            <a:cxnSpLocks/>
          </p:cNvCxnSpPr>
          <p:nvPr/>
        </p:nvCxnSpPr>
        <p:spPr>
          <a:xfrm>
            <a:off x="1906592" y="67807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21AB7E2E-9866-45A8-AA89-0F0E4057713B}"/>
              </a:ext>
            </a:extLst>
          </p:cNvPr>
          <p:cNvCxnSpPr>
            <a:cxnSpLocks/>
          </p:cNvCxnSpPr>
          <p:nvPr/>
        </p:nvCxnSpPr>
        <p:spPr>
          <a:xfrm>
            <a:off x="1668925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0FE15DCA-3F86-4E38-9DD2-098C869247CE}"/>
              </a:ext>
            </a:extLst>
          </p:cNvPr>
          <p:cNvCxnSpPr>
            <a:cxnSpLocks/>
          </p:cNvCxnSpPr>
          <p:nvPr/>
        </p:nvCxnSpPr>
        <p:spPr>
          <a:xfrm>
            <a:off x="2356283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87CAD772-2F5E-48B7-8D45-460C68B0B661}"/>
              </a:ext>
            </a:extLst>
          </p:cNvPr>
          <p:cNvCxnSpPr>
            <a:cxnSpLocks/>
          </p:cNvCxnSpPr>
          <p:nvPr/>
        </p:nvCxnSpPr>
        <p:spPr>
          <a:xfrm>
            <a:off x="2579638" y="67807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2F1AA1BE-F551-43AC-A591-B6739C707094}"/>
              </a:ext>
            </a:extLst>
          </p:cNvPr>
          <p:cNvGrpSpPr/>
          <p:nvPr/>
        </p:nvGrpSpPr>
        <p:grpSpPr>
          <a:xfrm>
            <a:off x="1685691" y="1507775"/>
            <a:ext cx="328857" cy="519945"/>
            <a:chOff x="2796083" y="1465152"/>
            <a:chExt cx="328857" cy="519945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7C93C9CA-3F91-404B-9998-4900A6ECF1CA}"/>
                </a:ext>
              </a:extLst>
            </p:cNvPr>
            <p:cNvSpPr txBox="1"/>
            <p:nvPr/>
          </p:nvSpPr>
          <p:spPr>
            <a:xfrm>
              <a:off x="2796083" y="1615765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Line 29">
              <a:extLst>
                <a:ext uri="{FF2B5EF4-FFF2-40B4-BE49-F238E27FC236}">
                  <a16:creationId xmlns:a16="http://schemas.microsoft.com/office/drawing/2014/main" id="{F679EB3C-7EB7-41A0-94CC-3E9A3788E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5668" y="1465152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AECB05A4-919D-4849-ACF3-ED65A8E618BF}"/>
              </a:ext>
            </a:extLst>
          </p:cNvPr>
          <p:cNvCxnSpPr>
            <a:cxnSpLocks/>
          </p:cNvCxnSpPr>
          <p:nvPr/>
        </p:nvCxnSpPr>
        <p:spPr>
          <a:xfrm>
            <a:off x="2326659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A5822E88-D25A-4392-A7EB-A2BDC066C541}"/>
              </a:ext>
            </a:extLst>
          </p:cNvPr>
          <p:cNvCxnSpPr>
            <a:cxnSpLocks/>
          </p:cNvCxnSpPr>
          <p:nvPr/>
        </p:nvCxnSpPr>
        <p:spPr>
          <a:xfrm>
            <a:off x="2794421" y="69358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383F1052-4220-4DE8-BEB5-71C2E1320265}"/>
              </a:ext>
            </a:extLst>
          </p:cNvPr>
          <p:cNvCxnSpPr>
            <a:cxnSpLocks/>
          </p:cNvCxnSpPr>
          <p:nvPr/>
        </p:nvCxnSpPr>
        <p:spPr>
          <a:xfrm>
            <a:off x="3016495" y="69442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8CEF641-8D56-4CA9-A1C1-6050E5C33798}"/>
              </a:ext>
            </a:extLst>
          </p:cNvPr>
          <p:cNvSpPr txBox="1"/>
          <p:nvPr/>
        </p:nvSpPr>
        <p:spPr>
          <a:xfrm>
            <a:off x="1869087" y="1110822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60B5A49-FB85-49D3-89EB-BCDC1A5145DC}"/>
              </a:ext>
            </a:extLst>
          </p:cNvPr>
          <p:cNvSpPr txBox="1"/>
          <p:nvPr/>
        </p:nvSpPr>
        <p:spPr>
          <a:xfrm>
            <a:off x="1404663" y="1096152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08789AEC-FACE-4DA1-8B86-2291DD871DFD}"/>
              </a:ext>
            </a:extLst>
          </p:cNvPr>
          <p:cNvSpPr txBox="1"/>
          <p:nvPr/>
        </p:nvSpPr>
        <p:spPr>
          <a:xfrm>
            <a:off x="1640193" y="1111633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952514-4D33-4D6C-88A3-62372C97E90C}"/>
              </a:ext>
            </a:extLst>
          </p:cNvPr>
          <p:cNvSpPr txBox="1"/>
          <p:nvPr/>
        </p:nvSpPr>
        <p:spPr>
          <a:xfrm>
            <a:off x="2085056" y="1101854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256E1A03-EBE0-4373-9154-2931250147D4}"/>
              </a:ext>
            </a:extLst>
          </p:cNvPr>
          <p:cNvSpPr txBox="1"/>
          <p:nvPr/>
        </p:nvSpPr>
        <p:spPr>
          <a:xfrm>
            <a:off x="2295318" y="1106743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ADB6E1D-68D2-4CE2-BCC0-F91288A6DB28}"/>
              </a:ext>
            </a:extLst>
          </p:cNvPr>
          <p:cNvSpPr txBox="1"/>
          <p:nvPr/>
        </p:nvSpPr>
        <p:spPr>
          <a:xfrm>
            <a:off x="2324656" y="637319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1FCDCE13-6274-4440-8029-B8FBAB554323}"/>
              </a:ext>
            </a:extLst>
          </p:cNvPr>
          <p:cNvSpPr txBox="1"/>
          <p:nvPr/>
        </p:nvSpPr>
        <p:spPr>
          <a:xfrm>
            <a:off x="1874902" y="632429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A993563-85C1-4798-ACEC-9DDF045CF5AC}"/>
              </a:ext>
            </a:extLst>
          </p:cNvPr>
          <p:cNvSpPr txBox="1"/>
          <p:nvPr/>
        </p:nvSpPr>
        <p:spPr>
          <a:xfrm>
            <a:off x="2095762" y="638130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C1B41349-D79E-4730-B23E-B968B12E2EF0}"/>
              </a:ext>
            </a:extLst>
          </p:cNvPr>
          <p:cNvSpPr txBox="1"/>
          <p:nvPr/>
        </p:nvSpPr>
        <p:spPr>
          <a:xfrm>
            <a:off x="2540625" y="628351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506FEAB4-EBF6-4871-A4CF-923057C6C169}"/>
              </a:ext>
            </a:extLst>
          </p:cNvPr>
          <p:cNvSpPr txBox="1"/>
          <p:nvPr/>
        </p:nvSpPr>
        <p:spPr>
          <a:xfrm>
            <a:off x="2750887" y="633240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EC0563FB-3E4B-460B-B326-FFB61F86045C}"/>
              </a:ext>
            </a:extLst>
          </p:cNvPr>
          <p:cNvSpPr txBox="1"/>
          <p:nvPr/>
        </p:nvSpPr>
        <p:spPr>
          <a:xfrm>
            <a:off x="1420956" y="638132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D744EDFE-C28B-4DD2-A35D-3373B3C46EE8}"/>
              </a:ext>
            </a:extLst>
          </p:cNvPr>
          <p:cNvSpPr txBox="1"/>
          <p:nvPr/>
        </p:nvSpPr>
        <p:spPr>
          <a:xfrm>
            <a:off x="1656486" y="638943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A06931E3-3499-42F6-AA0D-31C79CC5EE84}"/>
              </a:ext>
            </a:extLst>
          </p:cNvPr>
          <p:cNvSpPr txBox="1"/>
          <p:nvPr/>
        </p:nvSpPr>
        <p:spPr>
          <a:xfrm>
            <a:off x="2994787" y="637319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2BD87D15-95A7-46C5-800E-92F67B608512}"/>
              </a:ext>
            </a:extLst>
          </p:cNvPr>
          <p:cNvSpPr txBox="1"/>
          <p:nvPr/>
        </p:nvSpPr>
        <p:spPr>
          <a:xfrm>
            <a:off x="3209527" y="624158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16485178-63F3-410D-A62C-D5258DF39D58}"/>
              </a:ext>
            </a:extLst>
          </p:cNvPr>
          <p:cNvSpPr txBox="1"/>
          <p:nvPr/>
        </p:nvSpPr>
        <p:spPr>
          <a:xfrm>
            <a:off x="3419789" y="629047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7E5B0528-3230-408F-941B-0E9DBE27D9CE}"/>
              </a:ext>
            </a:extLst>
          </p:cNvPr>
          <p:cNvCxnSpPr>
            <a:cxnSpLocks/>
          </p:cNvCxnSpPr>
          <p:nvPr/>
        </p:nvCxnSpPr>
        <p:spPr>
          <a:xfrm>
            <a:off x="3240476" y="67807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E400BD8F-6B52-4027-A8FC-7E0367D58097}"/>
              </a:ext>
            </a:extLst>
          </p:cNvPr>
          <p:cNvCxnSpPr>
            <a:cxnSpLocks/>
          </p:cNvCxnSpPr>
          <p:nvPr/>
        </p:nvCxnSpPr>
        <p:spPr>
          <a:xfrm>
            <a:off x="3454532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8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5" name="Rectangle 11">
            <a:extLst>
              <a:ext uri="{FF2B5EF4-FFF2-40B4-BE49-F238E27FC236}">
                <a16:creationId xmlns:a16="http://schemas.microsoft.com/office/drawing/2014/main" id="{E184A3A1-71C1-4462-9003-46E85413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77" y="391439"/>
            <a:ext cx="789357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50000"/>
              </a:spcBef>
              <a:spcAft>
                <a:spcPct val="0"/>
              </a:spcAft>
              <a:buSzTx/>
              <a:buNone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</a:t>
            </a:r>
            <a:b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对每个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(0≤ 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≤n-m)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，检查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S[i+1,i+m]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是否为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若发现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S[i+1,i+m]==T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，匹配成功，返回 </a:t>
            </a:r>
            <a:r>
              <a:rPr lang="en-US" altLang="zh-CN" sz="36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i+1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如果以上全都不等于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则匹配失败，返回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4AD751-61FA-4885-B071-DA03E88AAAAB}"/>
              </a:ext>
            </a:extLst>
          </p:cNvPr>
          <p:cNvSpPr txBox="1"/>
          <p:nvPr/>
        </p:nvSpPr>
        <p:spPr>
          <a:xfrm>
            <a:off x="755903" y="2693770"/>
            <a:ext cx="58282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i-m+1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匹配成功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下个检查的开始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表示匹配失败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E6288C3-1A02-4A2D-9168-7BAFC00DDB95}"/>
              </a:ext>
            </a:extLst>
          </p:cNvPr>
          <p:cNvGrpSpPr/>
          <p:nvPr/>
        </p:nvGrpSpPr>
        <p:grpSpPr>
          <a:xfrm>
            <a:off x="6504379" y="4710343"/>
            <a:ext cx="356806" cy="1659603"/>
            <a:chOff x="5991931" y="4832938"/>
            <a:chExt cx="356806" cy="165960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C198D42-A836-46EE-8323-71EAC29C2329}"/>
                </a:ext>
              </a:extLst>
            </p:cNvPr>
            <p:cNvSpPr txBox="1"/>
            <p:nvPr/>
          </p:nvSpPr>
          <p:spPr>
            <a:xfrm>
              <a:off x="5991931" y="6123209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1FD9D4D-944B-4BB9-B0F5-AB3163E3DF71}"/>
                </a:ext>
              </a:extLst>
            </p:cNvPr>
            <p:cNvGrpSpPr/>
            <p:nvPr/>
          </p:nvGrpSpPr>
          <p:grpSpPr>
            <a:xfrm>
              <a:off x="6019880" y="4832938"/>
              <a:ext cx="328857" cy="530423"/>
              <a:chOff x="6019880" y="4832938"/>
              <a:chExt cx="328857" cy="53042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13CD83-7848-46D0-BB1B-003D33DCA536}"/>
                  </a:ext>
                </a:extLst>
              </p:cNvPr>
              <p:cNvSpPr txBox="1"/>
              <p:nvPr/>
            </p:nvSpPr>
            <p:spPr>
              <a:xfrm>
                <a:off x="6019880" y="4832938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B88AC958-5163-4AE4-AC4E-203CCAAFB1B9}"/>
                  </a:ext>
                </a:extLst>
              </p:cNvPr>
              <p:cNvCxnSpPr/>
              <p:nvPr/>
            </p:nvCxnSpPr>
            <p:spPr>
              <a:xfrm>
                <a:off x="6137030" y="5161085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5E25CBE-3161-4424-B7D0-D78AC160FEDD}"/>
              </a:ext>
            </a:extLst>
          </p:cNvPr>
          <p:cNvSpPr txBox="1"/>
          <p:nvPr/>
        </p:nvSpPr>
        <p:spPr>
          <a:xfrm>
            <a:off x="7212184" y="600061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C379D29-0B39-4366-B04E-938FC80870B8}"/>
              </a:ext>
            </a:extLst>
          </p:cNvPr>
          <p:cNvGrpSpPr/>
          <p:nvPr/>
        </p:nvGrpSpPr>
        <p:grpSpPr>
          <a:xfrm>
            <a:off x="7219686" y="4723315"/>
            <a:ext cx="328857" cy="518856"/>
            <a:chOff x="6707238" y="4845910"/>
            <a:chExt cx="328857" cy="51885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72D3398-0244-4626-9218-8C77E68A22CF}"/>
                </a:ext>
              </a:extLst>
            </p:cNvPr>
            <p:cNvSpPr txBox="1"/>
            <p:nvPr/>
          </p:nvSpPr>
          <p:spPr>
            <a:xfrm>
              <a:off x="6707238" y="48459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3518FCF-588F-4F77-8F0D-358F26C860C8}"/>
                </a:ext>
              </a:extLst>
            </p:cNvPr>
            <p:cNvCxnSpPr>
              <a:cxnSpLocks/>
            </p:cNvCxnSpPr>
            <p:nvPr/>
          </p:nvCxnSpPr>
          <p:spPr>
            <a:xfrm>
              <a:off x="6822830" y="516249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50C556A-73BE-480B-9C3E-73812092D67B}"/>
              </a:ext>
            </a:extLst>
          </p:cNvPr>
          <p:cNvGrpSpPr/>
          <p:nvPr/>
        </p:nvGrpSpPr>
        <p:grpSpPr>
          <a:xfrm>
            <a:off x="6280202" y="5231974"/>
            <a:ext cx="2391507" cy="768640"/>
            <a:chOff x="5767754" y="5354569"/>
            <a:chExt cx="2391507" cy="76864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D284FB2-D6FC-4498-9416-1268571EF2F9}"/>
                </a:ext>
              </a:extLst>
            </p:cNvPr>
            <p:cNvSpPr/>
            <p:nvPr/>
          </p:nvSpPr>
          <p:spPr>
            <a:xfrm>
              <a:off x="5767754" y="5363361"/>
              <a:ext cx="2391507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8A1E36E-1AA2-47C5-BA93-566378016BA3}"/>
                </a:ext>
              </a:extLst>
            </p:cNvPr>
            <p:cNvSpPr/>
            <p:nvPr/>
          </p:nvSpPr>
          <p:spPr>
            <a:xfrm>
              <a:off x="6250036" y="5818417"/>
              <a:ext cx="105637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0F04512E-5943-4BF6-BD76-27EA586F893B}"/>
                </a:ext>
              </a:extLst>
            </p:cNvPr>
            <p:cNvCxnSpPr>
              <a:cxnSpLocks/>
            </p:cNvCxnSpPr>
            <p:nvPr/>
          </p:nvCxnSpPr>
          <p:spPr>
            <a:xfrm>
              <a:off x="6931886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ECC3063-F364-45CE-8C7F-62CBEE9918CF}"/>
                </a:ext>
              </a:extLst>
            </p:cNvPr>
            <p:cNvCxnSpPr>
              <a:cxnSpLocks/>
            </p:cNvCxnSpPr>
            <p:nvPr/>
          </p:nvCxnSpPr>
          <p:spPr>
            <a:xfrm>
              <a:off x="6492271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1AD856B-E208-4F44-9FBA-2C7F412A33F9}"/>
                </a:ext>
              </a:extLst>
            </p:cNvPr>
            <p:cNvCxnSpPr>
              <a:cxnSpLocks/>
            </p:cNvCxnSpPr>
            <p:nvPr/>
          </p:nvCxnSpPr>
          <p:spPr>
            <a:xfrm>
              <a:off x="6720868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FF5304F-1B63-43DF-8EF6-E61D1E317B99}"/>
                </a:ext>
              </a:extLst>
            </p:cNvPr>
            <p:cNvCxnSpPr>
              <a:cxnSpLocks/>
            </p:cNvCxnSpPr>
            <p:nvPr/>
          </p:nvCxnSpPr>
          <p:spPr>
            <a:xfrm>
              <a:off x="6487026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C99594B-D8D7-4BEA-AF1C-EB03579C783B}"/>
                </a:ext>
              </a:extLst>
            </p:cNvPr>
            <p:cNvCxnSpPr>
              <a:cxnSpLocks/>
            </p:cNvCxnSpPr>
            <p:nvPr/>
          </p:nvCxnSpPr>
          <p:spPr>
            <a:xfrm>
              <a:off x="6257547" y="53545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6080B61-A07A-4B82-8D2E-9574958815B3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80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FF8C869-4C04-4EA2-90F2-B393EF1FBF62}"/>
                </a:ext>
              </a:extLst>
            </p:cNvPr>
            <p:cNvCxnSpPr>
              <a:cxnSpLocks/>
            </p:cNvCxnSpPr>
            <p:nvPr/>
          </p:nvCxnSpPr>
          <p:spPr>
            <a:xfrm>
              <a:off x="6707238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C2A2F10-256D-48C4-A333-3110E9E0B621}"/>
                </a:ext>
              </a:extLst>
            </p:cNvPr>
            <p:cNvCxnSpPr>
              <a:cxnSpLocks/>
            </p:cNvCxnSpPr>
            <p:nvPr/>
          </p:nvCxnSpPr>
          <p:spPr>
            <a:xfrm>
              <a:off x="6930593" y="53545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D57318C-785B-4A6E-9644-D0E1CF9F4191}"/>
              </a:ext>
            </a:extLst>
          </p:cNvPr>
          <p:cNvGrpSpPr/>
          <p:nvPr/>
        </p:nvGrpSpPr>
        <p:grpSpPr>
          <a:xfrm>
            <a:off x="6780484" y="4706879"/>
            <a:ext cx="328857" cy="536440"/>
            <a:chOff x="6268036" y="4829474"/>
            <a:chExt cx="328857" cy="536440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E4A2F1D-DE71-4CF6-ABE2-C7EC72EB999D}"/>
                </a:ext>
              </a:extLst>
            </p:cNvPr>
            <p:cNvSpPr txBox="1"/>
            <p:nvPr/>
          </p:nvSpPr>
          <p:spPr>
            <a:xfrm>
              <a:off x="6268036" y="4829474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DB2D679-2042-488A-B758-C5AEB97253A5}"/>
                </a:ext>
              </a:extLst>
            </p:cNvPr>
            <p:cNvCxnSpPr>
              <a:cxnSpLocks/>
            </p:cNvCxnSpPr>
            <p:nvPr/>
          </p:nvCxnSpPr>
          <p:spPr>
            <a:xfrm>
              <a:off x="6383628" y="5163638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23666000-96AF-46BA-89EE-856916EC8ABB}"/>
              </a:ext>
            </a:extLst>
          </p:cNvPr>
          <p:cNvSpPr txBox="1"/>
          <p:nvPr/>
        </p:nvSpPr>
        <p:spPr>
          <a:xfrm>
            <a:off x="5640946" y="2828835"/>
            <a:ext cx="25952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BF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算法有多种实现方法。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5458882-5BA4-4354-AE4E-8D85D023D1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17828" y="287216"/>
            <a:ext cx="6553200" cy="762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章小结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736D67F2-1625-4355-88C8-7DD782C05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25" y="214623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串</a:t>
            </a:r>
          </a:p>
        </p:txBody>
      </p:sp>
      <p:sp>
        <p:nvSpPr>
          <p:cNvPr id="167940" name="AutoShape 4">
            <a:extLst>
              <a:ext uri="{FF2B5EF4-FFF2-40B4-BE49-F238E27FC236}">
                <a16:creationId xmlns:a16="http://schemas.microsoft.com/office/drawing/2014/main" id="{50C047DE-B4B8-439D-B34F-C43795E1B721}"/>
              </a:ext>
            </a:extLst>
          </p:cNvPr>
          <p:cNvSpPr>
            <a:spLocks/>
          </p:cNvSpPr>
          <p:nvPr/>
        </p:nvSpPr>
        <p:spPr bwMode="auto">
          <a:xfrm>
            <a:off x="1207477" y="1355655"/>
            <a:ext cx="152400" cy="2238375"/>
          </a:xfrm>
          <a:prstGeom prst="leftBrace">
            <a:avLst>
              <a:gd name="adj1" fmla="val 122396"/>
              <a:gd name="adj2" fmla="val 50000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67941" name="Text Box 5">
            <a:extLst>
              <a:ext uri="{FF2B5EF4-FFF2-40B4-BE49-F238E27FC236}">
                <a16:creationId xmlns:a16="http://schemas.microsoft.com/office/drawing/2014/main" id="{C5421A70-16E7-4556-9FAA-2FF1CD0CF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277" y="1003230"/>
            <a:ext cx="518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 ='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1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2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……a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n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'</a:t>
            </a:r>
            <a:endParaRPr kumimoji="1" lang="en-US" altLang="zh-CN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167942" name="Group 6">
            <a:extLst>
              <a:ext uri="{FF2B5EF4-FFF2-40B4-BE49-F238E27FC236}">
                <a16:creationId xmlns:a16="http://schemas.microsoft.com/office/drawing/2014/main" id="{97776249-324D-49E9-A980-DD23B3CDE3CB}"/>
              </a:ext>
            </a:extLst>
          </p:cNvPr>
          <p:cNvGrpSpPr>
            <a:grpSpLocks/>
          </p:cNvGrpSpPr>
          <p:nvPr/>
        </p:nvGrpSpPr>
        <p:grpSpPr bwMode="auto">
          <a:xfrm>
            <a:off x="3127615" y="1597749"/>
            <a:ext cx="4491039" cy="1528763"/>
            <a:chOff x="1728" y="1056"/>
            <a:chExt cx="2829" cy="963"/>
          </a:xfrm>
        </p:grpSpPr>
        <p:sp>
          <p:nvSpPr>
            <p:cNvPr id="79891" name="AutoShape 7">
              <a:extLst>
                <a:ext uri="{FF2B5EF4-FFF2-40B4-BE49-F238E27FC236}">
                  <a16:creationId xmlns:a16="http://schemas.microsoft.com/office/drawing/2014/main" id="{5EE172CE-FB48-416B-82E8-A7F3DB012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152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9892" name="Rectangle 8">
              <a:extLst>
                <a:ext uri="{FF2B5EF4-FFF2-40B4-BE49-F238E27FC236}">
                  <a16:creationId xmlns:a16="http://schemas.microsoft.com/office/drawing/2014/main" id="{42D55D95-D87B-494D-B742-88F85281D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56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定长顺序存储结构</a:t>
              </a:r>
            </a:p>
          </p:txBody>
        </p:sp>
        <p:sp>
          <p:nvSpPr>
            <p:cNvPr id="79893" name="Rectangle 9">
              <a:extLst>
                <a:ext uri="{FF2B5EF4-FFF2-40B4-BE49-F238E27FC236}">
                  <a16:creationId xmlns:a16="http://schemas.microsoft.com/office/drawing/2014/main" id="{DB990C43-2AD2-4E35-894C-6EDDCEB97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28"/>
              <a:ext cx="27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块链存储结构（不要求掌握）</a:t>
              </a:r>
            </a:p>
          </p:txBody>
        </p:sp>
        <p:sp>
          <p:nvSpPr>
            <p:cNvPr id="79894" name="Rectangle 10">
              <a:extLst>
                <a:ext uri="{FF2B5EF4-FFF2-40B4-BE49-F238E27FC236}">
                  <a16:creationId xmlns:a16="http://schemas.microsoft.com/office/drawing/2014/main" id="{0314B8AF-BC6D-4C35-9854-2BD36EF33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92"/>
              <a:ext cx="17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堆存储结构（动态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)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67947" name="Group 11">
            <a:extLst>
              <a:ext uri="{FF2B5EF4-FFF2-40B4-BE49-F238E27FC236}">
                <a16:creationId xmlns:a16="http://schemas.microsoft.com/office/drawing/2014/main" id="{3D9AAB43-ED1C-47D3-AEBD-7EC87899C34D}"/>
              </a:ext>
            </a:extLst>
          </p:cNvPr>
          <p:cNvGrpSpPr>
            <a:grpSpLocks/>
          </p:cNvGrpSpPr>
          <p:nvPr/>
        </p:nvGrpSpPr>
        <p:grpSpPr bwMode="auto">
          <a:xfrm>
            <a:off x="1350352" y="1079430"/>
            <a:ext cx="1828800" cy="2819400"/>
            <a:chOff x="618" y="720"/>
            <a:chExt cx="1152" cy="1776"/>
          </a:xfrm>
        </p:grpSpPr>
        <p:sp>
          <p:nvSpPr>
            <p:cNvPr id="79888" name="Rectangle 12">
              <a:extLst>
                <a:ext uri="{FF2B5EF4-FFF2-40B4-BE49-F238E27FC236}">
                  <a16:creationId xmlns:a16="http://schemas.microsoft.com/office/drawing/2014/main" id="{3D0A17B3-A03C-4741-92B2-E86E02C5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720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逻辑结构</a:t>
              </a:r>
            </a:p>
          </p:txBody>
        </p:sp>
        <p:sp>
          <p:nvSpPr>
            <p:cNvPr id="79889" name="Rectangle 13">
              <a:extLst>
                <a:ext uri="{FF2B5EF4-FFF2-40B4-BE49-F238E27FC236}">
                  <a16:creationId xmlns:a16="http://schemas.microsoft.com/office/drawing/2014/main" id="{AFCD329C-3ED5-45B9-B871-11F9FBEF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1440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存储结构</a:t>
              </a:r>
            </a:p>
          </p:txBody>
        </p:sp>
        <p:sp>
          <p:nvSpPr>
            <p:cNvPr id="79890" name="Rectangle 14">
              <a:extLst>
                <a:ext uri="{FF2B5EF4-FFF2-40B4-BE49-F238E27FC236}">
                  <a16:creationId xmlns:a16="http://schemas.microsoft.com/office/drawing/2014/main" id="{48ADFE83-101F-499E-A2E0-54B3D7BAF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208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操作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(</a:t>
              </a: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或运算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)</a:t>
              </a:r>
            </a:p>
          </p:txBody>
        </p:sp>
      </p:grpSp>
      <p:grpSp>
        <p:nvGrpSpPr>
          <p:cNvPr id="167951" name="Group 15">
            <a:extLst>
              <a:ext uri="{FF2B5EF4-FFF2-40B4-BE49-F238E27FC236}">
                <a16:creationId xmlns:a16="http://schemas.microsoft.com/office/drawing/2014/main" id="{B51DE4DD-6EE1-4F45-B251-904EC35687B0}"/>
              </a:ext>
            </a:extLst>
          </p:cNvPr>
          <p:cNvGrpSpPr>
            <a:grpSpLocks/>
          </p:cNvGrpSpPr>
          <p:nvPr/>
        </p:nvGrpSpPr>
        <p:grpSpPr bwMode="auto">
          <a:xfrm>
            <a:off x="3311765" y="3289230"/>
            <a:ext cx="3733800" cy="990600"/>
            <a:chOff x="1776" y="2112"/>
            <a:chExt cx="2352" cy="624"/>
          </a:xfrm>
        </p:grpSpPr>
        <p:sp>
          <p:nvSpPr>
            <p:cNvPr id="79885" name="AutoShape 16">
              <a:extLst>
                <a:ext uri="{FF2B5EF4-FFF2-40B4-BE49-F238E27FC236}">
                  <a16:creationId xmlns:a16="http://schemas.microsoft.com/office/drawing/2014/main" id="{D6A8CC5F-E48A-4C5F-961E-AF3C3A9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2208"/>
              <a:ext cx="144" cy="480"/>
            </a:xfrm>
            <a:prstGeom prst="leftBrace">
              <a:avLst>
                <a:gd name="adj1" fmla="val 27778"/>
                <a:gd name="adj2" fmla="val 4791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9886" name="Rectangle 17">
              <a:extLst>
                <a:ext uri="{FF2B5EF4-FFF2-40B4-BE49-F238E27FC236}">
                  <a16:creationId xmlns:a16="http://schemas.microsoft.com/office/drawing/2014/main" id="{83CA45E8-5565-40C9-8E82-E1165682E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48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模式匹配</a:t>
              </a:r>
            </a:p>
          </p:txBody>
        </p:sp>
        <p:sp>
          <p:nvSpPr>
            <p:cNvPr id="79887" name="Rectangle 18">
              <a:extLst>
                <a:ext uri="{FF2B5EF4-FFF2-40B4-BE49-F238E27FC236}">
                  <a16:creationId xmlns:a16="http://schemas.microsoft.com/office/drawing/2014/main" id="{5FFC67C2-A14F-46B5-9C6B-0FC3C9C9E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1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若干函数的实现</a:t>
              </a:r>
            </a:p>
          </p:txBody>
        </p:sp>
      </p:grpSp>
      <p:sp>
        <p:nvSpPr>
          <p:cNvPr id="167957" name="Rectangle 21">
            <a:extLst>
              <a:ext uri="{FF2B5EF4-FFF2-40B4-BE49-F238E27FC236}">
                <a16:creationId xmlns:a16="http://schemas.microsoft.com/office/drawing/2014/main" id="{88032786-B856-441F-ADCD-01238E88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516" y="3787462"/>
            <a:ext cx="392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即如何实现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Index(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S,T,pos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)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167959" name="Text Box 23">
            <a:extLst>
              <a:ext uri="{FF2B5EF4-FFF2-40B4-BE49-F238E27FC236}">
                <a16:creationId xmlns:a16="http://schemas.microsoft.com/office/drawing/2014/main" id="{E61E26CB-78B5-4393-B6D0-ABCBCF710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477" y="4430422"/>
            <a:ext cx="70514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BF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———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直接、暴力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(brute force)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。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KMP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——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快速（用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failure function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加速滑动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413AC7-D8C3-4AB1-A621-EC3AEE3C70C4}"/>
              </a:ext>
            </a:extLst>
          </p:cNvPr>
          <p:cNvSpPr txBox="1"/>
          <p:nvPr/>
        </p:nvSpPr>
        <p:spPr>
          <a:xfrm>
            <a:off x="1638121" y="5749608"/>
            <a:ext cx="56858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利用已经部分匹配的结果信息，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/>
            </a:endParaRPr>
          </a:p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  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避免</a:t>
            </a:r>
            <a:r>
              <a:rPr lang="en-US" altLang="zh-CN" sz="2400" b="1" dirty="0" err="1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i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的回溯， 以加快模式串的滑动！</a:t>
            </a:r>
          </a:p>
        </p:txBody>
      </p:sp>
    </p:spTree>
    <p:extLst>
      <p:ext uri="{BB962C8B-B14F-4D97-AF65-F5344CB8AC3E}">
        <p14:creationId xmlns:p14="http://schemas.microsoft.com/office/powerpoint/2010/main" val="21909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utoUpdateAnimBg="0"/>
      <p:bldP spid="167941" grpId="0" autoUpdateAnimBg="0"/>
      <p:bldP spid="167957" grpId="0" autoUpdateAnimBg="0"/>
      <p:bldP spid="167959" grpId="0" build="p" autoUpdateAnimBg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D8282-58DA-48F5-90E7-354F39617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756130"/>
            <a:ext cx="6137872" cy="1887950"/>
          </a:xfrm>
        </p:spPr>
        <p:txBody>
          <a:bodyPr>
            <a:normAutofit/>
          </a:bodyPr>
          <a:lstStyle/>
          <a:p>
            <a:r>
              <a:rPr lang="zh-CN" altLang="en-US" sz="6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拓展内容（自学）</a:t>
            </a:r>
          </a:p>
        </p:txBody>
      </p:sp>
    </p:spTree>
    <p:extLst>
      <p:ext uri="{BB962C8B-B14F-4D97-AF65-F5344CB8AC3E}">
        <p14:creationId xmlns:p14="http://schemas.microsoft.com/office/powerpoint/2010/main" val="3019461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99407C-AC4E-4078-8447-D4F056372957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、用有限自动机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(DFA)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解决模式匹配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701A45-CCCF-46B1-AEC2-B14A5CE89135}"/>
              </a:ext>
            </a:extLst>
          </p:cNvPr>
          <p:cNvSpPr txBox="1"/>
          <p:nvPr/>
        </p:nvSpPr>
        <p:spPr>
          <a:xfrm>
            <a:off x="2048608" y="1241881"/>
            <a:ext cx="436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Hans-HK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C49CBE-BE64-4F55-AA9A-53D7D9E5B43D}"/>
              </a:ext>
            </a:extLst>
          </p:cNvPr>
          <p:cNvSpPr txBox="1"/>
          <p:nvPr/>
        </p:nvSpPr>
        <p:spPr>
          <a:xfrm>
            <a:off x="1178170" y="3787288"/>
            <a:ext cx="65151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</a:rPr>
              <a:t>deterministic finite automata</a:t>
            </a:r>
            <a:r>
              <a:rPr lang="zh-CN" altLang="en-US" sz="2400" b="1" dirty="0">
                <a:solidFill>
                  <a:srgbClr val="7030A0"/>
                </a:solidFill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去做模式匹配的过程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   初始时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根据当前状态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，以及下一个输入的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中的字符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，转移到下一个状态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l-GR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k,c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。当自动机进入状态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时表明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max{j | 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= 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相比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实际上根据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进行了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提前计算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FF8FA72-6FBF-4635-B999-0B3C59EBE9A0}"/>
              </a:ext>
            </a:extLst>
          </p:cNvPr>
          <p:cNvGrpSpPr/>
          <p:nvPr/>
        </p:nvGrpSpPr>
        <p:grpSpPr>
          <a:xfrm>
            <a:off x="1024174" y="2035396"/>
            <a:ext cx="7047166" cy="1436634"/>
            <a:chOff x="1024174" y="2035396"/>
            <a:chExt cx="7047166" cy="143663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9740F2F-B5F4-43E1-92B6-3E25A9C7F29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0D0ADD5-E8F1-40F9-A96A-119255D225A7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D71A4D-6963-4E74-823D-5724B347FF1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C254F3-FA33-4B36-999E-9CE6BABCDA16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EF147F4-D048-425D-8166-F35FDB2E9ED2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4B587A-B463-4637-AD99-465E11B25D49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C22439F-F6C5-48A9-B464-C1ED9117E2A3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56A9D4E-557E-46FE-8393-1B74099609C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95DA3F-8BEA-433A-B263-2FCFCE3470F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E78FC0F-3AA3-453F-9F86-431743B7867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36BE788-A2F9-4EEF-BB2B-DB9844D9E3E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9CD477E-607A-4151-BEF6-D0FF63D0904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08E46B0-9735-4633-819F-54739ABB9D4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27C03F8-37FE-44CE-8196-0356D913E0D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61152DE1-95CB-4386-8B3D-58EF7A6C3D67}"/>
                </a:ext>
              </a:extLst>
            </p:cNvPr>
            <p:cNvCxnSpPr>
              <a:cxnSpLocks/>
              <a:stCxn id="5" idx="1"/>
              <a:endCxn id="5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9AFE9982-B9C4-4C6F-B2D7-9C09D43D2DD3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7C504E-193A-4A3D-AA0F-D6DEBB5E1693}"/>
                </a:ext>
              </a:extLst>
            </p:cNvPr>
            <p:cNvCxnSpPr>
              <a:cxnSpLocks/>
              <a:stCxn id="7" idx="4"/>
              <a:endCxn id="5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323533E8-1033-4903-8E96-7F8D0A622431}"/>
                </a:ext>
              </a:extLst>
            </p:cNvPr>
            <p:cNvCxnSpPr>
              <a:cxnSpLocks/>
              <a:stCxn id="8" idx="1"/>
              <a:endCxn id="7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216032A-E9DD-4DD0-AE06-D385543CA180}"/>
                </a:ext>
              </a:extLst>
            </p:cNvPr>
            <p:cNvCxnSpPr>
              <a:cxnSpLocks/>
              <a:stCxn id="9" idx="0"/>
              <a:endCxn id="6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B9A5A4C9-86B7-4063-9830-150B7FF4B275}"/>
                </a:ext>
              </a:extLst>
            </p:cNvPr>
            <p:cNvCxnSpPr>
              <a:cxnSpLocks/>
              <a:stCxn id="10" idx="4"/>
              <a:endCxn id="8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354D03A-35C2-4F69-B1F5-C2FBF665F1CF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131EBF2-092A-4D16-AF5F-779625432356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8AEB2FE-62D0-47BF-84D6-A0E633301D2D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5781317-8D7D-48FE-90D6-2C7EFF541FEF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BE11928-04AE-4A7E-BD68-1D358BB62BCC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ED7F1AA-1AF8-44C0-AF39-67E7E336C209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D1286D1-1934-4ADC-9630-8B5C8D76FE34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D4EFEEC-8405-4FD8-8CED-F341CAFEE2D6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C8560DF-744F-44F2-AACB-8406E7D174C5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07FF040-8CAA-45C2-9679-0C5419C4C708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1823996-2541-4CB6-A2FC-410E7DC2E5CF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27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701A45-CCCF-46B1-AEC2-B14A5CE89135}"/>
              </a:ext>
            </a:extLst>
          </p:cNvPr>
          <p:cNvSpPr txBox="1"/>
          <p:nvPr/>
        </p:nvSpPr>
        <p:spPr>
          <a:xfrm>
            <a:off x="2048608" y="252835"/>
            <a:ext cx="436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Hans-HK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C49CBE-BE64-4F55-AA9A-53D7D9E5B43D}"/>
              </a:ext>
            </a:extLst>
          </p:cNvPr>
          <p:cNvSpPr txBox="1"/>
          <p:nvPr/>
        </p:nvSpPr>
        <p:spPr>
          <a:xfrm>
            <a:off x="1092339" y="2827048"/>
            <a:ext cx="732399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去做模式的优缺点。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缺点：需要建立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。空间需求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m|A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，字母表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中元素个数较多时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比较大。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（建立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的第一步是计算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function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优点：没输入一个字符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，仅仅要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时间转移。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算法中并不是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的，而是均摊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将比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稍微快一点点（常数小一点）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匹配算法适用于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较小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有多个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</a:t>
            </a:r>
            <a:endParaRPr lang="en-US" altLang="zh-CN" sz="2400" b="1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FF8FA72-6FBF-4635-B999-0B3C59EBE9A0}"/>
              </a:ext>
            </a:extLst>
          </p:cNvPr>
          <p:cNvGrpSpPr/>
          <p:nvPr/>
        </p:nvGrpSpPr>
        <p:grpSpPr>
          <a:xfrm>
            <a:off x="1024174" y="1046350"/>
            <a:ext cx="7047166" cy="1436634"/>
            <a:chOff x="1024174" y="2035396"/>
            <a:chExt cx="7047166" cy="143663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9740F2F-B5F4-43E1-92B6-3E25A9C7F29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0D0ADD5-E8F1-40F9-A96A-119255D225A7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D71A4D-6963-4E74-823D-5724B347FF1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C254F3-FA33-4B36-999E-9CE6BABCDA16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EF147F4-D048-425D-8166-F35FDB2E9ED2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4B587A-B463-4637-AD99-465E11B25D49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C22439F-F6C5-48A9-B464-C1ED9117E2A3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56A9D4E-557E-46FE-8393-1B74099609C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95DA3F-8BEA-433A-B263-2FCFCE3470F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E78FC0F-3AA3-453F-9F86-431743B7867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36BE788-A2F9-4EEF-BB2B-DB9844D9E3E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9CD477E-607A-4151-BEF6-D0FF63D0904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08E46B0-9735-4633-819F-54739ABB9D4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27C03F8-37FE-44CE-8196-0356D913E0D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61152DE1-95CB-4386-8B3D-58EF7A6C3D67}"/>
                </a:ext>
              </a:extLst>
            </p:cNvPr>
            <p:cNvCxnSpPr>
              <a:cxnSpLocks/>
              <a:stCxn id="5" idx="1"/>
              <a:endCxn id="5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9AFE9982-B9C4-4C6F-B2D7-9C09D43D2DD3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7C504E-193A-4A3D-AA0F-D6DEBB5E1693}"/>
                </a:ext>
              </a:extLst>
            </p:cNvPr>
            <p:cNvCxnSpPr>
              <a:cxnSpLocks/>
              <a:stCxn id="7" idx="4"/>
              <a:endCxn id="5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323533E8-1033-4903-8E96-7F8D0A622431}"/>
                </a:ext>
              </a:extLst>
            </p:cNvPr>
            <p:cNvCxnSpPr>
              <a:cxnSpLocks/>
              <a:stCxn id="8" idx="1"/>
              <a:endCxn id="7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216032A-E9DD-4DD0-AE06-D385543CA180}"/>
                </a:ext>
              </a:extLst>
            </p:cNvPr>
            <p:cNvCxnSpPr>
              <a:cxnSpLocks/>
              <a:stCxn id="9" idx="0"/>
              <a:endCxn id="6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B9A5A4C9-86B7-4063-9830-150B7FF4B275}"/>
                </a:ext>
              </a:extLst>
            </p:cNvPr>
            <p:cNvCxnSpPr>
              <a:cxnSpLocks/>
              <a:stCxn id="10" idx="4"/>
              <a:endCxn id="8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354D03A-35C2-4F69-B1F5-C2FBF665F1CF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131EBF2-092A-4D16-AF5F-779625432356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8AEB2FE-62D0-47BF-84D6-A0E633301D2D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5781317-8D7D-48FE-90D6-2C7EFF541FEF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BE11928-04AE-4A7E-BD68-1D358BB62BCC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ED7F1AA-1AF8-44C0-AF39-67E7E336C209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D1286D1-1934-4ADC-9630-8B5C8D76FE34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D4EFEEC-8405-4FD8-8CED-F341CAFEE2D6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C8560DF-744F-44F2-AACB-8406E7D174C5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07FF040-8CAA-45C2-9679-0C5419C4C708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1823996-2541-4CB6-A2FC-410E7DC2E5CF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17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85DE39-72CC-4BC6-94F1-8327BBCBB2D4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一个相关问题（*）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410B2C-80A7-4C15-87FC-A622BE8316F9}"/>
              </a:ext>
            </a:extLst>
          </p:cNvPr>
          <p:cNvSpPr txBox="1"/>
          <p:nvPr/>
        </p:nvSpPr>
        <p:spPr>
          <a:xfrm>
            <a:off x="958361" y="1370518"/>
            <a:ext cx="7280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给定模式串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（简单起见，假设它只含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假设有一个串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的每一位是随机生成的。先生成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，再生成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S[2]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。某一位生成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，生成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。当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为一个子串，则生成过程结束。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74A7468-2F6D-45AD-9F30-FD7DF305AC66}"/>
              </a:ext>
            </a:extLst>
          </p:cNvPr>
          <p:cNvGrpSpPr/>
          <p:nvPr/>
        </p:nvGrpSpPr>
        <p:grpSpPr>
          <a:xfrm>
            <a:off x="1048417" y="2956867"/>
            <a:ext cx="7047166" cy="1436634"/>
            <a:chOff x="1024174" y="2035396"/>
            <a:chExt cx="7047166" cy="143663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6E04F35-05B8-4C80-85B2-324D6DD5288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B37C86-F402-4876-B167-A15FA281ECF2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8AEF179-34EC-4A12-8D5C-00E02B2BCAD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73FB15-AB6E-42A4-A2D4-F6D2A58690CF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3B6109C-5DAC-4F60-8D97-2BB75E74E949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A686AB0-7921-45A2-B96D-2DE6243E83BD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78FD24-03F2-4665-A98B-CEF49D021A3F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0E68053-94D1-4211-9A95-943ABA54C566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9BA163B-B72A-454F-AAEF-EAED38BDB72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F5D9255-5A54-4C8D-96D5-5E9142532576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CB53AB4-7C98-444F-8E41-1E56171E3A64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DA5CFBD-9678-455F-82AD-3395A013CFAD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D3DC369-6DBA-4C55-BFD5-57972F5DCF92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5954DA2-ABD2-49EB-A6C6-B3F0B07EED5F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289E8505-BF8D-44DF-9AC5-682B79FCCCA8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A8CFE252-3461-406F-94F9-959C4404FFA9}"/>
                </a:ext>
              </a:extLst>
            </p:cNvPr>
            <p:cNvCxnSpPr>
              <a:cxnSpLocks/>
              <a:stCxn id="7" idx="1"/>
              <a:endCxn id="7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15251EC5-D39A-417B-86BA-8D0DE5FE216F}"/>
                </a:ext>
              </a:extLst>
            </p:cNvPr>
            <p:cNvCxnSpPr>
              <a:cxnSpLocks/>
              <a:stCxn id="8" idx="4"/>
              <a:endCxn id="6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90858B74-0643-4E1F-A8B0-FF4DB7ACA818}"/>
                </a:ext>
              </a:extLst>
            </p:cNvPr>
            <p:cNvCxnSpPr>
              <a:cxnSpLocks/>
              <a:stCxn id="9" idx="1"/>
              <a:endCxn id="8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05474FB1-AAD2-4CBC-9392-8A0E09414A57}"/>
                </a:ext>
              </a:extLst>
            </p:cNvPr>
            <p:cNvCxnSpPr>
              <a:cxnSpLocks/>
              <a:stCxn id="10" idx="0"/>
              <a:endCxn id="7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64F124EE-61B9-4817-B66E-320C08090261}"/>
                </a:ext>
              </a:extLst>
            </p:cNvPr>
            <p:cNvCxnSpPr>
              <a:cxnSpLocks/>
              <a:stCxn id="11" idx="4"/>
              <a:endCxn id="9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B279472-D5A2-4709-8048-3D0E05690C0E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E75FEFD-484F-40AE-A3DF-166BF578B9AC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1B9B1D5-EBD7-42EA-8D92-308DCA0970DA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EEDB01A-2335-410C-B039-58A501E6185E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7188E20-E6F4-4EFD-AE20-5912559BCCAE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9F806BC-ED6F-4476-9B32-55B4059BC513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9CC087F-4A96-4F37-9D4E-C716C2D5D022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BBBF93-239C-4FDB-AAAE-8CC0E70AEE4E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0E18E33-5C3E-4FA4-B1B1-40C9C75AA04A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2684F93-4545-4F1F-ADBC-FF6922F8EC5F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9A7DDA5-97FA-4406-A40A-207CAEE6E2FD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D0415376-D131-4C7C-8E63-40FD857CC2B8}"/>
              </a:ext>
            </a:extLst>
          </p:cNvPr>
          <p:cNvSpPr txBox="1"/>
          <p:nvPr/>
        </p:nvSpPr>
        <p:spPr>
          <a:xfrm>
            <a:off x="1290337" y="4633547"/>
            <a:ext cx="62974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结束时 </a:t>
            </a:r>
            <a:r>
              <a:rPr lang="en-US" altLang="zh-CN" dirty="0">
                <a:solidFill>
                  <a:srgbClr val="7030A0"/>
                </a:solidFill>
              </a:rPr>
              <a:t>|S| </a:t>
            </a:r>
            <a:r>
              <a:rPr lang="zh-CN" altLang="en-US" dirty="0">
                <a:solidFill>
                  <a:srgbClr val="7030A0"/>
                </a:solidFill>
              </a:rPr>
              <a:t>的期望值 </a:t>
            </a:r>
            <a:r>
              <a:rPr lang="en-US" altLang="zh-CN" dirty="0">
                <a:solidFill>
                  <a:srgbClr val="7030A0"/>
                </a:solidFill>
              </a:rPr>
              <a:t>= </a:t>
            </a:r>
            <a:r>
              <a:rPr lang="zh-CN" altLang="en-US" dirty="0">
                <a:solidFill>
                  <a:srgbClr val="7030A0"/>
                </a:solidFill>
              </a:rPr>
              <a:t>上面这个</a:t>
            </a:r>
            <a:r>
              <a:rPr lang="en-US" altLang="zh-CN" dirty="0">
                <a:solidFill>
                  <a:srgbClr val="7030A0"/>
                </a:solidFill>
              </a:rPr>
              <a:t>NFA</a:t>
            </a:r>
            <a:r>
              <a:rPr lang="zh-CN" altLang="en-US" dirty="0">
                <a:solidFill>
                  <a:srgbClr val="7030A0"/>
                </a:solidFill>
              </a:rPr>
              <a:t>的停机时间的期望值。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Hans-HK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计算这个期望值存在</a:t>
            </a:r>
            <a:r>
              <a:rPr lang="en-US" altLang="zh-CN" sz="2400" dirty="0">
                <a:solidFill>
                  <a:srgbClr val="006600"/>
                </a:solidFill>
              </a:rPr>
              <a:t>O(m)</a:t>
            </a:r>
            <a:r>
              <a:rPr lang="zh-CN" altLang="en-US" sz="2400" dirty="0">
                <a:solidFill>
                  <a:srgbClr val="7030A0"/>
                </a:solidFill>
              </a:rPr>
              <a:t>的算法。参见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000" dirty="0">
                <a:solidFill>
                  <a:srgbClr val="7030A0"/>
                </a:solidFill>
              </a:rPr>
              <a:t>&lt;Kai Jin, Computing the Pattern Waiting Time: A Revisit of the Intuitive Approach, </a:t>
            </a:r>
            <a:r>
              <a:rPr lang="en-US" altLang="zh-CN" sz="2000" dirty="0">
                <a:solidFill>
                  <a:srgbClr val="7030A0"/>
                </a:solidFill>
              </a:rPr>
              <a:t>ISAAC’2016&gt;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提示：解方程。利用</a:t>
            </a:r>
            <a:r>
              <a:rPr lang="en-US" altLang="zh-CN" sz="2400" dirty="0">
                <a:solidFill>
                  <a:srgbClr val="7030A0"/>
                </a:solidFill>
              </a:rPr>
              <a:t>failure function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8B22AD7-EB47-47DA-B2CE-B78CAC7D7ADF}"/>
              </a:ext>
            </a:extLst>
          </p:cNvPr>
          <p:cNvSpPr txBox="1"/>
          <p:nvPr/>
        </p:nvSpPr>
        <p:spPr>
          <a:xfrm>
            <a:off x="3714491" y="41853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NFA(non-deterministic finite automata)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287950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F6F927-A0E4-4221-AB6D-32B54CF79AB7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更多拓展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可课后阅读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A599C2-7937-476D-8499-A5327C69034F}"/>
              </a:ext>
            </a:extLst>
          </p:cNvPr>
          <p:cNvSpPr txBox="1"/>
          <p:nvPr/>
        </p:nvSpPr>
        <p:spPr>
          <a:xfrm>
            <a:off x="738555" y="1608992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(**)</a:t>
            </a: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中，我们为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的每个前缀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用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，我们可以为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（仅仅需要稍微修改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算法。留作思考题）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Booth’s Algorithm (***)</a:t>
            </a:r>
          </a:p>
          <a:p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计算</a:t>
            </a:r>
            <a:r>
              <a:rPr lang="en-US" altLang="zh-Hans-HK" sz="2400" b="0" i="0" dirty="0">
                <a:solidFill>
                  <a:srgbClr val="000000"/>
                </a:solidFill>
                <a:effectLst/>
                <a:latin typeface="Linux Libertine"/>
              </a:rPr>
              <a:t>Lexicographically minimal string rotation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   它的一个预处理过程与</a:t>
            </a:r>
            <a:r>
              <a:rPr lang="en-US" altLang="zh-CN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算法求</a:t>
            </a:r>
            <a:r>
              <a:rPr lang="el-GR" altLang="zh-CN" sz="2400" dirty="0">
                <a:solidFill>
                  <a:srgbClr val="00B0F0"/>
                </a:solidFill>
                <a:latin typeface="Linux Libertine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是相似的。</a:t>
            </a:r>
            <a:endParaRPr lang="en-US" altLang="zh-Hans-HK" sz="24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</a:t>
            </a:r>
            <a:r>
              <a:rPr lang="en-US" altLang="zh-Hans-HK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Lexicographically_minimal_string_rotation#Booth‘s_Algorithm</a:t>
            </a:r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（论文仅仅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页）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4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94AD751-61FA-4885-B071-DA03E88AAAAB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26FA21-5860-4CDB-AD36-3334929C8045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abcabcacbab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E8188F2-BB89-4F15-9921-8C29E3739CDC}"/>
              </a:ext>
            </a:extLst>
          </p:cNvPr>
          <p:cNvSpPr txBox="1"/>
          <p:nvPr/>
        </p:nvSpPr>
        <p:spPr>
          <a:xfrm>
            <a:off x="1228067" y="5038542"/>
            <a:ext cx="34955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cac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1AF0293-A976-44B1-A4BF-B81E86E07ABA}"/>
              </a:ext>
            </a:extLst>
          </p:cNvPr>
          <p:cNvGrpSpPr/>
          <p:nvPr/>
        </p:nvGrpSpPr>
        <p:grpSpPr>
          <a:xfrm>
            <a:off x="2075539" y="5610442"/>
            <a:ext cx="269626" cy="635679"/>
            <a:chOff x="2655182" y="5028775"/>
            <a:chExt cx="269626" cy="63567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5A2F63E-0904-4522-A2C8-E96C6362A3A5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7E9DB75F-0651-4F77-9FF1-19E26F727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4702DA9-FEF7-4976-8C32-D805A9F8B722}"/>
              </a:ext>
            </a:extLst>
          </p:cNvPr>
          <p:cNvGrpSpPr/>
          <p:nvPr/>
        </p:nvGrpSpPr>
        <p:grpSpPr>
          <a:xfrm>
            <a:off x="2073288" y="4086320"/>
            <a:ext cx="269626" cy="626780"/>
            <a:chOff x="2699190" y="4086320"/>
            <a:chExt cx="269626" cy="62678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31C83BA-72ED-4538-9DE5-48618A19C88D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E73F505-78B1-4A56-88B6-0BF0F85FF3DB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771F6CD-A87E-4B1D-875E-163AA796D98C}"/>
              </a:ext>
            </a:extLst>
          </p:cNvPr>
          <p:cNvSpPr txBox="1"/>
          <p:nvPr/>
        </p:nvSpPr>
        <p:spPr>
          <a:xfrm>
            <a:off x="5575639" y="4708210"/>
            <a:ext cx="2931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)=(2,2)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i-j+1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,j0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83CFF48-050A-4F24-9AC4-8BA4A1CD87E1}"/>
              </a:ext>
            </a:extLst>
          </p:cNvPr>
          <p:cNvGrpSpPr/>
          <p:nvPr/>
        </p:nvGrpSpPr>
        <p:grpSpPr>
          <a:xfrm>
            <a:off x="1696090" y="4070599"/>
            <a:ext cx="269626" cy="626780"/>
            <a:chOff x="2699190" y="4086320"/>
            <a:chExt cx="269626" cy="626780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C4329D5-AED0-4F5A-A302-5B8CF0B1B494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E12DB64-0C63-4FF6-9076-E3A701DAF275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02A2BF9-FA68-4517-86D1-7B4B83F5FDCC}"/>
              </a:ext>
            </a:extLst>
          </p:cNvPr>
          <p:cNvGrpSpPr/>
          <p:nvPr/>
        </p:nvGrpSpPr>
        <p:grpSpPr>
          <a:xfrm>
            <a:off x="1699316" y="5610442"/>
            <a:ext cx="269626" cy="635679"/>
            <a:chOff x="2655182" y="5028775"/>
            <a:chExt cx="269626" cy="635679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3ED24A2-A56F-4193-9712-F3F9BF2B6A20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29">
              <a:extLst>
                <a:ext uri="{FF2B5EF4-FFF2-40B4-BE49-F238E27FC236}">
                  <a16:creationId xmlns:a16="http://schemas.microsoft.com/office/drawing/2014/main" id="{7A38782E-3F3D-4DD0-B72D-FF602A996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4E1EF51-8DF0-4EC5-B592-D99AD1232441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1D48F1D-23B2-4431-9307-CD420B4832CD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6B38E596-FCAF-4801-923A-57C6BBD1E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14F7555-F8FE-4749-870C-FB25A29BBAF8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896802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1AF0293-A976-44B1-A4BF-B81E86E07ABA}"/>
              </a:ext>
            </a:extLst>
          </p:cNvPr>
          <p:cNvGrpSpPr/>
          <p:nvPr/>
        </p:nvGrpSpPr>
        <p:grpSpPr>
          <a:xfrm>
            <a:off x="1879801" y="5606043"/>
            <a:ext cx="269626" cy="635679"/>
            <a:chOff x="2655182" y="5028775"/>
            <a:chExt cx="269626" cy="63567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5A2F63E-0904-4522-A2C8-E96C6362A3A5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7E9DB75F-0651-4F77-9FF1-19E26F727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4702DA9-FEF7-4976-8C32-D805A9F8B722}"/>
              </a:ext>
            </a:extLst>
          </p:cNvPr>
          <p:cNvGrpSpPr/>
          <p:nvPr/>
        </p:nvGrpSpPr>
        <p:grpSpPr>
          <a:xfrm>
            <a:off x="1850461" y="4022167"/>
            <a:ext cx="269626" cy="626780"/>
            <a:chOff x="2699190" y="4086320"/>
            <a:chExt cx="269626" cy="62678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31C83BA-72ED-4538-9DE5-48618A19C88D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E73F505-78B1-4A56-88B6-0BF0F85FF3DB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258D95E-DE79-4FF1-B07E-553EFB0B1A58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87D1A5A-954B-4A50-AEBD-8A06F59B45F5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7C571E58-2E1B-4161-9B26-CE470632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9EA0299-D186-4FD7-B940-7A25DB8DC0B2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A7589F7-4B89-48AF-965A-5FCFC288ABBE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8671A7-C932-47C6-95F9-F0562CCA72A7}"/>
              </a:ext>
            </a:extLst>
          </p:cNvPr>
          <p:cNvSpPr txBox="1"/>
          <p:nvPr/>
        </p:nvSpPr>
        <p:spPr>
          <a:xfrm>
            <a:off x="5575639" y="4708210"/>
            <a:ext cx="2931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i-j+1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,j0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CFEABD-FCB3-4872-8B14-6249E94D44E1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abcabcacbab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EA75AB2-F458-4DDF-BF8A-E820C4CBAF02}"/>
              </a:ext>
            </a:extLst>
          </p:cNvPr>
          <p:cNvSpPr txBox="1"/>
          <p:nvPr/>
        </p:nvSpPr>
        <p:spPr>
          <a:xfrm>
            <a:off x="1399211" y="5021268"/>
            <a:ext cx="29314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3504665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1AF0293-A976-44B1-A4BF-B81E86E07ABA}"/>
              </a:ext>
            </a:extLst>
          </p:cNvPr>
          <p:cNvGrpSpPr/>
          <p:nvPr/>
        </p:nvGrpSpPr>
        <p:grpSpPr>
          <a:xfrm>
            <a:off x="2048338" y="5584237"/>
            <a:ext cx="269626" cy="635679"/>
            <a:chOff x="2655182" y="5028775"/>
            <a:chExt cx="269626" cy="63567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5A2F63E-0904-4522-A2C8-E96C6362A3A5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7E9DB75F-0651-4F77-9FF1-19E26F727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4702DA9-FEF7-4976-8C32-D805A9F8B722}"/>
              </a:ext>
            </a:extLst>
          </p:cNvPr>
          <p:cNvGrpSpPr/>
          <p:nvPr/>
        </p:nvGrpSpPr>
        <p:grpSpPr>
          <a:xfrm>
            <a:off x="2048338" y="4023010"/>
            <a:ext cx="269626" cy="626780"/>
            <a:chOff x="2699190" y="4086320"/>
            <a:chExt cx="269626" cy="62678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31C83BA-72ED-4538-9DE5-48618A19C88D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E73F505-78B1-4A56-88B6-0BF0F85FF3DB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D5891B2-49B2-44B0-BAE5-C8EAC70C22E4}"/>
              </a:ext>
            </a:extLst>
          </p:cNvPr>
          <p:cNvGrpSpPr/>
          <p:nvPr/>
        </p:nvGrpSpPr>
        <p:grpSpPr>
          <a:xfrm>
            <a:off x="2819938" y="4054158"/>
            <a:ext cx="269626" cy="626780"/>
            <a:chOff x="2699190" y="4086320"/>
            <a:chExt cx="269626" cy="62678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009B547-15EC-4EBB-9F4D-4DC369C91CBB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46F584B-5B82-4C7E-89B9-F396B2BA271E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50C993-6A64-405C-A705-1556B6C0EF69}"/>
              </a:ext>
            </a:extLst>
          </p:cNvPr>
          <p:cNvGrpSpPr/>
          <p:nvPr/>
        </p:nvGrpSpPr>
        <p:grpSpPr>
          <a:xfrm>
            <a:off x="2819938" y="5599980"/>
            <a:ext cx="269626" cy="635679"/>
            <a:chOff x="2655182" y="5028775"/>
            <a:chExt cx="269626" cy="63567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422DE43-AD75-4FB0-AD49-8E7D48CF3F99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9">
              <a:extLst>
                <a:ext uri="{FF2B5EF4-FFF2-40B4-BE49-F238E27FC236}">
                  <a16:creationId xmlns:a16="http://schemas.microsoft.com/office/drawing/2014/main" id="{C8B24363-CFD3-416F-857E-FB5440831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CC4C04-3F08-4A74-B6F7-3833E7DA2160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AE93B57-39E3-42D3-8B4F-6C7DB1B26C04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C3DDEB0B-97C4-4A6E-8F70-A3F7EF3D8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09E0E69-DDB9-475B-8909-255F83A8618A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1CCC80F3-E51D-4011-ABAE-965F11D4DD01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CD46E65-DDAC-4EBE-9898-18107A6FC4FF}"/>
              </a:ext>
            </a:extLst>
          </p:cNvPr>
          <p:cNvSpPr txBox="1"/>
          <p:nvPr/>
        </p:nvSpPr>
        <p:spPr>
          <a:xfrm>
            <a:off x="5575639" y="4708210"/>
            <a:ext cx="2931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)=(6,4). 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i-j+1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,j0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037049A-6B20-4217-ACE4-2382FC92E62A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bcacbab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17E33F-E8A4-4D2C-BF00-0953C234D77A}"/>
              </a:ext>
            </a:extLst>
          </p:cNvPr>
          <p:cNvSpPr txBox="1"/>
          <p:nvPr/>
        </p:nvSpPr>
        <p:spPr>
          <a:xfrm>
            <a:off x="1599695" y="5038542"/>
            <a:ext cx="20921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279642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D5891B2-49B2-44B0-BAE5-C8EAC70C22E4}"/>
              </a:ext>
            </a:extLst>
          </p:cNvPr>
          <p:cNvGrpSpPr/>
          <p:nvPr/>
        </p:nvGrpSpPr>
        <p:grpSpPr>
          <a:xfrm>
            <a:off x="2644793" y="4067208"/>
            <a:ext cx="269626" cy="626780"/>
            <a:chOff x="2699190" y="4086320"/>
            <a:chExt cx="269626" cy="62678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009B547-15EC-4EBB-9F4D-4DC369C91CBB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46F584B-5B82-4C7E-89B9-F396B2BA271E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50C993-6A64-405C-A705-1556B6C0EF69}"/>
              </a:ext>
            </a:extLst>
          </p:cNvPr>
          <p:cNvGrpSpPr/>
          <p:nvPr/>
        </p:nvGrpSpPr>
        <p:grpSpPr>
          <a:xfrm>
            <a:off x="2644793" y="5569917"/>
            <a:ext cx="269626" cy="635679"/>
            <a:chOff x="2655182" y="5028775"/>
            <a:chExt cx="269626" cy="63567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422DE43-AD75-4FB0-AD49-8E7D48CF3F99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9">
              <a:extLst>
                <a:ext uri="{FF2B5EF4-FFF2-40B4-BE49-F238E27FC236}">
                  <a16:creationId xmlns:a16="http://schemas.microsoft.com/office/drawing/2014/main" id="{C8B24363-CFD3-416F-857E-FB5440831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13827BF-C5B7-4049-954C-CC4835BBC4D7}"/>
              </a:ext>
            </a:extLst>
          </p:cNvPr>
          <p:cNvGrpSpPr/>
          <p:nvPr/>
        </p:nvGrpSpPr>
        <p:grpSpPr>
          <a:xfrm>
            <a:off x="3567333" y="4070015"/>
            <a:ext cx="269626" cy="626780"/>
            <a:chOff x="2699190" y="4086320"/>
            <a:chExt cx="269626" cy="62678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2031FDC-3424-4326-BC37-40919B7F36D5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8BDBB64-2671-42C0-93C8-99DA2DCA6A67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B190C91-64CC-49FE-A53B-A27550C7F4CA}"/>
              </a:ext>
            </a:extLst>
          </p:cNvPr>
          <p:cNvGrpSpPr/>
          <p:nvPr/>
        </p:nvGrpSpPr>
        <p:grpSpPr>
          <a:xfrm>
            <a:off x="3562443" y="5585209"/>
            <a:ext cx="269626" cy="635679"/>
            <a:chOff x="2655182" y="5028775"/>
            <a:chExt cx="269626" cy="635679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554F15A-3761-445D-B591-4FB654E3E1A0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ECE46DA8-6792-494A-9270-7DC366221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35C8257-4120-4226-8815-142F8089774E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EFC7B33-C97A-487C-8A9F-F8A66DB2CA8E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FB566465-7344-4DB0-9FFD-FB485675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6F3AB2B-3B64-4BF4-B570-F8171E5AED88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8E6B7B3F-8BA2-4BE8-9332-FA640AD8AD32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596A247-8746-4878-A0C2-E5A7BA2F5B15}"/>
              </a:ext>
            </a:extLst>
          </p:cNvPr>
          <p:cNvSpPr txBox="1"/>
          <p:nvPr/>
        </p:nvSpPr>
        <p:spPr>
          <a:xfrm>
            <a:off x="5575639" y="4708210"/>
            <a:ext cx="2931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)=(10,5).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j==m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返回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i-m+1=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217D64-5EEC-4C78-AD80-7CEA1B62E92C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ababc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3C5B884-7347-41B6-B9F4-A2584C5D8AD9}"/>
              </a:ext>
            </a:extLst>
          </p:cNvPr>
          <p:cNvSpPr txBox="1"/>
          <p:nvPr/>
        </p:nvSpPr>
        <p:spPr>
          <a:xfrm>
            <a:off x="2157141" y="5038542"/>
            <a:ext cx="2312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711262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A89536-1CFF-4A79-9871-0CE9ECD08E16}"/>
              </a:ext>
            </a:extLst>
          </p:cNvPr>
          <p:cNvSpPr txBox="1"/>
          <p:nvPr/>
        </p:nvSpPr>
        <p:spPr>
          <a:xfrm>
            <a:off x="1857129" y="1536174"/>
            <a:ext cx="565366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&lt;= n-m){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j = 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 &amp;&amp; j&lt;m){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j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AE43C62-D95F-4A87-B34F-3E895C0481A3}"/>
              </a:ext>
            </a:extLst>
          </p:cNvPr>
          <p:cNvSpPr txBox="1">
            <a:spLocks noChangeArrowheads="1"/>
          </p:cNvSpPr>
          <p:nvPr/>
        </p:nvSpPr>
        <p:spPr>
          <a:xfrm>
            <a:off x="867508" y="421972"/>
            <a:ext cx="7239000" cy="7985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另一种写法（同样是正确的）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00554F-BFC0-45A1-81FC-5463A9AB8436}"/>
              </a:ext>
            </a:extLst>
          </p:cNvPr>
          <p:cNvSpPr txBox="1"/>
          <p:nvPr/>
        </p:nvSpPr>
        <p:spPr>
          <a:xfrm>
            <a:off x="1400939" y="5742681"/>
            <a:ext cx="6315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感兴趣的同学可以课下阅读理解这个代码。（课上不讲解）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30680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2287</TotalTime>
  <Words>7125</Words>
  <Application>Microsoft Office PowerPoint</Application>
  <PresentationFormat>全屏显示(4:3)</PresentationFormat>
  <Paragraphs>878</Paragraphs>
  <Slides>45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Linux Libertine</vt:lpstr>
      <vt:lpstr>Tiimes New Roman</vt:lpstr>
      <vt:lpstr>等线</vt:lpstr>
      <vt:lpstr>等线 Light</vt:lpstr>
      <vt:lpstr>黑体</vt:lpstr>
      <vt:lpstr>楷体_GB2312</vt:lpstr>
      <vt:lpstr>隶书</vt:lpstr>
      <vt:lpstr>宋体</vt:lpstr>
      <vt:lpstr>Arial</vt:lpstr>
      <vt:lpstr>Calibri</vt:lpstr>
      <vt:lpstr>Cambria Math</vt:lpstr>
      <vt:lpstr>Gill Sans MT</vt:lpstr>
      <vt:lpstr>Lucida Sans</vt:lpstr>
      <vt:lpstr>Times New Roman</vt:lpstr>
      <vt:lpstr>Wingdings</vt:lpstr>
      <vt:lpstr>画廊</vt:lpstr>
      <vt:lpstr>Bitmap Image</vt:lpstr>
      <vt:lpstr>串的模式匹配</vt:lpstr>
      <vt:lpstr>PowerPoint 演示文稿</vt:lpstr>
      <vt:lpstr>符号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BF算法的时间复杂度分析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KMP算法的主要策略</vt:lpstr>
      <vt:lpstr>②π的定义及KMP主过程描述</vt:lpstr>
      <vt:lpstr>PowerPoint 演示文稿</vt:lpstr>
      <vt:lpstr>PowerPoint 演示文稿</vt:lpstr>
      <vt:lpstr>PowerPoint 演示文稿</vt:lpstr>
      <vt:lpstr>PowerPoint 演示文稿</vt:lpstr>
      <vt:lpstr>③ 如何计算π？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第4章小结</vt:lpstr>
      <vt:lpstr>拓展内容（自学）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4.3    串的模式匹配算法</dc:title>
  <dc:creator>knight davion</dc:creator>
  <cp:lastModifiedBy>jinkai</cp:lastModifiedBy>
  <cp:revision>1922</cp:revision>
  <dcterms:created xsi:type="dcterms:W3CDTF">2020-08-23T08:06:12Z</dcterms:created>
  <dcterms:modified xsi:type="dcterms:W3CDTF">2022-09-12T02:42:28Z</dcterms:modified>
</cp:coreProperties>
</file>