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8"/>
  </p:notesMasterIdLst>
  <p:sldIdLst>
    <p:sldId id="304" r:id="rId2"/>
    <p:sldId id="309" r:id="rId3"/>
    <p:sldId id="330" r:id="rId4"/>
    <p:sldId id="351" r:id="rId5"/>
    <p:sldId id="353" r:id="rId6"/>
    <p:sldId id="354" r:id="rId7"/>
    <p:sldId id="352" r:id="rId8"/>
    <p:sldId id="438" r:id="rId9"/>
    <p:sldId id="336" r:id="rId10"/>
    <p:sldId id="355" r:id="rId11"/>
    <p:sldId id="356" r:id="rId12"/>
    <p:sldId id="357" r:id="rId13"/>
    <p:sldId id="334" r:id="rId14"/>
    <p:sldId id="359" r:id="rId15"/>
    <p:sldId id="358" r:id="rId16"/>
    <p:sldId id="360" r:id="rId17"/>
    <p:sldId id="361" r:id="rId18"/>
    <p:sldId id="384" r:id="rId19"/>
    <p:sldId id="339" r:id="rId20"/>
    <p:sldId id="491" r:id="rId21"/>
    <p:sldId id="311" r:id="rId22"/>
    <p:sldId id="333" r:id="rId23"/>
    <p:sldId id="375" r:id="rId24"/>
    <p:sldId id="332" r:id="rId25"/>
    <p:sldId id="376" r:id="rId26"/>
    <p:sldId id="378" r:id="rId27"/>
    <p:sldId id="337" r:id="rId28"/>
    <p:sldId id="377" r:id="rId29"/>
    <p:sldId id="649" r:id="rId30"/>
    <p:sldId id="638" r:id="rId31"/>
    <p:sldId id="323" r:id="rId32"/>
    <p:sldId id="324" r:id="rId33"/>
    <p:sldId id="650" r:id="rId34"/>
    <p:sldId id="329" r:id="rId35"/>
    <p:sldId id="331" r:id="rId36"/>
    <p:sldId id="32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动态规划" id="{A6F4BA5F-99DA-4F4F-B265-3D1CBC2C34C1}">
          <p14:sldIdLst>
            <p14:sldId id="309"/>
            <p14:sldId id="330"/>
            <p14:sldId id="351"/>
            <p14:sldId id="353"/>
            <p14:sldId id="354"/>
            <p14:sldId id="352"/>
            <p14:sldId id="438"/>
            <p14:sldId id="336"/>
            <p14:sldId id="355"/>
            <p14:sldId id="356"/>
            <p14:sldId id="357"/>
            <p14:sldId id="334"/>
            <p14:sldId id="359"/>
            <p14:sldId id="358"/>
            <p14:sldId id="360"/>
            <p14:sldId id="361"/>
            <p14:sldId id="384"/>
            <p14:sldId id="339"/>
            <p14:sldId id="491"/>
          </p14:sldIdLst>
        </p14:section>
        <p14:section name="贪心算法" id="{F5DA9C54-1394-4AD7-848B-D2363D45E363}">
          <p14:sldIdLst>
            <p14:sldId id="311"/>
            <p14:sldId id="333"/>
            <p14:sldId id="375"/>
            <p14:sldId id="332"/>
            <p14:sldId id="376"/>
            <p14:sldId id="378"/>
            <p14:sldId id="337"/>
            <p14:sldId id="377"/>
            <p14:sldId id="649"/>
            <p14:sldId id="638"/>
            <p14:sldId id="323"/>
            <p14:sldId id="324"/>
            <p14:sldId id="650"/>
            <p14:sldId id="329"/>
            <p14:sldId id="331"/>
          </p14:sldIdLst>
        </p14:section>
        <p14:section name="其他" id="{10C845B5-2BCB-4DEA-AE19-70EB41D25913}">
          <p14:sldIdLst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0000FF"/>
    <a:srgbClr val="6600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>
      <p:cViewPr varScale="1">
        <p:scale>
          <a:sx n="117" d="100"/>
          <a:sy n="117" d="100"/>
        </p:scale>
        <p:origin x="144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多余</a:t>
            </a:r>
            <a:r>
              <a:rPr lang="en-US" altLang="zh-CN" sz="1200" dirty="0"/>
              <a:t>1</a:t>
            </a:r>
            <a:r>
              <a:rPr lang="zh-CN" altLang="en-US" sz="1200" dirty="0"/>
              <a:t>间客房呢？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（留作课后思考）</a:t>
            </a:r>
            <a:endParaRPr lang="zh-Hans-HK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某种意义上和</a:t>
            </a:r>
            <a:r>
              <a:rPr lang="en-US" altLang="zh-CN" dirty="0"/>
              <a:t>DP</a:t>
            </a:r>
            <a:r>
              <a:rPr lang="zh-CN" altLang="en-US"/>
              <a:t>挺像的。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en.wikipedia.org/wiki/Dynamic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problem/l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dp/tasks/dp_a" TargetMode="External"/><Relationship Id="rId2" Type="http://schemas.openxmlformats.org/officeDocument/2006/relationships/hyperlink" Target="https://atcoder.jp/contests/dp/tasks/dp_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coder.jp/contests/dp/tasks/dp_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ogu.com.cn/problem/P12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%27s_algorithm" TargetMode="External"/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l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2800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7AAE-7876-42C4-A642-6EF5002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en-US" altLang="zh-CN" sz="2000" dirty="0">
                    <a:solidFill>
                      <a:srgbClr val="00B0F0"/>
                    </a:solidFill>
                  </a:rPr>
                  <a:t>F[j]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dirty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的“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</a:t>
                </a:r>
                <a:r>
                  <a:rPr lang="zh-CN" altLang="en-US" sz="2000" dirty="0"/>
                  <a:t>”的最长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</a:t>
                </a:r>
                <a:r>
                  <a:rPr lang="zh-CN" altLang="en-US" sz="2000" dirty="0"/>
                  <a:t>子序列的长度</a:t>
                </a:r>
                <a:endParaRPr lang="en-US" altLang="zh-CN" sz="2000" dirty="0"/>
              </a:p>
              <a:p>
                <a:pPr lvl="1"/>
                <a:r>
                  <a:rPr lang="en-US" altLang="zh-CN" sz="2200" b="1" dirty="0">
                    <a:solidFill>
                      <a:srgbClr val="006600"/>
                    </a:solidFill>
                  </a:rPr>
                  <a:t>x=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(x</a:t>
                </a:r>
                <a:r>
                  <a:rPr lang="en-US" altLang="zh-CN" sz="2200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,…</a:t>
                </a:r>
                <a:r>
                  <a:rPr lang="en-US" altLang="zh-CN" sz="2200" dirty="0" err="1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rgbClr val="006600"/>
                    </a:solidFill>
                  </a:rPr>
                  <a:t>n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)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的最长递增子序列以某个</a:t>
                </a:r>
                <a:r>
                  <a:rPr lang="en-US" altLang="zh-CN" sz="2200" dirty="0" err="1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结束 </a:t>
                </a:r>
                <a:r>
                  <a:rPr lang="en-US" altLang="zh-CN" sz="22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x</a:t>
                </a:r>
                <a:r>
                  <a:rPr lang="zh-CN" altLang="en-US" sz="2200" dirty="0"/>
                  <a:t>的最长递增子序列长度</a:t>
                </a:r>
                <a:r>
                  <a:rPr lang="en-US" altLang="zh-CN" sz="2200" dirty="0"/>
                  <a:t>=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max{F[1],…,F[n]}</a:t>
                </a:r>
                <a:r>
                  <a:rPr lang="zh-CN" altLang="en-US" sz="2200" dirty="0">
                    <a:solidFill>
                      <a:srgbClr val="00B050"/>
                    </a:solidFill>
                  </a:rPr>
                  <a:t>。</a:t>
                </a:r>
                <a:r>
                  <a:rPr lang="zh-CN" altLang="en-US" sz="2200" dirty="0"/>
                  <a:t>故，转换为求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F[1],…,F[n]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000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rgbClr val="FFC000"/>
                    </a:solidFill>
                  </a:rPr>
                  <a:t>WHY?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结束的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递增子序列有两类：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(1) 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它仅包含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它自己。此时长度为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(2)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 它包含至少</a:t>
                </a:r>
                <a:r>
                  <a:rPr lang="en-US" altLang="zh-CN" sz="1800" dirty="0">
                    <a:solidFill>
                      <a:srgbClr val="FFC000"/>
                    </a:solidFill>
                  </a:rPr>
                  <a:t>2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个元素且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接在某个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之后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br>
                  <a:rPr lang="en-US" altLang="zh-CN" sz="1800" dirty="0">
                    <a:solidFill>
                      <a:schemeClr val="accent2"/>
                    </a:solidFill>
                  </a:rPr>
                </a:br>
                <a:r>
                  <a:rPr lang="zh-CN" altLang="en-US" sz="2000" dirty="0">
                    <a:solidFill>
                      <a:schemeClr val="accent2"/>
                    </a:solidFill>
                  </a:rPr>
                  <a:t>因此，以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</a:rPr>
                  <a:t>结束的最长递增子序列的长度为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F[</a:t>
                </a:r>
                <a:r>
                  <a:rPr lang="en-US" altLang="zh-CN" sz="2000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]+1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pPr marL="411480" lvl="2" indent="0">
                  <a:buNone/>
                </a:pPr>
                <a:r>
                  <a:rPr lang="zh-CN" altLang="en-US" sz="1800" dirty="0">
                    <a:solidFill>
                      <a:schemeClr val="accent2"/>
                    </a:solidFill>
                  </a:rPr>
                  <a:t> 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，</a:t>
                </a:r>
                <a:br>
                  <a:rPr lang="en-US" altLang="zh-CN" sz="1800" dirty="0">
                    <a:solidFill>
                      <a:schemeClr val="accent2"/>
                    </a:solidFill>
                  </a:rPr>
                </a:br>
                <a:r>
                  <a:rPr lang="en-US" altLang="zh-CN" sz="1800" dirty="0">
                    <a:solidFill>
                      <a:schemeClr val="accent2"/>
                    </a:solidFill>
                  </a:rPr>
                  <a:t>  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。</a:t>
                </a:r>
                <a:r>
                  <a:rPr lang="zh-CN" altLang="en-US" sz="1800" b="1" dirty="0">
                    <a:solidFill>
                      <a:schemeClr val="accent2"/>
                    </a:solidFill>
                  </a:rPr>
                  <a:t>反之依然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！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  <a:blipFill>
                <a:blip r:embed="rId2"/>
                <a:stretch>
                  <a:fillRect l="-321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71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3BA6-91AA-40E6-A86F-5E3EEE4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600" dirty="0"/>
              </a:p>
              <a:p>
                <a:r>
                  <a:rPr lang="zh-CN" altLang="en-US" sz="2600" dirty="0"/>
                  <a:t>可以依次计算</a:t>
                </a:r>
                <a:r>
                  <a:rPr lang="en-US" altLang="zh-CN" sz="2600" dirty="0"/>
                  <a:t>F[1],…,F[n]</a:t>
                </a:r>
                <a:r>
                  <a:rPr lang="zh-CN" altLang="en-US" sz="2600" dirty="0"/>
                  <a:t>。时间复杂度为</a:t>
                </a:r>
                <a:r>
                  <a:rPr lang="en-US" altLang="zh-CN" sz="2600" dirty="0"/>
                  <a:t>O(n</a:t>
                </a:r>
                <a:r>
                  <a:rPr lang="en-US" altLang="zh-CN" sz="2600" baseline="30000" dirty="0"/>
                  <a:t>2</a:t>
                </a:r>
                <a:r>
                  <a:rPr lang="en-US" altLang="zh-CN" sz="2600" dirty="0"/>
                  <a:t>)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r>
                  <a:rPr lang="zh-CN" altLang="en-US" sz="2600" dirty="0">
                    <a:solidFill>
                      <a:srgbClr val="FF00FF"/>
                    </a:solidFill>
                  </a:rPr>
                  <a:t>举例：</a:t>
                </a:r>
                <a:endParaRPr lang="en-US" altLang="zh-CN" sz="26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600" dirty="0"/>
                  <a:t> =  	</a:t>
                </a:r>
                <a:r>
                  <a:rPr lang="en-US" altLang="zh-CN" sz="26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600" dirty="0"/>
                  <a:t> =  	</a:t>
                </a:r>
                <a:endParaRPr lang="en-US" altLang="zh-CN" sz="2600" dirty="0">
                  <a:solidFill>
                    <a:srgbClr val="002060"/>
                  </a:solidFill>
                </a:endParaRPr>
              </a:p>
              <a:p>
                <a:pPr lvl="1"/>
                <a:endParaRPr lang="en-US" altLang="zh-CN" sz="24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r>
                  <a:rPr lang="en-US" altLang="zh-CN" sz="2600" dirty="0"/>
                  <a:t>Extension:</a:t>
                </a:r>
              </a:p>
              <a:p>
                <a:pPr lvl="1"/>
                <a:r>
                  <a:rPr lang="zh-CN" altLang="en-US" sz="2400" dirty="0"/>
                  <a:t>之后讲到“查找”时，将给出</a:t>
                </a:r>
                <a:r>
                  <a:rPr lang="en-US" altLang="zh-CN" sz="2400" dirty="0"/>
                  <a:t>O(n log n)</a:t>
                </a:r>
                <a:r>
                  <a:rPr lang="zh-CN" altLang="en-US" sz="2400" dirty="0"/>
                  <a:t>的算法。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 b="-6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98A5A8-7253-4879-B2C2-849E99583BD4}"/>
              </a:ext>
            </a:extLst>
          </p:cNvPr>
          <p:cNvSpPr txBox="1"/>
          <p:nvPr/>
        </p:nvSpPr>
        <p:spPr>
          <a:xfrm>
            <a:off x="2247900" y="365760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B957A-7487-4B71-BBCF-5450F84852BB}"/>
              </a:ext>
            </a:extLst>
          </p:cNvPr>
          <p:cNvSpPr txBox="1"/>
          <p:nvPr/>
        </p:nvSpPr>
        <p:spPr>
          <a:xfrm>
            <a:off x="2671762" y="3899416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0C87D-6CAB-4652-B7DF-5936E3483F94}"/>
              </a:ext>
            </a:extLst>
          </p:cNvPr>
          <p:cNvSpPr txBox="1"/>
          <p:nvPr/>
        </p:nvSpPr>
        <p:spPr>
          <a:xfrm>
            <a:off x="3095624" y="41338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7E9DE-40A8-4DB2-AECA-FFEB8B38A33E}"/>
              </a:ext>
            </a:extLst>
          </p:cNvPr>
          <p:cNvSpPr txBox="1"/>
          <p:nvPr/>
        </p:nvSpPr>
        <p:spPr>
          <a:xfrm>
            <a:off x="3490911" y="438352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C12B56-DEF3-4007-AA1C-76CE55420619}"/>
              </a:ext>
            </a:extLst>
          </p:cNvPr>
          <p:cNvSpPr txBox="1"/>
          <p:nvPr/>
        </p:nvSpPr>
        <p:spPr>
          <a:xfrm>
            <a:off x="3900484" y="465403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C0EC5B-434B-4AB1-BB3C-BE3232BB1708}"/>
              </a:ext>
            </a:extLst>
          </p:cNvPr>
          <p:cNvSpPr txBox="1"/>
          <p:nvPr/>
        </p:nvSpPr>
        <p:spPr>
          <a:xfrm>
            <a:off x="4326214" y="489573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B5A6A7-0B85-4931-82DB-81EF569CF36F}"/>
              </a:ext>
            </a:extLst>
          </p:cNvPr>
          <p:cNvSpPr txBox="1"/>
          <p:nvPr/>
        </p:nvSpPr>
        <p:spPr>
          <a:xfrm>
            <a:off x="4732894" y="5175647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50CA2-5B3E-4D81-A35E-69F9CFEF2F0B}"/>
              </a:ext>
            </a:extLst>
          </p:cNvPr>
          <p:cNvSpPr txBox="1"/>
          <p:nvPr/>
        </p:nvSpPr>
        <p:spPr>
          <a:xfrm>
            <a:off x="5262559" y="41148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max{F[1],F[2]}+1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41003-1CF7-4EA0-B3CD-5464ADB77818}"/>
              </a:ext>
            </a:extLst>
          </p:cNvPr>
          <p:cNvSpPr txBox="1"/>
          <p:nvPr/>
        </p:nvSpPr>
        <p:spPr>
          <a:xfrm>
            <a:off x="5272084" y="43815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46E6AA-02B4-4EEF-B416-FCE1D7217169}"/>
              </a:ext>
            </a:extLst>
          </p:cNvPr>
          <p:cNvSpPr txBox="1"/>
          <p:nvPr/>
        </p:nvSpPr>
        <p:spPr>
          <a:xfrm>
            <a:off x="5262558" y="4648200"/>
            <a:ext cx="32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71E9E6-E182-4201-A671-913DEE0FCE9C}"/>
              </a:ext>
            </a:extLst>
          </p:cNvPr>
          <p:cNvSpPr txBox="1"/>
          <p:nvPr/>
        </p:nvSpPr>
        <p:spPr>
          <a:xfrm>
            <a:off x="5262558" y="4895612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],F[2],F[3],F[4],F[5]}+1</a:t>
            </a:r>
            <a:r>
              <a:rPr lang="en-US" altLang="zh-CN" dirty="0"/>
              <a:t>=4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33A675-1C43-4E6C-B4B8-B10C8A863E3F}"/>
              </a:ext>
            </a:extLst>
          </p:cNvPr>
          <p:cNvSpPr txBox="1"/>
          <p:nvPr/>
        </p:nvSpPr>
        <p:spPr>
          <a:xfrm>
            <a:off x="5272083" y="5184934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</a:t>
            </a:r>
            <a:r>
              <a:rPr lang="en-US" altLang="zh-CN" dirty="0"/>
              <a:t>4</a:t>
            </a:r>
            <a:r>
              <a:rPr lang="en-US" altLang="zh-Hans-HK" dirty="0"/>
              <a:t>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595346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  <p:bldP spid="13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1EF6-F479-424B-83E9-154911F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原问题和</a:t>
            </a:r>
            <a:r>
              <a:rPr lang="en-US" altLang="zh-CN" dirty="0"/>
              <a:t>DP</a:t>
            </a:r>
            <a:r>
              <a:rPr lang="zh-CN" altLang="en-US" dirty="0"/>
              <a:t>解决的问题有区别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8361-E119-4D1B-A367-FAADC4DF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5054600"/>
            <a:ext cx="7524749" cy="777240"/>
          </a:xfrm>
        </p:spPr>
        <p:txBody>
          <a:bodyPr>
            <a:noAutofit/>
          </a:bodyPr>
          <a:lstStyle/>
          <a:p>
            <a:pPr lvl="1"/>
            <a:r>
              <a:rPr lang="en-US" altLang="zh-CN" sz="2800" dirty="0">
                <a:solidFill>
                  <a:srgbClr val="FFC000"/>
                </a:solidFill>
              </a:rPr>
              <a:t>WHY</a:t>
            </a:r>
            <a:r>
              <a:rPr lang="zh-CN" altLang="en-US" sz="2800" dirty="0">
                <a:solidFill>
                  <a:srgbClr val="FFC000"/>
                </a:solidFill>
              </a:rPr>
              <a:t>？</a:t>
            </a:r>
            <a:r>
              <a:rPr lang="en-US" altLang="zh-Hans-HK" sz="2800" dirty="0"/>
              <a:t>x</a:t>
            </a:r>
            <a:r>
              <a:rPr lang="en-US" altLang="zh-Hans-HK" sz="2800" baseline="-25000" dirty="0"/>
              <a:t>1</a:t>
            </a:r>
            <a:r>
              <a:rPr lang="en-US" altLang="zh-Hans-HK" sz="2800" dirty="0"/>
              <a:t>…</a:t>
            </a:r>
            <a:r>
              <a:rPr lang="en-US" altLang="zh-Hans-HK" sz="2800" dirty="0" err="1"/>
              <a:t>x</a:t>
            </a:r>
            <a:r>
              <a:rPr lang="en-US" altLang="zh-Hans-HK" sz="2800" baseline="-25000" dirty="0" err="1"/>
              <a:t>j</a:t>
            </a:r>
            <a:r>
              <a:rPr lang="zh-CN" altLang="en-US" sz="2800" dirty="0"/>
              <a:t>的最大和连续子序列</a:t>
            </a:r>
            <a:r>
              <a:rPr lang="zh-CN" altLang="en-US" sz="2800" dirty="0">
                <a:solidFill>
                  <a:srgbClr val="FF0000"/>
                </a:solidFill>
              </a:rPr>
              <a:t>无法</a:t>
            </a:r>
            <a:r>
              <a:rPr lang="zh-CN" altLang="en-US" sz="2800" dirty="0"/>
              <a:t>从</a:t>
            </a:r>
            <a:br>
              <a:rPr lang="en-US" altLang="zh-CN" sz="2800" dirty="0"/>
            </a:br>
            <a:r>
              <a:rPr lang="en-US" altLang="zh-CN" sz="2800" dirty="0"/>
              <a:t>       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…x</a:t>
            </a:r>
            <a:r>
              <a:rPr lang="en-US" altLang="zh-CN" sz="2800" baseline="-25000" dirty="0"/>
              <a:t>j-1</a:t>
            </a:r>
            <a:r>
              <a:rPr lang="zh-CN" altLang="en-US" sz="2800" dirty="0"/>
              <a:t>的最大和连续子序列求出。</a:t>
            </a:r>
            <a:endParaRPr lang="en-US" altLang="zh-CN" sz="2800" dirty="0"/>
          </a:p>
          <a:p>
            <a:pPr lvl="2"/>
            <a:r>
              <a:rPr lang="zh-CN" altLang="en-US" sz="2600" dirty="0"/>
              <a:t>需要加上约束才能给出递推关系（转移方程）。</a:t>
            </a:r>
            <a:endParaRPr lang="zh-Hans-HK" alt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49143C-0B0E-418E-89CF-067C44BA9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23579"/>
              </p:ext>
            </p:extLst>
          </p:nvPr>
        </p:nvGraphicFramePr>
        <p:xfrm>
          <a:off x="1615440" y="1803400"/>
          <a:ext cx="62575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848">
                  <a:extLst>
                    <a:ext uri="{9D8B030D-6E8A-4147-A177-3AD203B41FA5}">
                      <a16:colId xmlns:a16="http://schemas.microsoft.com/office/drawing/2014/main" val="4022048977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1137465868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407684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原问题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DP</a:t>
                      </a:r>
                      <a:r>
                        <a:rPr lang="zh-CN" altLang="en-US" sz="2400" dirty="0"/>
                        <a:t>解的子问题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1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的最大和连续子序列。</a:t>
                      </a:r>
                      <a:endParaRPr lang="en-US" altLang="zh-Hans-HK" sz="2400" dirty="0"/>
                    </a:p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的最大和连续子序列，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b="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="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2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的最长单增子序列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的最长单增子序列，</a:t>
                      </a:r>
                      <a:endParaRPr lang="zh-Hans-HK" altLang="en-US" sz="2400" dirty="0"/>
                    </a:p>
                    <a:p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61841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最优矩阵乘法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en-US" altLang="zh-CN" sz="2400" baseline="-25000" dirty="0">
                <a:solidFill>
                  <a:srgbClr val="006600"/>
                </a:solidFill>
              </a:rPr>
              <a:t>0</a:t>
            </a:r>
            <a:r>
              <a:rPr lang="en-US" altLang="zh-CN" sz="2400" dirty="0">
                <a:solidFill>
                  <a:srgbClr val="006600"/>
                </a:solidFill>
              </a:rPr>
              <a:t>,…</a:t>
            </a:r>
            <a:r>
              <a:rPr lang="en-US" altLang="zh-CN" sz="2400" dirty="0" err="1">
                <a:solidFill>
                  <a:srgbClr val="006600"/>
                </a:solidFill>
              </a:rPr>
              <a:t>m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200" dirty="0"/>
              <a:t>假定有</a:t>
            </a:r>
            <a:r>
              <a:rPr lang="en-US" altLang="zh-CN" sz="22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个矩阵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，其中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</a:t>
            </a:r>
            <a:r>
              <a:rPr lang="zh-CN" altLang="en-US" sz="2200" dirty="0"/>
              <a:t>的尺寸为</a:t>
            </a:r>
            <a:r>
              <a:rPr lang="en-US" altLang="zh-CN" sz="2200" dirty="0">
                <a:solidFill>
                  <a:srgbClr val="006600"/>
                </a:solidFill>
              </a:rPr>
              <a:t>m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i-1</a:t>
            </a:r>
            <a:r>
              <a:rPr lang="en-US" altLang="zh-CN" sz="2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altLang="zh-CN" sz="2200" dirty="0">
                <a:solidFill>
                  <a:srgbClr val="006600"/>
                </a:solidFill>
              </a:rPr>
              <a:t>m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dirty="0"/>
              <a:t>问题：找个</a:t>
            </a:r>
            <a:r>
              <a:rPr lang="zh-CN" altLang="en-US" sz="2200" dirty="0">
                <a:solidFill>
                  <a:srgbClr val="00B0F0"/>
                </a:solidFill>
              </a:rPr>
              <a:t>顺序</a:t>
            </a:r>
            <a:r>
              <a:rPr lang="zh-CN" altLang="en-US" sz="2200" dirty="0"/>
              <a:t>去计算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*…*A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，使得总的计算量最小。</a:t>
            </a:r>
            <a:endParaRPr lang="en-US" altLang="zh-CN" sz="22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200" dirty="0">
                <a:solidFill>
                  <a:srgbClr val="006600"/>
                </a:solidFill>
              </a:rPr>
              <a:t>n=3,m=(3,4,5,3)</a:t>
            </a:r>
            <a:r>
              <a:rPr lang="zh-CN" altLang="en-US" sz="2200" dirty="0"/>
              <a:t>。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3</a:t>
            </a:r>
            <a:r>
              <a:rPr lang="zh-CN" altLang="en-US" sz="2200" dirty="0"/>
              <a:t>分别是</a:t>
            </a:r>
            <a:r>
              <a:rPr lang="en-US" altLang="zh-CN" sz="2200" dirty="0">
                <a:solidFill>
                  <a:srgbClr val="FF0000"/>
                </a:solidFill>
              </a:rPr>
              <a:t>3*4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4*5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5*3</a:t>
            </a:r>
            <a:r>
              <a:rPr lang="zh-CN" altLang="en-US" sz="2200" dirty="0"/>
              <a:t>的。</a:t>
            </a:r>
            <a:endParaRPr lang="en-US" altLang="zh-CN" sz="22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(A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)*A</a:t>
            </a:r>
            <a:r>
              <a:rPr lang="en-US" altLang="zh-CN" sz="2000" b="1" baseline="-25000" dirty="0"/>
              <a:t>3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6600"/>
                </a:solidFill>
              </a:rPr>
              <a:t>3*4*5  +  3*5*3 =105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*(A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)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6600"/>
                </a:solidFill>
              </a:rPr>
              <a:t>4</a:t>
            </a:r>
            <a:r>
              <a:rPr lang="zh-CN" altLang="en-US" sz="1800" dirty="0">
                <a:solidFill>
                  <a:srgbClr val="006600"/>
                </a:solidFill>
              </a:rPr>
              <a:t>*</a:t>
            </a:r>
            <a:r>
              <a:rPr lang="en-US" altLang="zh-CN" sz="1800" dirty="0">
                <a:solidFill>
                  <a:srgbClr val="006600"/>
                </a:solidFill>
              </a:rPr>
              <a:t>5</a:t>
            </a:r>
            <a:r>
              <a:rPr lang="zh-CN" altLang="en-US" sz="1800" dirty="0">
                <a:solidFill>
                  <a:srgbClr val="006600"/>
                </a:solidFill>
              </a:rPr>
              <a:t>*</a:t>
            </a:r>
            <a:r>
              <a:rPr lang="en-US" altLang="zh-CN" sz="1800" dirty="0">
                <a:solidFill>
                  <a:srgbClr val="006600"/>
                </a:solidFill>
              </a:rPr>
              <a:t>3  +  3*4*3 =96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r>
              <a:rPr lang="zh-CN" altLang="en-US" sz="2000" dirty="0"/>
              <a:t>通过这个例子，能够发现：不同的计算顺序计算量不同。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74602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B284-FCA4-428C-B206-08B80B0B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2E64-22B3-49A7-AB20-DC70967E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859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对计算顺序的理解</a:t>
            </a:r>
            <a:endParaRPr lang="en-US" altLang="zh-CN" sz="2400" dirty="0"/>
          </a:p>
          <a:p>
            <a:pPr lvl="1"/>
            <a:r>
              <a:rPr lang="zh-CN" altLang="en-US" sz="2000" dirty="0"/>
              <a:t>假设有</a:t>
            </a:r>
            <a:r>
              <a:rPr lang="en-US" altLang="zh-CN" sz="2000" dirty="0">
                <a:solidFill>
                  <a:srgbClr val="006600"/>
                </a:solidFill>
              </a:rPr>
              <a:t>6</a:t>
            </a:r>
            <a:r>
              <a:rPr lang="zh-CN" altLang="en-US" sz="2000" dirty="0"/>
              <a:t>个矩阵。</a:t>
            </a:r>
            <a:r>
              <a:rPr lang="en-US" altLang="zh-CN" sz="2000" dirty="0">
                <a:solidFill>
                  <a:srgbClr val="006600"/>
                </a:solidFill>
              </a:rPr>
              <a:t>A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000" dirty="0">
                <a:solidFill>
                  <a:srgbClr val="006600"/>
                </a:solidFill>
              </a:rPr>
              <a:t>,…,A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6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每一次我们能选择</a:t>
            </a:r>
            <a:r>
              <a:rPr lang="zh-CN" altLang="en-US" sz="2000" b="1" dirty="0">
                <a:solidFill>
                  <a:srgbClr val="00B0F0"/>
                </a:solidFill>
              </a:rPr>
              <a:t>相邻</a:t>
            </a:r>
            <a:r>
              <a:rPr lang="zh-CN" altLang="en-US" sz="2000" dirty="0"/>
              <a:t>的两个矩阵，将它们乘起来。</a:t>
            </a:r>
            <a:endParaRPr lang="en-US" altLang="zh-CN" sz="20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3AD4FA7-724B-4471-B985-EBD3FDE05A5D}"/>
              </a:ext>
            </a:extLst>
          </p:cNvPr>
          <p:cNvGrpSpPr/>
          <p:nvPr/>
        </p:nvGrpSpPr>
        <p:grpSpPr>
          <a:xfrm>
            <a:off x="1276544" y="4561499"/>
            <a:ext cx="2954614" cy="1914525"/>
            <a:chOff x="1285875" y="3514725"/>
            <a:chExt cx="2954614" cy="191452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80BF1-A9AF-49C9-8DFA-34489D217671}"/>
                </a:ext>
              </a:extLst>
            </p:cNvPr>
            <p:cNvSpPr/>
            <p:nvPr/>
          </p:nvSpPr>
          <p:spPr>
            <a:xfrm>
              <a:off x="1371600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0416BF-77DD-4419-BA89-A8E500DFDE6E}"/>
                </a:ext>
              </a:extLst>
            </p:cNvPr>
            <p:cNvSpPr/>
            <p:nvPr/>
          </p:nvSpPr>
          <p:spPr>
            <a:xfrm>
              <a:off x="185737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EA52EB-88A5-4C89-93C5-60657BFBAC2A}"/>
                </a:ext>
              </a:extLst>
            </p:cNvPr>
            <p:cNvSpPr/>
            <p:nvPr/>
          </p:nvSpPr>
          <p:spPr>
            <a:xfrm>
              <a:off x="23717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C7FCDB-4855-4A45-8681-CC977FD8F855}"/>
                </a:ext>
              </a:extLst>
            </p:cNvPr>
            <p:cNvSpPr/>
            <p:nvPr/>
          </p:nvSpPr>
          <p:spPr>
            <a:xfrm>
              <a:off x="28670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DABAC9-81C1-4C17-9831-70427C0E7679}"/>
                </a:ext>
              </a:extLst>
            </p:cNvPr>
            <p:cNvSpPr/>
            <p:nvPr/>
          </p:nvSpPr>
          <p:spPr>
            <a:xfrm>
              <a:off x="33623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E750B3-5B02-4E89-AC54-9DE3644FE93D}"/>
                </a:ext>
              </a:extLst>
            </p:cNvPr>
            <p:cNvSpPr/>
            <p:nvPr/>
          </p:nvSpPr>
          <p:spPr>
            <a:xfrm>
              <a:off x="38576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1FA459-EFFD-40EF-8991-CCFD6B7A0B70}"/>
                </a:ext>
              </a:extLst>
            </p:cNvPr>
            <p:cNvSpPr txBox="1"/>
            <p:nvPr/>
          </p:nvSpPr>
          <p:spPr>
            <a:xfrm>
              <a:off x="128587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9799D-30F4-49F0-9520-87E7C295EFF4}"/>
                </a:ext>
              </a:extLst>
            </p:cNvPr>
            <p:cNvSpPr txBox="1"/>
            <p:nvPr/>
          </p:nvSpPr>
          <p:spPr>
            <a:xfrm>
              <a:off x="176212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903EE7-FEC3-446B-95DC-33812134940A}"/>
                </a:ext>
              </a:extLst>
            </p:cNvPr>
            <p:cNvSpPr txBox="1"/>
            <p:nvPr/>
          </p:nvSpPr>
          <p:spPr>
            <a:xfrm>
              <a:off x="2276475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D2FCD-7F2D-4255-9388-9B11D7951E90}"/>
                </a:ext>
              </a:extLst>
            </p:cNvPr>
            <p:cNvSpPr txBox="1"/>
            <p:nvPr/>
          </p:nvSpPr>
          <p:spPr>
            <a:xfrm>
              <a:off x="277363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C78000-C094-4D49-94A8-AE7B9FE7D025}"/>
                </a:ext>
              </a:extLst>
            </p:cNvPr>
            <p:cNvSpPr txBox="1"/>
            <p:nvPr/>
          </p:nvSpPr>
          <p:spPr>
            <a:xfrm>
              <a:off x="324988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ADF093-3A93-4F98-92EE-D87DB10AC12A}"/>
                </a:ext>
              </a:extLst>
            </p:cNvPr>
            <p:cNvSpPr txBox="1"/>
            <p:nvPr/>
          </p:nvSpPr>
          <p:spPr>
            <a:xfrm>
              <a:off x="3764239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324A24A-3D6D-406D-92F1-BBF45C396A52}"/>
                </a:ext>
              </a:extLst>
            </p:cNvPr>
            <p:cNvSpPr/>
            <p:nvPr/>
          </p:nvSpPr>
          <p:spPr>
            <a:xfrm>
              <a:off x="1647825" y="421743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D2A4F7-DFAE-440F-9DA4-9863A81C1EAE}"/>
                </a:ext>
              </a:extLst>
            </p:cNvPr>
            <p:cNvSpPr/>
            <p:nvPr/>
          </p:nvSpPr>
          <p:spPr>
            <a:xfrm>
              <a:off x="2051581" y="455080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E2F46-755E-45F6-84B9-0C5589FD4734}"/>
                </a:ext>
              </a:extLst>
            </p:cNvPr>
            <p:cNvSpPr/>
            <p:nvPr/>
          </p:nvSpPr>
          <p:spPr>
            <a:xfrm>
              <a:off x="2524125" y="48006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0E1F30-B3D2-41EB-895E-EB9D4011DA28}"/>
                </a:ext>
              </a:extLst>
            </p:cNvPr>
            <p:cNvSpPr/>
            <p:nvPr/>
          </p:nvSpPr>
          <p:spPr>
            <a:xfrm>
              <a:off x="3040339" y="50101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75DFB-8866-48DD-84DA-84BC3F026C02}"/>
                </a:ext>
              </a:extLst>
            </p:cNvPr>
            <p:cNvSpPr/>
            <p:nvPr/>
          </p:nvSpPr>
          <p:spPr>
            <a:xfrm>
              <a:off x="3571875" y="52197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B0E739-E280-40C1-89A6-AF911393F390}"/>
                </a:ext>
              </a:extLst>
            </p:cNvPr>
            <p:cNvCxnSpPr>
              <a:cxnSpLocks/>
              <a:stCxn id="4" idx="4"/>
              <a:endCxn id="38" idx="1"/>
            </p:cNvCxnSpPr>
            <p:nvPr/>
          </p:nvCxnSpPr>
          <p:spPr>
            <a:xfrm>
              <a:off x="1476375" y="4086225"/>
              <a:ext cx="202138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48912B-66B9-4DC7-9516-F8CEAD16E054}"/>
                </a:ext>
              </a:extLst>
            </p:cNvPr>
            <p:cNvCxnSpPr>
              <a:cxnSpLocks/>
              <a:stCxn id="5" idx="4"/>
              <a:endCxn id="38" idx="7"/>
            </p:cNvCxnSpPr>
            <p:nvPr/>
          </p:nvCxnSpPr>
          <p:spPr>
            <a:xfrm flipH="1">
              <a:off x="1826687" y="4086225"/>
              <a:ext cx="135463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CF2CC6-B777-409F-B7FA-9E0C2A3263DC}"/>
                </a:ext>
              </a:extLst>
            </p:cNvPr>
            <p:cNvCxnSpPr>
              <a:cxnSpLocks/>
              <a:stCxn id="7" idx="4"/>
              <a:endCxn id="39" idx="7"/>
            </p:cNvCxnSpPr>
            <p:nvPr/>
          </p:nvCxnSpPr>
          <p:spPr>
            <a:xfrm flipH="1">
              <a:off x="2230443" y="4086225"/>
              <a:ext cx="246057" cy="495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9633E4-345B-4E01-BD03-C4014D5A2FD3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>
              <a:off x="1752600" y="4426982"/>
              <a:ext cx="29898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43B2BA-AC39-4694-9832-30F9DB7C8A20}"/>
                </a:ext>
              </a:extLst>
            </p:cNvPr>
            <p:cNvCxnSpPr>
              <a:cxnSpLocks/>
              <a:stCxn id="39" idx="5"/>
              <a:endCxn id="40" idx="2"/>
            </p:cNvCxnSpPr>
            <p:nvPr/>
          </p:nvCxnSpPr>
          <p:spPr>
            <a:xfrm>
              <a:off x="2230443" y="4729669"/>
              <a:ext cx="293682" cy="17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00C7D58-77E0-4BA0-8790-CD7E562A34FD}"/>
                </a:ext>
              </a:extLst>
            </p:cNvPr>
            <p:cNvCxnSpPr>
              <a:cxnSpLocks/>
              <a:stCxn id="40" idx="5"/>
              <a:endCxn id="41" idx="2"/>
            </p:cNvCxnSpPr>
            <p:nvPr/>
          </p:nvCxnSpPr>
          <p:spPr>
            <a:xfrm>
              <a:off x="2702987" y="4979462"/>
              <a:ext cx="337352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CC4FE5-51DF-4563-84B6-054CED0C2817}"/>
                </a:ext>
              </a:extLst>
            </p:cNvPr>
            <p:cNvCxnSpPr>
              <a:cxnSpLocks/>
              <a:stCxn id="41" idx="5"/>
              <a:endCxn id="42" idx="2"/>
            </p:cNvCxnSpPr>
            <p:nvPr/>
          </p:nvCxnSpPr>
          <p:spPr>
            <a:xfrm>
              <a:off x="3219201" y="5189012"/>
              <a:ext cx="352674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83E6CF2-16B6-4CCC-BC3F-DAD7682547F1}"/>
                </a:ext>
              </a:extLst>
            </p:cNvPr>
            <p:cNvCxnSpPr>
              <a:cxnSpLocks/>
              <a:stCxn id="9" idx="4"/>
              <a:endCxn id="40" idx="7"/>
            </p:cNvCxnSpPr>
            <p:nvPr/>
          </p:nvCxnSpPr>
          <p:spPr>
            <a:xfrm flipH="1">
              <a:off x="2702987" y="4086225"/>
              <a:ext cx="268813" cy="745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388316-D4E1-4BCF-9A43-B0FDA439CA53}"/>
                </a:ext>
              </a:extLst>
            </p:cNvPr>
            <p:cNvCxnSpPr>
              <a:cxnSpLocks/>
              <a:stCxn id="11" idx="4"/>
              <a:endCxn id="41" idx="7"/>
            </p:cNvCxnSpPr>
            <p:nvPr/>
          </p:nvCxnSpPr>
          <p:spPr>
            <a:xfrm flipH="1">
              <a:off x="3219201" y="4086225"/>
              <a:ext cx="247899" cy="954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D5520B1-96DD-430D-97BE-594FAF55BF8C}"/>
                </a:ext>
              </a:extLst>
            </p:cNvPr>
            <p:cNvCxnSpPr>
              <a:cxnSpLocks/>
              <a:stCxn id="13" idx="4"/>
              <a:endCxn id="42" idx="7"/>
            </p:cNvCxnSpPr>
            <p:nvPr/>
          </p:nvCxnSpPr>
          <p:spPr>
            <a:xfrm flipH="1">
              <a:off x="3750737" y="4086225"/>
              <a:ext cx="211663" cy="116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032013A-ECAD-4F8A-973C-15EEC585B1D3}"/>
              </a:ext>
            </a:extLst>
          </p:cNvPr>
          <p:cNvSpPr txBox="1"/>
          <p:nvPr/>
        </p:nvSpPr>
        <p:spPr>
          <a:xfrm>
            <a:off x="1085625" y="3232941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600" dirty="0"/>
              <a:t>(</a:t>
            </a:r>
            <a:r>
              <a:rPr lang="en-US" altLang="zh-Hans-HK" sz="2200" dirty="0"/>
              <a:t>(</a:t>
            </a:r>
            <a:r>
              <a:rPr lang="en-US" altLang="zh-Hans-HK" sz="20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000" dirty="0"/>
              <a:t>)</a:t>
            </a:r>
            <a:r>
              <a:rPr lang="en-US" altLang="zh-Hans-HK" dirty="0"/>
              <a:t>*A4</a:t>
            </a:r>
            <a:r>
              <a:rPr lang="en-US" altLang="zh-Hans-HK" sz="2200" dirty="0"/>
              <a:t>)</a:t>
            </a:r>
            <a:r>
              <a:rPr lang="en-US" altLang="zh-Hans-HK" dirty="0"/>
              <a:t>*A5</a:t>
            </a:r>
            <a:r>
              <a:rPr lang="en-US" altLang="zh-Hans-HK" sz="2600" dirty="0"/>
              <a:t>)</a:t>
            </a:r>
            <a:r>
              <a:rPr lang="en-US" altLang="zh-Hans-HK" dirty="0"/>
              <a:t>*A6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6FC8E5F-3BDD-41CA-8C20-B34AF1562C24}"/>
              </a:ext>
            </a:extLst>
          </p:cNvPr>
          <p:cNvGrpSpPr/>
          <p:nvPr/>
        </p:nvGrpSpPr>
        <p:grpSpPr>
          <a:xfrm>
            <a:off x="5032191" y="4561499"/>
            <a:ext cx="2954614" cy="1653107"/>
            <a:chOff x="5041522" y="3514725"/>
            <a:chExt cx="2954614" cy="165310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9C8803-5004-4282-8A40-ECDA840CA17E}"/>
                </a:ext>
              </a:extLst>
            </p:cNvPr>
            <p:cNvSpPr/>
            <p:nvPr/>
          </p:nvSpPr>
          <p:spPr>
            <a:xfrm>
              <a:off x="5127247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0FBABA-8F23-4B09-B8B0-56911509D1F0}"/>
                </a:ext>
              </a:extLst>
            </p:cNvPr>
            <p:cNvSpPr/>
            <p:nvPr/>
          </p:nvSpPr>
          <p:spPr>
            <a:xfrm>
              <a:off x="561302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EC65E6-786C-4262-A27B-876BB2205851}"/>
                </a:ext>
              </a:extLst>
            </p:cNvPr>
            <p:cNvSpPr/>
            <p:nvPr/>
          </p:nvSpPr>
          <p:spPr>
            <a:xfrm>
              <a:off x="61273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662893-A938-49B8-8A9A-5324D7AFD93A}"/>
                </a:ext>
              </a:extLst>
            </p:cNvPr>
            <p:cNvSpPr/>
            <p:nvPr/>
          </p:nvSpPr>
          <p:spPr>
            <a:xfrm>
              <a:off x="66226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E847AA-42D2-4CC1-ADF9-8A32D0434226}"/>
                </a:ext>
              </a:extLst>
            </p:cNvPr>
            <p:cNvSpPr/>
            <p:nvPr/>
          </p:nvSpPr>
          <p:spPr>
            <a:xfrm>
              <a:off x="71179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E0C876-A034-4F0E-A63B-83DB8874D79F}"/>
                </a:ext>
              </a:extLst>
            </p:cNvPr>
            <p:cNvSpPr/>
            <p:nvPr/>
          </p:nvSpPr>
          <p:spPr>
            <a:xfrm>
              <a:off x="76132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7CCD9B-F7AC-4B61-99B3-E521FD7C605C}"/>
                </a:ext>
              </a:extLst>
            </p:cNvPr>
            <p:cNvSpPr txBox="1"/>
            <p:nvPr/>
          </p:nvSpPr>
          <p:spPr>
            <a:xfrm>
              <a:off x="504152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39B6E9-332D-4D85-B965-7A8DF3406796}"/>
                </a:ext>
              </a:extLst>
            </p:cNvPr>
            <p:cNvSpPr txBox="1"/>
            <p:nvPr/>
          </p:nvSpPr>
          <p:spPr>
            <a:xfrm>
              <a:off x="551777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339622-A55E-487B-981B-33733900D116}"/>
                </a:ext>
              </a:extLst>
            </p:cNvPr>
            <p:cNvSpPr txBox="1"/>
            <p:nvPr/>
          </p:nvSpPr>
          <p:spPr>
            <a:xfrm>
              <a:off x="6032122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4D1716-F86B-4C15-86B8-F1B7B1A0D249}"/>
                </a:ext>
              </a:extLst>
            </p:cNvPr>
            <p:cNvSpPr txBox="1"/>
            <p:nvPr/>
          </p:nvSpPr>
          <p:spPr>
            <a:xfrm>
              <a:off x="652928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A6A3C7-E5EB-49F3-B730-0B3A9231D1AC}"/>
                </a:ext>
              </a:extLst>
            </p:cNvPr>
            <p:cNvSpPr txBox="1"/>
            <p:nvPr/>
          </p:nvSpPr>
          <p:spPr>
            <a:xfrm>
              <a:off x="700553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16BD1D-5D26-4CD4-B341-FADE2346A259}"/>
                </a:ext>
              </a:extLst>
            </p:cNvPr>
            <p:cNvSpPr txBox="1"/>
            <p:nvPr/>
          </p:nvSpPr>
          <p:spPr>
            <a:xfrm>
              <a:off x="7519886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EFF4942-CA5C-41AA-A6CF-C9D3E1B3B506}"/>
                </a:ext>
              </a:extLst>
            </p:cNvPr>
            <p:cNvSpPr/>
            <p:nvPr/>
          </p:nvSpPr>
          <p:spPr>
            <a:xfrm>
              <a:off x="5384422" y="424812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B32EBCC-41AF-4772-91A7-D7B1F777E145}"/>
                </a:ext>
              </a:extLst>
            </p:cNvPr>
            <p:cNvSpPr/>
            <p:nvPr/>
          </p:nvSpPr>
          <p:spPr>
            <a:xfrm>
              <a:off x="5889247" y="460795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9C8D7C9-AEF1-4A5E-9997-AD4E01F8B982}"/>
                </a:ext>
              </a:extLst>
            </p:cNvPr>
            <p:cNvSpPr/>
            <p:nvPr/>
          </p:nvSpPr>
          <p:spPr>
            <a:xfrm>
              <a:off x="7327522" y="42767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194A7E7-4590-47A2-B4E8-17B5302BF4BE}"/>
                </a:ext>
              </a:extLst>
            </p:cNvPr>
            <p:cNvSpPr/>
            <p:nvPr/>
          </p:nvSpPr>
          <p:spPr>
            <a:xfrm>
              <a:off x="6873344" y="462173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C2E18B5-0090-471D-983F-869550E362D6}"/>
                </a:ext>
              </a:extLst>
            </p:cNvPr>
            <p:cNvSpPr/>
            <p:nvPr/>
          </p:nvSpPr>
          <p:spPr>
            <a:xfrm>
              <a:off x="6403597" y="495828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17CEB95-FA28-4B8C-82E2-F59CF4EB726E}"/>
                </a:ext>
              </a:extLst>
            </p:cNvPr>
            <p:cNvCxnSpPr>
              <a:cxnSpLocks/>
              <a:stCxn id="25" idx="4"/>
              <a:endCxn id="92" idx="1"/>
            </p:cNvCxnSpPr>
            <p:nvPr/>
          </p:nvCxnSpPr>
          <p:spPr>
            <a:xfrm>
              <a:off x="5232022" y="4086225"/>
              <a:ext cx="183088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456C594-EA24-4054-91D2-B14C5EFF765E}"/>
                </a:ext>
              </a:extLst>
            </p:cNvPr>
            <p:cNvCxnSpPr>
              <a:cxnSpLocks/>
              <a:stCxn id="26" idx="4"/>
              <a:endCxn id="92" idx="7"/>
            </p:cNvCxnSpPr>
            <p:nvPr/>
          </p:nvCxnSpPr>
          <p:spPr>
            <a:xfrm flipH="1">
              <a:off x="5563284" y="4086225"/>
              <a:ext cx="154513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F61E32C-9585-4E82-92A3-8802BD3CFE85}"/>
                </a:ext>
              </a:extLst>
            </p:cNvPr>
            <p:cNvCxnSpPr>
              <a:cxnSpLocks/>
              <a:stCxn id="27" idx="4"/>
              <a:endCxn id="93" idx="7"/>
            </p:cNvCxnSpPr>
            <p:nvPr/>
          </p:nvCxnSpPr>
          <p:spPr>
            <a:xfrm flipH="1">
              <a:off x="6068109" y="4086225"/>
              <a:ext cx="164038" cy="55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A5E37F1-2112-4D4A-B983-4AD5A501BBBC}"/>
                </a:ext>
              </a:extLst>
            </p:cNvPr>
            <p:cNvCxnSpPr>
              <a:cxnSpLocks/>
              <a:stCxn id="92" idx="5"/>
              <a:endCxn id="93" idx="2"/>
            </p:cNvCxnSpPr>
            <p:nvPr/>
          </p:nvCxnSpPr>
          <p:spPr>
            <a:xfrm>
              <a:off x="5563284" y="4426982"/>
              <a:ext cx="325963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C8F82A-F3A5-4E67-A54B-312B48BD8439}"/>
                </a:ext>
              </a:extLst>
            </p:cNvPr>
            <p:cNvCxnSpPr>
              <a:cxnSpLocks/>
              <a:stCxn id="30" idx="4"/>
              <a:endCxn id="94" idx="7"/>
            </p:cNvCxnSpPr>
            <p:nvPr/>
          </p:nvCxnSpPr>
          <p:spPr>
            <a:xfrm flipH="1">
              <a:off x="7506384" y="4086225"/>
              <a:ext cx="2116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8469BB6-B5D8-4A28-A25D-F1D6C8AB3698}"/>
                </a:ext>
              </a:extLst>
            </p:cNvPr>
            <p:cNvCxnSpPr>
              <a:cxnSpLocks/>
              <a:stCxn id="29" idx="4"/>
              <a:endCxn id="94" idx="1"/>
            </p:cNvCxnSpPr>
            <p:nvPr/>
          </p:nvCxnSpPr>
          <p:spPr>
            <a:xfrm>
              <a:off x="7222747" y="4086225"/>
              <a:ext cx="1354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DEA9B5F-545C-4083-974E-7AD58074F042}"/>
                </a:ext>
              </a:extLst>
            </p:cNvPr>
            <p:cNvCxnSpPr>
              <a:cxnSpLocks/>
              <a:stCxn id="28" idx="4"/>
              <a:endCxn id="95" idx="1"/>
            </p:cNvCxnSpPr>
            <p:nvPr/>
          </p:nvCxnSpPr>
          <p:spPr>
            <a:xfrm>
              <a:off x="6727447" y="4086225"/>
              <a:ext cx="176585" cy="5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55256BB-A5D1-4AD6-8E5B-064306F4A396}"/>
                </a:ext>
              </a:extLst>
            </p:cNvPr>
            <p:cNvCxnSpPr>
              <a:cxnSpLocks/>
              <a:stCxn id="95" idx="6"/>
              <a:endCxn id="94" idx="3"/>
            </p:cNvCxnSpPr>
            <p:nvPr/>
          </p:nvCxnSpPr>
          <p:spPr>
            <a:xfrm flipV="1">
              <a:off x="7082894" y="4455587"/>
              <a:ext cx="275316" cy="270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E3770EB-36B9-4A49-BE48-4B542D48EA92}"/>
                </a:ext>
              </a:extLst>
            </p:cNvPr>
            <p:cNvCxnSpPr>
              <a:cxnSpLocks/>
              <a:stCxn id="93" idx="4"/>
              <a:endCxn id="97" idx="1"/>
            </p:cNvCxnSpPr>
            <p:nvPr/>
          </p:nvCxnSpPr>
          <p:spPr>
            <a:xfrm>
              <a:off x="5994022" y="4817507"/>
              <a:ext cx="440263" cy="17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A979F6-190C-4352-A2FC-ACFBCAAD5F22}"/>
                </a:ext>
              </a:extLst>
            </p:cNvPr>
            <p:cNvCxnSpPr>
              <a:cxnSpLocks/>
              <a:stCxn id="97" idx="7"/>
              <a:endCxn id="95" idx="4"/>
            </p:cNvCxnSpPr>
            <p:nvPr/>
          </p:nvCxnSpPr>
          <p:spPr>
            <a:xfrm flipV="1">
              <a:off x="6582459" y="4831288"/>
              <a:ext cx="395660" cy="157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70D6D66-25B5-4082-9DAE-E99829E3475B}"/>
              </a:ext>
            </a:extLst>
          </p:cNvPr>
          <p:cNvSpPr txBox="1"/>
          <p:nvPr/>
        </p:nvSpPr>
        <p:spPr>
          <a:xfrm>
            <a:off x="4863081" y="3189059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2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200" dirty="0"/>
              <a:t>)</a:t>
            </a:r>
            <a:r>
              <a:rPr lang="en-US" altLang="zh-Hans-HK" dirty="0"/>
              <a:t>*</a:t>
            </a:r>
            <a:r>
              <a:rPr lang="en-US" altLang="zh-Hans-HK" sz="2200" dirty="0"/>
              <a:t>(</a:t>
            </a:r>
            <a:r>
              <a:rPr lang="en-US" altLang="zh-Hans-HK" dirty="0"/>
              <a:t>A4*(A5*A6)</a:t>
            </a:r>
            <a:r>
              <a:rPr lang="en-US" altLang="zh-Hans-HK" sz="2200" dirty="0"/>
              <a:t>)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5470740"/>
      </p:ext>
    </p:extLst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B238-F235-468D-BC3C-65DBD3F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</p:spPr>
            <p:txBody>
              <a:bodyPr>
                <a:normAutofit fontScale="92500"/>
              </a:bodyPr>
              <a:lstStyle/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:r>
                  <a:rPr lang="en-US" altLang="zh-CN" sz="2200" dirty="0">
                    <a:solidFill>
                      <a:srgbClr val="00B0F0"/>
                    </a:solidFill>
                  </a:rPr>
                  <a:t>F[</a:t>
                </a:r>
                <a:r>
                  <a:rPr lang="en-US" altLang="zh-CN" sz="22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][j]: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  </a:t>
                </a:r>
                <a:r>
                  <a:rPr lang="zh-CN" altLang="en-US" sz="2200" dirty="0"/>
                  <a:t>计算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*…*</a:t>
                </a:r>
                <a:r>
                  <a:rPr lang="en-US" altLang="zh-CN" sz="2200" dirty="0" err="1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 err="1">
                    <a:solidFill>
                      <a:srgbClr val="00B050"/>
                    </a:solidFill>
                  </a:rPr>
                  <a:t>j</a:t>
                </a:r>
                <a:r>
                  <a:rPr lang="zh-CN" altLang="en-US" sz="2200" dirty="0"/>
                  <a:t>所需的最少运算量。目标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计算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F[1][n]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zh-Hans-HK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  <a:blipFill>
                <a:blip r:embed="rId2"/>
                <a:stretch>
                  <a:fillRect t="-3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0C3A634F-3B4B-4EBD-A199-3C0328F9A5AC}"/>
              </a:ext>
            </a:extLst>
          </p:cNvPr>
          <p:cNvSpPr/>
          <p:nvPr/>
        </p:nvSpPr>
        <p:spPr>
          <a:xfrm>
            <a:off x="3223391" y="4448906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1615F85-C0E2-4DA4-A68A-AE468F1C1A8E}"/>
              </a:ext>
            </a:extLst>
          </p:cNvPr>
          <p:cNvSpPr/>
          <p:nvPr/>
        </p:nvSpPr>
        <p:spPr>
          <a:xfrm>
            <a:off x="3837638" y="4430758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A5C56B1-D10D-4E1D-8A49-293A65BDD35A}"/>
              </a:ext>
            </a:extLst>
          </p:cNvPr>
          <p:cNvSpPr/>
          <p:nvPr/>
        </p:nvSpPr>
        <p:spPr>
          <a:xfrm>
            <a:off x="4199588" y="443872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DBFBB26-BC60-447E-8BE9-F45D8030E170}"/>
              </a:ext>
            </a:extLst>
          </p:cNvPr>
          <p:cNvSpPr/>
          <p:nvPr/>
        </p:nvSpPr>
        <p:spPr>
          <a:xfrm>
            <a:off x="4913963" y="443872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2BD4160-E300-4AD2-A857-818326C8CE57}"/>
              </a:ext>
            </a:extLst>
          </p:cNvPr>
          <p:cNvSpPr txBox="1"/>
          <p:nvPr/>
        </p:nvSpPr>
        <p:spPr>
          <a:xfrm>
            <a:off x="3118398" y="408537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Hans-HK" baseline="-25000" dirty="0"/>
              <a:t>i</a:t>
            </a:r>
            <a:endParaRPr lang="zh-Hans-HK" altLang="en-US" baseline="-250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286D304-26E8-4D96-855E-E6E5DCF58AEC}"/>
              </a:ext>
            </a:extLst>
          </p:cNvPr>
          <p:cNvSpPr txBox="1"/>
          <p:nvPr/>
        </p:nvSpPr>
        <p:spPr>
          <a:xfrm>
            <a:off x="3778739" y="4076770"/>
            <a:ext cx="5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CN" baseline="-25000" dirty="0"/>
              <a:t>k</a:t>
            </a:r>
            <a:endParaRPr lang="zh-Hans-HK" altLang="en-US" baseline="-250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3D8A586-AFDF-4F5B-A2A9-31330BE0D6D6}"/>
              </a:ext>
            </a:extLst>
          </p:cNvPr>
          <p:cNvSpPr txBox="1"/>
          <p:nvPr/>
        </p:nvSpPr>
        <p:spPr>
          <a:xfrm>
            <a:off x="4830102" y="406724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 err="1"/>
              <a:t>A</a:t>
            </a:r>
            <a:r>
              <a:rPr lang="en-US" altLang="zh-CN" baseline="-25000" dirty="0" err="1"/>
              <a:t>j</a:t>
            </a:r>
            <a:endParaRPr lang="zh-Hans-HK" altLang="en-US" baseline="-250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48B86D8-6640-406A-989A-165516ACE546}"/>
              </a:ext>
            </a:extLst>
          </p:cNvPr>
          <p:cNvSpPr/>
          <p:nvPr/>
        </p:nvSpPr>
        <p:spPr>
          <a:xfrm>
            <a:off x="4484050" y="4843693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FB571C-086D-4C94-90BF-3CAD516E3713}"/>
              </a:ext>
            </a:extLst>
          </p:cNvPr>
          <p:cNvSpPr/>
          <p:nvPr/>
        </p:nvSpPr>
        <p:spPr>
          <a:xfrm>
            <a:off x="4095062" y="5154256"/>
            <a:ext cx="209550" cy="209550"/>
          </a:xfrm>
          <a:prstGeom prst="ellips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04E2FD3-EBFC-4494-A13A-F89FBA4105DE}"/>
              </a:ext>
            </a:extLst>
          </p:cNvPr>
          <p:cNvCxnSpPr>
            <a:cxnSpLocks/>
            <a:stCxn id="107" idx="4"/>
            <a:endCxn id="112" idx="1"/>
          </p:cNvCxnSpPr>
          <p:nvPr/>
        </p:nvCxnSpPr>
        <p:spPr>
          <a:xfrm>
            <a:off x="4304363" y="4648270"/>
            <a:ext cx="210375" cy="226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98841F4-48D9-4489-BE6E-108764DAA1DA}"/>
              </a:ext>
            </a:extLst>
          </p:cNvPr>
          <p:cNvCxnSpPr>
            <a:cxnSpLocks/>
            <a:stCxn id="108" idx="4"/>
            <a:endCxn id="112" idx="7"/>
          </p:cNvCxnSpPr>
          <p:nvPr/>
        </p:nvCxnSpPr>
        <p:spPr>
          <a:xfrm flipH="1">
            <a:off x="4662912" y="4648270"/>
            <a:ext cx="355826" cy="226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0BDC1CA-1F22-4522-9E1C-C0A00B0DB6C3}"/>
              </a:ext>
            </a:extLst>
          </p:cNvPr>
          <p:cNvCxnSpPr>
            <a:cxnSpLocks/>
            <a:stCxn id="112" idx="4"/>
            <a:endCxn id="113" idx="7"/>
          </p:cNvCxnSpPr>
          <p:nvPr/>
        </p:nvCxnSpPr>
        <p:spPr>
          <a:xfrm flipH="1">
            <a:off x="4273924" y="5053243"/>
            <a:ext cx="314901" cy="1317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2306269-5E0B-48CC-A33A-A467EFC4344D}"/>
              </a:ext>
            </a:extLst>
          </p:cNvPr>
          <p:cNvSpPr txBox="1"/>
          <p:nvPr/>
        </p:nvSpPr>
        <p:spPr>
          <a:xfrm>
            <a:off x="4473743" y="40290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Hans-HK" altLang="en-US" baseline="-250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B3E6D65-024F-40A0-A007-91A1A74F0217}"/>
              </a:ext>
            </a:extLst>
          </p:cNvPr>
          <p:cNvSpPr txBox="1"/>
          <p:nvPr/>
        </p:nvSpPr>
        <p:spPr>
          <a:xfrm>
            <a:off x="3786182" y="454826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Hans-HK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A104985-FCF0-4137-9E8D-C932951D9883}"/>
              </a:ext>
            </a:extLst>
          </p:cNvPr>
          <p:cNvSpPr txBox="1"/>
          <p:nvPr/>
        </p:nvSpPr>
        <p:spPr>
          <a:xfrm>
            <a:off x="4125750" y="4551524"/>
            <a:ext cx="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k+1</a:t>
            </a:r>
            <a:endParaRPr lang="zh-Hans-HK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8AF4E35-EE03-4016-976C-B4D0A06B4F63}"/>
              </a:ext>
            </a:extLst>
          </p:cNvPr>
          <p:cNvSpPr txBox="1"/>
          <p:nvPr/>
        </p:nvSpPr>
        <p:spPr>
          <a:xfrm>
            <a:off x="4082287" y="4086234"/>
            <a:ext cx="5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CN" baseline="-25000" dirty="0"/>
              <a:t>k</a:t>
            </a:r>
            <a:r>
              <a:rPr lang="en-US" altLang="zh-Hans-HK" baseline="-25000" dirty="0"/>
              <a:t>+1</a:t>
            </a:r>
            <a:endParaRPr lang="zh-Hans-HK" altLang="en-US" baseline="-250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384636D-5AC6-4711-A539-6FB40C0BFEF8}"/>
              </a:ext>
            </a:extLst>
          </p:cNvPr>
          <p:cNvSpPr/>
          <p:nvPr/>
        </p:nvSpPr>
        <p:spPr>
          <a:xfrm>
            <a:off x="3680476" y="4856262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1A607668-9805-45C2-B3D2-3B75FAF81A38}"/>
              </a:ext>
            </a:extLst>
          </p:cNvPr>
          <p:cNvCxnSpPr>
            <a:cxnSpLocks/>
            <a:stCxn id="105" idx="4"/>
            <a:endCxn id="133" idx="1"/>
          </p:cNvCxnSpPr>
          <p:nvPr/>
        </p:nvCxnSpPr>
        <p:spPr>
          <a:xfrm>
            <a:off x="3328166" y="4658456"/>
            <a:ext cx="382998" cy="228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F3D7209-3F25-49E9-B627-DB5ED19014B8}"/>
              </a:ext>
            </a:extLst>
          </p:cNvPr>
          <p:cNvCxnSpPr>
            <a:cxnSpLocks/>
            <a:stCxn id="106" idx="4"/>
            <a:endCxn id="133" idx="7"/>
          </p:cNvCxnSpPr>
          <p:nvPr/>
        </p:nvCxnSpPr>
        <p:spPr>
          <a:xfrm flipH="1">
            <a:off x="3859338" y="4640308"/>
            <a:ext cx="83075" cy="2466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445CE295-0F4B-4B1E-9BDC-7B9F77DBC417}"/>
              </a:ext>
            </a:extLst>
          </p:cNvPr>
          <p:cNvCxnSpPr>
            <a:cxnSpLocks/>
            <a:stCxn id="133" idx="4"/>
            <a:endCxn id="113" idx="1"/>
          </p:cNvCxnSpPr>
          <p:nvPr/>
        </p:nvCxnSpPr>
        <p:spPr>
          <a:xfrm>
            <a:off x="3785251" y="5065812"/>
            <a:ext cx="340499" cy="1191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/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*…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 err="1">
                    <a:solidFill>
                      <a:srgbClr val="7030A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的任何顺序可以表示为：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en-US" altLang="zh-Hans-HK" dirty="0"/>
                  <a:t> 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计算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及 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然后计算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*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*…* </a:t>
                </a:r>
                <a:r>
                  <a:rPr lang="en-US" altLang="zh-Hans-HK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Hans-HK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，其中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k&lt;j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这种顺序的计算量至少为</a:t>
                </a:r>
                <a14:m>
                  <m:oMath xmlns:m="http://schemas.openxmlformats.org/officeDocument/2006/math"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Hans-HK" alt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blipFill>
                <a:blip r:embed="rId3"/>
                <a:stretch>
                  <a:fillRect l="-749" t="-3871" b="-109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A4EC8-1450-4F7E-BDDA-2EAEE85F5A00}"/>
              </a:ext>
            </a:extLst>
          </p:cNvPr>
          <p:cNvSpPr txBox="1"/>
          <p:nvPr/>
        </p:nvSpPr>
        <p:spPr>
          <a:xfrm>
            <a:off x="7422008" y="336601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62A2750-7DDF-4727-B391-C326B98E9A07}"/>
              </a:ext>
            </a:extLst>
          </p:cNvPr>
          <p:cNvSpPr txBox="1"/>
          <p:nvPr/>
        </p:nvSpPr>
        <p:spPr>
          <a:xfrm>
            <a:off x="3442351" y="404234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09564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E39D-2EBF-4F7E-A47F-0E63AB60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为了计算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，我们需要将</a:t>
                </a:r>
                <a:r>
                  <a:rPr lang="en-US" altLang="zh-CN" dirty="0"/>
                  <a:t>{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 (1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j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n)}</a:t>
                </a:r>
                <a:r>
                  <a:rPr lang="zh-CN" altLang="en-US" dirty="0"/>
                  <a:t>全部计算出来。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{F[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][j]}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的顺序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非常重要</a:t>
                </a:r>
                <a:r>
                  <a:rPr lang="zh-CN" altLang="en-US" dirty="0"/>
                  <a:t>。正确的计算顺序如下：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Step~0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Step~1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][i+1]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Step~L</a:t>
                </a:r>
                <a:r>
                  <a:rPr lang="en-US" altLang="zh-CN" dirty="0"/>
                  <a:t>: 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i+L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Step~n-1: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这种求解顺序保证了：在计算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</a:t>
                </a:r>
                <a:r>
                  <a:rPr lang="zh-CN" altLang="en-US" dirty="0"/>
                  <a:t>时，</a:t>
                </a:r>
                <a:br>
                  <a:rPr lang="en-US" altLang="zh-CN" dirty="0"/>
                </a:br>
                <a:r>
                  <a:rPr lang="en-US" altLang="zh-CN" dirty="0"/>
                  <a:t>          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][j-1]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,  F[i+1][j]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F[j][j] </a:t>
                </a:r>
                <a:r>
                  <a:rPr lang="zh-CN" altLang="en-US" dirty="0"/>
                  <a:t>全都已经算好了。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747858-72C7-425A-B40E-127798D83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1650"/>
              </p:ext>
            </p:extLst>
          </p:nvPr>
        </p:nvGraphicFramePr>
        <p:xfrm>
          <a:off x="6271179" y="3759199"/>
          <a:ext cx="1634570" cy="14966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6914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1522412926"/>
                    </a:ext>
                  </a:extLst>
                </a:gridCol>
              </a:tblGrid>
              <a:tr h="30797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r>
                        <a:rPr lang="en-US" altLang="zh-CN" sz="1200" dirty="0"/>
                        <a:t>\j</a:t>
                      </a:r>
                      <a:endParaRPr lang="zh-Hans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1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2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3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4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7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87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5D28-796B-4428-9D17-5BB62F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B845-63FC-4B9C-9DC6-994022CC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2" y="1952626"/>
            <a:ext cx="3267074" cy="1504950"/>
          </a:xfrm>
        </p:spPr>
        <p:txBody>
          <a:bodyPr/>
          <a:lstStyle/>
          <a:p>
            <a:r>
              <a:rPr lang="zh-CN" altLang="en-US" dirty="0"/>
              <a:t>正确的求解顺序：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L=0; L&lt;n; </a:t>
            </a:r>
            <a:r>
              <a:rPr lang="en-US" altLang="zh-CN" dirty="0">
                <a:solidFill>
                  <a:srgbClr val="0070C0"/>
                </a:solidFill>
              </a:rPr>
              <a:t>L++)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1; </a:t>
            </a:r>
            <a:r>
              <a:rPr lang="en-US" altLang="zh-CN" dirty="0" err="1">
                <a:solidFill>
                  <a:srgbClr val="0070C0"/>
                </a:solidFill>
              </a:rPr>
              <a:t>i+L</a:t>
            </a:r>
            <a:r>
              <a:rPr lang="en-US" altLang="zh-CN" dirty="0">
                <a:solidFill>
                  <a:srgbClr val="0070C0"/>
                </a:solidFill>
              </a:rPr>
              <a:t> &lt;= 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</a:t>
            </a:r>
            <a:r>
              <a:rPr lang="en-US" altLang="zh-Hans-HK" dirty="0" err="1">
                <a:solidFill>
                  <a:srgbClr val="0070C0"/>
                </a:solidFill>
              </a:rPr>
              <a:t>i+L</a:t>
            </a:r>
            <a:r>
              <a:rPr lang="en-US" altLang="zh-Hans-HK" dirty="0">
                <a:solidFill>
                  <a:srgbClr val="0070C0"/>
                </a:solidFill>
              </a:rPr>
              <a:t>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20B9-8411-4A25-883C-1492060D9405}"/>
              </a:ext>
            </a:extLst>
          </p:cNvPr>
          <p:cNvSpPr txBox="1">
            <a:spLocks/>
          </p:cNvSpPr>
          <p:nvPr/>
        </p:nvSpPr>
        <p:spPr>
          <a:xfrm>
            <a:off x="4752977" y="1952626"/>
            <a:ext cx="3267074" cy="150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错误的求解顺序：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=1;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&lt;=n;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j =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 &lt;= n;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][j]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CFC50E-E85A-4E71-AAEA-3842CAA1E978}"/>
              </a:ext>
            </a:extLst>
          </p:cNvPr>
          <p:cNvSpPr txBox="1"/>
          <p:nvPr/>
        </p:nvSpPr>
        <p:spPr>
          <a:xfrm>
            <a:off x="952500" y="3444359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计算</a:t>
            </a:r>
            <a:r>
              <a:rPr lang="en-US" altLang="zh-CN" dirty="0">
                <a:solidFill>
                  <a:srgbClr val="FF00FF"/>
                </a:solidFill>
              </a:rPr>
              <a:t>F[1][n]</a:t>
            </a:r>
            <a:r>
              <a:rPr lang="zh-CN" altLang="en-US" sz="1800" dirty="0">
                <a:solidFill>
                  <a:srgbClr val="FF00FF"/>
                </a:solidFill>
              </a:rPr>
              <a:t>举例：</a:t>
            </a:r>
            <a:endParaRPr lang="en-US" altLang="zh-CN" sz="1800" dirty="0">
              <a:solidFill>
                <a:srgbClr val="FF00FF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n=3,m=(3,4,5,3)</a:t>
            </a:r>
            <a:r>
              <a:rPr lang="zh-CN" altLang="en-US" sz="1800" dirty="0"/>
              <a:t>。</a:t>
            </a:r>
            <a:endParaRPr lang="zh-Hans-HK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E97AB81-37DE-4E21-8B08-21B248AD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95641"/>
              </p:ext>
            </p:extLst>
          </p:nvPr>
        </p:nvGraphicFramePr>
        <p:xfrm>
          <a:off x="3190873" y="3714214"/>
          <a:ext cx="2568020" cy="23556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005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</a:tblGrid>
              <a:tr h="60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</a:t>
                      </a:r>
                      <a:r>
                        <a:rPr lang="en-US" altLang="zh-CN" sz="2200" dirty="0"/>
                        <a:t>\j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1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2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3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1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2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3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8CFB76-124C-48F7-B93D-2D0247749390}"/>
              </a:ext>
            </a:extLst>
          </p:cNvPr>
          <p:cNvSpPr txBox="1"/>
          <p:nvPr/>
        </p:nvSpPr>
        <p:spPr>
          <a:xfrm>
            <a:off x="3806270" y="4360545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27355-EBD8-4386-AA78-51FCC405C607}"/>
              </a:ext>
            </a:extLst>
          </p:cNvPr>
          <p:cNvSpPr txBox="1"/>
          <p:nvPr/>
        </p:nvSpPr>
        <p:spPr>
          <a:xfrm>
            <a:off x="4436784" y="4936283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7D55E-E5FB-43CF-9B35-885F0BC6109F}"/>
              </a:ext>
            </a:extLst>
          </p:cNvPr>
          <p:cNvSpPr txBox="1"/>
          <p:nvPr/>
        </p:nvSpPr>
        <p:spPr>
          <a:xfrm>
            <a:off x="5094009" y="5564460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193E08-27D7-4D31-A917-3C733EC125A9}"/>
              </a:ext>
            </a:extLst>
          </p:cNvPr>
          <p:cNvSpPr txBox="1"/>
          <p:nvPr/>
        </p:nvSpPr>
        <p:spPr>
          <a:xfrm>
            <a:off x="4550254" y="436054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CF8738-B51C-4C75-9DE3-7541CC001D0D}"/>
              </a:ext>
            </a:extLst>
          </p:cNvPr>
          <p:cNvSpPr txBox="1"/>
          <p:nvPr/>
        </p:nvSpPr>
        <p:spPr>
          <a:xfrm>
            <a:off x="5170210" y="494647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E8CEB-62E1-45EA-8875-674275C723BD}"/>
              </a:ext>
            </a:extLst>
          </p:cNvPr>
          <p:cNvSpPr txBox="1"/>
          <p:nvPr/>
        </p:nvSpPr>
        <p:spPr>
          <a:xfrm>
            <a:off x="6076949" y="4429125"/>
            <a:ext cx="282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F[1,3]</a:t>
            </a:r>
            <a:r>
              <a:rPr lang="zh-Hans-HK" altLang="en-US" dirty="0"/>
              <a:t> </a:t>
            </a:r>
            <a:r>
              <a:rPr lang="en-US" altLang="zh-Hans-HK" dirty="0"/>
              <a:t>=</a:t>
            </a:r>
            <a:r>
              <a:rPr lang="zh-Hans-HK" altLang="en-US" dirty="0"/>
              <a:t> </a:t>
            </a:r>
            <a:r>
              <a:rPr lang="en-US" altLang="zh-Hans-HK" dirty="0"/>
              <a:t>min{</a:t>
            </a:r>
          </a:p>
          <a:p>
            <a:r>
              <a:rPr lang="en-US" altLang="zh-Hans-HK" dirty="0"/>
              <a:t>   F[1][1]+F[2][3] + 3*4*3,</a:t>
            </a:r>
          </a:p>
          <a:p>
            <a:r>
              <a:rPr lang="en-US" altLang="zh-Hans-HK" dirty="0"/>
              <a:t>   F[1][2]+F[3][3] + 3*5*3</a:t>
            </a:r>
          </a:p>
          <a:p>
            <a:r>
              <a:rPr lang="en-US" altLang="zh-Hans-HK" dirty="0"/>
              <a:t>} = min {60+36, 60+45}</a:t>
            </a:r>
          </a:p>
          <a:p>
            <a:r>
              <a:rPr lang="en-US" altLang="zh-Hans-HK" dirty="0"/>
              <a:t>  = 96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D2047-07AB-47C4-AD77-250492B84676}"/>
              </a:ext>
            </a:extLst>
          </p:cNvPr>
          <p:cNvSpPr txBox="1"/>
          <p:nvPr/>
        </p:nvSpPr>
        <p:spPr>
          <a:xfrm>
            <a:off x="5170210" y="4356491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96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82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3F85-B154-45EC-8890-76513FB4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递归与</a:t>
            </a:r>
            <a:r>
              <a:rPr lang="en-US" altLang="zh-CN" dirty="0">
                <a:solidFill>
                  <a:srgbClr val="FF00FF"/>
                </a:solidFill>
              </a:rPr>
              <a:t>DP</a:t>
            </a:r>
            <a:r>
              <a:rPr lang="zh-CN" altLang="en-US" dirty="0">
                <a:solidFill>
                  <a:srgbClr val="FF00FF"/>
                </a:solidFill>
              </a:rPr>
              <a:t>的区别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F0DBC-4731-4DEB-AE7D-B8CE154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如果采用递归方法计算</a:t>
            </a:r>
            <a:r>
              <a:rPr lang="en-US" altLang="zh-CN" dirty="0"/>
              <a:t>F[1][4]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会有许多</a:t>
            </a:r>
            <a:r>
              <a:rPr lang="en-US" altLang="zh-CN" dirty="0">
                <a:solidFill>
                  <a:srgbClr val="00B0F0"/>
                </a:solidFill>
              </a:rPr>
              <a:t>F[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][j]</a:t>
            </a:r>
            <a:r>
              <a:rPr lang="zh-CN" altLang="en-US" dirty="0">
                <a:solidFill>
                  <a:srgbClr val="00B0F0"/>
                </a:solidFill>
              </a:rPr>
              <a:t>被重复计算。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076A-D18E-425F-B04B-E69B04A2047C}"/>
              </a:ext>
            </a:extLst>
          </p:cNvPr>
          <p:cNvSpPr txBox="1"/>
          <p:nvPr/>
        </p:nvSpPr>
        <p:spPr>
          <a:xfrm>
            <a:off x="3291840" y="306145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F[1,3]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C2804-0DB5-4CFD-86DD-BC2A8DE2D33C}"/>
              </a:ext>
            </a:extLst>
          </p:cNvPr>
          <p:cNvSpPr txBox="1"/>
          <p:nvPr/>
        </p:nvSpPr>
        <p:spPr>
          <a:xfrm>
            <a:off x="10058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F[1,2]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D90A-1E10-4E26-8DC8-AB2B59431EE3}"/>
              </a:ext>
            </a:extLst>
          </p:cNvPr>
          <p:cNvSpPr txBox="1"/>
          <p:nvPr/>
        </p:nvSpPr>
        <p:spPr>
          <a:xfrm>
            <a:off x="2002536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BD3FA6-72AB-409D-9C14-06AB520344E2}"/>
              </a:ext>
            </a:extLst>
          </p:cNvPr>
          <p:cNvSpPr txBox="1"/>
          <p:nvPr/>
        </p:nvSpPr>
        <p:spPr>
          <a:xfrm>
            <a:off x="29992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F[2,3]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57443B-32D9-48D4-A401-1D22C86EE45A}"/>
              </a:ext>
            </a:extLst>
          </p:cNvPr>
          <p:cNvSpPr txBox="1"/>
          <p:nvPr/>
        </p:nvSpPr>
        <p:spPr>
          <a:xfrm>
            <a:off x="39136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5D48F-5AD5-46A2-A79A-2D1B839406F1}"/>
              </a:ext>
            </a:extLst>
          </p:cNvPr>
          <p:cNvSpPr txBox="1"/>
          <p:nvPr/>
        </p:nvSpPr>
        <p:spPr>
          <a:xfrm>
            <a:off x="603504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6423E-D24B-4C1E-B98A-5A137656C03B}"/>
              </a:ext>
            </a:extLst>
          </p:cNvPr>
          <p:cNvSpPr txBox="1"/>
          <p:nvPr/>
        </p:nvSpPr>
        <p:spPr>
          <a:xfrm>
            <a:off x="149961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F47EB2-E5ED-4076-A14B-ABC7C041707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4480" y="3430786"/>
            <a:ext cx="22860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0193BB-3E64-42C7-AF2C-0002F21B95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51176" y="3430786"/>
            <a:ext cx="1289304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469D97-7095-47AD-99A1-DF775105CDC3}"/>
              </a:ext>
            </a:extLst>
          </p:cNvPr>
          <p:cNvSpPr txBox="1"/>
          <p:nvPr/>
        </p:nvSpPr>
        <p:spPr>
          <a:xfrm>
            <a:off x="4837176" y="244612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F[1,4]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891C4-32C8-493C-ACDF-ACE8A28214B7}"/>
              </a:ext>
            </a:extLst>
          </p:cNvPr>
          <p:cNvSpPr txBox="1"/>
          <p:nvPr/>
        </p:nvSpPr>
        <p:spPr>
          <a:xfrm>
            <a:off x="5184648" y="306647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F[2,4]</a:t>
            </a:r>
            <a:endParaRPr lang="zh-Hans-HK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BECD63-E495-4E86-9EB0-4EC9D5C9693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47872" y="3430786"/>
            <a:ext cx="292608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4BECE0-8ECD-412A-8C41-F0C27C89A48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840480" y="3430786"/>
            <a:ext cx="621792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A2F866-C341-46BC-822E-8B4CCEA347E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52144" y="4125730"/>
            <a:ext cx="402336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8183E6-80C0-4AC3-A057-030FD0A9AF04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1554480" y="4125730"/>
            <a:ext cx="49377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DD1E873-6123-4D42-B01B-46F7C09C9239}"/>
              </a:ext>
            </a:extLst>
          </p:cNvPr>
          <p:cNvSpPr txBox="1"/>
          <p:nvPr/>
        </p:nvSpPr>
        <p:spPr>
          <a:xfrm>
            <a:off x="2532888" y="444955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3C7B0-E59A-4959-BBDC-992C3CA0BFC5}"/>
              </a:ext>
            </a:extLst>
          </p:cNvPr>
          <p:cNvSpPr txBox="1"/>
          <p:nvPr/>
        </p:nvSpPr>
        <p:spPr>
          <a:xfrm>
            <a:off x="3456432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828319-E732-4724-B2C0-264ADB88D891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H="1" flipV="1">
            <a:off x="3547872" y="4125730"/>
            <a:ext cx="4572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6A1B94-3589-4BF6-B3ED-238D52BF429C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3081528" y="4125730"/>
            <a:ext cx="466344" cy="3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7AF0A16-49AC-48D8-B0EF-B896040E9F37}"/>
              </a:ext>
            </a:extLst>
          </p:cNvPr>
          <p:cNvSpPr txBox="1"/>
          <p:nvPr/>
        </p:nvSpPr>
        <p:spPr>
          <a:xfrm>
            <a:off x="7447788" y="303546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Hans-HK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E64F66D-C479-43D0-A439-0A63C185958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40480" y="2815459"/>
            <a:ext cx="1545336" cy="24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CE1F20D-10D3-489C-B587-5B20BE986E0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385816" y="2815459"/>
            <a:ext cx="347472" cy="25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C0DBAA5-C23F-4232-8219-58E53834A5C3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5385816" y="2815459"/>
            <a:ext cx="2610612" cy="22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5E62DE7-65D6-482A-909E-F412A6ECDEA8}"/>
              </a:ext>
            </a:extLst>
          </p:cNvPr>
          <p:cNvSpPr txBox="1"/>
          <p:nvPr/>
        </p:nvSpPr>
        <p:spPr>
          <a:xfrm>
            <a:off x="48920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41D5F2-C743-4FCA-9B90-F9CFE9F6D57A}"/>
              </a:ext>
            </a:extLst>
          </p:cNvPr>
          <p:cNvSpPr txBox="1"/>
          <p:nvPr/>
        </p:nvSpPr>
        <p:spPr>
          <a:xfrm>
            <a:off x="6899148" y="37646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,4]</a:t>
            </a:r>
            <a:endParaRPr lang="zh-Hans-HK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DBD225-0051-4ED4-A9C4-EC8B29914F5E}"/>
              </a:ext>
            </a:extLst>
          </p:cNvPr>
          <p:cNvSpPr txBox="1"/>
          <p:nvPr/>
        </p:nvSpPr>
        <p:spPr>
          <a:xfrm>
            <a:off x="781812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F[2,2]</a:t>
            </a:r>
            <a:endParaRPr lang="zh-Hans-HK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C8BA987-4504-4AA5-900C-CB454201AC50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 flipH="1">
            <a:off x="5440680" y="3435804"/>
            <a:ext cx="292608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AFBCF-A8B3-47D1-8149-C67CF202D312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>
          <a:xfrm>
            <a:off x="5733288" y="3435804"/>
            <a:ext cx="1714500" cy="3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59C7944-39ED-4624-B170-714815BD4330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>
            <a:off x="5733288" y="3435804"/>
            <a:ext cx="2633472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F08150D-2AFD-4553-B364-00D51BFC73DB}"/>
              </a:ext>
            </a:extLst>
          </p:cNvPr>
          <p:cNvSpPr txBox="1"/>
          <p:nvPr/>
        </p:nvSpPr>
        <p:spPr>
          <a:xfrm>
            <a:off x="448970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2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E43B18-404D-4F9C-8FD1-F012F95F1341}"/>
              </a:ext>
            </a:extLst>
          </p:cNvPr>
          <p:cNvSpPr txBox="1"/>
          <p:nvPr/>
        </p:nvSpPr>
        <p:spPr>
          <a:xfrm>
            <a:off x="531723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C5A1840-8C37-4405-B389-EAC0F5A3CFCC}"/>
              </a:ext>
            </a:extLst>
          </p:cNvPr>
          <p:cNvSpPr txBox="1"/>
          <p:nvPr/>
        </p:nvSpPr>
        <p:spPr>
          <a:xfrm>
            <a:off x="654710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FBB4FA-B85B-49A1-93C2-E7789A1491EA}"/>
              </a:ext>
            </a:extLst>
          </p:cNvPr>
          <p:cNvSpPr txBox="1"/>
          <p:nvPr/>
        </p:nvSpPr>
        <p:spPr>
          <a:xfrm>
            <a:off x="759866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9EAD6B2-CD88-4247-B9DA-E58F1A86C631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 flipH="1">
            <a:off x="5038346" y="4125730"/>
            <a:ext cx="402334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9423FBE-7587-4EF2-A753-6FC0903E9E3A}"/>
              </a:ext>
            </a:extLst>
          </p:cNvPr>
          <p:cNvCxnSpPr>
            <a:cxnSpLocks/>
            <a:stCxn id="67" idx="0"/>
            <a:endCxn id="52" idx="2"/>
          </p:cNvCxnSpPr>
          <p:nvPr/>
        </p:nvCxnSpPr>
        <p:spPr>
          <a:xfrm flipH="1" flipV="1">
            <a:off x="5440680" y="4125730"/>
            <a:ext cx="42519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03CF0BF-1EBF-468E-BA33-6F1570764F05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7095744" y="4133980"/>
            <a:ext cx="352044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3C4D589-2952-4DF8-A921-784C03846D4F}"/>
              </a:ext>
            </a:extLst>
          </p:cNvPr>
          <p:cNvSpPr txBox="1"/>
          <p:nvPr/>
        </p:nvSpPr>
        <p:spPr>
          <a:xfrm>
            <a:off x="5904738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91355B-E071-48F6-9F0D-6C65499EF958}"/>
              </a:ext>
            </a:extLst>
          </p:cNvPr>
          <p:cNvCxnSpPr>
            <a:cxnSpLocks/>
            <a:stCxn id="17" idx="2"/>
            <a:endCxn id="86" idx="0"/>
          </p:cNvCxnSpPr>
          <p:nvPr/>
        </p:nvCxnSpPr>
        <p:spPr>
          <a:xfrm>
            <a:off x="5733288" y="3435804"/>
            <a:ext cx="720090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485A95-3DB0-4B5B-BEA4-C4D639D63915}"/>
              </a:ext>
            </a:extLst>
          </p:cNvPr>
          <p:cNvCxnSpPr>
            <a:cxnSpLocks/>
            <a:stCxn id="69" idx="0"/>
            <a:endCxn id="53" idx="2"/>
          </p:cNvCxnSpPr>
          <p:nvPr/>
        </p:nvCxnSpPr>
        <p:spPr>
          <a:xfrm flipH="1" flipV="1">
            <a:off x="7447788" y="4133980"/>
            <a:ext cx="699516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内容占位符 2">
            <a:extLst>
              <a:ext uri="{FF2B5EF4-FFF2-40B4-BE49-F238E27FC236}">
                <a16:creationId xmlns:a16="http://schemas.microsoft.com/office/drawing/2014/main" id="{A834BB1F-EADA-477C-A329-60358E7E3691}"/>
              </a:ext>
            </a:extLst>
          </p:cNvPr>
          <p:cNvSpPr txBox="1">
            <a:spLocks/>
          </p:cNvSpPr>
          <p:nvPr/>
        </p:nvSpPr>
        <p:spPr>
          <a:xfrm>
            <a:off x="962107" y="5228582"/>
            <a:ext cx="7404653" cy="94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动态规划只需计算依次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，对每个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从这种角度来说，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改进了暴力递归的算法。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263140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52B0F8-3340-461E-AA82-EF73F29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动态规划算法的总结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E15566-8BFE-4AA2-B349-3F0420F0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难点：如何定义好子问题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更大规模的问题需要能够小规模的问题的解求出。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有时并不容易看出问题可以动态规划来解决。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参见课后练习“摔鸡蛋”。</a:t>
            </a:r>
            <a:endParaRPr lang="en-US" altLang="zh-CN" sz="2400" dirty="0"/>
          </a:p>
          <a:p>
            <a:r>
              <a:rPr lang="zh-CN" altLang="en-US" sz="2600" dirty="0"/>
              <a:t>动态规划经常被运用与记数。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2"/>
              </a:rPr>
              <a:t>https://en.wikipedia.org/wiki/Dynamic_programming</a:t>
            </a:r>
            <a:endParaRPr lang="en-US" altLang="zh-CN" sz="2400" dirty="0"/>
          </a:p>
          <a:p>
            <a:endParaRPr lang="en-US" altLang="zh-CN" sz="2600" dirty="0"/>
          </a:p>
          <a:p>
            <a:r>
              <a:rPr lang="zh-CN" altLang="en-US" sz="2600" dirty="0"/>
              <a:t>在网络平台上找一些动态规划的习题：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3"/>
              </a:rPr>
              <a:t>https://leetcode.com/</a:t>
            </a:r>
            <a:endParaRPr lang="en-US" altLang="zh-CN" sz="2400" dirty="0"/>
          </a:p>
          <a:p>
            <a:pPr lvl="1"/>
            <a:r>
              <a:rPr lang="en-US" altLang="zh-Hans-HK" sz="2400" dirty="0">
                <a:hlinkClick r:id="rId4"/>
              </a:rPr>
              <a:t>https://www.luogu.com.cn/problem/list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2421130629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算法名称：</a:t>
            </a:r>
            <a:r>
              <a:rPr lang="en-US" altLang="zh-CN" sz="2800" dirty="0"/>
              <a:t>DP=Dynamic programming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1940</a:t>
            </a:r>
            <a:r>
              <a:rPr lang="zh-CN" altLang="en-US" sz="2800" dirty="0"/>
              <a:t>年代由</a:t>
            </a:r>
            <a:r>
              <a:rPr lang="en-US" altLang="zh-CN" sz="2800" dirty="0"/>
              <a:t>Richard Bellman</a:t>
            </a:r>
            <a:r>
              <a:rPr lang="zh-CN" altLang="en-US" sz="2800" dirty="0"/>
              <a:t>提出。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用递归思想解决最优化问题</a:t>
            </a:r>
            <a:r>
              <a:rPr lang="zh-CN" altLang="en-US" sz="2800" dirty="0"/>
              <a:t>（将一个问题规约为较小规模的同类型问题</a:t>
            </a:r>
            <a:r>
              <a:rPr lang="en-US" altLang="zh-CN" sz="2800" dirty="0"/>
              <a:t>——</a:t>
            </a:r>
            <a:r>
              <a:rPr lang="zh-CN" altLang="en-US" sz="3600" dirty="0">
                <a:solidFill>
                  <a:srgbClr val="00B0F0"/>
                </a:solidFill>
              </a:rPr>
              <a:t>子问题</a:t>
            </a:r>
            <a:r>
              <a:rPr lang="zh-CN" altLang="en-US" sz="2800" dirty="0"/>
              <a:t>）。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但是，算法实现过程中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不会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递归调用，而是将小规模子问题的解法记录下来（存到一个表中），不断计算更大规模的子问题的解。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/>
              <a:t>两大核心要素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状态描述</a:t>
            </a:r>
            <a:r>
              <a:rPr lang="zh-CN" altLang="en-US" sz="2400" dirty="0"/>
              <a:t>：对子问题的刻画和定义。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转移方程</a:t>
            </a:r>
            <a:r>
              <a:rPr lang="zh-CN" altLang="en-US" sz="2400" dirty="0"/>
              <a:t>：问题如何依据子问题的解来求解？</a:t>
            </a:r>
            <a:endParaRPr lang="en-US" altLang="zh-CN" sz="2400" dirty="0"/>
          </a:p>
          <a:p>
            <a:r>
              <a:rPr lang="zh-CN" altLang="en-US" sz="2600" dirty="0">
                <a:solidFill>
                  <a:srgbClr val="FFC000"/>
                </a:solidFill>
              </a:rPr>
              <a:t>先来看几个例子，再讲解它与递归的联系和区别。</a:t>
            </a:r>
            <a:endParaRPr lang="en-US" altLang="zh-CN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C56A-5456-47B8-857D-45DC49DD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动态规划思考练习（课后练习）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6AAFA-DC2F-4ACB-BE72-F5DAB801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https://atcoder.jp/contests/dp/tasks/dp_h</a:t>
            </a:r>
            <a:r>
              <a:rPr lang="en-US" altLang="zh-CN" dirty="0"/>
              <a:t>    Grid1 </a:t>
            </a: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n*m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的矩阵，有的位置可以走，有的位置不能走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每次只能向右或向下走一步，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）走到（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）有几种走法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2&lt;=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3"/>
              </a:rPr>
              <a:t>https://atcoder.jp/contests/dp/tasks/dp_a</a:t>
            </a:r>
            <a:r>
              <a:rPr lang="en-US" altLang="zh-CN" dirty="0"/>
              <a:t>     Frog1</a:t>
            </a: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个数，从左到右分别是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2&lt;=n&lt;=1e5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1&lt;=a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&lt;=1e4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一开始在位置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每次可往后跳一个或两个位置。即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i+2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每次移动会有代价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要花费｜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｜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问跳到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的最小花费。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https://atcoder.jp/contests/dp/tasks/dp_b</a:t>
            </a:r>
            <a:r>
              <a:rPr lang="en-US" altLang="zh-CN" dirty="0"/>
              <a:t>     Frog2</a:t>
            </a:r>
          </a:p>
          <a:p>
            <a:pPr lvl="1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每次可以往后跳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1&lt;=K&lt;=100</a:t>
            </a:r>
          </a:p>
          <a:p>
            <a:pPr lvl="1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16655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805901" cy="4038600"/>
          </a:xfrm>
        </p:spPr>
        <p:txBody>
          <a:bodyPr>
            <a:normAutofit lnSpcReduction="10000"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br>
              <a:rPr lang="en-US" altLang="zh-CN" sz="2800" b="0" i="0" dirty="0">
                <a:effectLst/>
                <a:latin typeface="Arial" panose="020B0604020202020204" pitchFamily="34" charset="0"/>
              </a:rPr>
            </a:b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   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按</a:t>
            </a:r>
            <a:r>
              <a:rPr lang="zh-CN" altLang="en-US" sz="2600" dirty="0">
                <a:latin typeface="Arial" panose="020B0604020202020204" pitchFamily="34" charset="0"/>
              </a:rPr>
              <a:t>某种</a:t>
            </a:r>
            <a:r>
              <a:rPr lang="zh-CN" altLang="en-US" sz="2600" u="none" strike="noStrike" dirty="0">
                <a:solidFill>
                  <a:srgbClr val="6600CC"/>
                </a:solidFill>
                <a:latin typeface="Arial" panose="020B0604020202020204" pitchFamily="34" charset="0"/>
              </a:rPr>
              <a:t>启发式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策略，在每阶段做</a:t>
            </a:r>
            <a:r>
              <a:rPr lang="zh-CN" altLang="en-US" sz="2600" u="none" strike="noStrike" dirty="0">
                <a:solidFill>
                  <a:srgbClr val="00B0F0"/>
                </a:solidFill>
                <a:latin typeface="Arial" panose="020B0604020202020204" pitchFamily="34" charset="0"/>
              </a:rPr>
              <a:t>局部最优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的选择。</a:t>
            </a:r>
            <a:endParaRPr lang="en-US" altLang="zh-Hans-HK" sz="26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特征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endParaRPr lang="en-US" altLang="zh-CN" sz="2800" b="0" i="0" dirty="0">
              <a:effectLst/>
              <a:latin typeface="Arial" panose="020B0604020202020204" pitchFamily="34" charset="0"/>
            </a:endParaRPr>
          </a:p>
          <a:p>
            <a:pPr marL="34290" indent="0">
              <a:buNone/>
            </a:pP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  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short sighted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 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+ 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non-recoverable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要做决策时采取当前这一步最优的决策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短视</a:t>
            </a:r>
            <a:r>
              <a:rPr lang="zh-CN" altLang="en-US" sz="2400" dirty="0">
                <a:latin typeface="Arial" panose="020B0604020202020204" pitchFamily="34" charset="0"/>
              </a:rPr>
              <a:t>”。一旦做出决策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不能改变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r>
              <a:rPr lang="zh-CN" altLang="en-US" sz="2400" b="1" dirty="0">
                <a:solidFill>
                  <a:srgbClr val="6600CC"/>
                </a:solidFill>
                <a:latin typeface="Arial" panose="020B0604020202020204" pitchFamily="34" charset="0"/>
              </a:rPr>
              <a:t>未必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</a:rPr>
              <a:t>能找到全局最优解。</a:t>
            </a:r>
            <a:endParaRPr lang="en-US" altLang="zh-CN" sz="2400" dirty="0">
              <a:solidFill>
                <a:srgbClr val="6600CC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400" b="0" i="0" dirty="0">
                <a:effectLst/>
                <a:latin typeface="Arial" panose="020B0604020202020204" pitchFamily="34" charset="0"/>
              </a:rPr>
              <a:t>对某些问题，用贪心可以找到全局最优解。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优点</a:t>
            </a:r>
            <a:r>
              <a:rPr lang="zh-CN" altLang="en-US" sz="2600" dirty="0">
                <a:latin typeface="Arial" panose="020B0604020202020204" pitchFamily="34" charset="0"/>
              </a:rPr>
              <a:t>： </a:t>
            </a:r>
            <a:endParaRPr lang="en-US" altLang="zh-CN" sz="26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简洁效率高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常常能得到很好的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近似解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09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F7A7-8544-4DB5-BD94-B240425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4344B-2D64-4FB9-8F3E-82A07382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29064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最大订单问题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假设酒店有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个订单</a:t>
            </a:r>
            <a:r>
              <a:rPr lang="zh-CN" altLang="en-US" sz="2400" dirty="0"/>
              <a:t>，每个订单用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</a:rPr>
              <a:t>,t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描述，表示说客人想在第</a:t>
            </a:r>
            <a:r>
              <a:rPr lang="en-US" altLang="zh-CN" sz="2400" dirty="0" err="1">
                <a:solidFill>
                  <a:srgbClr val="00660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/>
              <a:t>天入住，第</a:t>
            </a:r>
            <a:r>
              <a:rPr lang="en-US" altLang="zh-CN" sz="2400" dirty="0" err="1">
                <a:solidFill>
                  <a:srgbClr val="006600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/>
              <a:t>天退房。</a:t>
            </a:r>
            <a:br>
              <a:rPr lang="en-US" altLang="zh-CN" sz="2400" dirty="0"/>
            </a:br>
            <a:r>
              <a:rPr lang="zh-CN" altLang="en-US" sz="2400" dirty="0"/>
              <a:t>假设酒店只有</a:t>
            </a:r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</a:rPr>
              <a:t>间客房</a:t>
            </a:r>
            <a:r>
              <a:rPr lang="zh-CN" altLang="en-US" sz="2400" dirty="0"/>
              <a:t>。问</a:t>
            </a:r>
            <a:r>
              <a:rPr lang="zh-CN" altLang="en-US" sz="2400" b="1" dirty="0"/>
              <a:t>最多能接受多少订单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marL="205740" lvl="1" indent="0"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en-US" sz="2200" dirty="0"/>
              <a:t>不断地挑选订单，每次挑</a:t>
            </a:r>
            <a:r>
              <a:rPr lang="zh-CN" altLang="en-US" sz="2200" dirty="0">
                <a:solidFill>
                  <a:srgbClr val="00B0F0"/>
                </a:solidFill>
              </a:rPr>
              <a:t>长度最短</a:t>
            </a:r>
            <a:r>
              <a:rPr lang="zh-CN" altLang="en-US" sz="2200" dirty="0"/>
              <a:t>的订单。</a:t>
            </a:r>
            <a:endParaRPr lang="en-US" altLang="zh-CN" sz="2200" dirty="0"/>
          </a:p>
          <a:p>
            <a:pPr marL="205740" lvl="1" indent="0">
              <a:buNone/>
            </a:pPr>
            <a:r>
              <a:rPr lang="en-US" altLang="zh-Hans-HK" sz="2200" dirty="0"/>
              <a:t>                                                  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0E2125-27E9-41B0-B367-B4C2469FC8BD}"/>
              </a:ext>
            </a:extLst>
          </p:cNvPr>
          <p:cNvSpPr/>
          <p:nvPr/>
        </p:nvSpPr>
        <p:spPr>
          <a:xfrm>
            <a:off x="330887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FAC21-518E-49B1-887B-5454AEE26DBD}"/>
              </a:ext>
            </a:extLst>
          </p:cNvPr>
          <p:cNvSpPr/>
          <p:nvPr/>
        </p:nvSpPr>
        <p:spPr>
          <a:xfrm>
            <a:off x="471564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D11F-60E1-4543-A477-55FA15FC386A}"/>
              </a:ext>
            </a:extLst>
          </p:cNvPr>
          <p:cNvSpPr/>
          <p:nvPr/>
        </p:nvSpPr>
        <p:spPr>
          <a:xfrm>
            <a:off x="4210083" y="4080605"/>
            <a:ext cx="1403317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A59637-73C1-412C-AC06-34FC822CCBF5}"/>
              </a:ext>
            </a:extLst>
          </p:cNvPr>
          <p:cNvGrpSpPr/>
          <p:nvPr/>
        </p:nvGrpSpPr>
        <p:grpSpPr>
          <a:xfrm>
            <a:off x="1683728" y="5451376"/>
            <a:ext cx="2888272" cy="763026"/>
            <a:chOff x="1683728" y="5451376"/>
            <a:chExt cx="2888272" cy="7630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DD9F6E6-DCD2-4689-9797-F2D9B885632A}"/>
                </a:ext>
              </a:extLst>
            </p:cNvPr>
            <p:cNvGrpSpPr/>
            <p:nvPr/>
          </p:nvGrpSpPr>
          <p:grpSpPr>
            <a:xfrm>
              <a:off x="4210083" y="5855674"/>
              <a:ext cx="361917" cy="358728"/>
              <a:chOff x="5810283" y="3979397"/>
              <a:chExt cx="361917" cy="3587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563F564-48E4-4F1F-8443-303B09AE5914}"/>
                  </a:ext>
                </a:extLst>
              </p:cNvPr>
              <p:cNvCxnSpPr/>
              <p:nvPr/>
            </p:nvCxnSpPr>
            <p:spPr>
              <a:xfrm>
                <a:off x="5820508" y="3982915"/>
                <a:ext cx="351692" cy="3516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B3B8C4E-44C4-400F-8E36-EB3D57031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83" y="3979397"/>
                <a:ext cx="351692" cy="3587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9B70B8-58A9-4BD9-9D56-D204BB3C0CDB}"/>
                </a:ext>
              </a:extLst>
            </p:cNvPr>
            <p:cNvSpPr/>
            <p:nvPr/>
          </p:nvSpPr>
          <p:spPr>
            <a:xfrm>
              <a:off x="168372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47B7AF-3654-44B0-A780-A1B5CB0AEDBD}"/>
                </a:ext>
              </a:extLst>
            </p:cNvPr>
            <p:cNvSpPr/>
            <p:nvPr/>
          </p:nvSpPr>
          <p:spPr>
            <a:xfrm>
              <a:off x="309049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1472CC-B86E-4EF2-8C75-611D42304CAA}"/>
                </a:ext>
              </a:extLst>
            </p:cNvPr>
            <p:cNvSpPr/>
            <p:nvPr/>
          </p:nvSpPr>
          <p:spPr>
            <a:xfrm>
              <a:off x="2584940" y="5762624"/>
              <a:ext cx="628649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3DFCC1-8797-4342-B18E-D74CA7B0B2A0}"/>
              </a:ext>
            </a:extLst>
          </p:cNvPr>
          <p:cNvGrpSpPr/>
          <p:nvPr/>
        </p:nvGrpSpPr>
        <p:grpSpPr>
          <a:xfrm>
            <a:off x="5260797" y="5451376"/>
            <a:ext cx="2417885" cy="531056"/>
            <a:chOff x="5260797" y="5451376"/>
            <a:chExt cx="2417885" cy="5310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6DC1A-F203-406F-940A-1A940CA1FF23}"/>
                </a:ext>
              </a:extLst>
            </p:cNvPr>
            <p:cNvSpPr/>
            <p:nvPr/>
          </p:nvSpPr>
          <p:spPr>
            <a:xfrm>
              <a:off x="526079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2142E1-7924-434C-A1FA-7CFC91EE0616}"/>
                </a:ext>
              </a:extLst>
            </p:cNvPr>
            <p:cNvSpPr/>
            <p:nvPr/>
          </p:nvSpPr>
          <p:spPr>
            <a:xfrm>
              <a:off x="666756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0E4F67-AEA3-4703-B3A2-DF0293A25561}"/>
                </a:ext>
              </a:extLst>
            </p:cNvPr>
            <p:cNvSpPr/>
            <p:nvPr/>
          </p:nvSpPr>
          <p:spPr>
            <a:xfrm>
              <a:off x="6162009" y="5762624"/>
              <a:ext cx="628649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E722D7D-8389-40C3-BF27-3E2470EC8478}"/>
              </a:ext>
            </a:extLst>
          </p:cNvPr>
          <p:cNvSpPr/>
          <p:nvPr/>
        </p:nvSpPr>
        <p:spPr>
          <a:xfrm>
            <a:off x="2584940" y="4080605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574644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E425-C61D-4DF8-ADDB-C934222A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ABEAE-74D9-4BEC-B702-EC81E7E2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133600"/>
            <a:ext cx="7404653" cy="396239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算法</a:t>
            </a:r>
            <a:r>
              <a:rPr lang="en-US" altLang="zh-CN" sz="2200" dirty="0"/>
              <a:t>2</a:t>
            </a:r>
            <a:r>
              <a:rPr lang="zh-CN" altLang="en-US" sz="2200" dirty="0"/>
              <a:t>：不断的挑选订单，</a:t>
            </a:r>
            <a:endParaRPr lang="en-US" altLang="zh-CN" sz="2200" dirty="0"/>
          </a:p>
          <a:p>
            <a:pPr lvl="1"/>
            <a:r>
              <a:rPr lang="zh-CN" altLang="en-US" sz="2000" dirty="0"/>
              <a:t>每次挑</a:t>
            </a:r>
            <a:r>
              <a:rPr lang="zh-CN" altLang="en-US" sz="2000" dirty="0">
                <a:solidFill>
                  <a:srgbClr val="00B0F0"/>
                </a:solidFill>
              </a:rPr>
              <a:t>结束日期最早</a:t>
            </a:r>
            <a:r>
              <a:rPr lang="zh-CN" altLang="en-US" sz="2000" dirty="0"/>
              <a:t>的订单。</a:t>
            </a:r>
            <a:endParaRPr lang="en-US" altLang="zh-CN" sz="2000" dirty="0"/>
          </a:p>
          <a:p>
            <a:pPr marL="411480" lvl="2" indent="0">
              <a:buNone/>
            </a:pPr>
            <a:endParaRPr lang="en-US" altLang="zh-CN" sz="1800" dirty="0"/>
          </a:p>
          <a:p>
            <a:r>
              <a:rPr lang="zh-CN" altLang="en-US" sz="2200" dirty="0"/>
              <a:t>正确性证明</a:t>
            </a:r>
            <a:endParaRPr lang="en-US" altLang="zh-CN" sz="2200" dirty="0"/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设</a:t>
            </a:r>
            <a:r>
              <a:rPr lang="en-US" altLang="zh-CN" sz="2000" dirty="0">
                <a:solidFill>
                  <a:schemeClr val="accent2"/>
                </a:solidFill>
              </a:rPr>
              <a:t>t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最小。假设订单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未接受。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假设接受订单中最早结束的订单为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去掉订单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，加入订单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，仍然是最优的。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也就是说，必然存在一个最优解，它接受了订单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sz="2200" dirty="0"/>
              <a:t>拓展知识</a:t>
            </a:r>
            <a:endParaRPr lang="en-US" altLang="zh-CN" sz="2200" dirty="0"/>
          </a:p>
          <a:p>
            <a:pPr lvl="1"/>
            <a:r>
              <a:rPr lang="zh-CN" altLang="en-US" dirty="0"/>
              <a:t>问题背景：区间图的</a:t>
            </a:r>
            <a:r>
              <a:rPr lang="zh-CN" altLang="en-US" b="1" dirty="0"/>
              <a:t>最大独立集 </a:t>
            </a:r>
            <a:r>
              <a:rPr lang="en-US" altLang="zh-CN" b="1" dirty="0"/>
              <a:t>(Maximum Independent set)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7404C-3372-457F-A34F-C0AB1FDF73EC}"/>
              </a:ext>
            </a:extLst>
          </p:cNvPr>
          <p:cNvSpPr/>
          <p:nvPr/>
        </p:nvSpPr>
        <p:spPr>
          <a:xfrm>
            <a:off x="5055578" y="2219324"/>
            <a:ext cx="1011115" cy="2198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7FC01-EC40-4567-8298-F1F788BD5D80}"/>
              </a:ext>
            </a:extLst>
          </p:cNvPr>
          <p:cNvSpPr/>
          <p:nvPr/>
        </p:nvSpPr>
        <p:spPr>
          <a:xfrm>
            <a:off x="6462348" y="2219324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42AE1-0DC7-4EE8-AFBD-2F4EC1C195D0}"/>
              </a:ext>
            </a:extLst>
          </p:cNvPr>
          <p:cNvSpPr/>
          <p:nvPr/>
        </p:nvSpPr>
        <p:spPr>
          <a:xfrm>
            <a:off x="5956790" y="2530572"/>
            <a:ext cx="628649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302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95441" cy="2644139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endParaRPr lang="en-US" altLang="zh-CN" sz="28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2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1066800" y="5667375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r</a:t>
            </a:r>
            <a:r>
              <a:rPr lang="en-US" altLang="zh-Hans-HK" baseline="-25000" dirty="0">
                <a:solidFill>
                  <a:srgbClr val="0000FF"/>
                </a:solidFill>
              </a:rPr>
              <a:t>1</a:t>
            </a:r>
            <a:r>
              <a:rPr lang="en-US" altLang="zh-Hans-HK" dirty="0">
                <a:solidFill>
                  <a:srgbClr val="0000FF"/>
                </a:solidFill>
              </a:rPr>
              <a:t>=1</a:t>
            </a:r>
            <a:r>
              <a:rPr lang="en-US" altLang="zh-Hans-HK" dirty="0">
                <a:solidFill>
                  <a:srgbClr val="00B050"/>
                </a:solidFill>
              </a:rPr>
              <a:t>, </a:t>
            </a:r>
            <a:r>
              <a:rPr lang="en-US" altLang="zh-Hans-HK" dirty="0">
                <a:solidFill>
                  <a:srgbClr val="FF0000"/>
                </a:solidFill>
              </a:rPr>
              <a:t>r</a:t>
            </a:r>
            <a:r>
              <a:rPr lang="en-US" altLang="zh-Hans-HK" baseline="-25000" dirty="0">
                <a:solidFill>
                  <a:srgbClr val="FF0000"/>
                </a:solidFill>
              </a:rPr>
              <a:t>2</a:t>
            </a:r>
            <a:r>
              <a:rPr lang="en-US" altLang="zh-Hans-HK" dirty="0">
                <a:solidFill>
                  <a:srgbClr val="FF0000"/>
                </a:solidFill>
              </a:rPr>
              <a:t>=2</a:t>
            </a:r>
            <a:r>
              <a:rPr lang="en-US" altLang="zh-Hans-HK" dirty="0">
                <a:solidFill>
                  <a:srgbClr val="00B050"/>
                </a:solidFill>
              </a:rPr>
              <a:t>,  </a:t>
            </a:r>
            <a:r>
              <a:rPr lang="en-US" altLang="zh-Hans-HK" b="1" dirty="0">
                <a:solidFill>
                  <a:srgbClr val="FFC000"/>
                </a:solidFill>
              </a:rPr>
              <a:t>r</a:t>
            </a:r>
            <a:r>
              <a:rPr lang="en-US" altLang="zh-Hans-HK" b="1" baseline="-25000" dirty="0">
                <a:solidFill>
                  <a:srgbClr val="FFC000"/>
                </a:solidFill>
              </a:rPr>
              <a:t>3</a:t>
            </a:r>
            <a:r>
              <a:rPr lang="en-US" altLang="zh-Hans-HK" b="1" dirty="0">
                <a:solidFill>
                  <a:srgbClr val="FFC00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0000FF"/>
                </a:solidFill>
              </a:rPr>
              <a:t>p</a:t>
            </a:r>
            <a:r>
              <a:rPr lang="en-US" altLang="zh-Hans-HK" baseline="-25000" dirty="0">
                <a:solidFill>
                  <a:srgbClr val="0000FF"/>
                </a:solidFill>
              </a:rPr>
              <a:t>1</a:t>
            </a:r>
            <a:r>
              <a:rPr lang="en-US" altLang="zh-Hans-HK" dirty="0">
                <a:solidFill>
                  <a:srgbClr val="0000FF"/>
                </a:solidFill>
              </a:rPr>
              <a:t>=4</a:t>
            </a:r>
            <a:r>
              <a:rPr lang="en-US" altLang="zh-Hans-HK" dirty="0">
                <a:solidFill>
                  <a:srgbClr val="00B050"/>
                </a:solidFill>
              </a:rPr>
              <a:t>,</a:t>
            </a:r>
            <a:r>
              <a:rPr lang="en-US" altLang="zh-Hans-HK" dirty="0">
                <a:solidFill>
                  <a:srgbClr val="FF0000"/>
                </a:solidFill>
              </a:rPr>
              <a:t>p</a:t>
            </a:r>
            <a:r>
              <a:rPr lang="en-US" altLang="zh-Hans-HK" baseline="-25000" dirty="0">
                <a:solidFill>
                  <a:srgbClr val="FF0000"/>
                </a:solidFill>
              </a:rPr>
              <a:t>2</a:t>
            </a:r>
            <a:r>
              <a:rPr lang="en-US" altLang="zh-Hans-HK" dirty="0">
                <a:solidFill>
                  <a:srgbClr val="FF0000"/>
                </a:solidFill>
              </a:rPr>
              <a:t>=2</a:t>
            </a:r>
            <a:r>
              <a:rPr lang="en-US" altLang="zh-Hans-HK" dirty="0">
                <a:solidFill>
                  <a:srgbClr val="00B050"/>
                </a:solidFill>
              </a:rPr>
              <a:t>, </a:t>
            </a:r>
            <a:r>
              <a:rPr lang="en-US" altLang="zh-Hans-HK" b="1" dirty="0">
                <a:solidFill>
                  <a:srgbClr val="FFC000"/>
                </a:solidFill>
              </a:rPr>
              <a:t>p</a:t>
            </a:r>
            <a:r>
              <a:rPr lang="en-US" altLang="zh-Hans-HK" b="1" baseline="-25000" dirty="0">
                <a:solidFill>
                  <a:srgbClr val="FFC000"/>
                </a:solidFill>
              </a:rPr>
              <a:t>3</a:t>
            </a:r>
            <a:r>
              <a:rPr lang="en-US" altLang="zh-Hans-HK" b="1" dirty="0">
                <a:solidFill>
                  <a:srgbClr val="FFC000"/>
                </a:solidFill>
              </a:rPr>
              <a:t>=2</a:t>
            </a:r>
            <a:endParaRPr lang="zh-Hans-HK" altLang="en-US" b="1" dirty="0">
              <a:solidFill>
                <a:srgbClr val="FFC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1200150" y="4523987"/>
            <a:ext cx="1023043" cy="1010038"/>
            <a:chOff x="1200150" y="4523987"/>
            <a:chExt cx="1023043" cy="10100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452086" y="4661987"/>
            <a:ext cx="5199336" cy="471868"/>
            <a:chOff x="3470374" y="5027747"/>
            <a:chExt cx="5199336" cy="47186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341478" y="5130283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470374" y="5218349"/>
            <a:ext cx="5165012" cy="514360"/>
            <a:chOff x="3470374" y="5666405"/>
            <a:chExt cx="5165012" cy="51436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307154" y="5811433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387012" y="5809869"/>
            <a:ext cx="5134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策略：总是挑选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38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13C1-F97F-4F21-B8FB-8670F01B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56FAE-D132-452D-97D9-21FE17B9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总是挑选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当有多个任务要处理，挑剩余工作量最小的。（若有多个任务的剩余工作量都最小的，任选其一）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是一个任务处理方案。</a:t>
            </a:r>
            <a:b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Cost(S)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为所有任务完成时间之和。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是按贪心规则找到的某个任务处理方案。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是任何一个任务处理方案。</a:t>
            </a:r>
            <a:b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我们将会证明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（这表明</a:t>
            </a:r>
            <a:r>
              <a:rPr lang="en-US" altLang="zh-CN" sz="2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好过任何其他任务处理方案。）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31596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1472-05A2-4B4E-B579-D44E1F6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4BA1-47D0-4F1C-A89D-818304A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3021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时刻以前，两个方案是完全相同的，但是在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~r+1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出现了差异。不妨设此单位时间内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(≠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A4A0D8-BE01-4A92-B737-37E7D2892EAD}"/>
              </a:ext>
            </a:extLst>
          </p:cNvPr>
          <p:cNvGrpSpPr/>
          <p:nvPr/>
        </p:nvGrpSpPr>
        <p:grpSpPr>
          <a:xfrm>
            <a:off x="1411694" y="4511098"/>
            <a:ext cx="2519239" cy="835327"/>
            <a:chOff x="1429982" y="3395530"/>
            <a:chExt cx="2519239" cy="83532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A27AE25-4672-4F3F-B0B9-15C3F1C3B6D0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81" y="3395530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EAB931A-C824-4441-A109-3DE13897F3E3}"/>
                </a:ext>
              </a:extLst>
            </p:cNvPr>
            <p:cNvSpPr txBox="1"/>
            <p:nvPr/>
          </p:nvSpPr>
          <p:spPr>
            <a:xfrm>
              <a:off x="1429982" y="3861525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76139C-AF48-4EC7-91EE-8DBDC51DB47E}"/>
                </a:ext>
              </a:extLst>
            </p:cNvPr>
            <p:cNvSpPr/>
            <p:nvPr/>
          </p:nvSpPr>
          <p:spPr>
            <a:xfrm>
              <a:off x="1649789" y="3492246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75960-054D-43B4-8EAF-329ED77FB636}"/>
                </a:ext>
              </a:extLst>
            </p:cNvPr>
            <p:cNvSpPr/>
            <p:nvPr/>
          </p:nvSpPr>
          <p:spPr>
            <a:xfrm>
              <a:off x="2289431" y="3501038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C9C87E-150D-49EF-ACB6-C4907B700A99}"/>
                </a:ext>
              </a:extLst>
            </p:cNvPr>
            <p:cNvSpPr/>
            <p:nvPr/>
          </p:nvSpPr>
          <p:spPr>
            <a:xfrm>
              <a:off x="2634518" y="3501038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endParaRPr lang="zh-Hans-HK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5ECE58-7CAB-494F-8224-AFFE73061F75}"/>
                </a:ext>
              </a:extLst>
            </p:cNvPr>
            <p:cNvSpPr/>
            <p:nvPr/>
          </p:nvSpPr>
          <p:spPr>
            <a:xfrm>
              <a:off x="3311526" y="3492246"/>
              <a:ext cx="307726" cy="342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01C748-8B2A-4497-8605-5DD3168BA0B1}"/>
                </a:ext>
              </a:extLst>
            </p:cNvPr>
            <p:cNvSpPr/>
            <p:nvPr/>
          </p:nvSpPr>
          <p:spPr>
            <a:xfrm>
              <a:off x="3641495" y="3492246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86AAC4-28A8-456C-81AB-1F8187029F26}"/>
              </a:ext>
            </a:extLst>
          </p:cNvPr>
          <p:cNvGrpSpPr/>
          <p:nvPr/>
        </p:nvGrpSpPr>
        <p:grpSpPr>
          <a:xfrm>
            <a:off x="1411694" y="3630051"/>
            <a:ext cx="2540969" cy="835327"/>
            <a:chOff x="5012976" y="3421909"/>
            <a:chExt cx="2540969" cy="83532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40BAA7-6BCB-42D2-A4B9-5443D71FA04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75" y="3421909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480995-42C4-4E5E-B21C-ABF9F73A288E}"/>
                </a:ext>
              </a:extLst>
            </p:cNvPr>
            <p:cNvSpPr txBox="1"/>
            <p:nvPr/>
          </p:nvSpPr>
          <p:spPr>
            <a:xfrm>
              <a:off x="5012976" y="3887904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2E68C2-4EC9-4A52-9A43-9E8CB0F144DC}"/>
                </a:ext>
              </a:extLst>
            </p:cNvPr>
            <p:cNvSpPr/>
            <p:nvPr/>
          </p:nvSpPr>
          <p:spPr>
            <a:xfrm>
              <a:off x="689880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9ED33F-E6BB-4019-9CB0-72F212E4711E}"/>
                </a:ext>
              </a:extLst>
            </p:cNvPr>
            <p:cNvSpPr/>
            <p:nvPr/>
          </p:nvSpPr>
          <p:spPr>
            <a:xfrm>
              <a:off x="7246219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5C051B-B376-4A0B-92ED-4055658409D6}"/>
                </a:ext>
              </a:extLst>
            </p:cNvPr>
            <p:cNvSpPr/>
            <p:nvPr/>
          </p:nvSpPr>
          <p:spPr>
            <a:xfrm>
              <a:off x="620872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128732-86A0-496C-84B0-A99CA8D74E55}"/>
                </a:ext>
              </a:extLst>
            </p:cNvPr>
            <p:cNvSpPr/>
            <p:nvPr/>
          </p:nvSpPr>
          <p:spPr>
            <a:xfrm>
              <a:off x="5577498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61D719-CC38-4020-BE5E-464AFA4E2FD7}"/>
                </a:ext>
              </a:extLst>
            </p:cNvPr>
            <p:cNvSpPr/>
            <p:nvPr/>
          </p:nvSpPr>
          <p:spPr>
            <a:xfrm>
              <a:off x="5241566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D898860-3FB9-4D63-A022-FA9F9BDC0A7D}"/>
              </a:ext>
            </a:extLst>
          </p:cNvPr>
          <p:cNvSpPr txBox="1"/>
          <p:nvPr/>
        </p:nvSpPr>
        <p:spPr>
          <a:xfrm>
            <a:off x="4424043" y="5965583"/>
            <a:ext cx="448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实现细节和复杂度分析留习题课。</a:t>
            </a:r>
            <a:endParaRPr lang="zh-Hans-HK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5DF5FE-1F8A-41FE-B9F0-B93E4D2A1AF0}"/>
              </a:ext>
            </a:extLst>
          </p:cNvPr>
          <p:cNvSpPr txBox="1"/>
          <p:nvPr/>
        </p:nvSpPr>
        <p:spPr>
          <a:xfrm>
            <a:off x="632361" y="3650392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Hans-HK" altLang="en-US" sz="2400" dirty="0">
              <a:solidFill>
                <a:srgbClr val="0066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DC5CC-9306-4910-8B08-D6665D93494A}"/>
              </a:ext>
            </a:extLst>
          </p:cNvPr>
          <p:cNvSpPr txBox="1"/>
          <p:nvPr/>
        </p:nvSpPr>
        <p:spPr>
          <a:xfrm>
            <a:off x="624683" y="4452598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006600"/>
              </a:solidFill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0D4EDCF-912F-4B42-9220-856854822906}"/>
              </a:ext>
            </a:extLst>
          </p:cNvPr>
          <p:cNvSpPr txBox="1">
            <a:spLocks/>
          </p:cNvSpPr>
          <p:nvPr/>
        </p:nvSpPr>
        <p:spPr>
          <a:xfrm>
            <a:off x="4345632" y="3606722"/>
            <a:ext cx="3770603" cy="2358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时刻后 原来安排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的那些时间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先安排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后安排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容易知道：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，那么得证。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否则，从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按同样方法调整为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。依次类推。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必然得到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。而且</a:t>
            </a:r>
            <a:b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… ≤ cost(S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3405F-F9A9-4F5E-9D02-7EA9BFD2F6D5}"/>
              </a:ext>
            </a:extLst>
          </p:cNvPr>
          <p:cNvGrpSpPr/>
          <p:nvPr/>
        </p:nvGrpSpPr>
        <p:grpSpPr>
          <a:xfrm>
            <a:off x="632361" y="5594749"/>
            <a:ext cx="3306250" cy="893827"/>
            <a:chOff x="632361" y="5594749"/>
            <a:chExt cx="3306250" cy="89382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D05ED36-39A9-43C3-BD1A-CC691158310B}"/>
                </a:ext>
              </a:extLst>
            </p:cNvPr>
            <p:cNvGrpSpPr/>
            <p:nvPr/>
          </p:nvGrpSpPr>
          <p:grpSpPr>
            <a:xfrm>
              <a:off x="1419372" y="5653249"/>
              <a:ext cx="2519239" cy="835327"/>
              <a:chOff x="1429982" y="3395530"/>
              <a:chExt cx="2519239" cy="8353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2ADDE33-0D2C-4EDE-A5CA-5C6106006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281" y="3395530"/>
                <a:ext cx="0" cy="439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0D46C-165F-4A0E-BAA5-3BED3297B6DF}"/>
                  </a:ext>
                </a:extLst>
              </p:cNvPr>
              <p:cNvSpPr txBox="1"/>
              <p:nvPr/>
            </p:nvSpPr>
            <p:spPr>
              <a:xfrm>
                <a:off x="1429982" y="3861525"/>
                <a:ext cx="59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>
                    <a:solidFill>
                      <a:srgbClr val="0000FF"/>
                    </a:solidFill>
                  </a:rPr>
                  <a:t>r</a:t>
                </a:r>
                <a:endParaRPr lang="zh-Hans-HK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C5598-7302-4376-8C31-79C9AFC438E9}"/>
                  </a:ext>
                </a:extLst>
              </p:cNvPr>
              <p:cNvSpPr/>
              <p:nvPr/>
            </p:nvSpPr>
            <p:spPr>
              <a:xfrm>
                <a:off x="1649789" y="3492246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BB2053-C9B5-4401-827C-1860D9A36CFC}"/>
                  </a:ext>
                </a:extLst>
              </p:cNvPr>
              <p:cNvSpPr/>
              <p:nvPr/>
            </p:nvSpPr>
            <p:spPr>
              <a:xfrm>
                <a:off x="2289431" y="3501038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7DA61E-8614-4C45-BD7F-20D31BAC59DC}"/>
                  </a:ext>
                </a:extLst>
              </p:cNvPr>
              <p:cNvSpPr/>
              <p:nvPr/>
            </p:nvSpPr>
            <p:spPr>
              <a:xfrm>
                <a:off x="2634518" y="3501038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Hans-HK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F8EE6CE-26C9-424F-87D8-C946AC82D726}"/>
                  </a:ext>
                </a:extLst>
              </p:cNvPr>
              <p:cNvSpPr/>
              <p:nvPr/>
            </p:nvSpPr>
            <p:spPr>
              <a:xfrm>
                <a:off x="3311526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38E6-E524-4D54-B965-B84EFFFD511B}"/>
                  </a:ext>
                </a:extLst>
              </p:cNvPr>
              <p:cNvSpPr/>
              <p:nvPr/>
            </p:nvSpPr>
            <p:spPr>
              <a:xfrm>
                <a:off x="3641495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E8664-87AC-49D4-AB22-D52D8FB910B1}"/>
                </a:ext>
              </a:extLst>
            </p:cNvPr>
            <p:cNvSpPr txBox="1"/>
            <p:nvPr/>
          </p:nvSpPr>
          <p:spPr>
            <a:xfrm>
              <a:off x="632361" y="5594749"/>
              <a:ext cx="5287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01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3145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排序不等式</a:t>
            </a:r>
            <a:endParaRPr lang="en-US" altLang="zh-CN" sz="32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,..,y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假设我们要将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他们两两相乘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再相加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sz="24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相乘）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个乘积之和最大？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个乘积之和最小？ </a:t>
            </a:r>
            <a:endParaRPr lang="en-US" altLang="zh-CN" sz="2000" kern="10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endParaRPr lang="en-US" altLang="zh-CN" sz="2200" kern="1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C35926-72D4-4147-B9D7-86240636CBE2}"/>
              </a:ext>
            </a:extLst>
          </p:cNvPr>
          <p:cNvGrpSpPr/>
          <p:nvPr/>
        </p:nvGrpSpPr>
        <p:grpSpPr>
          <a:xfrm>
            <a:off x="1528752" y="4216480"/>
            <a:ext cx="1714502" cy="1495901"/>
            <a:chOff x="1019176" y="4600099"/>
            <a:chExt cx="1714502" cy="14959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171913-6497-4D68-8468-2C254851A666}"/>
                </a:ext>
              </a:extLst>
            </p:cNvPr>
            <p:cNvSpPr txBox="1"/>
            <p:nvPr/>
          </p:nvSpPr>
          <p:spPr>
            <a:xfrm>
              <a:off x="1362076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FC0D69-1109-4610-8411-64A34D2863ED}"/>
                </a:ext>
              </a:extLst>
            </p:cNvPr>
            <p:cNvSpPr txBox="1"/>
            <p:nvPr/>
          </p:nvSpPr>
          <p:spPr>
            <a:xfrm>
              <a:off x="1362075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635090-5D2B-4451-A210-2A429DCB1A5E}"/>
                </a:ext>
              </a:extLst>
            </p:cNvPr>
            <p:cNvSpPr txBox="1"/>
            <p:nvPr/>
          </p:nvSpPr>
          <p:spPr>
            <a:xfrm>
              <a:off x="1362075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6493B9-E70A-4CB0-A953-45EA39067D6A}"/>
                </a:ext>
              </a:extLst>
            </p:cNvPr>
            <p:cNvSpPr txBox="1"/>
            <p:nvPr/>
          </p:nvSpPr>
          <p:spPr>
            <a:xfrm>
              <a:off x="2000251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90F913-8719-464D-8F73-9B04C3F41B04}"/>
                </a:ext>
              </a:extLst>
            </p:cNvPr>
            <p:cNvSpPr txBox="1"/>
            <p:nvPr/>
          </p:nvSpPr>
          <p:spPr>
            <a:xfrm>
              <a:off x="2000251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44DA42-9C77-4BAD-8B8A-68B73463AE7C}"/>
                </a:ext>
              </a:extLst>
            </p:cNvPr>
            <p:cNvSpPr txBox="1"/>
            <p:nvPr/>
          </p:nvSpPr>
          <p:spPr>
            <a:xfrm>
              <a:off x="2000251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3043A-6DD1-4828-8BE3-2CC3A898D0F0}"/>
                </a:ext>
              </a:extLst>
            </p:cNvPr>
            <p:cNvSpPr txBox="1"/>
            <p:nvPr/>
          </p:nvSpPr>
          <p:spPr>
            <a:xfrm>
              <a:off x="1038226" y="46027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9EF49B-103C-4F01-8CAD-D0AE669056ED}"/>
                </a:ext>
              </a:extLst>
            </p:cNvPr>
            <p:cNvSpPr txBox="1"/>
            <p:nvPr/>
          </p:nvSpPr>
          <p:spPr>
            <a:xfrm>
              <a:off x="1038226" y="511211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354F59-8226-46CF-A379-FCD91671D969}"/>
                </a:ext>
              </a:extLst>
            </p:cNvPr>
            <p:cNvSpPr txBox="1"/>
            <p:nvPr/>
          </p:nvSpPr>
          <p:spPr>
            <a:xfrm>
              <a:off x="1019176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E2D7C4D-A674-486A-952E-1F6243BA0B88}"/>
                </a:ext>
              </a:extLst>
            </p:cNvPr>
            <p:cNvSpPr txBox="1"/>
            <p:nvPr/>
          </p:nvSpPr>
          <p:spPr>
            <a:xfrm>
              <a:off x="2305054" y="460009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4F36A0-9C6C-4A98-9786-E9AD7724FCA2}"/>
                </a:ext>
              </a:extLst>
            </p:cNvPr>
            <p:cNvSpPr txBox="1"/>
            <p:nvPr/>
          </p:nvSpPr>
          <p:spPr>
            <a:xfrm>
              <a:off x="2314578" y="51361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9BF95C-2008-4441-AB9A-5D555824335F}"/>
                </a:ext>
              </a:extLst>
            </p:cNvPr>
            <p:cNvSpPr txBox="1"/>
            <p:nvPr/>
          </p:nvSpPr>
          <p:spPr>
            <a:xfrm>
              <a:off x="2305053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36FE1C-E9B6-449E-A531-B60A19A596A3}"/>
              </a:ext>
            </a:extLst>
          </p:cNvPr>
          <p:cNvGrpSpPr/>
          <p:nvPr/>
        </p:nvGrpSpPr>
        <p:grpSpPr>
          <a:xfrm>
            <a:off x="4291007" y="4231243"/>
            <a:ext cx="1057276" cy="1485900"/>
            <a:chOff x="3724274" y="4629150"/>
            <a:chExt cx="1057276" cy="14859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D7940-9B78-43F9-A6BE-E8DC844E9ECC}"/>
                </a:ext>
              </a:extLst>
            </p:cNvPr>
            <p:cNvSpPr txBox="1"/>
            <p:nvPr/>
          </p:nvSpPr>
          <p:spPr>
            <a:xfrm>
              <a:off x="3724275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F930F3-84F1-466B-84C5-028C943407F3}"/>
                </a:ext>
              </a:extLst>
            </p:cNvPr>
            <p:cNvSpPr txBox="1"/>
            <p:nvPr/>
          </p:nvSpPr>
          <p:spPr>
            <a:xfrm>
              <a:off x="3724274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8AACE4-0DFB-438F-9F86-CAA69487E6E2}"/>
                </a:ext>
              </a:extLst>
            </p:cNvPr>
            <p:cNvSpPr txBox="1"/>
            <p:nvPr/>
          </p:nvSpPr>
          <p:spPr>
            <a:xfrm>
              <a:off x="3724274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2F8F31-4385-4110-9B05-8EF464D8D6C9}"/>
                </a:ext>
              </a:extLst>
            </p:cNvPr>
            <p:cNvSpPr txBox="1"/>
            <p:nvPr/>
          </p:nvSpPr>
          <p:spPr>
            <a:xfrm>
              <a:off x="4362450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571284-416E-47A8-A74B-3E2E43824438}"/>
                </a:ext>
              </a:extLst>
            </p:cNvPr>
            <p:cNvSpPr txBox="1"/>
            <p:nvPr/>
          </p:nvSpPr>
          <p:spPr>
            <a:xfrm>
              <a:off x="4362450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4DAC76-4C89-4AF7-8A41-524F31CEE495}"/>
                </a:ext>
              </a:extLst>
            </p:cNvPr>
            <p:cNvSpPr txBox="1"/>
            <p:nvPr/>
          </p:nvSpPr>
          <p:spPr>
            <a:xfrm>
              <a:off x="4362450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8AA975-2026-41EE-83AB-7DDF81B170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000500" y="481965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DE84520-4598-402A-8177-12CC972D530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37210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65A15CE-0048-4F09-83B1-33334FF075E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953125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0D67BF9-E14A-48EA-BBF8-83D4B88F64DE}"/>
              </a:ext>
            </a:extLst>
          </p:cNvPr>
          <p:cNvGrpSpPr/>
          <p:nvPr/>
        </p:nvGrpSpPr>
        <p:grpSpPr>
          <a:xfrm>
            <a:off x="6615111" y="4226481"/>
            <a:ext cx="1057276" cy="1485900"/>
            <a:chOff x="5572123" y="4629150"/>
            <a:chExt cx="1057276" cy="14859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C3DBAF-9A44-4C89-BD42-13A1AE90C3B2}"/>
                </a:ext>
              </a:extLst>
            </p:cNvPr>
            <p:cNvSpPr txBox="1"/>
            <p:nvPr/>
          </p:nvSpPr>
          <p:spPr>
            <a:xfrm>
              <a:off x="5572124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7104F4-7CCD-49E3-A186-E437EF695F03}"/>
                </a:ext>
              </a:extLst>
            </p:cNvPr>
            <p:cNvSpPr txBox="1"/>
            <p:nvPr/>
          </p:nvSpPr>
          <p:spPr>
            <a:xfrm>
              <a:off x="5572123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86ACBE-A170-46E6-91AE-C5497F67B0B7}"/>
                </a:ext>
              </a:extLst>
            </p:cNvPr>
            <p:cNvSpPr txBox="1"/>
            <p:nvPr/>
          </p:nvSpPr>
          <p:spPr>
            <a:xfrm>
              <a:off x="5572123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A49828E-4CDE-41E8-B86B-139787DDDE3A}"/>
                </a:ext>
              </a:extLst>
            </p:cNvPr>
            <p:cNvSpPr txBox="1"/>
            <p:nvPr/>
          </p:nvSpPr>
          <p:spPr>
            <a:xfrm>
              <a:off x="6210299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8FE7C0-6585-4F9F-887B-77F729C728FC}"/>
                </a:ext>
              </a:extLst>
            </p:cNvPr>
            <p:cNvSpPr txBox="1"/>
            <p:nvPr/>
          </p:nvSpPr>
          <p:spPr>
            <a:xfrm>
              <a:off x="6210299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F0CE3D-B72C-46C2-968E-16DFABEC06D6}"/>
                </a:ext>
              </a:extLst>
            </p:cNvPr>
            <p:cNvSpPr txBox="1"/>
            <p:nvPr/>
          </p:nvSpPr>
          <p:spPr>
            <a:xfrm>
              <a:off x="6210299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8E46F86-EDFE-4127-A1E7-543A1273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848349" y="4819650"/>
              <a:ext cx="466726" cy="105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99C05F2-DD5D-4B5A-8F0C-A44C79F6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4895850"/>
              <a:ext cx="466726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C2BB3A-C508-4BE9-AEEC-D2EA4D377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5372100"/>
              <a:ext cx="466726" cy="581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462618-35CE-4241-A0BB-8A7900456AEE}"/>
              </a:ext>
            </a:extLst>
          </p:cNvPr>
          <p:cNvSpPr txBox="1"/>
          <p:nvPr/>
        </p:nvSpPr>
        <p:spPr>
          <a:xfrm>
            <a:off x="3667125" y="585942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1*4+2*6+5*3=31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0188B1-1DCE-4A35-8B2B-1DD2B6828B81}"/>
              </a:ext>
            </a:extLst>
          </p:cNvPr>
          <p:cNvSpPr txBox="1"/>
          <p:nvPr/>
        </p:nvSpPr>
        <p:spPr>
          <a:xfrm>
            <a:off x="6305549" y="586156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5*6+2*4+1*3=41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016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9DEA-0BA6-4C22-9999-407F7D5D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3CD7-1EA9-4EE8-B49A-E313855B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75104"/>
            <a:ext cx="7404653" cy="1345070"/>
          </a:xfrm>
        </p:spPr>
        <p:txBody>
          <a:bodyPr>
            <a:noAutofit/>
          </a:bodyPr>
          <a:lstStyle/>
          <a:p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200" kern="10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THM:  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乘积之和的最大值为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Hans-HK" altLang="zh-Hans-HK" sz="2400" kern="10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考虑任何一种方案，其中某个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不是乘以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5B25D7-B985-472D-A9B5-6B5DA16D3FC7}"/>
              </a:ext>
            </a:extLst>
          </p:cNvPr>
          <p:cNvGrpSpPr/>
          <p:nvPr/>
        </p:nvGrpSpPr>
        <p:grpSpPr>
          <a:xfrm>
            <a:off x="1747827" y="3346704"/>
            <a:ext cx="1111758" cy="2573835"/>
            <a:chOff x="1747827" y="3429000"/>
            <a:chExt cx="1111758" cy="257383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C9ADEA-BE9E-46D5-9DA5-CAA1423AB31C}"/>
                </a:ext>
              </a:extLst>
            </p:cNvPr>
            <p:cNvSpPr txBox="1"/>
            <p:nvPr/>
          </p:nvSpPr>
          <p:spPr>
            <a:xfrm>
              <a:off x="1766877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B2CCD-F649-4870-8EC4-979056D9943E}"/>
                </a:ext>
              </a:extLst>
            </p:cNvPr>
            <p:cNvSpPr txBox="1"/>
            <p:nvPr/>
          </p:nvSpPr>
          <p:spPr>
            <a:xfrm>
              <a:off x="1766877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FFE2CE-04C2-4CCA-9732-E31D0A8FE104}"/>
                </a:ext>
              </a:extLst>
            </p:cNvPr>
            <p:cNvSpPr txBox="1"/>
            <p:nvPr/>
          </p:nvSpPr>
          <p:spPr>
            <a:xfrm>
              <a:off x="1747827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9CCF72-6711-41ED-9A29-6D04CA0F1C82}"/>
                </a:ext>
              </a:extLst>
            </p:cNvPr>
            <p:cNvSpPr txBox="1"/>
            <p:nvPr/>
          </p:nvSpPr>
          <p:spPr>
            <a:xfrm>
              <a:off x="1747827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67070-DFF4-4A81-91AE-B7407B75AB65}"/>
                </a:ext>
              </a:extLst>
            </p:cNvPr>
            <p:cNvSpPr txBox="1"/>
            <p:nvPr/>
          </p:nvSpPr>
          <p:spPr>
            <a:xfrm>
              <a:off x="1747827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BD4A88-D401-452E-9643-A9D45A63B593}"/>
                </a:ext>
              </a:extLst>
            </p:cNvPr>
            <p:cNvSpPr txBox="1"/>
            <p:nvPr/>
          </p:nvSpPr>
          <p:spPr>
            <a:xfrm>
              <a:off x="2440485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3A8F03-333E-4973-9122-3BC56E1E9B50}"/>
                </a:ext>
              </a:extLst>
            </p:cNvPr>
            <p:cNvSpPr txBox="1"/>
            <p:nvPr/>
          </p:nvSpPr>
          <p:spPr>
            <a:xfrm>
              <a:off x="2440485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5420D6-685A-4B89-A52C-A58FA0753A5C}"/>
                </a:ext>
              </a:extLst>
            </p:cNvPr>
            <p:cNvSpPr txBox="1"/>
            <p:nvPr/>
          </p:nvSpPr>
          <p:spPr>
            <a:xfrm>
              <a:off x="2421435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C54D8EF-B46A-4A1B-8A22-AACA2A4A5AF2}"/>
                </a:ext>
              </a:extLst>
            </p:cNvPr>
            <p:cNvSpPr txBox="1"/>
            <p:nvPr/>
          </p:nvSpPr>
          <p:spPr>
            <a:xfrm>
              <a:off x="2421435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1A6B3F-C985-4CD7-8219-4100E810A5E2}"/>
                </a:ext>
              </a:extLst>
            </p:cNvPr>
            <p:cNvSpPr txBox="1"/>
            <p:nvPr/>
          </p:nvSpPr>
          <p:spPr>
            <a:xfrm>
              <a:off x="2421435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91330B4-8E6E-4B63-9EA2-14B0A56B829B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2185977" y="3629055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BE67093-ED3C-40B9-B5DC-72292659381A}"/>
                </a:ext>
              </a:extLst>
            </p:cNvPr>
            <p:cNvCxnSpPr/>
            <p:nvPr/>
          </p:nvCxnSpPr>
          <p:spPr>
            <a:xfrm>
              <a:off x="2166927" y="4171450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1DA5DE-A0EB-4626-9A49-DF57BFE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2112624" y="4729234"/>
              <a:ext cx="401976" cy="873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10DFE5-65EE-48FA-8A6A-8F64F747E6C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166927" y="4729234"/>
              <a:ext cx="273558" cy="50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08A9D3E-1E4A-4ACE-881E-8564AC676081}"/>
              </a:ext>
            </a:extLst>
          </p:cNvPr>
          <p:cNvGrpSpPr/>
          <p:nvPr/>
        </p:nvGrpSpPr>
        <p:grpSpPr>
          <a:xfrm>
            <a:off x="3464482" y="3373231"/>
            <a:ext cx="1111758" cy="2573835"/>
            <a:chOff x="3464482" y="3455527"/>
            <a:chExt cx="1111758" cy="257383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6DB63B2-2EE1-42D6-809A-CFFD24687737}"/>
                </a:ext>
              </a:extLst>
            </p:cNvPr>
            <p:cNvSpPr txBox="1"/>
            <p:nvPr/>
          </p:nvSpPr>
          <p:spPr>
            <a:xfrm>
              <a:off x="3483532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39E757-72A4-4156-9ECA-5E99B06EE079}"/>
                </a:ext>
              </a:extLst>
            </p:cNvPr>
            <p:cNvSpPr txBox="1"/>
            <p:nvPr/>
          </p:nvSpPr>
          <p:spPr>
            <a:xfrm>
              <a:off x="3483532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99B667D-6ADA-4662-BB85-65B98E859F9C}"/>
                </a:ext>
              </a:extLst>
            </p:cNvPr>
            <p:cNvSpPr txBox="1"/>
            <p:nvPr/>
          </p:nvSpPr>
          <p:spPr>
            <a:xfrm>
              <a:off x="3464482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C308A14-BDBF-4955-BD4D-10FD74BD871B}"/>
                </a:ext>
              </a:extLst>
            </p:cNvPr>
            <p:cNvSpPr txBox="1"/>
            <p:nvPr/>
          </p:nvSpPr>
          <p:spPr>
            <a:xfrm>
              <a:off x="3464482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290BED-77DD-456D-9C77-9D0998964DBF}"/>
                </a:ext>
              </a:extLst>
            </p:cNvPr>
            <p:cNvSpPr txBox="1"/>
            <p:nvPr/>
          </p:nvSpPr>
          <p:spPr>
            <a:xfrm>
              <a:off x="3464482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EFFE0C-2E6D-4252-ACDB-3836836DE99A}"/>
                </a:ext>
              </a:extLst>
            </p:cNvPr>
            <p:cNvSpPr txBox="1"/>
            <p:nvPr/>
          </p:nvSpPr>
          <p:spPr>
            <a:xfrm>
              <a:off x="4157140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33932AB-936D-4A1A-983B-2A40ACF130D5}"/>
                </a:ext>
              </a:extLst>
            </p:cNvPr>
            <p:cNvSpPr txBox="1"/>
            <p:nvPr/>
          </p:nvSpPr>
          <p:spPr>
            <a:xfrm>
              <a:off x="4157140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BF3EDD-21C6-4703-BA01-913627473AA5}"/>
                </a:ext>
              </a:extLst>
            </p:cNvPr>
            <p:cNvSpPr txBox="1"/>
            <p:nvPr/>
          </p:nvSpPr>
          <p:spPr>
            <a:xfrm>
              <a:off x="4138090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281B76-FAC4-4373-B371-D6C6D50C613C}"/>
                </a:ext>
              </a:extLst>
            </p:cNvPr>
            <p:cNvSpPr txBox="1"/>
            <p:nvPr/>
          </p:nvSpPr>
          <p:spPr>
            <a:xfrm>
              <a:off x="4138090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6E9D4-8EBB-43E6-8BC6-D08586224F60}"/>
                </a:ext>
              </a:extLst>
            </p:cNvPr>
            <p:cNvSpPr txBox="1"/>
            <p:nvPr/>
          </p:nvSpPr>
          <p:spPr>
            <a:xfrm>
              <a:off x="4138090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B353D1-00FC-41CD-A36D-75297D57F4BA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902632" y="3655582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0F77202-0983-401F-8B9E-37DCD7C69077}"/>
                </a:ext>
              </a:extLst>
            </p:cNvPr>
            <p:cNvCxnSpPr/>
            <p:nvPr/>
          </p:nvCxnSpPr>
          <p:spPr>
            <a:xfrm>
              <a:off x="3883582" y="4197977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E9D8EBE-0FE7-441B-B162-363963CD04F1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883582" y="4727621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F683BD9-C0B5-4E96-8F44-5F1C510922C0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883582" y="5264117"/>
              <a:ext cx="254508" cy="56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1968C92F-6DE3-4D52-BC37-8FB3EC3CFAA8}"/>
              </a:ext>
            </a:extLst>
          </p:cNvPr>
          <p:cNvSpPr txBox="1"/>
          <p:nvPr/>
        </p:nvSpPr>
        <p:spPr>
          <a:xfrm>
            <a:off x="1005840" y="616050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问题背景： 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 Inequality 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12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642801-252A-412E-9A04-B1DF9E3B46B6}"/>
              </a:ext>
            </a:extLst>
          </p:cNvPr>
          <p:cNvSpPr txBox="1"/>
          <p:nvPr/>
        </p:nvSpPr>
        <p:spPr>
          <a:xfrm>
            <a:off x="5001768" y="3439049"/>
            <a:ext cx="357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∆=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)-(x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</a:t>
            </a:r>
            <a:r>
              <a:rPr lang="en-US" altLang="zh-CN" sz="2400" dirty="0">
                <a:solidFill>
                  <a:srgbClr val="00B050"/>
                </a:solidFill>
              </a:rPr>
              <a:t>) 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  ≥ 0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</a:rPr>
              <a:t>(1) </a:t>
            </a:r>
            <a:r>
              <a:rPr lang="zh-CN" altLang="en-US" sz="2400" dirty="0">
                <a:solidFill>
                  <a:schemeClr val="accent2"/>
                </a:solidFill>
              </a:rPr>
              <a:t>经过调整后，乘积之和不下降。</a:t>
            </a:r>
            <a:r>
              <a:rPr lang="en-US" altLang="zh-CN" sz="2400" dirty="0">
                <a:solidFill>
                  <a:schemeClr val="accent2"/>
                </a:solidFill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</a:rPr>
              <a:t>调整完成后，对所有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与</a:t>
            </a:r>
            <a:r>
              <a:rPr lang="en-US" altLang="zh-CN" sz="2400" dirty="0" err="1">
                <a:solidFill>
                  <a:schemeClr val="accent2"/>
                </a:solidFill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相乘。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48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B732A-665B-4849-AF97-8FDBA358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FF"/>
                </a:solidFill>
              </a:rPr>
              <a:t>例</a:t>
            </a:r>
            <a:r>
              <a:rPr lang="en-US" altLang="zh-CN" b="1" dirty="0">
                <a:solidFill>
                  <a:srgbClr val="FF00FF"/>
                </a:solidFill>
              </a:rPr>
              <a:t>3</a:t>
            </a:r>
            <a:r>
              <a:rPr lang="en-US" altLang="zh-CN" dirty="0">
                <a:solidFill>
                  <a:srgbClr val="FF00FF"/>
                </a:solidFill>
              </a:rPr>
              <a:t>. </a:t>
            </a:r>
            <a:r>
              <a:rPr lang="zh-CN" altLang="en-US" dirty="0">
                <a:solidFill>
                  <a:srgbClr val="FF00FF"/>
                </a:solidFill>
              </a:rPr>
              <a:t>排队接水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68B43-D904-4672-8329-E9D214C6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2400" dirty="0">
                <a:hlinkClick r:id="rId2"/>
              </a:rPr>
              <a:t>www.luogu.com.cn/problem/P1223</a:t>
            </a:r>
            <a:endParaRPr lang="en-US" altLang="zh-Hans-HK" sz="2400" dirty="0"/>
          </a:p>
          <a:p>
            <a:endParaRPr lang="en-US" altLang="zh-Hans-HK" sz="2400" dirty="0"/>
          </a:p>
          <a:p>
            <a:r>
              <a:rPr lang="zh-CN" altLang="en-US" sz="2400" dirty="0"/>
              <a:t>有 </a:t>
            </a:r>
            <a:r>
              <a:rPr lang="en-US" altLang="zh-CN" sz="2400" dirty="0"/>
              <a:t>n</a:t>
            </a:r>
            <a:r>
              <a:rPr lang="zh-CN" altLang="en-US" sz="2400" dirty="0"/>
              <a:t> 个人在一个水龙头前排队接水。</a:t>
            </a:r>
            <a:endParaRPr lang="en-US" altLang="zh-CN" sz="2400" dirty="0"/>
          </a:p>
          <a:p>
            <a:r>
              <a:rPr lang="zh-CN" altLang="en-US" sz="2400" dirty="0"/>
              <a:t>假如每个人接水的时间为 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zh-CN" altLang="en-US" sz="2400" dirty="0"/>
              <a:t>​</a:t>
            </a:r>
            <a:r>
              <a:rPr lang="en-US" altLang="zh-CN" sz="2400" dirty="0"/>
              <a:t>…,T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请找出排队的一种顺序，使得平均等待时间最小。</a:t>
            </a:r>
            <a:endParaRPr lang="en-US" altLang="zh-CN" sz="2400" dirty="0"/>
          </a:p>
          <a:p>
            <a:endParaRPr lang="en-US" altLang="zh-Hans-HK" sz="2400" dirty="0"/>
          </a:p>
          <a:p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1063685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和最大的连续子序列问题</a:t>
            </a:r>
            <a:endParaRPr lang="en-US" altLang="zh-CN" sz="30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输入为一个序列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2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我们把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2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连续子序列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并且把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 这个连续 子序列的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问题：计算  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8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1 -2 	2 -1 1 4 -3 4 -3 2</a:t>
            </a:r>
          </a:p>
          <a:p>
            <a:pPr lvl="1"/>
            <a:r>
              <a:rPr lang="zh-CN" altLang="en-US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和最大连续子序列：      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2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和为</a:t>
            </a:r>
            <a:r>
              <a:rPr lang="en-US" altLang="zh-CN" sz="2200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暴力解法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：枚举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复杂度为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，容易降至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269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619C1-D46B-4D2D-A309-B87728C9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09600"/>
            <a:ext cx="7735661" cy="1356360"/>
          </a:xfrm>
        </p:spPr>
        <p:txBody>
          <a:bodyPr/>
          <a:lstStyle/>
          <a:p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FF00FF"/>
                </a:solidFill>
              </a:rPr>
              <a:t>例</a:t>
            </a:r>
            <a:r>
              <a:rPr lang="en-US" altLang="zh-CN" b="1" dirty="0">
                <a:solidFill>
                  <a:srgbClr val="FF00FF"/>
                </a:solidFill>
              </a:rPr>
              <a:t>4. </a:t>
            </a:r>
            <a:r>
              <a:rPr lang="zh-CN" altLang="en-US" dirty="0">
                <a:solidFill>
                  <a:srgbClr val="FF00FF"/>
                </a:solidFill>
              </a:rPr>
              <a:t>石子合并（贪心不正确）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F7F04-AECC-4D1D-B573-540D0B46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让学生先思考能否构造反例。</a:t>
            </a:r>
            <a:endParaRPr lang="en-US" altLang="zh-Hans-HK" dirty="0"/>
          </a:p>
          <a:p>
            <a:endParaRPr lang="en-US" altLang="zh-Hans-HK" dirty="0"/>
          </a:p>
          <a:p>
            <a:r>
              <a:rPr lang="en-US" altLang="zh-Hans-HK" dirty="0"/>
              <a:t>8 6 6 8</a:t>
            </a:r>
          </a:p>
          <a:p>
            <a:endParaRPr lang="en-US" altLang="zh-Hans-HK" dirty="0"/>
          </a:p>
          <a:p>
            <a:r>
              <a:rPr lang="zh-CN" altLang="en-US" dirty="0"/>
              <a:t>如果贪心：   </a:t>
            </a:r>
            <a:r>
              <a:rPr lang="en-US" altLang="zh-CN" dirty="0"/>
              <a:t>12 + 20 + 28</a:t>
            </a:r>
          </a:p>
          <a:p>
            <a:endParaRPr lang="en-US" altLang="zh-Hans-HK" dirty="0"/>
          </a:p>
          <a:p>
            <a:r>
              <a:rPr lang="zh-CN" altLang="en-US" dirty="0"/>
              <a:t>正确做法：  </a:t>
            </a:r>
            <a:r>
              <a:rPr lang="en-US" altLang="zh-CN" dirty="0"/>
              <a:t>14 + 14 + 28</a:t>
            </a:r>
          </a:p>
          <a:p>
            <a:endParaRPr lang="en-US" altLang="zh-Hans-HK" dirty="0"/>
          </a:p>
          <a:p>
            <a:r>
              <a:rPr lang="zh-CN" altLang="en-US" dirty="0"/>
              <a:t>贪心方法并不总是正确的！</a:t>
            </a:r>
            <a:endParaRPr lang="en-US" altLang="zh-CN" dirty="0"/>
          </a:p>
          <a:p>
            <a:r>
              <a:rPr lang="zh-CN" altLang="en-US" dirty="0"/>
              <a:t>对这个问题，可以用动态规划。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2170541332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07EEB-C73E-43F5-AFB4-6BFC677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rgbClr val="FF00FF"/>
                </a:solidFill>
              </a:rPr>
              <a:t>例</a:t>
            </a:r>
            <a:r>
              <a:rPr lang="en-US" altLang="zh-CN" b="1" dirty="0">
                <a:solidFill>
                  <a:srgbClr val="FF00FF"/>
                </a:solidFill>
              </a:rPr>
              <a:t>5. </a:t>
            </a:r>
            <a:r>
              <a:rPr lang="zh-CN" altLang="en-US" dirty="0">
                <a:solidFill>
                  <a:srgbClr val="FF00FF"/>
                </a:solidFill>
              </a:rPr>
              <a:t>分组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CB7F9-6265-4384-B20A-4B62ADE7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50" dirty="0"/>
              <a:t>给定整数</a:t>
            </a:r>
            <a:r>
              <a:rPr lang="en-US" altLang="zh-CN" sz="2550" dirty="0"/>
              <a:t>a</a:t>
            </a:r>
            <a:r>
              <a:rPr lang="en-US" altLang="zh-CN" sz="2550" baseline="-25000" dirty="0"/>
              <a:t>1</a:t>
            </a:r>
            <a:r>
              <a:rPr lang="en-US" altLang="zh-CN" sz="2550" dirty="0"/>
              <a:t>~a</a:t>
            </a:r>
            <a:r>
              <a:rPr lang="en-US" altLang="zh-CN" sz="2550" baseline="-25000" dirty="0"/>
              <a:t>n</a:t>
            </a:r>
            <a:r>
              <a:rPr lang="zh-CN" altLang="en-US" sz="2550" dirty="0"/>
              <a:t>， 可能有重复元素。</a:t>
            </a:r>
            <a:endParaRPr lang="en-US" altLang="zh-CN" sz="2550" dirty="0"/>
          </a:p>
          <a:p>
            <a:pPr lvl="1"/>
            <a:r>
              <a:rPr lang="zh-CN" altLang="en-US" sz="2550" dirty="0"/>
              <a:t>要将它们分成若干组， 每组 是一些连续的整数  </a:t>
            </a:r>
            <a:endParaRPr lang="en-US" altLang="zh-CN" sz="2550" dirty="0"/>
          </a:p>
          <a:p>
            <a:pPr lvl="2"/>
            <a:r>
              <a:rPr lang="zh-CN" altLang="en-US" sz="2250" dirty="0"/>
              <a:t>举例 </a:t>
            </a:r>
            <a:r>
              <a:rPr lang="en-US" altLang="zh-CN" sz="2250" dirty="0"/>
              <a:t>{-3</a:t>
            </a:r>
            <a:r>
              <a:rPr lang="zh-CN" altLang="en-US" sz="2250" dirty="0"/>
              <a:t>，</a:t>
            </a:r>
            <a:r>
              <a:rPr lang="en-US" altLang="zh-CN" sz="2250" dirty="0"/>
              <a:t>-2</a:t>
            </a:r>
            <a:r>
              <a:rPr lang="zh-CN" altLang="en-US" sz="2250" dirty="0"/>
              <a:t>，</a:t>
            </a:r>
            <a:r>
              <a:rPr lang="en-US" altLang="zh-CN" sz="2250" dirty="0"/>
              <a:t>-1</a:t>
            </a:r>
            <a:r>
              <a:rPr lang="zh-CN" altLang="en-US" sz="2250" dirty="0"/>
              <a:t>，</a:t>
            </a:r>
            <a:r>
              <a:rPr lang="en-US" altLang="zh-CN" sz="2250" dirty="0"/>
              <a:t>0</a:t>
            </a:r>
            <a:r>
              <a:rPr lang="zh-CN" altLang="en-US" sz="2250" dirty="0"/>
              <a:t>，</a:t>
            </a:r>
            <a:r>
              <a:rPr lang="en-US" altLang="zh-CN" sz="2250" dirty="0"/>
              <a:t>1}. </a:t>
            </a:r>
            <a:r>
              <a:rPr lang="zh-CN" altLang="en-US" sz="2250" b="1" dirty="0"/>
              <a:t>不允许 </a:t>
            </a:r>
            <a:r>
              <a:rPr lang="en-US" altLang="zh-CN" sz="2250" b="1" dirty="0"/>
              <a:t>{-3,-2,-2,-1,0,1}</a:t>
            </a:r>
            <a:r>
              <a:rPr lang="zh-CN" altLang="en-US" sz="2250" b="1" dirty="0"/>
              <a:t>。</a:t>
            </a:r>
            <a:endParaRPr lang="en-US" altLang="zh-CN" sz="2250" b="1" dirty="0"/>
          </a:p>
          <a:p>
            <a:pPr lvl="1"/>
            <a:r>
              <a:rPr lang="zh-CN" altLang="en-US" sz="2550" dirty="0"/>
              <a:t>你需要使元素个数最少的一组的元素个数最多。</a:t>
            </a:r>
            <a:endParaRPr lang="en-US" altLang="zh-CN" sz="2550" dirty="0"/>
          </a:p>
          <a:p>
            <a:pPr lvl="1"/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1≤ </a:t>
            </a:r>
            <a:r>
              <a:rPr lang="en-US" altLang="zh-Hans-HK" sz="2550" i="1" dirty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≤10</a:t>
            </a:r>
            <a:r>
              <a:rPr lang="en-US" altLang="zh-Hans-HK" sz="255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Hans-HK" altLang="en-US" sz="255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∣</a:t>
            </a:r>
            <a:r>
              <a:rPr lang="en-US" altLang="zh-Hans-HK" sz="2550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zh-Hans-HK" sz="255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]∣≤10</a:t>
            </a:r>
            <a:r>
              <a:rPr lang="en-US" altLang="zh-Hans-HK" sz="2550" baseline="30000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Hans-HK" altLang="en-US" sz="255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Hans-HK" sz="25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50" dirty="0"/>
              <a:t>举例</a:t>
            </a:r>
            <a:endParaRPr lang="en-US" altLang="zh-CN" sz="2850" dirty="0"/>
          </a:p>
          <a:p>
            <a:pPr lvl="1"/>
            <a:r>
              <a:rPr lang="zh-CN" altLang="en-US" sz="2550" dirty="0"/>
              <a:t>输入</a:t>
            </a:r>
            <a:r>
              <a:rPr lang="en-US" altLang="zh-Hans-HK" sz="2550" dirty="0"/>
              <a:t>4 5 2 3 -4 -3 -5</a:t>
            </a:r>
            <a:r>
              <a:rPr lang="zh-CN" altLang="en-US" sz="2550" dirty="0"/>
              <a:t>。</a:t>
            </a:r>
            <a:endParaRPr lang="en-US" altLang="zh-CN" sz="2550" dirty="0"/>
          </a:p>
          <a:p>
            <a:pPr lvl="1"/>
            <a:r>
              <a:rPr lang="zh-CN" altLang="en-US" sz="2550" dirty="0"/>
              <a:t>输出</a:t>
            </a:r>
            <a:r>
              <a:rPr lang="en-US" altLang="zh-CN" sz="2550" dirty="0"/>
              <a:t>3</a:t>
            </a:r>
            <a:r>
              <a:rPr lang="zh-CN" altLang="en-US" sz="2550" dirty="0"/>
              <a:t>。</a:t>
            </a:r>
            <a:r>
              <a:rPr lang="en-US" altLang="zh-CN" sz="2550" dirty="0"/>
              <a:t>		{-5..-3}</a:t>
            </a:r>
            <a:r>
              <a:rPr lang="zh-CN" altLang="en-US" sz="2550" dirty="0"/>
              <a:t>一组。</a:t>
            </a:r>
            <a:r>
              <a:rPr lang="en-US" altLang="zh-CN" sz="2550" dirty="0"/>
              <a:t>{2..5}</a:t>
            </a:r>
            <a:r>
              <a:rPr lang="zh-CN" altLang="en-US" sz="2550" dirty="0"/>
              <a:t>一组。</a:t>
            </a:r>
            <a:endParaRPr lang="zh-Hans-HK" altLang="en-US" sz="2550" dirty="0"/>
          </a:p>
        </p:txBody>
      </p:sp>
    </p:spTree>
    <p:extLst>
      <p:ext uri="{BB962C8B-B14F-4D97-AF65-F5344CB8AC3E}">
        <p14:creationId xmlns:p14="http://schemas.microsoft.com/office/powerpoint/2010/main" val="3890114728"/>
      </p:ext>
    </p:extLst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5F7E-4002-4CE5-97DC-B5B259D4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问题转化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493B0-3760-46E1-A93E-A32286AA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317923" cy="3263504"/>
          </a:xfrm>
        </p:spPr>
        <p:txBody>
          <a:bodyPr>
            <a:normAutofit lnSpcReduction="10000"/>
          </a:bodyPr>
          <a:lstStyle/>
          <a:p>
            <a:r>
              <a:rPr lang="zh-CN" altLang="en-US" sz="2550" dirty="0"/>
              <a:t>判定性问题：</a:t>
            </a:r>
            <a:endParaRPr lang="en-US" altLang="zh-CN" sz="2550" dirty="0"/>
          </a:p>
          <a:p>
            <a:pPr lvl="1"/>
            <a:r>
              <a:rPr lang="zh-CN" altLang="en-US" sz="2550" dirty="0"/>
              <a:t>给定整数</a:t>
            </a:r>
            <a:r>
              <a:rPr lang="en-US" altLang="zh-CN" sz="2550" dirty="0"/>
              <a:t>K ≥ 1</a:t>
            </a:r>
            <a:r>
              <a:rPr lang="zh-CN" altLang="en-US" sz="2550" dirty="0"/>
              <a:t>。请判断</a:t>
            </a:r>
            <a:endParaRPr lang="en-US" altLang="zh-CN" sz="2550" dirty="0"/>
          </a:p>
          <a:p>
            <a:pPr lvl="2"/>
            <a:r>
              <a:rPr lang="zh-CN" altLang="en-US" sz="2250" dirty="0">
                <a:solidFill>
                  <a:srgbClr val="FF0000"/>
                </a:solidFill>
              </a:rPr>
              <a:t>是否存在一种合法的分组方案使得</a:t>
            </a:r>
            <a:endParaRPr lang="en-US" altLang="zh-CN" sz="2250" dirty="0">
              <a:solidFill>
                <a:srgbClr val="FF0000"/>
              </a:solidFill>
            </a:endParaRPr>
          </a:p>
          <a:p>
            <a:pPr marL="1028700" lvl="3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zh-CN" altLang="en-US" sz="2400" dirty="0">
                <a:solidFill>
                  <a:srgbClr val="FF0000"/>
                </a:solidFill>
              </a:rPr>
              <a:t>每一组都至少有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FF0000"/>
                </a:solidFill>
              </a:rPr>
              <a:t>个元素。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550" dirty="0"/>
              <a:t>原问题可以通过二分转化为上面的判定性问题。</a:t>
            </a:r>
            <a:endParaRPr lang="en-US" altLang="zh-CN" sz="2550" dirty="0"/>
          </a:p>
          <a:p>
            <a:pPr lvl="1"/>
            <a:r>
              <a:rPr lang="zh-CN" altLang="en-US" sz="2250" dirty="0"/>
              <a:t>这种技术 一般称作 </a:t>
            </a:r>
            <a:r>
              <a:rPr lang="zh-CN" altLang="en-US" sz="2250" b="1" dirty="0"/>
              <a:t>二分答案</a:t>
            </a:r>
            <a:r>
              <a:rPr lang="zh-CN" altLang="en-US" sz="2250" dirty="0"/>
              <a:t>。</a:t>
            </a:r>
            <a:endParaRPr lang="en-US" altLang="zh-CN" sz="2250" dirty="0"/>
          </a:p>
          <a:p>
            <a:endParaRPr lang="en-US" altLang="zh-CN" sz="2550" dirty="0"/>
          </a:p>
          <a:p>
            <a:r>
              <a:rPr lang="zh-CN" altLang="en-US" sz="2550" dirty="0"/>
              <a:t>上述判定性问题如何解决呢</a:t>
            </a:r>
            <a:r>
              <a:rPr lang="zh-CN" altLang="en-US" sz="2550"/>
              <a:t>？ </a:t>
            </a:r>
            <a:endParaRPr lang="zh-Hans-HK" altLang="en-US" sz="2550" dirty="0"/>
          </a:p>
        </p:txBody>
      </p:sp>
    </p:spTree>
    <p:extLst>
      <p:ext uri="{BB962C8B-B14F-4D97-AF65-F5344CB8AC3E}">
        <p14:creationId xmlns:p14="http://schemas.microsoft.com/office/powerpoint/2010/main" val="1941835797"/>
      </p:ext>
    </p:extLst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AD5C1-1A37-45A9-BE46-CA378298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23" y="1204696"/>
            <a:ext cx="2561359" cy="120253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-2 -1 0 1 2 3 4 5 6</a:t>
            </a:r>
          </a:p>
          <a:p>
            <a:pPr marL="0" indent="0">
              <a:buNone/>
            </a:pPr>
            <a:r>
              <a:rPr lang="en-US" altLang="zh-CN" dirty="0"/>
              <a:t>     -1 0 1 2 3 4 5 6</a:t>
            </a:r>
          </a:p>
          <a:p>
            <a:pPr marL="0" indent="0">
              <a:buNone/>
            </a:pPr>
            <a:r>
              <a:rPr lang="en-US" altLang="zh-CN" dirty="0"/>
              <a:t>                2 3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2BA6-B2F8-4E5F-9162-19B2996B6805}"/>
              </a:ext>
            </a:extLst>
          </p:cNvPr>
          <p:cNvSpPr txBox="1"/>
          <p:nvPr/>
        </p:nvSpPr>
        <p:spPr>
          <a:xfrm>
            <a:off x="2715491" y="5514805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 dirty="0"/>
              <a:t>自己课后思考具体实现。要保证判定是</a:t>
            </a:r>
            <a:r>
              <a:rPr lang="en-US" altLang="zh-CN" sz="1350" dirty="0"/>
              <a:t>O(n)</a:t>
            </a:r>
            <a:r>
              <a:rPr lang="zh-CN" altLang="en-US" sz="1350" dirty="0"/>
              <a:t>的。</a:t>
            </a:r>
            <a:endParaRPr lang="en-US" altLang="zh-CN" sz="135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BEF6DA6-4351-42F6-AC83-2A3F767893C5}"/>
              </a:ext>
            </a:extLst>
          </p:cNvPr>
          <p:cNvSpPr txBox="1">
            <a:spLocks/>
          </p:cNvSpPr>
          <p:nvPr/>
        </p:nvSpPr>
        <p:spPr>
          <a:xfrm>
            <a:off x="3215121" y="120469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-1 0 1 2 3 4 5 6</a:t>
            </a:r>
          </a:p>
          <a:p>
            <a:pPr marL="0" indent="0">
              <a:buNone/>
            </a:pPr>
            <a:r>
              <a:rPr lang="en-US" altLang="zh-CN" sz="2100" dirty="0"/>
              <a:t>     -1 0 1 2 3 4 5 6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29AFA0-9193-41D8-910C-746ABE11EC14}"/>
              </a:ext>
            </a:extLst>
          </p:cNvPr>
          <p:cNvSpPr txBox="1">
            <a:spLocks/>
          </p:cNvSpPr>
          <p:nvPr/>
        </p:nvSpPr>
        <p:spPr>
          <a:xfrm>
            <a:off x="5996421" y="120469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0 1 2 3 4 5 6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0 1 2 3 4 5 6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3FD7E6-CAC6-4B33-AE22-C2F4E83CE644}"/>
              </a:ext>
            </a:extLst>
          </p:cNvPr>
          <p:cNvSpPr txBox="1">
            <a:spLocks/>
          </p:cNvSpPr>
          <p:nvPr/>
        </p:nvSpPr>
        <p:spPr>
          <a:xfrm>
            <a:off x="469322" y="2669814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1 2 3 4 5 6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19484-ABDA-4D6D-891B-AA3F058912A3}"/>
              </a:ext>
            </a:extLst>
          </p:cNvPr>
          <p:cNvSpPr txBox="1">
            <a:spLocks/>
          </p:cNvSpPr>
          <p:nvPr/>
        </p:nvSpPr>
        <p:spPr>
          <a:xfrm>
            <a:off x="3215121" y="2669813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53D02BE-D7E4-4555-B4C5-1ADF1A5C32E7}"/>
              </a:ext>
            </a:extLst>
          </p:cNvPr>
          <p:cNvSpPr txBox="1">
            <a:spLocks/>
          </p:cNvSpPr>
          <p:nvPr/>
        </p:nvSpPr>
        <p:spPr>
          <a:xfrm>
            <a:off x="6006812" y="2669813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B0F0"/>
                </a:solidFill>
              </a:rPr>
              <a:t>2</a:t>
            </a:r>
            <a:r>
              <a:rPr lang="en-US" altLang="zh-CN" sz="2100" dirty="0"/>
              <a:t>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7173FF1-72AA-4438-9146-A0830E35A038}"/>
              </a:ext>
            </a:extLst>
          </p:cNvPr>
          <p:cNvSpPr txBox="1">
            <a:spLocks/>
          </p:cNvSpPr>
          <p:nvPr/>
        </p:nvSpPr>
        <p:spPr>
          <a:xfrm>
            <a:off x="469322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3</a:t>
            </a:r>
            <a:r>
              <a:rPr lang="en-US" altLang="zh-CN" sz="2100" dirty="0"/>
              <a:t> 4 5 6</a:t>
            </a:r>
          </a:p>
          <a:p>
            <a:pPr marL="0" indent="0"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B0F0"/>
                </a:solidFill>
              </a:rPr>
              <a:t>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F0"/>
                </a:solidFill>
              </a:rPr>
              <a:t>3</a:t>
            </a:r>
            <a:r>
              <a:rPr lang="en-US" altLang="zh-CN" sz="2100" dirty="0"/>
              <a:t>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E102771-561E-4E24-99B7-F9F5028A3C08}"/>
              </a:ext>
            </a:extLst>
          </p:cNvPr>
          <p:cNvSpPr txBox="1">
            <a:spLocks/>
          </p:cNvSpPr>
          <p:nvPr/>
        </p:nvSpPr>
        <p:spPr>
          <a:xfrm>
            <a:off x="3215120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此时多了一个</a:t>
            </a:r>
            <a:r>
              <a:rPr lang="en-US" altLang="zh-CN" sz="2100" dirty="0"/>
              <a:t>3</a:t>
            </a:r>
            <a:r>
              <a:rPr lang="zh-CN" altLang="en-US" sz="2100" dirty="0"/>
              <a:t>，</a:t>
            </a:r>
            <a:endParaRPr lang="en-US" altLang="zh-CN" sz="2100" dirty="0"/>
          </a:p>
          <a:p>
            <a:pPr marL="0" indent="0">
              <a:buNone/>
            </a:pPr>
            <a:r>
              <a:rPr lang="zh-CN" altLang="en-US" sz="2100" dirty="0"/>
              <a:t>应该新开一组？</a:t>
            </a:r>
            <a:r>
              <a:rPr lang="en-US" altLang="zh-CN" sz="2100" dirty="0"/>
              <a:t>(no)</a:t>
            </a:r>
          </a:p>
          <a:p>
            <a:pPr marL="0" indent="0">
              <a:buNone/>
            </a:pPr>
            <a:r>
              <a:rPr lang="en-US" altLang="zh-CN" sz="2100" dirty="0"/>
              <a:t>   </a:t>
            </a:r>
            <a:r>
              <a:rPr lang="zh-CN" altLang="en-US" sz="2100" dirty="0"/>
              <a:t>还是放入旧组？</a:t>
            </a:r>
            <a:r>
              <a:rPr lang="en-US" altLang="zh-CN" sz="2100" dirty="0"/>
              <a:t>(yes)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BFBDF42-FA1B-4D2E-AFF2-768094C40AD2}"/>
              </a:ext>
            </a:extLst>
          </p:cNvPr>
          <p:cNvSpPr txBox="1">
            <a:spLocks/>
          </p:cNvSpPr>
          <p:nvPr/>
        </p:nvSpPr>
        <p:spPr>
          <a:xfrm>
            <a:off x="6006812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贪心，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1500" dirty="0"/>
              <a:t>  1. </a:t>
            </a:r>
            <a:r>
              <a:rPr lang="zh-CN" altLang="en-US" sz="1500" dirty="0"/>
              <a:t>未填满的组要优先填满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2. </a:t>
            </a:r>
            <a:r>
              <a:rPr lang="zh-CN" altLang="en-US" sz="1500" dirty="0"/>
              <a:t>尽量少开新组。</a:t>
            </a:r>
            <a:endParaRPr lang="en-US" altLang="zh-CN" sz="15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140552-2746-4630-AFA1-B1C762623267}"/>
              </a:ext>
            </a:extLst>
          </p:cNvPr>
          <p:cNvSpPr txBox="1"/>
          <p:nvPr/>
        </p:nvSpPr>
        <p:spPr>
          <a:xfrm>
            <a:off x="744927" y="5466092"/>
            <a:ext cx="457150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/>
              <a:t>K=5</a:t>
            </a:r>
            <a:r>
              <a:rPr lang="zh-CN" altLang="en-US" sz="135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8090304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F259-C7BC-4555-AE96-76AAE746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优化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E7F30-26AA-4E04-BAB8-C93647E3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每一次二分答案后排序，太慢。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不如一开始就先排序，然后再二分答案。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复杂度降为  </a:t>
            </a:r>
            <a:r>
              <a:rPr lang="en-US" altLang="zh-CN" dirty="0"/>
              <a:t>O( n log n  +  n log Ans)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特别的，排好序后，对给定的</a:t>
            </a:r>
            <a:r>
              <a:rPr lang="en-US" altLang="zh-CN" dirty="0"/>
              <a:t>K</a:t>
            </a:r>
            <a:r>
              <a:rPr lang="zh-CN" altLang="en-US" dirty="0"/>
              <a:t>，判定的复杂度为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239174016"/>
      </p:ext>
    </p:extLst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贪心算法更多例子（预告）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3000" dirty="0">
                    <a:latin typeface="Arial" panose="020B0604020202020204" pitchFamily="34" charset="0"/>
                  </a:rPr>
                  <a:t>常用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(</a:t>
                </a:r>
                <a:r>
                  <a:rPr lang="zh-CN" altLang="en-US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尤其在</a:t>
                </a:r>
                <a:r>
                  <a:rPr lang="en-US" altLang="zh-CN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combinatorial optimization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)</a:t>
                </a:r>
              </a:p>
              <a:p>
                <a:r>
                  <a:rPr lang="en-US" altLang="zh-CN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Huffman</a:t>
                </a:r>
                <a:r>
                  <a:rPr lang="zh-CN" altLang="en-US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编码</a:t>
                </a:r>
                <a:endParaRPr lang="en-US" altLang="zh-CN" sz="2800" dirty="0">
                  <a:solidFill>
                    <a:srgbClr val="FF00FF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输入实数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,…,</a:t>
                </a:r>
                <a:r>
                  <a:rPr lang="en-US" altLang="zh-CN" sz="26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。找一组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01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串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,…, S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，使得彼此不为前缀，并且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</a:t>
                </a:r>
                <a:endParaRPr lang="en-US" altLang="zh-CN" sz="26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2800" b="1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最小生成树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Minimum Spanning Tree=MST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)</a:t>
                </a:r>
                <a:endPara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给定图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，每条边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有一个给定的费用</a:t>
                </a:r>
                <a:r>
                  <a:rPr lang="en-US" altLang="zh-CN" sz="26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。要计算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一棵生成树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使得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最小，其中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为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中所有边的费用和。</a:t>
                </a:r>
              </a:p>
              <a:p>
                <a:pPr lvl="2"/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Kruskal's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Hans-HK" sz="2400" b="0" i="0" dirty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and </a:t>
                </a:r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3" tooltip="Prim's algorithm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Prim's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</a:p>
              <a:p>
                <a:pPr lvl="1"/>
                <a:r>
                  <a:rPr lang="zh-CN" altLang="en-US" sz="3000" dirty="0">
                    <a:solidFill>
                      <a:schemeClr val="accent1"/>
                    </a:solidFill>
                  </a:rPr>
                  <a:t>将在之后的几周跟大家</a:t>
                </a:r>
                <a:r>
                  <a:rPr lang="zh-CN" altLang="en-US" sz="3000" dirty="0"/>
                  <a:t>见面</a:t>
                </a:r>
                <a:r>
                  <a:rPr lang="zh-CN" altLang="en-US" sz="30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3000" dirty="0">
                  <a:solidFill>
                    <a:schemeClr val="accent1"/>
                  </a:solidFill>
                </a:endParaRPr>
              </a:p>
              <a:p>
                <a:pPr lvl="1"/>
                <a:endParaRPr lang="zh-Hans-HK" altLang="en-US" sz="3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3172" r="-494" b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301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96ED-DB0D-4246-BF50-8AA81A3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其他常见算法思想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FB37A-A8D4-4EB2-970F-405A76D1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b="1" dirty="0">
                <a:solidFill>
                  <a:srgbClr val="00B0F0"/>
                </a:solidFill>
              </a:rPr>
              <a:t>Incremental Algorithm </a:t>
            </a:r>
          </a:p>
          <a:p>
            <a:pPr lvl="1"/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006600"/>
                </a:solidFill>
              </a:rPr>
              <a:t>Graham-Scan</a:t>
            </a:r>
            <a:r>
              <a:rPr lang="en-US" altLang="zh-CN" sz="2600" dirty="0"/>
              <a:t>:</a:t>
            </a:r>
            <a:r>
              <a:rPr lang="zh-CN" altLang="en-US" sz="2600" dirty="0"/>
              <a:t>从</a:t>
            </a:r>
            <a:r>
              <a:rPr lang="en-US" altLang="zh-CN" sz="2600" dirty="0"/>
              <a:t>CH(P</a:t>
            </a:r>
            <a:r>
              <a:rPr lang="en-US" altLang="zh-CN" sz="2600" baseline="-25000" dirty="0"/>
              <a:t>k-1</a:t>
            </a:r>
            <a:r>
              <a:rPr lang="en-US" altLang="zh-CN" sz="2600" dirty="0"/>
              <a:t>)</a:t>
            </a:r>
            <a:r>
              <a:rPr lang="zh-CN" altLang="en-US" sz="2600" dirty="0"/>
              <a:t>到</a:t>
            </a:r>
            <a:r>
              <a:rPr lang="en-US" altLang="zh-CN" sz="2600" dirty="0"/>
              <a:t>CH(</a:t>
            </a:r>
            <a:r>
              <a:rPr lang="en-US" altLang="zh-CN" sz="2600" dirty="0" err="1"/>
              <a:t>P</a:t>
            </a:r>
            <a:r>
              <a:rPr lang="en-US" altLang="zh-CN" sz="2600" baseline="-25000" dirty="0" err="1"/>
              <a:t>k</a:t>
            </a:r>
            <a:r>
              <a:rPr lang="en-US" altLang="zh-CN" sz="2600" dirty="0"/>
              <a:t>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例：</a:t>
            </a:r>
            <a:r>
              <a:rPr lang="zh-CN" altLang="en-US" sz="2600" dirty="0">
                <a:solidFill>
                  <a:srgbClr val="006600"/>
                </a:solidFill>
              </a:rPr>
              <a:t>最小圆问题</a:t>
            </a:r>
            <a:endParaRPr lang="en-US" altLang="zh-CN" sz="2600" dirty="0">
              <a:solidFill>
                <a:srgbClr val="006600"/>
              </a:solidFill>
            </a:endParaRPr>
          </a:p>
          <a:p>
            <a:pPr lvl="2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找半径最小的圆覆输入的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 lvl="2"/>
            <a:r>
              <a:rPr lang="zh-CN" altLang="en-US" sz="2800" dirty="0"/>
              <a:t>解法：感兴趣的同学可以去阅读</a:t>
            </a:r>
            <a:r>
              <a:rPr lang="en-US" altLang="zh-CN" sz="2800" dirty="0"/>
              <a:t> &lt;Computational Geometry: Algorithms and Applications&gt;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edition</a:t>
            </a:r>
            <a:br>
              <a:rPr lang="en-US" altLang="zh-CN" sz="2800" dirty="0"/>
            </a:br>
            <a:r>
              <a:rPr lang="en-US" altLang="zh-CN" sz="2800" dirty="0"/>
              <a:t>4.7</a:t>
            </a:r>
            <a:r>
              <a:rPr lang="zh-CN" altLang="en-US" sz="2800" dirty="0"/>
              <a:t>节 </a:t>
            </a:r>
            <a:r>
              <a:rPr lang="en-US" altLang="zh-CN" sz="2800" dirty="0"/>
              <a:t>Smallest Enclosing Discs</a:t>
            </a:r>
            <a:r>
              <a:rPr lang="zh-CN" altLang="en-US" sz="2800" dirty="0"/>
              <a:t> </a:t>
            </a:r>
            <a:endParaRPr lang="en-US" altLang="zh-Hans-HK" sz="2800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还有许多别的思想，在“高等算法设计分析应用”课程讲授。</a:t>
            </a:r>
            <a:endParaRPr lang="en-US" altLang="zh-Hans-H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437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6F0F-7E95-4F3B-89A7-0C85DE8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动态规划来解决本问题。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状态描述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假设要在序列</a:t>
                </a:r>
                <a:r>
                  <a:rPr lang="en-US" altLang="zh-CN" sz="2000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中寻找一个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结束位置为</a:t>
                </a:r>
                <a:r>
                  <a:rPr lang="en-US" altLang="zh-CN" sz="20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连续子序列中，并要使得该子序列的和尽量大。把这个最大和记作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们定义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 =   max{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sz="18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</a:t>
                </a:r>
                <a:r>
                  <a:rPr lang="en-US" altLang="zh-CN" sz="18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j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可知原问题的最优解为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{F[1],F[2],…,F[n]}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这是由于和最大的子序列必然以某个</a:t>
                </a:r>
                <a:r>
                  <a:rPr lang="en-US" altLang="zh-CN" sz="2200" kern="1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j ≤ n)</a:t>
                </a:r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结尾</a:t>
                </a:r>
                <a:endParaRPr lang="en-US" altLang="zh-CN" sz="2200" kern="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因此，当前的问题是，如何计算</a:t>
                </a:r>
                <a:r>
                  <a:rPr lang="en-US" altLang="zh-CN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 F[2], …, F[n]</a:t>
                </a:r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24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3474" r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852A921-8808-4426-B932-B2F41898F800}"/>
              </a:ext>
            </a:extLst>
          </p:cNvPr>
          <p:cNvSpPr txBox="1"/>
          <p:nvPr/>
        </p:nvSpPr>
        <p:spPr>
          <a:xfrm>
            <a:off x="7356475" y="50419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537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altLang="zh-CN" sz="2400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−1]}</m:t>
                    </m:r>
                  </m:oMath>
                </a14:m>
                <a:r>
                  <a:rPr lang="en-US" altLang="zh-CN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</a:t>
                </a:r>
              </a:p>
              <a:p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800" kern="1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结束的连续子序列最大和为多少呢？</a:t>
                </a:r>
                <a:endParaRPr lang="en-US" altLang="zh-CN" sz="28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可以分为两类。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，即，仅包含</a:t>
                </a:r>
                <a:r>
                  <a:rPr lang="en-US" altLang="zh-CN" sz="20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一个元素的子序列。能达到的最大和</a:t>
                </a:r>
                <a:r>
                  <a:rPr lang="en-US" altLang="zh-CN" sz="20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F[j-1]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 </a:t>
                </a:r>
              </a:p>
              <a:p>
                <a:pPr lvl="2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“以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x[j-1]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结束的、和最大的”连续子序列然后末尾补上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x[j]</a:t>
                </a:r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 得到的必然是“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2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结束的、长度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、和最大的</a:t>
                </a:r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”连续子序列。</a:t>
                </a:r>
                <a:endParaRPr lang="en-US" altLang="zh-CN" sz="2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266" r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82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2021237"/>
                <a:ext cx="7404653" cy="2529840"/>
              </a:xfrm>
            </p:spPr>
            <p:txBody>
              <a:bodyPr>
                <a:noAutofit/>
              </a:bodyPr>
              <a:lstStyle/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kern="100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举例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序列为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2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1 -2  2 -1  1  4  -3  4  -3   2</a:t>
                </a:r>
              </a:p>
              <a:p>
                <a:pPr lvl="1"/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值：             </a:t>
                </a:r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2021237"/>
                <a:ext cx="7404653" cy="2529840"/>
              </a:xfrm>
              <a:blipFill>
                <a:blip r:embed="rId2"/>
                <a:stretch>
                  <a:fillRect l="-329" t="-3133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85BFF1-C3E2-483F-829E-BA041209D0F2}"/>
              </a:ext>
            </a:extLst>
          </p:cNvPr>
          <p:cNvSpPr txBox="1"/>
          <p:nvPr/>
        </p:nvSpPr>
        <p:spPr>
          <a:xfrm>
            <a:off x="2867025" y="4152900"/>
            <a:ext cx="4953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BBCD7-82BB-4CFB-AD98-0F7EF3DFE465}"/>
              </a:ext>
            </a:extLst>
          </p:cNvPr>
          <p:cNvSpPr txBox="1"/>
          <p:nvPr/>
        </p:nvSpPr>
        <p:spPr>
          <a:xfrm>
            <a:off x="3124200" y="4338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30829-5A1C-42EF-A20F-5DD898171881}"/>
              </a:ext>
            </a:extLst>
          </p:cNvPr>
          <p:cNvSpPr txBox="1"/>
          <p:nvPr/>
        </p:nvSpPr>
        <p:spPr>
          <a:xfrm>
            <a:off x="3457575" y="45423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103C0-390F-4120-AEB8-9932C57EA3B4}"/>
              </a:ext>
            </a:extLst>
          </p:cNvPr>
          <p:cNvSpPr txBox="1"/>
          <p:nvPr/>
        </p:nvSpPr>
        <p:spPr>
          <a:xfrm>
            <a:off x="3733800" y="47555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BC1A5-4951-4710-B370-D2A44617A42C}"/>
              </a:ext>
            </a:extLst>
          </p:cNvPr>
          <p:cNvSpPr txBox="1"/>
          <p:nvPr/>
        </p:nvSpPr>
        <p:spPr>
          <a:xfrm>
            <a:off x="4035702" y="4946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2D4999-9034-4039-94DE-48C6691A47DA}"/>
              </a:ext>
            </a:extLst>
          </p:cNvPr>
          <p:cNvSpPr txBox="1"/>
          <p:nvPr/>
        </p:nvSpPr>
        <p:spPr>
          <a:xfrm>
            <a:off x="4321452" y="513694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05715-DACD-478C-B089-A87E289F5C91}"/>
              </a:ext>
            </a:extLst>
          </p:cNvPr>
          <p:cNvSpPr txBox="1"/>
          <p:nvPr/>
        </p:nvSpPr>
        <p:spPr>
          <a:xfrm>
            <a:off x="4607202" y="530530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C2208-D4E5-467D-8176-6A849A376B36}"/>
              </a:ext>
            </a:extLst>
          </p:cNvPr>
          <p:cNvSpPr txBox="1"/>
          <p:nvPr/>
        </p:nvSpPr>
        <p:spPr>
          <a:xfrm>
            <a:off x="4931052" y="550628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197F9-0A0B-415D-A468-F00F4FE4ACE4}"/>
              </a:ext>
            </a:extLst>
          </p:cNvPr>
          <p:cNvSpPr txBox="1"/>
          <p:nvPr/>
        </p:nvSpPr>
        <p:spPr>
          <a:xfrm>
            <a:off x="5254902" y="57080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A5F67-D62B-4DB8-B4CA-47F7AD3D9BB0}"/>
              </a:ext>
            </a:extLst>
          </p:cNvPr>
          <p:cNvSpPr txBox="1"/>
          <p:nvPr/>
        </p:nvSpPr>
        <p:spPr>
          <a:xfrm>
            <a:off x="5585379" y="590990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C97DB3-F878-4F6A-BAC6-194F1B6CC481}"/>
              </a:ext>
            </a:extLst>
          </p:cNvPr>
          <p:cNvSpPr txBox="1"/>
          <p:nvPr/>
        </p:nvSpPr>
        <p:spPr>
          <a:xfrm>
            <a:off x="3299379" y="16980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算法描述：根据转移公式依次计算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F[1],…,F[n]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1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/>
      <p:bldP spid="15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665F-B597-47C4-A33D-04DF487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 (extend**)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扩展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输入序列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altLang="zh-CN" sz="2800" i="1" kern="1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kern="100" baseline="-250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(1 ≤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≤ n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。要找到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个连续子序列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，彼此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不相交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且和最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这个扩展问题仍然可以用动态规划解决。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</a:t>
                </a:r>
                <a:endParaRPr lang="en-US" altLang="zh-CN" sz="2400" i="1" kern="100" dirty="0">
                  <a:solidFill>
                    <a:srgbClr val="FFC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114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kern="1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中选出</a:t>
                </a:r>
                <a:r>
                  <a:rPr lang="en-US" altLang="zh-CN" sz="2800" i="1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必须被选，最大和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可以动态规划来计算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时间解法。</a:t>
                </a: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需要综合用到动态规划、贪心（见下文）、网络流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网络流会在其他课程，如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高等算法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中讲授。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385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F49FE8-A279-4CE1-92CD-53CACF9F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idx="1"/>
          </p:nvPr>
        </p:nvSpPr>
        <p:spPr>
          <a:xfrm>
            <a:off x="510064" y="2054364"/>
            <a:ext cx="8123872" cy="1260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  <a:sym typeface="+mn-ea"/>
              </a:rPr>
              <a:t>三角形最大路径</a:t>
            </a:r>
            <a:endParaRPr lang="en-US" altLang="zh-CN" dirty="0">
              <a:solidFill>
                <a:srgbClr val="FF00FF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给定高度为</a:t>
            </a:r>
            <a:r>
              <a:rPr lang="en-US" altLang="zh-CN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的一个整数三角形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找出从顶部到底部的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最大的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路径和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只能向相邻的结点移动。输出最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大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路径和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（并输出此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852030" y="3803278"/>
            <a:ext cx="2591991" cy="1889522"/>
            <a:chOff x="2621" y="9972"/>
            <a:chExt cx="2384" cy="2184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8</a:t>
              </a:r>
              <a:endParaRPr lang="en-US" altLang="zh-CN" sz="1500" b="1" dirty="0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12</a:t>
              </a:r>
              <a:endParaRPr lang="en-US" altLang="zh-CN" sz="1500" b="1" dirty="0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3</a:t>
              </a:r>
              <a:endParaRPr lang="en-US" altLang="zh-CN" sz="1500" b="1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15</a:t>
              </a:r>
              <a:endParaRPr lang="en-US" altLang="zh-CN" sz="1500" b="1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6</a:t>
              </a:r>
              <a:endParaRPr lang="en-US" altLang="zh-CN" sz="1500" b="1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8</a:t>
              </a:r>
              <a:endParaRPr lang="en-US" altLang="zh-CN" sz="1500" b="1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10</a:t>
              </a:r>
              <a:endParaRPr lang="en-US" altLang="zh-CN" sz="1500" b="1" dirty="0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5</a:t>
              </a:r>
              <a:endParaRPr lang="en-US" altLang="zh-CN" sz="1500" b="1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12</a:t>
              </a:r>
              <a:endParaRPr lang="en-US" altLang="zh-CN" sz="1500" b="1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10</a:t>
              </a:r>
              <a:endParaRPr lang="en-US" altLang="zh-CN" sz="1500" b="1"/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18</a:t>
              </a:r>
              <a:endParaRPr lang="en-US" altLang="zh-CN" sz="1500" b="1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4</a:t>
              </a:r>
              <a:endParaRPr lang="en-US" altLang="zh-CN" sz="1500" b="1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16</a:t>
              </a:r>
              <a:endParaRPr lang="en-US" altLang="zh-CN" sz="1500" b="1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52" name="Group 4"/>
          <p:cNvGrpSpPr/>
          <p:nvPr/>
        </p:nvGrpSpPr>
        <p:grpSpPr bwMode="auto">
          <a:xfrm>
            <a:off x="4821497" y="3798613"/>
            <a:ext cx="2591991" cy="1889522"/>
            <a:chOff x="2621" y="9972"/>
            <a:chExt cx="2384" cy="2184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8</a:t>
              </a:r>
              <a:endParaRPr lang="en-US" altLang="zh-CN" sz="1500" b="1" dirty="0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12</a:t>
              </a:r>
              <a:endParaRPr lang="en-US" altLang="zh-CN" sz="1500" b="1" dirty="0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3</a:t>
              </a:r>
              <a:endParaRPr lang="en-US" altLang="zh-CN" sz="1500" b="1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15</a:t>
              </a:r>
              <a:endParaRPr lang="en-US" altLang="zh-CN" sz="1500" b="1" dirty="0"/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6</a:t>
              </a:r>
              <a:endParaRPr lang="en-US" altLang="zh-CN" sz="1500" b="1"/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8</a:t>
              </a:r>
              <a:endParaRPr lang="en-US" altLang="zh-CN" sz="1500" b="1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10</a:t>
              </a:r>
              <a:endParaRPr lang="en-US" altLang="zh-CN" sz="1500" b="1" dirty="0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5</a:t>
              </a:r>
              <a:endParaRPr lang="en-US" altLang="zh-CN" sz="1500" b="1"/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12</a:t>
              </a:r>
              <a:endParaRPr lang="en-US" altLang="zh-CN" sz="1500" b="1"/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10</a:t>
              </a:r>
              <a:endParaRPr lang="en-US" altLang="zh-CN" sz="1500" b="1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18</a:t>
              </a:r>
              <a:endParaRPr lang="en-US" altLang="zh-CN" sz="1500" b="1"/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4</a:t>
              </a:r>
              <a:endParaRPr lang="en-US" altLang="zh-CN" sz="1500" b="1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16</a:t>
              </a:r>
              <a:endParaRPr lang="en-US" altLang="zh-CN" sz="1500" b="1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</a:rPr>
                  <a:t>最长递增子序列</a:t>
                </a:r>
                <a:endParaRPr lang="en-US" altLang="zh-CN" sz="28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输入实数序列</a:t>
                </a:r>
                <a:r>
                  <a:rPr lang="en-US" altLang="zh-CN" sz="2400" b="1" dirty="0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=x</a:t>
                </a:r>
                <a:r>
                  <a:rPr lang="en-US" altLang="zh-CN" sz="2400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rgbClr val="006600"/>
                    </a:solidFill>
                  </a:rPr>
                  <a:t>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称作</m:t>
                    </m:r>
                  </m:oMath>
                </a14:m>
                <a:r>
                  <a:rPr lang="en-US" altLang="zh-CN" sz="2000" b="1" dirty="0"/>
                  <a:t>x</a:t>
                </a:r>
                <a:r>
                  <a:rPr lang="zh-CN" altLang="en-US" sz="2000" dirty="0"/>
                  <a:t>的子序列。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若子序列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，则称之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递增子序列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问题：序列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x</a:t>
                </a:r>
                <a:r>
                  <a:rPr lang="zh-CN" altLang="en-US" sz="2000" dirty="0"/>
                  <a:t>的递增子序列最多包含多少个元素？</a:t>
                </a:r>
                <a:endParaRPr lang="en-US" altLang="zh-CN" sz="2000" dirty="0"/>
              </a:p>
              <a:p>
                <a:pPr lvl="1"/>
                <a:r>
                  <a:rPr lang="zh-CN" altLang="en-US" sz="2200" dirty="0">
                    <a:solidFill>
                      <a:srgbClr val="FF00FF"/>
                    </a:solidFill>
                  </a:rPr>
                  <a:t>举例</a:t>
                </a:r>
                <a:endParaRPr lang="en-US" altLang="zh-CN" sz="2200" dirty="0">
                  <a:solidFill>
                    <a:srgbClr val="FF00FF"/>
                  </a:solidFill>
                </a:endParaRPr>
              </a:p>
              <a:p>
                <a:pPr lvl="2"/>
                <a:r>
                  <a:rPr lang="en-US" altLang="zh-CN" sz="20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000" dirty="0"/>
                  <a:t> =  	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1   5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sz="2000" dirty="0"/>
                  <a:t>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2   6   7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>
                    <a:solidFill>
                      <a:schemeClr val="tx1"/>
                    </a:solidFill>
                  </a:rPr>
                  <a:t>          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1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为了方便，</a:t>
                </a:r>
                <a:r>
                  <a:rPr lang="zh-CN" altLang="en-US" sz="2000" dirty="0">
                    <a:solidFill>
                      <a:srgbClr val="6600CC"/>
                    </a:solidFill>
                  </a:rPr>
                  <a:t>一个子序列的元素个数叫做这个序列的“长度”。</a:t>
                </a:r>
                <a:endParaRPr lang="en-US" altLang="zh-CN" sz="2000" dirty="0">
                  <a:solidFill>
                    <a:srgbClr val="6600CC"/>
                  </a:solidFill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719" r="-3377" b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316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1855</TotalTime>
  <Words>4437</Words>
  <Application>Microsoft Office PowerPoint</Application>
  <PresentationFormat>全屏显示(4:3)</PresentationFormat>
  <Paragraphs>551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等线</vt:lpstr>
      <vt:lpstr>华文楷体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Consolas</vt:lpstr>
      <vt:lpstr>Corbel</vt:lpstr>
      <vt:lpstr>Franklin Gothic Book</vt:lpstr>
      <vt:lpstr>Franklin Gothic Medium</vt:lpstr>
      <vt:lpstr>Times New Roman</vt:lpstr>
      <vt:lpstr>Wingdings</vt:lpstr>
      <vt:lpstr>基础</vt:lpstr>
      <vt:lpstr>算法设计常用思想</vt:lpstr>
      <vt:lpstr>动态规划算法思想</vt:lpstr>
      <vt:lpstr>动态规划算法应用举例1</vt:lpstr>
      <vt:lpstr>动态规划算法应用举例1(cont.)</vt:lpstr>
      <vt:lpstr>动态规划算法应用举例1(cont.)</vt:lpstr>
      <vt:lpstr>动态规划算法应用举例1(cont.)</vt:lpstr>
      <vt:lpstr> (extend**)</vt:lpstr>
      <vt:lpstr>动态规划算法应用举例2</vt:lpstr>
      <vt:lpstr>动态规划算法应用举例3</vt:lpstr>
      <vt:lpstr>动态规划算法应用举例3(cont.)</vt:lpstr>
      <vt:lpstr>动态规划算法应用举例3(cont.)</vt:lpstr>
      <vt:lpstr>原问题和DP解决的问题有区别</vt:lpstr>
      <vt:lpstr>动态规划算法应用举例4</vt:lpstr>
      <vt:lpstr>动态规划算法应用举例4(cont.)</vt:lpstr>
      <vt:lpstr>动态规划算法应用举例4(cont.)</vt:lpstr>
      <vt:lpstr>动态规划算法应用举例4(cont.)</vt:lpstr>
      <vt:lpstr>动态规划算法应用举例4(cont.)</vt:lpstr>
      <vt:lpstr>递归与DP的区别</vt:lpstr>
      <vt:lpstr>动态规划算法的总结</vt:lpstr>
      <vt:lpstr>动态规划思考练习（课后练习）</vt:lpstr>
      <vt:lpstr>贪心算法思想</vt:lpstr>
      <vt:lpstr>贪心算法举例1</vt:lpstr>
      <vt:lpstr>贪心算法举例1 (continue)</vt:lpstr>
      <vt:lpstr>贪心算法举例2</vt:lpstr>
      <vt:lpstr>贪心算法举例2 (continue)</vt:lpstr>
      <vt:lpstr>贪心算法举例2 (continue)</vt:lpstr>
      <vt:lpstr>Exchange Argument 的更多例子</vt:lpstr>
      <vt:lpstr>Exchange Argument 的更多例子</vt:lpstr>
      <vt:lpstr>例3. 排队接水</vt:lpstr>
      <vt:lpstr> 例4. 石子合并（贪心不正确）</vt:lpstr>
      <vt:lpstr>例5. 分组</vt:lpstr>
      <vt:lpstr>问题转化</vt:lpstr>
      <vt:lpstr>PowerPoint 演示文稿</vt:lpstr>
      <vt:lpstr>优化</vt:lpstr>
      <vt:lpstr>贪心算法更多例子（预告）</vt:lpstr>
      <vt:lpstr>其他常见算法思想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jinkai</cp:lastModifiedBy>
  <cp:revision>1094</cp:revision>
  <dcterms:created xsi:type="dcterms:W3CDTF">2020-08-23T08:00:58Z</dcterms:created>
  <dcterms:modified xsi:type="dcterms:W3CDTF">2022-09-21T07:41:58Z</dcterms:modified>
</cp:coreProperties>
</file>