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3"/>
  </p:notesMasterIdLst>
  <p:sldIdLst>
    <p:sldId id="359" r:id="rId3"/>
    <p:sldId id="777" r:id="rId4"/>
    <p:sldId id="797" r:id="rId5"/>
    <p:sldId id="781" r:id="rId6"/>
    <p:sldId id="782" r:id="rId7"/>
    <p:sldId id="798" r:id="rId8"/>
    <p:sldId id="783" r:id="rId9"/>
    <p:sldId id="784" r:id="rId10"/>
    <p:sldId id="785" r:id="rId11"/>
    <p:sldId id="799" r:id="rId12"/>
    <p:sldId id="800" r:id="rId13"/>
    <p:sldId id="786" r:id="rId14"/>
    <p:sldId id="787" r:id="rId15"/>
    <p:sldId id="796" r:id="rId16"/>
    <p:sldId id="788" r:id="rId17"/>
    <p:sldId id="789" r:id="rId18"/>
    <p:sldId id="790" r:id="rId19"/>
    <p:sldId id="791" r:id="rId20"/>
    <p:sldId id="792" r:id="rId21"/>
    <p:sldId id="793" r:id="rId22"/>
    <p:sldId id="801" r:id="rId23"/>
    <p:sldId id="794" r:id="rId24"/>
    <p:sldId id="802" r:id="rId25"/>
    <p:sldId id="795" r:id="rId26"/>
    <p:sldId id="804" r:id="rId27"/>
    <p:sldId id="803" r:id="rId28"/>
    <p:sldId id="747" r:id="rId29"/>
    <p:sldId id="748" r:id="rId30"/>
    <p:sldId id="757" r:id="rId31"/>
    <p:sldId id="758" r:id="rId32"/>
    <p:sldId id="759" r:id="rId33"/>
    <p:sldId id="760" r:id="rId34"/>
    <p:sldId id="761" r:id="rId35"/>
    <p:sldId id="762" r:id="rId36"/>
    <p:sldId id="763" r:id="rId37"/>
    <p:sldId id="765" r:id="rId38"/>
    <p:sldId id="766" r:id="rId39"/>
    <p:sldId id="767" r:id="rId40"/>
    <p:sldId id="768" r:id="rId41"/>
    <p:sldId id="769" r:id="rId42"/>
    <p:sldId id="771" r:id="rId43"/>
    <p:sldId id="770" r:id="rId44"/>
    <p:sldId id="772" r:id="rId45"/>
    <p:sldId id="774" r:id="rId46"/>
    <p:sldId id="775" r:id="rId47"/>
    <p:sldId id="776" r:id="rId48"/>
    <p:sldId id="773" r:id="rId49"/>
    <p:sldId id="764" r:id="rId50"/>
    <p:sldId id="410" r:id="rId51"/>
    <p:sldId id="40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 恺" initials="金" lastIdx="1" clrIdx="0">
    <p:extLst>
      <p:ext uri="{19B8F6BF-5375-455C-9EA6-DF929625EA0E}">
        <p15:presenceInfo xmlns:p15="http://schemas.microsoft.com/office/powerpoint/2012/main" userId="42608066b4fb0d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0000FF"/>
    <a:srgbClr val="E6E6E6"/>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89" autoAdjust="0"/>
  </p:normalViewPr>
  <p:slideViewPr>
    <p:cSldViewPr snapToGrid="0">
      <p:cViewPr varScale="1">
        <p:scale>
          <a:sx n="128" d="100"/>
          <a:sy n="128" d="100"/>
        </p:scale>
        <p:origin x="112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438ED-724F-44B8-B5CF-5B367F94F94A}" type="datetimeFigureOut">
              <a:rPr lang="en-US" smtClean="0"/>
              <a:t>11/28/2023</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CC7DB1-47B9-4F36-AB52-242024863A83}" type="slidenum">
              <a:rPr lang="en-US" smtClean="0"/>
              <a:t>‹#›</a:t>
            </a:fld>
            <a:endParaRPr lang="en-US"/>
          </a:p>
        </p:txBody>
      </p:sp>
    </p:spTree>
    <p:extLst>
      <p:ext uri="{BB962C8B-B14F-4D97-AF65-F5344CB8AC3E}">
        <p14:creationId xmlns:p14="http://schemas.microsoft.com/office/powerpoint/2010/main" val="151491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一个可能的 </a:t>
            </a:r>
            <a:r>
              <a:rPr lang="en-US" altLang="zh-CN" dirty="0"/>
              <a:t>DFS </a:t>
            </a:r>
            <a:r>
              <a:rPr lang="zh-CN" altLang="en-US" dirty="0"/>
              <a:t>树。边 </a:t>
            </a:r>
            <a:r>
              <a:rPr lang="en-US" altLang="zh-CN" dirty="0"/>
              <a:t>(1, 5) </a:t>
            </a:r>
            <a:r>
              <a:rPr lang="zh-CN" altLang="en-US" dirty="0"/>
              <a:t>由祖先连往非小孩的子孙，为前向边。边</a:t>
            </a:r>
            <a:r>
              <a:rPr lang="en-US" altLang="zh-CN" dirty="0"/>
              <a:t>(6, 2) </a:t>
            </a:r>
            <a:r>
              <a:rPr lang="zh-CN" altLang="en-US" dirty="0"/>
              <a:t>由子孙连回祖先，为回边。边 </a:t>
            </a:r>
            <a:r>
              <a:rPr lang="en-US" altLang="zh-CN" dirty="0"/>
              <a:t>(4, 7) </a:t>
            </a:r>
            <a:r>
              <a:rPr lang="zh-CN" altLang="en-US" dirty="0"/>
              <a:t>连接两个没有直系血亲关係的节点，为交错边。其馀皆为树边。注意到 </a:t>
            </a:r>
            <a:r>
              <a:rPr lang="en-US" altLang="zh-CN" dirty="0"/>
              <a:t>(6, 5) </a:t>
            </a:r>
            <a:r>
              <a:rPr lang="zh-CN" altLang="en-US" dirty="0"/>
              <a:t>这种边不可能出现，否则的话节点 </a:t>
            </a:r>
            <a:r>
              <a:rPr lang="en-US" altLang="zh-CN" dirty="0"/>
              <a:t>5 </a:t>
            </a:r>
            <a:r>
              <a:rPr lang="zh-CN" altLang="en-US" dirty="0"/>
              <a:t>会成为节点 </a:t>
            </a:r>
            <a:r>
              <a:rPr lang="en-US" altLang="zh-CN" dirty="0"/>
              <a:t>6 </a:t>
            </a:r>
            <a:r>
              <a:rPr lang="zh-CN" altLang="en-US" dirty="0"/>
              <a:t>小孩</a:t>
            </a:r>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a:t>
            </a:fld>
            <a:endParaRPr lang="en-US"/>
          </a:p>
        </p:txBody>
      </p:sp>
    </p:spTree>
    <p:extLst>
      <p:ext uri="{BB962C8B-B14F-4D97-AF65-F5344CB8AC3E}">
        <p14:creationId xmlns:p14="http://schemas.microsoft.com/office/powerpoint/2010/main" val="3897033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维护</a:t>
            </a:r>
            <a:r>
              <a:rPr lang="en-US" altLang="zh-CN" dirty="0"/>
              <a:t>low</a:t>
            </a:r>
            <a:r>
              <a:rPr lang="zh-CN" altLang="en-US" dirty="0"/>
              <a:t>函数同时计算了</a:t>
            </a:r>
            <a:r>
              <a:rPr lang="en-US" altLang="zh-CN" dirty="0"/>
              <a:t>DFS</a:t>
            </a:r>
            <a:r>
              <a:rPr lang="zh-CN" altLang="en-US" dirty="0"/>
              <a:t>生成树中当前节点孩子数</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复杂度</a:t>
            </a:r>
            <a:r>
              <a:rPr lang="en-US" dirty="0"/>
              <a:t>O(|V| + |E|) </a:t>
            </a:r>
          </a:p>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24</a:t>
            </a:fld>
            <a:endParaRPr lang="en-US"/>
          </a:p>
        </p:txBody>
      </p:sp>
    </p:spTree>
    <p:extLst>
      <p:ext uri="{BB962C8B-B14F-4D97-AF65-F5344CB8AC3E}">
        <p14:creationId xmlns:p14="http://schemas.microsoft.com/office/powerpoint/2010/main" val="398284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 DFS a node would be only removed from the stack after all its connected paths have been traversed</a:t>
            </a:r>
            <a:endParaRPr lang="en-US" dirty="0"/>
          </a:p>
        </p:txBody>
      </p:sp>
      <p:sp>
        <p:nvSpPr>
          <p:cNvPr id="4" name="灯片编号占位符 3"/>
          <p:cNvSpPr>
            <a:spLocks noGrp="1"/>
          </p:cNvSpPr>
          <p:nvPr>
            <p:ph type="sldNum" sz="quarter" idx="5"/>
          </p:nvPr>
        </p:nvSpPr>
        <p:spPr/>
        <p:txBody>
          <a:bodyPr/>
          <a:lstStyle/>
          <a:p>
            <a:fld id="{25619459-D082-48D0-B19C-D5B5E27BDF96}" type="slidenum">
              <a:rPr lang="zh-CN" altLang="en-US" smtClean="0"/>
              <a:t>30</a:t>
            </a:fld>
            <a:endParaRPr lang="zh-CN" altLang="en-US"/>
          </a:p>
        </p:txBody>
      </p:sp>
    </p:spTree>
    <p:extLst>
      <p:ext uri="{BB962C8B-B14F-4D97-AF65-F5344CB8AC3E}">
        <p14:creationId xmlns:p14="http://schemas.microsoft.com/office/powerpoint/2010/main" val="220106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a:t>
            </a:r>
            <a:r>
              <a:rPr lang="zh-CN" altLang="en-US" dirty="0"/>
              <a:t>为根的</a:t>
            </a:r>
            <a:r>
              <a:rPr lang="en-US" altLang="zh-CN" dirty="0"/>
              <a:t>DFS</a:t>
            </a:r>
            <a:r>
              <a:rPr lang="zh-CN" altLang="en-US" dirty="0"/>
              <a:t>子树往上连，最低能连到的节点</a:t>
            </a:r>
            <a:r>
              <a:rPr lang="en-US" altLang="zh-CN" dirty="0"/>
              <a:t>index </a:t>
            </a:r>
            <a:r>
              <a:rPr lang="zh-CN" altLang="en-US" dirty="0"/>
              <a:t>就是</a:t>
            </a:r>
            <a:r>
              <a:rPr lang="en-US" altLang="zh-CN" dirty="0"/>
              <a:t>V</a:t>
            </a:r>
            <a:r>
              <a:rPr lang="zh-CN" altLang="en-US" dirty="0"/>
              <a:t>的</a:t>
            </a:r>
            <a:r>
              <a:rPr lang="en-US" altLang="zh-CN" dirty="0" err="1"/>
              <a:t>lowlink</a:t>
            </a:r>
            <a:endParaRPr lang="en-US" altLang="zh-CN" dirty="0"/>
          </a:p>
          <a:p>
            <a:r>
              <a:rPr lang="en-US" altLang="zh-CN" dirty="0" err="1"/>
              <a:t>Dfs</a:t>
            </a:r>
            <a:r>
              <a:rPr lang="zh-CN" altLang="en-US" dirty="0"/>
              <a:t>树中有</a:t>
            </a:r>
            <a:r>
              <a:rPr lang="en-US" altLang="zh-CN" dirty="0"/>
              <a:t>v-&gt;u</a:t>
            </a:r>
            <a:r>
              <a:rPr lang="zh-CN" altLang="en-US" dirty="0"/>
              <a:t>这条边，从</a:t>
            </a:r>
            <a:r>
              <a:rPr lang="en-US" altLang="zh-CN" dirty="0"/>
              <a:t>u</a:t>
            </a:r>
            <a:r>
              <a:rPr lang="zh-CN" altLang="en-US" dirty="0"/>
              <a:t>返回</a:t>
            </a:r>
            <a:r>
              <a:rPr lang="en-US" altLang="zh-CN" dirty="0"/>
              <a:t>v</a:t>
            </a:r>
            <a:r>
              <a:rPr lang="zh-CN" altLang="en-US" dirty="0"/>
              <a:t>时候，</a:t>
            </a:r>
            <a:r>
              <a:rPr lang="en-US" altLang="zh-CN" dirty="0" err="1"/>
              <a:t>lowlink</a:t>
            </a:r>
            <a:r>
              <a:rPr lang="en-US" altLang="zh-CN" dirty="0"/>
              <a:t>(  u)</a:t>
            </a:r>
            <a:r>
              <a:rPr lang="zh-CN" altLang="en-US" dirty="0"/>
              <a:t>如果比</a:t>
            </a:r>
            <a:r>
              <a:rPr lang="en-US" altLang="zh-CN" dirty="0" err="1"/>
              <a:t>lowlink</a:t>
            </a:r>
            <a:r>
              <a:rPr lang="en-US" altLang="zh-CN" dirty="0"/>
              <a:t>(v)</a:t>
            </a:r>
            <a:r>
              <a:rPr lang="zh-CN" altLang="en-US" dirty="0"/>
              <a:t>小，修改</a:t>
            </a:r>
            <a:r>
              <a:rPr lang="en-US" altLang="zh-CN" dirty="0" err="1"/>
              <a:t>lowlink</a:t>
            </a:r>
            <a:r>
              <a:rPr lang="en-US" altLang="zh-CN" dirty="0"/>
              <a:t>(v)</a:t>
            </a:r>
            <a:endParaRPr lang="zh-CN" altLang="en-US" dirty="0"/>
          </a:p>
        </p:txBody>
      </p:sp>
      <p:sp>
        <p:nvSpPr>
          <p:cNvPr id="4" name="灯片编号占位符 3"/>
          <p:cNvSpPr>
            <a:spLocks noGrp="1"/>
          </p:cNvSpPr>
          <p:nvPr>
            <p:ph type="sldNum" sz="quarter" idx="5"/>
          </p:nvPr>
        </p:nvSpPr>
        <p:spPr/>
        <p:txBody>
          <a:bodyPr/>
          <a:lstStyle/>
          <a:p>
            <a:fld id="{25619459-D082-48D0-B19C-D5B5E27BDF96}" type="slidenum">
              <a:rPr lang="zh-CN" altLang="en-US" smtClean="0"/>
              <a:t>43</a:t>
            </a:fld>
            <a:endParaRPr lang="zh-CN" altLang="en-US"/>
          </a:p>
        </p:txBody>
      </p:sp>
    </p:spTree>
    <p:extLst>
      <p:ext uri="{BB962C8B-B14F-4D97-AF65-F5344CB8AC3E}">
        <p14:creationId xmlns:p14="http://schemas.microsoft.com/office/powerpoint/2010/main" val="34645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3</a:t>
            </a:fld>
            <a:endParaRPr lang="en-US"/>
          </a:p>
        </p:txBody>
      </p:sp>
    </p:spTree>
    <p:extLst>
      <p:ext uri="{BB962C8B-B14F-4D97-AF65-F5344CB8AC3E}">
        <p14:creationId xmlns:p14="http://schemas.microsoft.com/office/powerpoint/2010/main" val="306809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8</a:t>
            </a:fld>
            <a:endParaRPr lang="en-US"/>
          </a:p>
        </p:txBody>
      </p:sp>
    </p:spTree>
    <p:extLst>
      <p:ext uri="{BB962C8B-B14F-4D97-AF65-F5344CB8AC3E}">
        <p14:creationId xmlns:p14="http://schemas.microsoft.com/office/powerpoint/2010/main" val="81951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節點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可以直接到達節點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，因此 </a:t>
            </a:r>
            <a:r>
              <a:rPr lang="en-US" sz="1200" b="0" i="0" kern="1200" dirty="0">
                <a:solidFill>
                  <a:schemeClr val="tx1"/>
                </a:solidFill>
                <a:effectLst/>
                <a:latin typeface="+mn-lt"/>
                <a:ea typeface="+mn-ea"/>
                <a:cs typeface="+mn-cs"/>
              </a:rPr>
              <a:t>low(6) = 2 。</a:t>
            </a:r>
            <a:r>
              <a:rPr lang="zh-CN" altLang="en-US" sz="1200" b="0" i="0" kern="1200" dirty="0">
                <a:solidFill>
                  <a:schemeClr val="tx1"/>
                </a:solidFill>
                <a:effectLst/>
                <a:latin typeface="+mn-lt"/>
                <a:ea typeface="+mn-ea"/>
                <a:cs typeface="+mn-cs"/>
              </a:rPr>
              <a:t>節點 </a:t>
            </a:r>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可以透過節點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或</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節點 </a:t>
            </a:r>
            <a:r>
              <a:rPr lang="en-US" altLang="zh-CN" sz="1200" b="0" i="0" kern="1200" dirty="0">
                <a:solidFill>
                  <a:schemeClr val="tx1"/>
                </a:solidFill>
                <a:effectLst/>
                <a:latin typeface="+mn-lt"/>
                <a:ea typeface="+mn-ea"/>
                <a:cs typeface="+mn-cs"/>
              </a:rPr>
              <a:t>7 </a:t>
            </a:r>
            <a:r>
              <a:rPr lang="zh-CN" altLang="en-US" sz="1200" b="0" i="0" kern="1200" dirty="0">
                <a:solidFill>
                  <a:schemeClr val="tx1"/>
                </a:solidFill>
                <a:effectLst/>
                <a:latin typeface="+mn-lt"/>
                <a:ea typeface="+mn-ea"/>
                <a:cs typeface="+mn-cs"/>
              </a:rPr>
              <a:t>往祖先走，因此 </a:t>
            </a:r>
            <a:r>
              <a:rPr lang="en-US" sz="1200" b="0" i="0" kern="1200" dirty="0">
                <a:solidFill>
                  <a:schemeClr val="tx1"/>
                </a:solidFill>
                <a:effectLst/>
                <a:latin typeface="+mn-lt"/>
                <a:ea typeface="+mn-ea"/>
                <a:cs typeface="+mn-cs"/>
              </a:rPr>
              <a:t>low(5) = min(low(6)</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low(7)) = 1 。 low(3) = depth(3) ，</a:t>
            </a:r>
            <a:r>
              <a:rPr lang="zh-CN" altLang="en-US" sz="1200" b="0" i="0" kern="1200" dirty="0">
                <a:solidFill>
                  <a:schemeClr val="tx1"/>
                </a:solidFill>
                <a:effectLst/>
                <a:latin typeface="+mn-lt"/>
                <a:ea typeface="+mn-ea"/>
                <a:cs typeface="+mn-cs"/>
              </a:rPr>
              <a:t>因此節點 </a:t>
            </a: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的父邊為橋。</a:t>
            </a:r>
            <a:r>
              <a:rPr lang="zh-CN" altLang="en-US" dirty="0"/>
              <a:t> </a:t>
            </a:r>
            <a:br>
              <a:rPr lang="zh-CN" altLang="en-US" dirty="0"/>
            </a:br>
            <a:r>
              <a:rPr lang="zh-CN" altLang="en-US" dirty="0"/>
              <a:t>如果 </a:t>
            </a:r>
            <a:r>
              <a:rPr lang="en-US" altLang="zh-CN" dirty="0"/>
              <a:t>low(v) = depth(v) </a:t>
            </a:r>
            <a:r>
              <a:rPr lang="zh-CN" altLang="en-US" dirty="0"/>
              <a:t>的话，就代表 </a:t>
            </a:r>
            <a:r>
              <a:rPr lang="en-US" altLang="zh-CN" dirty="0"/>
              <a:t>v</a:t>
            </a:r>
            <a:r>
              <a:rPr lang="zh-CN" altLang="en-US" dirty="0"/>
              <a:t>不管怎麽样在不靠父边最高都只能走到自己</a:t>
            </a:r>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9</a:t>
            </a:fld>
            <a:endParaRPr lang="en-US"/>
          </a:p>
        </p:txBody>
      </p:sp>
    </p:spTree>
    <p:extLst>
      <p:ext uri="{BB962C8B-B14F-4D97-AF65-F5344CB8AC3E}">
        <p14:creationId xmlns:p14="http://schemas.microsoft.com/office/powerpoint/2010/main" val="3447396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12</a:t>
            </a:fld>
            <a:endParaRPr lang="en-US"/>
          </a:p>
        </p:txBody>
      </p:sp>
    </p:spTree>
    <p:extLst>
      <p:ext uri="{BB962C8B-B14F-4D97-AF65-F5344CB8AC3E}">
        <p14:creationId xmlns:p14="http://schemas.microsoft.com/office/powerpoint/2010/main" val="121356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V</a:t>
            </a:r>
            <a:r>
              <a:rPr lang="zh-CN" altLang="en-US" dirty="0"/>
              <a:t>是当前节点编号 </a:t>
            </a:r>
            <a:r>
              <a:rPr lang="en-US" altLang="zh-CN" dirty="0"/>
              <a:t>p</a:t>
            </a:r>
            <a:r>
              <a:rPr lang="zh-CN" altLang="en-US" dirty="0"/>
              <a:t>是父亲节点</a:t>
            </a:r>
            <a:endParaRPr lang="en-US" altLang="zh-CN" dirty="0"/>
          </a:p>
          <a:p>
            <a:r>
              <a:rPr lang="zh-CN" altLang="en-US" dirty="0"/>
              <a:t>注意判断桥的时机</a:t>
            </a:r>
            <a:r>
              <a:rPr lang="en-US" dirty="0"/>
              <a:t> </a:t>
            </a:r>
          </a:p>
          <a:p>
            <a:r>
              <a:rPr lang="zh-CN" altLang="en-US" dirty="0"/>
              <a:t>复杂度</a:t>
            </a:r>
            <a:r>
              <a:rPr lang="en-US" dirty="0"/>
              <a:t>O(|V| + |E|) </a:t>
            </a:r>
          </a:p>
        </p:txBody>
      </p:sp>
      <p:sp>
        <p:nvSpPr>
          <p:cNvPr id="4" name="灯片编号占位符 3"/>
          <p:cNvSpPr>
            <a:spLocks noGrp="1"/>
          </p:cNvSpPr>
          <p:nvPr>
            <p:ph type="sldNum" sz="quarter" idx="5"/>
          </p:nvPr>
        </p:nvSpPr>
        <p:spPr/>
        <p:txBody>
          <a:bodyPr/>
          <a:lstStyle/>
          <a:p>
            <a:fld id="{32CC7DB1-47B9-4F36-AB52-242024863A83}" type="slidenum">
              <a:rPr lang="en-US" smtClean="0"/>
              <a:t>13</a:t>
            </a:fld>
            <a:endParaRPr lang="en-US"/>
          </a:p>
        </p:txBody>
      </p:sp>
    </p:spTree>
    <p:extLst>
      <p:ext uri="{BB962C8B-B14F-4D97-AF65-F5344CB8AC3E}">
        <p14:creationId xmlns:p14="http://schemas.microsoft.com/office/powerpoint/2010/main" val="1512889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栈上面的点都是在</a:t>
            </a:r>
            <a:r>
              <a:rPr lang="en-US" altLang="zh-CN" dirty="0"/>
              <a:t>DFS</a:t>
            </a:r>
            <a:r>
              <a:rPr lang="zh-CN" altLang="en-US" dirty="0"/>
              <a:t>子树上且没有桥</a:t>
            </a:r>
          </a:p>
        </p:txBody>
      </p:sp>
      <p:sp>
        <p:nvSpPr>
          <p:cNvPr id="4" name="灯片编号占位符 3"/>
          <p:cNvSpPr>
            <a:spLocks noGrp="1"/>
          </p:cNvSpPr>
          <p:nvPr>
            <p:ph type="sldNum" sz="quarter" idx="5"/>
          </p:nvPr>
        </p:nvSpPr>
        <p:spPr/>
        <p:txBody>
          <a:bodyPr/>
          <a:lstStyle/>
          <a:p>
            <a:fld id="{32CC7DB1-47B9-4F36-AB52-242024863A83}" type="slidenum">
              <a:rPr lang="en-US" smtClean="0"/>
              <a:t>16</a:t>
            </a:fld>
            <a:endParaRPr lang="en-US"/>
          </a:p>
        </p:txBody>
      </p:sp>
    </p:spTree>
    <p:extLst>
      <p:ext uri="{BB962C8B-B14F-4D97-AF65-F5344CB8AC3E}">
        <p14:creationId xmlns:p14="http://schemas.microsoft.com/office/powerpoint/2010/main" val="2171071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左图中，虚线圆圈住的为边双连通分量，桥以粗线表示。右图为左图将边双连通分量缩点后形成的树</a:t>
            </a:r>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18</a:t>
            </a:fld>
            <a:endParaRPr lang="en-US"/>
          </a:p>
        </p:txBody>
      </p:sp>
    </p:spTree>
    <p:extLst>
      <p:ext uri="{BB962C8B-B14F-4D97-AF65-F5344CB8AC3E}">
        <p14:creationId xmlns:p14="http://schemas.microsoft.com/office/powerpoint/2010/main" val="11199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32CC7DB1-47B9-4F36-AB52-242024863A83}" type="slidenum">
              <a:rPr lang="en-US" smtClean="0"/>
              <a:t>22</a:t>
            </a:fld>
            <a:endParaRPr lang="en-US"/>
          </a:p>
        </p:txBody>
      </p:sp>
    </p:spTree>
    <p:extLst>
      <p:ext uri="{BB962C8B-B14F-4D97-AF65-F5344CB8AC3E}">
        <p14:creationId xmlns:p14="http://schemas.microsoft.com/office/powerpoint/2010/main" val="3975190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FFEE1D1-C070-426B-9EC6-88AEDDF1E3AC}"/>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0146026-2DC1-4DB5-A1E4-2028AD529B3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9CA70C5B-E444-4B1B-9476-4AFF58E3D628}"/>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230B94FE-244E-4EB7-B6DC-A9B0435AB546}"/>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94C7538C-8954-4BF5-B5A5-AEEBD0C89E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3036ED9-6110-4B20-ACA6-F0C2B716463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5BCC3-D723-4648-B270-5BB36101A8F0}"/>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C9A1CB09-5F0A-4D14-90DF-B9CC3D9D1AF4}"/>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B64BE5E5-611E-4C00-857F-8AAC30CE50B3}"/>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9227" name="Rectangle 11">
            <a:extLst>
              <a:ext uri="{FF2B5EF4-FFF2-40B4-BE49-F238E27FC236}">
                <a16:creationId xmlns:a16="http://schemas.microsoft.com/office/drawing/2014/main" id="{C1EC7F47-CE27-4C10-93DB-469A890C41C2}"/>
              </a:ext>
            </a:extLst>
          </p:cNvPr>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a:extLst>
              <a:ext uri="{FF2B5EF4-FFF2-40B4-BE49-F238E27FC236}">
                <a16:creationId xmlns:a16="http://schemas.microsoft.com/office/drawing/2014/main" id="{9EBDF6A0-2DDE-4130-A10B-26510861FDB5}"/>
              </a:ext>
            </a:extLst>
          </p:cNvPr>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602A09BE-1895-4FE9-822A-D098A7A7EB99}"/>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5FB08024-4798-4B8A-8773-16512A3E43E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1D89D9F7-781D-4700-B4C6-B041C28F0D4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9A9A5839-AA2A-4B11-8A0A-DD2F47ED31AD}" type="slidenum">
              <a:rPr lang="en-US" altLang="zh-CN"/>
              <a:pPr/>
              <a:t>‹#›</a:t>
            </a:fld>
            <a:endParaRPr lang="en-US" altLang="zh-CN"/>
          </a:p>
        </p:txBody>
      </p:sp>
    </p:spTree>
    <p:extLst>
      <p:ext uri="{BB962C8B-B14F-4D97-AF65-F5344CB8AC3E}">
        <p14:creationId xmlns:p14="http://schemas.microsoft.com/office/powerpoint/2010/main" val="420299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8C6954-D1EE-41D1-929F-4C3F6694CB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A40F95-06D3-4825-AE56-4311C97E903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8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EE66BE5-AD6C-4DF6-9D7C-F9B668426CDE}"/>
              </a:ext>
            </a:extLst>
          </p:cNvPr>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A07754-169B-4084-A050-DBB40B2794C6}"/>
              </a:ext>
            </a:extLst>
          </p:cNvPr>
          <p:cNvSpPr>
            <a:spLocks noGrp="1"/>
          </p:cNvSpPr>
          <p:nvPr>
            <p:ph type="body" orient="vert" idx="1"/>
          </p:nvPr>
        </p:nvSpPr>
        <p:spPr>
          <a:xfrm>
            <a:off x="642938" y="522288"/>
            <a:ext cx="6224587"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4258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3711381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039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7706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885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0277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0856860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8048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43715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C6833-451E-40F1-8BBB-DB37903643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DED0F4-6886-4D7B-B9E0-67E4C853955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0352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0805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9887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0866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2023/11/28</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220486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1A18F-AFD2-496F-AD30-4ADDA28FE537}"/>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7D1C74-66C5-49BC-9F9B-3C5216B0210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1290791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E0D04-C3F3-4707-9DF3-1A714FF25C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2082798-0BCA-4D47-87DA-440FA9AC21B9}"/>
              </a:ext>
            </a:extLst>
          </p:cNvPr>
          <p:cNvSpPr>
            <a:spLocks noGrp="1"/>
          </p:cNvSpPr>
          <p:nvPr>
            <p:ph sz="half" idx="1"/>
          </p:nvPr>
        </p:nvSpPr>
        <p:spPr>
          <a:xfrm>
            <a:off x="642938" y="1452563"/>
            <a:ext cx="4173537"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5C4A24D-2954-453A-ABA5-7328714D5B07}"/>
              </a:ext>
            </a:extLst>
          </p:cNvPr>
          <p:cNvSpPr>
            <a:spLocks noGrp="1"/>
          </p:cNvSpPr>
          <p:nvPr>
            <p:ph sz="half" idx="2"/>
          </p:nvPr>
        </p:nvSpPr>
        <p:spPr>
          <a:xfrm>
            <a:off x="4968875" y="1452563"/>
            <a:ext cx="4175125" cy="54054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4465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96A03-3172-4EAD-91F8-AA270D826B2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E32371-DE45-478B-B28E-6F27E03A916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8BAF365-B9FB-4A6D-9AD0-4953D6C6EDB0}"/>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AC5F78-5FF1-4084-8AFB-ADC76D3E2B4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BE34533-6A85-4365-89F0-274A6E396228}"/>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51290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DFB89-9814-401E-B688-6ABEB231CAA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91943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41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4450A-AB3A-4F01-B558-7D26E6EF1DD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B2056F-9D84-4B6D-9E60-C19752D803C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256EA18-2978-4182-8010-908A03D3711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76647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F7AC1-692F-42B1-B258-E54293BC073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8A56BD-0FBC-408D-9C53-9DC6FAF1E06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3B2605F9-4E4F-4712-92FA-1530863D5B7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57477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965CB4-F085-448C-A739-B7F6518A9F9C}"/>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EAEB38C8-727C-4117-8A25-F57C3482ED8F}"/>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sp>
          <p:nvSpPr>
            <p:cNvPr id="1035" name="Rectangle 4">
              <a:extLst>
                <a:ext uri="{FF2B5EF4-FFF2-40B4-BE49-F238E27FC236}">
                  <a16:creationId xmlns:a16="http://schemas.microsoft.com/office/drawing/2014/main" id="{B77A1215-3B6E-4A72-BF42-B8EC14EB3EC9}"/>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a:latin typeface="Arial" panose="020B0604020202020204" pitchFamily="34" charset="0"/>
              </a:endParaRPr>
            </a:p>
          </p:txBody>
        </p:sp>
      </p:grpSp>
      <p:pic>
        <p:nvPicPr>
          <p:cNvPr id="1027" name="Picture 5" descr="grapes">
            <a:extLst>
              <a:ext uri="{FF2B5EF4-FFF2-40B4-BE49-F238E27FC236}">
                <a16:creationId xmlns:a16="http://schemas.microsoft.com/office/drawing/2014/main" id="{B24C8B8C-1604-4ACE-AAF4-CACD97390D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3E67FF58-7738-4115-A107-CD48F331ED1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5A611412-6EC9-4837-A1A5-38E17DE09DDF}"/>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5C7A46BB-8685-4760-AD41-8EA7579B3A6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83F78D4A-A50E-42CD-A3A4-F082577A50B8}"/>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2D861880-9808-49D5-8F46-2010BDBCFAF3}"/>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EE740267-5ECF-488E-8385-A323549A5635}"/>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43219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775941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en.wikipedia.org/wiki/Tarjan%27s_strongly_connected_components_algorithm"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hyperlink" Target="https://en.wikipedia.org/wiki/Topological_sorting" TargetMode="External"/><Relationship Id="rId1" Type="http://schemas.openxmlformats.org/officeDocument/2006/relationships/slideLayout" Target="../slideLayouts/slideLayout7.xml"/><Relationship Id="rId4" Type="http://schemas.openxmlformats.org/officeDocument/2006/relationships/hyperlink" Target="https://en.wikipedia.org/wiki/Tarjan%27s_strongly_connected_components_algorithm#cite_note-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latin typeface="Cambria" panose="02040503050406030204" pitchFamily="18" charset="0"/>
              </a:rPr>
              <a:t>图</a:t>
            </a:r>
            <a:r>
              <a:rPr lang="en-US" altLang="zh-CN" sz="5400" dirty="0">
                <a:latin typeface="Cambria" panose="02040503050406030204" pitchFamily="18" charset="0"/>
                <a:ea typeface="Cambria" panose="02040503050406030204" pitchFamily="18" charset="0"/>
              </a:rPr>
              <a:t>  </a:t>
            </a:r>
            <a:r>
              <a:rPr lang="en-US" altLang="zh-CN" dirty="0" err="1">
                <a:latin typeface="Cambria" panose="02040503050406030204" pitchFamily="18" charset="0"/>
                <a:ea typeface="Cambria" panose="02040503050406030204" pitchFamily="18" charset="0"/>
              </a:rPr>
              <a:t>Tarjan’s</a:t>
            </a:r>
            <a:r>
              <a:rPr lang="en-US" altLang="zh-CN" dirty="0">
                <a:latin typeface="Cambria" panose="02040503050406030204" pitchFamily="18" charset="0"/>
                <a:ea typeface="Cambria" panose="02040503050406030204" pitchFamily="18" charset="0"/>
              </a:rPr>
              <a:t> algorithm</a:t>
            </a:r>
            <a:br>
              <a:rPr lang="en-US" altLang="zh-CN" dirty="0">
                <a:latin typeface="Cambria" panose="02040503050406030204" pitchFamily="18" charset="0"/>
                <a:ea typeface="Cambria" panose="02040503050406030204" pitchFamily="18" charset="0"/>
              </a:rPr>
            </a:br>
            <a:br>
              <a:rPr lang="en-US" altLang="zh-CN" dirty="0">
                <a:latin typeface="Cambria" panose="02040503050406030204" pitchFamily="18" charset="0"/>
                <a:ea typeface="Cambria" panose="02040503050406030204" pitchFamily="18" charset="0"/>
              </a:rPr>
            </a:br>
            <a:r>
              <a:rPr lang="zh-CN" altLang="en-US" dirty="0">
                <a:latin typeface="Cambria" panose="02040503050406030204" pitchFamily="18" charset="0"/>
              </a:rPr>
              <a:t>割边 </a:t>
            </a:r>
            <a:r>
              <a:rPr lang="en-US" altLang="zh-CN" dirty="0">
                <a:latin typeface="Cambria" panose="02040503050406030204" pitchFamily="18" charset="0"/>
              </a:rPr>
              <a:t>&amp; </a:t>
            </a:r>
            <a:r>
              <a:rPr lang="zh-CN" altLang="en-US" dirty="0">
                <a:latin typeface="Cambria" panose="02040503050406030204" pitchFamily="18" charset="0"/>
              </a:rPr>
              <a:t>边双连通分量</a:t>
            </a:r>
            <a:br>
              <a:rPr lang="en-US" altLang="zh-CN" dirty="0">
                <a:latin typeface="Cambria" panose="02040503050406030204" pitchFamily="18" charset="0"/>
              </a:rPr>
            </a:br>
            <a:r>
              <a:rPr lang="zh-CN" altLang="en-US" dirty="0">
                <a:latin typeface="Cambria" panose="02040503050406030204" pitchFamily="18" charset="0"/>
              </a:rPr>
              <a:t>割点 </a:t>
            </a:r>
            <a:r>
              <a:rPr lang="en-US" altLang="zh-CN" dirty="0">
                <a:latin typeface="Cambria" panose="02040503050406030204" pitchFamily="18" charset="0"/>
              </a:rPr>
              <a:t>&amp; </a:t>
            </a:r>
            <a:r>
              <a:rPr lang="zh-CN" altLang="en-US" dirty="0">
                <a:latin typeface="Cambria" panose="02040503050406030204" pitchFamily="18" charset="0"/>
              </a:rPr>
              <a:t>点双联通分量</a:t>
            </a:r>
            <a:br>
              <a:rPr lang="en-US" altLang="zh-CN" dirty="0">
                <a:latin typeface="Cambria" panose="02040503050406030204" pitchFamily="18" charset="0"/>
              </a:rPr>
            </a:br>
            <a:r>
              <a:rPr lang="zh-CN" altLang="en-US" dirty="0">
                <a:latin typeface="Cambria" panose="02040503050406030204" pitchFamily="18" charset="0"/>
              </a:rPr>
              <a:t>强连通分量</a:t>
            </a:r>
            <a:endParaRPr lang="en-US"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146D6-02C6-43C1-9FA3-F1F3FF275DE9}"/>
              </a:ext>
            </a:extLst>
          </p:cNvPr>
          <p:cNvSpPr>
            <a:spLocks noGrp="1"/>
          </p:cNvSpPr>
          <p:nvPr>
            <p:ph type="title"/>
          </p:nvPr>
        </p:nvSpPr>
        <p:spPr/>
        <p:txBody>
          <a:bodyPr/>
          <a:lstStyle/>
          <a:p>
            <a:r>
              <a:rPr lang="zh-CN" altLang="en-US" dirty="0"/>
              <a:t>如何判定</a:t>
            </a:r>
            <a:r>
              <a:rPr lang="en-US" altLang="zh-CN" dirty="0"/>
              <a:t>v</a:t>
            </a:r>
            <a:r>
              <a:rPr lang="zh-CN" altLang="en-US" dirty="0"/>
              <a:t>到</a:t>
            </a:r>
            <a:r>
              <a:rPr lang="en-US" altLang="zh-CN" dirty="0"/>
              <a:t>u</a:t>
            </a:r>
            <a:r>
              <a:rPr lang="zh-CN" altLang="en-US" dirty="0"/>
              <a:t>是否必经</a:t>
            </a:r>
            <a:r>
              <a:rPr lang="en-US" altLang="zh-CN" dirty="0"/>
              <a:t>e?</a:t>
            </a:r>
            <a:endParaRPr lang="zh-CN" altLang="en-US" dirty="0"/>
          </a:p>
        </p:txBody>
      </p:sp>
      <p:sp>
        <p:nvSpPr>
          <p:cNvPr id="4" name="内容占位符 3">
            <a:extLst>
              <a:ext uri="{FF2B5EF4-FFF2-40B4-BE49-F238E27FC236}">
                <a16:creationId xmlns:a16="http://schemas.microsoft.com/office/drawing/2014/main" id="{3F28FBB9-797F-4F51-9A84-DC531342A45D}"/>
              </a:ext>
            </a:extLst>
          </p:cNvPr>
          <p:cNvSpPr>
            <a:spLocks noGrp="1"/>
          </p:cNvSpPr>
          <p:nvPr>
            <p:ph idx="1"/>
          </p:nvPr>
        </p:nvSpPr>
        <p:spPr>
          <a:xfrm>
            <a:off x="642938" y="1452563"/>
            <a:ext cx="8501062" cy="1200329"/>
          </a:xfrm>
          <a:prstGeom prst="rect">
            <a:avLst/>
          </a:prstGeom>
        </p:spPr>
        <p:txBody>
          <a:bodyPr wrap="square">
            <a:spAutoFit/>
          </a:bodyPr>
          <a:lstStyle/>
          <a:p>
            <a:r>
              <a:rPr lang="zh-CN" altLang="en-US" sz="2400" dirty="0">
                <a:solidFill>
                  <a:srgbClr val="92D050"/>
                </a:solidFill>
                <a:latin typeface="LMRoman12-Regular-Identity-H"/>
              </a:rPr>
              <a:t>结论</a:t>
            </a:r>
            <a:r>
              <a:rPr lang="en-US" altLang="zh-CN" sz="2400" dirty="0">
                <a:solidFill>
                  <a:srgbClr val="92D050"/>
                </a:solidFill>
                <a:latin typeface="LMRoman12-Regular-Identity-H"/>
              </a:rPr>
              <a:t>. v</a:t>
            </a:r>
            <a:r>
              <a:rPr lang="zh-CN" altLang="en-US" sz="2400" dirty="0">
                <a:solidFill>
                  <a:srgbClr val="92D050"/>
                </a:solidFill>
                <a:latin typeface="LMRoman12-Regular-Identity-H"/>
              </a:rPr>
              <a:t>到</a:t>
            </a:r>
            <a:r>
              <a:rPr lang="en-US" altLang="zh-CN" sz="2400" dirty="0">
                <a:solidFill>
                  <a:srgbClr val="92D050"/>
                </a:solidFill>
                <a:latin typeface="LMRoman12-Regular-Identity-H"/>
              </a:rPr>
              <a:t>u</a:t>
            </a:r>
            <a:r>
              <a:rPr lang="zh-CN" altLang="en-US" sz="2400" dirty="0">
                <a:solidFill>
                  <a:srgbClr val="92D050"/>
                </a:solidFill>
                <a:latin typeface="LMRoman12-Regular-Identity-H"/>
              </a:rPr>
              <a:t>必经</a:t>
            </a:r>
            <a:r>
              <a:rPr lang="en-US" altLang="zh-CN" sz="2400" dirty="0">
                <a:solidFill>
                  <a:srgbClr val="92D050"/>
                </a:solidFill>
                <a:latin typeface="LMRoman12-Regular-Identity-H"/>
              </a:rPr>
              <a:t>e </a:t>
            </a:r>
            <a:r>
              <a:rPr lang="en-US" altLang="zh-CN" sz="2400" dirty="0">
                <a:solidFill>
                  <a:srgbClr val="92D050"/>
                </a:solidFill>
                <a:latin typeface="LMRoman12-Regular-Identity-H"/>
                <a:sym typeface="Wingdings" panose="05000000000000000000" pitchFamily="2" charset="2"/>
              </a:rPr>
              <a:t> </a:t>
            </a:r>
            <a:r>
              <a:rPr lang="en-US" altLang="zh-CN" sz="2400" dirty="0">
                <a:solidFill>
                  <a:srgbClr val="92D050"/>
                </a:solidFill>
                <a:latin typeface="LMRoman12-Regular-Identity-H"/>
              </a:rPr>
              <a:t>low(v) = depth(v).</a:t>
            </a:r>
          </a:p>
          <a:p>
            <a:pPr lvl="1"/>
            <a:r>
              <a:rPr lang="zh-CN" altLang="en-US" sz="2000" dirty="0">
                <a:solidFill>
                  <a:srgbClr val="000000"/>
                </a:solidFill>
                <a:latin typeface="LMRoman12-Regular-Identity-H"/>
              </a:rPr>
              <a:t>当</a:t>
            </a:r>
            <a:r>
              <a:rPr lang="en-US" sz="2000" dirty="0">
                <a:solidFill>
                  <a:srgbClr val="000000"/>
                </a:solidFill>
                <a:latin typeface="LMRoman12-Regular-Identity-H"/>
              </a:rPr>
              <a:t>low(v)=depth(v)</a:t>
            </a:r>
            <a:r>
              <a:rPr lang="zh-CN" altLang="en-US" sz="2000" dirty="0">
                <a:solidFill>
                  <a:srgbClr val="000000"/>
                </a:solidFill>
                <a:latin typeface="LMRoman12-Regular-Identity-H"/>
              </a:rPr>
              <a:t>时</a:t>
            </a:r>
            <a:r>
              <a:rPr lang="en-US" altLang="zh-CN" sz="2000" dirty="0">
                <a:solidFill>
                  <a:srgbClr val="000000"/>
                </a:solidFill>
                <a:latin typeface="LMRoman12-Regular-Identity-H"/>
              </a:rPr>
              <a:t>, </a:t>
            </a:r>
            <a:r>
              <a:rPr lang="zh-CN" altLang="en-US" sz="2000" dirty="0">
                <a:solidFill>
                  <a:srgbClr val="000000"/>
                </a:solidFill>
                <a:latin typeface="LMRoman12-Regular-Identity-H"/>
              </a:rPr>
              <a:t>不走</a:t>
            </a:r>
            <a:r>
              <a:rPr lang="en-US" altLang="zh-CN" sz="2000" dirty="0">
                <a:solidFill>
                  <a:srgbClr val="000000"/>
                </a:solidFill>
                <a:latin typeface="LMRoman12-Regular-Identity-H"/>
              </a:rPr>
              <a:t>e</a:t>
            </a:r>
            <a:r>
              <a:rPr lang="zh-CN" altLang="en-US" sz="2000" dirty="0">
                <a:solidFill>
                  <a:srgbClr val="000000"/>
                </a:solidFill>
                <a:latin typeface="LMRoman12-Regular-Identity-H"/>
              </a:rPr>
              <a:t>就回不上去</a:t>
            </a:r>
            <a:r>
              <a:rPr lang="en-US" altLang="zh-CN" sz="2000" dirty="0">
                <a:solidFill>
                  <a:srgbClr val="000000"/>
                </a:solidFill>
                <a:latin typeface="LMRoman12-Regular-Identity-H"/>
              </a:rPr>
              <a:t> (v</a:t>
            </a:r>
            <a:r>
              <a:rPr lang="zh-CN" altLang="en-US" sz="2000" dirty="0">
                <a:solidFill>
                  <a:srgbClr val="000000"/>
                </a:solidFill>
                <a:latin typeface="LMRoman12-Regular-Identity-H"/>
              </a:rPr>
              <a:t>能且仅能到</a:t>
            </a:r>
            <a:r>
              <a:rPr lang="en-US" altLang="zh-CN" sz="2000" dirty="0">
                <a:solidFill>
                  <a:srgbClr val="000000"/>
                </a:solidFill>
                <a:latin typeface="LMRoman12-Regular-Identity-H"/>
              </a:rPr>
              <a:t>v</a:t>
            </a:r>
            <a:r>
              <a:rPr lang="zh-CN" altLang="en-US" sz="2000" dirty="0">
                <a:solidFill>
                  <a:srgbClr val="000000"/>
                </a:solidFill>
                <a:latin typeface="LMRoman12-Regular-Identity-H"/>
              </a:rPr>
              <a:t>的子孙</a:t>
            </a:r>
            <a:r>
              <a:rPr lang="en-US" altLang="zh-CN" sz="2000" dirty="0">
                <a:solidFill>
                  <a:srgbClr val="000000"/>
                </a:solidFill>
                <a:latin typeface="LMRoman12-Regular-Identity-H"/>
              </a:rPr>
              <a:t>)</a:t>
            </a:r>
          </a:p>
          <a:p>
            <a:pPr lvl="1"/>
            <a:r>
              <a:rPr lang="zh-CN" altLang="en-US" sz="2000" dirty="0">
                <a:solidFill>
                  <a:srgbClr val="000000"/>
                </a:solidFill>
                <a:latin typeface="LMRoman12-Regular-Identity-H"/>
              </a:rPr>
              <a:t>当</a:t>
            </a:r>
            <a:r>
              <a:rPr lang="en-US" altLang="zh-CN" sz="2000" dirty="0">
                <a:solidFill>
                  <a:srgbClr val="000000"/>
                </a:solidFill>
                <a:latin typeface="LMRoman12-Regular-Identity-H"/>
              </a:rPr>
              <a:t>low(v)&lt;depth(v)</a:t>
            </a:r>
            <a:r>
              <a:rPr lang="zh-CN" altLang="en-US" sz="2000" dirty="0">
                <a:solidFill>
                  <a:srgbClr val="000000"/>
                </a:solidFill>
                <a:latin typeface="LMRoman12-Regular-Identity-H"/>
              </a:rPr>
              <a:t>时</a:t>
            </a:r>
            <a:r>
              <a:rPr lang="en-US" altLang="zh-CN" sz="2000" dirty="0">
                <a:solidFill>
                  <a:srgbClr val="000000"/>
                </a:solidFill>
                <a:latin typeface="LMRoman12-Regular-Identity-H"/>
              </a:rPr>
              <a:t>,</a:t>
            </a:r>
            <a:r>
              <a:rPr lang="zh-CN" altLang="en-US" sz="2000" dirty="0">
                <a:solidFill>
                  <a:srgbClr val="000000"/>
                </a:solidFill>
                <a:latin typeface="LMRoman12-Regular-Identity-H"/>
              </a:rPr>
              <a:t>不走</a:t>
            </a:r>
            <a:r>
              <a:rPr lang="en-US" altLang="zh-CN" sz="2000" dirty="0">
                <a:solidFill>
                  <a:srgbClr val="000000"/>
                </a:solidFill>
                <a:latin typeface="LMRoman12-Regular-Identity-H"/>
              </a:rPr>
              <a:t>e </a:t>
            </a:r>
            <a:r>
              <a:rPr lang="zh-CN" altLang="en-US" sz="2000" dirty="0">
                <a:solidFill>
                  <a:srgbClr val="000000"/>
                </a:solidFill>
                <a:latin typeface="LMRoman12-Regular-Identity-H"/>
              </a:rPr>
              <a:t>可以回到</a:t>
            </a:r>
            <a:r>
              <a:rPr lang="en-US" altLang="zh-CN" sz="2000" dirty="0">
                <a:solidFill>
                  <a:srgbClr val="000000"/>
                </a:solidFill>
                <a:latin typeface="LMRoman12-Regular-Identity-H"/>
              </a:rPr>
              <a:t>u</a:t>
            </a:r>
            <a:r>
              <a:rPr lang="zh-CN" altLang="en-US" sz="2000" dirty="0">
                <a:solidFill>
                  <a:srgbClr val="000000"/>
                </a:solidFill>
                <a:latin typeface="LMRoman12-Regular-Identity-H"/>
              </a:rPr>
              <a:t>以上</a:t>
            </a:r>
            <a:r>
              <a:rPr lang="en-US" altLang="zh-CN" sz="2000" dirty="0">
                <a:solidFill>
                  <a:srgbClr val="000000"/>
                </a:solidFill>
                <a:latin typeface="LMRoman12-Regular-Identity-H"/>
              </a:rPr>
              <a:t>(u</a:t>
            </a:r>
            <a:r>
              <a:rPr lang="zh-CN" altLang="en-US" sz="2000" dirty="0">
                <a:solidFill>
                  <a:srgbClr val="000000"/>
                </a:solidFill>
                <a:latin typeface="LMRoman12-Regular-Identity-H"/>
              </a:rPr>
              <a:t>的某个祖先</a:t>
            </a:r>
            <a:r>
              <a:rPr lang="en-US" altLang="zh-CN" sz="2000" dirty="0">
                <a:solidFill>
                  <a:srgbClr val="000000"/>
                </a:solidFill>
                <a:latin typeface="LMRoman12-Regular-Identity-H"/>
              </a:rPr>
              <a:t>)</a:t>
            </a:r>
            <a:r>
              <a:rPr lang="zh-CN" altLang="en-US" sz="2000" dirty="0">
                <a:solidFill>
                  <a:srgbClr val="000000"/>
                </a:solidFill>
                <a:latin typeface="LMRoman12-Regular-Identity-H"/>
              </a:rPr>
              <a:t>然后走到</a:t>
            </a:r>
            <a:r>
              <a:rPr lang="en-US" altLang="zh-CN" sz="2000" dirty="0">
                <a:solidFill>
                  <a:srgbClr val="000000"/>
                </a:solidFill>
                <a:latin typeface="LMRoman12-Regular-Identity-H"/>
              </a:rPr>
              <a:t>u.</a:t>
            </a:r>
            <a:endParaRPr lang="en-US" sz="2000" dirty="0">
              <a:solidFill>
                <a:srgbClr val="000000"/>
              </a:solidFill>
              <a:latin typeface="LMRoman12-Regular-Identity-H"/>
            </a:endParaRPr>
          </a:p>
        </p:txBody>
      </p:sp>
      <p:sp>
        <p:nvSpPr>
          <p:cNvPr id="5" name="矩形 4">
            <a:extLst>
              <a:ext uri="{FF2B5EF4-FFF2-40B4-BE49-F238E27FC236}">
                <a16:creationId xmlns:a16="http://schemas.microsoft.com/office/drawing/2014/main" id="{98F20DF8-9963-4690-A7E4-8B8675FA6564}"/>
              </a:ext>
            </a:extLst>
          </p:cNvPr>
          <p:cNvSpPr/>
          <p:nvPr/>
        </p:nvSpPr>
        <p:spPr>
          <a:xfrm>
            <a:off x="4083216" y="4126623"/>
            <a:ext cx="1724878"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(6) = 2</a:t>
            </a:r>
            <a:r>
              <a:rPr lang="en-US" sz="2400" dirty="0"/>
              <a:t> </a:t>
            </a:r>
          </a:p>
        </p:txBody>
      </p:sp>
      <p:sp>
        <p:nvSpPr>
          <p:cNvPr id="6" name="矩形 5">
            <a:extLst>
              <a:ext uri="{FF2B5EF4-FFF2-40B4-BE49-F238E27FC236}">
                <a16:creationId xmlns:a16="http://schemas.microsoft.com/office/drawing/2014/main" id="{B75B1E99-99D8-4EBD-B4E8-9DD3D56743F5}"/>
              </a:ext>
            </a:extLst>
          </p:cNvPr>
          <p:cNvSpPr/>
          <p:nvPr/>
        </p:nvSpPr>
        <p:spPr>
          <a:xfrm>
            <a:off x="4087212" y="5472719"/>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(5) = </a:t>
            </a:r>
            <a:r>
              <a:rPr lang="en-US" sz="2400" dirty="0">
                <a:solidFill>
                  <a:srgbClr val="000000"/>
                </a:solidFill>
                <a:latin typeface="LMRoman12-Regular-Identity-H"/>
              </a:rPr>
              <a:t>min</a:t>
            </a:r>
            <a:r>
              <a:rPr lang="en-US" sz="2400" dirty="0">
                <a:solidFill>
                  <a:srgbClr val="000000"/>
                </a:solidFill>
                <a:latin typeface="CMR12"/>
              </a:rPr>
              <a:t>(</a:t>
            </a:r>
            <a:r>
              <a:rPr lang="en-US" sz="2400" dirty="0">
                <a:solidFill>
                  <a:srgbClr val="000000"/>
                </a:solidFill>
                <a:latin typeface="LMRoman12-Regular-Identity-H"/>
              </a:rPr>
              <a:t>low</a:t>
            </a:r>
            <a:r>
              <a:rPr lang="en-US" sz="2400" dirty="0">
                <a:solidFill>
                  <a:srgbClr val="000000"/>
                </a:solidFill>
                <a:latin typeface="CMR12"/>
              </a:rPr>
              <a:t>(6)</a:t>
            </a:r>
            <a:r>
              <a:rPr lang="en-US" sz="2400" i="1" dirty="0">
                <a:solidFill>
                  <a:srgbClr val="000000"/>
                </a:solidFill>
                <a:latin typeface="CMMI12"/>
              </a:rPr>
              <a:t>, </a:t>
            </a:r>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grpSp>
        <p:nvGrpSpPr>
          <p:cNvPr id="7" name="组合 6">
            <a:extLst>
              <a:ext uri="{FF2B5EF4-FFF2-40B4-BE49-F238E27FC236}">
                <a16:creationId xmlns:a16="http://schemas.microsoft.com/office/drawing/2014/main" id="{0DA0E455-34F5-4D14-B58A-65E6F00E0B62}"/>
              </a:ext>
            </a:extLst>
          </p:cNvPr>
          <p:cNvGrpSpPr/>
          <p:nvPr/>
        </p:nvGrpSpPr>
        <p:grpSpPr>
          <a:xfrm>
            <a:off x="1528388" y="3551485"/>
            <a:ext cx="2186094" cy="3003216"/>
            <a:chOff x="1369906" y="3471103"/>
            <a:chExt cx="1674650" cy="2462858"/>
          </a:xfrm>
        </p:grpSpPr>
        <p:sp>
          <p:nvSpPr>
            <p:cNvPr id="8" name="椭圆 7">
              <a:extLst>
                <a:ext uri="{FF2B5EF4-FFF2-40B4-BE49-F238E27FC236}">
                  <a16:creationId xmlns:a16="http://schemas.microsoft.com/office/drawing/2014/main" id="{9500E00C-186E-4B21-8560-7CD2157B6AE8}"/>
                </a:ext>
              </a:extLst>
            </p:cNvPr>
            <p:cNvSpPr/>
            <p:nvPr/>
          </p:nvSpPr>
          <p:spPr bwMode="auto">
            <a:xfrm>
              <a:off x="2212615" y="34814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64D6E1ED-5D2A-49B4-9E0A-93885B027914}"/>
                </a:ext>
              </a:extLst>
            </p:cNvPr>
            <p:cNvSpPr txBox="1"/>
            <p:nvPr/>
          </p:nvSpPr>
          <p:spPr>
            <a:xfrm>
              <a:off x="2230923" y="3471103"/>
              <a:ext cx="166482" cy="277639"/>
            </a:xfrm>
            <a:prstGeom prst="rect">
              <a:avLst/>
            </a:prstGeom>
            <a:noFill/>
          </p:spPr>
          <p:txBody>
            <a:bodyPr wrap="square" rtlCol="0">
              <a:spAutoFit/>
            </a:bodyPr>
            <a:lstStyle/>
            <a:p>
              <a:r>
                <a:rPr lang="en-US" altLang="zh-CN" sz="1600" dirty="0">
                  <a:solidFill>
                    <a:srgbClr val="000000"/>
                  </a:solidFill>
                </a:rPr>
                <a:t>1</a:t>
              </a:r>
              <a:endParaRPr lang="zh-CN" altLang="en-US" sz="1400" dirty="0">
                <a:solidFill>
                  <a:srgbClr val="000000"/>
                </a:solidFill>
              </a:endParaRPr>
            </a:p>
          </p:txBody>
        </p:sp>
        <p:sp>
          <p:nvSpPr>
            <p:cNvPr id="10" name="椭圆 9">
              <a:extLst>
                <a:ext uri="{FF2B5EF4-FFF2-40B4-BE49-F238E27FC236}">
                  <a16:creationId xmlns:a16="http://schemas.microsoft.com/office/drawing/2014/main" id="{A199823E-34DE-4616-88B6-973195635754}"/>
                </a:ext>
              </a:extLst>
            </p:cNvPr>
            <p:cNvSpPr/>
            <p:nvPr/>
          </p:nvSpPr>
          <p:spPr bwMode="auto">
            <a:xfrm>
              <a:off x="2771869" y="40241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9C3907B-689E-4F9A-A35E-D67F07AD66E2}"/>
                </a:ext>
              </a:extLst>
            </p:cNvPr>
            <p:cNvSpPr txBox="1"/>
            <p:nvPr/>
          </p:nvSpPr>
          <p:spPr>
            <a:xfrm>
              <a:off x="2795955" y="4011084"/>
              <a:ext cx="166482" cy="277639"/>
            </a:xfrm>
            <a:prstGeom prst="rect">
              <a:avLst/>
            </a:prstGeom>
            <a:noFill/>
          </p:spPr>
          <p:txBody>
            <a:bodyPr wrap="square" rtlCol="0">
              <a:spAutoFit/>
            </a:bodyPr>
            <a:lstStyle/>
            <a:p>
              <a:r>
                <a:rPr lang="en-US" altLang="zh-CN" sz="1600" dirty="0">
                  <a:solidFill>
                    <a:srgbClr val="000000"/>
                  </a:solidFill>
                </a:rPr>
                <a:t>2</a:t>
              </a:r>
              <a:endParaRPr lang="zh-CN" altLang="en-US" sz="1600" dirty="0">
                <a:solidFill>
                  <a:srgbClr val="000000"/>
                </a:solidFill>
              </a:endParaRPr>
            </a:p>
          </p:txBody>
        </p:sp>
        <p:sp>
          <p:nvSpPr>
            <p:cNvPr id="12" name="椭圆 11">
              <a:extLst>
                <a:ext uri="{FF2B5EF4-FFF2-40B4-BE49-F238E27FC236}">
                  <a16:creationId xmlns:a16="http://schemas.microsoft.com/office/drawing/2014/main" id="{79EFE529-8D11-4B76-AAD2-77D980A5EFA3}"/>
                </a:ext>
              </a:extLst>
            </p:cNvPr>
            <p:cNvSpPr/>
            <p:nvPr/>
          </p:nvSpPr>
          <p:spPr bwMode="auto">
            <a:xfrm>
              <a:off x="1678485" y="4052624"/>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577C3C90-FC0E-43E5-A4D0-09713134DD26}"/>
                </a:ext>
              </a:extLst>
            </p:cNvPr>
            <p:cNvSpPr txBox="1"/>
            <p:nvPr/>
          </p:nvSpPr>
          <p:spPr>
            <a:xfrm>
              <a:off x="1700519" y="4056598"/>
              <a:ext cx="166482" cy="277639"/>
            </a:xfrm>
            <a:prstGeom prst="rect">
              <a:avLst/>
            </a:prstGeom>
            <a:noFill/>
          </p:spPr>
          <p:txBody>
            <a:bodyPr wrap="square" rtlCol="0">
              <a:spAutoFit/>
            </a:bodyPr>
            <a:lstStyle/>
            <a:p>
              <a:r>
                <a:rPr lang="en-US" altLang="zh-CN" sz="1600" dirty="0">
                  <a:solidFill>
                    <a:srgbClr val="000000"/>
                  </a:solidFill>
                </a:rPr>
                <a:t>3</a:t>
              </a:r>
              <a:endParaRPr lang="zh-CN" altLang="en-US" sz="1600" dirty="0">
                <a:solidFill>
                  <a:srgbClr val="000000"/>
                </a:solidFill>
              </a:endParaRPr>
            </a:p>
          </p:txBody>
        </p:sp>
        <p:sp>
          <p:nvSpPr>
            <p:cNvPr id="14" name="椭圆 13">
              <a:extLst>
                <a:ext uri="{FF2B5EF4-FFF2-40B4-BE49-F238E27FC236}">
                  <a16:creationId xmlns:a16="http://schemas.microsoft.com/office/drawing/2014/main" id="{5395C047-72A5-4495-8F6C-919B2AC0F288}"/>
                </a:ext>
              </a:extLst>
            </p:cNvPr>
            <p:cNvSpPr/>
            <p:nvPr/>
          </p:nvSpPr>
          <p:spPr bwMode="auto">
            <a:xfrm>
              <a:off x="1678484" y="461309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C17FC059-E75D-4647-BB41-053C0DA9DED9}"/>
                </a:ext>
              </a:extLst>
            </p:cNvPr>
            <p:cNvSpPr txBox="1"/>
            <p:nvPr/>
          </p:nvSpPr>
          <p:spPr>
            <a:xfrm>
              <a:off x="1704317" y="4621919"/>
              <a:ext cx="166482" cy="277639"/>
            </a:xfrm>
            <a:prstGeom prst="rect">
              <a:avLst/>
            </a:prstGeom>
            <a:noFill/>
          </p:spPr>
          <p:txBody>
            <a:bodyPr wrap="square" rtlCol="0">
              <a:spAutoFit/>
            </a:bodyPr>
            <a:lstStyle/>
            <a:p>
              <a:r>
                <a:rPr lang="en-US" altLang="zh-CN" sz="1600" dirty="0">
                  <a:solidFill>
                    <a:srgbClr val="000000"/>
                  </a:solidFill>
                </a:rPr>
                <a:t>4</a:t>
              </a:r>
              <a:endParaRPr lang="zh-CN" altLang="en-US" sz="1600" dirty="0">
                <a:solidFill>
                  <a:srgbClr val="000000"/>
                </a:solidFill>
              </a:endParaRPr>
            </a:p>
          </p:txBody>
        </p:sp>
        <p:sp>
          <p:nvSpPr>
            <p:cNvPr id="16" name="椭圆 15">
              <a:extLst>
                <a:ext uri="{FF2B5EF4-FFF2-40B4-BE49-F238E27FC236}">
                  <a16:creationId xmlns:a16="http://schemas.microsoft.com/office/drawing/2014/main" id="{0FFF9DBA-DFF5-471E-AA1A-E52C6A68A26B}"/>
                </a:ext>
              </a:extLst>
            </p:cNvPr>
            <p:cNvSpPr/>
            <p:nvPr/>
          </p:nvSpPr>
          <p:spPr bwMode="auto">
            <a:xfrm>
              <a:off x="1369906" y="563866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48BB25D4-C215-4B8D-9D68-E415B4A34FE6}"/>
                </a:ext>
              </a:extLst>
            </p:cNvPr>
            <p:cNvSpPr txBox="1"/>
            <p:nvPr/>
          </p:nvSpPr>
          <p:spPr>
            <a:xfrm>
              <a:off x="1386071" y="5646179"/>
              <a:ext cx="166482" cy="277639"/>
            </a:xfrm>
            <a:prstGeom prst="rect">
              <a:avLst/>
            </a:prstGeom>
            <a:noFill/>
          </p:spPr>
          <p:txBody>
            <a:bodyPr wrap="square" rtlCol="0">
              <a:spAutoFit/>
            </a:bodyPr>
            <a:lstStyle/>
            <a:p>
              <a:r>
                <a:rPr lang="en-US" altLang="zh-CN" sz="1600" dirty="0">
                  <a:solidFill>
                    <a:srgbClr val="000000"/>
                  </a:solidFill>
                </a:rPr>
                <a:t>6</a:t>
              </a:r>
              <a:endParaRPr lang="zh-CN" altLang="en-US" sz="1600" dirty="0">
                <a:solidFill>
                  <a:srgbClr val="000000"/>
                </a:solidFill>
              </a:endParaRPr>
            </a:p>
          </p:txBody>
        </p:sp>
        <p:sp>
          <p:nvSpPr>
            <p:cNvPr id="18" name="椭圆 17">
              <a:extLst>
                <a:ext uri="{FF2B5EF4-FFF2-40B4-BE49-F238E27FC236}">
                  <a16:creationId xmlns:a16="http://schemas.microsoft.com/office/drawing/2014/main" id="{AA8AB24C-9743-400C-8F07-39ECD6E472BB}"/>
                </a:ext>
              </a:extLst>
            </p:cNvPr>
            <p:cNvSpPr/>
            <p:nvPr/>
          </p:nvSpPr>
          <p:spPr bwMode="auto">
            <a:xfrm>
              <a:off x="1678484" y="5164728"/>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id="{EC498D42-2F70-4DF3-80EE-CE5E56D85867}"/>
                </a:ext>
              </a:extLst>
            </p:cNvPr>
            <p:cNvSpPr txBox="1"/>
            <p:nvPr/>
          </p:nvSpPr>
          <p:spPr>
            <a:xfrm>
              <a:off x="1704317" y="5173557"/>
              <a:ext cx="166482" cy="277639"/>
            </a:xfrm>
            <a:prstGeom prst="rect">
              <a:avLst/>
            </a:prstGeom>
            <a:noFill/>
          </p:spPr>
          <p:txBody>
            <a:bodyPr wrap="square" rtlCol="0">
              <a:spAutoFit/>
            </a:bodyPr>
            <a:lstStyle/>
            <a:p>
              <a:r>
                <a:rPr lang="en-US" altLang="zh-CN" sz="1600" dirty="0">
                  <a:solidFill>
                    <a:srgbClr val="000000"/>
                  </a:solidFill>
                </a:rPr>
                <a:t>5</a:t>
              </a:r>
              <a:endParaRPr lang="zh-CN" altLang="en-US" sz="1600" dirty="0">
                <a:solidFill>
                  <a:srgbClr val="000000"/>
                </a:solidFill>
              </a:endParaRPr>
            </a:p>
          </p:txBody>
        </p:sp>
        <p:sp>
          <p:nvSpPr>
            <p:cNvPr id="20" name="椭圆 19">
              <a:extLst>
                <a:ext uri="{FF2B5EF4-FFF2-40B4-BE49-F238E27FC236}">
                  <a16:creationId xmlns:a16="http://schemas.microsoft.com/office/drawing/2014/main" id="{8476C635-9250-4E50-8199-62217A8CC422}"/>
                </a:ext>
              </a:extLst>
            </p:cNvPr>
            <p:cNvSpPr/>
            <p:nvPr/>
          </p:nvSpPr>
          <p:spPr bwMode="auto">
            <a:xfrm>
              <a:off x="2020299" y="5647494"/>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1" name="文本框 20">
              <a:extLst>
                <a:ext uri="{FF2B5EF4-FFF2-40B4-BE49-F238E27FC236}">
                  <a16:creationId xmlns:a16="http://schemas.microsoft.com/office/drawing/2014/main" id="{6E26D49F-AA36-4DA7-BD29-F772E8950A4E}"/>
                </a:ext>
              </a:extLst>
            </p:cNvPr>
            <p:cNvSpPr txBox="1"/>
            <p:nvPr/>
          </p:nvSpPr>
          <p:spPr>
            <a:xfrm>
              <a:off x="2046132" y="5656322"/>
              <a:ext cx="166482" cy="277639"/>
            </a:xfrm>
            <a:prstGeom prst="rect">
              <a:avLst/>
            </a:prstGeom>
            <a:noFill/>
          </p:spPr>
          <p:txBody>
            <a:bodyPr wrap="square" rtlCol="0">
              <a:spAutoFit/>
            </a:bodyPr>
            <a:lstStyle/>
            <a:p>
              <a:r>
                <a:rPr lang="en-US" altLang="zh-CN" sz="1600" dirty="0">
                  <a:solidFill>
                    <a:srgbClr val="000000"/>
                  </a:solidFill>
                </a:rPr>
                <a:t>7</a:t>
              </a:r>
              <a:endParaRPr lang="zh-CN" altLang="en-US" sz="1600" dirty="0">
                <a:solidFill>
                  <a:srgbClr val="000000"/>
                </a:solidFill>
              </a:endParaRPr>
            </a:p>
          </p:txBody>
        </p:sp>
        <p:cxnSp>
          <p:nvCxnSpPr>
            <p:cNvPr id="22" name="直接箭头连接符 21">
              <a:extLst>
                <a:ext uri="{FF2B5EF4-FFF2-40B4-BE49-F238E27FC236}">
                  <a16:creationId xmlns:a16="http://schemas.microsoft.com/office/drawing/2014/main" id="{E8F24B55-44B5-4E8D-8C13-A7EACA859A90}"/>
                </a:ext>
              </a:extLst>
            </p:cNvPr>
            <p:cNvCxnSpPr>
              <a:cxnSpLocks/>
              <a:stCxn id="8" idx="4"/>
              <a:endCxn id="10" idx="1"/>
            </p:cNvCxnSpPr>
            <p:nvPr/>
          </p:nvCxnSpPr>
          <p:spPr bwMode="auto">
            <a:xfrm>
              <a:off x="2348958" y="3758068"/>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553E0995-733C-4A02-9769-4495BD1EC6D0}"/>
                </a:ext>
              </a:extLst>
            </p:cNvPr>
            <p:cNvCxnSpPr>
              <a:cxnSpLocks/>
              <a:stCxn id="18" idx="4"/>
            </p:cNvCxnSpPr>
            <p:nvPr/>
          </p:nvCxnSpPr>
          <p:spPr bwMode="auto">
            <a:xfrm flipH="1">
              <a:off x="1516074" y="5441367"/>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A76EE5F9-56E4-4A84-9681-247F54598337}"/>
                </a:ext>
              </a:extLst>
            </p:cNvPr>
            <p:cNvCxnSpPr>
              <a:cxnSpLocks/>
              <a:endCxn id="12" idx="7"/>
            </p:cNvCxnSpPr>
            <p:nvPr/>
          </p:nvCxnSpPr>
          <p:spPr bwMode="auto">
            <a:xfrm flipH="1">
              <a:off x="1911237" y="3759967"/>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6B4DB8F9-5723-4CFF-81C6-87209C962FED}"/>
                </a:ext>
              </a:extLst>
            </p:cNvPr>
            <p:cNvCxnSpPr>
              <a:cxnSpLocks/>
              <a:stCxn id="14" idx="4"/>
              <a:endCxn id="18" idx="0"/>
            </p:cNvCxnSpPr>
            <p:nvPr/>
          </p:nvCxnSpPr>
          <p:spPr bwMode="auto">
            <a:xfrm>
              <a:off x="1814827" y="4889729"/>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连接符: 曲线 25">
              <a:extLst>
                <a:ext uri="{FF2B5EF4-FFF2-40B4-BE49-F238E27FC236}">
                  <a16:creationId xmlns:a16="http://schemas.microsoft.com/office/drawing/2014/main" id="{EC1674F3-E51A-431E-9D3E-DD3D09C96F0F}"/>
                </a:ext>
              </a:extLst>
            </p:cNvPr>
            <p:cNvCxnSpPr>
              <a:cxnSpLocks/>
              <a:stCxn id="20" idx="6"/>
              <a:endCxn id="12" idx="6"/>
            </p:cNvCxnSpPr>
            <p:nvPr/>
          </p:nvCxnSpPr>
          <p:spPr bwMode="auto">
            <a:xfrm flipH="1" flipV="1">
              <a:off x="1951171" y="4190943"/>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E65C11B2-739E-4AF7-BAFF-A2E73F533C52}"/>
                </a:ext>
              </a:extLst>
            </p:cNvPr>
            <p:cNvCxnSpPr>
              <a:cxnSpLocks/>
              <a:endCxn id="14" idx="0"/>
            </p:cNvCxnSpPr>
            <p:nvPr/>
          </p:nvCxnSpPr>
          <p:spPr bwMode="auto">
            <a:xfrm>
              <a:off x="1812573" y="4329262"/>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a:extLst>
                <a:ext uri="{FF2B5EF4-FFF2-40B4-BE49-F238E27FC236}">
                  <a16:creationId xmlns:a16="http://schemas.microsoft.com/office/drawing/2014/main" id="{71B3427B-45C8-4C0F-848F-407ACDCA119F}"/>
                </a:ext>
              </a:extLst>
            </p:cNvPr>
            <p:cNvCxnSpPr>
              <a:cxnSpLocks/>
              <a:stCxn id="18" idx="4"/>
              <a:endCxn id="21" idx="0"/>
            </p:cNvCxnSpPr>
            <p:nvPr/>
          </p:nvCxnSpPr>
          <p:spPr bwMode="auto">
            <a:xfrm>
              <a:off x="1814828" y="5441366"/>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连接符: 曲线 28">
              <a:extLst>
                <a:ext uri="{FF2B5EF4-FFF2-40B4-BE49-F238E27FC236}">
                  <a16:creationId xmlns:a16="http://schemas.microsoft.com/office/drawing/2014/main" id="{C11965E6-8142-4EC1-8588-2D1A3DE8F09A}"/>
                </a:ext>
              </a:extLst>
            </p:cNvPr>
            <p:cNvCxnSpPr>
              <a:cxnSpLocks/>
              <a:stCxn id="16" idx="1"/>
              <a:endCxn id="14" idx="2"/>
            </p:cNvCxnSpPr>
            <p:nvPr/>
          </p:nvCxnSpPr>
          <p:spPr bwMode="auto">
            <a:xfrm rot="5400000" flipH="1" flipV="1">
              <a:off x="1080278" y="5080972"/>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文本框 29">
            <a:extLst>
              <a:ext uri="{FF2B5EF4-FFF2-40B4-BE49-F238E27FC236}">
                <a16:creationId xmlns:a16="http://schemas.microsoft.com/office/drawing/2014/main" id="{46AC4159-51B2-4FCB-99F5-2DFB901962F0}"/>
              </a:ext>
            </a:extLst>
          </p:cNvPr>
          <p:cNvSpPr txBox="1"/>
          <p:nvPr/>
        </p:nvSpPr>
        <p:spPr>
          <a:xfrm>
            <a:off x="761413" y="3551485"/>
            <a:ext cx="1005403" cy="369332"/>
          </a:xfrm>
          <a:prstGeom prst="rect">
            <a:avLst/>
          </a:prstGeom>
          <a:noFill/>
        </p:spPr>
        <p:txBody>
          <a:bodyPr wrap="none" rtlCol="0">
            <a:spAutoFit/>
          </a:bodyPr>
          <a:lstStyle/>
          <a:p>
            <a:r>
              <a:rPr lang="zh-CN" altLang="en-US" dirty="0"/>
              <a:t>深度为</a:t>
            </a:r>
            <a:r>
              <a:rPr lang="en-US" altLang="zh-CN" dirty="0"/>
              <a:t>0</a:t>
            </a:r>
            <a:endParaRPr lang="zh-CN" altLang="en-US" dirty="0"/>
          </a:p>
        </p:txBody>
      </p:sp>
      <p:sp>
        <p:nvSpPr>
          <p:cNvPr id="31" name="文本框 30">
            <a:extLst>
              <a:ext uri="{FF2B5EF4-FFF2-40B4-BE49-F238E27FC236}">
                <a16:creationId xmlns:a16="http://schemas.microsoft.com/office/drawing/2014/main" id="{4A731075-FD1F-4523-A6A8-B4B14B403A56}"/>
              </a:ext>
            </a:extLst>
          </p:cNvPr>
          <p:cNvSpPr txBox="1"/>
          <p:nvPr/>
        </p:nvSpPr>
        <p:spPr>
          <a:xfrm>
            <a:off x="674227" y="4225848"/>
            <a:ext cx="1005403" cy="369332"/>
          </a:xfrm>
          <a:prstGeom prst="rect">
            <a:avLst/>
          </a:prstGeom>
          <a:noFill/>
        </p:spPr>
        <p:txBody>
          <a:bodyPr wrap="none" rtlCol="0">
            <a:spAutoFit/>
          </a:bodyPr>
          <a:lstStyle/>
          <a:p>
            <a:r>
              <a:rPr lang="zh-CN" altLang="en-US" dirty="0"/>
              <a:t>深度为</a:t>
            </a:r>
            <a:r>
              <a:rPr lang="en-US" altLang="zh-CN" dirty="0"/>
              <a:t>1</a:t>
            </a:r>
            <a:endParaRPr lang="zh-CN" altLang="en-US" dirty="0"/>
          </a:p>
        </p:txBody>
      </p:sp>
      <p:sp>
        <p:nvSpPr>
          <p:cNvPr id="32" name="文本框 31">
            <a:extLst>
              <a:ext uri="{FF2B5EF4-FFF2-40B4-BE49-F238E27FC236}">
                <a16:creationId xmlns:a16="http://schemas.microsoft.com/office/drawing/2014/main" id="{F149CA88-F67E-4FAB-B534-914816FDB9E2}"/>
              </a:ext>
            </a:extLst>
          </p:cNvPr>
          <p:cNvSpPr txBox="1"/>
          <p:nvPr/>
        </p:nvSpPr>
        <p:spPr>
          <a:xfrm>
            <a:off x="520177" y="4846735"/>
            <a:ext cx="1005403" cy="369332"/>
          </a:xfrm>
          <a:prstGeom prst="rect">
            <a:avLst/>
          </a:prstGeom>
          <a:noFill/>
        </p:spPr>
        <p:txBody>
          <a:bodyPr wrap="none" rtlCol="0">
            <a:spAutoFit/>
          </a:bodyPr>
          <a:lstStyle/>
          <a:p>
            <a:r>
              <a:rPr lang="zh-CN" altLang="en-US" dirty="0"/>
              <a:t>深度为</a:t>
            </a:r>
            <a:r>
              <a:rPr lang="en-US" altLang="zh-CN" dirty="0"/>
              <a:t>2</a:t>
            </a:r>
            <a:endParaRPr lang="zh-CN" altLang="en-US" dirty="0"/>
          </a:p>
        </p:txBody>
      </p:sp>
      <p:sp>
        <p:nvSpPr>
          <p:cNvPr id="33" name="文本框 32">
            <a:extLst>
              <a:ext uri="{FF2B5EF4-FFF2-40B4-BE49-F238E27FC236}">
                <a16:creationId xmlns:a16="http://schemas.microsoft.com/office/drawing/2014/main" id="{BAEAF40B-62BF-4DF7-89D4-3617C95A139E}"/>
              </a:ext>
            </a:extLst>
          </p:cNvPr>
          <p:cNvSpPr txBox="1"/>
          <p:nvPr/>
        </p:nvSpPr>
        <p:spPr>
          <a:xfrm>
            <a:off x="478651" y="5493690"/>
            <a:ext cx="1005403" cy="369332"/>
          </a:xfrm>
          <a:prstGeom prst="rect">
            <a:avLst/>
          </a:prstGeom>
          <a:noFill/>
        </p:spPr>
        <p:txBody>
          <a:bodyPr wrap="none" rtlCol="0">
            <a:spAutoFit/>
          </a:bodyPr>
          <a:lstStyle/>
          <a:p>
            <a:r>
              <a:rPr lang="zh-CN" altLang="en-US" dirty="0"/>
              <a:t>深度为</a:t>
            </a:r>
            <a:r>
              <a:rPr lang="en-US" altLang="zh-CN" dirty="0"/>
              <a:t>3</a:t>
            </a:r>
            <a:endParaRPr lang="zh-CN" altLang="en-US" dirty="0"/>
          </a:p>
        </p:txBody>
      </p:sp>
      <p:sp>
        <p:nvSpPr>
          <p:cNvPr id="34" name="矩形 33">
            <a:extLst>
              <a:ext uri="{FF2B5EF4-FFF2-40B4-BE49-F238E27FC236}">
                <a16:creationId xmlns:a16="http://schemas.microsoft.com/office/drawing/2014/main" id="{34CB6855-04D0-4614-8486-8E7118056D09}"/>
              </a:ext>
            </a:extLst>
          </p:cNvPr>
          <p:cNvSpPr/>
          <p:nvPr/>
        </p:nvSpPr>
        <p:spPr>
          <a:xfrm>
            <a:off x="4087213" y="4808495"/>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sp>
        <p:nvSpPr>
          <p:cNvPr id="35" name="矩形 34">
            <a:extLst>
              <a:ext uri="{FF2B5EF4-FFF2-40B4-BE49-F238E27FC236}">
                <a16:creationId xmlns:a16="http://schemas.microsoft.com/office/drawing/2014/main" id="{60219920-026F-45FC-93ED-BCAC86AD68A0}"/>
              </a:ext>
            </a:extLst>
          </p:cNvPr>
          <p:cNvSpPr/>
          <p:nvPr/>
        </p:nvSpPr>
        <p:spPr>
          <a:xfrm>
            <a:off x="4087212" y="6154591"/>
            <a:ext cx="4130029" cy="461665"/>
          </a:xfrm>
          <a:prstGeom prst="rect">
            <a:avLst/>
          </a:prstGeom>
        </p:spPr>
        <p:txBody>
          <a:bodyPr wrap="square">
            <a:spAutoFit/>
          </a:bodyPr>
          <a:lstStyle/>
          <a:p>
            <a:r>
              <a:rPr lang="en-US" sz="2400" dirty="0">
                <a:solidFill>
                  <a:srgbClr val="000000"/>
                </a:solidFill>
                <a:latin typeface="LMRoman12-Regular-Identity-H"/>
              </a:rPr>
              <a:t>low(4)=low(3)=1.</a:t>
            </a:r>
            <a:endParaRPr lang="en-US" sz="2400" dirty="0"/>
          </a:p>
        </p:txBody>
      </p:sp>
      <p:sp>
        <p:nvSpPr>
          <p:cNvPr id="37" name="文本框 36">
            <a:extLst>
              <a:ext uri="{FF2B5EF4-FFF2-40B4-BE49-F238E27FC236}">
                <a16:creationId xmlns:a16="http://schemas.microsoft.com/office/drawing/2014/main" id="{9B76E078-2E99-4C35-8304-320843A6D89C}"/>
              </a:ext>
            </a:extLst>
          </p:cNvPr>
          <p:cNvSpPr txBox="1"/>
          <p:nvPr/>
        </p:nvSpPr>
        <p:spPr>
          <a:xfrm>
            <a:off x="3961778" y="3516934"/>
            <a:ext cx="4572000" cy="369332"/>
          </a:xfrm>
          <a:prstGeom prst="rect">
            <a:avLst/>
          </a:prstGeom>
          <a:noFill/>
        </p:spPr>
        <p:txBody>
          <a:bodyPr wrap="square">
            <a:spAutoFit/>
          </a:bodyPr>
          <a:lstStyle/>
          <a:p>
            <a:r>
              <a:rPr lang="zh-CN" altLang="en-US" sz="1800" dirty="0">
                <a:solidFill>
                  <a:srgbClr val="000000"/>
                </a:solidFill>
                <a:latin typeface="LMRoman12-Regular-Identity-H"/>
              </a:rPr>
              <a:t>举例</a:t>
            </a:r>
            <a:r>
              <a:rPr lang="en-US" altLang="zh-CN" sz="1800" dirty="0">
                <a:solidFill>
                  <a:srgbClr val="000000"/>
                </a:solidFill>
                <a:latin typeface="LMRoman12-Regular-Identity-H"/>
              </a:rPr>
              <a:t>. low</a:t>
            </a:r>
            <a:r>
              <a:rPr lang="en-US" altLang="zh-CN" sz="1800" dirty="0">
                <a:solidFill>
                  <a:srgbClr val="000000"/>
                </a:solidFill>
                <a:latin typeface="CMR12"/>
              </a:rPr>
              <a:t>(3) = </a:t>
            </a:r>
            <a:r>
              <a:rPr lang="en-US" altLang="zh-CN" sz="1800" dirty="0">
                <a:solidFill>
                  <a:srgbClr val="000000"/>
                </a:solidFill>
                <a:latin typeface="LMRoman12-Regular-Identity-H"/>
              </a:rPr>
              <a:t>depth</a:t>
            </a:r>
            <a:r>
              <a:rPr lang="en-US" altLang="zh-CN" sz="1800" dirty="0">
                <a:solidFill>
                  <a:srgbClr val="000000"/>
                </a:solidFill>
                <a:latin typeface="CMR12"/>
              </a:rPr>
              <a:t>(3)</a:t>
            </a:r>
            <a:r>
              <a:rPr lang="en-US" altLang="zh-CN" sz="1800" dirty="0"/>
              <a:t>  </a:t>
            </a:r>
            <a:r>
              <a:rPr lang="en-US" altLang="zh-CN" sz="1800" dirty="0">
                <a:sym typeface="Wingdings" panose="05000000000000000000" pitchFamily="2" charset="2"/>
              </a:rPr>
              <a:t>  (1,3) </a:t>
            </a:r>
            <a:r>
              <a:rPr lang="zh-CN" altLang="en-US" sz="1800" dirty="0">
                <a:sym typeface="Wingdings" panose="05000000000000000000" pitchFamily="2" charset="2"/>
              </a:rPr>
              <a:t>是桥</a:t>
            </a:r>
            <a:endParaRPr lang="en-US" altLang="zh-CN" sz="1800" dirty="0"/>
          </a:p>
        </p:txBody>
      </p:sp>
      <p:sp>
        <p:nvSpPr>
          <p:cNvPr id="39" name="文本框 38">
            <a:extLst>
              <a:ext uri="{FF2B5EF4-FFF2-40B4-BE49-F238E27FC236}">
                <a16:creationId xmlns:a16="http://schemas.microsoft.com/office/drawing/2014/main" id="{EBB2CB00-D291-4EFB-9C15-F2E0018C7408}"/>
              </a:ext>
            </a:extLst>
          </p:cNvPr>
          <p:cNvSpPr txBox="1"/>
          <p:nvPr/>
        </p:nvSpPr>
        <p:spPr>
          <a:xfrm>
            <a:off x="2768630" y="2804276"/>
            <a:ext cx="5765147" cy="369332"/>
          </a:xfrm>
          <a:prstGeom prst="rect">
            <a:avLst/>
          </a:prstGeom>
          <a:noFill/>
        </p:spPr>
        <p:txBody>
          <a:bodyPr wrap="square">
            <a:spAutoFit/>
          </a:bodyPr>
          <a:lstStyle/>
          <a:p>
            <a:r>
              <a:rPr lang="zh-CN" altLang="en-US" dirty="0">
                <a:solidFill>
                  <a:schemeClr val="bg1">
                    <a:lumMod val="65000"/>
                  </a:schemeClr>
                </a:solidFill>
                <a:latin typeface="LMRoman12-Regular-Identity-H"/>
              </a:rPr>
              <a:t>以上分析中</a:t>
            </a:r>
            <a:r>
              <a:rPr lang="en-US" altLang="zh-CN" dirty="0">
                <a:solidFill>
                  <a:schemeClr val="bg1">
                    <a:lumMod val="65000"/>
                  </a:schemeClr>
                </a:solidFill>
                <a:latin typeface="LMRoman12-Regular-Identity-H"/>
              </a:rPr>
              <a:t>,</a:t>
            </a:r>
            <a:r>
              <a:rPr lang="zh-CN" altLang="en-US" dirty="0">
                <a:solidFill>
                  <a:schemeClr val="bg1">
                    <a:lumMod val="65000"/>
                  </a:schemeClr>
                </a:solidFill>
                <a:latin typeface="LMRoman12-Regular-Identity-H"/>
              </a:rPr>
              <a:t>用到事实</a:t>
            </a:r>
            <a:r>
              <a:rPr lang="en-US" altLang="zh-CN" dirty="0">
                <a:solidFill>
                  <a:schemeClr val="bg1">
                    <a:lumMod val="65000"/>
                  </a:schemeClr>
                </a:solidFill>
                <a:latin typeface="LMRoman12-Regular-Identity-H"/>
              </a:rPr>
              <a:t>:</a:t>
            </a:r>
            <a:r>
              <a:rPr lang="zh-CN" altLang="en-US" dirty="0">
                <a:solidFill>
                  <a:schemeClr val="bg1">
                    <a:lumMod val="65000"/>
                  </a:schemeClr>
                </a:solidFill>
                <a:latin typeface="LMRoman12-Regular-Identity-H"/>
              </a:rPr>
              <a:t>回边是从某点回到它的祖先点</a:t>
            </a:r>
            <a:r>
              <a:rPr lang="en-US" altLang="zh-CN" dirty="0">
                <a:solidFill>
                  <a:schemeClr val="bg1">
                    <a:lumMod val="65000"/>
                  </a:schemeClr>
                </a:solidFill>
                <a:latin typeface="LMRoman12-Regular-Identity-H"/>
              </a:rPr>
              <a:t>.</a:t>
            </a:r>
            <a:endParaRPr lang="zh-CN" altLang="en-US" dirty="0">
              <a:solidFill>
                <a:schemeClr val="bg1">
                  <a:lumMod val="65000"/>
                </a:schemeClr>
              </a:solidFill>
            </a:endParaRPr>
          </a:p>
        </p:txBody>
      </p:sp>
    </p:spTree>
    <p:extLst>
      <p:ext uri="{BB962C8B-B14F-4D97-AF65-F5344CB8AC3E}">
        <p14:creationId xmlns:p14="http://schemas.microsoft.com/office/powerpoint/2010/main" val="308233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D089D-1055-4E7B-BCA8-A39A3A2F12CF}"/>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BB3DAC2B-B153-4B5B-BE91-90B5E44AD5C9}"/>
              </a:ext>
            </a:extLst>
          </p:cNvPr>
          <p:cNvSpPr>
            <a:spLocks noGrp="1"/>
          </p:cNvSpPr>
          <p:nvPr>
            <p:ph idx="1"/>
          </p:nvPr>
        </p:nvSpPr>
        <p:spPr>
          <a:xfrm>
            <a:off x="642938" y="1467492"/>
            <a:ext cx="7861299" cy="4276434"/>
          </a:xfrm>
        </p:spPr>
        <p:txBody>
          <a:bodyPr/>
          <a:lstStyle/>
          <a:p>
            <a:r>
              <a:rPr lang="en-US" altLang="zh-CN" sz="3200" dirty="0"/>
              <a:t>low(v):= “</a:t>
            </a:r>
            <a:r>
              <a:rPr lang="zh-CN" altLang="en-US" sz="3200" dirty="0">
                <a:solidFill>
                  <a:srgbClr val="00B0F0"/>
                </a:solidFill>
              </a:rPr>
              <a:t>从</a:t>
            </a:r>
            <a:r>
              <a:rPr lang="en-US" altLang="zh-CN" sz="3200" dirty="0">
                <a:solidFill>
                  <a:srgbClr val="00B0F0"/>
                </a:solidFill>
              </a:rPr>
              <a:t>v</a:t>
            </a:r>
            <a:r>
              <a:rPr lang="zh-CN" altLang="en-US" sz="3200" dirty="0">
                <a:solidFill>
                  <a:srgbClr val="00B0F0"/>
                </a:solidFill>
              </a:rPr>
              <a:t>出发，只允许走一次回边，能去到最浅的深度</a:t>
            </a:r>
            <a:r>
              <a:rPr lang="en-US" altLang="zh-CN" sz="3200" dirty="0"/>
              <a:t>”.</a:t>
            </a:r>
          </a:p>
          <a:p>
            <a:endParaRPr lang="en-US" altLang="zh-CN" sz="3200" dirty="0">
              <a:solidFill>
                <a:srgbClr val="92D050"/>
              </a:solidFill>
              <a:latin typeface="LMRoman12-Regular-Identity-H"/>
            </a:endParaRPr>
          </a:p>
          <a:p>
            <a:r>
              <a:rPr lang="zh-CN" altLang="en-US" sz="3200" dirty="0">
                <a:solidFill>
                  <a:srgbClr val="92D050"/>
                </a:solidFill>
                <a:latin typeface="LMRoman12-Regular-Identity-H"/>
              </a:rPr>
              <a:t>结论</a:t>
            </a:r>
            <a:r>
              <a:rPr lang="en-US" altLang="zh-CN" sz="3200" dirty="0">
                <a:solidFill>
                  <a:srgbClr val="92D050"/>
                </a:solidFill>
                <a:latin typeface="LMRoman12-Regular-Identity-H"/>
              </a:rPr>
              <a:t>1. </a:t>
            </a:r>
            <a:r>
              <a:rPr lang="en-US" altLang="zh-CN" sz="3200" dirty="0">
                <a:solidFill>
                  <a:srgbClr val="92D050"/>
                </a:solidFill>
                <a:latin typeface="LMRoman12-Regular-Identity-H"/>
                <a:sym typeface="Wingdings" panose="05000000000000000000" pitchFamily="2" charset="2"/>
              </a:rPr>
              <a:t> </a:t>
            </a:r>
            <a:r>
              <a:rPr lang="en-US" altLang="zh-CN" sz="3200" dirty="0">
                <a:solidFill>
                  <a:srgbClr val="92D050"/>
                </a:solidFill>
                <a:latin typeface="LMRoman12-Regular-Identity-H"/>
              </a:rPr>
              <a:t>e</a:t>
            </a:r>
            <a:r>
              <a:rPr lang="zh-CN" altLang="en-US" sz="3200" dirty="0">
                <a:solidFill>
                  <a:srgbClr val="92D050"/>
                </a:solidFill>
                <a:latin typeface="LMRoman12-Regular-Identity-H"/>
              </a:rPr>
              <a:t>是割边</a:t>
            </a:r>
            <a:r>
              <a:rPr lang="en-US" altLang="zh-CN" sz="3200" dirty="0">
                <a:solidFill>
                  <a:srgbClr val="92D050"/>
                </a:solidFill>
                <a:latin typeface="LMRoman12-Regular-Identity-H"/>
                <a:sym typeface="Wingdings" panose="05000000000000000000" pitchFamily="2" charset="2"/>
              </a:rPr>
              <a:t> </a:t>
            </a:r>
            <a:r>
              <a:rPr lang="en-US" altLang="zh-CN" sz="3200" dirty="0">
                <a:solidFill>
                  <a:srgbClr val="92D050"/>
                </a:solidFill>
                <a:latin typeface="LMRoman12-Regular-Identity-H"/>
              </a:rPr>
              <a:t>v</a:t>
            </a:r>
            <a:r>
              <a:rPr lang="zh-CN" altLang="en-US" sz="3200" dirty="0">
                <a:solidFill>
                  <a:srgbClr val="92D050"/>
                </a:solidFill>
                <a:latin typeface="LMRoman12-Regular-Identity-H"/>
              </a:rPr>
              <a:t>到</a:t>
            </a:r>
            <a:r>
              <a:rPr lang="en-US" altLang="zh-CN" sz="3200" dirty="0">
                <a:solidFill>
                  <a:srgbClr val="92D050"/>
                </a:solidFill>
                <a:latin typeface="LMRoman12-Regular-Identity-H"/>
              </a:rPr>
              <a:t>u</a:t>
            </a:r>
            <a:r>
              <a:rPr lang="zh-CN" altLang="en-US" sz="3200" dirty="0">
                <a:solidFill>
                  <a:srgbClr val="92D050"/>
                </a:solidFill>
                <a:latin typeface="LMRoman12-Regular-Identity-H"/>
              </a:rPr>
              <a:t>必经</a:t>
            </a:r>
            <a:r>
              <a:rPr lang="en-US" altLang="zh-CN" sz="3200" dirty="0">
                <a:solidFill>
                  <a:srgbClr val="92D050"/>
                </a:solidFill>
                <a:latin typeface="LMRoman12-Regular-Identity-H"/>
              </a:rPr>
              <a:t>e </a:t>
            </a:r>
          </a:p>
          <a:p>
            <a:r>
              <a:rPr lang="zh-CN" altLang="en-US" sz="3200" dirty="0">
                <a:solidFill>
                  <a:srgbClr val="92D050"/>
                </a:solidFill>
                <a:latin typeface="LMRoman12-Regular-Identity-H"/>
              </a:rPr>
              <a:t>结论</a:t>
            </a:r>
            <a:r>
              <a:rPr lang="en-US" altLang="zh-CN" dirty="0">
                <a:solidFill>
                  <a:srgbClr val="92D050"/>
                </a:solidFill>
                <a:latin typeface="LMRoman12-Regular-Identity-H"/>
              </a:rPr>
              <a:t>2.</a:t>
            </a:r>
            <a:r>
              <a:rPr lang="en-US" altLang="zh-CN" sz="3200" dirty="0">
                <a:solidFill>
                  <a:srgbClr val="92D050"/>
                </a:solidFill>
                <a:latin typeface="LMRoman12-Regular-Identity-H"/>
              </a:rPr>
              <a:t>  v</a:t>
            </a:r>
            <a:r>
              <a:rPr lang="zh-CN" altLang="en-US" sz="3200" dirty="0">
                <a:solidFill>
                  <a:srgbClr val="92D050"/>
                </a:solidFill>
                <a:latin typeface="LMRoman12-Regular-Identity-H"/>
              </a:rPr>
              <a:t>到</a:t>
            </a:r>
            <a:r>
              <a:rPr lang="en-US" altLang="zh-CN" sz="3200" dirty="0">
                <a:solidFill>
                  <a:srgbClr val="92D050"/>
                </a:solidFill>
                <a:latin typeface="LMRoman12-Regular-Identity-H"/>
              </a:rPr>
              <a:t>u</a:t>
            </a:r>
            <a:r>
              <a:rPr lang="zh-CN" altLang="en-US" sz="3200" dirty="0">
                <a:solidFill>
                  <a:srgbClr val="92D050"/>
                </a:solidFill>
                <a:latin typeface="LMRoman12-Regular-Identity-H"/>
              </a:rPr>
              <a:t>必经</a:t>
            </a:r>
            <a:r>
              <a:rPr lang="en-US" altLang="zh-CN" sz="3200" dirty="0">
                <a:solidFill>
                  <a:srgbClr val="92D050"/>
                </a:solidFill>
                <a:latin typeface="LMRoman12-Regular-Identity-H"/>
              </a:rPr>
              <a:t>e </a:t>
            </a:r>
            <a:r>
              <a:rPr lang="en-US" altLang="zh-CN" sz="3200" dirty="0">
                <a:solidFill>
                  <a:srgbClr val="92D050"/>
                </a:solidFill>
                <a:latin typeface="LMRoman12-Regular-Identity-H"/>
                <a:sym typeface="Wingdings" panose="05000000000000000000" pitchFamily="2" charset="2"/>
              </a:rPr>
              <a:t> </a:t>
            </a:r>
            <a:r>
              <a:rPr lang="en-US" altLang="zh-CN" sz="3200" dirty="0">
                <a:solidFill>
                  <a:srgbClr val="92D050"/>
                </a:solidFill>
                <a:latin typeface="LMRoman12-Regular-Identity-H"/>
              </a:rPr>
              <a:t>low(v) = depth(v).</a:t>
            </a:r>
          </a:p>
          <a:p>
            <a:endParaRPr lang="en-US" altLang="zh-CN" dirty="0"/>
          </a:p>
          <a:p>
            <a:r>
              <a:rPr lang="zh-CN" altLang="en-US" dirty="0"/>
              <a:t>因此，找割边转化为计算每个点的</a:t>
            </a:r>
            <a:r>
              <a:rPr lang="en-US" altLang="zh-CN" dirty="0"/>
              <a:t>low</a:t>
            </a:r>
            <a:r>
              <a:rPr lang="zh-CN" altLang="en-US" dirty="0"/>
              <a:t>值</a:t>
            </a:r>
            <a:r>
              <a:rPr lang="en-US" altLang="zh-CN" dirty="0"/>
              <a:t>.</a:t>
            </a:r>
            <a:endParaRPr lang="zh-CN" altLang="en-US" dirty="0"/>
          </a:p>
        </p:txBody>
      </p:sp>
      <p:sp>
        <p:nvSpPr>
          <p:cNvPr id="4" name="椭圆 3">
            <a:extLst>
              <a:ext uri="{FF2B5EF4-FFF2-40B4-BE49-F238E27FC236}">
                <a16:creationId xmlns:a16="http://schemas.microsoft.com/office/drawing/2014/main" id="{09A3256E-7AE0-4753-8788-DB7D24D5F595}"/>
              </a:ext>
            </a:extLst>
          </p:cNvPr>
          <p:cNvSpPr/>
          <p:nvPr/>
        </p:nvSpPr>
        <p:spPr bwMode="auto">
          <a:xfrm>
            <a:off x="6863598" y="2874975"/>
            <a:ext cx="418012" cy="36949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dirty="0">
                <a:latin typeface="Times New Roman" panose="02020603050405020304" pitchFamily="18" charset="0"/>
                <a:ea typeface="宋体" panose="02010600030101010101" pitchFamily="2" charset="-122"/>
              </a:rPr>
              <a:t>v</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F81B138D-FD09-43C0-8E8E-7F3E1B49F221}"/>
              </a:ext>
            </a:extLst>
          </p:cNvPr>
          <p:cNvSpPr/>
          <p:nvPr/>
        </p:nvSpPr>
        <p:spPr bwMode="auto">
          <a:xfrm>
            <a:off x="7281610" y="2172166"/>
            <a:ext cx="418012" cy="369492"/>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u</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7" name="直接连接符 6">
            <a:extLst>
              <a:ext uri="{FF2B5EF4-FFF2-40B4-BE49-F238E27FC236}">
                <a16:creationId xmlns:a16="http://schemas.microsoft.com/office/drawing/2014/main" id="{1ABF108B-9645-4ABE-AA6F-70401A38F30C}"/>
              </a:ext>
            </a:extLst>
          </p:cNvPr>
          <p:cNvCxnSpPr>
            <a:stCxn id="4" idx="7"/>
            <a:endCxn id="5" idx="4"/>
          </p:cNvCxnSpPr>
          <p:nvPr/>
        </p:nvCxnSpPr>
        <p:spPr bwMode="auto">
          <a:xfrm flipV="1">
            <a:off x="7220394" y="2541658"/>
            <a:ext cx="270222" cy="38742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BCAC91AB-0EC4-4BCF-8D40-40C70B290F64}"/>
              </a:ext>
            </a:extLst>
          </p:cNvPr>
          <p:cNvSpPr txBox="1"/>
          <p:nvPr/>
        </p:nvSpPr>
        <p:spPr>
          <a:xfrm>
            <a:off x="7334163" y="2605107"/>
            <a:ext cx="312906" cy="369332"/>
          </a:xfrm>
          <a:prstGeom prst="rect">
            <a:avLst/>
          </a:prstGeom>
          <a:noFill/>
        </p:spPr>
        <p:txBody>
          <a:bodyPr wrap="none" rtlCol="0">
            <a:spAutoFit/>
          </a:bodyPr>
          <a:lstStyle/>
          <a:p>
            <a:r>
              <a:rPr lang="en-US" altLang="zh-CN" dirty="0"/>
              <a:t>e</a:t>
            </a:r>
            <a:endParaRPr lang="zh-CN" altLang="en-US" dirty="0"/>
          </a:p>
        </p:txBody>
      </p:sp>
      <p:sp>
        <p:nvSpPr>
          <p:cNvPr id="10" name="文本框 9">
            <a:extLst>
              <a:ext uri="{FF2B5EF4-FFF2-40B4-BE49-F238E27FC236}">
                <a16:creationId xmlns:a16="http://schemas.microsoft.com/office/drawing/2014/main" id="{3D39546C-A615-420C-BEB6-657F17EFBCF2}"/>
              </a:ext>
            </a:extLst>
          </p:cNvPr>
          <p:cNvSpPr txBox="1"/>
          <p:nvPr/>
        </p:nvSpPr>
        <p:spPr>
          <a:xfrm>
            <a:off x="1192451" y="5859818"/>
            <a:ext cx="6454618" cy="646331"/>
          </a:xfrm>
          <a:prstGeom prst="rect">
            <a:avLst/>
          </a:prstGeom>
          <a:noFill/>
        </p:spPr>
        <p:txBody>
          <a:bodyPr wrap="square">
            <a:spAutoFit/>
          </a:bodyPr>
          <a:lstStyle/>
          <a:p>
            <a:r>
              <a:rPr lang="zh-CN" altLang="en-US" sz="3600" dirty="0"/>
              <a:t>问题：如何快速的计算</a:t>
            </a:r>
            <a:r>
              <a:rPr lang="en-US" altLang="zh-CN" sz="3600" dirty="0"/>
              <a:t>low</a:t>
            </a:r>
            <a:r>
              <a:rPr lang="zh-CN" altLang="en-US" sz="3600" dirty="0"/>
              <a:t>值</a:t>
            </a:r>
            <a:r>
              <a:rPr lang="en-US" altLang="zh-CN" sz="3600" dirty="0"/>
              <a:t>?</a:t>
            </a:r>
            <a:endParaRPr lang="zh-CN" altLang="en-US" sz="3600" dirty="0"/>
          </a:p>
        </p:txBody>
      </p:sp>
    </p:spTree>
    <p:extLst>
      <p:ext uri="{BB962C8B-B14F-4D97-AF65-F5344CB8AC3E}">
        <p14:creationId xmlns:p14="http://schemas.microsoft.com/office/powerpoint/2010/main" val="18279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FCA38-C7D5-42CC-914A-F14B496FBF16}"/>
              </a:ext>
            </a:extLst>
          </p:cNvPr>
          <p:cNvSpPr>
            <a:spLocks noGrp="1"/>
          </p:cNvSpPr>
          <p:nvPr>
            <p:ph type="title"/>
          </p:nvPr>
        </p:nvSpPr>
        <p:spPr>
          <a:xfrm>
            <a:off x="731837" y="522288"/>
            <a:ext cx="8277483" cy="825500"/>
          </a:xfrm>
        </p:spPr>
        <p:txBody>
          <a:bodyPr/>
          <a:lstStyle/>
          <a:p>
            <a:r>
              <a:rPr lang="en-US" altLang="zh-CN" dirty="0"/>
              <a:t>Low</a:t>
            </a:r>
            <a:r>
              <a:rPr lang="zh-CN" altLang="en-US" dirty="0"/>
              <a:t>函数的计算</a:t>
            </a:r>
            <a:endParaRPr lang="en-US" dirty="0"/>
          </a:p>
        </p:txBody>
      </p:sp>
      <p:sp>
        <p:nvSpPr>
          <p:cNvPr id="3" name="内容占位符 2">
            <a:extLst>
              <a:ext uri="{FF2B5EF4-FFF2-40B4-BE49-F238E27FC236}">
                <a16:creationId xmlns:a16="http://schemas.microsoft.com/office/drawing/2014/main" id="{4D4E8C5E-2E44-40E7-8764-D7F9C05146B6}"/>
              </a:ext>
            </a:extLst>
          </p:cNvPr>
          <p:cNvSpPr>
            <a:spLocks noGrp="1"/>
          </p:cNvSpPr>
          <p:nvPr>
            <p:ph idx="1"/>
          </p:nvPr>
        </p:nvSpPr>
        <p:spPr>
          <a:xfrm>
            <a:off x="642938" y="1452564"/>
            <a:ext cx="8501062" cy="4567548"/>
          </a:xfrm>
        </p:spPr>
        <p:txBody>
          <a:bodyPr/>
          <a:lstStyle/>
          <a:p>
            <a:r>
              <a:rPr lang="zh-CN" altLang="en-US" dirty="0"/>
              <a:t>可在</a:t>
            </a:r>
            <a:r>
              <a:rPr lang="en-US" altLang="zh-CN" dirty="0" err="1"/>
              <a:t>dfs</a:t>
            </a:r>
            <a:r>
              <a:rPr lang="zh-CN" altLang="en-US" dirty="0"/>
              <a:t>过程中，算出每个点的</a:t>
            </a:r>
            <a:r>
              <a:rPr lang="en-US" altLang="zh-CN" dirty="0"/>
              <a:t>Low</a:t>
            </a:r>
            <a:r>
              <a:rPr lang="zh-CN" altLang="en-US" dirty="0"/>
              <a:t>值。</a:t>
            </a:r>
            <a:endParaRPr lang="en-US" altLang="zh-CN" dirty="0"/>
          </a:p>
          <a:p>
            <a:pPr lvl="1"/>
            <a:r>
              <a:rPr lang="zh-CN" altLang="en-US" dirty="0"/>
              <a:t>利用</a:t>
            </a:r>
            <a:r>
              <a:rPr lang="en-US" altLang="zh-CN" dirty="0"/>
              <a:t>v</a:t>
            </a:r>
            <a:r>
              <a:rPr lang="zh-CN" altLang="en-US" dirty="0"/>
              <a:t>的</a:t>
            </a:r>
            <a:r>
              <a:rPr lang="en-US" altLang="zh-CN" dirty="0" err="1"/>
              <a:t>dfs</a:t>
            </a:r>
            <a:r>
              <a:rPr lang="en-US" altLang="zh-CN" dirty="0"/>
              <a:t> tree</a:t>
            </a:r>
            <a:r>
              <a:rPr lang="zh-CN" altLang="en-US" dirty="0"/>
              <a:t>中儿子的</a:t>
            </a:r>
            <a:r>
              <a:rPr lang="en-US" altLang="zh-CN" dirty="0"/>
              <a:t>low</a:t>
            </a:r>
            <a:r>
              <a:rPr lang="zh-CN" altLang="en-US" dirty="0"/>
              <a:t>值。</a:t>
            </a:r>
            <a:endParaRPr lang="en-US" altLang="zh-CN" dirty="0"/>
          </a:p>
          <a:p>
            <a:pPr lvl="1"/>
            <a:r>
              <a:rPr lang="zh-CN" altLang="en-US" dirty="0"/>
              <a:t>计算的原理是</a:t>
            </a:r>
            <a:r>
              <a:rPr lang="en-US" altLang="zh-CN" dirty="0"/>
              <a:t>DP</a:t>
            </a:r>
            <a:r>
              <a:rPr lang="zh-CN" altLang="en-US" dirty="0"/>
              <a:t>（动态规划）。</a:t>
            </a:r>
            <a:endParaRPr lang="en-US" altLang="zh-CN" dirty="0"/>
          </a:p>
          <a:p>
            <a:r>
              <a:rPr lang="zh-CN" altLang="en-US" dirty="0"/>
              <a:t>具体来说，</a:t>
            </a:r>
            <a:endParaRPr lang="en-US" altLang="zh-CN" dirty="0"/>
          </a:p>
          <a:p>
            <a:pPr lvl="1"/>
            <a:r>
              <a:rPr lang="zh-CN" altLang="en-US" dirty="0"/>
              <a:t>当</a:t>
            </a:r>
            <a:r>
              <a:rPr lang="en-US" altLang="zh-CN" dirty="0"/>
              <a:t>u</a:t>
            </a:r>
            <a:r>
              <a:rPr lang="zh-CN" altLang="en-US" dirty="0"/>
              <a:t>是 </a:t>
            </a:r>
            <a:r>
              <a:rPr lang="en-US" dirty="0"/>
              <a:t>v </a:t>
            </a:r>
            <a:r>
              <a:rPr lang="zh-CN" altLang="en-US" dirty="0"/>
              <a:t>在 </a:t>
            </a:r>
            <a:r>
              <a:rPr lang="en-US" dirty="0"/>
              <a:t>DFS </a:t>
            </a:r>
            <a:r>
              <a:rPr lang="zh-CN" altLang="en-US" dirty="0"/>
              <a:t>树上的小孩， </a:t>
            </a:r>
            <a:r>
              <a:rPr lang="en-US" dirty="0"/>
              <a:t>v </a:t>
            </a:r>
            <a:r>
              <a:rPr lang="zh-CN" altLang="en-US" dirty="0"/>
              <a:t>有机会透过 </a:t>
            </a:r>
            <a:r>
              <a:rPr lang="en-US" dirty="0"/>
              <a:t>u </a:t>
            </a:r>
            <a:r>
              <a:rPr lang="zh-CN" altLang="en-US" dirty="0"/>
              <a:t>走到祖先，</a:t>
            </a:r>
            <a:r>
              <a:rPr lang="en-US" altLang="zh-CN" dirty="0">
                <a:solidFill>
                  <a:srgbClr val="FF0000"/>
                </a:solidFill>
              </a:rPr>
              <a:t>low(v)=min (</a:t>
            </a:r>
            <a:r>
              <a:rPr lang="en-US" dirty="0">
                <a:solidFill>
                  <a:srgbClr val="FF0000"/>
                </a:solidFill>
              </a:rPr>
              <a:t>low(v) </a:t>
            </a:r>
            <a:r>
              <a:rPr lang="en-US" altLang="zh-CN" dirty="0">
                <a:solidFill>
                  <a:srgbClr val="FF0000"/>
                </a:solidFill>
              </a:rPr>
              <a:t>,</a:t>
            </a:r>
            <a:r>
              <a:rPr lang="zh-CN" altLang="en-US" dirty="0">
                <a:solidFill>
                  <a:srgbClr val="FF0000"/>
                </a:solidFill>
              </a:rPr>
              <a:t> </a:t>
            </a:r>
            <a:r>
              <a:rPr lang="en-US" dirty="0">
                <a:solidFill>
                  <a:srgbClr val="FF0000"/>
                </a:solidFill>
                <a:highlight>
                  <a:srgbClr val="FFFF00"/>
                </a:highlight>
              </a:rPr>
              <a:t>low(u)</a:t>
            </a:r>
            <a:r>
              <a:rPr lang="zh-CN" altLang="en-US" dirty="0">
                <a:solidFill>
                  <a:srgbClr val="FF0000"/>
                </a:solidFill>
              </a:rPr>
              <a:t>）</a:t>
            </a:r>
            <a:r>
              <a:rPr lang="en-US" altLang="zh-CN" dirty="0">
                <a:solidFill>
                  <a:srgbClr val="FF0000"/>
                </a:solidFill>
              </a:rPr>
              <a:t>;</a:t>
            </a:r>
            <a:endParaRPr lang="en-US" altLang="zh-CN" dirty="0"/>
          </a:p>
          <a:p>
            <a:pPr lvl="1"/>
            <a:r>
              <a:rPr lang="zh-CN" altLang="en-US" dirty="0"/>
              <a:t>当</a:t>
            </a:r>
            <a:r>
              <a:rPr lang="en-US" altLang="zh-CN" dirty="0"/>
              <a:t>(</a:t>
            </a:r>
            <a:r>
              <a:rPr lang="en-US" altLang="zh-CN" dirty="0" err="1"/>
              <a:t>v,u</a:t>
            </a:r>
            <a:r>
              <a:rPr lang="en-US" altLang="zh-CN" dirty="0"/>
              <a:t>)</a:t>
            </a:r>
            <a:r>
              <a:rPr lang="zh-CN" altLang="en-US" dirty="0"/>
              <a:t>是一条回边</a:t>
            </a:r>
            <a:r>
              <a:rPr lang="en-US" altLang="zh-CN" dirty="0"/>
              <a:t>(u</a:t>
            </a:r>
            <a:r>
              <a:rPr lang="zh-CN" altLang="en-US" dirty="0"/>
              <a:t>是</a:t>
            </a:r>
            <a:r>
              <a:rPr lang="en-US" altLang="zh-CN" dirty="0"/>
              <a:t>v</a:t>
            </a:r>
            <a:r>
              <a:rPr lang="zh-CN" altLang="en-US" dirty="0"/>
              <a:t>的祖先），那麽根据定义 </a:t>
            </a:r>
            <a:r>
              <a:rPr lang="en-US" altLang="zh-CN" dirty="0">
                <a:solidFill>
                  <a:srgbClr val="FF0000"/>
                </a:solidFill>
              </a:rPr>
              <a:t>low(v)= min (low(v), </a:t>
            </a:r>
            <a:r>
              <a:rPr lang="en-US" altLang="zh-CN" dirty="0">
                <a:solidFill>
                  <a:srgbClr val="FF0000"/>
                </a:solidFill>
                <a:highlight>
                  <a:srgbClr val="FFFF00"/>
                </a:highlight>
              </a:rPr>
              <a:t>depth(u)</a:t>
            </a:r>
            <a:r>
              <a:rPr lang="en-US" altLang="zh-CN" dirty="0">
                <a:solidFill>
                  <a:srgbClr val="FF0000"/>
                </a:solidFill>
              </a:rPr>
              <a:t>)</a:t>
            </a:r>
            <a:r>
              <a:rPr lang="zh-CN" altLang="en-US"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82771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9DDAD-DD2F-4061-A113-9A55E119818D}"/>
              </a:ext>
            </a:extLst>
          </p:cNvPr>
          <p:cNvSpPr>
            <a:spLocks noGrp="1"/>
          </p:cNvSpPr>
          <p:nvPr>
            <p:ph type="title"/>
          </p:nvPr>
        </p:nvSpPr>
        <p:spPr/>
        <p:txBody>
          <a:bodyPr/>
          <a:lstStyle/>
          <a:p>
            <a:r>
              <a:rPr lang="en-US" dirty="0" err="1"/>
              <a:t>Tarjan</a:t>
            </a:r>
            <a:r>
              <a:rPr lang="zh-CN" altLang="en-US" dirty="0"/>
              <a:t>算法</a:t>
            </a:r>
            <a:r>
              <a:rPr lang="en-US" altLang="zh-CN" dirty="0"/>
              <a:t>——</a:t>
            </a:r>
            <a:r>
              <a:rPr lang="zh-CN" altLang="en-US" dirty="0"/>
              <a:t>伪代码</a:t>
            </a:r>
            <a:endParaRPr lang="en-US" dirty="0"/>
          </a:p>
        </p:txBody>
      </p:sp>
      <p:sp>
        <p:nvSpPr>
          <p:cNvPr id="7" name="Rectangle 2">
            <a:extLst>
              <a:ext uri="{FF2B5EF4-FFF2-40B4-BE49-F238E27FC236}">
                <a16:creationId xmlns:a16="http://schemas.microsoft.com/office/drawing/2014/main" id="{A1D2370B-66D5-4DF3-94F5-657F1EC25E21}"/>
              </a:ext>
            </a:extLst>
          </p:cNvPr>
          <p:cNvSpPr>
            <a:spLocks noChangeArrowheads="1"/>
          </p:cNvSpPr>
          <p:nvPr/>
        </p:nvSpPr>
        <p:spPr bwMode="auto">
          <a:xfrm>
            <a:off x="994305" y="1798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0C75243D-D28E-4444-A249-44DA30596618}"/>
              </a:ext>
            </a:extLst>
          </p:cNvPr>
          <p:cNvSpPr txBox="1"/>
          <p:nvPr/>
        </p:nvSpPr>
        <p:spPr>
          <a:xfrm>
            <a:off x="994305" y="1313343"/>
            <a:ext cx="6722534" cy="4801314"/>
          </a:xfrm>
          <a:prstGeom prst="rect">
            <a:avLst/>
          </a:prstGeom>
          <a:noFill/>
        </p:spPr>
        <p:txBody>
          <a:bodyPr wrap="square" rtlCol="0">
            <a:spAutoFit/>
          </a:bodyPr>
          <a:lstStyle/>
          <a:p>
            <a:endPar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endParaRPr>
          </a:p>
          <a:p>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void</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TarjanDfs</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p)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visited[v] = true;</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low[v] = depth[v] = ~p ? depth[p] + 1 : 0;</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for</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u : g[v])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if</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(u == p)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continue</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if</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(visited[u])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low[v] = std::min(low[v], depth[u]);</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else</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dirty="0" err="1">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TarjanDfs</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(u, v);</a:t>
            </a:r>
          </a:p>
          <a:p>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           low[v] = std::min(low[v], low[u]);</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if</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(low[v] == depth[v])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 the edge (v, p) is a bridge if v is not the root vertex.</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a:t>
            </a:r>
          </a:p>
          <a:p>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en-US" sz="1400"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文本框 5">
            <a:extLst>
              <a:ext uri="{FF2B5EF4-FFF2-40B4-BE49-F238E27FC236}">
                <a16:creationId xmlns:a16="http://schemas.microsoft.com/office/drawing/2014/main" id="{67FA5017-A67A-4F98-906D-0C44F80FC69D}"/>
              </a:ext>
            </a:extLst>
          </p:cNvPr>
          <p:cNvSpPr txBox="1"/>
          <p:nvPr/>
        </p:nvSpPr>
        <p:spPr>
          <a:xfrm>
            <a:off x="6283234" y="1148799"/>
            <a:ext cx="2823444" cy="923330"/>
          </a:xfrm>
          <a:prstGeom prst="rect">
            <a:avLst/>
          </a:prstGeom>
          <a:noFill/>
        </p:spPr>
        <p:txBody>
          <a:bodyPr wrap="square">
            <a:spAutoFit/>
          </a:bodyPr>
          <a:lstStyle/>
          <a:p>
            <a:r>
              <a:rPr lang="en-US" altLang="zh-CN" dirty="0">
                <a:solidFill>
                  <a:srgbClr val="92D050"/>
                </a:solidFill>
                <a:latin typeface="微软雅黑" panose="020B0503020204020204" pitchFamily="34" charset="-122"/>
                <a:ea typeface="微软雅黑" panose="020B0503020204020204" pitchFamily="34" charset="-122"/>
                <a:cs typeface="Courier New" panose="02070309020205020404" pitchFamily="49" charset="0"/>
              </a:rPr>
              <a:t>std::vector</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&lt;</a:t>
            </a:r>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&gt; g[N];</a:t>
            </a:r>
          </a:p>
          <a:p>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int</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depth[N], low[N];</a:t>
            </a:r>
          </a:p>
          <a:p>
            <a:r>
              <a:rPr lang="en-US" altLang="zh-CN" b="1"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bool</a:t>
            </a:r>
            <a:r>
              <a:rPr lang="en-US" altLang="zh-CN" dirty="0">
                <a:solidFill>
                  <a:srgbClr val="660066"/>
                </a:solidFill>
                <a:latin typeface="微软雅黑" panose="020B0503020204020204" pitchFamily="34" charset="-122"/>
                <a:ea typeface="微软雅黑" panose="020B0503020204020204" pitchFamily="34" charset="-122"/>
                <a:cs typeface="Courier New" panose="02070309020205020404" pitchFamily="49" charset="0"/>
              </a:rPr>
              <a:t> visited[N];</a:t>
            </a:r>
          </a:p>
        </p:txBody>
      </p:sp>
    </p:spTree>
    <p:extLst>
      <p:ext uri="{BB962C8B-B14F-4D97-AF65-F5344CB8AC3E}">
        <p14:creationId xmlns:p14="http://schemas.microsoft.com/office/powerpoint/2010/main" val="108548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A77B-119D-4BF3-B1EF-42F70DA49C7B}"/>
              </a:ext>
            </a:extLst>
          </p:cNvPr>
          <p:cNvSpPr>
            <a:spLocks noGrp="1"/>
          </p:cNvSpPr>
          <p:nvPr>
            <p:ph type="title"/>
          </p:nvPr>
        </p:nvSpPr>
        <p:spPr/>
        <p:txBody>
          <a:bodyPr/>
          <a:lstStyle/>
          <a:p>
            <a:r>
              <a:rPr lang="zh-CN" altLang="en-US" dirty="0"/>
              <a:t>模拟</a:t>
            </a:r>
          </a:p>
        </p:txBody>
      </p:sp>
      <p:sp>
        <p:nvSpPr>
          <p:cNvPr id="4" name="椭圆 3">
            <a:extLst>
              <a:ext uri="{FF2B5EF4-FFF2-40B4-BE49-F238E27FC236}">
                <a16:creationId xmlns:a16="http://schemas.microsoft.com/office/drawing/2014/main" id="{F69CC5CC-C2BC-40B0-B402-DBC9129F81EB}"/>
              </a:ext>
            </a:extLst>
          </p:cNvPr>
          <p:cNvSpPr/>
          <p:nvPr/>
        </p:nvSpPr>
        <p:spPr bwMode="auto">
          <a:xfrm>
            <a:off x="4439941" y="29627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a16="http://schemas.microsoft.com/office/drawing/2014/main" id="{DEEF7934-2E6E-463B-BEC9-8D19FCC29744}"/>
              </a:ext>
            </a:extLst>
          </p:cNvPr>
          <p:cNvSpPr txBox="1"/>
          <p:nvPr/>
        </p:nvSpPr>
        <p:spPr>
          <a:xfrm>
            <a:off x="4446136" y="2971715"/>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6" name="椭圆 5">
            <a:extLst>
              <a:ext uri="{FF2B5EF4-FFF2-40B4-BE49-F238E27FC236}">
                <a16:creationId xmlns:a16="http://schemas.microsoft.com/office/drawing/2014/main" id="{E0996BD4-4562-4D46-A9D8-05790FF2679E}"/>
              </a:ext>
            </a:extLst>
          </p:cNvPr>
          <p:cNvSpPr/>
          <p:nvPr/>
        </p:nvSpPr>
        <p:spPr bwMode="auto">
          <a:xfrm>
            <a:off x="4999195" y="35054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A0E69061-941F-4611-9CF8-8B311DD6190E}"/>
              </a:ext>
            </a:extLst>
          </p:cNvPr>
          <p:cNvSpPr txBox="1"/>
          <p:nvPr/>
        </p:nvSpPr>
        <p:spPr>
          <a:xfrm>
            <a:off x="5025028" y="3514264"/>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8" name="椭圆 7">
            <a:extLst>
              <a:ext uri="{FF2B5EF4-FFF2-40B4-BE49-F238E27FC236}">
                <a16:creationId xmlns:a16="http://schemas.microsoft.com/office/drawing/2014/main" id="{A95E192B-999C-4114-B172-9174FBD40AE3}"/>
              </a:ext>
            </a:extLst>
          </p:cNvPr>
          <p:cNvSpPr/>
          <p:nvPr/>
        </p:nvSpPr>
        <p:spPr bwMode="auto">
          <a:xfrm>
            <a:off x="3905811" y="3533929"/>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E11E3646-A217-425D-AB94-F1176E650D0F}"/>
              </a:ext>
            </a:extLst>
          </p:cNvPr>
          <p:cNvSpPr txBox="1"/>
          <p:nvPr/>
        </p:nvSpPr>
        <p:spPr>
          <a:xfrm>
            <a:off x="3927845" y="3537903"/>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0" name="椭圆 9">
            <a:extLst>
              <a:ext uri="{FF2B5EF4-FFF2-40B4-BE49-F238E27FC236}">
                <a16:creationId xmlns:a16="http://schemas.microsoft.com/office/drawing/2014/main" id="{A2A36A71-156A-4D6B-B2AD-3FE301932225}"/>
              </a:ext>
            </a:extLst>
          </p:cNvPr>
          <p:cNvSpPr/>
          <p:nvPr/>
        </p:nvSpPr>
        <p:spPr bwMode="auto">
          <a:xfrm>
            <a:off x="3905810" y="409439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725C616E-DB9A-4ED3-AFDD-32B218E8EF5A}"/>
              </a:ext>
            </a:extLst>
          </p:cNvPr>
          <p:cNvSpPr txBox="1"/>
          <p:nvPr/>
        </p:nvSpPr>
        <p:spPr>
          <a:xfrm>
            <a:off x="3931643" y="4103224"/>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2" name="椭圆 11">
            <a:extLst>
              <a:ext uri="{FF2B5EF4-FFF2-40B4-BE49-F238E27FC236}">
                <a16:creationId xmlns:a16="http://schemas.microsoft.com/office/drawing/2014/main" id="{C08F806B-A2A1-4509-9D6D-3AA72AA3E06F}"/>
              </a:ext>
            </a:extLst>
          </p:cNvPr>
          <p:cNvSpPr/>
          <p:nvPr/>
        </p:nvSpPr>
        <p:spPr bwMode="auto">
          <a:xfrm>
            <a:off x="3597232" y="511997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85AF021A-ADF1-44D5-A3A9-F80085747FAD}"/>
              </a:ext>
            </a:extLst>
          </p:cNvPr>
          <p:cNvSpPr txBox="1"/>
          <p:nvPr/>
        </p:nvSpPr>
        <p:spPr>
          <a:xfrm>
            <a:off x="3613397" y="5127484"/>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4" name="椭圆 13">
            <a:extLst>
              <a:ext uri="{FF2B5EF4-FFF2-40B4-BE49-F238E27FC236}">
                <a16:creationId xmlns:a16="http://schemas.microsoft.com/office/drawing/2014/main" id="{9F01E845-AD1D-4C9F-841A-942B921ACBBC}"/>
              </a:ext>
            </a:extLst>
          </p:cNvPr>
          <p:cNvSpPr/>
          <p:nvPr/>
        </p:nvSpPr>
        <p:spPr bwMode="auto">
          <a:xfrm>
            <a:off x="3905810" y="4646033"/>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8C7949DD-2579-4117-8B8F-C93D68B1C825}"/>
              </a:ext>
            </a:extLst>
          </p:cNvPr>
          <p:cNvSpPr txBox="1"/>
          <p:nvPr/>
        </p:nvSpPr>
        <p:spPr>
          <a:xfrm>
            <a:off x="3931643" y="4654862"/>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6" name="椭圆 15">
            <a:extLst>
              <a:ext uri="{FF2B5EF4-FFF2-40B4-BE49-F238E27FC236}">
                <a16:creationId xmlns:a16="http://schemas.microsoft.com/office/drawing/2014/main" id="{F599E1F7-C1A8-4FBC-8B25-BFDC14041E5D}"/>
              </a:ext>
            </a:extLst>
          </p:cNvPr>
          <p:cNvSpPr/>
          <p:nvPr/>
        </p:nvSpPr>
        <p:spPr bwMode="auto">
          <a:xfrm>
            <a:off x="4247625" y="5128799"/>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57C3EF67-153E-44BE-B9FE-DC63CE3DA353}"/>
              </a:ext>
            </a:extLst>
          </p:cNvPr>
          <p:cNvSpPr txBox="1"/>
          <p:nvPr/>
        </p:nvSpPr>
        <p:spPr>
          <a:xfrm>
            <a:off x="4273458" y="5137627"/>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8" name="直接箭头连接符 17">
            <a:extLst>
              <a:ext uri="{FF2B5EF4-FFF2-40B4-BE49-F238E27FC236}">
                <a16:creationId xmlns:a16="http://schemas.microsoft.com/office/drawing/2014/main" id="{116386E2-98B0-4EB6-8C8D-6C70270E53ED}"/>
              </a:ext>
            </a:extLst>
          </p:cNvPr>
          <p:cNvCxnSpPr>
            <a:cxnSpLocks/>
            <a:stCxn id="4" idx="4"/>
            <a:endCxn id="6" idx="1"/>
          </p:cNvCxnSpPr>
          <p:nvPr/>
        </p:nvCxnSpPr>
        <p:spPr bwMode="auto">
          <a:xfrm>
            <a:off x="4576284" y="3239373"/>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7D7586E0-BD8E-4147-B41F-5AC9DA4EBBD3}"/>
              </a:ext>
            </a:extLst>
          </p:cNvPr>
          <p:cNvCxnSpPr>
            <a:cxnSpLocks/>
            <a:stCxn id="14" idx="4"/>
          </p:cNvCxnSpPr>
          <p:nvPr/>
        </p:nvCxnSpPr>
        <p:spPr bwMode="auto">
          <a:xfrm flipH="1">
            <a:off x="3743400" y="4922672"/>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CE7E153E-80D6-42B8-9375-99D5FDB546A2}"/>
              </a:ext>
            </a:extLst>
          </p:cNvPr>
          <p:cNvCxnSpPr>
            <a:cxnSpLocks/>
            <a:endCxn id="8" idx="7"/>
          </p:cNvCxnSpPr>
          <p:nvPr/>
        </p:nvCxnSpPr>
        <p:spPr bwMode="auto">
          <a:xfrm flipH="1">
            <a:off x="4138563" y="3241272"/>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83A9E9A-4BE2-4B85-A575-11A4297394DA}"/>
              </a:ext>
            </a:extLst>
          </p:cNvPr>
          <p:cNvCxnSpPr>
            <a:cxnSpLocks/>
            <a:stCxn id="10" idx="4"/>
            <a:endCxn id="14" idx="0"/>
          </p:cNvCxnSpPr>
          <p:nvPr/>
        </p:nvCxnSpPr>
        <p:spPr bwMode="auto">
          <a:xfrm>
            <a:off x="4042153" y="4371034"/>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连接符: 曲线 21">
            <a:extLst>
              <a:ext uri="{FF2B5EF4-FFF2-40B4-BE49-F238E27FC236}">
                <a16:creationId xmlns:a16="http://schemas.microsoft.com/office/drawing/2014/main" id="{26911E58-D990-41AB-83B4-FCC17D00DFC9}"/>
              </a:ext>
            </a:extLst>
          </p:cNvPr>
          <p:cNvCxnSpPr>
            <a:cxnSpLocks/>
            <a:stCxn id="16" idx="6"/>
            <a:endCxn id="8" idx="6"/>
          </p:cNvCxnSpPr>
          <p:nvPr/>
        </p:nvCxnSpPr>
        <p:spPr bwMode="auto">
          <a:xfrm flipH="1" flipV="1">
            <a:off x="4178497" y="3672248"/>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258D1472-6AC0-4FE2-BF46-C58F71F3BA42}"/>
              </a:ext>
            </a:extLst>
          </p:cNvPr>
          <p:cNvCxnSpPr>
            <a:cxnSpLocks/>
            <a:endCxn id="10" idx="0"/>
          </p:cNvCxnSpPr>
          <p:nvPr/>
        </p:nvCxnSpPr>
        <p:spPr bwMode="auto">
          <a:xfrm>
            <a:off x="4039899" y="3810567"/>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CED96C20-5842-4205-BA7B-AF7507F46D13}"/>
              </a:ext>
            </a:extLst>
          </p:cNvPr>
          <p:cNvCxnSpPr>
            <a:cxnSpLocks/>
            <a:stCxn id="14" idx="4"/>
            <a:endCxn id="17" idx="0"/>
          </p:cNvCxnSpPr>
          <p:nvPr/>
        </p:nvCxnSpPr>
        <p:spPr bwMode="auto">
          <a:xfrm>
            <a:off x="4042154" y="4922671"/>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连接符: 曲线 24">
            <a:extLst>
              <a:ext uri="{FF2B5EF4-FFF2-40B4-BE49-F238E27FC236}">
                <a16:creationId xmlns:a16="http://schemas.microsoft.com/office/drawing/2014/main" id="{C9425A64-7D3D-4DAA-A713-FEF99A85F8A0}"/>
              </a:ext>
            </a:extLst>
          </p:cNvPr>
          <p:cNvCxnSpPr>
            <a:cxnSpLocks/>
            <a:stCxn id="12" idx="1"/>
            <a:endCxn id="10" idx="2"/>
          </p:cNvCxnSpPr>
          <p:nvPr/>
        </p:nvCxnSpPr>
        <p:spPr bwMode="auto">
          <a:xfrm rot="5400000" flipH="1" flipV="1">
            <a:off x="3307604" y="4562277"/>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03542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33707-1CE9-45E4-91D3-493C43E598CB}"/>
              </a:ext>
            </a:extLst>
          </p:cNvPr>
          <p:cNvSpPr>
            <a:spLocks noGrp="1"/>
          </p:cNvSpPr>
          <p:nvPr>
            <p:ph type="title"/>
          </p:nvPr>
        </p:nvSpPr>
        <p:spPr/>
        <p:txBody>
          <a:bodyPr/>
          <a:lstStyle/>
          <a:p>
            <a:r>
              <a:rPr lang="zh-CN" altLang="en-US" dirty="0"/>
              <a:t>边双连通分量</a:t>
            </a:r>
            <a:endParaRPr lang="en-US" dirty="0"/>
          </a:p>
        </p:txBody>
      </p:sp>
      <p:sp>
        <p:nvSpPr>
          <p:cNvPr id="3" name="内容占位符 2">
            <a:extLst>
              <a:ext uri="{FF2B5EF4-FFF2-40B4-BE49-F238E27FC236}">
                <a16:creationId xmlns:a16="http://schemas.microsoft.com/office/drawing/2014/main" id="{29221679-A404-49D2-B142-AC08801742A9}"/>
              </a:ext>
            </a:extLst>
          </p:cNvPr>
          <p:cNvSpPr>
            <a:spLocks noGrp="1"/>
          </p:cNvSpPr>
          <p:nvPr>
            <p:ph idx="1"/>
          </p:nvPr>
        </p:nvSpPr>
        <p:spPr>
          <a:xfrm>
            <a:off x="642938" y="1452564"/>
            <a:ext cx="8501062" cy="4481706"/>
          </a:xfrm>
        </p:spPr>
        <p:txBody>
          <a:bodyPr/>
          <a:lstStyle/>
          <a:p>
            <a:r>
              <a:rPr lang="zh-CN" altLang="en-US" dirty="0"/>
              <a:t>在边双不连通的图上寻找极大“边双连通”的连通子图</a:t>
            </a:r>
            <a:endParaRPr lang="en-US" altLang="zh-CN" dirty="0"/>
          </a:p>
          <a:p>
            <a:pPr lvl="1"/>
            <a:r>
              <a:rPr lang="zh-CN" altLang="en-US" dirty="0"/>
              <a:t>无法在该子图中添加新的节点，使得加完点的子图仍然保持边双连通。</a:t>
            </a:r>
            <a:endParaRPr lang="en-US" altLang="zh-CN" dirty="0"/>
          </a:p>
          <a:p>
            <a:r>
              <a:rPr lang="zh-CN" altLang="en-US" dirty="0"/>
              <a:t>寻找所有 边双连通分量</a:t>
            </a:r>
            <a:endParaRPr lang="en-US" altLang="zh-CN" dirty="0"/>
          </a:p>
          <a:p>
            <a:pPr lvl="1"/>
            <a:r>
              <a:rPr lang="zh-CN" altLang="en-US" dirty="0"/>
              <a:t>简单做法：将所有的桥移除后，剩下的连通分量就是边双连通的。（多写一个</a:t>
            </a:r>
            <a:r>
              <a:rPr lang="en-US" altLang="zh-CN" dirty="0"/>
              <a:t>DFS</a:t>
            </a:r>
            <a:r>
              <a:rPr lang="zh-CN" altLang="en-US" dirty="0"/>
              <a:t>）</a:t>
            </a:r>
            <a:endParaRPr lang="en-US" altLang="zh-CN" dirty="0"/>
          </a:p>
          <a:p>
            <a:pPr lvl="1"/>
            <a:r>
              <a:rPr lang="zh-CN" altLang="en-US" dirty="0"/>
              <a:t>修改</a:t>
            </a:r>
            <a:r>
              <a:rPr lang="en-US" altLang="zh-CN" dirty="0" err="1"/>
              <a:t>Tarjan</a:t>
            </a:r>
            <a:r>
              <a:rPr lang="zh-CN" altLang="en-US" dirty="0"/>
              <a:t>算法，找桥的同时找边双连通分量</a:t>
            </a:r>
            <a:endParaRPr lang="en-US" dirty="0"/>
          </a:p>
        </p:txBody>
      </p:sp>
    </p:spTree>
    <p:extLst>
      <p:ext uri="{BB962C8B-B14F-4D97-AF65-F5344CB8AC3E}">
        <p14:creationId xmlns:p14="http://schemas.microsoft.com/office/powerpoint/2010/main" val="2179732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D93A-F6A6-463C-AA7A-87DFD6D16F59}"/>
              </a:ext>
            </a:extLst>
          </p:cNvPr>
          <p:cNvSpPr>
            <a:spLocks noGrp="1"/>
          </p:cNvSpPr>
          <p:nvPr>
            <p:ph type="title"/>
          </p:nvPr>
        </p:nvSpPr>
        <p:spPr>
          <a:xfrm>
            <a:off x="731838" y="522288"/>
            <a:ext cx="8412162" cy="825500"/>
          </a:xfrm>
        </p:spPr>
        <p:txBody>
          <a:bodyPr/>
          <a:lstStyle/>
          <a:p>
            <a:r>
              <a:rPr lang="zh-CN" altLang="en-US" dirty="0"/>
              <a:t>修改</a:t>
            </a:r>
            <a:r>
              <a:rPr lang="en-US" altLang="zh-CN" dirty="0" err="1"/>
              <a:t>Tarjan</a:t>
            </a:r>
            <a:r>
              <a:rPr lang="zh-CN" altLang="en-US" dirty="0"/>
              <a:t>算法</a:t>
            </a:r>
            <a:endParaRPr lang="en-US" dirty="0"/>
          </a:p>
        </p:txBody>
      </p:sp>
      <p:sp>
        <p:nvSpPr>
          <p:cNvPr id="3" name="内容占位符 2">
            <a:extLst>
              <a:ext uri="{FF2B5EF4-FFF2-40B4-BE49-F238E27FC236}">
                <a16:creationId xmlns:a16="http://schemas.microsoft.com/office/drawing/2014/main" id="{3EC60338-6AEB-47FF-A34C-95E264509527}"/>
              </a:ext>
            </a:extLst>
          </p:cNvPr>
          <p:cNvSpPr>
            <a:spLocks noGrp="1"/>
          </p:cNvSpPr>
          <p:nvPr>
            <p:ph idx="1"/>
          </p:nvPr>
        </p:nvSpPr>
        <p:spPr>
          <a:xfrm>
            <a:off x="642938" y="1452564"/>
            <a:ext cx="8501062" cy="3313514"/>
          </a:xfrm>
        </p:spPr>
        <p:txBody>
          <a:bodyPr/>
          <a:lstStyle/>
          <a:p>
            <a:r>
              <a:rPr lang="zh-CN" altLang="en-US" dirty="0"/>
              <a:t>在递归的过程中维护一个</a:t>
            </a:r>
            <a:r>
              <a:rPr lang="en-US" altLang="zh-CN" b="1" dirty="0">
                <a:solidFill>
                  <a:srgbClr val="FF0000"/>
                </a:solidFill>
              </a:rPr>
              <a:t>stack</a:t>
            </a:r>
          </a:p>
          <a:p>
            <a:pPr lvl="1"/>
            <a:r>
              <a:rPr lang="zh-CN" altLang="en-US" dirty="0"/>
              <a:t>在每次进入一个节点的时候把该节点推入栈中</a:t>
            </a:r>
            <a:endParaRPr lang="en-US" altLang="zh-CN" dirty="0"/>
          </a:p>
          <a:p>
            <a:pPr lvl="1"/>
            <a:r>
              <a:rPr lang="zh-CN" altLang="en-US" dirty="0"/>
              <a:t>当我们在节点 </a:t>
            </a:r>
            <a:r>
              <a:rPr lang="en-US" altLang="zh-CN" dirty="0"/>
              <a:t>v </a:t>
            </a:r>
            <a:r>
              <a:rPr lang="zh-CN" altLang="en-US" dirty="0"/>
              <a:t>确定 </a:t>
            </a:r>
            <a:r>
              <a:rPr lang="en-US" altLang="zh-CN" dirty="0"/>
              <a:t>v </a:t>
            </a:r>
            <a:r>
              <a:rPr lang="zh-CN" altLang="en-US" dirty="0"/>
              <a:t>的父边是桥的时候，当前栈中从最上面数下来，一直到节点 </a:t>
            </a:r>
            <a:r>
              <a:rPr lang="en-US" altLang="zh-CN" dirty="0"/>
              <a:t>v </a:t>
            </a:r>
            <a:r>
              <a:rPr lang="zh-CN" altLang="en-US" dirty="0"/>
              <a:t>，刚好就形成了 </a:t>
            </a:r>
            <a:r>
              <a:rPr lang="en-US" altLang="zh-CN" dirty="0"/>
              <a:t>v </a:t>
            </a:r>
            <a:r>
              <a:rPr lang="zh-CN" altLang="en-US" dirty="0"/>
              <a:t>所在的边双连通分量。</a:t>
            </a:r>
            <a:endParaRPr lang="en-US" dirty="0"/>
          </a:p>
        </p:txBody>
      </p:sp>
      <p:grpSp>
        <p:nvGrpSpPr>
          <p:cNvPr id="4" name="组合 3">
            <a:extLst>
              <a:ext uri="{FF2B5EF4-FFF2-40B4-BE49-F238E27FC236}">
                <a16:creationId xmlns:a16="http://schemas.microsoft.com/office/drawing/2014/main" id="{E22D4FAE-27E1-4E92-B612-4A1458AD1E73}"/>
              </a:ext>
            </a:extLst>
          </p:cNvPr>
          <p:cNvGrpSpPr/>
          <p:nvPr/>
        </p:nvGrpSpPr>
        <p:grpSpPr>
          <a:xfrm>
            <a:off x="2526773" y="4284868"/>
            <a:ext cx="3349121" cy="1852448"/>
            <a:chOff x="4572043" y="817613"/>
            <a:chExt cx="3349121" cy="1852448"/>
          </a:xfrm>
        </p:grpSpPr>
        <p:sp>
          <p:nvSpPr>
            <p:cNvPr id="5" name="椭圆 4">
              <a:extLst>
                <a:ext uri="{FF2B5EF4-FFF2-40B4-BE49-F238E27FC236}">
                  <a16:creationId xmlns:a16="http://schemas.microsoft.com/office/drawing/2014/main" id="{9FEB4FC8-B12A-45DD-854C-548065C3E0CA}"/>
                </a:ext>
              </a:extLst>
            </p:cNvPr>
            <p:cNvSpPr/>
            <p:nvPr/>
          </p:nvSpPr>
          <p:spPr bwMode="auto">
            <a:xfrm>
              <a:off x="5221983" y="101429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F3886C9B-2661-4C37-9CC4-D471806D7649}"/>
                </a:ext>
              </a:extLst>
            </p:cNvPr>
            <p:cNvSpPr/>
            <p:nvPr/>
          </p:nvSpPr>
          <p:spPr bwMode="auto">
            <a:xfrm>
              <a:off x="4572043" y="171137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50AA70C3-4C2F-43B2-BBBB-8082BF69360D}"/>
                </a:ext>
              </a:extLst>
            </p:cNvPr>
            <p:cNvSpPr/>
            <p:nvPr/>
          </p:nvSpPr>
          <p:spPr bwMode="auto">
            <a:xfrm>
              <a:off x="5534962" y="217367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5A4F7333-5654-48C9-8A6E-CBB35F4EFD55}"/>
                </a:ext>
              </a:extLst>
            </p:cNvPr>
            <p:cNvSpPr/>
            <p:nvPr/>
          </p:nvSpPr>
          <p:spPr bwMode="auto">
            <a:xfrm>
              <a:off x="6505958" y="154292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06C6D933-0088-41BC-B2AC-D6E2CA06B3CC}"/>
                </a:ext>
              </a:extLst>
            </p:cNvPr>
            <p:cNvSpPr/>
            <p:nvPr/>
          </p:nvSpPr>
          <p:spPr bwMode="auto">
            <a:xfrm>
              <a:off x="7424775" y="209750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D7E16C6B-F634-4D1C-BB6A-331B00E73485}"/>
                </a:ext>
              </a:extLst>
            </p:cNvPr>
            <p:cNvSpPr/>
            <p:nvPr/>
          </p:nvSpPr>
          <p:spPr bwMode="auto">
            <a:xfrm>
              <a:off x="7383720" y="81761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610F0E72-4354-444B-B8A5-39FBC072AC49}"/>
                </a:ext>
              </a:extLst>
            </p:cNvPr>
            <p:cNvCxnSpPr>
              <a:stCxn id="6" idx="7"/>
              <a:endCxn id="5" idx="3"/>
            </p:cNvCxnSpPr>
            <p:nvPr/>
          </p:nvCxnSpPr>
          <p:spPr bwMode="auto">
            <a:xfrm flipV="1">
              <a:off x="4995738" y="1437992"/>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752F70C0-2EB9-4FCC-B232-D743A8F6B5B7}"/>
                </a:ext>
              </a:extLst>
            </p:cNvPr>
            <p:cNvCxnSpPr>
              <a:stCxn id="6" idx="5"/>
              <a:endCxn id="7" idx="2"/>
            </p:cNvCxnSpPr>
            <p:nvPr/>
          </p:nvCxnSpPr>
          <p:spPr bwMode="auto">
            <a:xfrm>
              <a:off x="4995738" y="2135074"/>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A10647B0-5EC9-4D5D-B17E-B20933A8E94F}"/>
                </a:ext>
              </a:extLst>
            </p:cNvPr>
            <p:cNvCxnSpPr>
              <a:stCxn id="5" idx="5"/>
              <a:endCxn id="7" idx="0"/>
            </p:cNvCxnSpPr>
            <p:nvPr/>
          </p:nvCxnSpPr>
          <p:spPr bwMode="auto">
            <a:xfrm>
              <a:off x="5645678" y="1437992"/>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749E82B6-1A9E-422C-BD0C-FCCB80D3F200}"/>
                </a:ext>
              </a:extLst>
            </p:cNvPr>
            <p:cNvCxnSpPr>
              <a:stCxn id="10" idx="4"/>
              <a:endCxn id="9" idx="0"/>
            </p:cNvCxnSpPr>
            <p:nvPr/>
          </p:nvCxnSpPr>
          <p:spPr bwMode="auto">
            <a:xfrm>
              <a:off x="7631915" y="1314002"/>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44FA1B67-79FD-491D-8B5A-83155B12BE32}"/>
                </a:ext>
              </a:extLst>
            </p:cNvPr>
            <p:cNvCxnSpPr>
              <a:stCxn id="10" idx="3"/>
              <a:endCxn id="8" idx="7"/>
            </p:cNvCxnSpPr>
            <p:nvPr/>
          </p:nvCxnSpPr>
          <p:spPr bwMode="auto">
            <a:xfrm flipH="1">
              <a:off x="6929653" y="1241308"/>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05AA8A71-83EA-4B13-8F4F-303EF2E7295C}"/>
                </a:ext>
              </a:extLst>
            </p:cNvPr>
            <p:cNvCxnSpPr>
              <a:stCxn id="9" idx="2"/>
              <a:endCxn id="8" idx="5"/>
            </p:cNvCxnSpPr>
            <p:nvPr/>
          </p:nvCxnSpPr>
          <p:spPr bwMode="auto">
            <a:xfrm flipH="1" flipV="1">
              <a:off x="6929653" y="1966619"/>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F2B17458-E9C0-4E1F-88B9-949B1B874A71}"/>
                </a:ext>
              </a:extLst>
            </p:cNvPr>
            <p:cNvCxnSpPr>
              <a:stCxn id="8" idx="2"/>
              <a:endCxn id="5" idx="6"/>
            </p:cNvCxnSpPr>
            <p:nvPr/>
          </p:nvCxnSpPr>
          <p:spPr bwMode="auto">
            <a:xfrm flipH="1" flipV="1">
              <a:off x="5718372" y="1262492"/>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文本框 19">
            <a:extLst>
              <a:ext uri="{FF2B5EF4-FFF2-40B4-BE49-F238E27FC236}">
                <a16:creationId xmlns:a16="http://schemas.microsoft.com/office/drawing/2014/main" id="{BA2C50B7-C723-4DAC-901A-CBD416448577}"/>
              </a:ext>
            </a:extLst>
          </p:cNvPr>
          <p:cNvSpPr txBox="1"/>
          <p:nvPr/>
        </p:nvSpPr>
        <p:spPr>
          <a:xfrm>
            <a:off x="4347945" y="4703463"/>
            <a:ext cx="385673" cy="369332"/>
          </a:xfrm>
          <a:prstGeom prst="rect">
            <a:avLst/>
          </a:prstGeom>
          <a:noFill/>
        </p:spPr>
        <p:txBody>
          <a:bodyPr wrap="square">
            <a:spAutoFit/>
          </a:bodyPr>
          <a:lstStyle/>
          <a:p>
            <a:r>
              <a:rPr lang="en-US" altLang="zh-CN" dirty="0"/>
              <a:t>v</a:t>
            </a:r>
            <a:endParaRPr lang="zh-CN" altLang="en-US" dirty="0"/>
          </a:p>
        </p:txBody>
      </p:sp>
    </p:spTree>
    <p:extLst>
      <p:ext uri="{BB962C8B-B14F-4D97-AF65-F5344CB8AC3E}">
        <p14:creationId xmlns:p14="http://schemas.microsoft.com/office/powerpoint/2010/main" val="308145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FAE4D43B-3358-4492-A177-449E38332F5B}"/>
              </a:ext>
            </a:extLst>
          </p:cNvPr>
          <p:cNvGraphicFramePr>
            <a:graphicFrameLocks noGrp="1"/>
          </p:cNvGraphicFramePr>
          <p:nvPr>
            <p:extLst>
              <p:ext uri="{D42A27DB-BD31-4B8C-83A1-F6EECF244321}">
                <p14:modId xmlns:p14="http://schemas.microsoft.com/office/powerpoint/2010/main" val="2103582873"/>
              </p:ext>
            </p:extLst>
          </p:nvPr>
        </p:nvGraphicFramePr>
        <p:xfrm>
          <a:off x="894407" y="1080777"/>
          <a:ext cx="8122696" cy="5405437"/>
        </p:xfrm>
        <a:graphic>
          <a:graphicData uri="http://schemas.openxmlformats.org/drawingml/2006/table">
            <a:tbl>
              <a:tblPr/>
              <a:tblGrid>
                <a:gridCol w="7519045">
                  <a:extLst>
                    <a:ext uri="{9D8B030D-6E8A-4147-A177-3AD203B41FA5}">
                      <a16:colId xmlns:a16="http://schemas.microsoft.com/office/drawing/2014/main" val="1931128672"/>
                    </a:ext>
                  </a:extLst>
                </a:gridCol>
                <a:gridCol w="603651">
                  <a:extLst>
                    <a:ext uri="{9D8B030D-6E8A-4147-A177-3AD203B41FA5}">
                      <a16:colId xmlns:a16="http://schemas.microsoft.com/office/drawing/2014/main" val="1551235139"/>
                    </a:ext>
                  </a:extLst>
                </a:gridCol>
              </a:tblGrid>
              <a:tr h="5405437">
                <a:tc>
                  <a:txBody>
                    <a:bodyPr/>
                    <a:lstStyle/>
                    <a:p>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void </a:t>
                      </a:r>
                      <a:r>
                        <a:rPr lang="en-US" sz="1800" b="0" i="0" dirty="0" err="1">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TarjanDfs</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v, </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p)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stk.push</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(v);</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visited[v] = true;</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depth[v] = ~p ? depth[p] + 1 : 0;</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for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u : g[v])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zh-CN" alt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与前面相同。</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(low[v] == depth[v])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the edge (v, p) is a bridge if v is not the root vertex.</a:t>
                      </a:r>
                      <a:b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altLang="zh-CN"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while </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stk.empty</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int </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x =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stk.top</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x belongs to the same component as v</a:t>
                      </a:r>
                      <a:b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1"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stk.pop</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bcc[x] =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nbcc</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(x == v) </a:t>
                      </a:r>
                      <a:r>
                        <a:rPr lang="en-US" sz="1800" b="1"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break</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dirty="0" err="1">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nbcc</a:t>
                      </a:r>
                      <a:r>
                        <a:rPr lang="en-US" sz="1800" b="0" i="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endParaRPr lang="en-US" sz="40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endParaRPr>
                    </a:p>
                  </a:txBody>
                  <a:tcPr marL="83161" marR="83161" marT="41580" marB="41580"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sz="1600" dirty="0">
                        <a:effectLst/>
                        <a:latin typeface="Courier New" panose="02070309020205020404" pitchFamily="49" charset="0"/>
                        <a:cs typeface="Courier New" panose="02070309020205020404" pitchFamily="49" charset="0"/>
                      </a:endParaRPr>
                    </a:p>
                  </a:txBody>
                  <a:tcPr marL="83161" marR="83161" marT="41580" marB="41580"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8819067"/>
                  </a:ext>
                </a:extLst>
              </a:tr>
            </a:tbl>
          </a:graphicData>
        </a:graphic>
      </p:graphicFrame>
      <p:sp>
        <p:nvSpPr>
          <p:cNvPr id="9" name="Rectangle 3">
            <a:extLst>
              <a:ext uri="{FF2B5EF4-FFF2-40B4-BE49-F238E27FC236}">
                <a16:creationId xmlns:a16="http://schemas.microsoft.com/office/drawing/2014/main" id="{69149F47-9AAC-4966-B7B8-A66F6427BF29}"/>
              </a:ext>
            </a:extLst>
          </p:cNvPr>
          <p:cNvSpPr>
            <a:spLocks noChangeArrowheads="1"/>
          </p:cNvSpPr>
          <p:nvPr/>
        </p:nvSpPr>
        <p:spPr bwMode="auto">
          <a:xfrm>
            <a:off x="5494338" y="73044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 name="矩形 1">
            <a:extLst>
              <a:ext uri="{FF2B5EF4-FFF2-40B4-BE49-F238E27FC236}">
                <a16:creationId xmlns:a16="http://schemas.microsoft.com/office/drawing/2014/main" id="{04F1855C-64D1-4731-A295-CCC7B05627C1}"/>
              </a:ext>
            </a:extLst>
          </p:cNvPr>
          <p:cNvSpPr/>
          <p:nvPr/>
        </p:nvSpPr>
        <p:spPr>
          <a:xfrm>
            <a:off x="5494338" y="177894"/>
            <a:ext cx="3760381" cy="1477328"/>
          </a:xfrm>
          <a:prstGeom prst="rect">
            <a:avLst/>
          </a:prstGeom>
        </p:spPr>
        <p:txBody>
          <a:bodyPr wrap="square">
            <a:spAutoFit/>
          </a:bodyPr>
          <a:lstStyle/>
          <a:p>
            <a:r>
              <a:rPr lang="en-US" dirty="0">
                <a:solidFill>
                  <a:srgbClr val="00B050"/>
                </a:solidFill>
                <a:latin typeface="微软雅黑" panose="020B0503020204020204" pitchFamily="34" charset="-122"/>
                <a:ea typeface="微软雅黑" panose="020B0503020204020204" pitchFamily="34" charset="-122"/>
                <a:cs typeface="Courier New" panose="02070309020205020404" pitchFamily="49" charset="0"/>
              </a:rPr>
              <a:t>std::vector</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&lt;</a:t>
            </a: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&gt; g[</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dirty="0">
                <a:solidFill>
                  <a:srgbClr val="00B050"/>
                </a:solidFill>
                <a:latin typeface="微软雅黑" panose="020B0503020204020204" pitchFamily="34" charset="-122"/>
                <a:ea typeface="微软雅黑" panose="020B0503020204020204" pitchFamily="34" charset="-122"/>
                <a:cs typeface="Courier New" panose="02070309020205020404" pitchFamily="49" charset="0"/>
              </a:rPr>
              <a:t>std::stack</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&lt;</a:t>
            </a: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&gt; </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stk</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 </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depth[</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low[</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bcc[</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nbcc</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bool </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visited[</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endParaRPr lang="en-US" dirty="0">
              <a:solidFill>
                <a:srgbClr val="0070C0"/>
              </a:solidFill>
            </a:endParaRPr>
          </a:p>
        </p:txBody>
      </p:sp>
      <p:sp>
        <p:nvSpPr>
          <p:cNvPr id="5" name="标题 1">
            <a:extLst>
              <a:ext uri="{FF2B5EF4-FFF2-40B4-BE49-F238E27FC236}">
                <a16:creationId xmlns:a16="http://schemas.microsoft.com/office/drawing/2014/main" id="{BD45A37D-6D80-4AF3-BDB3-FF12F0B85D49}"/>
              </a:ext>
            </a:extLst>
          </p:cNvPr>
          <p:cNvSpPr>
            <a:spLocks noGrp="1"/>
          </p:cNvSpPr>
          <p:nvPr>
            <p:ph type="title"/>
          </p:nvPr>
        </p:nvSpPr>
        <p:spPr>
          <a:xfrm>
            <a:off x="731838" y="522288"/>
            <a:ext cx="8412162" cy="825500"/>
          </a:xfrm>
        </p:spPr>
        <p:txBody>
          <a:bodyPr/>
          <a:lstStyle/>
          <a:p>
            <a:r>
              <a:rPr lang="zh-CN" altLang="en-US" dirty="0"/>
              <a:t>伪代码</a:t>
            </a:r>
            <a:endParaRPr lang="en-US" dirty="0"/>
          </a:p>
        </p:txBody>
      </p:sp>
    </p:spTree>
    <p:extLst>
      <p:ext uri="{BB962C8B-B14F-4D97-AF65-F5344CB8AC3E}">
        <p14:creationId xmlns:p14="http://schemas.microsoft.com/office/powerpoint/2010/main" val="217737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D93A-F6A6-463C-AA7A-87DFD6D16F59}"/>
              </a:ext>
            </a:extLst>
          </p:cNvPr>
          <p:cNvSpPr>
            <a:spLocks noGrp="1"/>
          </p:cNvSpPr>
          <p:nvPr>
            <p:ph type="title"/>
          </p:nvPr>
        </p:nvSpPr>
        <p:spPr>
          <a:xfrm>
            <a:off x="731838" y="522288"/>
            <a:ext cx="8412162" cy="825500"/>
          </a:xfrm>
        </p:spPr>
        <p:txBody>
          <a:bodyPr/>
          <a:lstStyle/>
          <a:p>
            <a:r>
              <a:rPr lang="zh-CN" altLang="en-US" dirty="0"/>
              <a:t>边双连通分量缩点后成为树。</a:t>
            </a:r>
            <a:endParaRPr lang="en-US" dirty="0"/>
          </a:p>
        </p:txBody>
      </p:sp>
      <p:sp>
        <p:nvSpPr>
          <p:cNvPr id="3" name="内容占位符 2">
            <a:extLst>
              <a:ext uri="{FF2B5EF4-FFF2-40B4-BE49-F238E27FC236}">
                <a16:creationId xmlns:a16="http://schemas.microsoft.com/office/drawing/2014/main" id="{3EC60338-6AEB-47FF-A34C-95E264509527}"/>
              </a:ext>
            </a:extLst>
          </p:cNvPr>
          <p:cNvSpPr>
            <a:spLocks noGrp="1"/>
          </p:cNvSpPr>
          <p:nvPr>
            <p:ph idx="1"/>
          </p:nvPr>
        </p:nvSpPr>
        <p:spPr>
          <a:xfrm>
            <a:off x="642938" y="1452564"/>
            <a:ext cx="7609055" cy="2865730"/>
          </a:xfrm>
        </p:spPr>
        <p:txBody>
          <a:bodyPr/>
          <a:lstStyle/>
          <a:p>
            <a:r>
              <a:rPr lang="zh-CN" altLang="en-US" dirty="0"/>
              <a:t>如果我们把每个边双连通分量都缩成点的话，那会形成一个新的图：</a:t>
            </a:r>
            <a:endParaRPr lang="en-US" altLang="zh-CN" dirty="0"/>
          </a:p>
          <a:p>
            <a:pPr lvl="1"/>
            <a:r>
              <a:rPr lang="zh-CN" altLang="en-US" dirty="0"/>
              <a:t>新图的节点对应到原图的边双连通分量</a:t>
            </a:r>
            <a:endParaRPr lang="en-US" altLang="zh-CN" dirty="0"/>
          </a:p>
          <a:p>
            <a:pPr lvl="1"/>
            <a:r>
              <a:rPr lang="zh-CN" altLang="en-US" dirty="0"/>
              <a:t>新图的边就是原图上的桥</a:t>
            </a:r>
            <a:endParaRPr lang="en-US" altLang="zh-CN" dirty="0"/>
          </a:p>
          <a:p>
            <a:pPr lvl="1"/>
            <a:r>
              <a:rPr lang="zh-CN" altLang="en-US" dirty="0"/>
              <a:t>新的图上不会有环（是一棵树）</a:t>
            </a:r>
            <a:endParaRPr lang="en-US" dirty="0"/>
          </a:p>
        </p:txBody>
      </p:sp>
      <p:grpSp>
        <p:nvGrpSpPr>
          <p:cNvPr id="87" name="组合 86">
            <a:extLst>
              <a:ext uri="{FF2B5EF4-FFF2-40B4-BE49-F238E27FC236}">
                <a16:creationId xmlns:a16="http://schemas.microsoft.com/office/drawing/2014/main" id="{2BCD3584-BACF-47B7-AF48-CB57B6C21097}"/>
              </a:ext>
            </a:extLst>
          </p:cNvPr>
          <p:cNvGrpSpPr/>
          <p:nvPr/>
        </p:nvGrpSpPr>
        <p:grpSpPr>
          <a:xfrm>
            <a:off x="2506020" y="4272418"/>
            <a:ext cx="3855796" cy="2171700"/>
            <a:chOff x="1982375" y="4260715"/>
            <a:chExt cx="4677592" cy="2597285"/>
          </a:xfrm>
        </p:grpSpPr>
        <p:sp>
          <p:nvSpPr>
            <p:cNvPr id="5" name="椭圆 4">
              <a:extLst>
                <a:ext uri="{FF2B5EF4-FFF2-40B4-BE49-F238E27FC236}">
                  <a16:creationId xmlns:a16="http://schemas.microsoft.com/office/drawing/2014/main" id="{9662223B-5963-46D9-8EF2-DDE5F40ACCD4}"/>
                </a:ext>
              </a:extLst>
            </p:cNvPr>
            <p:cNvSpPr/>
            <p:nvPr/>
          </p:nvSpPr>
          <p:spPr bwMode="auto">
            <a:xfrm>
              <a:off x="2827933" y="4435023"/>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3D9C1E23-FB64-401D-A9D3-35FC23E32A9D}"/>
                </a:ext>
              </a:extLst>
            </p:cNvPr>
            <p:cNvSpPr/>
            <p:nvPr/>
          </p:nvSpPr>
          <p:spPr bwMode="auto">
            <a:xfrm>
              <a:off x="3507486" y="4800430"/>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73D8C1AD-9ABC-4349-9B16-BDDAA7AF8AB3}"/>
                </a:ext>
              </a:extLst>
            </p:cNvPr>
            <p:cNvSpPr/>
            <p:nvPr/>
          </p:nvSpPr>
          <p:spPr bwMode="auto">
            <a:xfrm>
              <a:off x="2934181" y="4987376"/>
              <a:ext cx="272687" cy="276639"/>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32" name="直接连接符 31">
              <a:extLst>
                <a:ext uri="{FF2B5EF4-FFF2-40B4-BE49-F238E27FC236}">
                  <a16:creationId xmlns:a16="http://schemas.microsoft.com/office/drawing/2014/main" id="{F88E64E4-17F9-4A8E-8322-8BF54B0B061A}"/>
                </a:ext>
              </a:extLst>
            </p:cNvPr>
            <p:cNvCxnSpPr>
              <a:stCxn id="5" idx="4"/>
              <a:endCxn id="9" idx="0"/>
            </p:cNvCxnSpPr>
            <p:nvPr/>
          </p:nvCxnSpPr>
          <p:spPr bwMode="auto">
            <a:xfrm>
              <a:off x="2964277" y="4711661"/>
              <a:ext cx="106248" cy="275715"/>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886A6FE6-6B0E-4A14-960E-B2AE1F1A3D99}"/>
                </a:ext>
              </a:extLst>
            </p:cNvPr>
            <p:cNvCxnSpPr>
              <a:cxnSpLocks/>
              <a:stCxn id="5" idx="6"/>
              <a:endCxn id="7" idx="1"/>
            </p:cNvCxnSpPr>
            <p:nvPr/>
          </p:nvCxnSpPr>
          <p:spPr bwMode="auto">
            <a:xfrm>
              <a:off x="3100620" y="4573342"/>
              <a:ext cx="446800" cy="267601"/>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21119748-2539-4BC7-B82C-DE7928D55627}"/>
                </a:ext>
              </a:extLst>
            </p:cNvPr>
            <p:cNvCxnSpPr>
              <a:cxnSpLocks/>
              <a:stCxn id="7" idx="2"/>
              <a:endCxn id="9" idx="6"/>
            </p:cNvCxnSpPr>
            <p:nvPr/>
          </p:nvCxnSpPr>
          <p:spPr bwMode="auto">
            <a:xfrm flipH="1">
              <a:off x="3206868" y="4938749"/>
              <a:ext cx="300618" cy="18694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椭圆 40">
              <a:extLst>
                <a:ext uri="{FF2B5EF4-FFF2-40B4-BE49-F238E27FC236}">
                  <a16:creationId xmlns:a16="http://schemas.microsoft.com/office/drawing/2014/main" id="{5CBE8493-DE48-4A40-BC3D-A11F56ABBBBF}"/>
                </a:ext>
              </a:extLst>
            </p:cNvPr>
            <p:cNvSpPr/>
            <p:nvPr/>
          </p:nvSpPr>
          <p:spPr bwMode="auto">
            <a:xfrm>
              <a:off x="2934181" y="5748136"/>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2" name="椭圆 41">
              <a:extLst>
                <a:ext uri="{FF2B5EF4-FFF2-40B4-BE49-F238E27FC236}">
                  <a16:creationId xmlns:a16="http://schemas.microsoft.com/office/drawing/2014/main" id="{10D09B02-42F2-4019-A633-F7313DA999CE}"/>
                </a:ext>
              </a:extLst>
            </p:cNvPr>
            <p:cNvSpPr/>
            <p:nvPr/>
          </p:nvSpPr>
          <p:spPr bwMode="auto">
            <a:xfrm>
              <a:off x="3542454" y="5748136"/>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3" name="椭圆 42">
              <a:extLst>
                <a:ext uri="{FF2B5EF4-FFF2-40B4-BE49-F238E27FC236}">
                  <a16:creationId xmlns:a16="http://schemas.microsoft.com/office/drawing/2014/main" id="{03425235-CC34-47B2-AE74-8315706F7C37}"/>
                </a:ext>
              </a:extLst>
            </p:cNvPr>
            <p:cNvSpPr/>
            <p:nvPr/>
          </p:nvSpPr>
          <p:spPr bwMode="auto">
            <a:xfrm>
              <a:off x="2932181" y="6369568"/>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4" name="椭圆 43">
              <a:extLst>
                <a:ext uri="{FF2B5EF4-FFF2-40B4-BE49-F238E27FC236}">
                  <a16:creationId xmlns:a16="http://schemas.microsoft.com/office/drawing/2014/main" id="{4D9676FF-945C-455D-A646-8EC4F456DBDC}"/>
                </a:ext>
              </a:extLst>
            </p:cNvPr>
            <p:cNvSpPr/>
            <p:nvPr/>
          </p:nvSpPr>
          <p:spPr bwMode="auto">
            <a:xfrm>
              <a:off x="3542453" y="6381081"/>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45" name="椭圆 44">
              <a:extLst>
                <a:ext uri="{FF2B5EF4-FFF2-40B4-BE49-F238E27FC236}">
                  <a16:creationId xmlns:a16="http://schemas.microsoft.com/office/drawing/2014/main" id="{1F173069-508C-4F89-B0B7-290B035DC0BB}"/>
                </a:ext>
              </a:extLst>
            </p:cNvPr>
            <p:cNvSpPr/>
            <p:nvPr/>
          </p:nvSpPr>
          <p:spPr bwMode="auto">
            <a:xfrm>
              <a:off x="2022307" y="5414942"/>
              <a:ext cx="272687" cy="276639"/>
            </a:xfrm>
            <a:prstGeom prst="ellipse">
              <a:avLst/>
            </a:prstGeom>
            <a:solidFill>
              <a:srgbClr val="00B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46" name="直接连接符 45">
              <a:extLst>
                <a:ext uri="{FF2B5EF4-FFF2-40B4-BE49-F238E27FC236}">
                  <a16:creationId xmlns:a16="http://schemas.microsoft.com/office/drawing/2014/main" id="{BCF20AAE-4FA2-427E-837C-EE941AEE5A0B}"/>
                </a:ext>
              </a:extLst>
            </p:cNvPr>
            <p:cNvCxnSpPr>
              <a:cxnSpLocks/>
              <a:stCxn id="45" idx="7"/>
              <a:endCxn id="9" idx="2"/>
            </p:cNvCxnSpPr>
            <p:nvPr/>
          </p:nvCxnSpPr>
          <p:spPr bwMode="auto">
            <a:xfrm flipV="1">
              <a:off x="2255060" y="5125696"/>
              <a:ext cx="679121" cy="329760"/>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a:extLst>
                <a:ext uri="{FF2B5EF4-FFF2-40B4-BE49-F238E27FC236}">
                  <a16:creationId xmlns:a16="http://schemas.microsoft.com/office/drawing/2014/main" id="{568309A2-4022-4546-BBE0-93969C482F3E}"/>
                </a:ext>
              </a:extLst>
            </p:cNvPr>
            <p:cNvCxnSpPr>
              <a:cxnSpLocks/>
              <a:stCxn id="9" idx="4"/>
              <a:endCxn id="41" idx="0"/>
            </p:cNvCxnSpPr>
            <p:nvPr/>
          </p:nvCxnSpPr>
          <p:spPr bwMode="auto">
            <a:xfrm>
              <a:off x="3070525" y="5264015"/>
              <a:ext cx="0" cy="484121"/>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a:extLst>
                <a:ext uri="{FF2B5EF4-FFF2-40B4-BE49-F238E27FC236}">
                  <a16:creationId xmlns:a16="http://schemas.microsoft.com/office/drawing/2014/main" id="{E18777F6-F6DB-470A-8AB9-BDC98BFBA00E}"/>
                </a:ext>
              </a:extLst>
            </p:cNvPr>
            <p:cNvCxnSpPr>
              <a:cxnSpLocks/>
              <a:stCxn id="41" idx="6"/>
              <a:endCxn id="42" idx="2"/>
            </p:cNvCxnSpPr>
            <p:nvPr/>
          </p:nvCxnSpPr>
          <p:spPr bwMode="auto">
            <a:xfrm>
              <a:off x="3206868" y="5886456"/>
              <a:ext cx="335586"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a:extLst>
                <a:ext uri="{FF2B5EF4-FFF2-40B4-BE49-F238E27FC236}">
                  <a16:creationId xmlns:a16="http://schemas.microsoft.com/office/drawing/2014/main" id="{1AAE263A-7DFC-4B14-999E-6CFF3BC0C30B}"/>
                </a:ext>
              </a:extLst>
            </p:cNvPr>
            <p:cNvCxnSpPr>
              <a:cxnSpLocks/>
              <a:stCxn id="43" idx="0"/>
              <a:endCxn id="41" idx="4"/>
            </p:cNvCxnSpPr>
            <p:nvPr/>
          </p:nvCxnSpPr>
          <p:spPr bwMode="auto">
            <a:xfrm flipV="1">
              <a:off x="3068525" y="6024775"/>
              <a:ext cx="2000" cy="34479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a:extLst>
                <a:ext uri="{FF2B5EF4-FFF2-40B4-BE49-F238E27FC236}">
                  <a16:creationId xmlns:a16="http://schemas.microsoft.com/office/drawing/2014/main" id="{ADB4C806-E2D9-4DFC-8866-77E3E957569B}"/>
                </a:ext>
              </a:extLst>
            </p:cNvPr>
            <p:cNvCxnSpPr>
              <a:cxnSpLocks/>
              <a:stCxn id="42" idx="4"/>
              <a:endCxn id="44" idx="0"/>
            </p:cNvCxnSpPr>
            <p:nvPr/>
          </p:nvCxnSpPr>
          <p:spPr bwMode="auto">
            <a:xfrm flipH="1">
              <a:off x="3678797" y="6024775"/>
              <a:ext cx="1" cy="35630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a:extLst>
                <a:ext uri="{FF2B5EF4-FFF2-40B4-BE49-F238E27FC236}">
                  <a16:creationId xmlns:a16="http://schemas.microsoft.com/office/drawing/2014/main" id="{B5DFE50A-F71C-44B4-BE26-1FF8A69F8AF5}"/>
                </a:ext>
              </a:extLst>
            </p:cNvPr>
            <p:cNvCxnSpPr>
              <a:cxnSpLocks/>
              <a:stCxn id="44" idx="2"/>
              <a:endCxn id="43" idx="6"/>
            </p:cNvCxnSpPr>
            <p:nvPr/>
          </p:nvCxnSpPr>
          <p:spPr bwMode="auto">
            <a:xfrm flipH="1" flipV="1">
              <a:off x="3204868" y="6507888"/>
              <a:ext cx="337585" cy="1151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椭圆 63">
              <a:extLst>
                <a:ext uri="{FF2B5EF4-FFF2-40B4-BE49-F238E27FC236}">
                  <a16:creationId xmlns:a16="http://schemas.microsoft.com/office/drawing/2014/main" id="{95B9BED2-BED0-45CA-BDAA-61B231470982}"/>
                </a:ext>
              </a:extLst>
            </p:cNvPr>
            <p:cNvSpPr/>
            <p:nvPr/>
          </p:nvSpPr>
          <p:spPr bwMode="auto">
            <a:xfrm>
              <a:off x="4239853" y="5117150"/>
              <a:ext cx="272687" cy="276638"/>
            </a:xfrm>
            <a:prstGeom prst="ellipse">
              <a:avLst/>
            </a:prstGeom>
            <a:solidFill>
              <a:srgbClr val="00B0F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5" name="椭圆 64">
              <a:extLst>
                <a:ext uri="{FF2B5EF4-FFF2-40B4-BE49-F238E27FC236}">
                  <a16:creationId xmlns:a16="http://schemas.microsoft.com/office/drawing/2014/main" id="{5A4292A9-6AB1-434E-B639-4E5DFBBC0623}"/>
                </a:ext>
              </a:extLst>
            </p:cNvPr>
            <p:cNvSpPr/>
            <p:nvPr/>
          </p:nvSpPr>
          <p:spPr bwMode="auto">
            <a:xfrm>
              <a:off x="5409181" y="5016156"/>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6" name="椭圆 65">
              <a:extLst>
                <a:ext uri="{FF2B5EF4-FFF2-40B4-BE49-F238E27FC236}">
                  <a16:creationId xmlns:a16="http://schemas.microsoft.com/office/drawing/2014/main" id="{C15A5793-8122-458B-BBF7-38669F1C9621}"/>
                </a:ext>
              </a:extLst>
            </p:cNvPr>
            <p:cNvSpPr/>
            <p:nvPr/>
          </p:nvSpPr>
          <p:spPr bwMode="auto">
            <a:xfrm>
              <a:off x="4914195" y="5800200"/>
              <a:ext cx="272687" cy="276638"/>
            </a:xfrm>
            <a:prstGeom prst="ellipse">
              <a:avLst/>
            </a:prstGeom>
            <a:solidFill>
              <a:srgbClr val="00B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7" name="椭圆 66">
              <a:extLst>
                <a:ext uri="{FF2B5EF4-FFF2-40B4-BE49-F238E27FC236}">
                  <a16:creationId xmlns:a16="http://schemas.microsoft.com/office/drawing/2014/main" id="{44519B43-B127-4D2F-A39D-D85930922C07}"/>
                </a:ext>
              </a:extLst>
            </p:cNvPr>
            <p:cNvSpPr/>
            <p:nvPr/>
          </p:nvSpPr>
          <p:spPr bwMode="auto">
            <a:xfrm>
              <a:off x="5687007" y="6195357"/>
              <a:ext cx="272687" cy="276638"/>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8" name="椭圆 67">
              <a:extLst>
                <a:ext uri="{FF2B5EF4-FFF2-40B4-BE49-F238E27FC236}">
                  <a16:creationId xmlns:a16="http://schemas.microsoft.com/office/drawing/2014/main" id="{002069C5-DAF4-4B35-9098-7D4F126C1222}"/>
                </a:ext>
              </a:extLst>
            </p:cNvPr>
            <p:cNvSpPr/>
            <p:nvPr/>
          </p:nvSpPr>
          <p:spPr bwMode="auto">
            <a:xfrm>
              <a:off x="6387280" y="5385242"/>
              <a:ext cx="272687" cy="276638"/>
            </a:xfrm>
            <a:prstGeom prst="ellipse">
              <a:avLst/>
            </a:prstGeom>
            <a:solidFill>
              <a:srgbClr val="00B0F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69" name="直接连接符 68">
              <a:extLst>
                <a:ext uri="{FF2B5EF4-FFF2-40B4-BE49-F238E27FC236}">
                  <a16:creationId xmlns:a16="http://schemas.microsoft.com/office/drawing/2014/main" id="{03AC4B59-8081-4EFA-861B-E1821D816D57}"/>
                </a:ext>
              </a:extLst>
            </p:cNvPr>
            <p:cNvCxnSpPr>
              <a:cxnSpLocks/>
              <a:stCxn id="7" idx="6"/>
              <a:endCxn id="64" idx="1"/>
            </p:cNvCxnSpPr>
            <p:nvPr/>
          </p:nvCxnSpPr>
          <p:spPr bwMode="auto">
            <a:xfrm>
              <a:off x="3780173" y="4938749"/>
              <a:ext cx="499614" cy="218914"/>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连接符 72">
              <a:extLst>
                <a:ext uri="{FF2B5EF4-FFF2-40B4-BE49-F238E27FC236}">
                  <a16:creationId xmlns:a16="http://schemas.microsoft.com/office/drawing/2014/main" id="{CDCDFAD6-8691-4E6E-B718-C3E726031295}"/>
                </a:ext>
              </a:extLst>
            </p:cNvPr>
            <p:cNvCxnSpPr>
              <a:cxnSpLocks/>
              <a:stCxn id="66" idx="0"/>
              <a:endCxn id="65" idx="3"/>
            </p:cNvCxnSpPr>
            <p:nvPr/>
          </p:nvCxnSpPr>
          <p:spPr bwMode="auto">
            <a:xfrm flipV="1">
              <a:off x="5050539" y="5252281"/>
              <a:ext cx="398576" cy="547919"/>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75">
              <a:extLst>
                <a:ext uri="{FF2B5EF4-FFF2-40B4-BE49-F238E27FC236}">
                  <a16:creationId xmlns:a16="http://schemas.microsoft.com/office/drawing/2014/main" id="{57E901B2-CFC5-44CD-BE88-3670F059CA88}"/>
                </a:ext>
              </a:extLst>
            </p:cNvPr>
            <p:cNvCxnSpPr>
              <a:cxnSpLocks/>
              <a:stCxn id="65" idx="4"/>
              <a:endCxn id="67" idx="0"/>
            </p:cNvCxnSpPr>
            <p:nvPr/>
          </p:nvCxnSpPr>
          <p:spPr bwMode="auto">
            <a:xfrm>
              <a:off x="5545525" y="5292794"/>
              <a:ext cx="277826" cy="90256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a:extLst>
                <a:ext uri="{FF2B5EF4-FFF2-40B4-BE49-F238E27FC236}">
                  <a16:creationId xmlns:a16="http://schemas.microsoft.com/office/drawing/2014/main" id="{38946B99-4989-43B2-BF07-958FBA65FFE7}"/>
                </a:ext>
              </a:extLst>
            </p:cNvPr>
            <p:cNvCxnSpPr>
              <a:cxnSpLocks/>
              <a:stCxn id="65" idx="6"/>
              <a:endCxn id="68" idx="2"/>
            </p:cNvCxnSpPr>
            <p:nvPr/>
          </p:nvCxnSpPr>
          <p:spPr bwMode="auto">
            <a:xfrm>
              <a:off x="5681868" y="5154475"/>
              <a:ext cx="705412" cy="36908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椭圆 81">
              <a:extLst>
                <a:ext uri="{FF2B5EF4-FFF2-40B4-BE49-F238E27FC236}">
                  <a16:creationId xmlns:a16="http://schemas.microsoft.com/office/drawing/2014/main" id="{5E54B318-D206-4AED-9F68-EDEA6EA5FCD4}"/>
                </a:ext>
              </a:extLst>
            </p:cNvPr>
            <p:cNvSpPr/>
            <p:nvPr/>
          </p:nvSpPr>
          <p:spPr bwMode="auto">
            <a:xfrm>
              <a:off x="2700331" y="4260715"/>
              <a:ext cx="1118621" cy="1159126"/>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3" name="椭圆 82">
              <a:extLst>
                <a:ext uri="{FF2B5EF4-FFF2-40B4-BE49-F238E27FC236}">
                  <a16:creationId xmlns:a16="http://schemas.microsoft.com/office/drawing/2014/main" id="{4EE6739F-490A-4813-97DF-D3C3D9E46AC4}"/>
                </a:ext>
              </a:extLst>
            </p:cNvPr>
            <p:cNvSpPr/>
            <p:nvPr/>
          </p:nvSpPr>
          <p:spPr bwMode="auto">
            <a:xfrm>
              <a:off x="2762145" y="5524616"/>
              <a:ext cx="1227669" cy="1333384"/>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5" name="椭圆 84">
              <a:extLst>
                <a:ext uri="{FF2B5EF4-FFF2-40B4-BE49-F238E27FC236}">
                  <a16:creationId xmlns:a16="http://schemas.microsoft.com/office/drawing/2014/main" id="{21D8D753-0FF3-4E13-9552-CBCFC5A648E9}"/>
                </a:ext>
              </a:extLst>
            </p:cNvPr>
            <p:cNvSpPr/>
            <p:nvPr/>
          </p:nvSpPr>
          <p:spPr bwMode="auto">
            <a:xfrm>
              <a:off x="1982375" y="5377380"/>
              <a:ext cx="344071" cy="351761"/>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6" name="椭圆 85">
              <a:extLst>
                <a:ext uri="{FF2B5EF4-FFF2-40B4-BE49-F238E27FC236}">
                  <a16:creationId xmlns:a16="http://schemas.microsoft.com/office/drawing/2014/main" id="{7736C630-33FB-4859-8BEF-86DCC9E87645}"/>
                </a:ext>
              </a:extLst>
            </p:cNvPr>
            <p:cNvSpPr/>
            <p:nvPr/>
          </p:nvSpPr>
          <p:spPr bwMode="auto">
            <a:xfrm>
              <a:off x="4199920" y="5076400"/>
              <a:ext cx="344071" cy="351761"/>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40392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59FFD8-5419-46D9-B4FF-0CE2AFA57D0D}"/>
              </a:ext>
            </a:extLst>
          </p:cNvPr>
          <p:cNvSpPr>
            <a:spLocks noGrp="1"/>
          </p:cNvSpPr>
          <p:nvPr>
            <p:ph type="title"/>
          </p:nvPr>
        </p:nvSpPr>
        <p:spPr>
          <a:xfrm>
            <a:off x="2896034" y="2603500"/>
            <a:ext cx="3351932" cy="825500"/>
          </a:xfrm>
        </p:spPr>
        <p:txBody>
          <a:bodyPr/>
          <a:lstStyle/>
          <a:p>
            <a:r>
              <a:rPr lang="zh-CN" altLang="en-US" sz="6000" dirty="0"/>
              <a:t>点双连通</a:t>
            </a:r>
            <a:endParaRPr lang="en-US" sz="6000" dirty="0"/>
          </a:p>
        </p:txBody>
      </p:sp>
    </p:spTree>
    <p:extLst>
      <p:ext uri="{BB962C8B-B14F-4D97-AF65-F5344CB8AC3E}">
        <p14:creationId xmlns:p14="http://schemas.microsoft.com/office/powerpoint/2010/main" val="269381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EC68E4-97A5-4152-BAAF-791F26C316C8}"/>
              </a:ext>
            </a:extLst>
          </p:cNvPr>
          <p:cNvSpPr/>
          <p:nvPr/>
        </p:nvSpPr>
        <p:spPr>
          <a:xfrm>
            <a:off x="944265" y="1836978"/>
            <a:ext cx="2516588" cy="1015663"/>
          </a:xfrm>
          <a:prstGeom prst="rect">
            <a:avLst/>
          </a:prstGeom>
        </p:spPr>
        <p:txBody>
          <a:bodyPr wrap="square">
            <a:spAutoFit/>
          </a:bodyPr>
          <a:lstStyle/>
          <a:p>
            <a:pPr lvl="1"/>
            <a:r>
              <a:rPr lang="en-US" altLang="zh-CN" sz="2000" dirty="0"/>
              <a:t>1 </a:t>
            </a:r>
            <a:r>
              <a:rPr lang="zh-CN" altLang="en-US" sz="2000" dirty="0">
                <a:solidFill>
                  <a:srgbClr val="FF0000"/>
                </a:solidFill>
              </a:rPr>
              <a:t>树边</a:t>
            </a:r>
            <a:r>
              <a:rPr lang="zh-CN" altLang="en-US" sz="2000" dirty="0"/>
              <a:t>：真正在 </a:t>
            </a:r>
            <a:r>
              <a:rPr lang="en-US" altLang="zh-CN" sz="2000" dirty="0"/>
              <a:t>DFS </a:t>
            </a:r>
            <a:r>
              <a:rPr lang="zh-CN" altLang="en-US" sz="2000" dirty="0"/>
              <a:t>树上的边，从父亲连往小孩</a:t>
            </a:r>
          </a:p>
        </p:txBody>
      </p:sp>
      <p:sp>
        <p:nvSpPr>
          <p:cNvPr id="4" name="椭圆 3">
            <a:extLst>
              <a:ext uri="{FF2B5EF4-FFF2-40B4-BE49-F238E27FC236}">
                <a16:creationId xmlns:a16="http://schemas.microsoft.com/office/drawing/2014/main" id="{67343455-E00D-48AE-A9B0-17DA910F4BF1}"/>
              </a:ext>
            </a:extLst>
          </p:cNvPr>
          <p:cNvSpPr/>
          <p:nvPr/>
        </p:nvSpPr>
        <p:spPr bwMode="auto">
          <a:xfrm>
            <a:off x="4257714" y="2270536"/>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4E7C567A-BD62-47CB-8039-C8FD22E198BA}"/>
              </a:ext>
            </a:extLst>
          </p:cNvPr>
          <p:cNvSpPr txBox="1"/>
          <p:nvPr/>
        </p:nvSpPr>
        <p:spPr>
          <a:xfrm>
            <a:off x="4295813" y="2283236"/>
            <a:ext cx="245533" cy="369332"/>
          </a:xfrm>
          <a:prstGeom prst="rect">
            <a:avLst/>
          </a:prstGeom>
          <a:noFill/>
        </p:spPr>
        <p:txBody>
          <a:bodyPr wrap="square" rtlCol="0">
            <a:spAutoFit/>
          </a:bodyPr>
          <a:lstStyle/>
          <a:p>
            <a:r>
              <a:rPr lang="en-US" altLang="zh-CN" dirty="0">
                <a:solidFill>
                  <a:srgbClr val="000000"/>
                </a:solidFill>
              </a:rPr>
              <a:t>1</a:t>
            </a:r>
            <a:endParaRPr lang="zh-CN" altLang="en-US" dirty="0">
              <a:solidFill>
                <a:srgbClr val="000000"/>
              </a:solidFill>
            </a:endParaRPr>
          </a:p>
        </p:txBody>
      </p:sp>
      <p:sp>
        <p:nvSpPr>
          <p:cNvPr id="7" name="椭圆 6">
            <a:extLst>
              <a:ext uri="{FF2B5EF4-FFF2-40B4-BE49-F238E27FC236}">
                <a16:creationId xmlns:a16="http://schemas.microsoft.com/office/drawing/2014/main" id="{51282A0B-1251-40C5-96E0-B6A922255DD0}"/>
              </a:ext>
            </a:extLst>
          </p:cNvPr>
          <p:cNvSpPr/>
          <p:nvPr/>
        </p:nvSpPr>
        <p:spPr bwMode="auto">
          <a:xfrm>
            <a:off x="4257714" y="3072109"/>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3A9B5AAE-114C-49F8-AFEF-0CB7DCDAA04E}"/>
              </a:ext>
            </a:extLst>
          </p:cNvPr>
          <p:cNvSpPr txBox="1"/>
          <p:nvPr/>
        </p:nvSpPr>
        <p:spPr>
          <a:xfrm>
            <a:off x="4295813" y="3084809"/>
            <a:ext cx="245533" cy="369332"/>
          </a:xfrm>
          <a:prstGeom prst="rect">
            <a:avLst/>
          </a:prstGeom>
          <a:noFill/>
        </p:spPr>
        <p:txBody>
          <a:bodyPr wrap="square" rtlCol="0">
            <a:spAutoFit/>
          </a:bodyPr>
          <a:lstStyle/>
          <a:p>
            <a:r>
              <a:rPr lang="en-US" altLang="zh-CN" dirty="0">
                <a:solidFill>
                  <a:srgbClr val="000000"/>
                </a:solidFill>
              </a:rPr>
              <a:t>2</a:t>
            </a:r>
            <a:endParaRPr lang="zh-CN" altLang="en-US" dirty="0">
              <a:solidFill>
                <a:srgbClr val="000000"/>
              </a:solidFill>
            </a:endParaRPr>
          </a:p>
        </p:txBody>
      </p:sp>
      <p:sp>
        <p:nvSpPr>
          <p:cNvPr id="9" name="椭圆 8">
            <a:extLst>
              <a:ext uri="{FF2B5EF4-FFF2-40B4-BE49-F238E27FC236}">
                <a16:creationId xmlns:a16="http://schemas.microsoft.com/office/drawing/2014/main" id="{0F14F933-827B-45FE-B1DF-4125517B11D9}"/>
              </a:ext>
            </a:extLst>
          </p:cNvPr>
          <p:cNvSpPr/>
          <p:nvPr/>
        </p:nvSpPr>
        <p:spPr bwMode="auto">
          <a:xfrm>
            <a:off x="4257714" y="3917302"/>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0075C9C5-56F4-4763-AEE2-710608A19417}"/>
              </a:ext>
            </a:extLst>
          </p:cNvPr>
          <p:cNvSpPr txBox="1"/>
          <p:nvPr/>
        </p:nvSpPr>
        <p:spPr>
          <a:xfrm>
            <a:off x="4295813" y="3930002"/>
            <a:ext cx="245533" cy="369332"/>
          </a:xfrm>
          <a:prstGeom prst="rect">
            <a:avLst/>
          </a:prstGeom>
          <a:noFill/>
        </p:spPr>
        <p:txBody>
          <a:bodyPr wrap="square" rtlCol="0">
            <a:spAutoFit/>
          </a:bodyPr>
          <a:lstStyle/>
          <a:p>
            <a:r>
              <a:rPr lang="en-US" altLang="zh-CN" dirty="0">
                <a:solidFill>
                  <a:srgbClr val="000000"/>
                </a:solidFill>
              </a:rPr>
              <a:t>3</a:t>
            </a:r>
            <a:endParaRPr lang="zh-CN" altLang="en-US" dirty="0">
              <a:solidFill>
                <a:srgbClr val="000000"/>
              </a:solidFill>
            </a:endParaRPr>
          </a:p>
        </p:txBody>
      </p:sp>
      <p:sp>
        <p:nvSpPr>
          <p:cNvPr id="11" name="椭圆 10">
            <a:extLst>
              <a:ext uri="{FF2B5EF4-FFF2-40B4-BE49-F238E27FC236}">
                <a16:creationId xmlns:a16="http://schemas.microsoft.com/office/drawing/2014/main" id="{6C40F3FE-4FBA-4552-961B-9D9D3F71E957}"/>
              </a:ext>
            </a:extLst>
          </p:cNvPr>
          <p:cNvSpPr/>
          <p:nvPr/>
        </p:nvSpPr>
        <p:spPr bwMode="auto">
          <a:xfrm>
            <a:off x="3410325" y="4608394"/>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E4F62FBE-5CA7-4816-BDB4-D5E85B6BE050}"/>
              </a:ext>
            </a:extLst>
          </p:cNvPr>
          <p:cNvSpPr txBox="1"/>
          <p:nvPr/>
        </p:nvSpPr>
        <p:spPr>
          <a:xfrm>
            <a:off x="3448424" y="4621094"/>
            <a:ext cx="245533" cy="369332"/>
          </a:xfrm>
          <a:prstGeom prst="rect">
            <a:avLst/>
          </a:prstGeom>
          <a:noFill/>
        </p:spPr>
        <p:txBody>
          <a:bodyPr wrap="square" rtlCol="0">
            <a:spAutoFit/>
          </a:bodyPr>
          <a:lstStyle/>
          <a:p>
            <a:r>
              <a:rPr lang="en-US" altLang="zh-CN" dirty="0">
                <a:solidFill>
                  <a:srgbClr val="000000"/>
                </a:solidFill>
              </a:rPr>
              <a:t>4</a:t>
            </a:r>
            <a:endParaRPr lang="zh-CN" altLang="en-US" dirty="0">
              <a:solidFill>
                <a:srgbClr val="000000"/>
              </a:solidFill>
            </a:endParaRPr>
          </a:p>
        </p:txBody>
      </p:sp>
      <p:sp>
        <p:nvSpPr>
          <p:cNvPr id="13" name="椭圆 12">
            <a:extLst>
              <a:ext uri="{FF2B5EF4-FFF2-40B4-BE49-F238E27FC236}">
                <a16:creationId xmlns:a16="http://schemas.microsoft.com/office/drawing/2014/main" id="{5574DAE6-4EC4-40A3-AFD1-3E417872CD83}"/>
              </a:ext>
            </a:extLst>
          </p:cNvPr>
          <p:cNvSpPr/>
          <p:nvPr/>
        </p:nvSpPr>
        <p:spPr bwMode="auto">
          <a:xfrm>
            <a:off x="5243385" y="4611637"/>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D607149B-CEB4-4A7B-A536-4B4704793E3C}"/>
              </a:ext>
            </a:extLst>
          </p:cNvPr>
          <p:cNvSpPr txBox="1"/>
          <p:nvPr/>
        </p:nvSpPr>
        <p:spPr>
          <a:xfrm>
            <a:off x="5281484" y="4624337"/>
            <a:ext cx="245533" cy="369332"/>
          </a:xfrm>
          <a:prstGeom prst="rect">
            <a:avLst/>
          </a:prstGeom>
          <a:noFill/>
        </p:spPr>
        <p:txBody>
          <a:bodyPr wrap="square" rtlCol="0">
            <a:spAutoFit/>
          </a:bodyPr>
          <a:lstStyle/>
          <a:p>
            <a:r>
              <a:rPr lang="en-US" altLang="zh-CN" dirty="0">
                <a:solidFill>
                  <a:srgbClr val="000000"/>
                </a:solidFill>
              </a:rPr>
              <a:t>5</a:t>
            </a:r>
            <a:endParaRPr lang="zh-CN" altLang="en-US" dirty="0">
              <a:solidFill>
                <a:srgbClr val="000000"/>
              </a:solidFill>
            </a:endParaRPr>
          </a:p>
        </p:txBody>
      </p:sp>
      <p:sp>
        <p:nvSpPr>
          <p:cNvPr id="15" name="椭圆 14">
            <a:extLst>
              <a:ext uri="{FF2B5EF4-FFF2-40B4-BE49-F238E27FC236}">
                <a16:creationId xmlns:a16="http://schemas.microsoft.com/office/drawing/2014/main" id="{60BE5BB7-EB3A-40C9-93AE-99B71094CD1F}"/>
              </a:ext>
            </a:extLst>
          </p:cNvPr>
          <p:cNvSpPr/>
          <p:nvPr/>
        </p:nvSpPr>
        <p:spPr bwMode="auto">
          <a:xfrm>
            <a:off x="3410325" y="5495518"/>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a16="http://schemas.microsoft.com/office/drawing/2014/main" id="{F51E0997-9EAE-4BE4-BE40-A2DB7BDD7487}"/>
              </a:ext>
            </a:extLst>
          </p:cNvPr>
          <p:cNvSpPr txBox="1"/>
          <p:nvPr/>
        </p:nvSpPr>
        <p:spPr>
          <a:xfrm>
            <a:off x="3448424" y="5508218"/>
            <a:ext cx="245533" cy="369332"/>
          </a:xfrm>
          <a:prstGeom prst="rect">
            <a:avLst/>
          </a:prstGeom>
          <a:noFill/>
        </p:spPr>
        <p:txBody>
          <a:bodyPr wrap="square" rtlCol="0">
            <a:spAutoFit/>
          </a:bodyPr>
          <a:lstStyle/>
          <a:p>
            <a:r>
              <a:rPr lang="en-US" altLang="zh-CN" dirty="0">
                <a:solidFill>
                  <a:srgbClr val="000000"/>
                </a:solidFill>
              </a:rPr>
              <a:t>6</a:t>
            </a:r>
            <a:endParaRPr lang="zh-CN" altLang="en-US" dirty="0">
              <a:solidFill>
                <a:srgbClr val="000000"/>
              </a:solidFill>
            </a:endParaRPr>
          </a:p>
        </p:txBody>
      </p:sp>
      <p:sp>
        <p:nvSpPr>
          <p:cNvPr id="17" name="椭圆 16">
            <a:extLst>
              <a:ext uri="{FF2B5EF4-FFF2-40B4-BE49-F238E27FC236}">
                <a16:creationId xmlns:a16="http://schemas.microsoft.com/office/drawing/2014/main" id="{1F001AFF-DDFC-46EC-B57A-0A1FDA5960D6}"/>
              </a:ext>
            </a:extLst>
          </p:cNvPr>
          <p:cNvSpPr/>
          <p:nvPr/>
        </p:nvSpPr>
        <p:spPr bwMode="auto">
          <a:xfrm>
            <a:off x="5243385" y="5495518"/>
            <a:ext cx="402166" cy="397934"/>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8" name="文本框 17">
            <a:extLst>
              <a:ext uri="{FF2B5EF4-FFF2-40B4-BE49-F238E27FC236}">
                <a16:creationId xmlns:a16="http://schemas.microsoft.com/office/drawing/2014/main" id="{6F68DA9C-D827-40FC-B5DF-D692E9A4536E}"/>
              </a:ext>
            </a:extLst>
          </p:cNvPr>
          <p:cNvSpPr txBox="1"/>
          <p:nvPr/>
        </p:nvSpPr>
        <p:spPr>
          <a:xfrm>
            <a:off x="5281484" y="5508218"/>
            <a:ext cx="245533" cy="369332"/>
          </a:xfrm>
          <a:prstGeom prst="rect">
            <a:avLst/>
          </a:prstGeom>
          <a:noFill/>
        </p:spPr>
        <p:txBody>
          <a:bodyPr wrap="square" rtlCol="0">
            <a:spAutoFit/>
          </a:bodyPr>
          <a:lstStyle/>
          <a:p>
            <a:r>
              <a:rPr lang="en-US" altLang="zh-CN" dirty="0">
                <a:solidFill>
                  <a:srgbClr val="000000"/>
                </a:solidFill>
              </a:rPr>
              <a:t>7</a:t>
            </a:r>
            <a:endParaRPr lang="zh-CN" altLang="en-US" dirty="0">
              <a:solidFill>
                <a:srgbClr val="000000"/>
              </a:solidFill>
            </a:endParaRPr>
          </a:p>
        </p:txBody>
      </p:sp>
      <p:cxnSp>
        <p:nvCxnSpPr>
          <p:cNvPr id="22" name="直接箭头连接符 21">
            <a:extLst>
              <a:ext uri="{FF2B5EF4-FFF2-40B4-BE49-F238E27FC236}">
                <a16:creationId xmlns:a16="http://schemas.microsoft.com/office/drawing/2014/main" id="{FE7FCE78-F4CD-4208-B789-0B90AF24E523}"/>
              </a:ext>
            </a:extLst>
          </p:cNvPr>
          <p:cNvCxnSpPr>
            <a:stCxn id="4" idx="4"/>
            <a:endCxn id="7" idx="0"/>
          </p:cNvCxnSpPr>
          <p:nvPr/>
        </p:nvCxnSpPr>
        <p:spPr bwMode="auto">
          <a:xfrm>
            <a:off x="4458797" y="2668470"/>
            <a:ext cx="0" cy="403639"/>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A7B5D7AD-51A8-4194-BE8D-EA190FDAE3F1}"/>
              </a:ext>
            </a:extLst>
          </p:cNvPr>
          <p:cNvCxnSpPr>
            <a:cxnSpLocks/>
            <a:stCxn id="7" idx="4"/>
          </p:cNvCxnSpPr>
          <p:nvPr/>
        </p:nvCxnSpPr>
        <p:spPr bwMode="auto">
          <a:xfrm>
            <a:off x="4458797" y="3470043"/>
            <a:ext cx="0" cy="447259"/>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3E9B2119-CED2-46EB-94EE-4E2D136FE350}"/>
              </a:ext>
            </a:extLst>
          </p:cNvPr>
          <p:cNvCxnSpPr>
            <a:cxnSpLocks/>
            <a:endCxn id="11" idx="7"/>
          </p:cNvCxnSpPr>
          <p:nvPr/>
        </p:nvCxnSpPr>
        <p:spPr bwMode="auto">
          <a:xfrm flipH="1">
            <a:off x="3753595" y="4253852"/>
            <a:ext cx="542218" cy="412818"/>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6ABA0F18-48B0-4317-AAF5-95F3AA6F964C}"/>
              </a:ext>
            </a:extLst>
          </p:cNvPr>
          <p:cNvCxnSpPr>
            <a:cxnSpLocks/>
            <a:stCxn id="9" idx="5"/>
            <a:endCxn id="13" idx="1"/>
          </p:cNvCxnSpPr>
          <p:nvPr/>
        </p:nvCxnSpPr>
        <p:spPr bwMode="auto">
          <a:xfrm>
            <a:off x="4600984" y="4256960"/>
            <a:ext cx="701297" cy="412953"/>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5C3C107E-F5D1-4FF1-B8D0-9140C8D8AAA9}"/>
              </a:ext>
            </a:extLst>
          </p:cNvPr>
          <p:cNvCxnSpPr>
            <a:cxnSpLocks/>
            <a:stCxn id="11" idx="4"/>
          </p:cNvCxnSpPr>
          <p:nvPr/>
        </p:nvCxnSpPr>
        <p:spPr bwMode="auto">
          <a:xfrm>
            <a:off x="3611408" y="5006328"/>
            <a:ext cx="2839" cy="489190"/>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738744C2-A27C-40AD-8C15-03962FD059AB}"/>
              </a:ext>
            </a:extLst>
          </p:cNvPr>
          <p:cNvCxnSpPr>
            <a:cxnSpLocks/>
            <a:stCxn id="13" idx="4"/>
            <a:endCxn id="17" idx="0"/>
          </p:cNvCxnSpPr>
          <p:nvPr/>
        </p:nvCxnSpPr>
        <p:spPr bwMode="auto">
          <a:xfrm>
            <a:off x="5444468" y="5009571"/>
            <a:ext cx="0" cy="485947"/>
          </a:xfrm>
          <a:prstGeom prst="straightConnector1">
            <a:avLst/>
          </a:prstGeom>
          <a:solidFill>
            <a:schemeClr val="accent1"/>
          </a:solidFill>
          <a:ln w="127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连接符: 曲线 38">
            <a:extLst>
              <a:ext uri="{FF2B5EF4-FFF2-40B4-BE49-F238E27FC236}">
                <a16:creationId xmlns:a16="http://schemas.microsoft.com/office/drawing/2014/main" id="{7B959AAA-931A-4BBA-BE02-48A3B9974D30}"/>
              </a:ext>
            </a:extLst>
          </p:cNvPr>
          <p:cNvCxnSpPr>
            <a:cxnSpLocks/>
          </p:cNvCxnSpPr>
          <p:nvPr/>
        </p:nvCxnSpPr>
        <p:spPr bwMode="auto">
          <a:xfrm rot="10800000" flipH="1">
            <a:off x="3418605" y="3248556"/>
            <a:ext cx="847389" cy="2423409"/>
          </a:xfrm>
          <a:prstGeom prst="curvedConnector3">
            <a:avLst>
              <a:gd name="adj1" fmla="val -60324"/>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连接符: 曲线 47">
            <a:extLst>
              <a:ext uri="{FF2B5EF4-FFF2-40B4-BE49-F238E27FC236}">
                <a16:creationId xmlns:a16="http://schemas.microsoft.com/office/drawing/2014/main" id="{BF043461-8AC7-4FFC-93AF-4EADEFE11906}"/>
              </a:ext>
            </a:extLst>
          </p:cNvPr>
          <p:cNvCxnSpPr>
            <a:stCxn id="4" idx="6"/>
          </p:cNvCxnSpPr>
          <p:nvPr/>
        </p:nvCxnSpPr>
        <p:spPr bwMode="auto">
          <a:xfrm>
            <a:off x="4659880" y="2469503"/>
            <a:ext cx="867137" cy="2151591"/>
          </a:xfrm>
          <a:prstGeom prst="curvedConnector2">
            <a:avLst/>
          </a:prstGeom>
          <a:solidFill>
            <a:schemeClr val="accent1"/>
          </a:solidFill>
          <a:ln w="5715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5B9A8C69-7A51-4E35-B5B5-D4FDB7BCE8F9}"/>
              </a:ext>
            </a:extLst>
          </p:cNvPr>
          <p:cNvCxnSpPr>
            <a:stCxn id="17" idx="2"/>
          </p:cNvCxnSpPr>
          <p:nvPr/>
        </p:nvCxnSpPr>
        <p:spPr bwMode="auto">
          <a:xfrm flipH="1" flipV="1">
            <a:off x="3793166" y="5643155"/>
            <a:ext cx="1450219" cy="51330"/>
          </a:xfrm>
          <a:prstGeom prst="straightConnector1">
            <a:avLst/>
          </a:prstGeom>
          <a:solidFill>
            <a:schemeClr val="accent1"/>
          </a:solidFill>
          <a:ln w="12700" cap="flat" cmpd="sng" algn="ctr">
            <a:solidFill>
              <a:srgbClr val="000000"/>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文本框 27">
            <a:extLst>
              <a:ext uri="{FF2B5EF4-FFF2-40B4-BE49-F238E27FC236}">
                <a16:creationId xmlns:a16="http://schemas.microsoft.com/office/drawing/2014/main" id="{CEB6FEA9-5FE5-483A-9218-524E4C6839C0}"/>
              </a:ext>
            </a:extLst>
          </p:cNvPr>
          <p:cNvSpPr txBox="1"/>
          <p:nvPr/>
        </p:nvSpPr>
        <p:spPr>
          <a:xfrm>
            <a:off x="1686468" y="3653003"/>
            <a:ext cx="1874324" cy="923330"/>
          </a:xfrm>
          <a:prstGeom prst="rect">
            <a:avLst/>
          </a:prstGeom>
          <a:noFill/>
        </p:spPr>
        <p:txBody>
          <a:bodyPr wrap="square">
            <a:spAutoFit/>
          </a:bodyPr>
          <a:lstStyle/>
          <a:p>
            <a:pPr lvl="1"/>
            <a:r>
              <a:rPr lang="en-US" altLang="zh-CN" sz="1800" dirty="0"/>
              <a:t>2 </a:t>
            </a:r>
            <a:r>
              <a:rPr lang="zh-CN" altLang="en-US" sz="1800" dirty="0"/>
              <a:t>回边：从子孙连回祖先的边</a:t>
            </a:r>
          </a:p>
        </p:txBody>
      </p:sp>
      <p:sp>
        <p:nvSpPr>
          <p:cNvPr id="29" name="文本框 28">
            <a:extLst>
              <a:ext uri="{FF2B5EF4-FFF2-40B4-BE49-F238E27FC236}">
                <a16:creationId xmlns:a16="http://schemas.microsoft.com/office/drawing/2014/main" id="{FCBF6BEC-3D36-46E9-8866-8B9B01F0D189}"/>
              </a:ext>
            </a:extLst>
          </p:cNvPr>
          <p:cNvSpPr txBox="1"/>
          <p:nvPr/>
        </p:nvSpPr>
        <p:spPr>
          <a:xfrm>
            <a:off x="5163999" y="2439974"/>
            <a:ext cx="1617929" cy="1477328"/>
          </a:xfrm>
          <a:prstGeom prst="rect">
            <a:avLst/>
          </a:prstGeom>
          <a:noFill/>
        </p:spPr>
        <p:txBody>
          <a:bodyPr wrap="square">
            <a:spAutoFit/>
          </a:bodyPr>
          <a:lstStyle/>
          <a:p>
            <a:pPr lvl="1"/>
            <a:r>
              <a:rPr lang="en-US" altLang="zh-CN" sz="1800" dirty="0"/>
              <a:t>3 </a:t>
            </a:r>
            <a:r>
              <a:rPr lang="zh-CN" altLang="en-US" sz="1800" dirty="0"/>
              <a:t>前向边：</a:t>
            </a:r>
            <a:br>
              <a:rPr lang="en-US" altLang="zh-CN" sz="1800" dirty="0"/>
            </a:br>
            <a:r>
              <a:rPr lang="zh-CN" altLang="en-US" sz="1800" dirty="0"/>
              <a:t>连向没有</a:t>
            </a:r>
            <a:br>
              <a:rPr lang="en-US" altLang="zh-CN" sz="1800" dirty="0"/>
            </a:br>
            <a:r>
              <a:rPr lang="zh-CN" altLang="en-US" sz="1800" dirty="0"/>
              <a:t>直接亲子</a:t>
            </a:r>
            <a:br>
              <a:rPr lang="en-US" altLang="zh-CN" sz="1800" dirty="0"/>
            </a:br>
            <a:r>
              <a:rPr lang="zh-CN" altLang="en-US" sz="1800" dirty="0"/>
              <a:t>关係的子</a:t>
            </a:r>
            <a:endParaRPr lang="en-US" altLang="zh-CN" sz="1800" dirty="0"/>
          </a:p>
          <a:p>
            <a:pPr lvl="1"/>
            <a:r>
              <a:rPr lang="zh-CN" altLang="en-US" sz="1800" dirty="0"/>
              <a:t>孙的边</a:t>
            </a:r>
          </a:p>
        </p:txBody>
      </p:sp>
      <p:sp>
        <p:nvSpPr>
          <p:cNvPr id="31" name="文本框 30">
            <a:extLst>
              <a:ext uri="{FF2B5EF4-FFF2-40B4-BE49-F238E27FC236}">
                <a16:creationId xmlns:a16="http://schemas.microsoft.com/office/drawing/2014/main" id="{31E979D4-F242-43DD-82FD-0AB6FCA4C180}"/>
              </a:ext>
            </a:extLst>
          </p:cNvPr>
          <p:cNvSpPr txBox="1"/>
          <p:nvPr/>
        </p:nvSpPr>
        <p:spPr>
          <a:xfrm>
            <a:off x="3592084" y="5219388"/>
            <a:ext cx="1534054" cy="1200329"/>
          </a:xfrm>
          <a:prstGeom prst="rect">
            <a:avLst/>
          </a:prstGeom>
          <a:noFill/>
        </p:spPr>
        <p:txBody>
          <a:bodyPr wrap="square">
            <a:spAutoFit/>
          </a:bodyPr>
          <a:lstStyle/>
          <a:p>
            <a:pPr lvl="1"/>
            <a:r>
              <a:rPr lang="en-US" altLang="zh-CN" sz="1800" dirty="0"/>
              <a:t>4 </a:t>
            </a:r>
            <a:r>
              <a:rPr lang="zh-CN" altLang="en-US" sz="1800" dirty="0"/>
              <a:t>交错边：连向非直系血亲的边</a:t>
            </a:r>
            <a:endParaRPr lang="en-US" altLang="zh-CN" sz="1800" dirty="0"/>
          </a:p>
        </p:txBody>
      </p:sp>
      <p:sp>
        <p:nvSpPr>
          <p:cNvPr id="33" name="标题 1">
            <a:extLst>
              <a:ext uri="{FF2B5EF4-FFF2-40B4-BE49-F238E27FC236}">
                <a16:creationId xmlns:a16="http://schemas.microsoft.com/office/drawing/2014/main" id="{1B1C182B-3B33-4D64-B7E4-BCD9AEEB91E0}"/>
              </a:ext>
            </a:extLst>
          </p:cNvPr>
          <p:cNvSpPr txBox="1">
            <a:spLocks/>
          </p:cNvSpPr>
          <p:nvPr/>
        </p:nvSpPr>
        <p:spPr>
          <a:xfrm>
            <a:off x="731838" y="522288"/>
            <a:ext cx="7772400" cy="825500"/>
          </a:xfrm>
          <a:prstGeom prst="rect">
            <a:avLst/>
          </a:prstGeom>
        </p:spPr>
        <p:txBody>
          <a:bodyPr/>
          <a:lst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2pPr>
            <a:lvl3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3pPr>
            <a:lvl4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4pPr>
            <a:lvl5pPr algn="l" rtl="0" eaLnBrk="0" fontAlgn="base" hangingPunct="0">
              <a:spcBef>
                <a:spcPct val="0"/>
              </a:spcBef>
              <a:spcAft>
                <a:spcPct val="0"/>
              </a:spcAft>
              <a:defRPr kumimoji="1" sz="4400">
                <a:solidFill>
                  <a:schemeClr val="tx2"/>
                </a:solidFill>
                <a:latin typeface="Impact" panose="020B0806030902050204" pitchFamily="34" charset="0"/>
                <a:ea typeface="隶书" panose="02010509060101010101" pitchFamily="49" charset="-122"/>
              </a:defRPr>
            </a:lvl5pPr>
            <a:lvl6pPr marL="4572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6pPr>
            <a:lvl7pPr marL="9144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7pPr>
            <a:lvl8pPr marL="13716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8pPr>
            <a:lvl9pPr marL="1828800" algn="l" rtl="0" fontAlgn="base">
              <a:spcBef>
                <a:spcPct val="0"/>
              </a:spcBef>
              <a:spcAft>
                <a:spcPct val="0"/>
              </a:spcAft>
              <a:defRPr kumimoji="1" sz="4400">
                <a:solidFill>
                  <a:schemeClr val="tx2"/>
                </a:solidFill>
                <a:latin typeface="Impact" panose="020B0806030902050204" pitchFamily="34" charset="0"/>
                <a:ea typeface="隶书" panose="02010509060101010101" pitchFamily="49" charset="-122"/>
              </a:defRPr>
            </a:lvl9pPr>
          </a:lstStyle>
          <a:p>
            <a:r>
              <a:rPr lang="zh-CN" altLang="en-US" dirty="0"/>
              <a:t>依据</a:t>
            </a:r>
            <a:r>
              <a:rPr lang="en-US" altLang="zh-CN" dirty="0"/>
              <a:t>DFS tree  </a:t>
            </a:r>
            <a:r>
              <a:rPr lang="zh-CN" altLang="en-US" dirty="0"/>
              <a:t>对图中边分类</a:t>
            </a:r>
            <a:endParaRPr lang="en-US" dirty="0"/>
          </a:p>
        </p:txBody>
      </p:sp>
      <p:sp>
        <p:nvSpPr>
          <p:cNvPr id="35" name="文本框 34">
            <a:extLst>
              <a:ext uri="{FF2B5EF4-FFF2-40B4-BE49-F238E27FC236}">
                <a16:creationId xmlns:a16="http://schemas.microsoft.com/office/drawing/2014/main" id="{2A85342F-B8A7-472B-95AA-8ECEE4FB9B16}"/>
              </a:ext>
            </a:extLst>
          </p:cNvPr>
          <p:cNvSpPr txBox="1"/>
          <p:nvPr/>
        </p:nvSpPr>
        <p:spPr>
          <a:xfrm>
            <a:off x="6445168" y="4576333"/>
            <a:ext cx="2307110" cy="1569660"/>
          </a:xfrm>
          <a:prstGeom prst="rect">
            <a:avLst/>
          </a:prstGeom>
          <a:noFill/>
        </p:spPr>
        <p:txBody>
          <a:bodyPr wrap="square" rtlCol="0">
            <a:spAutoFit/>
          </a:bodyPr>
          <a:lstStyle/>
          <a:p>
            <a:r>
              <a:rPr lang="zh-CN" altLang="en-US" sz="3200" dirty="0">
                <a:solidFill>
                  <a:srgbClr val="0070C0"/>
                </a:solidFill>
              </a:rPr>
              <a:t>无向图中只有树边与回边两种。 </a:t>
            </a:r>
            <a:endParaRPr lang="en-US" sz="3200" dirty="0">
              <a:solidFill>
                <a:srgbClr val="0070C0"/>
              </a:solidFill>
            </a:endParaRPr>
          </a:p>
        </p:txBody>
      </p:sp>
    </p:spTree>
    <p:extLst>
      <p:ext uri="{BB962C8B-B14F-4D97-AF65-F5344CB8AC3E}">
        <p14:creationId xmlns:p14="http://schemas.microsoft.com/office/powerpoint/2010/main" val="3400031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0230D-069C-414F-9FC9-3985E4E6E536}"/>
              </a:ext>
            </a:extLst>
          </p:cNvPr>
          <p:cNvSpPr>
            <a:spLocks noGrp="1"/>
          </p:cNvSpPr>
          <p:nvPr>
            <p:ph type="title"/>
          </p:nvPr>
        </p:nvSpPr>
        <p:spPr/>
        <p:txBody>
          <a:bodyPr/>
          <a:lstStyle/>
          <a:p>
            <a:r>
              <a:rPr lang="zh-CN" altLang="en-US" dirty="0"/>
              <a:t>点双连通定义</a:t>
            </a:r>
            <a:endParaRPr lang="en-US" dirty="0"/>
          </a:p>
        </p:txBody>
      </p:sp>
      <p:sp>
        <p:nvSpPr>
          <p:cNvPr id="3" name="内容占位符 2">
            <a:extLst>
              <a:ext uri="{FF2B5EF4-FFF2-40B4-BE49-F238E27FC236}">
                <a16:creationId xmlns:a16="http://schemas.microsoft.com/office/drawing/2014/main" id="{476962CB-4B90-40FE-BBFA-7B7EDF2A9843}"/>
              </a:ext>
            </a:extLst>
          </p:cNvPr>
          <p:cNvSpPr>
            <a:spLocks noGrp="1"/>
          </p:cNvSpPr>
          <p:nvPr>
            <p:ph idx="1"/>
          </p:nvPr>
        </p:nvSpPr>
        <p:spPr/>
        <p:txBody>
          <a:bodyPr/>
          <a:lstStyle/>
          <a:p>
            <a:r>
              <a:rPr lang="zh-CN" altLang="en-US" dirty="0"/>
              <a:t>回顾：</a:t>
            </a:r>
            <a:r>
              <a:rPr lang="zh-CN" altLang="en-US" dirty="0">
                <a:solidFill>
                  <a:srgbClr val="00B0F0"/>
                </a:solidFill>
              </a:rPr>
              <a:t>点</a:t>
            </a:r>
            <a:r>
              <a:rPr lang="en-US" altLang="zh-CN" dirty="0">
                <a:solidFill>
                  <a:srgbClr val="00B0F0"/>
                </a:solidFill>
              </a:rPr>
              <a:t>-2-</a:t>
            </a:r>
            <a:r>
              <a:rPr lang="zh-CN" altLang="en-US" dirty="0">
                <a:solidFill>
                  <a:srgbClr val="00B0F0"/>
                </a:solidFill>
              </a:rPr>
              <a:t>连通（点双连通）</a:t>
            </a:r>
            <a:r>
              <a:rPr lang="zh-CN" altLang="en-US" dirty="0"/>
              <a:t> 指的是</a:t>
            </a:r>
            <a:r>
              <a:rPr lang="en-US" altLang="zh-CN" dirty="0"/>
              <a:t>|V| </a:t>
            </a:r>
            <a:r>
              <a:rPr lang="zh-CN" altLang="en-US" dirty="0"/>
              <a:t>≥ </a:t>
            </a:r>
            <a:r>
              <a:rPr lang="en-US" altLang="zh-CN" dirty="0"/>
              <a:t>2 </a:t>
            </a:r>
            <a:r>
              <a:rPr lang="zh-CN" altLang="en-US" dirty="0"/>
              <a:t>且移除任意</a:t>
            </a:r>
            <a:r>
              <a:rPr lang="en-US" altLang="zh-CN" dirty="0"/>
              <a:t>1</a:t>
            </a:r>
            <a:r>
              <a:rPr lang="zh-CN" altLang="en-US" dirty="0"/>
              <a:t>个节点不能使得 </a:t>
            </a:r>
            <a:r>
              <a:rPr lang="en-US" altLang="zh-CN" dirty="0"/>
              <a:t>G </a:t>
            </a:r>
            <a:r>
              <a:rPr lang="zh-CN" altLang="en-US" dirty="0"/>
              <a:t>变成不连通</a:t>
            </a:r>
            <a:r>
              <a:rPr lang="en-US" altLang="zh-CN" dirty="0"/>
              <a:t>.</a:t>
            </a:r>
          </a:p>
          <a:p>
            <a:r>
              <a:rPr lang="zh-CN" altLang="en-US" dirty="0"/>
              <a:t>如何判断一张图是否为点双连通？</a:t>
            </a:r>
            <a:endParaRPr lang="en-US" altLang="zh-CN" dirty="0"/>
          </a:p>
          <a:p>
            <a:pPr lvl="1"/>
            <a:r>
              <a:rPr lang="zh-CN" altLang="en-US" dirty="0"/>
              <a:t>看是否存在点 </a:t>
            </a:r>
            <a:r>
              <a:rPr lang="en-US" altLang="zh-CN" dirty="0"/>
              <a:t>v </a:t>
            </a:r>
            <a:r>
              <a:rPr lang="zh-CN" altLang="en-US" dirty="0"/>
              <a:t>使得原图移除 </a:t>
            </a:r>
            <a:r>
              <a:rPr lang="en-US" altLang="zh-CN" dirty="0"/>
              <a:t>v </a:t>
            </a:r>
            <a:r>
              <a:rPr lang="zh-CN" altLang="en-US" dirty="0"/>
              <a:t>后不连通。</a:t>
            </a:r>
            <a:endParaRPr lang="en-US" altLang="zh-CN" dirty="0"/>
          </a:p>
          <a:p>
            <a:r>
              <a:rPr lang="zh-CN" altLang="en-US" dirty="0"/>
              <a:t>定义：一个节点 </a:t>
            </a:r>
            <a:r>
              <a:rPr lang="en-US" altLang="zh-CN" dirty="0"/>
              <a:t>v </a:t>
            </a:r>
            <a:r>
              <a:rPr lang="zh-CN" altLang="en-US" dirty="0"/>
              <a:t>被称为</a:t>
            </a:r>
            <a:br>
              <a:rPr lang="en-US" altLang="zh-CN" dirty="0"/>
            </a:br>
            <a:r>
              <a:rPr lang="en-US" altLang="zh-CN" dirty="0"/>
              <a:t>   </a:t>
            </a:r>
            <a:r>
              <a:rPr lang="zh-CN" altLang="en-US" dirty="0">
                <a:solidFill>
                  <a:srgbClr val="0070C0"/>
                </a:solidFill>
              </a:rPr>
              <a:t>割点</a:t>
            </a:r>
            <a:r>
              <a:rPr lang="zh-CN" altLang="en-US" dirty="0"/>
              <a:t>（ </a:t>
            </a:r>
            <a:r>
              <a:rPr lang="en-US" altLang="zh-CN" dirty="0"/>
              <a:t>cut vertex</a:t>
            </a:r>
            <a:r>
              <a:rPr lang="zh-CN" altLang="en-US" dirty="0"/>
              <a:t>）或</a:t>
            </a:r>
            <a:br>
              <a:rPr lang="en-US" altLang="zh-CN" dirty="0"/>
            </a:br>
            <a:r>
              <a:rPr lang="en-US" altLang="zh-CN" dirty="0"/>
              <a:t>   </a:t>
            </a:r>
            <a:r>
              <a:rPr lang="zh-CN" altLang="en-US" dirty="0">
                <a:solidFill>
                  <a:srgbClr val="0070C0"/>
                </a:solidFill>
              </a:rPr>
              <a:t>关节点</a:t>
            </a:r>
            <a:r>
              <a:rPr lang="zh-CN" altLang="en-US" dirty="0"/>
              <a:t>（ </a:t>
            </a:r>
            <a:r>
              <a:rPr lang="en-US" altLang="zh-CN" dirty="0"/>
              <a:t>articulation vertex</a:t>
            </a:r>
            <a:r>
              <a:rPr lang="zh-CN" altLang="en-US" dirty="0"/>
              <a:t>）</a:t>
            </a:r>
            <a:br>
              <a:rPr lang="en-US" altLang="zh-CN" dirty="0"/>
            </a:br>
            <a:r>
              <a:rPr lang="zh-CN" altLang="en-US" dirty="0"/>
              <a:t>若图 </a:t>
            </a:r>
            <a:r>
              <a:rPr lang="en-US" altLang="zh-CN" dirty="0"/>
              <a:t>G </a:t>
            </a:r>
            <a:r>
              <a:rPr lang="zh-CN" altLang="en-US" dirty="0"/>
              <a:t>在移除 </a:t>
            </a:r>
            <a:r>
              <a:rPr lang="en-US" altLang="zh-CN" dirty="0"/>
              <a:t>v </a:t>
            </a:r>
            <a:r>
              <a:rPr lang="zh-CN" altLang="en-US" dirty="0"/>
              <a:t>之后变得不连通</a:t>
            </a:r>
          </a:p>
          <a:p>
            <a:r>
              <a:rPr lang="zh-CN" altLang="en-US" dirty="0">
                <a:solidFill>
                  <a:srgbClr val="92D050"/>
                </a:solidFill>
              </a:rPr>
              <a:t>结论</a:t>
            </a:r>
            <a:r>
              <a:rPr lang="en-US" altLang="zh-CN" dirty="0">
                <a:solidFill>
                  <a:srgbClr val="92D050"/>
                </a:solidFill>
              </a:rPr>
              <a:t>. </a:t>
            </a:r>
            <a:r>
              <a:rPr lang="zh-CN" altLang="en-US" dirty="0">
                <a:solidFill>
                  <a:srgbClr val="92D050"/>
                </a:solidFill>
              </a:rPr>
              <a:t>点双连通 </a:t>
            </a:r>
            <a:r>
              <a:rPr lang="en-US" altLang="zh-CN" dirty="0">
                <a:solidFill>
                  <a:srgbClr val="92D050"/>
                </a:solidFill>
                <a:sym typeface="Wingdings" panose="05000000000000000000" pitchFamily="2" charset="2"/>
              </a:rPr>
              <a:t> </a:t>
            </a:r>
            <a:r>
              <a:rPr lang="zh-CN" altLang="en-US" dirty="0">
                <a:solidFill>
                  <a:srgbClr val="92D050"/>
                </a:solidFill>
                <a:sym typeface="Wingdings" panose="05000000000000000000" pitchFamily="2" charset="2"/>
              </a:rPr>
              <a:t>无割点。</a:t>
            </a:r>
            <a:endParaRPr lang="en-US" dirty="0">
              <a:solidFill>
                <a:srgbClr val="92D050"/>
              </a:solidFill>
            </a:endParaRPr>
          </a:p>
        </p:txBody>
      </p:sp>
    </p:spTree>
    <p:extLst>
      <p:ext uri="{BB962C8B-B14F-4D97-AF65-F5344CB8AC3E}">
        <p14:creationId xmlns:p14="http://schemas.microsoft.com/office/powerpoint/2010/main" val="218893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06710-ED84-4230-8A90-9637AD057892}"/>
              </a:ext>
            </a:extLst>
          </p:cNvPr>
          <p:cNvSpPr>
            <a:spLocks noGrp="1"/>
          </p:cNvSpPr>
          <p:nvPr>
            <p:ph type="title"/>
          </p:nvPr>
        </p:nvSpPr>
        <p:spPr/>
        <p:txBody>
          <a:bodyPr/>
          <a:lstStyle/>
          <a:p>
            <a:r>
              <a:rPr lang="zh-CN" altLang="en-US" dirty="0"/>
              <a:t>割点的例子</a:t>
            </a:r>
          </a:p>
        </p:txBody>
      </p:sp>
      <p:grpSp>
        <p:nvGrpSpPr>
          <p:cNvPr id="4" name="组合 3">
            <a:extLst>
              <a:ext uri="{FF2B5EF4-FFF2-40B4-BE49-F238E27FC236}">
                <a16:creationId xmlns:a16="http://schemas.microsoft.com/office/drawing/2014/main" id="{AE49EDEA-D9F7-42C2-8120-9CE76DAC8E5D}"/>
              </a:ext>
            </a:extLst>
          </p:cNvPr>
          <p:cNvGrpSpPr/>
          <p:nvPr/>
        </p:nvGrpSpPr>
        <p:grpSpPr>
          <a:xfrm>
            <a:off x="1164504" y="1997002"/>
            <a:ext cx="3349121" cy="1852448"/>
            <a:chOff x="4572043" y="817613"/>
            <a:chExt cx="3349121" cy="1852448"/>
          </a:xfrm>
        </p:grpSpPr>
        <p:sp>
          <p:nvSpPr>
            <p:cNvPr id="5" name="椭圆 4">
              <a:extLst>
                <a:ext uri="{FF2B5EF4-FFF2-40B4-BE49-F238E27FC236}">
                  <a16:creationId xmlns:a16="http://schemas.microsoft.com/office/drawing/2014/main" id="{C5C9F82C-2616-4940-9C15-6E41B8D7A971}"/>
                </a:ext>
              </a:extLst>
            </p:cNvPr>
            <p:cNvSpPr/>
            <p:nvPr/>
          </p:nvSpPr>
          <p:spPr bwMode="auto">
            <a:xfrm>
              <a:off x="5221983" y="1014297"/>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9BD40135-DCE4-46EA-8695-95B34F979AFB}"/>
                </a:ext>
              </a:extLst>
            </p:cNvPr>
            <p:cNvSpPr/>
            <p:nvPr/>
          </p:nvSpPr>
          <p:spPr bwMode="auto">
            <a:xfrm>
              <a:off x="4572043" y="171137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A4013BF1-B220-40EE-B719-2635842CD033}"/>
                </a:ext>
              </a:extLst>
            </p:cNvPr>
            <p:cNvSpPr/>
            <p:nvPr/>
          </p:nvSpPr>
          <p:spPr bwMode="auto">
            <a:xfrm>
              <a:off x="5534962" y="217367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6DD72458-91F8-4C9F-A738-4F5EC0B0B2C8}"/>
                </a:ext>
              </a:extLst>
            </p:cNvPr>
            <p:cNvSpPr/>
            <p:nvPr/>
          </p:nvSpPr>
          <p:spPr bwMode="auto">
            <a:xfrm>
              <a:off x="6505958" y="1542924"/>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FD1DC8B2-F696-4AF7-B010-FB97E6F0CC69}"/>
                </a:ext>
              </a:extLst>
            </p:cNvPr>
            <p:cNvSpPr/>
            <p:nvPr/>
          </p:nvSpPr>
          <p:spPr bwMode="auto">
            <a:xfrm>
              <a:off x="7424775" y="209750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FA2F435A-E000-45F9-B207-149D0F450279}"/>
                </a:ext>
              </a:extLst>
            </p:cNvPr>
            <p:cNvSpPr/>
            <p:nvPr/>
          </p:nvSpPr>
          <p:spPr bwMode="auto">
            <a:xfrm>
              <a:off x="7383720" y="81761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ADEBE330-F781-4329-915B-84B4D281235C}"/>
                </a:ext>
              </a:extLst>
            </p:cNvPr>
            <p:cNvCxnSpPr>
              <a:stCxn id="6" idx="7"/>
              <a:endCxn id="5" idx="3"/>
            </p:cNvCxnSpPr>
            <p:nvPr/>
          </p:nvCxnSpPr>
          <p:spPr bwMode="auto">
            <a:xfrm flipV="1">
              <a:off x="4995738" y="1437992"/>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8183EC79-332A-4C3E-ACBA-C937CCA59C76}"/>
                </a:ext>
              </a:extLst>
            </p:cNvPr>
            <p:cNvCxnSpPr>
              <a:stCxn id="6" idx="5"/>
              <a:endCxn id="7" idx="2"/>
            </p:cNvCxnSpPr>
            <p:nvPr/>
          </p:nvCxnSpPr>
          <p:spPr bwMode="auto">
            <a:xfrm>
              <a:off x="4995738" y="2135074"/>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EC032E36-8B24-40FA-ADA9-1D3BB42456C6}"/>
                </a:ext>
              </a:extLst>
            </p:cNvPr>
            <p:cNvCxnSpPr>
              <a:stCxn id="5" idx="5"/>
              <a:endCxn id="7" idx="0"/>
            </p:cNvCxnSpPr>
            <p:nvPr/>
          </p:nvCxnSpPr>
          <p:spPr bwMode="auto">
            <a:xfrm>
              <a:off x="5645678" y="1437992"/>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061C7062-6509-4713-A898-5CFC6E18CAAC}"/>
                </a:ext>
              </a:extLst>
            </p:cNvPr>
            <p:cNvCxnSpPr>
              <a:stCxn id="10" idx="4"/>
              <a:endCxn id="9" idx="0"/>
            </p:cNvCxnSpPr>
            <p:nvPr/>
          </p:nvCxnSpPr>
          <p:spPr bwMode="auto">
            <a:xfrm>
              <a:off x="7631915" y="1314002"/>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60F4EDB3-E431-43D5-8AD9-F4F21D2D01AC}"/>
                </a:ext>
              </a:extLst>
            </p:cNvPr>
            <p:cNvCxnSpPr>
              <a:stCxn id="10" idx="3"/>
              <a:endCxn id="8" idx="7"/>
            </p:cNvCxnSpPr>
            <p:nvPr/>
          </p:nvCxnSpPr>
          <p:spPr bwMode="auto">
            <a:xfrm flipH="1">
              <a:off x="6929653" y="1241308"/>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48C11503-E6B9-49AF-BCC3-B499C9C32F55}"/>
                </a:ext>
              </a:extLst>
            </p:cNvPr>
            <p:cNvCxnSpPr>
              <a:stCxn id="9" idx="2"/>
              <a:endCxn id="8" idx="5"/>
            </p:cNvCxnSpPr>
            <p:nvPr/>
          </p:nvCxnSpPr>
          <p:spPr bwMode="auto">
            <a:xfrm flipH="1" flipV="1">
              <a:off x="6929653" y="1966619"/>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2A9A1C2F-CF49-4F39-AD75-7FD834A46972}"/>
                </a:ext>
              </a:extLst>
            </p:cNvPr>
            <p:cNvCxnSpPr>
              <a:stCxn id="8" idx="2"/>
              <a:endCxn id="5" idx="6"/>
            </p:cNvCxnSpPr>
            <p:nvPr/>
          </p:nvCxnSpPr>
          <p:spPr bwMode="auto">
            <a:xfrm flipH="1" flipV="1">
              <a:off x="5718372" y="1262492"/>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8" name="组合 17">
            <a:extLst>
              <a:ext uri="{FF2B5EF4-FFF2-40B4-BE49-F238E27FC236}">
                <a16:creationId xmlns:a16="http://schemas.microsoft.com/office/drawing/2014/main" id="{E180035F-6265-407C-B72B-BD6A377C76A1}"/>
              </a:ext>
            </a:extLst>
          </p:cNvPr>
          <p:cNvGrpSpPr/>
          <p:nvPr/>
        </p:nvGrpSpPr>
        <p:grpSpPr>
          <a:xfrm>
            <a:off x="5527454" y="3060424"/>
            <a:ext cx="2564052" cy="2261739"/>
            <a:chOff x="1112208" y="1575007"/>
            <a:chExt cx="2564052" cy="2261739"/>
          </a:xfrm>
        </p:grpSpPr>
        <p:sp>
          <p:nvSpPr>
            <p:cNvPr id="19" name="椭圆 18">
              <a:extLst>
                <a:ext uri="{FF2B5EF4-FFF2-40B4-BE49-F238E27FC236}">
                  <a16:creationId xmlns:a16="http://schemas.microsoft.com/office/drawing/2014/main" id="{E3B4710E-5DB1-4987-8943-E7D52533C1C0}"/>
                </a:ext>
              </a:extLst>
            </p:cNvPr>
            <p:cNvSpPr/>
            <p:nvPr/>
          </p:nvSpPr>
          <p:spPr bwMode="auto">
            <a:xfrm>
              <a:off x="2030341" y="157500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0" name="椭圆 19">
              <a:extLst>
                <a:ext uri="{FF2B5EF4-FFF2-40B4-BE49-F238E27FC236}">
                  <a16:creationId xmlns:a16="http://schemas.microsoft.com/office/drawing/2014/main" id="{F184F0B4-8ED2-462A-9ABD-0A4231DEA281}"/>
                </a:ext>
              </a:extLst>
            </p:cNvPr>
            <p:cNvSpPr/>
            <p:nvPr/>
          </p:nvSpPr>
          <p:spPr bwMode="auto">
            <a:xfrm>
              <a:off x="1112208" y="23998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1" name="椭圆 20">
              <a:extLst>
                <a:ext uri="{FF2B5EF4-FFF2-40B4-BE49-F238E27FC236}">
                  <a16:creationId xmlns:a16="http://schemas.microsoft.com/office/drawing/2014/main" id="{398FD78F-7ED1-4AEE-A924-E7E6386CC811}"/>
                </a:ext>
              </a:extLst>
            </p:cNvPr>
            <p:cNvSpPr/>
            <p:nvPr/>
          </p:nvSpPr>
          <p:spPr bwMode="auto">
            <a:xfrm>
              <a:off x="3179871" y="239983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2" name="椭圆 21">
              <a:extLst>
                <a:ext uri="{FF2B5EF4-FFF2-40B4-BE49-F238E27FC236}">
                  <a16:creationId xmlns:a16="http://schemas.microsoft.com/office/drawing/2014/main" id="{8F0DD002-C3EE-419E-A511-F44C3F374DE9}"/>
                </a:ext>
              </a:extLst>
            </p:cNvPr>
            <p:cNvSpPr/>
            <p:nvPr/>
          </p:nvSpPr>
          <p:spPr bwMode="auto">
            <a:xfrm>
              <a:off x="2717072" y="334035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3" name="椭圆 22">
              <a:extLst>
                <a:ext uri="{FF2B5EF4-FFF2-40B4-BE49-F238E27FC236}">
                  <a16:creationId xmlns:a16="http://schemas.microsoft.com/office/drawing/2014/main" id="{E46C448E-D5C0-49D3-A463-261276B09688}"/>
                </a:ext>
              </a:extLst>
            </p:cNvPr>
            <p:cNvSpPr/>
            <p:nvPr/>
          </p:nvSpPr>
          <p:spPr bwMode="auto">
            <a:xfrm>
              <a:off x="1608597" y="333848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24" name="直接连接符 23">
              <a:extLst>
                <a:ext uri="{FF2B5EF4-FFF2-40B4-BE49-F238E27FC236}">
                  <a16:creationId xmlns:a16="http://schemas.microsoft.com/office/drawing/2014/main" id="{E03DA09B-4630-490B-AD95-3002A200789D}"/>
                </a:ext>
              </a:extLst>
            </p:cNvPr>
            <p:cNvCxnSpPr>
              <a:stCxn id="19" idx="5"/>
              <a:endCxn id="21" idx="1"/>
            </p:cNvCxnSpPr>
            <p:nvPr/>
          </p:nvCxnSpPr>
          <p:spPr bwMode="auto">
            <a:xfrm>
              <a:off x="2454036" y="1998702"/>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D6C3A98C-FE98-4DB9-80BD-5C13ACEEA6B4}"/>
                </a:ext>
              </a:extLst>
            </p:cNvPr>
            <p:cNvCxnSpPr>
              <a:stCxn id="21" idx="4"/>
              <a:endCxn id="22" idx="0"/>
            </p:cNvCxnSpPr>
            <p:nvPr/>
          </p:nvCxnSpPr>
          <p:spPr bwMode="auto">
            <a:xfrm flipH="1">
              <a:off x="2965267" y="2896221"/>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49C30C21-DA18-4469-A3BE-74CE3373FEC1}"/>
                </a:ext>
              </a:extLst>
            </p:cNvPr>
            <p:cNvCxnSpPr>
              <a:stCxn id="21" idx="2"/>
              <a:endCxn id="20" idx="6"/>
            </p:cNvCxnSpPr>
            <p:nvPr/>
          </p:nvCxnSpPr>
          <p:spPr bwMode="auto">
            <a:xfrm flipH="1">
              <a:off x="1608597" y="2648027"/>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a:extLst>
                <a:ext uri="{FF2B5EF4-FFF2-40B4-BE49-F238E27FC236}">
                  <a16:creationId xmlns:a16="http://schemas.microsoft.com/office/drawing/2014/main" id="{5F7443FB-232B-41E9-9703-A70E08BB29A6}"/>
                </a:ext>
              </a:extLst>
            </p:cNvPr>
            <p:cNvCxnSpPr>
              <a:stCxn id="19" idx="3"/>
              <a:endCxn id="20" idx="0"/>
            </p:cNvCxnSpPr>
            <p:nvPr/>
          </p:nvCxnSpPr>
          <p:spPr bwMode="auto">
            <a:xfrm flipH="1">
              <a:off x="1360403" y="1998702"/>
              <a:ext cx="742632" cy="40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a:extLst>
                <a:ext uri="{FF2B5EF4-FFF2-40B4-BE49-F238E27FC236}">
                  <a16:creationId xmlns:a16="http://schemas.microsoft.com/office/drawing/2014/main" id="{14A3C681-0F1D-40EE-B8F5-9998B64DFACA}"/>
                </a:ext>
              </a:extLst>
            </p:cNvPr>
            <p:cNvCxnSpPr>
              <a:stCxn id="20" idx="4"/>
              <a:endCxn id="23" idx="1"/>
            </p:cNvCxnSpPr>
            <p:nvPr/>
          </p:nvCxnSpPr>
          <p:spPr bwMode="auto">
            <a:xfrm>
              <a:off x="1360403" y="2896222"/>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a:extLst>
                <a:ext uri="{FF2B5EF4-FFF2-40B4-BE49-F238E27FC236}">
                  <a16:creationId xmlns:a16="http://schemas.microsoft.com/office/drawing/2014/main" id="{3D8F9BA0-A038-4AEE-B800-8256652E7547}"/>
                </a:ext>
              </a:extLst>
            </p:cNvPr>
            <p:cNvCxnSpPr>
              <a:stCxn id="23" idx="7"/>
              <a:endCxn id="21" idx="3"/>
            </p:cNvCxnSpPr>
            <p:nvPr/>
          </p:nvCxnSpPr>
          <p:spPr bwMode="auto">
            <a:xfrm flipV="1">
              <a:off x="2032292" y="2823527"/>
              <a:ext cx="1220273" cy="587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a:extLst>
                <a:ext uri="{FF2B5EF4-FFF2-40B4-BE49-F238E27FC236}">
                  <a16:creationId xmlns:a16="http://schemas.microsoft.com/office/drawing/2014/main" id="{A447F28D-72A5-4B33-86FD-37C139D12C9A}"/>
                </a:ext>
              </a:extLst>
            </p:cNvPr>
            <p:cNvCxnSpPr>
              <a:stCxn id="22" idx="1"/>
              <a:endCxn id="19" idx="4"/>
            </p:cNvCxnSpPr>
            <p:nvPr/>
          </p:nvCxnSpPr>
          <p:spPr bwMode="auto">
            <a:xfrm flipH="1" flipV="1">
              <a:off x="2278536" y="2071396"/>
              <a:ext cx="511230" cy="1341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 name="文本框 30">
            <a:extLst>
              <a:ext uri="{FF2B5EF4-FFF2-40B4-BE49-F238E27FC236}">
                <a16:creationId xmlns:a16="http://schemas.microsoft.com/office/drawing/2014/main" id="{CEACC8E5-9558-46C7-97B6-4C0BF3779C25}"/>
              </a:ext>
            </a:extLst>
          </p:cNvPr>
          <p:cNvSpPr txBox="1"/>
          <p:nvPr/>
        </p:nvSpPr>
        <p:spPr>
          <a:xfrm flipH="1">
            <a:off x="6263639" y="5411560"/>
            <a:ext cx="1484501" cy="369332"/>
          </a:xfrm>
          <a:prstGeom prst="rect">
            <a:avLst/>
          </a:prstGeom>
          <a:noFill/>
        </p:spPr>
        <p:txBody>
          <a:bodyPr wrap="square" rtlCol="0">
            <a:spAutoFit/>
          </a:bodyPr>
          <a:lstStyle/>
          <a:p>
            <a:r>
              <a:rPr lang="zh-CN" altLang="en-US" dirty="0"/>
              <a:t>无割点</a:t>
            </a:r>
          </a:p>
        </p:txBody>
      </p:sp>
      <p:sp>
        <p:nvSpPr>
          <p:cNvPr id="32" name="文本框 31">
            <a:extLst>
              <a:ext uri="{FF2B5EF4-FFF2-40B4-BE49-F238E27FC236}">
                <a16:creationId xmlns:a16="http://schemas.microsoft.com/office/drawing/2014/main" id="{64884D9D-F545-42C0-8BEB-0BA5BB5C324B}"/>
              </a:ext>
            </a:extLst>
          </p:cNvPr>
          <p:cNvSpPr txBox="1"/>
          <p:nvPr/>
        </p:nvSpPr>
        <p:spPr>
          <a:xfrm flipH="1">
            <a:off x="2110306" y="4079576"/>
            <a:ext cx="1906929" cy="369332"/>
          </a:xfrm>
          <a:prstGeom prst="rect">
            <a:avLst/>
          </a:prstGeom>
          <a:noFill/>
        </p:spPr>
        <p:txBody>
          <a:bodyPr wrap="square" rtlCol="0">
            <a:spAutoFit/>
          </a:bodyPr>
          <a:lstStyle/>
          <a:p>
            <a:r>
              <a:rPr lang="zh-CN" altLang="en-US" dirty="0"/>
              <a:t>有无割点：</a:t>
            </a:r>
            <a:r>
              <a:rPr lang="en-US" altLang="zh-CN" dirty="0"/>
              <a:t>2</a:t>
            </a:r>
            <a:r>
              <a:rPr lang="zh-CN" altLang="en-US" dirty="0"/>
              <a:t>，</a:t>
            </a:r>
            <a:r>
              <a:rPr lang="en-US" altLang="zh-CN" dirty="0"/>
              <a:t>3</a:t>
            </a:r>
            <a:endParaRPr lang="zh-CN" altLang="en-US" dirty="0"/>
          </a:p>
        </p:txBody>
      </p:sp>
    </p:spTree>
    <p:extLst>
      <p:ext uri="{BB962C8B-B14F-4D97-AF65-F5344CB8AC3E}">
        <p14:creationId xmlns:p14="http://schemas.microsoft.com/office/powerpoint/2010/main" val="310873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8F80F-ED7B-4AFD-9C7E-FF5750FBF30C}"/>
              </a:ext>
            </a:extLst>
          </p:cNvPr>
          <p:cNvSpPr>
            <a:spLocks noGrp="1"/>
          </p:cNvSpPr>
          <p:nvPr>
            <p:ph type="title"/>
          </p:nvPr>
        </p:nvSpPr>
        <p:spPr/>
        <p:txBody>
          <a:bodyPr/>
          <a:lstStyle/>
          <a:p>
            <a:r>
              <a:rPr lang="zh-CN" altLang="en-US" dirty="0"/>
              <a:t>寻找割点</a:t>
            </a:r>
            <a:r>
              <a:rPr lang="en-US" altLang="zh-CN" dirty="0"/>
              <a:t>——</a:t>
            </a:r>
            <a:r>
              <a:rPr lang="zh-CN" altLang="en-US" dirty="0"/>
              <a:t>依然利用</a:t>
            </a:r>
            <a:r>
              <a:rPr lang="en-US" altLang="zh-CN" dirty="0"/>
              <a:t>low</a:t>
            </a:r>
            <a:r>
              <a:rPr lang="zh-CN" altLang="en-US" dirty="0"/>
              <a:t>函数</a:t>
            </a:r>
            <a:endParaRPr lang="en-US" dirty="0"/>
          </a:p>
        </p:txBody>
      </p:sp>
      <p:sp>
        <p:nvSpPr>
          <p:cNvPr id="3" name="内容占位符 2">
            <a:extLst>
              <a:ext uri="{FF2B5EF4-FFF2-40B4-BE49-F238E27FC236}">
                <a16:creationId xmlns:a16="http://schemas.microsoft.com/office/drawing/2014/main" id="{91DD1AE4-8ECD-4385-B666-170CC645B67D}"/>
              </a:ext>
            </a:extLst>
          </p:cNvPr>
          <p:cNvSpPr>
            <a:spLocks noGrp="1"/>
          </p:cNvSpPr>
          <p:nvPr>
            <p:ph idx="1"/>
          </p:nvPr>
        </p:nvSpPr>
        <p:spPr>
          <a:xfrm>
            <a:off x="642938" y="1289530"/>
            <a:ext cx="8501062" cy="5405437"/>
          </a:xfrm>
        </p:spPr>
        <p:txBody>
          <a:bodyPr/>
          <a:lstStyle/>
          <a:p>
            <a:r>
              <a:rPr lang="zh-CN" altLang="en-US" dirty="0"/>
              <a:t>如何判定某个</a:t>
            </a:r>
            <a:r>
              <a:rPr lang="en-US" altLang="zh-CN" dirty="0"/>
              <a:t>v</a:t>
            </a:r>
            <a:r>
              <a:rPr lang="zh-CN" altLang="en-US" dirty="0"/>
              <a:t>是否为割点？   分情况。</a:t>
            </a:r>
            <a:endParaRPr lang="en-US" altLang="zh-CN" dirty="0"/>
          </a:p>
          <a:p>
            <a:r>
              <a:rPr lang="zh-CN" altLang="en-US" dirty="0"/>
              <a:t>情况</a:t>
            </a:r>
            <a:r>
              <a:rPr lang="en-US" altLang="zh-CN" dirty="0"/>
              <a:t>1</a:t>
            </a:r>
            <a:r>
              <a:rPr lang="zh-CN" altLang="en-US" dirty="0"/>
              <a:t>：</a:t>
            </a:r>
            <a:r>
              <a:rPr lang="en-US" altLang="zh-CN" dirty="0"/>
              <a:t>v</a:t>
            </a:r>
            <a:r>
              <a:rPr lang="zh-CN" altLang="en-US" dirty="0"/>
              <a:t>为根</a:t>
            </a:r>
            <a:endParaRPr lang="en-US" altLang="zh-CN" dirty="0"/>
          </a:p>
          <a:p>
            <a:pPr lvl="1"/>
            <a:r>
              <a:rPr lang="en-US" altLang="zh-CN" dirty="0"/>
              <a:t>V</a:t>
            </a:r>
            <a:r>
              <a:rPr lang="zh-CN" altLang="en-US" dirty="0"/>
              <a:t>为割点 </a:t>
            </a:r>
            <a:r>
              <a:rPr lang="en-US" altLang="zh-CN" dirty="0">
                <a:sym typeface="Wingdings" panose="05000000000000000000" pitchFamily="2" charset="2"/>
              </a:rPr>
              <a:t></a:t>
            </a:r>
            <a:r>
              <a:rPr lang="zh-CN" altLang="en-US" dirty="0"/>
              <a:t>  </a:t>
            </a:r>
            <a:r>
              <a:rPr lang="en-US" altLang="zh-CN" dirty="0" err="1"/>
              <a:t>dfs</a:t>
            </a:r>
            <a:r>
              <a:rPr lang="en-US" altLang="zh-CN" dirty="0"/>
              <a:t> tree</a:t>
            </a:r>
            <a:r>
              <a:rPr lang="zh-CN" altLang="en-US" dirty="0"/>
              <a:t>中</a:t>
            </a:r>
            <a:r>
              <a:rPr lang="en-US" altLang="zh-CN" dirty="0"/>
              <a:t>v</a:t>
            </a:r>
            <a:r>
              <a:rPr lang="zh-CN" altLang="en-US" dirty="0"/>
              <a:t>有多余</a:t>
            </a:r>
            <a:r>
              <a:rPr lang="en-US" altLang="zh-CN" dirty="0"/>
              <a:t>1</a:t>
            </a:r>
            <a:r>
              <a:rPr lang="zh-CN" altLang="en-US" dirty="0"/>
              <a:t>个儿子。</a:t>
            </a:r>
            <a:endParaRPr lang="en-US" altLang="zh-CN" dirty="0"/>
          </a:p>
          <a:p>
            <a:pPr lvl="2"/>
            <a:r>
              <a:rPr lang="zh-CN" altLang="en-US" dirty="0"/>
              <a:t>事实：多个儿子之间彼此无边（因为无横向边）</a:t>
            </a:r>
            <a:endParaRPr lang="en-US" altLang="zh-CN" dirty="0"/>
          </a:p>
          <a:p>
            <a:r>
              <a:rPr lang="zh-CN" altLang="en-US" dirty="0"/>
              <a:t>情况</a:t>
            </a:r>
            <a:r>
              <a:rPr lang="en-US" altLang="zh-CN" dirty="0"/>
              <a:t>2</a:t>
            </a:r>
            <a:r>
              <a:rPr lang="zh-CN" altLang="en-US" dirty="0"/>
              <a:t>：</a:t>
            </a:r>
            <a:r>
              <a:rPr lang="en-US" altLang="zh-CN" dirty="0"/>
              <a:t>v</a:t>
            </a:r>
            <a:r>
              <a:rPr lang="zh-CN" altLang="en-US" dirty="0"/>
              <a:t>非根</a:t>
            </a:r>
            <a:endParaRPr lang="en-US" altLang="zh-CN" dirty="0"/>
          </a:p>
          <a:p>
            <a:pPr lvl="1"/>
            <a:r>
              <a:rPr lang="en-US" altLang="zh-CN" dirty="0"/>
              <a:t>V</a:t>
            </a:r>
            <a:r>
              <a:rPr lang="zh-CN" altLang="en-US" dirty="0"/>
              <a:t>为割点</a:t>
            </a:r>
            <a:r>
              <a:rPr lang="en-US" altLang="zh-CN" dirty="0"/>
              <a:t> </a:t>
            </a:r>
            <a:br>
              <a:rPr lang="en-US" altLang="zh-CN" dirty="0"/>
            </a:br>
            <a:r>
              <a:rPr lang="en-US" altLang="zh-CN" dirty="0"/>
              <a:t> </a:t>
            </a:r>
            <a:r>
              <a:rPr lang="en-US" altLang="zh-CN" dirty="0">
                <a:sym typeface="Wingdings" panose="05000000000000000000" pitchFamily="2" charset="2"/>
              </a:rPr>
              <a:t></a:t>
            </a:r>
            <a:r>
              <a:rPr lang="zh-CN" altLang="en-US" dirty="0"/>
              <a:t>  </a:t>
            </a:r>
            <a:r>
              <a:rPr lang="en-US" altLang="zh-CN" dirty="0"/>
              <a:t>v</a:t>
            </a:r>
            <a:r>
              <a:rPr lang="zh-CN" altLang="en-US" dirty="0"/>
              <a:t>的某个儿子</a:t>
            </a:r>
            <a:r>
              <a:rPr lang="en-US" altLang="zh-CN" dirty="0"/>
              <a:t>c </a:t>
            </a:r>
            <a:r>
              <a:rPr lang="zh-CN" altLang="en-US" dirty="0"/>
              <a:t>出发回不到</a:t>
            </a:r>
            <a:r>
              <a:rPr lang="en-US" altLang="zh-CN" dirty="0"/>
              <a:t>v</a:t>
            </a:r>
            <a:r>
              <a:rPr lang="zh-CN" altLang="en-US" dirty="0"/>
              <a:t>的父亲</a:t>
            </a:r>
            <a:br>
              <a:rPr lang="en-US" altLang="zh-CN" dirty="0"/>
            </a:br>
            <a:r>
              <a:rPr lang="en-US" altLang="zh-CN" dirty="0"/>
              <a:t>    </a:t>
            </a:r>
            <a:r>
              <a:rPr lang="zh-CN" altLang="en-US" dirty="0"/>
              <a:t>（这里指的是，不经过</a:t>
            </a:r>
            <a:r>
              <a:rPr lang="en-US" altLang="zh-CN" dirty="0"/>
              <a:t>v</a:t>
            </a:r>
            <a:r>
              <a:rPr lang="zh-CN" altLang="en-US" dirty="0"/>
              <a:t>的条件下）</a:t>
            </a:r>
            <a:endParaRPr lang="en-US" altLang="zh-CN" dirty="0"/>
          </a:p>
          <a:p>
            <a:pPr marL="457200" lvl="1" indent="0">
              <a:buNone/>
            </a:pPr>
            <a:r>
              <a:rPr lang="en-US" altLang="zh-CN" dirty="0">
                <a:sym typeface="Wingdings" panose="05000000000000000000" pitchFamily="2" charset="2"/>
              </a:rPr>
              <a:t>     </a:t>
            </a:r>
            <a:r>
              <a:rPr lang="en-US" altLang="zh-CN" dirty="0"/>
              <a:t>v</a:t>
            </a:r>
            <a:r>
              <a:rPr lang="zh-CN" altLang="en-US" dirty="0"/>
              <a:t>的某个儿子满足</a:t>
            </a:r>
            <a:r>
              <a:rPr lang="en-US" dirty="0">
                <a:solidFill>
                  <a:srgbClr val="FF0000"/>
                </a:solidFill>
              </a:rPr>
              <a:t>low(</a:t>
            </a:r>
            <a:r>
              <a:rPr lang="en-US" altLang="zh-CN" dirty="0">
                <a:solidFill>
                  <a:srgbClr val="FF0000"/>
                </a:solidFill>
              </a:rPr>
              <a:t>c</a:t>
            </a:r>
            <a:r>
              <a:rPr lang="en-US" dirty="0">
                <a:solidFill>
                  <a:srgbClr val="FF0000"/>
                </a:solidFill>
              </a:rPr>
              <a:t>) ≥ depth(v)</a:t>
            </a:r>
            <a:endParaRPr lang="en-US" altLang="zh-CN" dirty="0">
              <a:solidFill>
                <a:srgbClr val="FF0000"/>
              </a:solidFill>
            </a:endParaRPr>
          </a:p>
        </p:txBody>
      </p:sp>
    </p:spTree>
    <p:extLst>
      <p:ext uri="{BB962C8B-B14F-4D97-AF65-F5344CB8AC3E}">
        <p14:creationId xmlns:p14="http://schemas.microsoft.com/office/powerpoint/2010/main" val="4178028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D227D-0962-4F46-8D86-5D028C5C26EF}"/>
              </a:ext>
            </a:extLst>
          </p:cNvPr>
          <p:cNvSpPr>
            <a:spLocks noGrp="1"/>
          </p:cNvSpPr>
          <p:nvPr>
            <p:ph type="title"/>
          </p:nvPr>
        </p:nvSpPr>
        <p:spPr/>
        <p:txBody>
          <a:bodyPr/>
          <a:lstStyle/>
          <a:p>
            <a:r>
              <a:rPr lang="zh-CN" altLang="en-US" dirty="0"/>
              <a:t>例子</a:t>
            </a:r>
          </a:p>
        </p:txBody>
      </p:sp>
      <p:sp>
        <p:nvSpPr>
          <p:cNvPr id="5" name="椭圆 4">
            <a:extLst>
              <a:ext uri="{FF2B5EF4-FFF2-40B4-BE49-F238E27FC236}">
                <a16:creationId xmlns:a16="http://schemas.microsoft.com/office/drawing/2014/main" id="{3560DAC6-15D4-4614-AC84-EC92B1DE73C8}"/>
              </a:ext>
            </a:extLst>
          </p:cNvPr>
          <p:cNvSpPr/>
          <p:nvPr/>
        </p:nvSpPr>
        <p:spPr bwMode="auto">
          <a:xfrm>
            <a:off x="1318056" y="282443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CN"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4F801791-3D6A-46F9-90DA-EBEA9633D9F4}"/>
              </a:ext>
            </a:extLst>
          </p:cNvPr>
          <p:cNvSpPr/>
          <p:nvPr/>
        </p:nvSpPr>
        <p:spPr bwMode="auto">
          <a:xfrm>
            <a:off x="668116" y="352151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3E5C4B7-291B-4843-93BE-BD3782E5D90F}"/>
              </a:ext>
            </a:extLst>
          </p:cNvPr>
          <p:cNvSpPr/>
          <p:nvPr/>
        </p:nvSpPr>
        <p:spPr bwMode="auto">
          <a:xfrm>
            <a:off x="1631035" y="3983810"/>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4405EA3F-A9AA-44F2-9915-22695E063A8A}"/>
              </a:ext>
            </a:extLst>
          </p:cNvPr>
          <p:cNvSpPr/>
          <p:nvPr/>
        </p:nvSpPr>
        <p:spPr bwMode="auto">
          <a:xfrm>
            <a:off x="2602031" y="335306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CN"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9C891C9B-164C-47F4-A142-115429F60325}"/>
              </a:ext>
            </a:extLst>
          </p:cNvPr>
          <p:cNvSpPr/>
          <p:nvPr/>
        </p:nvSpPr>
        <p:spPr bwMode="auto">
          <a:xfrm>
            <a:off x="3520848" y="390764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2088B478-144B-4F91-9F48-CCDE07CC2D61}"/>
              </a:ext>
            </a:extLst>
          </p:cNvPr>
          <p:cNvSpPr/>
          <p:nvPr/>
        </p:nvSpPr>
        <p:spPr bwMode="auto">
          <a:xfrm>
            <a:off x="3479793" y="2627751"/>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1" name="直接连接符 10">
            <a:extLst>
              <a:ext uri="{FF2B5EF4-FFF2-40B4-BE49-F238E27FC236}">
                <a16:creationId xmlns:a16="http://schemas.microsoft.com/office/drawing/2014/main" id="{66E6031A-CC20-4DBF-9943-4B67759CFEE3}"/>
              </a:ext>
            </a:extLst>
          </p:cNvPr>
          <p:cNvCxnSpPr>
            <a:stCxn id="6" idx="7"/>
            <a:endCxn id="5" idx="3"/>
          </p:cNvCxnSpPr>
          <p:nvPr/>
        </p:nvCxnSpPr>
        <p:spPr bwMode="auto">
          <a:xfrm flipV="1">
            <a:off x="1091811" y="3248130"/>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308723C9-618E-4515-8C0B-4599CA7D5977}"/>
              </a:ext>
            </a:extLst>
          </p:cNvPr>
          <p:cNvCxnSpPr>
            <a:stCxn id="6" idx="5"/>
            <a:endCxn id="7" idx="2"/>
          </p:cNvCxnSpPr>
          <p:nvPr/>
        </p:nvCxnSpPr>
        <p:spPr bwMode="auto">
          <a:xfrm>
            <a:off x="1091811" y="3945212"/>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CB06880A-E99A-470D-B513-6B331930572A}"/>
              </a:ext>
            </a:extLst>
          </p:cNvPr>
          <p:cNvCxnSpPr>
            <a:stCxn id="5" idx="5"/>
            <a:endCxn id="7" idx="0"/>
          </p:cNvCxnSpPr>
          <p:nvPr/>
        </p:nvCxnSpPr>
        <p:spPr bwMode="auto">
          <a:xfrm>
            <a:off x="1741751" y="3248130"/>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EDD7185A-2579-4665-97E3-C9CC4C404114}"/>
              </a:ext>
            </a:extLst>
          </p:cNvPr>
          <p:cNvCxnSpPr>
            <a:stCxn id="10" idx="4"/>
            <a:endCxn id="9" idx="0"/>
          </p:cNvCxnSpPr>
          <p:nvPr/>
        </p:nvCxnSpPr>
        <p:spPr bwMode="auto">
          <a:xfrm>
            <a:off x="3727988" y="3124140"/>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185F15C2-2BD0-4031-A6A1-42B863407CA2}"/>
              </a:ext>
            </a:extLst>
          </p:cNvPr>
          <p:cNvCxnSpPr>
            <a:stCxn id="10" idx="3"/>
            <a:endCxn id="8" idx="7"/>
          </p:cNvCxnSpPr>
          <p:nvPr/>
        </p:nvCxnSpPr>
        <p:spPr bwMode="auto">
          <a:xfrm flipH="1">
            <a:off x="3025726" y="3051446"/>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6EED53B9-E2D1-4087-B8A1-88419B5449C8}"/>
              </a:ext>
            </a:extLst>
          </p:cNvPr>
          <p:cNvCxnSpPr>
            <a:stCxn id="9" idx="2"/>
            <a:endCxn id="8" idx="5"/>
          </p:cNvCxnSpPr>
          <p:nvPr/>
        </p:nvCxnSpPr>
        <p:spPr bwMode="auto">
          <a:xfrm flipH="1" flipV="1">
            <a:off x="3025726" y="3776757"/>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075F7EC0-494B-458E-8E5C-336AF4911DDD}"/>
              </a:ext>
            </a:extLst>
          </p:cNvPr>
          <p:cNvCxnSpPr>
            <a:stCxn id="8" idx="2"/>
            <a:endCxn id="5" idx="6"/>
          </p:cNvCxnSpPr>
          <p:nvPr/>
        </p:nvCxnSpPr>
        <p:spPr bwMode="auto">
          <a:xfrm flipH="1" flipV="1">
            <a:off x="1814445" y="3072630"/>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a:extLst>
              <a:ext uri="{FF2B5EF4-FFF2-40B4-BE49-F238E27FC236}">
                <a16:creationId xmlns:a16="http://schemas.microsoft.com/office/drawing/2014/main" id="{A460AAB6-C112-47DA-838F-E032F6F79C3C}"/>
              </a:ext>
            </a:extLst>
          </p:cNvPr>
          <p:cNvSpPr/>
          <p:nvPr/>
        </p:nvSpPr>
        <p:spPr bwMode="auto">
          <a:xfrm>
            <a:off x="6918406" y="193077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E37927F0-4356-4CE0-82D9-5A0B6ED7B5CF}"/>
              </a:ext>
            </a:extLst>
          </p:cNvPr>
          <p:cNvSpPr/>
          <p:nvPr/>
        </p:nvSpPr>
        <p:spPr bwMode="auto">
          <a:xfrm>
            <a:off x="6288185" y="2624486"/>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CN" altLang="en-US" sz="2000" dirty="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32119B67-6E4A-4A3B-A440-F11A3ECFF161}"/>
              </a:ext>
            </a:extLst>
          </p:cNvPr>
          <p:cNvSpPr/>
          <p:nvPr/>
        </p:nvSpPr>
        <p:spPr bwMode="auto">
          <a:xfrm>
            <a:off x="5791796" y="335306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CN" altLang="en-US" sz="2000" dirty="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EA2D35F5-2E85-4539-8139-63C234FB903B}"/>
              </a:ext>
            </a:extLst>
          </p:cNvPr>
          <p:cNvSpPr/>
          <p:nvPr/>
        </p:nvSpPr>
        <p:spPr bwMode="auto">
          <a:xfrm>
            <a:off x="5641530" y="4176330"/>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5</a:t>
            </a:r>
            <a:endParaRPr kumimoji="1" lang="zh-CN" altLang="en-US" sz="20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2CC8D5A4-4861-4C3B-B599-3D8A1DBEAEA6}"/>
              </a:ext>
            </a:extLst>
          </p:cNvPr>
          <p:cNvSpPr/>
          <p:nvPr/>
        </p:nvSpPr>
        <p:spPr bwMode="auto">
          <a:xfrm>
            <a:off x="5217835" y="494734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6</a:t>
            </a:r>
            <a:endParaRPr kumimoji="1" lang="zh-CN" altLang="en-US" sz="20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E6FAE768-BDFE-4F76-A06A-F8864C2B41B5}"/>
              </a:ext>
            </a:extLst>
          </p:cNvPr>
          <p:cNvSpPr/>
          <p:nvPr/>
        </p:nvSpPr>
        <p:spPr bwMode="auto">
          <a:xfrm>
            <a:off x="6826725" y="335306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4</a:t>
            </a:r>
            <a:endParaRPr kumimoji="1" lang="zh-CN" altLang="en-US" sz="2000" dirty="0">
              <a:latin typeface="Times New Roman" panose="02020603050405020304" pitchFamily="18" charset="0"/>
              <a:ea typeface="宋体" panose="02010600030101010101" pitchFamily="2" charset="-122"/>
            </a:endParaRPr>
          </a:p>
        </p:txBody>
      </p:sp>
      <p:cxnSp>
        <p:nvCxnSpPr>
          <p:cNvPr id="30" name="直接连接符 29">
            <a:extLst>
              <a:ext uri="{FF2B5EF4-FFF2-40B4-BE49-F238E27FC236}">
                <a16:creationId xmlns:a16="http://schemas.microsoft.com/office/drawing/2014/main" id="{A5DA13A8-0687-43CE-B1EC-FF82174CAD4A}"/>
              </a:ext>
            </a:extLst>
          </p:cNvPr>
          <p:cNvCxnSpPr>
            <a:stCxn id="25" idx="7"/>
            <a:endCxn id="21" idx="3"/>
          </p:cNvCxnSpPr>
          <p:nvPr/>
        </p:nvCxnSpPr>
        <p:spPr bwMode="auto">
          <a:xfrm flipV="1">
            <a:off x="6711880" y="2354473"/>
            <a:ext cx="279220" cy="3427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8A7A60CE-3A2D-41BF-A265-17BE45A1F045}"/>
              </a:ext>
            </a:extLst>
          </p:cNvPr>
          <p:cNvCxnSpPr>
            <a:stCxn id="26" idx="0"/>
            <a:endCxn id="25" idx="3"/>
          </p:cNvCxnSpPr>
          <p:nvPr/>
        </p:nvCxnSpPr>
        <p:spPr bwMode="auto">
          <a:xfrm flipV="1">
            <a:off x="6039991" y="3048181"/>
            <a:ext cx="320888" cy="3048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F1458E00-327C-4DE5-BA7D-F66672BF57AF}"/>
              </a:ext>
            </a:extLst>
          </p:cNvPr>
          <p:cNvCxnSpPr>
            <a:stCxn id="29" idx="0"/>
            <a:endCxn id="25" idx="5"/>
          </p:cNvCxnSpPr>
          <p:nvPr/>
        </p:nvCxnSpPr>
        <p:spPr bwMode="auto">
          <a:xfrm flipH="1" flipV="1">
            <a:off x="6711880" y="3048181"/>
            <a:ext cx="363040" cy="3048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38">
            <a:extLst>
              <a:ext uri="{FF2B5EF4-FFF2-40B4-BE49-F238E27FC236}">
                <a16:creationId xmlns:a16="http://schemas.microsoft.com/office/drawing/2014/main" id="{C15994F4-0C5D-44A8-8218-FBCE6B5601B1}"/>
              </a:ext>
            </a:extLst>
          </p:cNvPr>
          <p:cNvCxnSpPr>
            <a:stCxn id="27" idx="0"/>
            <a:endCxn id="26" idx="4"/>
          </p:cNvCxnSpPr>
          <p:nvPr/>
        </p:nvCxnSpPr>
        <p:spPr bwMode="auto">
          <a:xfrm flipV="1">
            <a:off x="5889725" y="3849451"/>
            <a:ext cx="150266" cy="32687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a:extLst>
              <a:ext uri="{FF2B5EF4-FFF2-40B4-BE49-F238E27FC236}">
                <a16:creationId xmlns:a16="http://schemas.microsoft.com/office/drawing/2014/main" id="{3D472C55-192E-4754-84D0-B6E45F1437B1}"/>
              </a:ext>
            </a:extLst>
          </p:cNvPr>
          <p:cNvCxnSpPr>
            <a:stCxn id="28" idx="0"/>
            <a:endCxn id="27" idx="3"/>
          </p:cNvCxnSpPr>
          <p:nvPr/>
        </p:nvCxnSpPr>
        <p:spPr bwMode="auto">
          <a:xfrm flipV="1">
            <a:off x="5466030" y="4600025"/>
            <a:ext cx="248194" cy="3473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a:extLst>
              <a:ext uri="{FF2B5EF4-FFF2-40B4-BE49-F238E27FC236}">
                <a16:creationId xmlns:a16="http://schemas.microsoft.com/office/drawing/2014/main" id="{91E2D19C-9DBE-45FE-A345-C6C6A1B1872E}"/>
              </a:ext>
            </a:extLst>
          </p:cNvPr>
          <p:cNvCxnSpPr>
            <a:stCxn id="28" idx="1"/>
            <a:endCxn id="26" idx="2"/>
          </p:cNvCxnSpPr>
          <p:nvPr/>
        </p:nvCxnSpPr>
        <p:spPr bwMode="auto">
          <a:xfrm rot="5400000" flipH="1" flipV="1">
            <a:off x="4831770" y="4060017"/>
            <a:ext cx="1418785" cy="501267"/>
          </a:xfrm>
          <a:prstGeom prst="curvedConnector2">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45">
            <a:extLst>
              <a:ext uri="{FF2B5EF4-FFF2-40B4-BE49-F238E27FC236}">
                <a16:creationId xmlns:a16="http://schemas.microsoft.com/office/drawing/2014/main" id="{C3AC36B2-518D-4122-8F15-DC26879EF492}"/>
              </a:ext>
            </a:extLst>
          </p:cNvPr>
          <p:cNvCxnSpPr>
            <a:stCxn id="29" idx="7"/>
            <a:endCxn id="21" idx="6"/>
          </p:cNvCxnSpPr>
          <p:nvPr/>
        </p:nvCxnSpPr>
        <p:spPr bwMode="auto">
          <a:xfrm rot="5400000" flipH="1" flipV="1">
            <a:off x="6709216" y="2720178"/>
            <a:ext cx="1246783" cy="164375"/>
          </a:xfrm>
          <a:prstGeom prst="curvedConnector4">
            <a:avLst>
              <a:gd name="adj1" fmla="val 37131"/>
              <a:gd name="adj2" fmla="val 239072"/>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文本框 66">
            <a:extLst>
              <a:ext uri="{FF2B5EF4-FFF2-40B4-BE49-F238E27FC236}">
                <a16:creationId xmlns:a16="http://schemas.microsoft.com/office/drawing/2014/main" id="{74F5D4D8-8D47-4BAC-962E-827F73F7F6DA}"/>
              </a:ext>
            </a:extLst>
          </p:cNvPr>
          <p:cNvSpPr txBox="1"/>
          <p:nvPr/>
        </p:nvSpPr>
        <p:spPr>
          <a:xfrm>
            <a:off x="6411997" y="4397573"/>
            <a:ext cx="2392369" cy="646331"/>
          </a:xfrm>
          <a:prstGeom prst="rect">
            <a:avLst/>
          </a:prstGeom>
          <a:noFill/>
        </p:spPr>
        <p:txBody>
          <a:bodyPr wrap="square" rtlCol="0">
            <a:spAutoFit/>
          </a:bodyPr>
          <a:lstStyle/>
          <a:p>
            <a:r>
              <a:rPr lang="en-US" altLang="zh-CN" dirty="0"/>
              <a:t>3</a:t>
            </a:r>
            <a:r>
              <a:rPr lang="zh-CN" altLang="en-US" dirty="0"/>
              <a:t>是割点：</a:t>
            </a:r>
            <a:endParaRPr lang="en-US" altLang="zh-CN" dirty="0"/>
          </a:p>
          <a:p>
            <a:r>
              <a:rPr lang="en-US" altLang="zh-CN" dirty="0"/>
              <a:t>   </a:t>
            </a:r>
            <a:r>
              <a:rPr lang="zh-CN" altLang="en-US" dirty="0"/>
              <a:t>因</a:t>
            </a:r>
            <a:r>
              <a:rPr lang="en-US" altLang="zh-CN" dirty="0"/>
              <a:t>low(5) </a:t>
            </a:r>
            <a:r>
              <a:rPr lang="en-US" altLang="zh-CN" dirty="0">
                <a:latin typeface="Cambria Math" panose="02040503050406030204" pitchFamily="18" charset="0"/>
                <a:ea typeface="Cambria Math" panose="02040503050406030204" pitchFamily="18" charset="0"/>
              </a:rPr>
              <a:t>≥ </a:t>
            </a:r>
            <a:r>
              <a:rPr lang="en-US" altLang="zh-CN" dirty="0"/>
              <a:t>depth(3)</a:t>
            </a:r>
            <a:endParaRPr lang="zh-CN" altLang="en-US" dirty="0"/>
          </a:p>
        </p:txBody>
      </p:sp>
      <p:sp>
        <p:nvSpPr>
          <p:cNvPr id="68" name="文本框 67">
            <a:extLst>
              <a:ext uri="{FF2B5EF4-FFF2-40B4-BE49-F238E27FC236}">
                <a16:creationId xmlns:a16="http://schemas.microsoft.com/office/drawing/2014/main" id="{72DBBAEE-CB5E-4484-A8E0-4DEB2A9AD4D8}"/>
              </a:ext>
            </a:extLst>
          </p:cNvPr>
          <p:cNvSpPr txBox="1"/>
          <p:nvPr/>
        </p:nvSpPr>
        <p:spPr>
          <a:xfrm>
            <a:off x="5290529" y="944886"/>
            <a:ext cx="2392369" cy="646331"/>
          </a:xfrm>
          <a:prstGeom prst="rect">
            <a:avLst/>
          </a:prstGeom>
          <a:noFill/>
        </p:spPr>
        <p:txBody>
          <a:bodyPr wrap="square" rtlCol="0">
            <a:spAutoFit/>
          </a:bodyPr>
          <a:lstStyle/>
          <a:p>
            <a:r>
              <a:rPr lang="en-US" altLang="zh-CN" dirty="0"/>
              <a:t>2</a:t>
            </a:r>
            <a:r>
              <a:rPr lang="zh-CN" altLang="en-US" dirty="0"/>
              <a:t>是割点：</a:t>
            </a:r>
            <a:endParaRPr lang="en-US" altLang="zh-CN" dirty="0"/>
          </a:p>
          <a:p>
            <a:r>
              <a:rPr lang="en-US" altLang="zh-CN" dirty="0"/>
              <a:t>   </a:t>
            </a:r>
            <a:r>
              <a:rPr lang="zh-CN" altLang="en-US" dirty="0"/>
              <a:t>因</a:t>
            </a:r>
            <a:r>
              <a:rPr lang="en-US" altLang="zh-CN" dirty="0"/>
              <a:t>low(3) </a:t>
            </a:r>
            <a:r>
              <a:rPr lang="en-US" altLang="zh-CN" dirty="0">
                <a:latin typeface="Cambria Math" panose="02040503050406030204" pitchFamily="18" charset="0"/>
                <a:ea typeface="Cambria Math" panose="02040503050406030204" pitchFamily="18" charset="0"/>
              </a:rPr>
              <a:t>≥ </a:t>
            </a:r>
            <a:r>
              <a:rPr lang="en-US" altLang="zh-CN" dirty="0"/>
              <a:t>depth(2)</a:t>
            </a:r>
            <a:endParaRPr lang="zh-CN" altLang="en-US" dirty="0"/>
          </a:p>
        </p:txBody>
      </p:sp>
    </p:spTree>
    <p:extLst>
      <p:ext uri="{BB962C8B-B14F-4D97-AF65-F5344CB8AC3E}">
        <p14:creationId xmlns:p14="http://schemas.microsoft.com/office/powerpoint/2010/main" val="1978664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C6874-E44C-438B-9AAF-1F797EBDC9D8}"/>
              </a:ext>
            </a:extLst>
          </p:cNvPr>
          <p:cNvSpPr>
            <a:spLocks noGrp="1"/>
          </p:cNvSpPr>
          <p:nvPr>
            <p:ph type="title"/>
          </p:nvPr>
        </p:nvSpPr>
        <p:spPr>
          <a:xfrm>
            <a:off x="685800" y="134679"/>
            <a:ext cx="7772400" cy="825500"/>
          </a:xfrm>
        </p:spPr>
        <p:txBody>
          <a:bodyPr/>
          <a:lstStyle/>
          <a:p>
            <a:r>
              <a:rPr lang="zh-CN" altLang="en-US" dirty="0"/>
              <a:t>寻找割点</a:t>
            </a:r>
            <a:r>
              <a:rPr lang="en-US" altLang="zh-CN" dirty="0"/>
              <a:t>——</a:t>
            </a:r>
            <a:r>
              <a:rPr lang="zh-CN" altLang="en-US" dirty="0"/>
              <a:t>算法伪代码</a:t>
            </a:r>
            <a:endParaRPr lang="en-US" dirty="0"/>
          </a:p>
        </p:txBody>
      </p:sp>
      <p:graphicFrame>
        <p:nvGraphicFramePr>
          <p:cNvPr id="3" name="表格 2">
            <a:extLst>
              <a:ext uri="{FF2B5EF4-FFF2-40B4-BE49-F238E27FC236}">
                <a16:creationId xmlns:a16="http://schemas.microsoft.com/office/drawing/2014/main" id="{CF12544F-EB42-458B-BFCE-245E7D436AB2}"/>
              </a:ext>
            </a:extLst>
          </p:cNvPr>
          <p:cNvGraphicFramePr>
            <a:graphicFrameLocks noGrp="1"/>
          </p:cNvGraphicFramePr>
          <p:nvPr>
            <p:extLst>
              <p:ext uri="{D42A27DB-BD31-4B8C-83A1-F6EECF244321}">
                <p14:modId xmlns:p14="http://schemas.microsoft.com/office/powerpoint/2010/main" val="1569014003"/>
              </p:ext>
            </p:extLst>
          </p:nvPr>
        </p:nvGraphicFramePr>
        <p:xfrm>
          <a:off x="685800" y="547429"/>
          <a:ext cx="7178040" cy="5303520"/>
        </p:xfrm>
        <a:graphic>
          <a:graphicData uri="http://schemas.openxmlformats.org/drawingml/2006/table">
            <a:tbl>
              <a:tblPr/>
              <a:tblGrid>
                <a:gridCol w="6714154">
                  <a:extLst>
                    <a:ext uri="{9D8B030D-6E8A-4147-A177-3AD203B41FA5}">
                      <a16:colId xmlns:a16="http://schemas.microsoft.com/office/drawing/2014/main" val="200883374"/>
                    </a:ext>
                  </a:extLst>
                </a:gridCol>
                <a:gridCol w="463886">
                  <a:extLst>
                    <a:ext uri="{9D8B030D-6E8A-4147-A177-3AD203B41FA5}">
                      <a16:colId xmlns:a16="http://schemas.microsoft.com/office/drawing/2014/main" val="4283672288"/>
                    </a:ext>
                  </a:extLst>
                </a:gridCol>
              </a:tblGrid>
              <a:tr h="0">
                <a:tc>
                  <a:txBody>
                    <a:bodyPr/>
                    <a:lstStyle/>
                    <a:p>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endPar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endParaRPr>
                    </a:p>
                    <a:p>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void</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kern="1200" dirty="0" err="1">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TarjanDfs</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p)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visited[v] = true;  </a:t>
                      </a:r>
                      <a:r>
                        <a:rPr lang="en-US" altLang="zh-CN"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cut[v] = false;</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depth[v] = ~p ? depth[p] + 1 : 0;</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child = 0;</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for </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int</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u : g[v])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(u == p)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continue</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if</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(visited[u])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std::min(low[v], depth[u]);</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 </a:t>
                      </a:r>
                      <a:r>
                        <a:rPr lang="en-US" sz="1800" b="1"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else</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child++;</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0" i="0" kern="1200" dirty="0" err="1">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TarjanDfs</a:t>
                      </a: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(u, v);</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low[v] = std::min(low[v], low[u]);</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if</a:t>
                      </a: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 (low[u] &gt;= depth[v]) cut[v] = true;</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b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en-US" sz="1800" b="1"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if </a:t>
                      </a:r>
                      <a:r>
                        <a:rPr lang="en-US" sz="1800" b="0" i="0" kern="1200" dirty="0">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(p == 0 &amp;&amp; child == 1) cut[v] = false; </a:t>
                      </a:r>
                      <a:r>
                        <a:rPr lang="en-US" sz="1800" b="0" i="0" kern="1200" dirty="0">
                          <a:solidFill>
                            <a:srgbClr val="00B0F0"/>
                          </a:solidFill>
                          <a:effectLst/>
                          <a:latin typeface="微软雅黑" panose="020B0503020204020204" pitchFamily="34" charset="-122"/>
                          <a:ea typeface="微软雅黑" panose="020B0503020204020204" pitchFamily="34" charset="-122"/>
                          <a:cs typeface="Courier New" panose="02070309020205020404" pitchFamily="49" charset="0"/>
                        </a:rPr>
                        <a:t>// </a:t>
                      </a:r>
                      <a:r>
                        <a:rPr lang="zh-CN" altLang="en-US" sz="1800" b="0" i="0" kern="1200" dirty="0">
                          <a:solidFill>
                            <a:srgbClr val="00B0F0"/>
                          </a:solidFill>
                          <a:effectLst/>
                          <a:latin typeface="微软雅黑" panose="020B0503020204020204" pitchFamily="34" charset="-122"/>
                          <a:ea typeface="微软雅黑" panose="020B0503020204020204" pitchFamily="34" charset="-122"/>
                          <a:cs typeface="Courier New" panose="02070309020205020404" pitchFamily="49" charset="0"/>
                        </a:rPr>
                        <a:t>根的纠正。</a:t>
                      </a:r>
                      <a:br>
                        <a:rPr lang="en-US" sz="1800" b="0" i="0" kern="1200" dirty="0">
                          <a:solidFill>
                            <a:srgbClr val="00B0F0"/>
                          </a:solidFill>
                          <a:effectLst/>
                          <a:latin typeface="微软雅黑" panose="020B0503020204020204" pitchFamily="34" charset="-122"/>
                          <a:ea typeface="微软雅黑" panose="020B0503020204020204" pitchFamily="34" charset="-122"/>
                          <a:cs typeface="Courier New" panose="02070309020205020404" pitchFamily="49" charset="0"/>
                        </a:rPr>
                      </a:br>
                      <a:r>
                        <a:rPr lang="en-US" sz="1800" b="0" i="0" kern="1200" dirty="0">
                          <a:solidFill>
                            <a:srgbClr val="660066"/>
                          </a:solidFill>
                          <a:effectLst/>
                          <a:latin typeface="微软雅黑" panose="020B0503020204020204" pitchFamily="34" charset="-122"/>
                          <a:ea typeface="微软雅黑" panose="020B0503020204020204" pitchFamily="34" charset="-122"/>
                          <a:cs typeface="Courier New" panose="02070309020205020404" pitchFamily="49" charset="0"/>
                        </a:rPr>
                        <a:t>}</a:t>
                      </a:r>
                    </a:p>
                  </a:txBody>
                  <a:tcPr anchor="ctr">
                    <a:lnL w="6350" cap="flat" cmpd="sng" algn="ctr">
                      <a:noFill/>
                      <a:prstDash val="solid"/>
                      <a:round/>
                      <a:headEnd type="none" w="med" len="med"/>
                      <a:tailEnd type="none" w="med" len="med"/>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dirty="0">
                        <a:effectLst/>
                      </a:endParaRPr>
                    </a:p>
                  </a:txBody>
                  <a:tcPr anchor="ctr">
                    <a:lnL>
                      <a:noFill/>
                    </a:lnL>
                    <a:lnR w="6350" cap="flat" cmpd="sng" algn="ctr">
                      <a:noFill/>
                      <a:prstDash val="solid"/>
                      <a:round/>
                      <a:headEnd type="none" w="med" len="med"/>
                      <a:tailEnd type="none" w="med" len="med"/>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0576372"/>
                  </a:ext>
                </a:extLst>
              </a:tr>
            </a:tbl>
          </a:graphicData>
        </a:graphic>
      </p:graphicFrame>
      <p:sp>
        <p:nvSpPr>
          <p:cNvPr id="5" name="Rectangle 1">
            <a:extLst>
              <a:ext uri="{FF2B5EF4-FFF2-40B4-BE49-F238E27FC236}">
                <a16:creationId xmlns:a16="http://schemas.microsoft.com/office/drawing/2014/main" id="{10F3775E-43F2-4DEC-B0BC-2FA2A07505C7}"/>
              </a:ext>
            </a:extLst>
          </p:cNvPr>
          <p:cNvSpPr>
            <a:spLocks noChangeArrowheads="1"/>
          </p:cNvSpPr>
          <p:nvPr/>
        </p:nvSpPr>
        <p:spPr bwMode="auto">
          <a:xfrm>
            <a:off x="1888597" y="19134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4C9DD468-F119-47A6-A27F-EE11DAB34739}"/>
              </a:ext>
            </a:extLst>
          </p:cNvPr>
          <p:cNvSpPr/>
          <p:nvPr/>
        </p:nvSpPr>
        <p:spPr>
          <a:xfrm>
            <a:off x="5525386" y="825500"/>
            <a:ext cx="3079898" cy="923330"/>
          </a:xfrm>
          <a:prstGeom prst="rect">
            <a:avLst/>
          </a:prstGeom>
        </p:spPr>
        <p:txBody>
          <a:bodyPr wrap="square">
            <a:spAutoFit/>
          </a:bodyPr>
          <a:lstStyle/>
          <a:p>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std::vector&lt;</a:t>
            </a: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&gt; g[</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int</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low[</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depth[</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b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br>
            <a:r>
              <a:rPr lang="en-US" b="1"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bool</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visited[</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 cut[</a:t>
            </a:r>
            <a:r>
              <a:rPr lang="en-US" dirty="0" err="1">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kN</a:t>
            </a:r>
            <a:r>
              <a:rPr lang="en-US" dirty="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a:t>
            </a:r>
            <a:endParaRPr lang="en-US" dirty="0">
              <a:solidFill>
                <a:srgbClr val="0070C0"/>
              </a:solidFill>
            </a:endParaRPr>
          </a:p>
        </p:txBody>
      </p:sp>
    </p:spTree>
    <p:extLst>
      <p:ext uri="{BB962C8B-B14F-4D97-AF65-F5344CB8AC3E}">
        <p14:creationId xmlns:p14="http://schemas.microsoft.com/office/powerpoint/2010/main" val="2686426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B99E9-708C-4295-B488-14D2EE2189BB}"/>
              </a:ext>
            </a:extLst>
          </p:cNvPr>
          <p:cNvSpPr>
            <a:spLocks noGrp="1"/>
          </p:cNvSpPr>
          <p:nvPr>
            <p:ph type="title"/>
          </p:nvPr>
        </p:nvSpPr>
        <p:spPr/>
        <p:txBody>
          <a:bodyPr/>
          <a:lstStyle/>
          <a:p>
            <a:r>
              <a:rPr lang="zh-CN" altLang="en-US" dirty="0"/>
              <a:t>点双连通分量</a:t>
            </a:r>
          </a:p>
        </p:txBody>
      </p:sp>
      <p:grpSp>
        <p:nvGrpSpPr>
          <p:cNvPr id="62" name="组合 61">
            <a:extLst>
              <a:ext uri="{FF2B5EF4-FFF2-40B4-BE49-F238E27FC236}">
                <a16:creationId xmlns:a16="http://schemas.microsoft.com/office/drawing/2014/main" id="{51632AF2-DD91-4CAE-9C95-DEF33E457B57}"/>
              </a:ext>
            </a:extLst>
          </p:cNvPr>
          <p:cNvGrpSpPr/>
          <p:nvPr/>
        </p:nvGrpSpPr>
        <p:grpSpPr>
          <a:xfrm>
            <a:off x="531662" y="1817521"/>
            <a:ext cx="3879689" cy="2280401"/>
            <a:chOff x="1101121" y="1797220"/>
            <a:chExt cx="3879689" cy="2280401"/>
          </a:xfrm>
        </p:grpSpPr>
        <p:sp>
          <p:nvSpPr>
            <p:cNvPr id="4" name="椭圆 3">
              <a:extLst>
                <a:ext uri="{FF2B5EF4-FFF2-40B4-BE49-F238E27FC236}">
                  <a16:creationId xmlns:a16="http://schemas.microsoft.com/office/drawing/2014/main" id="{9FFF0F8D-3996-4852-9EB4-B2AD5EFFC70B}"/>
                </a:ext>
              </a:extLst>
            </p:cNvPr>
            <p:cNvSpPr/>
            <p:nvPr/>
          </p:nvSpPr>
          <p:spPr bwMode="auto">
            <a:xfrm>
              <a:off x="1915215" y="2104112"/>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2</a:t>
              </a:r>
              <a:endParaRPr kumimoji="1" lang="zh-CN"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484D2FD5-A8EF-4FB8-92CB-A5C4A71D1E5F}"/>
                </a:ext>
              </a:extLst>
            </p:cNvPr>
            <p:cNvSpPr/>
            <p:nvPr/>
          </p:nvSpPr>
          <p:spPr bwMode="auto">
            <a:xfrm>
              <a:off x="1265275" y="280119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E5E600D2-7019-4564-9C14-8E78C92687C1}"/>
                </a:ext>
              </a:extLst>
            </p:cNvPr>
            <p:cNvSpPr/>
            <p:nvPr/>
          </p:nvSpPr>
          <p:spPr bwMode="auto">
            <a:xfrm>
              <a:off x="2228194" y="326348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1CFE343-512B-48B0-8753-7615F29CF904}"/>
                </a:ext>
              </a:extLst>
            </p:cNvPr>
            <p:cNvSpPr/>
            <p:nvPr/>
          </p:nvSpPr>
          <p:spPr bwMode="auto">
            <a:xfrm>
              <a:off x="3199190" y="2632739"/>
              <a:ext cx="496389" cy="49638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3</a:t>
              </a:r>
              <a:endParaRPr kumimoji="1" lang="zh-CN"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EAD16B39-845A-4E20-838E-90048726306B}"/>
                </a:ext>
              </a:extLst>
            </p:cNvPr>
            <p:cNvSpPr/>
            <p:nvPr/>
          </p:nvSpPr>
          <p:spPr bwMode="auto">
            <a:xfrm>
              <a:off x="4118007" y="3187320"/>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1B9F2393-013E-45D3-BE04-E1091149BEE3}"/>
                </a:ext>
              </a:extLst>
            </p:cNvPr>
            <p:cNvSpPr/>
            <p:nvPr/>
          </p:nvSpPr>
          <p:spPr bwMode="auto">
            <a:xfrm>
              <a:off x="4076952" y="190742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10" name="直接连接符 9">
              <a:extLst>
                <a:ext uri="{FF2B5EF4-FFF2-40B4-BE49-F238E27FC236}">
                  <a16:creationId xmlns:a16="http://schemas.microsoft.com/office/drawing/2014/main" id="{413C4EB8-3390-4D6E-AB33-F85437978E03}"/>
                </a:ext>
              </a:extLst>
            </p:cNvPr>
            <p:cNvCxnSpPr>
              <a:stCxn id="5" idx="7"/>
              <a:endCxn id="4" idx="3"/>
            </p:cNvCxnSpPr>
            <p:nvPr/>
          </p:nvCxnSpPr>
          <p:spPr bwMode="auto">
            <a:xfrm flipV="1">
              <a:off x="1688970" y="2527807"/>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3B8E6381-1A5C-448D-B139-805C60701456}"/>
                </a:ext>
              </a:extLst>
            </p:cNvPr>
            <p:cNvCxnSpPr>
              <a:stCxn id="5" idx="5"/>
              <a:endCxn id="6" idx="2"/>
            </p:cNvCxnSpPr>
            <p:nvPr/>
          </p:nvCxnSpPr>
          <p:spPr bwMode="auto">
            <a:xfrm>
              <a:off x="1688970" y="3224889"/>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FE61899E-DD2F-4EAA-BFDD-B48C239BF8C6}"/>
                </a:ext>
              </a:extLst>
            </p:cNvPr>
            <p:cNvCxnSpPr>
              <a:stCxn id="4" idx="5"/>
              <a:endCxn id="6" idx="0"/>
            </p:cNvCxnSpPr>
            <p:nvPr/>
          </p:nvCxnSpPr>
          <p:spPr bwMode="auto">
            <a:xfrm>
              <a:off x="2338910" y="2527807"/>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8EF7AC5A-2116-4A6F-B5FB-6A929DA9752C}"/>
                </a:ext>
              </a:extLst>
            </p:cNvPr>
            <p:cNvCxnSpPr>
              <a:stCxn id="9" idx="4"/>
              <a:endCxn id="8" idx="0"/>
            </p:cNvCxnSpPr>
            <p:nvPr/>
          </p:nvCxnSpPr>
          <p:spPr bwMode="auto">
            <a:xfrm>
              <a:off x="4325147" y="2403817"/>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5537B6FD-27E4-4B04-AF3D-74BCF8DE9071}"/>
                </a:ext>
              </a:extLst>
            </p:cNvPr>
            <p:cNvCxnSpPr>
              <a:stCxn id="9" idx="3"/>
              <a:endCxn id="7" idx="7"/>
            </p:cNvCxnSpPr>
            <p:nvPr/>
          </p:nvCxnSpPr>
          <p:spPr bwMode="auto">
            <a:xfrm flipH="1">
              <a:off x="3622885" y="2331123"/>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21FF0F80-9EE5-4248-9D3C-1BEF11927382}"/>
                </a:ext>
              </a:extLst>
            </p:cNvPr>
            <p:cNvCxnSpPr>
              <a:stCxn id="8" idx="2"/>
              <a:endCxn id="7" idx="5"/>
            </p:cNvCxnSpPr>
            <p:nvPr/>
          </p:nvCxnSpPr>
          <p:spPr bwMode="auto">
            <a:xfrm flipH="1" flipV="1">
              <a:off x="3622885" y="3056434"/>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651C4C7E-2C27-48AA-94C4-9E6B7810388C}"/>
                </a:ext>
              </a:extLst>
            </p:cNvPr>
            <p:cNvCxnSpPr>
              <a:stCxn id="7" idx="2"/>
              <a:endCxn id="4" idx="6"/>
            </p:cNvCxnSpPr>
            <p:nvPr/>
          </p:nvCxnSpPr>
          <p:spPr bwMode="auto">
            <a:xfrm flipH="1" flipV="1">
              <a:off x="2411604" y="2352307"/>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椭圆 16">
              <a:extLst>
                <a:ext uri="{FF2B5EF4-FFF2-40B4-BE49-F238E27FC236}">
                  <a16:creationId xmlns:a16="http://schemas.microsoft.com/office/drawing/2014/main" id="{2838A6E8-4D91-4C9C-9920-4D23052E9671}"/>
                </a:ext>
              </a:extLst>
            </p:cNvPr>
            <p:cNvSpPr/>
            <p:nvPr/>
          </p:nvSpPr>
          <p:spPr bwMode="auto">
            <a:xfrm>
              <a:off x="1101121" y="2021154"/>
              <a:ext cx="1832532" cy="2056467"/>
            </a:xfrm>
            <a:custGeom>
              <a:avLst/>
              <a:gdLst>
                <a:gd name="connsiteX0" fmla="*/ 0 w 1832532"/>
                <a:gd name="connsiteY0" fmla="*/ 1028234 h 2056467"/>
                <a:gd name="connsiteX1" fmla="*/ 916266 w 1832532"/>
                <a:gd name="connsiteY1" fmla="*/ 0 h 2056467"/>
                <a:gd name="connsiteX2" fmla="*/ 1832532 w 1832532"/>
                <a:gd name="connsiteY2" fmla="*/ 1028234 h 2056467"/>
                <a:gd name="connsiteX3" fmla="*/ 916266 w 1832532"/>
                <a:gd name="connsiteY3" fmla="*/ 2056468 h 2056467"/>
                <a:gd name="connsiteX4" fmla="*/ 0 w 1832532"/>
                <a:gd name="connsiteY4" fmla="*/ 1028234 h 205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32" h="2056467" extrusionOk="0">
                  <a:moveTo>
                    <a:pt x="0" y="1028234"/>
                  </a:moveTo>
                  <a:cubicBezTo>
                    <a:pt x="10127" y="363484"/>
                    <a:pt x="465191" y="19414"/>
                    <a:pt x="916266" y="0"/>
                  </a:cubicBezTo>
                  <a:cubicBezTo>
                    <a:pt x="1406188" y="-7176"/>
                    <a:pt x="1743409" y="409088"/>
                    <a:pt x="1832532" y="1028234"/>
                  </a:cubicBezTo>
                  <a:cubicBezTo>
                    <a:pt x="1860826" y="1570308"/>
                    <a:pt x="1517723" y="2111972"/>
                    <a:pt x="916266" y="2056468"/>
                  </a:cubicBezTo>
                  <a:cubicBezTo>
                    <a:pt x="320941" y="2030986"/>
                    <a:pt x="-9189" y="1679977"/>
                    <a:pt x="0" y="1028234"/>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997080650">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 name="椭圆 17">
              <a:extLst>
                <a:ext uri="{FF2B5EF4-FFF2-40B4-BE49-F238E27FC236}">
                  <a16:creationId xmlns:a16="http://schemas.microsoft.com/office/drawing/2014/main" id="{9EA0ABE9-0E0E-4952-9423-FF2CE182EA41}"/>
                </a:ext>
              </a:extLst>
            </p:cNvPr>
            <p:cNvSpPr/>
            <p:nvPr/>
          </p:nvSpPr>
          <p:spPr bwMode="auto">
            <a:xfrm>
              <a:off x="3148278" y="1797220"/>
              <a:ext cx="1832532" cy="2056467"/>
            </a:xfrm>
            <a:custGeom>
              <a:avLst/>
              <a:gdLst>
                <a:gd name="connsiteX0" fmla="*/ 0 w 1832532"/>
                <a:gd name="connsiteY0" fmla="*/ 1028234 h 2056467"/>
                <a:gd name="connsiteX1" fmla="*/ 916266 w 1832532"/>
                <a:gd name="connsiteY1" fmla="*/ 0 h 2056467"/>
                <a:gd name="connsiteX2" fmla="*/ 1832532 w 1832532"/>
                <a:gd name="connsiteY2" fmla="*/ 1028234 h 2056467"/>
                <a:gd name="connsiteX3" fmla="*/ 916266 w 1832532"/>
                <a:gd name="connsiteY3" fmla="*/ 2056468 h 2056467"/>
                <a:gd name="connsiteX4" fmla="*/ 0 w 1832532"/>
                <a:gd name="connsiteY4" fmla="*/ 1028234 h 2056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2532" h="2056467" extrusionOk="0">
                  <a:moveTo>
                    <a:pt x="0" y="1028234"/>
                  </a:moveTo>
                  <a:cubicBezTo>
                    <a:pt x="-11864" y="439001"/>
                    <a:pt x="435784" y="-25180"/>
                    <a:pt x="916266" y="0"/>
                  </a:cubicBezTo>
                  <a:cubicBezTo>
                    <a:pt x="1446003" y="46248"/>
                    <a:pt x="1757218" y="368332"/>
                    <a:pt x="1832532" y="1028234"/>
                  </a:cubicBezTo>
                  <a:cubicBezTo>
                    <a:pt x="1900722" y="1490364"/>
                    <a:pt x="1525131" y="2036319"/>
                    <a:pt x="916266" y="2056468"/>
                  </a:cubicBezTo>
                  <a:cubicBezTo>
                    <a:pt x="459097" y="1956708"/>
                    <a:pt x="-57122" y="1640231"/>
                    <a:pt x="0" y="1028234"/>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9" name="椭圆 18">
              <a:extLst>
                <a:ext uri="{FF2B5EF4-FFF2-40B4-BE49-F238E27FC236}">
                  <a16:creationId xmlns:a16="http://schemas.microsoft.com/office/drawing/2014/main" id="{6882BDEC-336D-4817-92D1-F8883B5F9C75}"/>
                </a:ext>
              </a:extLst>
            </p:cNvPr>
            <p:cNvSpPr/>
            <p:nvPr/>
          </p:nvSpPr>
          <p:spPr bwMode="auto">
            <a:xfrm rot="1164021">
              <a:off x="1849809" y="1880968"/>
              <a:ext cx="1996482" cy="1258699"/>
            </a:xfrm>
            <a:custGeom>
              <a:avLst/>
              <a:gdLst>
                <a:gd name="connsiteX0" fmla="*/ 0 w 1996482"/>
                <a:gd name="connsiteY0" fmla="*/ 629350 h 1258699"/>
                <a:gd name="connsiteX1" fmla="*/ 998241 w 1996482"/>
                <a:gd name="connsiteY1" fmla="*/ 0 h 1258699"/>
                <a:gd name="connsiteX2" fmla="*/ 1996482 w 1996482"/>
                <a:gd name="connsiteY2" fmla="*/ 629350 h 1258699"/>
                <a:gd name="connsiteX3" fmla="*/ 998241 w 1996482"/>
                <a:gd name="connsiteY3" fmla="*/ 1258700 h 1258699"/>
                <a:gd name="connsiteX4" fmla="*/ 0 w 1996482"/>
                <a:gd name="connsiteY4" fmla="*/ 629350 h 12586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6482" h="1258699" extrusionOk="0">
                  <a:moveTo>
                    <a:pt x="0" y="629350"/>
                  </a:moveTo>
                  <a:cubicBezTo>
                    <a:pt x="-17837" y="249665"/>
                    <a:pt x="524082" y="-76011"/>
                    <a:pt x="998241" y="0"/>
                  </a:cubicBezTo>
                  <a:cubicBezTo>
                    <a:pt x="1583644" y="66531"/>
                    <a:pt x="1985732" y="268634"/>
                    <a:pt x="1996482" y="629350"/>
                  </a:cubicBezTo>
                  <a:cubicBezTo>
                    <a:pt x="2034278" y="918317"/>
                    <a:pt x="1660523" y="1236956"/>
                    <a:pt x="998241" y="1258700"/>
                  </a:cubicBezTo>
                  <a:cubicBezTo>
                    <a:pt x="457231" y="1237668"/>
                    <a:pt x="-41286" y="1008818"/>
                    <a:pt x="0" y="629350"/>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61" name="组合 60">
            <a:extLst>
              <a:ext uri="{FF2B5EF4-FFF2-40B4-BE49-F238E27FC236}">
                <a16:creationId xmlns:a16="http://schemas.microsoft.com/office/drawing/2014/main" id="{F7CB86B2-CF31-48C5-A689-567414D6D80B}"/>
              </a:ext>
            </a:extLst>
          </p:cNvPr>
          <p:cNvGrpSpPr/>
          <p:nvPr/>
        </p:nvGrpSpPr>
        <p:grpSpPr>
          <a:xfrm>
            <a:off x="5147066" y="1670426"/>
            <a:ext cx="3619977" cy="3294915"/>
            <a:chOff x="2567118" y="4362207"/>
            <a:chExt cx="2134435" cy="2009643"/>
          </a:xfrm>
        </p:grpSpPr>
        <p:sp>
          <p:nvSpPr>
            <p:cNvPr id="21" name="椭圆 20">
              <a:extLst>
                <a:ext uri="{FF2B5EF4-FFF2-40B4-BE49-F238E27FC236}">
                  <a16:creationId xmlns:a16="http://schemas.microsoft.com/office/drawing/2014/main" id="{8A9DEC0E-767D-4DC1-874E-86FCB9C46B90}"/>
                </a:ext>
              </a:extLst>
            </p:cNvPr>
            <p:cNvSpPr/>
            <p:nvPr/>
          </p:nvSpPr>
          <p:spPr bwMode="auto">
            <a:xfrm>
              <a:off x="3203014" y="4418164"/>
              <a:ext cx="224779" cy="23130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2" name="椭圆 21">
              <a:extLst>
                <a:ext uri="{FF2B5EF4-FFF2-40B4-BE49-F238E27FC236}">
                  <a16:creationId xmlns:a16="http://schemas.microsoft.com/office/drawing/2014/main" id="{3B1DE049-63EB-4947-A36E-70E0740E0883}"/>
                </a:ext>
              </a:extLst>
            </p:cNvPr>
            <p:cNvSpPr/>
            <p:nvPr/>
          </p:nvSpPr>
          <p:spPr bwMode="auto">
            <a:xfrm>
              <a:off x="3763178" y="4723697"/>
              <a:ext cx="224779" cy="23130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3" name="椭圆 22">
              <a:extLst>
                <a:ext uri="{FF2B5EF4-FFF2-40B4-BE49-F238E27FC236}">
                  <a16:creationId xmlns:a16="http://schemas.microsoft.com/office/drawing/2014/main" id="{D7B003B8-ED8E-46B5-AA63-AAB9239D307D}"/>
                </a:ext>
              </a:extLst>
            </p:cNvPr>
            <p:cNvSpPr/>
            <p:nvPr/>
          </p:nvSpPr>
          <p:spPr bwMode="auto">
            <a:xfrm>
              <a:off x="3290596" y="4880010"/>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24" name="直接连接符 23">
              <a:extLst>
                <a:ext uri="{FF2B5EF4-FFF2-40B4-BE49-F238E27FC236}">
                  <a16:creationId xmlns:a16="http://schemas.microsoft.com/office/drawing/2014/main" id="{4BD432CD-B05A-4462-A245-13FCDC478976}"/>
                </a:ext>
              </a:extLst>
            </p:cNvPr>
            <p:cNvCxnSpPr>
              <a:stCxn id="21" idx="4"/>
              <a:endCxn id="23" idx="0"/>
            </p:cNvCxnSpPr>
            <p:nvPr/>
          </p:nvCxnSpPr>
          <p:spPr bwMode="auto">
            <a:xfrm>
              <a:off x="3315404" y="4649473"/>
              <a:ext cx="87581" cy="23053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8E91F42D-0441-4078-817A-467754EB6E62}"/>
                </a:ext>
              </a:extLst>
            </p:cNvPr>
            <p:cNvCxnSpPr>
              <a:cxnSpLocks/>
              <a:stCxn id="21" idx="6"/>
              <a:endCxn id="22" idx="1"/>
            </p:cNvCxnSpPr>
            <p:nvPr/>
          </p:nvCxnSpPr>
          <p:spPr bwMode="auto">
            <a:xfrm>
              <a:off x="3427793" y="4533819"/>
              <a:ext cx="368303" cy="22375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99D3CF25-A61F-4705-A14E-2D96AF6D88B2}"/>
                </a:ext>
              </a:extLst>
            </p:cNvPr>
            <p:cNvCxnSpPr>
              <a:cxnSpLocks/>
              <a:stCxn id="22" idx="2"/>
              <a:endCxn id="23" idx="6"/>
            </p:cNvCxnSpPr>
            <p:nvPr/>
          </p:nvCxnSpPr>
          <p:spPr bwMode="auto">
            <a:xfrm flipH="1">
              <a:off x="3515375" y="4839351"/>
              <a:ext cx="247803" cy="15631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椭圆 26">
              <a:extLst>
                <a:ext uri="{FF2B5EF4-FFF2-40B4-BE49-F238E27FC236}">
                  <a16:creationId xmlns:a16="http://schemas.microsoft.com/office/drawing/2014/main" id="{58C485F5-559A-413C-9DA0-36426F3F25D4}"/>
                </a:ext>
              </a:extLst>
            </p:cNvPr>
            <p:cNvSpPr/>
            <p:nvPr/>
          </p:nvSpPr>
          <p:spPr bwMode="auto">
            <a:xfrm>
              <a:off x="3290596" y="5516114"/>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8631D5A6-5EC8-45F4-9DCA-067C0E3B0E2A}"/>
                </a:ext>
              </a:extLst>
            </p:cNvPr>
            <p:cNvSpPr/>
            <p:nvPr/>
          </p:nvSpPr>
          <p:spPr bwMode="auto">
            <a:xfrm>
              <a:off x="3792002" y="5516114"/>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6A7539BC-E920-4E76-B0BE-4D63D0B9E4B2}"/>
                </a:ext>
              </a:extLst>
            </p:cNvPr>
            <p:cNvSpPr/>
            <p:nvPr/>
          </p:nvSpPr>
          <p:spPr bwMode="auto">
            <a:xfrm>
              <a:off x="3288947" y="6035719"/>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DD449791-F239-4A1E-A406-78DDE6D048A4}"/>
                </a:ext>
              </a:extLst>
            </p:cNvPr>
            <p:cNvSpPr/>
            <p:nvPr/>
          </p:nvSpPr>
          <p:spPr bwMode="auto">
            <a:xfrm>
              <a:off x="3792001" y="6045346"/>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31" name="椭圆 30">
              <a:extLst>
                <a:ext uri="{FF2B5EF4-FFF2-40B4-BE49-F238E27FC236}">
                  <a16:creationId xmlns:a16="http://schemas.microsoft.com/office/drawing/2014/main" id="{0F914AAC-F315-4859-A567-594850596CD3}"/>
                </a:ext>
              </a:extLst>
            </p:cNvPr>
            <p:cNvSpPr/>
            <p:nvPr/>
          </p:nvSpPr>
          <p:spPr bwMode="auto">
            <a:xfrm>
              <a:off x="2693007" y="5166016"/>
              <a:ext cx="224779" cy="23131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32" name="直接连接符 31">
              <a:extLst>
                <a:ext uri="{FF2B5EF4-FFF2-40B4-BE49-F238E27FC236}">
                  <a16:creationId xmlns:a16="http://schemas.microsoft.com/office/drawing/2014/main" id="{6D02E1B5-50B6-49B9-838D-75F5306E4EEC}"/>
                </a:ext>
              </a:extLst>
            </p:cNvPr>
            <p:cNvCxnSpPr>
              <a:cxnSpLocks/>
              <a:stCxn id="31" idx="7"/>
              <a:endCxn id="23" idx="2"/>
            </p:cNvCxnSpPr>
            <p:nvPr/>
          </p:nvCxnSpPr>
          <p:spPr bwMode="auto">
            <a:xfrm flipV="1">
              <a:off x="2884868" y="4995665"/>
              <a:ext cx="405728" cy="20422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E1CEB549-FBBD-4B1F-8BBD-5E0B9A306022}"/>
                </a:ext>
              </a:extLst>
            </p:cNvPr>
            <p:cNvCxnSpPr>
              <a:cxnSpLocks/>
              <a:stCxn id="23" idx="4"/>
              <a:endCxn id="27" idx="0"/>
            </p:cNvCxnSpPr>
            <p:nvPr/>
          </p:nvCxnSpPr>
          <p:spPr bwMode="auto">
            <a:xfrm>
              <a:off x="3402986" y="5111320"/>
              <a:ext cx="0" cy="40479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a:extLst>
                <a:ext uri="{FF2B5EF4-FFF2-40B4-BE49-F238E27FC236}">
                  <a16:creationId xmlns:a16="http://schemas.microsoft.com/office/drawing/2014/main" id="{707A52BC-4A76-42B3-86E0-C1F3001C03A6}"/>
                </a:ext>
              </a:extLst>
            </p:cNvPr>
            <p:cNvCxnSpPr>
              <a:cxnSpLocks/>
              <a:stCxn id="27" idx="6"/>
              <a:endCxn id="28" idx="2"/>
            </p:cNvCxnSpPr>
            <p:nvPr/>
          </p:nvCxnSpPr>
          <p:spPr bwMode="auto">
            <a:xfrm>
              <a:off x="3515375" y="5631769"/>
              <a:ext cx="276627"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a:extLst>
                <a:ext uri="{FF2B5EF4-FFF2-40B4-BE49-F238E27FC236}">
                  <a16:creationId xmlns:a16="http://schemas.microsoft.com/office/drawing/2014/main" id="{6B24037F-259C-4A63-BA8E-23980246681D}"/>
                </a:ext>
              </a:extLst>
            </p:cNvPr>
            <p:cNvCxnSpPr>
              <a:cxnSpLocks/>
              <a:stCxn id="29" idx="0"/>
              <a:endCxn id="27" idx="4"/>
            </p:cNvCxnSpPr>
            <p:nvPr/>
          </p:nvCxnSpPr>
          <p:spPr bwMode="auto">
            <a:xfrm flipV="1">
              <a:off x="3401337" y="5747423"/>
              <a:ext cx="1649" cy="28829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6446E059-4041-488D-8BFD-4AAE69E29505}"/>
                </a:ext>
              </a:extLst>
            </p:cNvPr>
            <p:cNvCxnSpPr>
              <a:cxnSpLocks/>
              <a:stCxn id="28" idx="4"/>
              <a:endCxn id="30" idx="0"/>
            </p:cNvCxnSpPr>
            <p:nvPr/>
          </p:nvCxnSpPr>
          <p:spPr bwMode="auto">
            <a:xfrm flipH="1">
              <a:off x="3904391" y="5747423"/>
              <a:ext cx="1" cy="29792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a:extLst>
                <a:ext uri="{FF2B5EF4-FFF2-40B4-BE49-F238E27FC236}">
                  <a16:creationId xmlns:a16="http://schemas.microsoft.com/office/drawing/2014/main" id="{28119024-8C24-4A06-8E58-F5D2D27282A9}"/>
                </a:ext>
              </a:extLst>
            </p:cNvPr>
            <p:cNvCxnSpPr>
              <a:cxnSpLocks/>
              <a:stCxn id="30" idx="2"/>
              <a:endCxn id="29" idx="6"/>
            </p:cNvCxnSpPr>
            <p:nvPr/>
          </p:nvCxnSpPr>
          <p:spPr bwMode="auto">
            <a:xfrm flipH="1" flipV="1">
              <a:off x="3513726" y="6151375"/>
              <a:ext cx="278275" cy="962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椭圆 37">
              <a:extLst>
                <a:ext uri="{FF2B5EF4-FFF2-40B4-BE49-F238E27FC236}">
                  <a16:creationId xmlns:a16="http://schemas.microsoft.com/office/drawing/2014/main" id="{27A5C11C-8C3F-4F7B-90DA-B74175340D6A}"/>
                </a:ext>
              </a:extLst>
            </p:cNvPr>
            <p:cNvSpPr/>
            <p:nvPr/>
          </p:nvSpPr>
          <p:spPr bwMode="auto">
            <a:xfrm>
              <a:off x="4366877" y="4988520"/>
              <a:ext cx="224779" cy="23130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43" name="直接连接符 42">
              <a:extLst>
                <a:ext uri="{FF2B5EF4-FFF2-40B4-BE49-F238E27FC236}">
                  <a16:creationId xmlns:a16="http://schemas.microsoft.com/office/drawing/2014/main" id="{A1F9879B-0150-4A75-A86C-1606805E300A}"/>
                </a:ext>
              </a:extLst>
            </p:cNvPr>
            <p:cNvCxnSpPr>
              <a:cxnSpLocks/>
              <a:stCxn id="22" idx="6"/>
              <a:endCxn id="38" idx="1"/>
            </p:cNvCxnSpPr>
            <p:nvPr/>
          </p:nvCxnSpPr>
          <p:spPr bwMode="auto">
            <a:xfrm>
              <a:off x="3987957" y="4839351"/>
              <a:ext cx="411838" cy="18304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椭圆 50">
              <a:extLst>
                <a:ext uri="{FF2B5EF4-FFF2-40B4-BE49-F238E27FC236}">
                  <a16:creationId xmlns:a16="http://schemas.microsoft.com/office/drawing/2014/main" id="{F169BA0D-4DE2-4200-9F9D-EE901A2C4D45}"/>
                </a:ext>
              </a:extLst>
            </p:cNvPr>
            <p:cNvSpPr/>
            <p:nvPr/>
          </p:nvSpPr>
          <p:spPr bwMode="auto">
            <a:xfrm rot="1539356">
              <a:off x="3729607" y="4722394"/>
              <a:ext cx="971946" cy="522573"/>
            </a:xfrm>
            <a:custGeom>
              <a:avLst/>
              <a:gdLst>
                <a:gd name="connsiteX0" fmla="*/ 0 w 1648409"/>
                <a:gd name="connsiteY0" fmla="*/ 428393 h 856786"/>
                <a:gd name="connsiteX1" fmla="*/ 824205 w 1648409"/>
                <a:gd name="connsiteY1" fmla="*/ 0 h 856786"/>
                <a:gd name="connsiteX2" fmla="*/ 1648410 w 1648409"/>
                <a:gd name="connsiteY2" fmla="*/ 428393 h 856786"/>
                <a:gd name="connsiteX3" fmla="*/ 824205 w 1648409"/>
                <a:gd name="connsiteY3" fmla="*/ 856786 h 856786"/>
                <a:gd name="connsiteX4" fmla="*/ 0 w 1648409"/>
                <a:gd name="connsiteY4" fmla="*/ 428393 h 856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409" h="856786" extrusionOk="0">
                  <a:moveTo>
                    <a:pt x="0" y="428393"/>
                  </a:moveTo>
                  <a:cubicBezTo>
                    <a:pt x="-19556" y="156599"/>
                    <a:pt x="421472" y="-51687"/>
                    <a:pt x="824205" y="0"/>
                  </a:cubicBezTo>
                  <a:cubicBezTo>
                    <a:pt x="1286197" y="13262"/>
                    <a:pt x="1639555" y="180978"/>
                    <a:pt x="1648410" y="428393"/>
                  </a:cubicBezTo>
                  <a:cubicBezTo>
                    <a:pt x="1693580" y="594939"/>
                    <a:pt x="1304587" y="851851"/>
                    <a:pt x="824205" y="856786"/>
                  </a:cubicBezTo>
                  <a:cubicBezTo>
                    <a:pt x="394364" y="805028"/>
                    <a:pt x="-26270" y="685278"/>
                    <a:pt x="0" y="428393"/>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E12D6B36-CA49-4A71-B21D-A0ACCA895CC2}"/>
                </a:ext>
              </a:extLst>
            </p:cNvPr>
            <p:cNvSpPr/>
            <p:nvPr/>
          </p:nvSpPr>
          <p:spPr bwMode="auto">
            <a:xfrm rot="1539356">
              <a:off x="3013533" y="4362207"/>
              <a:ext cx="971946" cy="833504"/>
            </a:xfrm>
            <a:custGeom>
              <a:avLst/>
              <a:gdLst>
                <a:gd name="connsiteX0" fmla="*/ 0 w 1648409"/>
                <a:gd name="connsiteY0" fmla="*/ 683287 h 1366573"/>
                <a:gd name="connsiteX1" fmla="*/ 824205 w 1648409"/>
                <a:gd name="connsiteY1" fmla="*/ 0 h 1366573"/>
                <a:gd name="connsiteX2" fmla="*/ 1648410 w 1648409"/>
                <a:gd name="connsiteY2" fmla="*/ 683287 h 1366573"/>
                <a:gd name="connsiteX3" fmla="*/ 824205 w 1648409"/>
                <a:gd name="connsiteY3" fmla="*/ 1366574 h 1366573"/>
                <a:gd name="connsiteX4" fmla="*/ 0 w 1648409"/>
                <a:gd name="connsiteY4" fmla="*/ 683287 h 1366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409" h="1366573" extrusionOk="0">
                  <a:moveTo>
                    <a:pt x="0" y="683287"/>
                  </a:moveTo>
                  <a:cubicBezTo>
                    <a:pt x="-41447" y="231318"/>
                    <a:pt x="388302" y="-19007"/>
                    <a:pt x="824205" y="0"/>
                  </a:cubicBezTo>
                  <a:cubicBezTo>
                    <a:pt x="1319170" y="77613"/>
                    <a:pt x="1620017" y="271225"/>
                    <a:pt x="1648410" y="683287"/>
                  </a:cubicBezTo>
                  <a:cubicBezTo>
                    <a:pt x="1672500" y="1023298"/>
                    <a:pt x="1383205" y="1346234"/>
                    <a:pt x="824205" y="1366574"/>
                  </a:cubicBezTo>
                  <a:cubicBezTo>
                    <a:pt x="394036" y="1315487"/>
                    <a:pt x="-28640" y="1082776"/>
                    <a:pt x="0" y="683287"/>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A1765E2B-F60B-49E8-8E73-A48C5D3BF8C7}"/>
                </a:ext>
              </a:extLst>
            </p:cNvPr>
            <p:cNvSpPr/>
            <p:nvPr/>
          </p:nvSpPr>
          <p:spPr bwMode="auto">
            <a:xfrm>
              <a:off x="3127842" y="5441629"/>
              <a:ext cx="1066034" cy="930221"/>
            </a:xfrm>
            <a:custGeom>
              <a:avLst/>
              <a:gdLst>
                <a:gd name="connsiteX0" fmla="*/ 0 w 1807981"/>
                <a:gd name="connsiteY0" fmla="*/ 762573 h 1525146"/>
                <a:gd name="connsiteX1" fmla="*/ 903991 w 1807981"/>
                <a:gd name="connsiteY1" fmla="*/ 0 h 1525146"/>
                <a:gd name="connsiteX2" fmla="*/ 1807982 w 1807981"/>
                <a:gd name="connsiteY2" fmla="*/ 762573 h 1525146"/>
                <a:gd name="connsiteX3" fmla="*/ 903991 w 1807981"/>
                <a:gd name="connsiteY3" fmla="*/ 1525146 h 1525146"/>
                <a:gd name="connsiteX4" fmla="*/ 0 w 1807981"/>
                <a:gd name="connsiteY4" fmla="*/ 762573 h 1525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7981" h="1525146" extrusionOk="0">
                  <a:moveTo>
                    <a:pt x="0" y="762573"/>
                  </a:moveTo>
                  <a:cubicBezTo>
                    <a:pt x="-44411" y="261481"/>
                    <a:pt x="452963" y="-47517"/>
                    <a:pt x="903991" y="0"/>
                  </a:cubicBezTo>
                  <a:cubicBezTo>
                    <a:pt x="1420763" y="34176"/>
                    <a:pt x="1782142" y="309842"/>
                    <a:pt x="1807982" y="762573"/>
                  </a:cubicBezTo>
                  <a:cubicBezTo>
                    <a:pt x="1843249" y="1129038"/>
                    <a:pt x="1423005" y="1521275"/>
                    <a:pt x="903991" y="1525146"/>
                  </a:cubicBezTo>
                  <a:cubicBezTo>
                    <a:pt x="419044" y="1495929"/>
                    <a:pt x="-40477" y="1214993"/>
                    <a:pt x="0" y="762573"/>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FB3E4D6D-5CFC-4FB4-AED2-563406A2711E}"/>
                </a:ext>
              </a:extLst>
            </p:cNvPr>
            <p:cNvSpPr/>
            <p:nvPr/>
          </p:nvSpPr>
          <p:spPr bwMode="auto">
            <a:xfrm rot="8775658">
              <a:off x="2567118" y="4904107"/>
              <a:ext cx="1052633" cy="473997"/>
            </a:xfrm>
            <a:custGeom>
              <a:avLst/>
              <a:gdLst>
                <a:gd name="connsiteX0" fmla="*/ 0 w 1785253"/>
                <a:gd name="connsiteY0" fmla="*/ 388572 h 777143"/>
                <a:gd name="connsiteX1" fmla="*/ 892627 w 1785253"/>
                <a:gd name="connsiteY1" fmla="*/ 0 h 777143"/>
                <a:gd name="connsiteX2" fmla="*/ 1785254 w 1785253"/>
                <a:gd name="connsiteY2" fmla="*/ 388572 h 777143"/>
                <a:gd name="connsiteX3" fmla="*/ 892627 w 1785253"/>
                <a:gd name="connsiteY3" fmla="*/ 777144 h 777143"/>
                <a:gd name="connsiteX4" fmla="*/ 0 w 1785253"/>
                <a:gd name="connsiteY4" fmla="*/ 388572 h 777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5253" h="777143" extrusionOk="0">
                  <a:moveTo>
                    <a:pt x="0" y="388572"/>
                  </a:moveTo>
                  <a:cubicBezTo>
                    <a:pt x="-22736" y="133048"/>
                    <a:pt x="444753" y="-44442"/>
                    <a:pt x="892627" y="0"/>
                  </a:cubicBezTo>
                  <a:cubicBezTo>
                    <a:pt x="1406716" y="41189"/>
                    <a:pt x="1752027" y="133370"/>
                    <a:pt x="1785254" y="388572"/>
                  </a:cubicBezTo>
                  <a:cubicBezTo>
                    <a:pt x="1801700" y="577670"/>
                    <a:pt x="1424792" y="769467"/>
                    <a:pt x="892627" y="777144"/>
                  </a:cubicBezTo>
                  <a:cubicBezTo>
                    <a:pt x="422298" y="730898"/>
                    <a:pt x="-6767" y="608401"/>
                    <a:pt x="0" y="388572"/>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0" name="椭圆 59">
              <a:extLst>
                <a:ext uri="{FF2B5EF4-FFF2-40B4-BE49-F238E27FC236}">
                  <a16:creationId xmlns:a16="http://schemas.microsoft.com/office/drawing/2014/main" id="{A364D9DD-C105-4377-A3BD-C511C49DDBA2}"/>
                </a:ext>
              </a:extLst>
            </p:cNvPr>
            <p:cNvSpPr/>
            <p:nvPr/>
          </p:nvSpPr>
          <p:spPr bwMode="auto">
            <a:xfrm rot="5400000">
              <a:off x="2876423" y="5114193"/>
              <a:ext cx="1035275" cy="384045"/>
            </a:xfrm>
            <a:custGeom>
              <a:avLst/>
              <a:gdLst>
                <a:gd name="connsiteX0" fmla="*/ 0 w 1697388"/>
                <a:gd name="connsiteY0" fmla="*/ 325668 h 651336"/>
                <a:gd name="connsiteX1" fmla="*/ 848694 w 1697388"/>
                <a:gd name="connsiteY1" fmla="*/ 0 h 651336"/>
                <a:gd name="connsiteX2" fmla="*/ 1697388 w 1697388"/>
                <a:gd name="connsiteY2" fmla="*/ 325668 h 651336"/>
                <a:gd name="connsiteX3" fmla="*/ 848694 w 1697388"/>
                <a:gd name="connsiteY3" fmla="*/ 651336 h 651336"/>
                <a:gd name="connsiteX4" fmla="*/ 0 w 1697388"/>
                <a:gd name="connsiteY4" fmla="*/ 325668 h 651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7388" h="651336" extrusionOk="0">
                  <a:moveTo>
                    <a:pt x="0" y="325668"/>
                  </a:moveTo>
                  <a:cubicBezTo>
                    <a:pt x="-17659" y="114022"/>
                    <a:pt x="403475" y="-23154"/>
                    <a:pt x="848694" y="0"/>
                  </a:cubicBezTo>
                  <a:cubicBezTo>
                    <a:pt x="1331530" y="27547"/>
                    <a:pt x="1672600" y="115520"/>
                    <a:pt x="1697388" y="325668"/>
                  </a:cubicBezTo>
                  <a:cubicBezTo>
                    <a:pt x="1720147" y="470235"/>
                    <a:pt x="1334088" y="648069"/>
                    <a:pt x="848694" y="651336"/>
                  </a:cubicBezTo>
                  <a:cubicBezTo>
                    <a:pt x="384485" y="642125"/>
                    <a:pt x="-25995" y="525607"/>
                    <a:pt x="0" y="325668"/>
                  </a:cubicBezTo>
                  <a:close/>
                </a:path>
              </a:pathLst>
            </a:custGeom>
            <a:noFill/>
            <a:ln w="9525" cap="flat" cmpd="sng" algn="ctr">
              <a:solidFill>
                <a:schemeClr val="tx1"/>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64" name="文本框 63">
            <a:extLst>
              <a:ext uri="{FF2B5EF4-FFF2-40B4-BE49-F238E27FC236}">
                <a16:creationId xmlns:a16="http://schemas.microsoft.com/office/drawing/2014/main" id="{DFBB8D14-642A-4F64-B0D0-1217DCBE6975}"/>
              </a:ext>
            </a:extLst>
          </p:cNvPr>
          <p:cNvSpPr txBox="1"/>
          <p:nvPr/>
        </p:nvSpPr>
        <p:spPr>
          <a:xfrm>
            <a:off x="998900" y="4194969"/>
            <a:ext cx="5017186" cy="707886"/>
          </a:xfrm>
          <a:prstGeom prst="rect">
            <a:avLst/>
          </a:prstGeom>
          <a:noFill/>
        </p:spPr>
        <p:txBody>
          <a:bodyPr wrap="square">
            <a:spAutoFit/>
          </a:bodyPr>
          <a:lstStyle/>
          <a:p>
            <a:r>
              <a:rPr lang="zh-CN" altLang="en-US" sz="2000" dirty="0"/>
              <a:t>留意：每个点可能属于多个 点双连通分量</a:t>
            </a:r>
            <a:endParaRPr lang="en-US" altLang="zh-CN" sz="2000" dirty="0"/>
          </a:p>
          <a:p>
            <a:r>
              <a:rPr lang="zh-CN" altLang="en-US" sz="2000" dirty="0"/>
              <a:t>不过，每条边恰好属于一个 点双连通分量。</a:t>
            </a:r>
            <a:endParaRPr lang="en-US" altLang="zh-CN" sz="2000" dirty="0"/>
          </a:p>
        </p:txBody>
      </p:sp>
      <p:sp>
        <p:nvSpPr>
          <p:cNvPr id="65" name="文本框 64">
            <a:extLst>
              <a:ext uri="{FF2B5EF4-FFF2-40B4-BE49-F238E27FC236}">
                <a16:creationId xmlns:a16="http://schemas.microsoft.com/office/drawing/2014/main" id="{883CF0A3-C024-45B7-8D76-2C12CAA7FCB5}"/>
              </a:ext>
            </a:extLst>
          </p:cNvPr>
          <p:cNvSpPr txBox="1"/>
          <p:nvPr/>
        </p:nvSpPr>
        <p:spPr>
          <a:xfrm>
            <a:off x="1068612" y="5281944"/>
            <a:ext cx="7582732" cy="1015663"/>
          </a:xfrm>
          <a:prstGeom prst="rect">
            <a:avLst/>
          </a:prstGeom>
          <a:noFill/>
        </p:spPr>
        <p:txBody>
          <a:bodyPr wrap="square">
            <a:spAutoFit/>
          </a:bodyPr>
          <a:lstStyle/>
          <a:p>
            <a:r>
              <a:rPr lang="zh-CN" altLang="en-US" sz="2000" dirty="0"/>
              <a:t>如何计算点双连通分量</a:t>
            </a:r>
            <a:r>
              <a:rPr lang="en-US" altLang="zh-CN" sz="2000" dirty="0"/>
              <a:t>?   </a:t>
            </a:r>
            <a:r>
              <a:rPr lang="zh-CN" altLang="en-US" sz="2000" dirty="0"/>
              <a:t>可以再改改</a:t>
            </a:r>
            <a:r>
              <a:rPr lang="en-US" altLang="zh-CN" sz="2000" dirty="0" err="1"/>
              <a:t>tarjan</a:t>
            </a:r>
            <a:r>
              <a:rPr lang="zh-CN" altLang="en-US" sz="2000" dirty="0"/>
              <a:t>算法。延用一个</a:t>
            </a:r>
            <a:r>
              <a:rPr lang="zh-CN" altLang="en-US" sz="2000" b="1" dirty="0">
                <a:solidFill>
                  <a:srgbClr val="FF0000"/>
                </a:solidFill>
              </a:rPr>
              <a:t>栈</a:t>
            </a:r>
            <a:r>
              <a:rPr lang="zh-CN" altLang="en-US" sz="2000" dirty="0"/>
              <a:t>。</a:t>
            </a:r>
            <a:endParaRPr lang="en-US" altLang="zh-CN" sz="2000" dirty="0"/>
          </a:p>
          <a:p>
            <a:r>
              <a:rPr lang="en-US" altLang="zh-CN" sz="2000" dirty="0"/>
              <a:t>   </a:t>
            </a:r>
            <a:r>
              <a:rPr lang="en-US" altLang="zh-CN" sz="2000" dirty="0" err="1"/>
              <a:t>dfs</a:t>
            </a:r>
            <a:r>
              <a:rPr lang="zh-CN" altLang="en-US" sz="2000" dirty="0"/>
              <a:t>过程中将边压入栈中（而不是将点）</a:t>
            </a:r>
            <a:endParaRPr lang="en-US" altLang="zh-CN" sz="2000" dirty="0"/>
          </a:p>
          <a:p>
            <a:r>
              <a:rPr lang="en-US" altLang="zh-CN" sz="2000" dirty="0"/>
              <a:t>   </a:t>
            </a:r>
            <a:r>
              <a:rPr lang="zh-CN" altLang="en-US" sz="2000" dirty="0"/>
              <a:t>当发现 </a:t>
            </a:r>
            <a:r>
              <a:rPr lang="en-US" altLang="zh-CN" sz="2000" dirty="0"/>
              <a:t>v</a:t>
            </a:r>
            <a:r>
              <a:rPr lang="zh-CN" altLang="en-US" sz="2000" dirty="0"/>
              <a:t>的儿子</a:t>
            </a:r>
            <a:r>
              <a:rPr lang="en-US" altLang="zh-CN" sz="2000" dirty="0"/>
              <a:t>c</a:t>
            </a:r>
            <a:r>
              <a:rPr lang="zh-CN" altLang="en-US" sz="2000" dirty="0"/>
              <a:t>回不到</a:t>
            </a:r>
            <a:r>
              <a:rPr lang="en-US" altLang="zh-CN" sz="2000" dirty="0"/>
              <a:t>parent(v)</a:t>
            </a:r>
            <a:r>
              <a:rPr lang="zh-CN" altLang="en-US" sz="2000" dirty="0"/>
              <a:t>时，一系列边出栈。</a:t>
            </a:r>
            <a:endParaRPr lang="en-US" altLang="zh-CN" sz="2000" dirty="0"/>
          </a:p>
        </p:txBody>
      </p:sp>
    </p:spTree>
    <p:extLst>
      <p:ext uri="{BB962C8B-B14F-4D97-AF65-F5344CB8AC3E}">
        <p14:creationId xmlns:p14="http://schemas.microsoft.com/office/powerpoint/2010/main" val="1260672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7C892D-3D31-4E52-8803-900CE18743E6}"/>
              </a:ext>
            </a:extLst>
          </p:cNvPr>
          <p:cNvSpPr>
            <a:spLocks noGrp="1"/>
          </p:cNvSpPr>
          <p:nvPr>
            <p:ph type="title"/>
          </p:nvPr>
        </p:nvSpPr>
        <p:spPr/>
        <p:txBody>
          <a:bodyPr/>
          <a:lstStyle/>
          <a:p>
            <a:r>
              <a:rPr lang="zh-CN" altLang="en-US" dirty="0"/>
              <a:t>拓展：圆方树</a:t>
            </a:r>
          </a:p>
        </p:txBody>
      </p:sp>
      <p:grpSp>
        <p:nvGrpSpPr>
          <p:cNvPr id="4" name="组合 3">
            <a:extLst>
              <a:ext uri="{FF2B5EF4-FFF2-40B4-BE49-F238E27FC236}">
                <a16:creationId xmlns:a16="http://schemas.microsoft.com/office/drawing/2014/main" id="{07271860-D250-4D53-9CC7-55507CEE8AD1}"/>
              </a:ext>
            </a:extLst>
          </p:cNvPr>
          <p:cNvGrpSpPr/>
          <p:nvPr/>
        </p:nvGrpSpPr>
        <p:grpSpPr>
          <a:xfrm>
            <a:off x="2382851" y="1954694"/>
            <a:ext cx="3769952" cy="2171700"/>
            <a:chOff x="2086519" y="4260715"/>
            <a:chExt cx="4573448" cy="2597285"/>
          </a:xfrm>
        </p:grpSpPr>
        <p:sp>
          <p:nvSpPr>
            <p:cNvPr id="5" name="椭圆 4">
              <a:extLst>
                <a:ext uri="{FF2B5EF4-FFF2-40B4-BE49-F238E27FC236}">
                  <a16:creationId xmlns:a16="http://schemas.microsoft.com/office/drawing/2014/main" id="{11A4BEF3-970A-4FF0-8F87-C3AF6D920338}"/>
                </a:ext>
              </a:extLst>
            </p:cNvPr>
            <p:cNvSpPr/>
            <p:nvPr/>
          </p:nvSpPr>
          <p:spPr bwMode="auto">
            <a:xfrm>
              <a:off x="2827933" y="4435023"/>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C805D679-EF25-4D37-8E30-4B6160572A6F}"/>
                </a:ext>
              </a:extLst>
            </p:cNvPr>
            <p:cNvSpPr/>
            <p:nvPr/>
          </p:nvSpPr>
          <p:spPr bwMode="auto">
            <a:xfrm>
              <a:off x="3507486" y="4800430"/>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559B9A68-0C78-4F91-8D6F-60C3C4132558}"/>
                </a:ext>
              </a:extLst>
            </p:cNvPr>
            <p:cNvSpPr/>
            <p:nvPr/>
          </p:nvSpPr>
          <p:spPr bwMode="auto">
            <a:xfrm>
              <a:off x="2934181" y="4987376"/>
              <a:ext cx="272687" cy="276639"/>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8" name="直接连接符 7">
              <a:extLst>
                <a:ext uri="{FF2B5EF4-FFF2-40B4-BE49-F238E27FC236}">
                  <a16:creationId xmlns:a16="http://schemas.microsoft.com/office/drawing/2014/main" id="{41972A34-8CA5-4101-BB62-6E32ACED0468}"/>
                </a:ext>
              </a:extLst>
            </p:cNvPr>
            <p:cNvCxnSpPr>
              <a:stCxn id="5" idx="4"/>
              <a:endCxn id="7" idx="0"/>
            </p:cNvCxnSpPr>
            <p:nvPr/>
          </p:nvCxnSpPr>
          <p:spPr bwMode="auto">
            <a:xfrm>
              <a:off x="2964277" y="4711661"/>
              <a:ext cx="106248" cy="275715"/>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D8B4354D-13B4-4683-8F88-657B288AE024}"/>
                </a:ext>
              </a:extLst>
            </p:cNvPr>
            <p:cNvCxnSpPr>
              <a:cxnSpLocks/>
              <a:stCxn id="5" idx="6"/>
              <a:endCxn id="6" idx="1"/>
            </p:cNvCxnSpPr>
            <p:nvPr/>
          </p:nvCxnSpPr>
          <p:spPr bwMode="auto">
            <a:xfrm>
              <a:off x="3100620" y="4573342"/>
              <a:ext cx="446800" cy="267601"/>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F98911E8-A336-47E8-843C-CC3A4557B743}"/>
                </a:ext>
              </a:extLst>
            </p:cNvPr>
            <p:cNvCxnSpPr>
              <a:cxnSpLocks/>
              <a:stCxn id="6" idx="2"/>
              <a:endCxn id="7" idx="6"/>
            </p:cNvCxnSpPr>
            <p:nvPr/>
          </p:nvCxnSpPr>
          <p:spPr bwMode="auto">
            <a:xfrm flipH="1">
              <a:off x="3206868" y="4938749"/>
              <a:ext cx="300618" cy="18694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椭圆 10">
              <a:extLst>
                <a:ext uri="{FF2B5EF4-FFF2-40B4-BE49-F238E27FC236}">
                  <a16:creationId xmlns:a16="http://schemas.microsoft.com/office/drawing/2014/main" id="{B6925C70-9CFB-4171-ACEA-C7D4380F59E2}"/>
                </a:ext>
              </a:extLst>
            </p:cNvPr>
            <p:cNvSpPr/>
            <p:nvPr/>
          </p:nvSpPr>
          <p:spPr bwMode="auto">
            <a:xfrm>
              <a:off x="2934181" y="5748136"/>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2" name="椭圆 11">
              <a:extLst>
                <a:ext uri="{FF2B5EF4-FFF2-40B4-BE49-F238E27FC236}">
                  <a16:creationId xmlns:a16="http://schemas.microsoft.com/office/drawing/2014/main" id="{2C7559ED-4618-415D-9B4C-D4790F79A0A6}"/>
                </a:ext>
              </a:extLst>
            </p:cNvPr>
            <p:cNvSpPr/>
            <p:nvPr/>
          </p:nvSpPr>
          <p:spPr bwMode="auto">
            <a:xfrm>
              <a:off x="3542454" y="5748136"/>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椭圆 12">
              <a:extLst>
                <a:ext uri="{FF2B5EF4-FFF2-40B4-BE49-F238E27FC236}">
                  <a16:creationId xmlns:a16="http://schemas.microsoft.com/office/drawing/2014/main" id="{C3039CC2-7A41-4F68-A194-1219BE17492D}"/>
                </a:ext>
              </a:extLst>
            </p:cNvPr>
            <p:cNvSpPr/>
            <p:nvPr/>
          </p:nvSpPr>
          <p:spPr bwMode="auto">
            <a:xfrm>
              <a:off x="2932181" y="6369568"/>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4" name="椭圆 13">
              <a:extLst>
                <a:ext uri="{FF2B5EF4-FFF2-40B4-BE49-F238E27FC236}">
                  <a16:creationId xmlns:a16="http://schemas.microsoft.com/office/drawing/2014/main" id="{9BC0745E-B619-4EAF-930F-0CFC9AFB846E}"/>
                </a:ext>
              </a:extLst>
            </p:cNvPr>
            <p:cNvSpPr/>
            <p:nvPr/>
          </p:nvSpPr>
          <p:spPr bwMode="auto">
            <a:xfrm>
              <a:off x="3542453" y="6381081"/>
              <a:ext cx="272687" cy="276639"/>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椭圆 14">
              <a:extLst>
                <a:ext uri="{FF2B5EF4-FFF2-40B4-BE49-F238E27FC236}">
                  <a16:creationId xmlns:a16="http://schemas.microsoft.com/office/drawing/2014/main" id="{08B09D7C-1ED9-4935-A7EF-B9DE92938354}"/>
                </a:ext>
              </a:extLst>
            </p:cNvPr>
            <p:cNvSpPr/>
            <p:nvPr/>
          </p:nvSpPr>
          <p:spPr bwMode="auto">
            <a:xfrm>
              <a:off x="2121925" y="5414942"/>
              <a:ext cx="272687" cy="276639"/>
            </a:xfrm>
            <a:prstGeom prst="ellipse">
              <a:avLst/>
            </a:prstGeom>
            <a:solidFill>
              <a:srgbClr val="00B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16" name="直接连接符 15">
              <a:extLst>
                <a:ext uri="{FF2B5EF4-FFF2-40B4-BE49-F238E27FC236}">
                  <a16:creationId xmlns:a16="http://schemas.microsoft.com/office/drawing/2014/main" id="{C262675A-B973-4291-8F1E-5AEA71E256AD}"/>
                </a:ext>
              </a:extLst>
            </p:cNvPr>
            <p:cNvCxnSpPr>
              <a:cxnSpLocks/>
              <a:stCxn id="15" idx="7"/>
              <a:endCxn id="7" idx="2"/>
            </p:cNvCxnSpPr>
            <p:nvPr/>
          </p:nvCxnSpPr>
          <p:spPr bwMode="auto">
            <a:xfrm flipV="1">
              <a:off x="2354678" y="5125696"/>
              <a:ext cx="579503" cy="329760"/>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a:extLst>
                <a:ext uri="{FF2B5EF4-FFF2-40B4-BE49-F238E27FC236}">
                  <a16:creationId xmlns:a16="http://schemas.microsoft.com/office/drawing/2014/main" id="{0D3A5A31-FAF4-4E1C-A3E3-441C03424EB0}"/>
                </a:ext>
              </a:extLst>
            </p:cNvPr>
            <p:cNvCxnSpPr>
              <a:cxnSpLocks/>
              <a:stCxn id="7" idx="4"/>
              <a:endCxn id="11" idx="0"/>
            </p:cNvCxnSpPr>
            <p:nvPr/>
          </p:nvCxnSpPr>
          <p:spPr bwMode="auto">
            <a:xfrm>
              <a:off x="3070525" y="5264015"/>
              <a:ext cx="0" cy="484121"/>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70E7E86F-B8AC-46A6-99FD-046195379C9C}"/>
                </a:ext>
              </a:extLst>
            </p:cNvPr>
            <p:cNvCxnSpPr>
              <a:cxnSpLocks/>
              <a:stCxn id="11" idx="6"/>
              <a:endCxn id="12" idx="2"/>
            </p:cNvCxnSpPr>
            <p:nvPr/>
          </p:nvCxnSpPr>
          <p:spPr bwMode="auto">
            <a:xfrm>
              <a:off x="3206868" y="5886456"/>
              <a:ext cx="335586"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ECD9C49A-3B16-43A0-AC88-F0CB1349C850}"/>
                </a:ext>
              </a:extLst>
            </p:cNvPr>
            <p:cNvCxnSpPr>
              <a:cxnSpLocks/>
              <a:stCxn id="13" idx="0"/>
              <a:endCxn id="11" idx="4"/>
            </p:cNvCxnSpPr>
            <p:nvPr/>
          </p:nvCxnSpPr>
          <p:spPr bwMode="auto">
            <a:xfrm flipV="1">
              <a:off x="3068525" y="6024775"/>
              <a:ext cx="2000" cy="34479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C0985C50-06F0-4A5F-AE74-0B8966BDB5B5}"/>
                </a:ext>
              </a:extLst>
            </p:cNvPr>
            <p:cNvCxnSpPr>
              <a:cxnSpLocks/>
              <a:stCxn id="12" idx="4"/>
              <a:endCxn id="14" idx="0"/>
            </p:cNvCxnSpPr>
            <p:nvPr/>
          </p:nvCxnSpPr>
          <p:spPr bwMode="auto">
            <a:xfrm flipH="1">
              <a:off x="3678797" y="6024775"/>
              <a:ext cx="1" cy="35630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F8F4C8C7-8A04-4DF8-8C73-D51F1C3D16DB}"/>
                </a:ext>
              </a:extLst>
            </p:cNvPr>
            <p:cNvCxnSpPr>
              <a:cxnSpLocks/>
              <a:stCxn id="14" idx="2"/>
              <a:endCxn id="13" idx="6"/>
            </p:cNvCxnSpPr>
            <p:nvPr/>
          </p:nvCxnSpPr>
          <p:spPr bwMode="auto">
            <a:xfrm flipH="1" flipV="1">
              <a:off x="3204868" y="6507888"/>
              <a:ext cx="337585" cy="1151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椭圆 21">
              <a:extLst>
                <a:ext uri="{FF2B5EF4-FFF2-40B4-BE49-F238E27FC236}">
                  <a16:creationId xmlns:a16="http://schemas.microsoft.com/office/drawing/2014/main" id="{F4625F29-C9B0-4991-B90D-3D8D4A5CFC54}"/>
                </a:ext>
              </a:extLst>
            </p:cNvPr>
            <p:cNvSpPr/>
            <p:nvPr/>
          </p:nvSpPr>
          <p:spPr bwMode="auto">
            <a:xfrm>
              <a:off x="4239853" y="5117150"/>
              <a:ext cx="272687" cy="276638"/>
            </a:xfrm>
            <a:prstGeom prst="ellipse">
              <a:avLst/>
            </a:prstGeom>
            <a:solidFill>
              <a:srgbClr val="00B0F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3" name="椭圆 22">
              <a:extLst>
                <a:ext uri="{FF2B5EF4-FFF2-40B4-BE49-F238E27FC236}">
                  <a16:creationId xmlns:a16="http://schemas.microsoft.com/office/drawing/2014/main" id="{4AD3B609-99C5-4EEA-BAFB-72C361A60C4D}"/>
                </a:ext>
              </a:extLst>
            </p:cNvPr>
            <p:cNvSpPr/>
            <p:nvPr/>
          </p:nvSpPr>
          <p:spPr bwMode="auto">
            <a:xfrm>
              <a:off x="5409181" y="5016156"/>
              <a:ext cx="272687" cy="276638"/>
            </a:xfrm>
            <a:prstGeom prst="ellipse">
              <a:avLst/>
            </a:prstGeom>
            <a:solidFill>
              <a:srgbClr val="FF0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4" name="椭圆 23">
              <a:extLst>
                <a:ext uri="{FF2B5EF4-FFF2-40B4-BE49-F238E27FC236}">
                  <a16:creationId xmlns:a16="http://schemas.microsoft.com/office/drawing/2014/main" id="{CCC67BD4-FBAB-4EA8-8EB1-527FB2A9778F}"/>
                </a:ext>
              </a:extLst>
            </p:cNvPr>
            <p:cNvSpPr/>
            <p:nvPr/>
          </p:nvSpPr>
          <p:spPr bwMode="auto">
            <a:xfrm>
              <a:off x="4914195" y="5800200"/>
              <a:ext cx="272687" cy="276638"/>
            </a:xfrm>
            <a:prstGeom prst="ellipse">
              <a:avLst/>
            </a:prstGeom>
            <a:solidFill>
              <a:srgbClr val="00B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6FE90BAE-2A8A-471A-BC6F-81AFDAABF64F}"/>
                </a:ext>
              </a:extLst>
            </p:cNvPr>
            <p:cNvSpPr/>
            <p:nvPr/>
          </p:nvSpPr>
          <p:spPr bwMode="auto">
            <a:xfrm>
              <a:off x="5687007" y="6195357"/>
              <a:ext cx="272687" cy="276638"/>
            </a:xfrm>
            <a:prstGeom prst="ellipse">
              <a:avLst/>
            </a:prstGeom>
            <a:solidFill>
              <a:srgbClr val="FFC00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BF569074-C535-4BD8-A8D4-3DC5976B9484}"/>
                </a:ext>
              </a:extLst>
            </p:cNvPr>
            <p:cNvSpPr/>
            <p:nvPr/>
          </p:nvSpPr>
          <p:spPr bwMode="auto">
            <a:xfrm>
              <a:off x="6387280" y="5385242"/>
              <a:ext cx="272687" cy="276638"/>
            </a:xfrm>
            <a:prstGeom prst="ellipse">
              <a:avLst/>
            </a:prstGeom>
            <a:solidFill>
              <a:srgbClr val="00B0F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cxnSp>
          <p:nvCxnSpPr>
            <p:cNvPr id="27" name="直接连接符 26">
              <a:extLst>
                <a:ext uri="{FF2B5EF4-FFF2-40B4-BE49-F238E27FC236}">
                  <a16:creationId xmlns:a16="http://schemas.microsoft.com/office/drawing/2014/main" id="{702D2767-334A-40D4-B59F-5D7C2D8EA82F}"/>
                </a:ext>
              </a:extLst>
            </p:cNvPr>
            <p:cNvCxnSpPr>
              <a:cxnSpLocks/>
              <a:stCxn id="6" idx="6"/>
              <a:endCxn id="22" idx="1"/>
            </p:cNvCxnSpPr>
            <p:nvPr/>
          </p:nvCxnSpPr>
          <p:spPr bwMode="auto">
            <a:xfrm>
              <a:off x="3780173" y="4938749"/>
              <a:ext cx="499614" cy="218914"/>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a:extLst>
                <a:ext uri="{FF2B5EF4-FFF2-40B4-BE49-F238E27FC236}">
                  <a16:creationId xmlns:a16="http://schemas.microsoft.com/office/drawing/2014/main" id="{69AE470F-97B1-401F-BDB2-D4A37183CC08}"/>
                </a:ext>
              </a:extLst>
            </p:cNvPr>
            <p:cNvCxnSpPr>
              <a:cxnSpLocks/>
              <a:stCxn id="24" idx="0"/>
              <a:endCxn id="23" idx="3"/>
            </p:cNvCxnSpPr>
            <p:nvPr/>
          </p:nvCxnSpPr>
          <p:spPr bwMode="auto">
            <a:xfrm flipV="1">
              <a:off x="5050539" y="5252281"/>
              <a:ext cx="398576" cy="547919"/>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a:extLst>
                <a:ext uri="{FF2B5EF4-FFF2-40B4-BE49-F238E27FC236}">
                  <a16:creationId xmlns:a16="http://schemas.microsoft.com/office/drawing/2014/main" id="{2C4FDAFC-B191-44ED-BE3F-C6C01FB408C7}"/>
                </a:ext>
              </a:extLst>
            </p:cNvPr>
            <p:cNvCxnSpPr>
              <a:cxnSpLocks/>
              <a:stCxn id="23" idx="4"/>
              <a:endCxn id="25" idx="0"/>
            </p:cNvCxnSpPr>
            <p:nvPr/>
          </p:nvCxnSpPr>
          <p:spPr bwMode="auto">
            <a:xfrm>
              <a:off x="5545525" y="5292794"/>
              <a:ext cx="277826" cy="90256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a:extLst>
                <a:ext uri="{FF2B5EF4-FFF2-40B4-BE49-F238E27FC236}">
                  <a16:creationId xmlns:a16="http://schemas.microsoft.com/office/drawing/2014/main" id="{17346F2C-143A-4B47-B5BD-FCDFA9963CBD}"/>
                </a:ext>
              </a:extLst>
            </p:cNvPr>
            <p:cNvCxnSpPr>
              <a:cxnSpLocks/>
              <a:stCxn id="23" idx="6"/>
              <a:endCxn id="26" idx="2"/>
            </p:cNvCxnSpPr>
            <p:nvPr/>
          </p:nvCxnSpPr>
          <p:spPr bwMode="auto">
            <a:xfrm>
              <a:off x="5681868" y="5154475"/>
              <a:ext cx="705412" cy="36908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椭圆 30">
              <a:extLst>
                <a:ext uri="{FF2B5EF4-FFF2-40B4-BE49-F238E27FC236}">
                  <a16:creationId xmlns:a16="http://schemas.microsoft.com/office/drawing/2014/main" id="{D9B74F19-31D9-4279-AE88-FC1D0759498C}"/>
                </a:ext>
              </a:extLst>
            </p:cNvPr>
            <p:cNvSpPr/>
            <p:nvPr/>
          </p:nvSpPr>
          <p:spPr bwMode="auto">
            <a:xfrm>
              <a:off x="2700331" y="4260715"/>
              <a:ext cx="1118621" cy="1159126"/>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32" name="椭圆 31">
              <a:extLst>
                <a:ext uri="{FF2B5EF4-FFF2-40B4-BE49-F238E27FC236}">
                  <a16:creationId xmlns:a16="http://schemas.microsoft.com/office/drawing/2014/main" id="{46B85D10-6F92-4067-A809-3B844C364E08}"/>
                </a:ext>
              </a:extLst>
            </p:cNvPr>
            <p:cNvSpPr/>
            <p:nvPr/>
          </p:nvSpPr>
          <p:spPr bwMode="auto">
            <a:xfrm>
              <a:off x="2762145" y="5524616"/>
              <a:ext cx="1227669" cy="1333384"/>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33" name="椭圆 32">
              <a:extLst>
                <a:ext uri="{FF2B5EF4-FFF2-40B4-BE49-F238E27FC236}">
                  <a16:creationId xmlns:a16="http://schemas.microsoft.com/office/drawing/2014/main" id="{57DBE876-57AB-4352-9032-9457526F861B}"/>
                </a:ext>
              </a:extLst>
            </p:cNvPr>
            <p:cNvSpPr/>
            <p:nvPr/>
          </p:nvSpPr>
          <p:spPr bwMode="auto">
            <a:xfrm>
              <a:off x="2086519" y="5377380"/>
              <a:ext cx="344071" cy="351761"/>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34" name="椭圆 33">
              <a:extLst>
                <a:ext uri="{FF2B5EF4-FFF2-40B4-BE49-F238E27FC236}">
                  <a16:creationId xmlns:a16="http://schemas.microsoft.com/office/drawing/2014/main" id="{169D2BB0-D979-4C87-80F9-3633CD87C791}"/>
                </a:ext>
              </a:extLst>
            </p:cNvPr>
            <p:cNvSpPr/>
            <p:nvPr/>
          </p:nvSpPr>
          <p:spPr bwMode="auto">
            <a:xfrm>
              <a:off x="4199920" y="5076400"/>
              <a:ext cx="344071" cy="351761"/>
            </a:xfrm>
            <a:prstGeom prst="ellipse">
              <a:avLst/>
            </a:prstGeom>
            <a:noFill/>
            <a:ln w="9525" cap="flat" cmpd="sng" algn="ctr">
              <a:solidFill>
                <a:srgbClr val="0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grpSp>
      <p:grpSp>
        <p:nvGrpSpPr>
          <p:cNvPr id="35" name="组合 34">
            <a:extLst>
              <a:ext uri="{FF2B5EF4-FFF2-40B4-BE49-F238E27FC236}">
                <a16:creationId xmlns:a16="http://schemas.microsoft.com/office/drawing/2014/main" id="{236B687D-FA00-4A35-9EC8-B0AD304D73C1}"/>
              </a:ext>
            </a:extLst>
          </p:cNvPr>
          <p:cNvGrpSpPr/>
          <p:nvPr/>
        </p:nvGrpSpPr>
        <p:grpSpPr>
          <a:xfrm>
            <a:off x="1111504" y="4452582"/>
            <a:ext cx="2332353" cy="2122915"/>
            <a:chOff x="2567118" y="4362207"/>
            <a:chExt cx="2134435" cy="2009643"/>
          </a:xfrm>
        </p:grpSpPr>
        <p:sp>
          <p:nvSpPr>
            <p:cNvPr id="36" name="椭圆 35">
              <a:extLst>
                <a:ext uri="{FF2B5EF4-FFF2-40B4-BE49-F238E27FC236}">
                  <a16:creationId xmlns:a16="http://schemas.microsoft.com/office/drawing/2014/main" id="{2CC49091-35C2-4221-8D44-4BC5776FD0E7}"/>
                </a:ext>
              </a:extLst>
            </p:cNvPr>
            <p:cNvSpPr/>
            <p:nvPr/>
          </p:nvSpPr>
          <p:spPr bwMode="auto">
            <a:xfrm>
              <a:off x="3203014" y="4418164"/>
              <a:ext cx="224779" cy="231309"/>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37" name="椭圆 36">
              <a:extLst>
                <a:ext uri="{FF2B5EF4-FFF2-40B4-BE49-F238E27FC236}">
                  <a16:creationId xmlns:a16="http://schemas.microsoft.com/office/drawing/2014/main" id="{58807A84-2C1E-4CC8-A6D6-C8F3F47A141D}"/>
                </a:ext>
              </a:extLst>
            </p:cNvPr>
            <p:cNvSpPr/>
            <p:nvPr/>
          </p:nvSpPr>
          <p:spPr bwMode="auto">
            <a:xfrm>
              <a:off x="3763178" y="4723697"/>
              <a:ext cx="224779" cy="231309"/>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38" name="椭圆 37">
              <a:extLst>
                <a:ext uri="{FF2B5EF4-FFF2-40B4-BE49-F238E27FC236}">
                  <a16:creationId xmlns:a16="http://schemas.microsoft.com/office/drawing/2014/main" id="{562BFC5A-0A6B-4692-AEBE-CC2079075881}"/>
                </a:ext>
              </a:extLst>
            </p:cNvPr>
            <p:cNvSpPr/>
            <p:nvPr/>
          </p:nvSpPr>
          <p:spPr bwMode="auto">
            <a:xfrm>
              <a:off x="3290596" y="4880010"/>
              <a:ext cx="224779" cy="231310"/>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39" name="直接连接符 38">
              <a:extLst>
                <a:ext uri="{FF2B5EF4-FFF2-40B4-BE49-F238E27FC236}">
                  <a16:creationId xmlns:a16="http://schemas.microsoft.com/office/drawing/2014/main" id="{FD88E14D-9A22-4B79-AF97-F74029F8EB3C}"/>
                </a:ext>
              </a:extLst>
            </p:cNvPr>
            <p:cNvCxnSpPr>
              <a:stCxn id="36" idx="4"/>
              <a:endCxn id="38" idx="0"/>
            </p:cNvCxnSpPr>
            <p:nvPr/>
          </p:nvCxnSpPr>
          <p:spPr bwMode="auto">
            <a:xfrm>
              <a:off x="3315404" y="4649473"/>
              <a:ext cx="87581" cy="23053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连接符 39">
              <a:extLst>
                <a:ext uri="{FF2B5EF4-FFF2-40B4-BE49-F238E27FC236}">
                  <a16:creationId xmlns:a16="http://schemas.microsoft.com/office/drawing/2014/main" id="{79CBEC9B-2E9B-494B-9F70-E2E5B719EE83}"/>
                </a:ext>
              </a:extLst>
            </p:cNvPr>
            <p:cNvCxnSpPr>
              <a:cxnSpLocks/>
              <a:stCxn id="36" idx="6"/>
              <a:endCxn id="37" idx="1"/>
            </p:cNvCxnSpPr>
            <p:nvPr/>
          </p:nvCxnSpPr>
          <p:spPr bwMode="auto">
            <a:xfrm>
              <a:off x="3427793" y="4533819"/>
              <a:ext cx="368303" cy="22375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a:extLst>
                <a:ext uri="{FF2B5EF4-FFF2-40B4-BE49-F238E27FC236}">
                  <a16:creationId xmlns:a16="http://schemas.microsoft.com/office/drawing/2014/main" id="{8BF0AF28-6760-4F54-BDBE-6D6E31B228B8}"/>
                </a:ext>
              </a:extLst>
            </p:cNvPr>
            <p:cNvCxnSpPr>
              <a:cxnSpLocks/>
              <a:stCxn id="37" idx="2"/>
              <a:endCxn id="38" idx="6"/>
            </p:cNvCxnSpPr>
            <p:nvPr/>
          </p:nvCxnSpPr>
          <p:spPr bwMode="auto">
            <a:xfrm flipH="1">
              <a:off x="3515375" y="4839351"/>
              <a:ext cx="247803" cy="15631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椭圆 41">
              <a:extLst>
                <a:ext uri="{FF2B5EF4-FFF2-40B4-BE49-F238E27FC236}">
                  <a16:creationId xmlns:a16="http://schemas.microsoft.com/office/drawing/2014/main" id="{EB292C54-5B3F-4BAB-B335-E6A836340398}"/>
                </a:ext>
              </a:extLst>
            </p:cNvPr>
            <p:cNvSpPr/>
            <p:nvPr/>
          </p:nvSpPr>
          <p:spPr bwMode="auto">
            <a:xfrm>
              <a:off x="3290596" y="5516114"/>
              <a:ext cx="224779" cy="231310"/>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43" name="椭圆 42">
              <a:extLst>
                <a:ext uri="{FF2B5EF4-FFF2-40B4-BE49-F238E27FC236}">
                  <a16:creationId xmlns:a16="http://schemas.microsoft.com/office/drawing/2014/main" id="{20F90E0E-F92E-401B-8694-66AB3FE96A7A}"/>
                </a:ext>
              </a:extLst>
            </p:cNvPr>
            <p:cNvSpPr/>
            <p:nvPr/>
          </p:nvSpPr>
          <p:spPr bwMode="auto">
            <a:xfrm>
              <a:off x="3792002" y="5516114"/>
              <a:ext cx="224779" cy="23131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44" name="椭圆 43">
              <a:extLst>
                <a:ext uri="{FF2B5EF4-FFF2-40B4-BE49-F238E27FC236}">
                  <a16:creationId xmlns:a16="http://schemas.microsoft.com/office/drawing/2014/main" id="{2A1B63F7-E8CA-47BB-BCA5-DBAF9F31298B}"/>
                </a:ext>
              </a:extLst>
            </p:cNvPr>
            <p:cNvSpPr/>
            <p:nvPr/>
          </p:nvSpPr>
          <p:spPr bwMode="auto">
            <a:xfrm>
              <a:off x="3288947" y="6035719"/>
              <a:ext cx="224779" cy="23131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45" name="椭圆 44">
              <a:extLst>
                <a:ext uri="{FF2B5EF4-FFF2-40B4-BE49-F238E27FC236}">
                  <a16:creationId xmlns:a16="http://schemas.microsoft.com/office/drawing/2014/main" id="{B37FC0C1-0EAC-4158-B8D1-2ACE1260B1B0}"/>
                </a:ext>
              </a:extLst>
            </p:cNvPr>
            <p:cNvSpPr/>
            <p:nvPr/>
          </p:nvSpPr>
          <p:spPr bwMode="auto">
            <a:xfrm>
              <a:off x="3792001" y="6045346"/>
              <a:ext cx="224779" cy="23131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46" name="椭圆 45">
              <a:extLst>
                <a:ext uri="{FF2B5EF4-FFF2-40B4-BE49-F238E27FC236}">
                  <a16:creationId xmlns:a16="http://schemas.microsoft.com/office/drawing/2014/main" id="{65FF4B18-78B6-4C9E-B403-544A2F61AE21}"/>
                </a:ext>
              </a:extLst>
            </p:cNvPr>
            <p:cNvSpPr/>
            <p:nvPr/>
          </p:nvSpPr>
          <p:spPr bwMode="auto">
            <a:xfrm>
              <a:off x="2693007" y="5166016"/>
              <a:ext cx="224779" cy="231310"/>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47" name="直接连接符 46">
              <a:extLst>
                <a:ext uri="{FF2B5EF4-FFF2-40B4-BE49-F238E27FC236}">
                  <a16:creationId xmlns:a16="http://schemas.microsoft.com/office/drawing/2014/main" id="{3B23DBDD-0950-46CE-8DCE-5AF6F408D43A}"/>
                </a:ext>
              </a:extLst>
            </p:cNvPr>
            <p:cNvCxnSpPr>
              <a:cxnSpLocks/>
              <a:stCxn id="46" idx="7"/>
              <a:endCxn id="38" idx="2"/>
            </p:cNvCxnSpPr>
            <p:nvPr/>
          </p:nvCxnSpPr>
          <p:spPr bwMode="auto">
            <a:xfrm flipV="1">
              <a:off x="2884868" y="4995665"/>
              <a:ext cx="405728" cy="20422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连接符 47">
              <a:extLst>
                <a:ext uri="{FF2B5EF4-FFF2-40B4-BE49-F238E27FC236}">
                  <a16:creationId xmlns:a16="http://schemas.microsoft.com/office/drawing/2014/main" id="{CB66767C-852E-4116-9A3A-7936E948D3C7}"/>
                </a:ext>
              </a:extLst>
            </p:cNvPr>
            <p:cNvCxnSpPr>
              <a:cxnSpLocks/>
              <a:stCxn id="38" idx="4"/>
              <a:endCxn id="42" idx="0"/>
            </p:cNvCxnSpPr>
            <p:nvPr/>
          </p:nvCxnSpPr>
          <p:spPr bwMode="auto">
            <a:xfrm>
              <a:off x="3402986" y="5111320"/>
              <a:ext cx="0" cy="404794"/>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a:extLst>
                <a:ext uri="{FF2B5EF4-FFF2-40B4-BE49-F238E27FC236}">
                  <a16:creationId xmlns:a16="http://schemas.microsoft.com/office/drawing/2014/main" id="{64139FC0-9817-435A-A6DB-AC1ADBDB9306}"/>
                </a:ext>
              </a:extLst>
            </p:cNvPr>
            <p:cNvCxnSpPr>
              <a:cxnSpLocks/>
              <a:stCxn id="42" idx="6"/>
              <a:endCxn id="43" idx="2"/>
            </p:cNvCxnSpPr>
            <p:nvPr/>
          </p:nvCxnSpPr>
          <p:spPr bwMode="auto">
            <a:xfrm>
              <a:off x="3515375" y="5631769"/>
              <a:ext cx="276627" cy="0"/>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a:extLst>
                <a:ext uri="{FF2B5EF4-FFF2-40B4-BE49-F238E27FC236}">
                  <a16:creationId xmlns:a16="http://schemas.microsoft.com/office/drawing/2014/main" id="{AC03B566-B6F3-429C-ACDD-3D2CD474712C}"/>
                </a:ext>
              </a:extLst>
            </p:cNvPr>
            <p:cNvCxnSpPr>
              <a:cxnSpLocks/>
              <a:stCxn id="44" idx="0"/>
              <a:endCxn id="42" idx="4"/>
            </p:cNvCxnSpPr>
            <p:nvPr/>
          </p:nvCxnSpPr>
          <p:spPr bwMode="auto">
            <a:xfrm flipV="1">
              <a:off x="3401337" y="5747423"/>
              <a:ext cx="1649" cy="288296"/>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a:extLst>
                <a:ext uri="{FF2B5EF4-FFF2-40B4-BE49-F238E27FC236}">
                  <a16:creationId xmlns:a16="http://schemas.microsoft.com/office/drawing/2014/main" id="{65B17585-483F-40E1-9D35-9F47B7432E80}"/>
                </a:ext>
              </a:extLst>
            </p:cNvPr>
            <p:cNvCxnSpPr>
              <a:cxnSpLocks/>
              <a:stCxn id="43" idx="4"/>
              <a:endCxn id="45" idx="0"/>
            </p:cNvCxnSpPr>
            <p:nvPr/>
          </p:nvCxnSpPr>
          <p:spPr bwMode="auto">
            <a:xfrm flipH="1">
              <a:off x="3904391" y="5747423"/>
              <a:ext cx="1" cy="29792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连接符 51">
              <a:extLst>
                <a:ext uri="{FF2B5EF4-FFF2-40B4-BE49-F238E27FC236}">
                  <a16:creationId xmlns:a16="http://schemas.microsoft.com/office/drawing/2014/main" id="{0F054A8B-73D8-412F-8EA8-765DAC3DD8AA}"/>
                </a:ext>
              </a:extLst>
            </p:cNvPr>
            <p:cNvCxnSpPr>
              <a:cxnSpLocks/>
              <a:stCxn id="45" idx="2"/>
              <a:endCxn id="44" idx="6"/>
            </p:cNvCxnSpPr>
            <p:nvPr/>
          </p:nvCxnSpPr>
          <p:spPr bwMode="auto">
            <a:xfrm flipH="1" flipV="1">
              <a:off x="3513726" y="6151375"/>
              <a:ext cx="278275" cy="9627"/>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椭圆 52">
              <a:extLst>
                <a:ext uri="{FF2B5EF4-FFF2-40B4-BE49-F238E27FC236}">
                  <a16:creationId xmlns:a16="http://schemas.microsoft.com/office/drawing/2014/main" id="{15DE354B-DD82-4543-8C08-DAE26A1FE1D0}"/>
                </a:ext>
              </a:extLst>
            </p:cNvPr>
            <p:cNvSpPr/>
            <p:nvPr/>
          </p:nvSpPr>
          <p:spPr bwMode="auto">
            <a:xfrm>
              <a:off x="4366877" y="4988520"/>
              <a:ext cx="224779" cy="231309"/>
            </a:xfrm>
            <a:prstGeom prst="ellipse">
              <a:avLst/>
            </a:pr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54" name="直接连接符 53">
              <a:extLst>
                <a:ext uri="{FF2B5EF4-FFF2-40B4-BE49-F238E27FC236}">
                  <a16:creationId xmlns:a16="http://schemas.microsoft.com/office/drawing/2014/main" id="{E66CFEF1-3667-42D5-8A13-1F2147E7DD80}"/>
                </a:ext>
              </a:extLst>
            </p:cNvPr>
            <p:cNvCxnSpPr>
              <a:cxnSpLocks/>
              <a:stCxn id="37" idx="6"/>
              <a:endCxn id="53" idx="1"/>
            </p:cNvCxnSpPr>
            <p:nvPr/>
          </p:nvCxnSpPr>
          <p:spPr bwMode="auto">
            <a:xfrm>
              <a:off x="3987957" y="4839351"/>
              <a:ext cx="411838" cy="183043"/>
            </a:xfrm>
            <a:prstGeom prst="line">
              <a:avLst/>
            </a:prstGeom>
            <a:solidFill>
              <a:schemeClr val="accent1"/>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椭圆 54">
              <a:extLst>
                <a:ext uri="{FF2B5EF4-FFF2-40B4-BE49-F238E27FC236}">
                  <a16:creationId xmlns:a16="http://schemas.microsoft.com/office/drawing/2014/main" id="{D307A4F1-CC3B-4B54-83FD-AB1D856C3270}"/>
                </a:ext>
              </a:extLst>
            </p:cNvPr>
            <p:cNvSpPr/>
            <p:nvPr/>
          </p:nvSpPr>
          <p:spPr bwMode="auto">
            <a:xfrm rot="1539356">
              <a:off x="3729607" y="4722394"/>
              <a:ext cx="971946" cy="522573"/>
            </a:xfrm>
            <a:custGeom>
              <a:avLst/>
              <a:gdLst>
                <a:gd name="connsiteX0" fmla="*/ 0 w 1062071"/>
                <a:gd name="connsiteY0" fmla="*/ 276014 h 552027"/>
                <a:gd name="connsiteX1" fmla="*/ 531036 w 1062071"/>
                <a:gd name="connsiteY1" fmla="*/ 0 h 552027"/>
                <a:gd name="connsiteX2" fmla="*/ 1062072 w 1062071"/>
                <a:gd name="connsiteY2" fmla="*/ 276014 h 552027"/>
                <a:gd name="connsiteX3" fmla="*/ 531036 w 1062071"/>
                <a:gd name="connsiteY3" fmla="*/ 552028 h 552027"/>
                <a:gd name="connsiteX4" fmla="*/ 0 w 1062071"/>
                <a:gd name="connsiteY4" fmla="*/ 276014 h 552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71" h="552027" extrusionOk="0">
                  <a:moveTo>
                    <a:pt x="0" y="276014"/>
                  </a:moveTo>
                  <a:cubicBezTo>
                    <a:pt x="-9889" y="105776"/>
                    <a:pt x="242147" y="-4329"/>
                    <a:pt x="531036" y="0"/>
                  </a:cubicBezTo>
                  <a:cubicBezTo>
                    <a:pt x="831898" y="14790"/>
                    <a:pt x="1047109" y="105293"/>
                    <a:pt x="1062072" y="276014"/>
                  </a:cubicBezTo>
                  <a:cubicBezTo>
                    <a:pt x="1084411" y="393809"/>
                    <a:pt x="886775" y="539790"/>
                    <a:pt x="531036" y="552028"/>
                  </a:cubicBezTo>
                  <a:cubicBezTo>
                    <a:pt x="242752" y="541823"/>
                    <a:pt x="-25713" y="448312"/>
                    <a:pt x="0" y="276014"/>
                  </a:cubicBezTo>
                  <a:close/>
                </a:path>
              </a:pathLst>
            </a:custGeom>
            <a:noFill/>
            <a:ln w="9525" cap="flat" cmpd="sng" algn="ctr">
              <a:solidFill>
                <a:srgbClr val="9933FF"/>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001892CD-D496-42F2-87E3-B5B88CE20DB3}"/>
                </a:ext>
              </a:extLst>
            </p:cNvPr>
            <p:cNvSpPr/>
            <p:nvPr/>
          </p:nvSpPr>
          <p:spPr bwMode="auto">
            <a:xfrm rot="1539356">
              <a:off x="3013533" y="4362207"/>
              <a:ext cx="971946" cy="833504"/>
            </a:xfrm>
            <a:custGeom>
              <a:avLst/>
              <a:gdLst>
                <a:gd name="connsiteX0" fmla="*/ 0 w 1062071"/>
                <a:gd name="connsiteY0" fmla="*/ 440242 h 880484"/>
                <a:gd name="connsiteX1" fmla="*/ 531036 w 1062071"/>
                <a:gd name="connsiteY1" fmla="*/ 0 h 880484"/>
                <a:gd name="connsiteX2" fmla="*/ 1062072 w 1062071"/>
                <a:gd name="connsiteY2" fmla="*/ 440242 h 880484"/>
                <a:gd name="connsiteX3" fmla="*/ 531036 w 1062071"/>
                <a:gd name="connsiteY3" fmla="*/ 880484 h 880484"/>
                <a:gd name="connsiteX4" fmla="*/ 0 w 1062071"/>
                <a:gd name="connsiteY4" fmla="*/ 440242 h 880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071" h="880484" extrusionOk="0">
                  <a:moveTo>
                    <a:pt x="0" y="440242"/>
                  </a:moveTo>
                  <a:cubicBezTo>
                    <a:pt x="-3524" y="190761"/>
                    <a:pt x="268178" y="-29975"/>
                    <a:pt x="531036" y="0"/>
                  </a:cubicBezTo>
                  <a:cubicBezTo>
                    <a:pt x="831928" y="14849"/>
                    <a:pt x="1058104" y="192255"/>
                    <a:pt x="1062072" y="440242"/>
                  </a:cubicBezTo>
                  <a:cubicBezTo>
                    <a:pt x="1095593" y="631397"/>
                    <a:pt x="857542" y="873974"/>
                    <a:pt x="531036" y="880484"/>
                  </a:cubicBezTo>
                  <a:cubicBezTo>
                    <a:pt x="242256" y="871293"/>
                    <a:pt x="-22723" y="700932"/>
                    <a:pt x="0" y="440242"/>
                  </a:cubicBezTo>
                  <a:close/>
                </a:path>
              </a:pathLst>
            </a:custGeom>
            <a:noFill/>
            <a:ln w="9525" cap="flat" cmpd="sng" algn="ctr">
              <a:solidFill>
                <a:srgbClr val="FFC000"/>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EFA91934-B2BC-4D97-9EDB-728595776655}"/>
                </a:ext>
              </a:extLst>
            </p:cNvPr>
            <p:cNvSpPr/>
            <p:nvPr/>
          </p:nvSpPr>
          <p:spPr bwMode="auto">
            <a:xfrm>
              <a:off x="3127842" y="5441629"/>
              <a:ext cx="1066034" cy="930221"/>
            </a:xfrm>
            <a:custGeom>
              <a:avLst/>
              <a:gdLst>
                <a:gd name="connsiteX0" fmla="*/ 0 w 1164883"/>
                <a:gd name="connsiteY0" fmla="*/ 491326 h 982652"/>
                <a:gd name="connsiteX1" fmla="*/ 582442 w 1164883"/>
                <a:gd name="connsiteY1" fmla="*/ 0 h 982652"/>
                <a:gd name="connsiteX2" fmla="*/ 1164884 w 1164883"/>
                <a:gd name="connsiteY2" fmla="*/ 491326 h 982652"/>
                <a:gd name="connsiteX3" fmla="*/ 582442 w 1164883"/>
                <a:gd name="connsiteY3" fmla="*/ 982652 h 982652"/>
                <a:gd name="connsiteX4" fmla="*/ 0 w 1164883"/>
                <a:gd name="connsiteY4" fmla="*/ 491326 h 982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883" h="982652" extrusionOk="0">
                  <a:moveTo>
                    <a:pt x="0" y="491326"/>
                  </a:moveTo>
                  <a:cubicBezTo>
                    <a:pt x="-22792" y="178950"/>
                    <a:pt x="297293" y="-35984"/>
                    <a:pt x="582442" y="0"/>
                  </a:cubicBezTo>
                  <a:cubicBezTo>
                    <a:pt x="911092" y="13613"/>
                    <a:pt x="1145213" y="195938"/>
                    <a:pt x="1164884" y="491326"/>
                  </a:cubicBezTo>
                  <a:cubicBezTo>
                    <a:pt x="1200558" y="707356"/>
                    <a:pt x="951889" y="973291"/>
                    <a:pt x="582442" y="982652"/>
                  </a:cubicBezTo>
                  <a:cubicBezTo>
                    <a:pt x="272133" y="959452"/>
                    <a:pt x="-18170" y="776712"/>
                    <a:pt x="0" y="491326"/>
                  </a:cubicBezTo>
                  <a:close/>
                </a:path>
              </a:pathLst>
            </a:custGeom>
            <a:noFill/>
            <a:ln w="9525" cap="flat" cmpd="sng" algn="ctr">
              <a:solidFill>
                <a:srgbClr val="0000FF"/>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8" name="椭圆 57">
              <a:extLst>
                <a:ext uri="{FF2B5EF4-FFF2-40B4-BE49-F238E27FC236}">
                  <a16:creationId xmlns:a16="http://schemas.microsoft.com/office/drawing/2014/main" id="{5C333509-FEC1-465D-A839-9D664ABDC7F9}"/>
                </a:ext>
              </a:extLst>
            </p:cNvPr>
            <p:cNvSpPr/>
            <p:nvPr/>
          </p:nvSpPr>
          <p:spPr bwMode="auto">
            <a:xfrm rot="8775658">
              <a:off x="2567118" y="4904107"/>
              <a:ext cx="1052633" cy="473997"/>
            </a:xfrm>
            <a:custGeom>
              <a:avLst/>
              <a:gdLst>
                <a:gd name="connsiteX0" fmla="*/ 0 w 1150240"/>
                <a:gd name="connsiteY0" fmla="*/ 250357 h 500713"/>
                <a:gd name="connsiteX1" fmla="*/ 575120 w 1150240"/>
                <a:gd name="connsiteY1" fmla="*/ 0 h 500713"/>
                <a:gd name="connsiteX2" fmla="*/ 1150240 w 1150240"/>
                <a:gd name="connsiteY2" fmla="*/ 250357 h 500713"/>
                <a:gd name="connsiteX3" fmla="*/ 575120 w 1150240"/>
                <a:gd name="connsiteY3" fmla="*/ 500714 h 500713"/>
                <a:gd name="connsiteX4" fmla="*/ 0 w 1150240"/>
                <a:gd name="connsiteY4" fmla="*/ 250357 h 500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240" h="500713" extrusionOk="0">
                  <a:moveTo>
                    <a:pt x="0" y="250357"/>
                  </a:moveTo>
                  <a:cubicBezTo>
                    <a:pt x="-32045" y="54411"/>
                    <a:pt x="287266" y="-29335"/>
                    <a:pt x="575120" y="0"/>
                  </a:cubicBezTo>
                  <a:cubicBezTo>
                    <a:pt x="907360" y="28513"/>
                    <a:pt x="1131061" y="88654"/>
                    <a:pt x="1150240" y="250357"/>
                  </a:cubicBezTo>
                  <a:cubicBezTo>
                    <a:pt x="1155849" y="379927"/>
                    <a:pt x="951743" y="489154"/>
                    <a:pt x="575120" y="500714"/>
                  </a:cubicBezTo>
                  <a:cubicBezTo>
                    <a:pt x="262429" y="490632"/>
                    <a:pt x="-10940" y="397075"/>
                    <a:pt x="0" y="250357"/>
                  </a:cubicBezTo>
                  <a:close/>
                </a:path>
              </a:pathLst>
            </a:custGeom>
            <a:noFill/>
            <a:ln w="9525" cap="flat" cmpd="sng" algn="ctr">
              <a:solidFill>
                <a:srgbClr val="FF0000"/>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3C3D7423-8E3F-4FDC-A670-2E6A34A239CF}"/>
                </a:ext>
              </a:extLst>
            </p:cNvPr>
            <p:cNvSpPr/>
            <p:nvPr/>
          </p:nvSpPr>
          <p:spPr bwMode="auto">
            <a:xfrm rot="5400000">
              <a:off x="2876423" y="5114193"/>
              <a:ext cx="1035275" cy="384045"/>
            </a:xfrm>
            <a:custGeom>
              <a:avLst/>
              <a:gdLst>
                <a:gd name="connsiteX0" fmla="*/ 0 w 1093627"/>
                <a:gd name="connsiteY0" fmla="*/ 209828 h 419656"/>
                <a:gd name="connsiteX1" fmla="*/ 546814 w 1093627"/>
                <a:gd name="connsiteY1" fmla="*/ 0 h 419656"/>
                <a:gd name="connsiteX2" fmla="*/ 1093628 w 1093627"/>
                <a:gd name="connsiteY2" fmla="*/ 209828 h 419656"/>
                <a:gd name="connsiteX3" fmla="*/ 546814 w 1093627"/>
                <a:gd name="connsiteY3" fmla="*/ 419656 h 419656"/>
                <a:gd name="connsiteX4" fmla="*/ 0 w 1093627"/>
                <a:gd name="connsiteY4" fmla="*/ 209828 h 419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3627" h="419656" extrusionOk="0">
                  <a:moveTo>
                    <a:pt x="0" y="209828"/>
                  </a:moveTo>
                  <a:cubicBezTo>
                    <a:pt x="-28988" y="41768"/>
                    <a:pt x="272088" y="-26868"/>
                    <a:pt x="546814" y="0"/>
                  </a:cubicBezTo>
                  <a:cubicBezTo>
                    <a:pt x="853022" y="8217"/>
                    <a:pt x="1079559" y="76752"/>
                    <a:pt x="1093628" y="209828"/>
                  </a:cubicBezTo>
                  <a:cubicBezTo>
                    <a:pt x="1119389" y="285763"/>
                    <a:pt x="884759" y="412612"/>
                    <a:pt x="546814" y="419656"/>
                  </a:cubicBezTo>
                  <a:cubicBezTo>
                    <a:pt x="254171" y="400563"/>
                    <a:pt x="-15171" y="337430"/>
                    <a:pt x="0" y="209828"/>
                  </a:cubicBezTo>
                  <a:close/>
                </a:path>
              </a:pathLst>
            </a:custGeom>
            <a:noFill/>
            <a:ln w="9525" cap="flat" cmpd="sng" algn="ctr">
              <a:solidFill>
                <a:srgbClr val="00B050"/>
              </a:solidFill>
              <a:prstDash val="dash"/>
              <a:round/>
              <a:headEnd type="none" w="med" len="med"/>
              <a:tailEnd type="none" w="med" len="med"/>
              <a:extLst>
                <a:ext uri="{C807C97D-BFC1-408E-A445-0C87EB9F89A2}">
                  <ask:lineSketchStyleProps xmlns:ask="http://schemas.microsoft.com/office/drawing/2018/sketchyshapes" sd="1401229236">
                    <a:prstGeom prst="ellipse">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93" name="组合 92">
            <a:extLst>
              <a:ext uri="{FF2B5EF4-FFF2-40B4-BE49-F238E27FC236}">
                <a16:creationId xmlns:a16="http://schemas.microsoft.com/office/drawing/2014/main" id="{1C2F72DF-A6C4-4A48-9C29-FF71C956CB41}"/>
              </a:ext>
            </a:extLst>
          </p:cNvPr>
          <p:cNvGrpSpPr/>
          <p:nvPr/>
        </p:nvGrpSpPr>
        <p:grpSpPr>
          <a:xfrm>
            <a:off x="3839253" y="4594394"/>
            <a:ext cx="2277149" cy="1926697"/>
            <a:chOff x="3839253" y="4594394"/>
            <a:chExt cx="2277149" cy="1926697"/>
          </a:xfrm>
        </p:grpSpPr>
        <p:sp>
          <p:nvSpPr>
            <p:cNvPr id="60" name="矩形 59">
              <a:extLst>
                <a:ext uri="{FF2B5EF4-FFF2-40B4-BE49-F238E27FC236}">
                  <a16:creationId xmlns:a16="http://schemas.microsoft.com/office/drawing/2014/main" id="{D79D4F57-FF84-424D-A578-D6AC638CF517}"/>
                </a:ext>
              </a:extLst>
            </p:cNvPr>
            <p:cNvSpPr/>
            <p:nvPr/>
          </p:nvSpPr>
          <p:spPr bwMode="auto">
            <a:xfrm>
              <a:off x="4711314" y="4594394"/>
              <a:ext cx="326469" cy="326469"/>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1" name="矩形 60">
              <a:extLst>
                <a:ext uri="{FF2B5EF4-FFF2-40B4-BE49-F238E27FC236}">
                  <a16:creationId xmlns:a16="http://schemas.microsoft.com/office/drawing/2014/main" id="{F8CF40AC-6771-4E91-8596-074482A94851}"/>
                </a:ext>
              </a:extLst>
            </p:cNvPr>
            <p:cNvSpPr/>
            <p:nvPr/>
          </p:nvSpPr>
          <p:spPr bwMode="auto">
            <a:xfrm>
              <a:off x="5789933" y="5031282"/>
              <a:ext cx="326469" cy="326469"/>
            </a:xfrm>
            <a:prstGeom prst="rect">
              <a:avLst/>
            </a:prstGeom>
            <a:solidFill>
              <a:srgbClr val="993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2" name="矩形 61">
              <a:extLst>
                <a:ext uri="{FF2B5EF4-FFF2-40B4-BE49-F238E27FC236}">
                  <a16:creationId xmlns:a16="http://schemas.microsoft.com/office/drawing/2014/main" id="{E2E856FB-3E23-4234-BB60-B69E241C7CB9}"/>
                </a:ext>
              </a:extLst>
            </p:cNvPr>
            <p:cNvSpPr/>
            <p:nvPr/>
          </p:nvSpPr>
          <p:spPr bwMode="auto">
            <a:xfrm>
              <a:off x="3839253" y="5102494"/>
              <a:ext cx="326469" cy="326469"/>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3" name="矩形 62">
              <a:extLst>
                <a:ext uri="{FF2B5EF4-FFF2-40B4-BE49-F238E27FC236}">
                  <a16:creationId xmlns:a16="http://schemas.microsoft.com/office/drawing/2014/main" id="{29AA4730-475C-4D9A-879A-5E7183AFE0CA}"/>
                </a:ext>
              </a:extLst>
            </p:cNvPr>
            <p:cNvSpPr/>
            <p:nvPr/>
          </p:nvSpPr>
          <p:spPr bwMode="auto">
            <a:xfrm>
              <a:off x="4613861" y="5440564"/>
              <a:ext cx="326469" cy="326469"/>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4" name="矩形 63">
              <a:extLst>
                <a:ext uri="{FF2B5EF4-FFF2-40B4-BE49-F238E27FC236}">
                  <a16:creationId xmlns:a16="http://schemas.microsoft.com/office/drawing/2014/main" id="{50C35977-DFC2-4C3E-A6DA-092994CEBBE9}"/>
                </a:ext>
              </a:extLst>
            </p:cNvPr>
            <p:cNvSpPr/>
            <p:nvPr/>
          </p:nvSpPr>
          <p:spPr bwMode="auto">
            <a:xfrm>
              <a:off x="5178063" y="6194622"/>
              <a:ext cx="326469" cy="326469"/>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5" name="椭圆 64">
              <a:extLst>
                <a:ext uri="{FF2B5EF4-FFF2-40B4-BE49-F238E27FC236}">
                  <a16:creationId xmlns:a16="http://schemas.microsoft.com/office/drawing/2014/main" id="{CF842B4C-F082-4B31-94C3-B2784BDA1B9D}"/>
                </a:ext>
              </a:extLst>
            </p:cNvPr>
            <p:cNvSpPr/>
            <p:nvPr/>
          </p:nvSpPr>
          <p:spPr bwMode="auto">
            <a:xfrm>
              <a:off x="4404791" y="5029962"/>
              <a:ext cx="245622" cy="244348"/>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66" name="椭圆 65">
              <a:extLst>
                <a:ext uri="{FF2B5EF4-FFF2-40B4-BE49-F238E27FC236}">
                  <a16:creationId xmlns:a16="http://schemas.microsoft.com/office/drawing/2014/main" id="{B61D032A-C29F-443A-8EB1-9C361BDDEAEA}"/>
                </a:ext>
              </a:extLst>
            </p:cNvPr>
            <p:cNvSpPr/>
            <p:nvPr/>
          </p:nvSpPr>
          <p:spPr bwMode="auto">
            <a:xfrm>
              <a:off x="5282373" y="4920652"/>
              <a:ext cx="245622" cy="244348"/>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sp>
          <p:nvSpPr>
            <p:cNvPr id="67" name="椭圆 66">
              <a:extLst>
                <a:ext uri="{FF2B5EF4-FFF2-40B4-BE49-F238E27FC236}">
                  <a16:creationId xmlns:a16="http://schemas.microsoft.com/office/drawing/2014/main" id="{9CD9CFC2-4BDC-4BEE-AEA2-EBF66C7A7C77}"/>
                </a:ext>
              </a:extLst>
            </p:cNvPr>
            <p:cNvSpPr/>
            <p:nvPr/>
          </p:nvSpPr>
          <p:spPr bwMode="auto">
            <a:xfrm>
              <a:off x="4940330" y="5849727"/>
              <a:ext cx="245622" cy="244348"/>
            </a:xfrm>
            <a:prstGeom prst="ellipse">
              <a:avLst/>
            </a:prstGeom>
            <a:solidFill>
              <a:srgbClr val="E6E6E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CN" altLang="en-US" sz="2000" dirty="0">
                <a:latin typeface="Times New Roman" panose="02020603050405020304" pitchFamily="18" charset="0"/>
                <a:ea typeface="宋体" panose="02010600030101010101" pitchFamily="2" charset="-122"/>
              </a:endParaRPr>
            </a:p>
          </p:txBody>
        </p:sp>
        <p:cxnSp>
          <p:nvCxnSpPr>
            <p:cNvPr id="69" name="直接连接符 68">
              <a:extLst>
                <a:ext uri="{FF2B5EF4-FFF2-40B4-BE49-F238E27FC236}">
                  <a16:creationId xmlns:a16="http://schemas.microsoft.com/office/drawing/2014/main" id="{425576F7-C645-4A50-9767-C6927941D691}"/>
                </a:ext>
              </a:extLst>
            </p:cNvPr>
            <p:cNvCxnSpPr>
              <a:stCxn id="62" idx="3"/>
              <a:endCxn id="65" idx="2"/>
            </p:cNvCxnSpPr>
            <p:nvPr/>
          </p:nvCxnSpPr>
          <p:spPr bwMode="auto">
            <a:xfrm flipV="1">
              <a:off x="4165722" y="5152136"/>
              <a:ext cx="239069" cy="1135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a:extLst>
                <a:ext uri="{FF2B5EF4-FFF2-40B4-BE49-F238E27FC236}">
                  <a16:creationId xmlns:a16="http://schemas.microsoft.com/office/drawing/2014/main" id="{0D51B64A-BCE0-4475-829F-820E55428DC1}"/>
                </a:ext>
              </a:extLst>
            </p:cNvPr>
            <p:cNvCxnSpPr>
              <a:stCxn id="65" idx="7"/>
              <a:endCxn id="60" idx="2"/>
            </p:cNvCxnSpPr>
            <p:nvPr/>
          </p:nvCxnSpPr>
          <p:spPr bwMode="auto">
            <a:xfrm flipV="1">
              <a:off x="4614442" y="4920863"/>
              <a:ext cx="260107" cy="14488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连接符 72">
              <a:extLst>
                <a:ext uri="{FF2B5EF4-FFF2-40B4-BE49-F238E27FC236}">
                  <a16:creationId xmlns:a16="http://schemas.microsoft.com/office/drawing/2014/main" id="{6D517A8F-49B4-4DCF-8A5F-9C499FE27CCB}"/>
                </a:ext>
              </a:extLst>
            </p:cNvPr>
            <p:cNvCxnSpPr>
              <a:stCxn id="60" idx="3"/>
              <a:endCxn id="66" idx="1"/>
            </p:cNvCxnSpPr>
            <p:nvPr/>
          </p:nvCxnSpPr>
          <p:spPr bwMode="auto">
            <a:xfrm>
              <a:off x="5037783" y="4757629"/>
              <a:ext cx="280561" cy="1988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直接连接符 75">
              <a:extLst>
                <a:ext uri="{FF2B5EF4-FFF2-40B4-BE49-F238E27FC236}">
                  <a16:creationId xmlns:a16="http://schemas.microsoft.com/office/drawing/2014/main" id="{E3B00B76-BA95-485D-A420-6833CE6EF358}"/>
                </a:ext>
              </a:extLst>
            </p:cNvPr>
            <p:cNvCxnSpPr>
              <a:stCxn id="66" idx="6"/>
              <a:endCxn id="61" idx="1"/>
            </p:cNvCxnSpPr>
            <p:nvPr/>
          </p:nvCxnSpPr>
          <p:spPr bwMode="auto">
            <a:xfrm>
              <a:off x="5527995" y="5042826"/>
              <a:ext cx="261938" cy="15169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直接连接符 78">
              <a:extLst>
                <a:ext uri="{FF2B5EF4-FFF2-40B4-BE49-F238E27FC236}">
                  <a16:creationId xmlns:a16="http://schemas.microsoft.com/office/drawing/2014/main" id="{8360E3A5-BA45-442A-ACCE-C785F96D7681}"/>
                </a:ext>
              </a:extLst>
            </p:cNvPr>
            <p:cNvCxnSpPr>
              <a:stCxn id="65" idx="5"/>
              <a:endCxn id="63" idx="0"/>
            </p:cNvCxnSpPr>
            <p:nvPr/>
          </p:nvCxnSpPr>
          <p:spPr bwMode="auto">
            <a:xfrm>
              <a:off x="4614442" y="5238526"/>
              <a:ext cx="162654" cy="20203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81">
              <a:extLst>
                <a:ext uri="{FF2B5EF4-FFF2-40B4-BE49-F238E27FC236}">
                  <a16:creationId xmlns:a16="http://schemas.microsoft.com/office/drawing/2014/main" id="{3EC7AEEC-37F2-4280-997F-39C42C47E856}"/>
                </a:ext>
              </a:extLst>
            </p:cNvPr>
            <p:cNvCxnSpPr>
              <a:stCxn id="63" idx="2"/>
              <a:endCxn id="67" idx="1"/>
            </p:cNvCxnSpPr>
            <p:nvPr/>
          </p:nvCxnSpPr>
          <p:spPr bwMode="auto">
            <a:xfrm>
              <a:off x="4777096" y="5767033"/>
              <a:ext cx="199205" cy="1184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连接符 84">
              <a:extLst>
                <a:ext uri="{FF2B5EF4-FFF2-40B4-BE49-F238E27FC236}">
                  <a16:creationId xmlns:a16="http://schemas.microsoft.com/office/drawing/2014/main" id="{C6F59515-9E20-4E8D-8BB9-E9B43030AD3D}"/>
                </a:ext>
              </a:extLst>
            </p:cNvPr>
            <p:cNvCxnSpPr>
              <a:stCxn id="67" idx="5"/>
              <a:endCxn id="64" idx="0"/>
            </p:cNvCxnSpPr>
            <p:nvPr/>
          </p:nvCxnSpPr>
          <p:spPr bwMode="auto">
            <a:xfrm>
              <a:off x="5149981" y="6058291"/>
              <a:ext cx="191317" cy="136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 name="文本框 90">
              <a:extLst>
                <a:ext uri="{FF2B5EF4-FFF2-40B4-BE49-F238E27FC236}">
                  <a16:creationId xmlns:a16="http://schemas.microsoft.com/office/drawing/2014/main" id="{001722DA-A6B1-462B-BD91-A400A8A348B4}"/>
                </a:ext>
              </a:extLst>
            </p:cNvPr>
            <p:cNvSpPr txBox="1"/>
            <p:nvPr/>
          </p:nvSpPr>
          <p:spPr>
            <a:xfrm>
              <a:off x="3984573" y="5932038"/>
              <a:ext cx="877163" cy="369332"/>
            </a:xfrm>
            <a:prstGeom prst="rect">
              <a:avLst/>
            </a:prstGeom>
            <a:noFill/>
          </p:spPr>
          <p:txBody>
            <a:bodyPr wrap="none" rtlCol="0">
              <a:spAutoFit/>
            </a:bodyPr>
            <a:lstStyle/>
            <a:p>
              <a:r>
                <a:rPr lang="zh-CN" altLang="en-US" dirty="0"/>
                <a:t>圆方树</a:t>
              </a:r>
            </a:p>
          </p:txBody>
        </p:sp>
      </p:grpSp>
      <p:sp>
        <p:nvSpPr>
          <p:cNvPr id="92" name="文本框 91">
            <a:extLst>
              <a:ext uri="{FF2B5EF4-FFF2-40B4-BE49-F238E27FC236}">
                <a16:creationId xmlns:a16="http://schemas.microsoft.com/office/drawing/2014/main" id="{3CE3ACD3-3084-4D1F-8DFA-FB2519463B67}"/>
              </a:ext>
            </a:extLst>
          </p:cNvPr>
          <p:cNvSpPr txBox="1"/>
          <p:nvPr/>
        </p:nvSpPr>
        <p:spPr>
          <a:xfrm>
            <a:off x="6452383" y="4777540"/>
            <a:ext cx="2492990" cy="1477328"/>
          </a:xfrm>
          <a:prstGeom prst="rect">
            <a:avLst/>
          </a:prstGeom>
          <a:noFill/>
        </p:spPr>
        <p:txBody>
          <a:bodyPr wrap="none" rtlCol="0">
            <a:spAutoFit/>
          </a:bodyPr>
          <a:lstStyle/>
          <a:p>
            <a:r>
              <a:rPr lang="zh-CN" altLang="en-US" dirty="0"/>
              <a:t>圆代表</a:t>
            </a:r>
            <a:r>
              <a:rPr lang="zh-CN" altLang="en-US" b="1" dirty="0"/>
              <a:t>割点</a:t>
            </a:r>
            <a:r>
              <a:rPr lang="zh-CN" altLang="en-US" dirty="0"/>
              <a:t>。</a:t>
            </a:r>
            <a:endParaRPr lang="en-US" altLang="zh-CN" dirty="0"/>
          </a:p>
          <a:p>
            <a:r>
              <a:rPr lang="zh-CN" altLang="en-US" dirty="0"/>
              <a:t>方代表</a:t>
            </a:r>
            <a:r>
              <a:rPr lang="zh-CN" altLang="en-US" b="1" dirty="0"/>
              <a:t>点双连通分量</a:t>
            </a:r>
            <a:r>
              <a:rPr lang="zh-CN" altLang="en-US" dirty="0"/>
              <a:t>。</a:t>
            </a:r>
            <a:endParaRPr lang="en-US" altLang="zh-CN" dirty="0"/>
          </a:p>
          <a:p>
            <a:endParaRPr lang="en-US" altLang="zh-CN" dirty="0"/>
          </a:p>
          <a:p>
            <a:r>
              <a:rPr lang="zh-CN" altLang="en-US" dirty="0"/>
              <a:t>圆仅与方相连</a:t>
            </a:r>
            <a:endParaRPr lang="en-US" altLang="zh-CN" dirty="0"/>
          </a:p>
          <a:p>
            <a:r>
              <a:rPr lang="zh-CN" altLang="en-US" dirty="0"/>
              <a:t>方仅与圆相连</a:t>
            </a:r>
            <a:endParaRPr lang="en-US" altLang="zh-CN" dirty="0"/>
          </a:p>
        </p:txBody>
      </p:sp>
      <p:sp>
        <p:nvSpPr>
          <p:cNvPr id="96" name="文本框 95">
            <a:extLst>
              <a:ext uri="{FF2B5EF4-FFF2-40B4-BE49-F238E27FC236}">
                <a16:creationId xmlns:a16="http://schemas.microsoft.com/office/drawing/2014/main" id="{DE0D376E-6A56-48AD-AFE5-CD7B702BA950}"/>
              </a:ext>
            </a:extLst>
          </p:cNvPr>
          <p:cNvSpPr txBox="1"/>
          <p:nvPr/>
        </p:nvSpPr>
        <p:spPr>
          <a:xfrm>
            <a:off x="4454434" y="2057904"/>
            <a:ext cx="4572000" cy="369332"/>
          </a:xfrm>
          <a:prstGeom prst="rect">
            <a:avLst/>
          </a:prstGeom>
          <a:noFill/>
        </p:spPr>
        <p:txBody>
          <a:bodyPr wrap="square">
            <a:spAutoFit/>
          </a:bodyPr>
          <a:lstStyle/>
          <a:p>
            <a:r>
              <a:rPr lang="zh-CN" altLang="en-US" dirty="0"/>
              <a:t>边双连通分量缩点（回顾）</a:t>
            </a:r>
          </a:p>
        </p:txBody>
      </p:sp>
    </p:spTree>
    <p:extLst>
      <p:ext uri="{BB962C8B-B14F-4D97-AF65-F5344CB8AC3E}">
        <p14:creationId xmlns:p14="http://schemas.microsoft.com/office/powerpoint/2010/main" val="3532332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D809BC-FBCF-420D-B640-95556AB54DF3}"/>
              </a:ext>
            </a:extLst>
          </p:cNvPr>
          <p:cNvSpPr txBox="1"/>
          <p:nvPr/>
        </p:nvSpPr>
        <p:spPr>
          <a:xfrm>
            <a:off x="2857500" y="3292268"/>
            <a:ext cx="3429000" cy="600164"/>
          </a:xfrm>
          <a:prstGeom prst="rect">
            <a:avLst/>
          </a:prstGeom>
          <a:noFill/>
        </p:spPr>
        <p:txBody>
          <a:bodyPr wrap="square">
            <a:spAutoFit/>
          </a:bodyPr>
          <a:lstStyle/>
          <a:p>
            <a:r>
              <a:rPr lang="zh-CN" altLang="en-US" sz="3300" dirty="0">
                <a:solidFill>
                  <a:schemeClr val="tx2"/>
                </a:solidFill>
                <a:latin typeface="Cambria" panose="02040503050406030204" pitchFamily="18" charset="0"/>
              </a:rPr>
              <a:t>强连通分量算法</a:t>
            </a:r>
            <a:endParaRPr lang="zh-Hans-HK" altLang="en-US" sz="3300" dirty="0">
              <a:solidFill>
                <a:schemeClr val="tx2"/>
              </a:solidFill>
            </a:endParaRPr>
          </a:p>
        </p:txBody>
      </p:sp>
    </p:spTree>
    <p:extLst>
      <p:ext uri="{BB962C8B-B14F-4D97-AF65-F5344CB8AC3E}">
        <p14:creationId xmlns:p14="http://schemas.microsoft.com/office/powerpoint/2010/main" val="2674960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068715-6969-463C-AF50-1DF80B9D039F}"/>
              </a:ext>
            </a:extLst>
          </p:cNvPr>
          <p:cNvSpPr txBox="1"/>
          <p:nvPr/>
        </p:nvSpPr>
        <p:spPr>
          <a:xfrm>
            <a:off x="1596843" y="1709407"/>
            <a:ext cx="6480697" cy="646331"/>
          </a:xfrm>
          <a:prstGeom prst="rect">
            <a:avLst/>
          </a:prstGeom>
          <a:noFill/>
        </p:spPr>
        <p:txBody>
          <a:bodyPr wrap="square">
            <a:spAutoFit/>
          </a:bodyPr>
          <a:lstStyle/>
          <a:p>
            <a:r>
              <a:rPr lang="zh-CN" altLang="zh-CN" dirty="0"/>
              <a:t>强连通图——有向图中，如果对每一对</a:t>
            </a:r>
            <a:r>
              <a:rPr lang="zh-CN" altLang="en-US" dirty="0"/>
              <a:t>顶点</a:t>
            </a:r>
            <a:r>
              <a:rPr lang="en-US" altLang="zh-CN" dirty="0" err="1">
                <a:solidFill>
                  <a:schemeClr val="accent5">
                    <a:lumMod val="25000"/>
                  </a:schemeClr>
                </a:solidFill>
              </a:rPr>
              <a:t>Vi,Vj</a:t>
            </a:r>
            <a:r>
              <a:rPr lang="en-US" altLang="zh-CN" dirty="0" err="1">
                <a:solidFill>
                  <a:schemeClr val="accent5">
                    <a:lumMod val="25000"/>
                  </a:schemeClr>
                </a:solidFill>
                <a:sym typeface="Symbol" panose="05050102010706020507" pitchFamily="18" charset="2"/>
              </a:rPr>
              <a:t>V</a:t>
            </a:r>
            <a:r>
              <a:rPr lang="en-US" altLang="zh-CN" dirty="0">
                <a:sym typeface="Symbol" panose="05050102010706020507" pitchFamily="18" charset="2"/>
              </a:rPr>
              <a:t>, </a:t>
            </a:r>
            <a:r>
              <a:rPr lang="en-US" altLang="zh-CN" dirty="0" err="1">
                <a:solidFill>
                  <a:schemeClr val="accent5">
                    <a:lumMod val="25000"/>
                  </a:schemeClr>
                </a:solidFill>
              </a:rPr>
              <a:t>Vi</a:t>
            </a:r>
            <a:r>
              <a:rPr lang="en-US" altLang="zh-CN" dirty="0" err="1">
                <a:solidFill>
                  <a:schemeClr val="accent5">
                    <a:lumMod val="25000"/>
                  </a:schemeClr>
                </a:solidFill>
                <a:sym typeface="Symbol" panose="05050102010706020507" pitchFamily="18" charset="2"/>
              </a:rPr>
              <a:t></a:t>
            </a:r>
            <a:r>
              <a:rPr lang="en-US" altLang="zh-CN" dirty="0" err="1">
                <a:solidFill>
                  <a:schemeClr val="accent5">
                    <a:lumMod val="25000"/>
                  </a:schemeClr>
                </a:solidFill>
              </a:rPr>
              <a:t>Vj</a:t>
            </a:r>
            <a:r>
              <a:rPr lang="en-US" altLang="zh-CN" dirty="0"/>
              <a:t>,</a:t>
            </a:r>
            <a:r>
              <a:rPr lang="zh-CN" altLang="zh-CN" dirty="0"/>
              <a:t>从</a:t>
            </a:r>
            <a:r>
              <a:rPr lang="en-US" altLang="zh-CN" dirty="0">
                <a:solidFill>
                  <a:schemeClr val="accent5">
                    <a:lumMod val="25000"/>
                  </a:schemeClr>
                </a:solidFill>
              </a:rPr>
              <a:t>Vi</a:t>
            </a:r>
            <a:r>
              <a:rPr lang="zh-CN" altLang="zh-CN" dirty="0"/>
              <a:t>到</a:t>
            </a:r>
            <a:r>
              <a:rPr lang="en-US" altLang="zh-CN" dirty="0" err="1">
                <a:solidFill>
                  <a:schemeClr val="accent5">
                    <a:lumMod val="25000"/>
                  </a:schemeClr>
                </a:solidFill>
              </a:rPr>
              <a:t>Vj</a:t>
            </a:r>
            <a:r>
              <a:rPr lang="en-US" altLang="zh-CN" dirty="0"/>
              <a:t> </a:t>
            </a:r>
            <a:r>
              <a:rPr lang="zh-CN" altLang="zh-CN" dirty="0"/>
              <a:t>和从</a:t>
            </a:r>
            <a:r>
              <a:rPr lang="en-US" altLang="zh-CN" dirty="0" err="1">
                <a:solidFill>
                  <a:schemeClr val="accent5">
                    <a:lumMod val="25000"/>
                  </a:schemeClr>
                </a:solidFill>
              </a:rPr>
              <a:t>Vj</a:t>
            </a:r>
            <a:r>
              <a:rPr lang="zh-CN" altLang="zh-CN" dirty="0"/>
              <a:t>到</a:t>
            </a:r>
            <a:r>
              <a:rPr lang="en-US" altLang="zh-CN" dirty="0">
                <a:solidFill>
                  <a:schemeClr val="accent5">
                    <a:lumMod val="25000"/>
                  </a:schemeClr>
                </a:solidFill>
              </a:rPr>
              <a:t>Vi</a:t>
            </a:r>
            <a:r>
              <a:rPr lang="zh-CN" altLang="zh-CN" dirty="0"/>
              <a:t>都存在路径，则称</a:t>
            </a:r>
            <a:r>
              <a:rPr lang="en-US" altLang="zh-CN" dirty="0">
                <a:solidFill>
                  <a:schemeClr val="accent5">
                    <a:lumMod val="25000"/>
                  </a:schemeClr>
                </a:solidFill>
              </a:rPr>
              <a:t>G</a:t>
            </a:r>
            <a:r>
              <a:rPr lang="zh-CN" altLang="zh-CN" dirty="0"/>
              <a:t>是</a:t>
            </a:r>
            <a:r>
              <a:rPr lang="zh-CN" altLang="en-US" dirty="0">
                <a:solidFill>
                  <a:schemeClr val="tx2"/>
                </a:solidFill>
              </a:rPr>
              <a:t>强连通图</a:t>
            </a:r>
            <a:r>
              <a:rPr lang="zh-CN" altLang="en-US" dirty="0"/>
              <a:t>。</a:t>
            </a:r>
            <a:endParaRPr lang="en-US" altLang="zh-CN" dirty="0"/>
          </a:p>
        </p:txBody>
      </p:sp>
      <p:sp>
        <p:nvSpPr>
          <p:cNvPr id="3" name="Text Box 60">
            <a:extLst>
              <a:ext uri="{FF2B5EF4-FFF2-40B4-BE49-F238E27FC236}">
                <a16:creationId xmlns:a16="http://schemas.microsoft.com/office/drawing/2014/main" id="{FBB2EF27-DE79-43D5-99D2-2C56BDB16A7C}"/>
              </a:ext>
            </a:extLst>
          </p:cNvPr>
          <p:cNvSpPr txBox="1">
            <a:spLocks noChangeArrowheads="1"/>
          </p:cNvSpPr>
          <p:nvPr/>
        </p:nvSpPr>
        <p:spPr bwMode="auto">
          <a:xfrm>
            <a:off x="3814443" y="1189148"/>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800" b="1" dirty="0">
                <a:solidFill>
                  <a:schemeClr val="tx2"/>
                </a:solidFill>
                <a:latin typeface="Times New Roman" panose="02020603050405020304" pitchFamily="18" charset="0"/>
                <a:ea typeface="宋体" panose="02010600030101010101" pitchFamily="2" charset="-122"/>
              </a:rPr>
              <a:t>强连通图</a:t>
            </a:r>
            <a:endParaRPr lang="en-US" altLang="zh-CN" sz="1800" b="1" dirty="0">
              <a:solidFill>
                <a:schemeClr val="tx2"/>
              </a:solidFill>
              <a:latin typeface="Times New Roman" panose="02020603050405020304" pitchFamily="18" charset="0"/>
              <a:ea typeface="宋体" panose="02010600030101010101" pitchFamily="2" charset="-122"/>
            </a:endParaRPr>
          </a:p>
        </p:txBody>
      </p:sp>
      <p:grpSp>
        <p:nvGrpSpPr>
          <p:cNvPr id="4" name="Group 50">
            <a:extLst>
              <a:ext uri="{FF2B5EF4-FFF2-40B4-BE49-F238E27FC236}">
                <a16:creationId xmlns:a16="http://schemas.microsoft.com/office/drawing/2014/main" id="{DEB48E59-BEB4-416E-A28A-BBD5CC33F8D9}"/>
              </a:ext>
            </a:extLst>
          </p:cNvPr>
          <p:cNvGrpSpPr>
            <a:grpSpLocks/>
          </p:cNvGrpSpPr>
          <p:nvPr/>
        </p:nvGrpSpPr>
        <p:grpSpPr bwMode="auto">
          <a:xfrm>
            <a:off x="4628192" y="2843675"/>
            <a:ext cx="2552700" cy="1123950"/>
            <a:chOff x="463" y="2719"/>
            <a:chExt cx="2144" cy="944"/>
          </a:xfrm>
        </p:grpSpPr>
        <p:sp>
          <p:nvSpPr>
            <p:cNvPr id="5" name="Text Box 32">
              <a:extLst>
                <a:ext uri="{FF2B5EF4-FFF2-40B4-BE49-F238E27FC236}">
                  <a16:creationId xmlns:a16="http://schemas.microsoft.com/office/drawing/2014/main" id="{18BA548A-C092-4FE9-80D5-528E597D630B}"/>
                </a:ext>
              </a:extLst>
            </p:cNvPr>
            <p:cNvSpPr txBox="1">
              <a:spLocks noChangeArrowheads="1"/>
            </p:cNvSpPr>
            <p:nvPr/>
          </p:nvSpPr>
          <p:spPr bwMode="auto">
            <a:xfrm>
              <a:off x="463" y="2719"/>
              <a:ext cx="31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zh-CN" altLang="en-US" sz="1500" dirty="0">
                  <a:solidFill>
                    <a:schemeClr val="tx2"/>
                  </a:solidFill>
                  <a:latin typeface="Times New Roman" panose="02020603050405020304" pitchFamily="18" charset="0"/>
                  <a:ea typeface="宋体" panose="02010600030101010101" pitchFamily="2" charset="-122"/>
                </a:rPr>
                <a:t>例</a:t>
              </a:r>
            </a:p>
          </p:txBody>
        </p:sp>
        <p:sp>
          <p:nvSpPr>
            <p:cNvPr id="6" name="Oval 33">
              <a:extLst>
                <a:ext uri="{FF2B5EF4-FFF2-40B4-BE49-F238E27FC236}">
                  <a16:creationId xmlns:a16="http://schemas.microsoft.com/office/drawing/2014/main" id="{7E530A9D-F8B5-49B6-8936-68A5927BFFDF}"/>
                </a:ext>
              </a:extLst>
            </p:cNvPr>
            <p:cNvSpPr>
              <a:spLocks noChangeArrowheads="1"/>
            </p:cNvSpPr>
            <p:nvPr/>
          </p:nvSpPr>
          <p:spPr bwMode="auto">
            <a:xfrm>
              <a:off x="1011" y="2988"/>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dirty="0">
                  <a:solidFill>
                    <a:schemeClr val="bg1"/>
                  </a:solidFill>
                  <a:latin typeface="Times New Roman" panose="02020603050405020304" pitchFamily="18" charset="0"/>
                  <a:ea typeface="宋体" panose="02010600030101010101" pitchFamily="2" charset="-122"/>
                </a:rPr>
                <a:t>2</a:t>
              </a:r>
            </a:p>
          </p:txBody>
        </p:sp>
        <p:sp>
          <p:nvSpPr>
            <p:cNvPr id="7" name="Oval 34">
              <a:extLst>
                <a:ext uri="{FF2B5EF4-FFF2-40B4-BE49-F238E27FC236}">
                  <a16:creationId xmlns:a16="http://schemas.microsoft.com/office/drawing/2014/main" id="{CFEC376B-2F11-4FFE-B6D8-A8FBE798390E}"/>
                </a:ext>
              </a:extLst>
            </p:cNvPr>
            <p:cNvSpPr>
              <a:spLocks noChangeArrowheads="1"/>
            </p:cNvSpPr>
            <p:nvPr/>
          </p:nvSpPr>
          <p:spPr bwMode="auto">
            <a:xfrm>
              <a:off x="1459" y="2988"/>
              <a:ext cx="200" cy="21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4</a:t>
              </a:r>
            </a:p>
          </p:txBody>
        </p:sp>
        <p:sp>
          <p:nvSpPr>
            <p:cNvPr id="8" name="Oval 35">
              <a:extLst>
                <a:ext uri="{FF2B5EF4-FFF2-40B4-BE49-F238E27FC236}">
                  <a16:creationId xmlns:a16="http://schemas.microsoft.com/office/drawing/2014/main" id="{75F4894B-850C-4FE4-AF9A-787ADB1AF3E5}"/>
                </a:ext>
              </a:extLst>
            </p:cNvPr>
            <p:cNvSpPr>
              <a:spLocks noChangeArrowheads="1"/>
            </p:cNvSpPr>
            <p:nvPr/>
          </p:nvSpPr>
          <p:spPr bwMode="auto">
            <a:xfrm>
              <a:off x="1907" y="2988"/>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dirty="0">
                  <a:solidFill>
                    <a:schemeClr val="bg1"/>
                  </a:solidFill>
                  <a:latin typeface="Times New Roman" panose="02020603050405020304" pitchFamily="18" charset="0"/>
                  <a:ea typeface="宋体" panose="02010600030101010101" pitchFamily="2" charset="-122"/>
                </a:rPr>
                <a:t>5</a:t>
              </a:r>
            </a:p>
          </p:txBody>
        </p:sp>
        <p:sp>
          <p:nvSpPr>
            <p:cNvPr id="9" name="Oval 36">
              <a:extLst>
                <a:ext uri="{FF2B5EF4-FFF2-40B4-BE49-F238E27FC236}">
                  <a16:creationId xmlns:a16="http://schemas.microsoft.com/office/drawing/2014/main" id="{B321B85D-E202-4CE9-ADE0-1A35D84573BF}"/>
                </a:ext>
              </a:extLst>
            </p:cNvPr>
            <p:cNvSpPr>
              <a:spLocks noChangeArrowheads="1"/>
            </p:cNvSpPr>
            <p:nvPr/>
          </p:nvSpPr>
          <p:spPr bwMode="auto">
            <a:xfrm>
              <a:off x="674" y="3451"/>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chemeClr val="bg1"/>
                  </a:solidFill>
                  <a:latin typeface="Times New Roman" panose="02020603050405020304" pitchFamily="18" charset="0"/>
                  <a:ea typeface="宋体" panose="02010600030101010101" pitchFamily="2" charset="-122"/>
                </a:rPr>
                <a:t>1</a:t>
              </a:r>
            </a:p>
          </p:txBody>
        </p:sp>
        <p:sp>
          <p:nvSpPr>
            <p:cNvPr id="10" name="Oval 37">
              <a:extLst>
                <a:ext uri="{FF2B5EF4-FFF2-40B4-BE49-F238E27FC236}">
                  <a16:creationId xmlns:a16="http://schemas.microsoft.com/office/drawing/2014/main" id="{E3CB7FA5-F588-4EA0-B2B8-6660990DEF33}"/>
                </a:ext>
              </a:extLst>
            </p:cNvPr>
            <p:cNvSpPr>
              <a:spLocks noChangeArrowheads="1"/>
            </p:cNvSpPr>
            <p:nvPr/>
          </p:nvSpPr>
          <p:spPr bwMode="auto">
            <a:xfrm>
              <a:off x="1459"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chemeClr val="bg1"/>
                  </a:solidFill>
                  <a:latin typeface="Times New Roman" panose="02020603050405020304" pitchFamily="18" charset="0"/>
                  <a:ea typeface="宋体" panose="02010600030101010101" pitchFamily="2" charset="-122"/>
                </a:rPr>
                <a:t>3</a:t>
              </a:r>
            </a:p>
          </p:txBody>
        </p:sp>
        <p:sp>
          <p:nvSpPr>
            <p:cNvPr id="11" name="Oval 38">
              <a:extLst>
                <a:ext uri="{FF2B5EF4-FFF2-40B4-BE49-F238E27FC236}">
                  <a16:creationId xmlns:a16="http://schemas.microsoft.com/office/drawing/2014/main" id="{435A0827-4E09-44D7-B74F-53D327DDE30D}"/>
                </a:ext>
              </a:extLst>
            </p:cNvPr>
            <p:cNvSpPr>
              <a:spLocks noChangeArrowheads="1"/>
            </p:cNvSpPr>
            <p:nvPr/>
          </p:nvSpPr>
          <p:spPr bwMode="auto">
            <a:xfrm>
              <a:off x="2407"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chemeClr val="bg1"/>
                  </a:solidFill>
                  <a:latin typeface="Times New Roman" panose="02020603050405020304" pitchFamily="18" charset="0"/>
                  <a:ea typeface="宋体" panose="02010600030101010101" pitchFamily="2" charset="-122"/>
                </a:rPr>
                <a:t>6</a:t>
              </a:r>
            </a:p>
          </p:txBody>
        </p:sp>
        <p:sp>
          <p:nvSpPr>
            <p:cNvPr id="12" name="Line 39">
              <a:extLst>
                <a:ext uri="{FF2B5EF4-FFF2-40B4-BE49-F238E27FC236}">
                  <a16:creationId xmlns:a16="http://schemas.microsoft.com/office/drawing/2014/main" id="{D82ECC62-9DA1-4AE3-B5BD-1DE2CCE291D1}"/>
                </a:ext>
              </a:extLst>
            </p:cNvPr>
            <p:cNvSpPr>
              <a:spLocks noChangeShapeType="1"/>
            </p:cNvSpPr>
            <p:nvPr/>
          </p:nvSpPr>
          <p:spPr bwMode="auto">
            <a:xfrm>
              <a:off x="1211" y="3100"/>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3" name="Line 41">
              <a:extLst>
                <a:ext uri="{FF2B5EF4-FFF2-40B4-BE49-F238E27FC236}">
                  <a16:creationId xmlns:a16="http://schemas.microsoft.com/office/drawing/2014/main" id="{B28E2E01-7E89-4E27-8972-7D9400533E33}"/>
                </a:ext>
              </a:extLst>
            </p:cNvPr>
            <p:cNvSpPr>
              <a:spLocks noChangeShapeType="1"/>
            </p:cNvSpPr>
            <p:nvPr/>
          </p:nvSpPr>
          <p:spPr bwMode="auto">
            <a:xfrm flipH="1">
              <a:off x="1656" y="3577"/>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4" name="Line 42">
              <a:extLst>
                <a:ext uri="{FF2B5EF4-FFF2-40B4-BE49-F238E27FC236}">
                  <a16:creationId xmlns:a16="http://schemas.microsoft.com/office/drawing/2014/main" id="{FCEB32EE-EA74-4A3D-BA21-E3291175AE22}"/>
                </a:ext>
              </a:extLst>
            </p:cNvPr>
            <p:cNvSpPr>
              <a:spLocks noChangeShapeType="1"/>
            </p:cNvSpPr>
            <p:nvPr/>
          </p:nvSpPr>
          <p:spPr bwMode="auto">
            <a:xfrm flipV="1">
              <a:off x="1644" y="3189"/>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5" name="Line 43">
              <a:extLst>
                <a:ext uri="{FF2B5EF4-FFF2-40B4-BE49-F238E27FC236}">
                  <a16:creationId xmlns:a16="http://schemas.microsoft.com/office/drawing/2014/main" id="{794FF42A-0E1E-47B5-8030-2DFDAF442622}"/>
                </a:ext>
              </a:extLst>
            </p:cNvPr>
            <p:cNvSpPr>
              <a:spLocks noChangeShapeType="1"/>
            </p:cNvSpPr>
            <p:nvPr/>
          </p:nvSpPr>
          <p:spPr bwMode="auto">
            <a:xfrm>
              <a:off x="2111" y="3144"/>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6" name="Freeform 44">
              <a:extLst>
                <a:ext uri="{FF2B5EF4-FFF2-40B4-BE49-F238E27FC236}">
                  <a16:creationId xmlns:a16="http://schemas.microsoft.com/office/drawing/2014/main" id="{3CE1DD5F-0751-4240-906D-BB15899FB8D8}"/>
                </a:ext>
              </a:extLst>
            </p:cNvPr>
            <p:cNvSpPr>
              <a:spLocks/>
            </p:cNvSpPr>
            <p:nvPr/>
          </p:nvSpPr>
          <p:spPr bwMode="auto">
            <a:xfrm>
              <a:off x="822" y="3166"/>
              <a:ext cx="222" cy="300"/>
            </a:xfrm>
            <a:custGeom>
              <a:avLst/>
              <a:gdLst>
                <a:gd name="T0" fmla="*/ 222 w 222"/>
                <a:gd name="T1" fmla="*/ 0 h 300"/>
                <a:gd name="T2" fmla="*/ 67 w 222"/>
                <a:gd name="T3" fmla="*/ 89 h 300"/>
                <a:gd name="T4" fmla="*/ 0 w 222"/>
                <a:gd name="T5" fmla="*/ 300 h 300"/>
                <a:gd name="T6" fmla="*/ 0 60000 65536"/>
                <a:gd name="T7" fmla="*/ 0 60000 65536"/>
                <a:gd name="T8" fmla="*/ 0 60000 65536"/>
              </a:gdLst>
              <a:ahLst/>
              <a:cxnLst>
                <a:cxn ang="T6">
                  <a:pos x="T0" y="T1"/>
                </a:cxn>
                <a:cxn ang="T7">
                  <a:pos x="T2" y="T3"/>
                </a:cxn>
                <a:cxn ang="T8">
                  <a:pos x="T4" y="T5"/>
                </a:cxn>
              </a:cxnLst>
              <a:rect l="0" t="0" r="r" b="b"/>
              <a:pathLst>
                <a:path w="222" h="300">
                  <a:moveTo>
                    <a:pt x="222" y="0"/>
                  </a:moveTo>
                  <a:cubicBezTo>
                    <a:pt x="163" y="19"/>
                    <a:pt x="104" y="39"/>
                    <a:pt x="67" y="89"/>
                  </a:cubicBezTo>
                  <a:cubicBezTo>
                    <a:pt x="30" y="139"/>
                    <a:pt x="6" y="270"/>
                    <a:pt x="0" y="30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17" name="Freeform 45">
              <a:extLst>
                <a:ext uri="{FF2B5EF4-FFF2-40B4-BE49-F238E27FC236}">
                  <a16:creationId xmlns:a16="http://schemas.microsoft.com/office/drawing/2014/main" id="{360DA08E-A6C1-4D36-9AAB-F1823C830832}"/>
                </a:ext>
              </a:extLst>
            </p:cNvPr>
            <p:cNvSpPr>
              <a:spLocks/>
            </p:cNvSpPr>
            <p:nvPr/>
          </p:nvSpPr>
          <p:spPr bwMode="auto">
            <a:xfrm>
              <a:off x="867" y="3188"/>
              <a:ext cx="211" cy="312"/>
            </a:xfrm>
            <a:custGeom>
              <a:avLst/>
              <a:gdLst>
                <a:gd name="T0" fmla="*/ 0 w 211"/>
                <a:gd name="T1" fmla="*/ 312 h 312"/>
                <a:gd name="T2" fmla="*/ 155 w 211"/>
                <a:gd name="T3" fmla="*/ 223 h 312"/>
                <a:gd name="T4" fmla="*/ 211 w 211"/>
                <a:gd name="T5" fmla="*/ 0 h 312"/>
                <a:gd name="T6" fmla="*/ 0 60000 65536"/>
                <a:gd name="T7" fmla="*/ 0 60000 65536"/>
                <a:gd name="T8" fmla="*/ 0 60000 65536"/>
              </a:gdLst>
              <a:ahLst/>
              <a:cxnLst>
                <a:cxn ang="T6">
                  <a:pos x="T0" y="T1"/>
                </a:cxn>
                <a:cxn ang="T7">
                  <a:pos x="T2" y="T3"/>
                </a:cxn>
                <a:cxn ang="T8">
                  <a:pos x="T4" y="T5"/>
                </a:cxn>
              </a:cxnLst>
              <a:rect l="0" t="0" r="r" b="b"/>
              <a:pathLst>
                <a:path w="211" h="312">
                  <a:moveTo>
                    <a:pt x="0" y="312"/>
                  </a:moveTo>
                  <a:cubicBezTo>
                    <a:pt x="60" y="293"/>
                    <a:pt x="120" y="275"/>
                    <a:pt x="155" y="223"/>
                  </a:cubicBezTo>
                  <a:cubicBezTo>
                    <a:pt x="190" y="171"/>
                    <a:pt x="207" y="31"/>
                    <a:pt x="211"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grpSp>
      <p:sp>
        <p:nvSpPr>
          <p:cNvPr id="18" name="Text Box 48">
            <a:extLst>
              <a:ext uri="{FF2B5EF4-FFF2-40B4-BE49-F238E27FC236}">
                <a16:creationId xmlns:a16="http://schemas.microsoft.com/office/drawing/2014/main" id="{9EEE4899-263A-4488-AF16-AA2D2F2E3AD1}"/>
              </a:ext>
            </a:extLst>
          </p:cNvPr>
          <p:cNvSpPr txBox="1">
            <a:spLocks noChangeArrowheads="1"/>
          </p:cNvSpPr>
          <p:nvPr/>
        </p:nvSpPr>
        <p:spPr bwMode="auto">
          <a:xfrm>
            <a:off x="2468917" y="2764849"/>
            <a:ext cx="11144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800" b="1" dirty="0">
                <a:solidFill>
                  <a:srgbClr val="00B0F0"/>
                </a:solidFill>
                <a:latin typeface="Times New Roman" panose="02020603050405020304" pitchFamily="18" charset="0"/>
                <a:ea typeface="宋体" panose="02010600030101010101" pitchFamily="2" charset="-122"/>
              </a:rPr>
              <a:t>强连通图</a:t>
            </a:r>
          </a:p>
        </p:txBody>
      </p:sp>
      <p:grpSp>
        <p:nvGrpSpPr>
          <p:cNvPr id="19" name="Group 53">
            <a:extLst>
              <a:ext uri="{FF2B5EF4-FFF2-40B4-BE49-F238E27FC236}">
                <a16:creationId xmlns:a16="http://schemas.microsoft.com/office/drawing/2014/main" id="{8F7B49F2-7C85-4EB6-AE8C-895F3DFEFDD7}"/>
              </a:ext>
            </a:extLst>
          </p:cNvPr>
          <p:cNvGrpSpPr>
            <a:grpSpLocks/>
          </p:cNvGrpSpPr>
          <p:nvPr/>
        </p:nvGrpSpPr>
        <p:grpSpPr bwMode="auto">
          <a:xfrm>
            <a:off x="2052869" y="2917136"/>
            <a:ext cx="1696641" cy="1064418"/>
            <a:chOff x="529" y="1458"/>
            <a:chExt cx="1425" cy="894"/>
          </a:xfrm>
        </p:grpSpPr>
        <p:grpSp>
          <p:nvGrpSpPr>
            <p:cNvPr id="20" name="Group 23">
              <a:extLst>
                <a:ext uri="{FF2B5EF4-FFF2-40B4-BE49-F238E27FC236}">
                  <a16:creationId xmlns:a16="http://schemas.microsoft.com/office/drawing/2014/main" id="{2494D243-FA33-49E0-9D7F-077C98CA33EB}"/>
                </a:ext>
              </a:extLst>
            </p:cNvPr>
            <p:cNvGrpSpPr>
              <a:grpSpLocks/>
            </p:cNvGrpSpPr>
            <p:nvPr/>
          </p:nvGrpSpPr>
          <p:grpSpPr bwMode="auto">
            <a:xfrm>
              <a:off x="795" y="1677"/>
              <a:ext cx="1159" cy="675"/>
              <a:chOff x="1849" y="3344"/>
              <a:chExt cx="1159" cy="675"/>
            </a:xfrm>
          </p:grpSpPr>
          <p:sp>
            <p:nvSpPr>
              <p:cNvPr id="22" name="Oval 24">
                <a:extLst>
                  <a:ext uri="{FF2B5EF4-FFF2-40B4-BE49-F238E27FC236}">
                    <a16:creationId xmlns:a16="http://schemas.microsoft.com/office/drawing/2014/main" id="{EC61B91A-25FD-4AE7-8169-1A9CBAD1247B}"/>
                  </a:ext>
                </a:extLst>
              </p:cNvPr>
              <p:cNvSpPr>
                <a:spLocks noChangeArrowheads="1"/>
              </p:cNvSpPr>
              <p:nvPr/>
            </p:nvSpPr>
            <p:spPr bwMode="auto">
              <a:xfrm>
                <a:off x="1849" y="377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3</a:t>
                </a:r>
              </a:p>
            </p:txBody>
          </p:sp>
          <p:sp>
            <p:nvSpPr>
              <p:cNvPr id="23" name="Oval 25">
                <a:extLst>
                  <a:ext uri="{FF2B5EF4-FFF2-40B4-BE49-F238E27FC236}">
                    <a16:creationId xmlns:a16="http://schemas.microsoft.com/office/drawing/2014/main" id="{222B7416-600E-4EFB-84CA-BC101F87D694}"/>
                  </a:ext>
                </a:extLst>
              </p:cNvPr>
              <p:cNvSpPr>
                <a:spLocks noChangeArrowheads="1"/>
              </p:cNvSpPr>
              <p:nvPr/>
            </p:nvSpPr>
            <p:spPr bwMode="auto">
              <a:xfrm>
                <a:off x="2308" y="334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5</a:t>
                </a:r>
              </a:p>
            </p:txBody>
          </p:sp>
          <p:sp>
            <p:nvSpPr>
              <p:cNvPr id="24" name="Oval 26">
                <a:extLst>
                  <a:ext uri="{FF2B5EF4-FFF2-40B4-BE49-F238E27FC236}">
                    <a16:creationId xmlns:a16="http://schemas.microsoft.com/office/drawing/2014/main" id="{06147DD1-86A9-4B50-9A08-20688CE8BB77}"/>
                  </a:ext>
                </a:extLst>
              </p:cNvPr>
              <p:cNvSpPr>
                <a:spLocks noChangeArrowheads="1"/>
              </p:cNvSpPr>
              <p:nvPr/>
            </p:nvSpPr>
            <p:spPr bwMode="auto">
              <a:xfrm>
                <a:off x="2808" y="3807"/>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1500">
                    <a:solidFill>
                      <a:srgbClr val="002060"/>
                    </a:solidFill>
                    <a:latin typeface="Times New Roman" panose="02020603050405020304" pitchFamily="18" charset="0"/>
                    <a:ea typeface="宋体" panose="02010600030101010101" pitchFamily="2" charset="-122"/>
                  </a:rPr>
                  <a:t>6</a:t>
                </a:r>
              </a:p>
            </p:txBody>
          </p:sp>
          <p:sp>
            <p:nvSpPr>
              <p:cNvPr id="25" name="Line 27">
                <a:extLst>
                  <a:ext uri="{FF2B5EF4-FFF2-40B4-BE49-F238E27FC236}">
                    <a16:creationId xmlns:a16="http://schemas.microsoft.com/office/drawing/2014/main" id="{0476A1F3-0B15-4356-A54D-F41885F3494F}"/>
                  </a:ext>
                </a:extLst>
              </p:cNvPr>
              <p:cNvSpPr>
                <a:spLocks noChangeShapeType="1"/>
              </p:cNvSpPr>
              <p:nvPr/>
            </p:nvSpPr>
            <p:spPr bwMode="auto">
              <a:xfrm flipH="1">
                <a:off x="2057" y="3933"/>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26" name="Line 28">
                <a:extLst>
                  <a:ext uri="{FF2B5EF4-FFF2-40B4-BE49-F238E27FC236}">
                    <a16:creationId xmlns:a16="http://schemas.microsoft.com/office/drawing/2014/main" id="{E75E57DA-A63A-46A3-B7C2-FF945243AE4E}"/>
                  </a:ext>
                </a:extLst>
              </p:cNvPr>
              <p:cNvSpPr>
                <a:spLocks noChangeShapeType="1"/>
              </p:cNvSpPr>
              <p:nvPr/>
            </p:nvSpPr>
            <p:spPr bwMode="auto">
              <a:xfrm flipV="1">
                <a:off x="2045" y="3545"/>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sp>
            <p:nvSpPr>
              <p:cNvPr id="27" name="Line 29">
                <a:extLst>
                  <a:ext uri="{FF2B5EF4-FFF2-40B4-BE49-F238E27FC236}">
                    <a16:creationId xmlns:a16="http://schemas.microsoft.com/office/drawing/2014/main" id="{EE089AE1-DA29-4D1B-93D2-1101DFE7D297}"/>
                  </a:ext>
                </a:extLst>
              </p:cNvPr>
              <p:cNvSpPr>
                <a:spLocks noChangeShapeType="1"/>
              </p:cNvSpPr>
              <p:nvPr/>
            </p:nvSpPr>
            <p:spPr bwMode="auto">
              <a:xfrm>
                <a:off x="2512" y="3500"/>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1500">
                  <a:solidFill>
                    <a:srgbClr val="002060"/>
                  </a:solidFill>
                  <a:latin typeface="Times New Roman" panose="02020603050405020304" pitchFamily="18" charset="0"/>
                  <a:ea typeface="宋体" panose="02010600030101010101" pitchFamily="2" charset="-122"/>
                </a:endParaRPr>
              </a:p>
            </p:txBody>
          </p:sp>
        </p:grpSp>
        <p:sp>
          <p:nvSpPr>
            <p:cNvPr id="21" name="Text Box 49">
              <a:extLst>
                <a:ext uri="{FF2B5EF4-FFF2-40B4-BE49-F238E27FC236}">
                  <a16:creationId xmlns:a16="http://schemas.microsoft.com/office/drawing/2014/main" id="{A28A6F06-48E4-4FE9-BDF5-C2C463EF18B1}"/>
                </a:ext>
              </a:extLst>
            </p:cNvPr>
            <p:cNvSpPr txBox="1">
              <a:spLocks noChangeArrowheads="1"/>
            </p:cNvSpPr>
            <p:nvPr/>
          </p:nvSpPr>
          <p:spPr bwMode="auto">
            <a:xfrm>
              <a:off x="529" y="1458"/>
              <a:ext cx="31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500" dirty="0">
                  <a:solidFill>
                    <a:schemeClr val="tx2"/>
                  </a:solidFill>
                  <a:latin typeface="Times New Roman" panose="02020603050405020304" pitchFamily="18" charset="0"/>
                  <a:ea typeface="宋体" panose="02010600030101010101" pitchFamily="2" charset="-122"/>
                </a:rPr>
                <a:t>例</a:t>
              </a:r>
            </a:p>
          </p:txBody>
        </p:sp>
      </p:grpSp>
      <p:sp>
        <p:nvSpPr>
          <p:cNvPr id="28" name="Text Box 48">
            <a:extLst>
              <a:ext uri="{FF2B5EF4-FFF2-40B4-BE49-F238E27FC236}">
                <a16:creationId xmlns:a16="http://schemas.microsoft.com/office/drawing/2014/main" id="{083E8B54-3B21-4034-B498-560CF6E8DEB1}"/>
              </a:ext>
            </a:extLst>
          </p:cNvPr>
          <p:cNvSpPr txBox="1">
            <a:spLocks noChangeArrowheads="1"/>
          </p:cNvSpPr>
          <p:nvPr/>
        </p:nvSpPr>
        <p:spPr bwMode="auto">
          <a:xfrm>
            <a:off x="5048782" y="2762626"/>
            <a:ext cx="13468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1800" b="1" dirty="0">
                <a:solidFill>
                  <a:srgbClr val="00B0F0"/>
                </a:solidFill>
                <a:latin typeface="Times New Roman" panose="02020603050405020304" pitchFamily="18" charset="0"/>
                <a:ea typeface="宋体" panose="02010600030101010101" pitchFamily="2" charset="-122"/>
              </a:rPr>
              <a:t>非强连通图</a:t>
            </a:r>
          </a:p>
        </p:txBody>
      </p:sp>
      <p:sp>
        <p:nvSpPr>
          <p:cNvPr id="29" name="文本框 28">
            <a:extLst>
              <a:ext uri="{FF2B5EF4-FFF2-40B4-BE49-F238E27FC236}">
                <a16:creationId xmlns:a16="http://schemas.microsoft.com/office/drawing/2014/main" id="{04B1E5B4-E443-40BC-9A35-1D755BF63E02}"/>
              </a:ext>
            </a:extLst>
          </p:cNvPr>
          <p:cNvSpPr txBox="1"/>
          <p:nvPr/>
        </p:nvSpPr>
        <p:spPr>
          <a:xfrm>
            <a:off x="4475565" y="4046209"/>
            <a:ext cx="3268904" cy="369332"/>
          </a:xfrm>
          <a:prstGeom prst="rect">
            <a:avLst/>
          </a:prstGeom>
          <a:noFill/>
        </p:spPr>
        <p:txBody>
          <a:bodyPr wrap="square">
            <a:spAutoFit/>
          </a:bodyPr>
          <a:lstStyle/>
          <a:p>
            <a:r>
              <a:rPr lang="zh-CN" altLang="zh-CN" dirty="0"/>
              <a:t>强</a:t>
            </a:r>
            <a:r>
              <a:rPr lang="zh-CN" altLang="en-US" dirty="0"/>
              <a:t>连通分量：</a:t>
            </a:r>
            <a:r>
              <a:rPr lang="en-US" altLang="zh-CN" dirty="0"/>
              <a:t>{</a:t>
            </a:r>
            <a:r>
              <a:rPr lang="en-US" altLang="zh-CN" dirty="0">
                <a:solidFill>
                  <a:srgbClr val="002060"/>
                </a:solidFill>
              </a:rPr>
              <a:t>1,2</a:t>
            </a:r>
            <a:r>
              <a:rPr lang="en-US" altLang="zh-CN" dirty="0"/>
              <a:t>}  {</a:t>
            </a:r>
            <a:r>
              <a:rPr lang="en-US" altLang="zh-CN" dirty="0">
                <a:solidFill>
                  <a:srgbClr val="002060"/>
                </a:solidFill>
              </a:rPr>
              <a:t>4</a:t>
            </a:r>
            <a:r>
              <a:rPr lang="en-US" altLang="zh-CN" dirty="0"/>
              <a:t>}  {</a:t>
            </a:r>
            <a:r>
              <a:rPr lang="en-US" altLang="zh-CN" dirty="0">
                <a:solidFill>
                  <a:srgbClr val="002060"/>
                </a:solidFill>
              </a:rPr>
              <a:t>3,5,6</a:t>
            </a:r>
            <a:r>
              <a:rPr lang="en-US" altLang="zh-CN" dirty="0"/>
              <a:t>}</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0EF5537-9071-45C1-B11E-2C96132D8A44}"/>
                  </a:ext>
                </a:extLst>
              </p:cNvPr>
              <p:cNvSpPr txBox="1"/>
              <p:nvPr/>
            </p:nvSpPr>
            <p:spPr>
              <a:xfrm>
                <a:off x="1349851" y="4972613"/>
                <a:ext cx="7518710"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如果</a:t>
                </a:r>
                <a:r>
                  <a:rPr lang="en-US" altLang="zh-CN"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的一个子集</a:t>
                </a:r>
                <a:r>
                  <a:rPr lang="en-US" altLang="zh-CN"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在</a:t>
                </a:r>
                <a:r>
                  <a:rPr lang="en-US" altLang="zh-CN"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中是强连通的，并且对任何</a:t>
                </a:r>
                <a14:m>
                  <m:oMath xmlns:m="http://schemas.openxmlformats.org/officeDocument/2006/math">
                    <m:r>
                      <a:rPr lang="en-US" altLang="zh-CN" i="1" dirty="0">
                        <a:solidFill>
                          <a:schemeClr val="accent5">
                            <a:lumMod val="25000"/>
                          </a:schemeClr>
                        </a:solidFill>
                        <a:latin typeface="Cambria Math" panose="02040503050406030204" pitchFamily="18" charset="0"/>
                      </a:rPr>
                      <m:t>𝑈</m:t>
                    </m:r>
                    <m:r>
                      <a:rPr lang="en-US" altLang="zh-CN" i="1" dirty="0">
                        <a:solidFill>
                          <a:schemeClr val="accent5">
                            <a:lumMod val="25000"/>
                          </a:schemeClr>
                        </a:solidFill>
                        <a:latin typeface="Cambria Math" panose="02040503050406030204" pitchFamily="18" charset="0"/>
                      </a:rPr>
                      <m:t>′⊋</m:t>
                    </m:r>
                    <m:r>
                      <a:rPr lang="en-US" altLang="zh-CN" i="1" dirty="0">
                        <a:solidFill>
                          <a:schemeClr val="accent5">
                            <a:lumMod val="25000"/>
                          </a:schemeClr>
                        </a:solidFill>
                        <a:latin typeface="Cambria Math" panose="02040503050406030204" pitchFamily="18" charset="0"/>
                        <a:ea typeface="Cambria Math" panose="02040503050406030204" pitchFamily="18" charset="0"/>
                      </a:rPr>
                      <m:t>𝑈</m:t>
                    </m:r>
                  </m:oMath>
                </a14:m>
                <a:r>
                  <a:rPr lang="zh-CN" altLang="en-US" dirty="0">
                    <a:latin typeface="Times New Roman" panose="02020603050405020304" pitchFamily="18" charset="0"/>
                    <a:cs typeface="Times New Roman" panose="02020603050405020304" pitchFamily="18" charset="0"/>
                  </a:rPr>
                  <a:t>，</a:t>
                </a:r>
                <a:r>
                  <a:rPr lang="en-US" altLang="zh-CN" dirty="0">
                    <a:solidFill>
                      <a:schemeClr val="accent5">
                        <a:lumMod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i="1" dirty="0">
                        <a:solidFill>
                          <a:schemeClr val="accent5">
                            <a:lumMod val="25000"/>
                          </a:schemeClr>
                        </a:solidFill>
                        <a:latin typeface="Cambria Math" panose="02040503050406030204" pitchFamily="18" charset="0"/>
                      </a:rPr>
                      <m:t>𝑈</m:t>
                    </m:r>
                    <m:r>
                      <a:rPr lang="en-US" altLang="zh-CN" i="1" dirty="0">
                        <a:solidFill>
                          <a:schemeClr val="accent5">
                            <a:lumMod val="25000"/>
                          </a:schemeClr>
                        </a:solidFill>
                        <a:latin typeface="Cambria Math" panose="02040503050406030204" pitchFamily="18" charset="0"/>
                      </a:rPr>
                      <m:t>′</m:t>
                    </m:r>
                  </m:oMath>
                </a14:m>
                <a:r>
                  <a:rPr lang="zh-CN" altLang="en-US" dirty="0">
                    <a:latin typeface="Times New Roman" panose="02020603050405020304" pitchFamily="18" charset="0"/>
                    <a:cs typeface="Times New Roman" panose="02020603050405020304" pitchFamily="18" charset="0"/>
                  </a:rPr>
                  <a:t>不是强连通的，那么</a:t>
                </a:r>
                <a:r>
                  <a:rPr lang="en-US" altLang="zh-CN"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dirty="0">
                    <a:latin typeface="Times New Roman" panose="02020603050405020304" pitchFamily="18" charset="0"/>
                    <a:cs typeface="Times New Roman" panose="02020603050405020304" pitchFamily="18" charset="0"/>
                  </a:rPr>
                  <a:t>是一个</a:t>
                </a:r>
                <a:r>
                  <a:rPr lang="zh-CN" altLang="en-US" dirty="0">
                    <a:solidFill>
                      <a:srgbClr val="00B0F0"/>
                    </a:solidFill>
                    <a:latin typeface="Times New Roman" panose="02020603050405020304" pitchFamily="18" charset="0"/>
                    <a:cs typeface="Times New Roman" panose="02020603050405020304" pitchFamily="18" charset="0"/>
                  </a:rPr>
                  <a:t>强连通分量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也就是</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的</a:t>
                </a:r>
                <a:r>
                  <a:rPr lang="zh-CN" altLang="en-US" dirty="0">
                    <a:solidFill>
                      <a:srgbClr val="9933FF"/>
                    </a:solidFill>
                    <a:latin typeface="Times New Roman" panose="02020603050405020304" pitchFamily="18" charset="0"/>
                    <a:cs typeface="Times New Roman" panose="02020603050405020304" pitchFamily="18" charset="0"/>
                  </a:rPr>
                  <a:t>极大的强连通部分</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80EF5537-9071-45C1-B11E-2C96132D8A44}"/>
                  </a:ext>
                </a:extLst>
              </p:cNvPr>
              <p:cNvSpPr txBox="1">
                <a:spLocks noRot="1" noChangeAspect="1" noMove="1" noResize="1" noEditPoints="1" noAdjustHandles="1" noChangeArrowheads="1" noChangeShapeType="1" noTextEdit="1"/>
              </p:cNvSpPr>
              <p:nvPr/>
            </p:nvSpPr>
            <p:spPr>
              <a:xfrm>
                <a:off x="1349851" y="4972613"/>
                <a:ext cx="7518710" cy="646331"/>
              </a:xfrm>
              <a:prstGeom prst="rect">
                <a:avLst/>
              </a:prstGeom>
              <a:blipFill>
                <a:blip r:embed="rId3"/>
                <a:stretch>
                  <a:fillRect l="-648" t="-7547"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9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out)">
                                      <p:cBhvr>
                                        <p:cTn id="7" dur="500"/>
                                        <p:tgtEl>
                                          <p:spTgt spid="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out)">
                                      <p:cBhvr>
                                        <p:cTn id="12" dur="500"/>
                                        <p:tgtEl>
                                          <p:spTgt spid="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box(out)">
                                      <p:cBhvr>
                                        <p:cTn id="17" dur="500"/>
                                        <p:tgtEl>
                                          <p:spTgt spid="2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28" grpId="0" build="p" autoUpdateAnimBg="0"/>
      <p:bldP spid="29"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C62C9FBE-E31B-42BE-8C97-171114B1E450}"/>
              </a:ext>
            </a:extLst>
          </p:cNvPr>
          <p:cNvSpPr/>
          <p:nvPr/>
        </p:nvSpPr>
        <p:spPr bwMode="auto">
          <a:xfrm>
            <a:off x="2677886" y="160836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5969D839-DA1B-48DF-A206-E9EFC1A5A501}"/>
              </a:ext>
            </a:extLst>
          </p:cNvPr>
          <p:cNvSpPr/>
          <p:nvPr/>
        </p:nvSpPr>
        <p:spPr bwMode="auto">
          <a:xfrm>
            <a:off x="2677886"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4C79D15-4B48-4095-8291-F87F79BF5637}"/>
              </a:ext>
            </a:extLst>
          </p:cNvPr>
          <p:cNvSpPr/>
          <p:nvPr/>
        </p:nvSpPr>
        <p:spPr bwMode="auto">
          <a:xfrm>
            <a:off x="3487783" y="1611631"/>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768E096D-6D17-4028-A874-8ED1C8470F88}"/>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65DAC3DA-6D22-4FB3-AFD2-AA8FC839DE17}"/>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5B26A54E-8063-4634-B74C-609E603D1EFF}"/>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2D0A8410-9221-43FB-B6E4-3A7157848AF1}"/>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7E528284-0E57-47AB-B8DB-93586A4FF630}"/>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12" name="直接箭头连接符 11">
            <a:extLst>
              <a:ext uri="{FF2B5EF4-FFF2-40B4-BE49-F238E27FC236}">
                <a16:creationId xmlns:a16="http://schemas.microsoft.com/office/drawing/2014/main" id="{8A5C30BF-E7E1-4DDA-9ADF-1834E2BB9A54}"/>
              </a:ext>
            </a:extLst>
          </p:cNvPr>
          <p:cNvCxnSpPr>
            <a:stCxn id="5" idx="2"/>
            <a:endCxn id="3"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99813279-F980-48C0-878F-1C90083A4049}"/>
              </a:ext>
            </a:extLst>
          </p:cNvPr>
          <p:cNvCxnSpPr>
            <a:stCxn id="7" idx="2"/>
            <a:endCxn id="5"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2ACDBE18-DD14-4461-805A-D801582950F7}"/>
              </a:ext>
            </a:extLst>
          </p:cNvPr>
          <p:cNvCxnSpPr>
            <a:stCxn id="9" idx="1"/>
            <a:endCxn id="7"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16">
            <a:extLst>
              <a:ext uri="{FF2B5EF4-FFF2-40B4-BE49-F238E27FC236}">
                <a16:creationId xmlns:a16="http://schemas.microsoft.com/office/drawing/2014/main" id="{1C20B07B-002C-44FA-AC05-E5DF23F627BC}"/>
              </a:ext>
            </a:extLst>
          </p:cNvPr>
          <p:cNvCxnSpPr>
            <a:stCxn id="7" idx="5"/>
            <a:endCxn id="9"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a:extLst>
              <a:ext uri="{FF2B5EF4-FFF2-40B4-BE49-F238E27FC236}">
                <a16:creationId xmlns:a16="http://schemas.microsoft.com/office/drawing/2014/main" id="{83B1F7E6-5A93-4567-8001-B6E18667E972}"/>
              </a:ext>
            </a:extLst>
          </p:cNvPr>
          <p:cNvCxnSpPr>
            <a:stCxn id="6" idx="0"/>
            <a:endCxn id="5"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877F7271-0DDF-4711-BBED-24FBEE22FAC6}"/>
              </a:ext>
            </a:extLst>
          </p:cNvPr>
          <p:cNvCxnSpPr>
            <a:stCxn id="8" idx="0"/>
            <a:endCxn id="7"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C913607C-0902-4727-8AF2-BA5E88D1F6C7}"/>
              </a:ext>
            </a:extLst>
          </p:cNvPr>
          <p:cNvCxnSpPr>
            <a:stCxn id="10" idx="0"/>
            <a:endCxn id="9"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7B39543B-EEDD-45C0-B697-661BAEEE8DB1}"/>
              </a:ext>
            </a:extLst>
          </p:cNvPr>
          <p:cNvCxnSpPr>
            <a:stCxn id="3" idx="4"/>
            <a:endCxn id="4"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3E08C1BA-CA7E-4589-82F6-A88D9F1572D9}"/>
              </a:ext>
            </a:extLst>
          </p:cNvPr>
          <p:cNvCxnSpPr>
            <a:stCxn id="6" idx="2"/>
            <a:endCxn id="4"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1148D872-5BC8-47A0-B0A0-148F0774CA6C}"/>
              </a:ext>
            </a:extLst>
          </p:cNvPr>
          <p:cNvCxnSpPr>
            <a:stCxn id="8" idx="2"/>
            <a:endCxn id="6"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914A4DF2-D8F8-4872-A93F-F3AFF4B12A76}"/>
              </a:ext>
            </a:extLst>
          </p:cNvPr>
          <p:cNvCxnSpPr>
            <a:stCxn id="10" idx="2"/>
            <a:endCxn id="8"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0710660-0DDE-406D-845C-985BA6B7A5BC}"/>
              </a:ext>
            </a:extLst>
          </p:cNvPr>
          <p:cNvCxnSpPr>
            <a:stCxn id="6" idx="5"/>
            <a:endCxn id="8"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61D5A8A1-A3AB-4101-84FD-29070A579067}"/>
              </a:ext>
            </a:extLst>
          </p:cNvPr>
          <p:cNvCxnSpPr>
            <a:stCxn id="4" idx="7"/>
            <a:endCxn id="5"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椭圆 54">
            <a:extLst>
              <a:ext uri="{FF2B5EF4-FFF2-40B4-BE49-F238E27FC236}">
                <a16:creationId xmlns:a16="http://schemas.microsoft.com/office/drawing/2014/main" id="{E0BD937E-EB9B-4611-B809-650C76DCF3D2}"/>
              </a:ext>
            </a:extLst>
          </p:cNvPr>
          <p:cNvSpPr/>
          <p:nvPr/>
        </p:nvSpPr>
        <p:spPr bwMode="auto">
          <a:xfrm>
            <a:off x="2677886" y="3251020"/>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4E4BFE44-CDA6-44B1-AA05-A6B7A9F7B556}"/>
              </a:ext>
            </a:extLst>
          </p:cNvPr>
          <p:cNvSpPr/>
          <p:nvPr/>
        </p:nvSpPr>
        <p:spPr bwMode="auto">
          <a:xfrm>
            <a:off x="2677886" y="3943352"/>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F8AB6C53-4CC8-4CA1-8C44-14BBA25000DF}"/>
              </a:ext>
            </a:extLst>
          </p:cNvPr>
          <p:cNvSpPr/>
          <p:nvPr/>
        </p:nvSpPr>
        <p:spPr bwMode="auto">
          <a:xfrm>
            <a:off x="3487783" y="325428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8" name="椭圆 57">
            <a:extLst>
              <a:ext uri="{FF2B5EF4-FFF2-40B4-BE49-F238E27FC236}">
                <a16:creationId xmlns:a16="http://schemas.microsoft.com/office/drawing/2014/main" id="{C5EE5B18-530C-47B6-B2AC-10EBE229FCDA}"/>
              </a:ext>
            </a:extLst>
          </p:cNvPr>
          <p:cNvSpPr/>
          <p:nvPr/>
        </p:nvSpPr>
        <p:spPr bwMode="auto">
          <a:xfrm>
            <a:off x="3487783" y="394335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8B5A033D-1BC4-465D-8E8A-D059289B1659}"/>
              </a:ext>
            </a:extLst>
          </p:cNvPr>
          <p:cNvSpPr/>
          <p:nvPr/>
        </p:nvSpPr>
        <p:spPr bwMode="auto">
          <a:xfrm>
            <a:off x="4300946" y="3247755"/>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0" name="椭圆 59">
            <a:extLst>
              <a:ext uri="{FF2B5EF4-FFF2-40B4-BE49-F238E27FC236}">
                <a16:creationId xmlns:a16="http://schemas.microsoft.com/office/drawing/2014/main" id="{C55C6763-A46A-4D68-93CC-68DFE04E9EC3}"/>
              </a:ext>
            </a:extLst>
          </p:cNvPr>
          <p:cNvSpPr/>
          <p:nvPr/>
        </p:nvSpPr>
        <p:spPr bwMode="auto">
          <a:xfrm>
            <a:off x="4300946" y="3940087"/>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1" name="椭圆 60">
            <a:extLst>
              <a:ext uri="{FF2B5EF4-FFF2-40B4-BE49-F238E27FC236}">
                <a16:creationId xmlns:a16="http://schemas.microsoft.com/office/drawing/2014/main" id="{3BE8101E-E87D-4B38-8097-41171B90D8A9}"/>
              </a:ext>
            </a:extLst>
          </p:cNvPr>
          <p:cNvSpPr/>
          <p:nvPr/>
        </p:nvSpPr>
        <p:spPr bwMode="auto">
          <a:xfrm>
            <a:off x="5110843" y="3251021"/>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2" name="椭圆 61">
            <a:extLst>
              <a:ext uri="{FF2B5EF4-FFF2-40B4-BE49-F238E27FC236}">
                <a16:creationId xmlns:a16="http://schemas.microsoft.com/office/drawing/2014/main" id="{042BB455-CD83-452E-ABE8-B4C204E21B85}"/>
              </a:ext>
            </a:extLst>
          </p:cNvPr>
          <p:cNvSpPr/>
          <p:nvPr/>
        </p:nvSpPr>
        <p:spPr bwMode="auto">
          <a:xfrm>
            <a:off x="5110843" y="3940087"/>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63" name="直接箭头连接符 62">
            <a:extLst>
              <a:ext uri="{FF2B5EF4-FFF2-40B4-BE49-F238E27FC236}">
                <a16:creationId xmlns:a16="http://schemas.microsoft.com/office/drawing/2014/main" id="{56F38904-FD46-4C1B-9834-14677EB2E5A7}"/>
              </a:ext>
            </a:extLst>
          </p:cNvPr>
          <p:cNvCxnSpPr>
            <a:stCxn id="57" idx="2"/>
            <a:endCxn id="55" idx="6"/>
          </p:cNvCxnSpPr>
          <p:nvPr/>
        </p:nvCxnSpPr>
        <p:spPr bwMode="auto">
          <a:xfrm flipH="1" flipV="1">
            <a:off x="2945676" y="3384916"/>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FF1798E1-2435-4BF6-B899-AFC2D7BD6FDE}"/>
              </a:ext>
            </a:extLst>
          </p:cNvPr>
          <p:cNvCxnSpPr>
            <a:stCxn id="59" idx="2"/>
            <a:endCxn id="57" idx="6"/>
          </p:cNvCxnSpPr>
          <p:nvPr/>
        </p:nvCxnSpPr>
        <p:spPr bwMode="auto">
          <a:xfrm flipH="1">
            <a:off x="3755573" y="3381650"/>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16">
            <a:extLst>
              <a:ext uri="{FF2B5EF4-FFF2-40B4-BE49-F238E27FC236}">
                <a16:creationId xmlns:a16="http://schemas.microsoft.com/office/drawing/2014/main" id="{48DA6CEB-F76E-41A1-A88D-C7ED1A75A4DF}"/>
              </a:ext>
            </a:extLst>
          </p:cNvPr>
          <p:cNvCxnSpPr>
            <a:stCxn id="61" idx="1"/>
            <a:endCxn id="59" idx="7"/>
          </p:cNvCxnSpPr>
          <p:nvPr/>
        </p:nvCxnSpPr>
        <p:spPr bwMode="auto">
          <a:xfrm rot="16200000" flipV="1">
            <a:off x="4838158" y="29783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16">
            <a:extLst>
              <a:ext uri="{FF2B5EF4-FFF2-40B4-BE49-F238E27FC236}">
                <a16:creationId xmlns:a16="http://schemas.microsoft.com/office/drawing/2014/main" id="{6F209D94-2254-49AD-BBC7-3B1A1303546B}"/>
              </a:ext>
            </a:extLst>
          </p:cNvPr>
          <p:cNvCxnSpPr>
            <a:stCxn id="59" idx="5"/>
            <a:endCxn id="61" idx="3"/>
          </p:cNvCxnSpPr>
          <p:nvPr/>
        </p:nvCxnSpPr>
        <p:spPr bwMode="auto">
          <a:xfrm rot="16200000" flipH="1">
            <a:off x="4838157" y="316769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979173DB-1DE6-4DA5-ABDA-9A10A62F8667}"/>
              </a:ext>
            </a:extLst>
          </p:cNvPr>
          <p:cNvCxnSpPr>
            <a:stCxn id="58" idx="0"/>
            <a:endCxn id="57" idx="4"/>
          </p:cNvCxnSpPr>
          <p:nvPr/>
        </p:nvCxnSpPr>
        <p:spPr bwMode="auto">
          <a:xfrm flipV="1">
            <a:off x="3621677" y="352207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C385B7D9-5455-40CE-9244-2B7C8DDBFF84}"/>
              </a:ext>
            </a:extLst>
          </p:cNvPr>
          <p:cNvCxnSpPr>
            <a:stCxn id="60" idx="0"/>
            <a:endCxn id="59" idx="4"/>
          </p:cNvCxnSpPr>
          <p:nvPr/>
        </p:nvCxnSpPr>
        <p:spPr bwMode="auto">
          <a:xfrm flipV="1">
            <a:off x="4434840" y="351554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a:extLst>
              <a:ext uri="{FF2B5EF4-FFF2-40B4-BE49-F238E27FC236}">
                <a16:creationId xmlns:a16="http://schemas.microsoft.com/office/drawing/2014/main" id="{52AD97D3-05F6-4144-8A6D-15A1C3DF09A7}"/>
              </a:ext>
            </a:extLst>
          </p:cNvPr>
          <p:cNvCxnSpPr>
            <a:stCxn id="62" idx="0"/>
            <a:endCxn id="61" idx="4"/>
          </p:cNvCxnSpPr>
          <p:nvPr/>
        </p:nvCxnSpPr>
        <p:spPr bwMode="auto">
          <a:xfrm flipV="1">
            <a:off x="5244737" y="351881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3B902D46-7A34-4CF0-8E0E-99105745A5B0}"/>
              </a:ext>
            </a:extLst>
          </p:cNvPr>
          <p:cNvCxnSpPr>
            <a:stCxn id="55" idx="4"/>
            <a:endCxn id="56" idx="0"/>
          </p:cNvCxnSpPr>
          <p:nvPr/>
        </p:nvCxnSpPr>
        <p:spPr bwMode="auto">
          <a:xfrm>
            <a:off x="2811780" y="351881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a:extLst>
              <a:ext uri="{FF2B5EF4-FFF2-40B4-BE49-F238E27FC236}">
                <a16:creationId xmlns:a16="http://schemas.microsoft.com/office/drawing/2014/main" id="{360EC1ED-861B-4652-AF3F-D1C811CDF7F3}"/>
              </a:ext>
            </a:extLst>
          </p:cNvPr>
          <p:cNvCxnSpPr>
            <a:stCxn id="58" idx="2"/>
            <a:endCxn id="56" idx="6"/>
          </p:cNvCxnSpPr>
          <p:nvPr/>
        </p:nvCxnSpPr>
        <p:spPr bwMode="auto">
          <a:xfrm flipH="1">
            <a:off x="2945676" y="407724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a:extLst>
              <a:ext uri="{FF2B5EF4-FFF2-40B4-BE49-F238E27FC236}">
                <a16:creationId xmlns:a16="http://schemas.microsoft.com/office/drawing/2014/main" id="{8C6BE4E6-E42B-4140-BFCB-9475E2B3395E}"/>
              </a:ext>
            </a:extLst>
          </p:cNvPr>
          <p:cNvCxnSpPr>
            <a:stCxn id="60" idx="2"/>
            <a:endCxn id="58" idx="6"/>
          </p:cNvCxnSpPr>
          <p:nvPr/>
        </p:nvCxnSpPr>
        <p:spPr bwMode="auto">
          <a:xfrm flipH="1">
            <a:off x="3755573" y="4073982"/>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a:extLst>
              <a:ext uri="{FF2B5EF4-FFF2-40B4-BE49-F238E27FC236}">
                <a16:creationId xmlns:a16="http://schemas.microsoft.com/office/drawing/2014/main" id="{BC2579F6-9209-4AA8-96D1-4AAAB807F3E5}"/>
              </a:ext>
            </a:extLst>
          </p:cNvPr>
          <p:cNvCxnSpPr>
            <a:stCxn id="62" idx="2"/>
            <a:endCxn id="60" idx="6"/>
          </p:cNvCxnSpPr>
          <p:nvPr/>
        </p:nvCxnSpPr>
        <p:spPr bwMode="auto">
          <a:xfrm flipH="1">
            <a:off x="4568736" y="407398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48">
            <a:extLst>
              <a:ext uri="{FF2B5EF4-FFF2-40B4-BE49-F238E27FC236}">
                <a16:creationId xmlns:a16="http://schemas.microsoft.com/office/drawing/2014/main" id="{BA7E6D1B-783E-4B84-A640-C9EEFC9223A2}"/>
              </a:ext>
            </a:extLst>
          </p:cNvPr>
          <p:cNvCxnSpPr>
            <a:stCxn id="58" idx="5"/>
            <a:endCxn id="60" idx="3"/>
          </p:cNvCxnSpPr>
          <p:nvPr/>
        </p:nvCxnSpPr>
        <p:spPr bwMode="auto">
          <a:xfrm rot="5400000" flipH="1" flipV="1">
            <a:off x="4026627" y="3858389"/>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a:extLst>
              <a:ext uri="{FF2B5EF4-FFF2-40B4-BE49-F238E27FC236}">
                <a16:creationId xmlns:a16="http://schemas.microsoft.com/office/drawing/2014/main" id="{F5D0B767-34C5-4725-B868-83908B0CEEE7}"/>
              </a:ext>
            </a:extLst>
          </p:cNvPr>
          <p:cNvCxnSpPr>
            <a:stCxn id="56" idx="7"/>
            <a:endCxn id="57" idx="3"/>
          </p:cNvCxnSpPr>
          <p:nvPr/>
        </p:nvCxnSpPr>
        <p:spPr bwMode="auto">
          <a:xfrm flipV="1">
            <a:off x="2906459" y="3482858"/>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椭圆 79">
            <a:extLst>
              <a:ext uri="{FF2B5EF4-FFF2-40B4-BE49-F238E27FC236}">
                <a16:creationId xmlns:a16="http://schemas.microsoft.com/office/drawing/2014/main" id="{4956A931-968D-4BA3-BECF-F5FD01BBA480}"/>
              </a:ext>
            </a:extLst>
          </p:cNvPr>
          <p:cNvSpPr/>
          <p:nvPr/>
        </p:nvSpPr>
        <p:spPr bwMode="auto">
          <a:xfrm>
            <a:off x="4705894" y="482182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85" name="椭圆 84">
            <a:extLst>
              <a:ext uri="{FF2B5EF4-FFF2-40B4-BE49-F238E27FC236}">
                <a16:creationId xmlns:a16="http://schemas.microsoft.com/office/drawing/2014/main" id="{D994A068-7438-490E-84CF-1B545DDA576C}"/>
              </a:ext>
            </a:extLst>
          </p:cNvPr>
          <p:cNvSpPr/>
          <p:nvPr/>
        </p:nvSpPr>
        <p:spPr bwMode="auto">
          <a:xfrm>
            <a:off x="5483135" y="5501099"/>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0" name="椭圆 89">
            <a:extLst>
              <a:ext uri="{FF2B5EF4-FFF2-40B4-BE49-F238E27FC236}">
                <a16:creationId xmlns:a16="http://schemas.microsoft.com/office/drawing/2014/main" id="{9DA68EE5-0C5E-45B7-AB95-260CB80662E3}"/>
              </a:ext>
            </a:extLst>
          </p:cNvPr>
          <p:cNvSpPr/>
          <p:nvPr/>
        </p:nvSpPr>
        <p:spPr bwMode="auto">
          <a:xfrm>
            <a:off x="5737861" y="4410349"/>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3" name="椭圆 92">
            <a:extLst>
              <a:ext uri="{FF2B5EF4-FFF2-40B4-BE49-F238E27FC236}">
                <a16:creationId xmlns:a16="http://schemas.microsoft.com/office/drawing/2014/main" id="{EE06A74D-96F6-44D7-94CA-E568850F3D1D}"/>
              </a:ext>
            </a:extLst>
          </p:cNvPr>
          <p:cNvSpPr/>
          <p:nvPr/>
        </p:nvSpPr>
        <p:spPr bwMode="auto">
          <a:xfrm>
            <a:off x="6319157" y="5089615"/>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95" name="直接箭头连接符 94">
            <a:extLst>
              <a:ext uri="{FF2B5EF4-FFF2-40B4-BE49-F238E27FC236}">
                <a16:creationId xmlns:a16="http://schemas.microsoft.com/office/drawing/2014/main" id="{720D9D17-AD86-44A3-9E6F-0C13489D4B7B}"/>
              </a:ext>
            </a:extLst>
          </p:cNvPr>
          <p:cNvCxnSpPr>
            <a:stCxn id="90" idx="2"/>
            <a:endCxn id="80" idx="6"/>
          </p:cNvCxnSpPr>
          <p:nvPr/>
        </p:nvCxnSpPr>
        <p:spPr bwMode="auto">
          <a:xfrm flipH="1">
            <a:off x="4973683" y="4544243"/>
            <a:ext cx="764178" cy="4114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a:extLst>
              <a:ext uri="{FF2B5EF4-FFF2-40B4-BE49-F238E27FC236}">
                <a16:creationId xmlns:a16="http://schemas.microsoft.com/office/drawing/2014/main" id="{1B4E0554-0B8D-49C3-A1B1-5B6A061806B0}"/>
              </a:ext>
            </a:extLst>
          </p:cNvPr>
          <p:cNvCxnSpPr>
            <a:stCxn id="93" idx="1"/>
            <a:endCxn id="90" idx="5"/>
          </p:cNvCxnSpPr>
          <p:nvPr/>
        </p:nvCxnSpPr>
        <p:spPr bwMode="auto">
          <a:xfrm flipH="1" flipV="1">
            <a:off x="5966433" y="4638921"/>
            <a:ext cx="391941" cy="4899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箭头连接符 101">
            <a:extLst>
              <a:ext uri="{FF2B5EF4-FFF2-40B4-BE49-F238E27FC236}">
                <a16:creationId xmlns:a16="http://schemas.microsoft.com/office/drawing/2014/main" id="{D1089735-B577-44AE-932D-62A315BF2FA5}"/>
              </a:ext>
            </a:extLst>
          </p:cNvPr>
          <p:cNvCxnSpPr>
            <a:stCxn id="93" idx="3"/>
            <a:endCxn id="85" idx="6"/>
          </p:cNvCxnSpPr>
          <p:nvPr/>
        </p:nvCxnSpPr>
        <p:spPr bwMode="auto">
          <a:xfrm flipH="1">
            <a:off x="5750923" y="5318187"/>
            <a:ext cx="607451" cy="3168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a:extLst>
              <a:ext uri="{FF2B5EF4-FFF2-40B4-BE49-F238E27FC236}">
                <a16:creationId xmlns:a16="http://schemas.microsoft.com/office/drawing/2014/main" id="{78535BA6-8406-49D4-9E72-8F399BFD3B4C}"/>
              </a:ext>
            </a:extLst>
          </p:cNvPr>
          <p:cNvCxnSpPr>
            <a:stCxn id="85" idx="2"/>
            <a:endCxn id="80" idx="5"/>
          </p:cNvCxnSpPr>
          <p:nvPr/>
        </p:nvCxnSpPr>
        <p:spPr bwMode="auto">
          <a:xfrm flipH="1" flipV="1">
            <a:off x="4934466" y="5050398"/>
            <a:ext cx="548669" cy="5845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箭头连接符 107">
            <a:extLst>
              <a:ext uri="{FF2B5EF4-FFF2-40B4-BE49-F238E27FC236}">
                <a16:creationId xmlns:a16="http://schemas.microsoft.com/office/drawing/2014/main" id="{1078A724-A855-47E9-8921-A7B4510E511A}"/>
              </a:ext>
            </a:extLst>
          </p:cNvPr>
          <p:cNvCxnSpPr>
            <a:stCxn id="85" idx="7"/>
            <a:endCxn id="90" idx="4"/>
          </p:cNvCxnSpPr>
          <p:nvPr/>
        </p:nvCxnSpPr>
        <p:spPr bwMode="auto">
          <a:xfrm flipV="1">
            <a:off x="5711707" y="4678138"/>
            <a:ext cx="160049" cy="8621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7661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a:extLst>
              <a:ext uri="{FF2B5EF4-FFF2-40B4-BE49-F238E27FC236}">
                <a16:creationId xmlns:a16="http://schemas.microsoft.com/office/drawing/2014/main" id="{4089863C-9F79-4FDA-9DE7-61A654882A1F}"/>
              </a:ext>
            </a:extLst>
          </p:cNvPr>
          <p:cNvGrpSpPr/>
          <p:nvPr/>
        </p:nvGrpSpPr>
        <p:grpSpPr>
          <a:xfrm>
            <a:off x="1112208" y="1575007"/>
            <a:ext cx="2564052" cy="2261739"/>
            <a:chOff x="1112208" y="1575007"/>
            <a:chExt cx="2564052" cy="2261739"/>
          </a:xfrm>
        </p:grpSpPr>
        <p:sp>
          <p:nvSpPr>
            <p:cNvPr id="2" name="椭圆 1">
              <a:extLst>
                <a:ext uri="{FF2B5EF4-FFF2-40B4-BE49-F238E27FC236}">
                  <a16:creationId xmlns:a16="http://schemas.microsoft.com/office/drawing/2014/main" id="{26540C57-0125-4EDB-B128-40288B48A1F9}"/>
                </a:ext>
              </a:extLst>
            </p:cNvPr>
            <p:cNvSpPr/>
            <p:nvPr/>
          </p:nvSpPr>
          <p:spPr bwMode="auto">
            <a:xfrm>
              <a:off x="2030341" y="157500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1B416B42-8017-4831-9454-E8979227EBC3}"/>
                </a:ext>
              </a:extLst>
            </p:cNvPr>
            <p:cNvSpPr/>
            <p:nvPr/>
          </p:nvSpPr>
          <p:spPr bwMode="auto">
            <a:xfrm>
              <a:off x="1112208" y="23998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8FB33217-4AE3-46AD-811E-BB615F885ADF}"/>
                </a:ext>
              </a:extLst>
            </p:cNvPr>
            <p:cNvSpPr/>
            <p:nvPr/>
          </p:nvSpPr>
          <p:spPr bwMode="auto">
            <a:xfrm>
              <a:off x="3179871" y="239983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587B708C-70F5-4C63-BA41-524E7AD9ACC1}"/>
                </a:ext>
              </a:extLst>
            </p:cNvPr>
            <p:cNvSpPr/>
            <p:nvPr/>
          </p:nvSpPr>
          <p:spPr bwMode="auto">
            <a:xfrm>
              <a:off x="2717072" y="334035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3CF0E145-80B4-4718-8093-A0C300166EE6}"/>
                </a:ext>
              </a:extLst>
            </p:cNvPr>
            <p:cNvSpPr/>
            <p:nvPr/>
          </p:nvSpPr>
          <p:spPr bwMode="auto">
            <a:xfrm>
              <a:off x="1608597" y="333848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8" name="直接连接符 7">
              <a:extLst>
                <a:ext uri="{FF2B5EF4-FFF2-40B4-BE49-F238E27FC236}">
                  <a16:creationId xmlns:a16="http://schemas.microsoft.com/office/drawing/2014/main" id="{8F36CD10-00E2-456E-B596-E6E71819B9CE}"/>
                </a:ext>
              </a:extLst>
            </p:cNvPr>
            <p:cNvCxnSpPr>
              <a:stCxn id="2" idx="5"/>
              <a:endCxn id="4" idx="1"/>
            </p:cNvCxnSpPr>
            <p:nvPr/>
          </p:nvCxnSpPr>
          <p:spPr bwMode="auto">
            <a:xfrm>
              <a:off x="2454036" y="1998702"/>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1ADA33EE-B1E2-47F8-BE34-140D53423122}"/>
                </a:ext>
              </a:extLst>
            </p:cNvPr>
            <p:cNvCxnSpPr>
              <a:stCxn id="4" idx="4"/>
              <a:endCxn id="5" idx="0"/>
            </p:cNvCxnSpPr>
            <p:nvPr/>
          </p:nvCxnSpPr>
          <p:spPr bwMode="auto">
            <a:xfrm flipH="1">
              <a:off x="2965267" y="2896221"/>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CFDA4A84-1DA3-40B1-9039-D08CC2386197}"/>
                </a:ext>
              </a:extLst>
            </p:cNvPr>
            <p:cNvCxnSpPr>
              <a:stCxn id="4" idx="2"/>
              <a:endCxn id="3" idx="6"/>
            </p:cNvCxnSpPr>
            <p:nvPr/>
          </p:nvCxnSpPr>
          <p:spPr bwMode="auto">
            <a:xfrm flipH="1">
              <a:off x="1608597" y="2648027"/>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DD10742E-FF6B-4B8D-B66C-9B715606AEB6}"/>
                </a:ext>
              </a:extLst>
            </p:cNvPr>
            <p:cNvCxnSpPr>
              <a:stCxn id="2" idx="3"/>
              <a:endCxn id="3" idx="0"/>
            </p:cNvCxnSpPr>
            <p:nvPr/>
          </p:nvCxnSpPr>
          <p:spPr bwMode="auto">
            <a:xfrm flipH="1">
              <a:off x="1360403" y="1998702"/>
              <a:ext cx="742632" cy="40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38456126-707B-41F0-A5CA-91B01C7D66A2}"/>
                </a:ext>
              </a:extLst>
            </p:cNvPr>
            <p:cNvCxnSpPr>
              <a:stCxn id="3" idx="4"/>
              <a:endCxn id="6" idx="1"/>
            </p:cNvCxnSpPr>
            <p:nvPr/>
          </p:nvCxnSpPr>
          <p:spPr bwMode="auto">
            <a:xfrm>
              <a:off x="1360403" y="2896222"/>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a:extLst>
                <a:ext uri="{FF2B5EF4-FFF2-40B4-BE49-F238E27FC236}">
                  <a16:creationId xmlns:a16="http://schemas.microsoft.com/office/drawing/2014/main" id="{17972FB2-FCC2-4774-91D8-9C0E9D801C04}"/>
                </a:ext>
              </a:extLst>
            </p:cNvPr>
            <p:cNvCxnSpPr>
              <a:stCxn id="6" idx="7"/>
              <a:endCxn id="4" idx="3"/>
            </p:cNvCxnSpPr>
            <p:nvPr/>
          </p:nvCxnSpPr>
          <p:spPr bwMode="auto">
            <a:xfrm flipV="1">
              <a:off x="2032292" y="2823527"/>
              <a:ext cx="1220273" cy="587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a:extLst>
                <a:ext uri="{FF2B5EF4-FFF2-40B4-BE49-F238E27FC236}">
                  <a16:creationId xmlns:a16="http://schemas.microsoft.com/office/drawing/2014/main" id="{F3C77816-BDFC-48F6-BAAB-E3C2B0F6B443}"/>
                </a:ext>
              </a:extLst>
            </p:cNvPr>
            <p:cNvCxnSpPr>
              <a:stCxn id="5" idx="1"/>
              <a:endCxn id="2" idx="4"/>
            </p:cNvCxnSpPr>
            <p:nvPr/>
          </p:nvCxnSpPr>
          <p:spPr bwMode="auto">
            <a:xfrm flipH="1" flipV="1">
              <a:off x="2278536" y="2071396"/>
              <a:ext cx="511230" cy="1341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0" name="组合 79">
            <a:extLst>
              <a:ext uri="{FF2B5EF4-FFF2-40B4-BE49-F238E27FC236}">
                <a16:creationId xmlns:a16="http://schemas.microsoft.com/office/drawing/2014/main" id="{4489B4C6-1736-44AB-8E0B-AD2A4E10154A}"/>
              </a:ext>
            </a:extLst>
          </p:cNvPr>
          <p:cNvGrpSpPr/>
          <p:nvPr/>
        </p:nvGrpSpPr>
        <p:grpSpPr>
          <a:xfrm>
            <a:off x="4731635" y="1138335"/>
            <a:ext cx="1695295" cy="3144410"/>
            <a:chOff x="4731635" y="1138335"/>
            <a:chExt cx="1695295" cy="3144410"/>
          </a:xfrm>
        </p:grpSpPr>
        <p:sp>
          <p:nvSpPr>
            <p:cNvPr id="27" name="椭圆 26">
              <a:extLst>
                <a:ext uri="{FF2B5EF4-FFF2-40B4-BE49-F238E27FC236}">
                  <a16:creationId xmlns:a16="http://schemas.microsoft.com/office/drawing/2014/main" id="{E2BBD78D-45F1-4FEB-822D-B9707E85BC5B}"/>
                </a:ext>
              </a:extLst>
            </p:cNvPr>
            <p:cNvSpPr/>
            <p:nvPr/>
          </p:nvSpPr>
          <p:spPr bwMode="auto">
            <a:xfrm>
              <a:off x="5557312" y="113833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2" name="椭圆 31">
              <a:extLst>
                <a:ext uri="{FF2B5EF4-FFF2-40B4-BE49-F238E27FC236}">
                  <a16:creationId xmlns:a16="http://schemas.microsoft.com/office/drawing/2014/main" id="{55821883-45CD-4DCF-A0A1-CAF399C05E67}"/>
                </a:ext>
              </a:extLst>
            </p:cNvPr>
            <p:cNvSpPr/>
            <p:nvPr/>
          </p:nvSpPr>
          <p:spPr bwMode="auto">
            <a:xfrm>
              <a:off x="5090781" y="190530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4" name="椭圆 33">
              <a:extLst>
                <a:ext uri="{FF2B5EF4-FFF2-40B4-BE49-F238E27FC236}">
                  <a16:creationId xmlns:a16="http://schemas.microsoft.com/office/drawing/2014/main" id="{9FAD5D50-2BE0-4023-8D48-20537093A69C}"/>
                </a:ext>
              </a:extLst>
            </p:cNvPr>
            <p:cNvSpPr/>
            <p:nvPr/>
          </p:nvSpPr>
          <p:spPr bwMode="auto">
            <a:xfrm>
              <a:off x="4731635" y="283658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8" name="椭圆 37">
              <a:extLst>
                <a:ext uri="{FF2B5EF4-FFF2-40B4-BE49-F238E27FC236}">
                  <a16:creationId xmlns:a16="http://schemas.microsoft.com/office/drawing/2014/main" id="{DD5FC4EE-22A2-45A2-8D25-404C1B1A8AD7}"/>
                </a:ext>
              </a:extLst>
            </p:cNvPr>
            <p:cNvSpPr/>
            <p:nvPr/>
          </p:nvSpPr>
          <p:spPr bwMode="auto">
            <a:xfrm>
              <a:off x="5514476" y="282352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9" name="椭圆 38">
              <a:extLst>
                <a:ext uri="{FF2B5EF4-FFF2-40B4-BE49-F238E27FC236}">
                  <a16:creationId xmlns:a16="http://schemas.microsoft.com/office/drawing/2014/main" id="{4DC0BCDD-99C1-4739-B0D3-D2371B56D6BA}"/>
                </a:ext>
              </a:extLst>
            </p:cNvPr>
            <p:cNvSpPr/>
            <p:nvPr/>
          </p:nvSpPr>
          <p:spPr bwMode="auto">
            <a:xfrm>
              <a:off x="5930541" y="3786356"/>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dirty="0">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40" name="直接连接符 39">
              <a:extLst>
                <a:ext uri="{FF2B5EF4-FFF2-40B4-BE49-F238E27FC236}">
                  <a16:creationId xmlns:a16="http://schemas.microsoft.com/office/drawing/2014/main" id="{CCC151CE-4A76-452B-9FC8-1EDF67D5342A}"/>
                </a:ext>
              </a:extLst>
            </p:cNvPr>
            <p:cNvCxnSpPr>
              <a:stCxn id="27" idx="3"/>
              <a:endCxn id="32" idx="0"/>
            </p:cNvCxnSpPr>
            <p:nvPr/>
          </p:nvCxnSpPr>
          <p:spPr bwMode="auto">
            <a:xfrm flipH="1">
              <a:off x="5338976" y="1562030"/>
              <a:ext cx="291030" cy="3432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a:extLst>
                <a:ext uri="{FF2B5EF4-FFF2-40B4-BE49-F238E27FC236}">
                  <a16:creationId xmlns:a16="http://schemas.microsoft.com/office/drawing/2014/main" id="{C9350DB8-FEAB-46EA-846A-E4DFBB0CC13E}"/>
                </a:ext>
              </a:extLst>
            </p:cNvPr>
            <p:cNvCxnSpPr>
              <a:stCxn id="32" idx="3"/>
              <a:endCxn id="34" idx="0"/>
            </p:cNvCxnSpPr>
            <p:nvPr/>
          </p:nvCxnSpPr>
          <p:spPr bwMode="auto">
            <a:xfrm flipH="1">
              <a:off x="4979830" y="2329003"/>
              <a:ext cx="183645" cy="50758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连接符 45">
              <a:extLst>
                <a:ext uri="{FF2B5EF4-FFF2-40B4-BE49-F238E27FC236}">
                  <a16:creationId xmlns:a16="http://schemas.microsoft.com/office/drawing/2014/main" id="{C59DABF2-DE74-4425-968E-4B914DABDA43}"/>
                </a:ext>
              </a:extLst>
            </p:cNvPr>
            <p:cNvCxnSpPr>
              <a:stCxn id="32" idx="5"/>
              <a:endCxn id="38" idx="0"/>
            </p:cNvCxnSpPr>
            <p:nvPr/>
          </p:nvCxnSpPr>
          <p:spPr bwMode="auto">
            <a:xfrm>
              <a:off x="5514476" y="2329003"/>
              <a:ext cx="248195" cy="4945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连接符 48">
              <a:extLst>
                <a:ext uri="{FF2B5EF4-FFF2-40B4-BE49-F238E27FC236}">
                  <a16:creationId xmlns:a16="http://schemas.microsoft.com/office/drawing/2014/main" id="{7680EE98-F94A-4F52-ADAE-2B1C4ED638F9}"/>
                </a:ext>
              </a:extLst>
            </p:cNvPr>
            <p:cNvCxnSpPr>
              <a:stCxn id="38" idx="5"/>
              <a:endCxn id="39" idx="0"/>
            </p:cNvCxnSpPr>
            <p:nvPr/>
          </p:nvCxnSpPr>
          <p:spPr bwMode="auto">
            <a:xfrm>
              <a:off x="5938171" y="3247222"/>
              <a:ext cx="240565" cy="53913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a:extLst>
                <a:ext uri="{FF2B5EF4-FFF2-40B4-BE49-F238E27FC236}">
                  <a16:creationId xmlns:a16="http://schemas.microsoft.com/office/drawing/2014/main" id="{AE19B7DA-BE55-4E61-8D24-A1858876EBBA}"/>
                </a:ext>
              </a:extLst>
            </p:cNvPr>
            <p:cNvCxnSpPr>
              <a:stCxn id="39" idx="7"/>
              <a:endCxn id="32" idx="6"/>
            </p:cNvCxnSpPr>
            <p:nvPr/>
          </p:nvCxnSpPr>
          <p:spPr bwMode="auto">
            <a:xfrm rot="16200000" flipV="1">
              <a:off x="5117930" y="2622744"/>
              <a:ext cx="1705547" cy="767066"/>
            </a:xfrm>
            <a:prstGeom prst="curvedConnector2">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2">
              <a:extLst>
                <a:ext uri="{FF2B5EF4-FFF2-40B4-BE49-F238E27FC236}">
                  <a16:creationId xmlns:a16="http://schemas.microsoft.com/office/drawing/2014/main" id="{1E1D3EF1-F72D-4F12-B60F-932BFFBC3DBF}"/>
                </a:ext>
              </a:extLst>
            </p:cNvPr>
            <p:cNvCxnSpPr>
              <a:stCxn id="34" idx="1"/>
              <a:endCxn id="27" idx="2"/>
            </p:cNvCxnSpPr>
            <p:nvPr/>
          </p:nvCxnSpPr>
          <p:spPr bwMode="auto">
            <a:xfrm rot="5400000" flipH="1" flipV="1">
              <a:off x="4419446" y="1771414"/>
              <a:ext cx="1522749" cy="752983"/>
            </a:xfrm>
            <a:prstGeom prst="curvedConnector2">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连接符 52">
              <a:extLst>
                <a:ext uri="{FF2B5EF4-FFF2-40B4-BE49-F238E27FC236}">
                  <a16:creationId xmlns:a16="http://schemas.microsoft.com/office/drawing/2014/main" id="{54893D7A-CBA3-4D51-8A67-7A4BDB8DEF51}"/>
                </a:ext>
              </a:extLst>
            </p:cNvPr>
            <p:cNvCxnSpPr>
              <a:stCxn id="38" idx="6"/>
              <a:endCxn id="27" idx="6"/>
            </p:cNvCxnSpPr>
            <p:nvPr/>
          </p:nvCxnSpPr>
          <p:spPr bwMode="auto">
            <a:xfrm flipV="1">
              <a:off x="6010865" y="1386530"/>
              <a:ext cx="42836" cy="1685192"/>
            </a:xfrm>
            <a:prstGeom prst="curvedConnector3">
              <a:avLst>
                <a:gd name="adj1" fmla="val 633663"/>
              </a:avLst>
            </a:prstGeom>
            <a:solidFill>
              <a:schemeClr val="accent1"/>
            </a:solidFill>
            <a:ln w="12700" cap="flat" cmpd="sng" algn="ctr">
              <a:solidFill>
                <a:srgbClr val="000000"/>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4" name="文本框 73">
            <a:extLst>
              <a:ext uri="{FF2B5EF4-FFF2-40B4-BE49-F238E27FC236}">
                <a16:creationId xmlns:a16="http://schemas.microsoft.com/office/drawing/2014/main" id="{F4FC7763-1B84-4993-A504-556EB79A780B}"/>
              </a:ext>
            </a:extLst>
          </p:cNvPr>
          <p:cNvSpPr txBox="1"/>
          <p:nvPr/>
        </p:nvSpPr>
        <p:spPr>
          <a:xfrm>
            <a:off x="2030341" y="4646715"/>
            <a:ext cx="5019869" cy="646331"/>
          </a:xfrm>
          <a:prstGeom prst="rect">
            <a:avLst/>
          </a:prstGeom>
          <a:noFill/>
        </p:spPr>
        <p:txBody>
          <a:bodyPr wrap="square" rtlCol="0">
            <a:spAutoFit/>
          </a:bodyPr>
          <a:lstStyle/>
          <a:p>
            <a:r>
              <a:rPr lang="zh-CN" altLang="en-US" b="1" dirty="0"/>
              <a:t>理解</a:t>
            </a:r>
            <a:r>
              <a:rPr lang="zh-CN" altLang="en-US" dirty="0"/>
              <a:t>：无向图中不会有交错边。</a:t>
            </a:r>
            <a:endParaRPr lang="en-US" altLang="zh-CN" dirty="0"/>
          </a:p>
          <a:p>
            <a:r>
              <a:rPr lang="en-US" altLang="zh-CN" dirty="0"/>
              <a:t>    </a:t>
            </a:r>
            <a:r>
              <a:rPr lang="zh-CN" altLang="en-US" dirty="0"/>
              <a:t>（若有交错边，与</a:t>
            </a:r>
            <a:r>
              <a:rPr lang="en-US" altLang="zh-CN" dirty="0" err="1"/>
              <a:t>dfs</a:t>
            </a:r>
            <a:r>
              <a:rPr lang="zh-CN" altLang="en-US" dirty="0"/>
              <a:t>过程是矛盾的。）</a:t>
            </a:r>
          </a:p>
        </p:txBody>
      </p:sp>
      <p:sp>
        <p:nvSpPr>
          <p:cNvPr id="75" name="文本框 74">
            <a:extLst>
              <a:ext uri="{FF2B5EF4-FFF2-40B4-BE49-F238E27FC236}">
                <a16:creationId xmlns:a16="http://schemas.microsoft.com/office/drawing/2014/main" id="{4718CE6B-F1B5-450F-93D2-735096613E22}"/>
              </a:ext>
            </a:extLst>
          </p:cNvPr>
          <p:cNvSpPr txBox="1"/>
          <p:nvPr/>
        </p:nvSpPr>
        <p:spPr>
          <a:xfrm>
            <a:off x="2060662" y="5873057"/>
            <a:ext cx="6240315" cy="646331"/>
          </a:xfrm>
          <a:prstGeom prst="rect">
            <a:avLst/>
          </a:prstGeom>
          <a:noFill/>
        </p:spPr>
        <p:txBody>
          <a:bodyPr wrap="square" rtlCol="0">
            <a:spAutoFit/>
          </a:bodyPr>
          <a:lstStyle/>
          <a:p>
            <a:r>
              <a:rPr lang="zh-CN" altLang="en-US" b="1" dirty="0"/>
              <a:t>明确</a:t>
            </a:r>
            <a:r>
              <a:rPr lang="zh-CN" altLang="en-US" dirty="0"/>
              <a:t>：树边</a:t>
            </a:r>
            <a:r>
              <a:rPr lang="en-US" altLang="zh-CN" dirty="0"/>
              <a:t>/</a:t>
            </a:r>
            <a:r>
              <a:rPr lang="zh-CN" altLang="en-US" dirty="0"/>
              <a:t>回边这种分类是依赖于某个固定的</a:t>
            </a:r>
            <a:r>
              <a:rPr lang="en-US" altLang="zh-CN" dirty="0" err="1"/>
              <a:t>dfs</a:t>
            </a:r>
            <a:r>
              <a:rPr lang="en-US" altLang="zh-CN" dirty="0"/>
              <a:t> tree</a:t>
            </a:r>
            <a:r>
              <a:rPr lang="zh-CN" altLang="en-US" dirty="0"/>
              <a:t>的。</a:t>
            </a:r>
            <a:endParaRPr lang="en-US" altLang="zh-CN" dirty="0"/>
          </a:p>
          <a:p>
            <a:r>
              <a:rPr lang="en-US" altLang="zh-CN" dirty="0"/>
              <a:t>   </a:t>
            </a:r>
            <a:r>
              <a:rPr lang="zh-CN" altLang="en-US" dirty="0"/>
              <a:t>换一个</a:t>
            </a:r>
            <a:r>
              <a:rPr lang="en-US" altLang="zh-CN" dirty="0" err="1"/>
              <a:t>dfs</a:t>
            </a:r>
            <a:r>
              <a:rPr lang="en-US" altLang="zh-CN" dirty="0"/>
              <a:t> tree</a:t>
            </a:r>
            <a:r>
              <a:rPr lang="zh-CN" altLang="en-US" dirty="0"/>
              <a:t>后，边属于的分类完全可能发生改变</a:t>
            </a:r>
            <a:r>
              <a:rPr lang="en-US" altLang="zh-CN" dirty="0"/>
              <a:t>!</a:t>
            </a:r>
            <a:endParaRPr lang="zh-CN" altLang="en-US" dirty="0"/>
          </a:p>
        </p:txBody>
      </p:sp>
      <p:sp>
        <p:nvSpPr>
          <p:cNvPr id="77" name="文本框 76">
            <a:extLst>
              <a:ext uri="{FF2B5EF4-FFF2-40B4-BE49-F238E27FC236}">
                <a16:creationId xmlns:a16="http://schemas.microsoft.com/office/drawing/2014/main" id="{CD1C1309-81D5-41B8-89B8-2A192D56C30C}"/>
              </a:ext>
            </a:extLst>
          </p:cNvPr>
          <p:cNvSpPr txBox="1"/>
          <p:nvPr/>
        </p:nvSpPr>
        <p:spPr>
          <a:xfrm>
            <a:off x="2578896" y="750527"/>
            <a:ext cx="4572000" cy="584775"/>
          </a:xfrm>
          <a:prstGeom prst="rect">
            <a:avLst/>
          </a:prstGeom>
          <a:noFill/>
        </p:spPr>
        <p:txBody>
          <a:bodyPr wrap="square">
            <a:spAutoFit/>
          </a:bodyPr>
          <a:lstStyle/>
          <a:p>
            <a:r>
              <a:rPr lang="zh-CN" altLang="en-US" sz="3200" dirty="0"/>
              <a:t>无向图的例子</a:t>
            </a:r>
          </a:p>
        </p:txBody>
      </p:sp>
    </p:spTree>
    <p:extLst>
      <p:ext uri="{BB962C8B-B14F-4D97-AF65-F5344CB8AC3E}">
        <p14:creationId xmlns:p14="http://schemas.microsoft.com/office/powerpoint/2010/main" val="2507031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2E89F4-6DAC-487E-8004-E3E6BAD6FE1C}"/>
              </a:ext>
            </a:extLst>
          </p:cNvPr>
          <p:cNvSpPr txBox="1"/>
          <p:nvPr/>
        </p:nvSpPr>
        <p:spPr>
          <a:xfrm>
            <a:off x="1899345" y="948342"/>
            <a:ext cx="5391412" cy="507831"/>
          </a:xfrm>
          <a:prstGeom prst="rect">
            <a:avLst/>
          </a:prstGeom>
          <a:noFill/>
        </p:spPr>
        <p:txBody>
          <a:bodyPr wrap="none" rtlCol="0">
            <a:spAutoFit/>
          </a:bodyPr>
          <a:lstStyle/>
          <a:p>
            <a:r>
              <a:rPr lang="en-US" altLang="zh-Hans-HK" sz="2700" dirty="0" err="1">
                <a:solidFill>
                  <a:schemeClr val="tx2"/>
                </a:solidFill>
              </a:rPr>
              <a:t>Tarjan’s</a:t>
            </a:r>
            <a:r>
              <a:rPr lang="en-US" altLang="zh-Hans-HK" sz="2700" dirty="0">
                <a:solidFill>
                  <a:schemeClr val="tx2"/>
                </a:solidFill>
              </a:rPr>
              <a:t>  SCC  algorithm </a:t>
            </a:r>
            <a:r>
              <a:rPr lang="zh-CN" altLang="en-US" sz="2700" dirty="0">
                <a:solidFill>
                  <a:schemeClr val="tx2"/>
                </a:solidFill>
              </a:rPr>
              <a:t>算法思想</a:t>
            </a:r>
            <a:endParaRPr lang="zh-Hans-HK" altLang="en-US" sz="2700" dirty="0">
              <a:solidFill>
                <a:schemeClr val="tx2"/>
              </a:solidFill>
            </a:endParaRPr>
          </a:p>
        </p:txBody>
      </p:sp>
      <p:sp>
        <p:nvSpPr>
          <p:cNvPr id="3" name="文本框 2">
            <a:extLst>
              <a:ext uri="{FF2B5EF4-FFF2-40B4-BE49-F238E27FC236}">
                <a16:creationId xmlns:a16="http://schemas.microsoft.com/office/drawing/2014/main" id="{55D44D50-ADCA-49D1-9F47-D92F1014DD72}"/>
              </a:ext>
            </a:extLst>
          </p:cNvPr>
          <p:cNvSpPr txBox="1"/>
          <p:nvPr/>
        </p:nvSpPr>
        <p:spPr>
          <a:xfrm>
            <a:off x="377747" y="1530535"/>
            <a:ext cx="8388505" cy="4293483"/>
          </a:xfrm>
          <a:prstGeom prst="rect">
            <a:avLst/>
          </a:prstGeom>
          <a:noFill/>
        </p:spPr>
        <p:txBody>
          <a:bodyPr wrap="square" rtlCol="0">
            <a:spAutoFit/>
          </a:bodyPr>
          <a:lstStyle/>
          <a:p>
            <a:r>
              <a:rPr lang="en-US" altLang="zh-Hans-HK" sz="2100" dirty="0">
                <a:latin typeface="Times New Roman" panose="02020603050405020304" pitchFamily="18" charset="0"/>
                <a:cs typeface="Times New Roman" panose="02020603050405020304" pitchFamily="18" charset="0"/>
              </a:rPr>
              <a:t>1. </a:t>
            </a:r>
            <a:r>
              <a:rPr lang="zh-CN" altLang="en-US" sz="2100" dirty="0">
                <a:latin typeface="Times New Roman" panose="02020603050405020304" pitchFamily="18" charset="0"/>
                <a:cs typeface="Times New Roman" panose="02020603050405020304" pitchFamily="18" charset="0"/>
              </a:rPr>
              <a:t>利用</a:t>
            </a:r>
            <a:r>
              <a:rPr lang="en-US" altLang="zh-CN" sz="2100" dirty="0">
                <a:latin typeface="Times New Roman" panose="02020603050405020304" pitchFamily="18" charset="0"/>
                <a:cs typeface="Times New Roman" panose="02020603050405020304" pitchFamily="18" charset="0"/>
              </a:rPr>
              <a:t>DFS</a:t>
            </a:r>
            <a:r>
              <a:rPr lang="zh-CN" altLang="en-US" sz="2100" dirty="0">
                <a:latin typeface="Times New Roman" panose="02020603050405020304" pitchFamily="18" charset="0"/>
                <a:cs typeface="Times New Roman" panose="02020603050405020304" pitchFamily="18" charset="0"/>
              </a:rPr>
              <a:t>来遍历有向图</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r>
              <a:rPr lang="en-US" altLang="zh-CN" sz="2100" dirty="0">
                <a:solidFill>
                  <a:srgbClr val="0070C0"/>
                </a:solidFill>
                <a:latin typeface="Times New Roman" panose="02020603050405020304" pitchFamily="18" charset="0"/>
                <a:cs typeface="Times New Roman" panose="02020603050405020304" pitchFamily="18" charset="0"/>
              </a:rPr>
              <a:t>           void visit(v){  </a:t>
            </a:r>
            <a:r>
              <a:rPr lang="en-US" altLang="zh-CN" sz="2100" dirty="0">
                <a:latin typeface="Times New Roman" panose="02020603050405020304" pitchFamily="18" charset="0"/>
                <a:cs typeface="Times New Roman" panose="02020603050405020304" pitchFamily="18" charset="0"/>
              </a:rPr>
              <a:t>//DFS</a:t>
            </a:r>
            <a:r>
              <a:rPr lang="zh-CN" altLang="en-US" sz="2100" dirty="0">
                <a:latin typeface="Times New Roman" panose="02020603050405020304" pitchFamily="18" charset="0"/>
                <a:cs typeface="Times New Roman" panose="02020603050405020304" pitchFamily="18" charset="0"/>
              </a:rPr>
              <a:t>来访问</a:t>
            </a:r>
            <a:r>
              <a:rPr lang="en-US" altLang="zh-CN" sz="2100" dirty="0">
                <a:latin typeface="Times New Roman" panose="02020603050405020304" pitchFamily="18" charset="0"/>
                <a:cs typeface="Times New Roman" panose="02020603050405020304" pitchFamily="18" charset="0"/>
              </a:rPr>
              <a:t>v</a:t>
            </a:r>
          </a:p>
          <a:p>
            <a:r>
              <a:rPr lang="en-US" altLang="zh-CN" sz="2100" dirty="0">
                <a:solidFill>
                  <a:srgbClr val="0070C0"/>
                </a:solidFill>
                <a:latin typeface="Times New Roman" panose="02020603050405020304" pitchFamily="18" charset="0"/>
                <a:cs typeface="Times New Roman" panose="02020603050405020304" pitchFamily="18" charset="0"/>
              </a:rPr>
              <a:t>               for (</a:t>
            </a:r>
            <a:r>
              <a:rPr lang="en-US" altLang="zh-CN" sz="2100" dirty="0" err="1">
                <a:solidFill>
                  <a:srgbClr val="0070C0"/>
                </a:solidFill>
                <a:latin typeface="Times New Roman" panose="02020603050405020304" pitchFamily="18" charset="0"/>
                <a:cs typeface="Times New Roman" panose="02020603050405020304" pitchFamily="18" charset="0"/>
              </a:rPr>
              <a:t>v,u</a:t>
            </a:r>
            <a:r>
              <a:rPr lang="en-US" altLang="zh-CN" sz="2100" dirty="0">
                <a:solidFill>
                  <a:srgbClr val="0070C0"/>
                </a:solidFill>
                <a:latin typeface="Times New Roman" panose="02020603050405020304" pitchFamily="18" charset="0"/>
                <a:cs typeface="Times New Roman" panose="02020603050405020304" pitchFamily="18" charset="0"/>
              </a:rPr>
              <a:t>) in G</a:t>
            </a:r>
          </a:p>
          <a:p>
            <a:r>
              <a:rPr lang="en-US" altLang="zh-CN" sz="2100" dirty="0">
                <a:solidFill>
                  <a:srgbClr val="0070C0"/>
                </a:solidFill>
                <a:latin typeface="Times New Roman" panose="02020603050405020304" pitchFamily="18" charset="0"/>
                <a:cs typeface="Times New Roman" panose="02020603050405020304" pitchFamily="18" charset="0"/>
              </a:rPr>
              <a:t>                      if (u not visited) {visit(u);}</a:t>
            </a:r>
          </a:p>
          <a:p>
            <a:r>
              <a:rPr lang="en-US" altLang="zh-CN" sz="2100" dirty="0">
                <a:solidFill>
                  <a:srgbClr val="0070C0"/>
                </a:solidFill>
                <a:latin typeface="Times New Roman" panose="02020603050405020304" pitchFamily="18" charset="0"/>
                <a:cs typeface="Times New Roman" panose="02020603050405020304" pitchFamily="18" charset="0"/>
              </a:rPr>
              <a:t>            }</a:t>
            </a:r>
          </a:p>
          <a:p>
            <a:endParaRPr lang="en-US" altLang="zh-CN" sz="2100" dirty="0">
              <a:latin typeface="Times New Roman" panose="02020603050405020304" pitchFamily="18" charset="0"/>
              <a:cs typeface="Times New Roman" panose="02020603050405020304" pitchFamily="18" charset="0"/>
            </a:endParaRPr>
          </a:p>
          <a:p>
            <a:r>
              <a:rPr lang="en-US" altLang="zh-CN" sz="2100" dirty="0">
                <a:latin typeface="Times New Roman" panose="02020603050405020304" pitchFamily="18" charset="0"/>
                <a:cs typeface="Times New Roman" panose="02020603050405020304" pitchFamily="18" charset="0"/>
              </a:rPr>
              <a:t>2. </a:t>
            </a:r>
            <a:r>
              <a:rPr lang="zh-CN" altLang="en-US" sz="2100" dirty="0">
                <a:latin typeface="Times New Roman" panose="02020603050405020304" pitchFamily="18" charset="0"/>
                <a:cs typeface="Times New Roman" panose="02020603050405020304" pitchFamily="18" charset="0"/>
              </a:rPr>
              <a:t>用一个</a:t>
            </a:r>
            <a:r>
              <a:rPr lang="zh-CN" altLang="en-US" sz="2100" dirty="0">
                <a:solidFill>
                  <a:srgbClr val="00B0F0"/>
                </a:solidFill>
                <a:latin typeface="Times New Roman" panose="02020603050405020304" pitchFamily="18" charset="0"/>
                <a:cs typeface="Times New Roman" panose="02020603050405020304" pitchFamily="18" charset="0"/>
              </a:rPr>
              <a:t>栈</a:t>
            </a:r>
            <a:r>
              <a:rPr lang="zh-CN" altLang="en-US" sz="2100" dirty="0">
                <a:latin typeface="Times New Roman" panose="02020603050405020304" pitchFamily="18" charset="0"/>
                <a:cs typeface="Times New Roman" panose="02020603050405020304" pitchFamily="18" charset="0"/>
              </a:rPr>
              <a:t>来保存</a:t>
            </a:r>
            <a:r>
              <a:rPr lang="en-US" altLang="zh-CN" sz="2100" dirty="0">
                <a:latin typeface="Times New Roman" panose="02020603050405020304" pitchFamily="18" charset="0"/>
                <a:cs typeface="Times New Roman" panose="02020603050405020304" pitchFamily="18" charset="0"/>
              </a:rPr>
              <a:t>DFS</a:t>
            </a:r>
            <a:r>
              <a:rPr lang="zh-CN" altLang="en-US" sz="2100" dirty="0">
                <a:latin typeface="Times New Roman" panose="02020603050405020304" pitchFamily="18" charset="0"/>
                <a:cs typeface="Times New Roman" panose="02020603050405020304" pitchFamily="18" charset="0"/>
              </a:rPr>
              <a:t>过程中访问到的节点。但是当</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100" dirty="0">
                <a:latin typeface="Times New Roman" panose="02020603050405020304" pitchFamily="18" charset="0"/>
                <a:cs typeface="Times New Roman" panose="02020603050405020304" pitchFamily="18" charset="0"/>
              </a:rPr>
              <a:t>过程</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对</a:t>
            </a:r>
            <a:r>
              <a:rPr lang="en-US" altLang="zh-CN" sz="2100" dirty="0">
                <a:latin typeface="Times New Roman" panose="02020603050405020304" pitchFamily="18" charset="0"/>
                <a:cs typeface="Times New Roman" panose="02020603050405020304" pitchFamily="18" charset="0"/>
              </a:rPr>
              <a:t>v</a:t>
            </a:r>
            <a:r>
              <a:rPr lang="zh-CN" altLang="en-US" sz="2100" dirty="0">
                <a:latin typeface="Times New Roman" panose="02020603050405020304" pitchFamily="18" charset="0"/>
                <a:cs typeface="Times New Roman" panose="02020603050405020304" pitchFamily="18" charset="0"/>
              </a:rPr>
              <a:t>的深度优先遍历）结束时，</a:t>
            </a:r>
            <a:r>
              <a:rPr lang="zh-CN" altLang="en-US" sz="2100" dirty="0">
                <a:solidFill>
                  <a:srgbClr val="FF0000"/>
                </a:solidFill>
                <a:latin typeface="Times New Roman" panose="02020603050405020304" pitchFamily="18" charset="0"/>
                <a:cs typeface="Times New Roman" panose="02020603050405020304" pitchFamily="18" charset="0"/>
              </a:rPr>
              <a:t>并不一定会立即让</a:t>
            </a:r>
            <a:r>
              <a:rPr lang="en-US" altLang="zh-CN" sz="2100" dirty="0">
                <a:solidFill>
                  <a:srgbClr val="FF0000"/>
                </a:solidFill>
                <a:latin typeface="Times New Roman" panose="02020603050405020304" pitchFamily="18" charset="0"/>
                <a:cs typeface="Times New Roman" panose="02020603050405020304" pitchFamily="18" charset="0"/>
              </a:rPr>
              <a:t>v</a:t>
            </a:r>
            <a:r>
              <a:rPr lang="zh-CN" altLang="en-US" sz="2100" dirty="0">
                <a:solidFill>
                  <a:srgbClr val="FF0000"/>
                </a:solidFill>
                <a:latin typeface="Times New Roman" panose="02020603050405020304" pitchFamily="18" charset="0"/>
                <a:cs typeface="Times New Roman" panose="02020603050405020304" pitchFamily="18" charset="0"/>
              </a:rPr>
              <a:t>出栈</a:t>
            </a:r>
            <a:r>
              <a:rPr lang="zh-CN" altLang="en-US" sz="2100" dirty="0">
                <a:latin typeface="Times New Roman" panose="02020603050405020304" pitchFamily="18" charset="0"/>
                <a:cs typeface="Times New Roman" panose="02020603050405020304" pitchFamily="18" charset="0"/>
              </a:rPr>
              <a:t>！</a:t>
            </a:r>
            <a:endParaRPr lang="en-US" altLang="zh-CN" sz="2100" dirty="0">
              <a:latin typeface="Times New Roman" panose="02020603050405020304" pitchFamily="18" charset="0"/>
              <a:cs typeface="Times New Roman" panose="02020603050405020304" pitchFamily="18" charset="0"/>
            </a:endParaRPr>
          </a:p>
          <a:p>
            <a:r>
              <a:rPr lang="en-US" altLang="zh-CN" sz="2100" dirty="0">
                <a:latin typeface="Times New Roman" panose="02020603050405020304" pitchFamily="18" charset="0"/>
                <a:cs typeface="Times New Roman" panose="02020603050405020304" pitchFamily="18" charset="0"/>
              </a:rPr>
              <a:t>    </a:t>
            </a:r>
            <a:r>
              <a:rPr lang="zh-CN" altLang="en-US" sz="2100" dirty="0">
                <a:latin typeface="Times New Roman" panose="02020603050405020304" pitchFamily="18" charset="0"/>
                <a:cs typeface="Times New Roman" panose="02020603050405020304" pitchFamily="18" charset="0"/>
              </a:rPr>
              <a:t>出栈条件：</a:t>
            </a:r>
            <a:endParaRPr lang="en-US" altLang="zh-CN"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100" dirty="0">
                <a:latin typeface="Times New Roman" panose="02020603050405020304" pitchFamily="18" charset="0"/>
                <a:cs typeface="Times New Roman" panose="02020603050405020304" pitchFamily="18" charset="0"/>
              </a:rPr>
              <a:t>如果</a:t>
            </a:r>
            <a:r>
              <a:rPr lang="en-US" altLang="zh-CN" sz="2100" dirty="0">
                <a:solidFill>
                  <a:srgbClr val="9933FF"/>
                </a:solidFill>
                <a:latin typeface="Times New Roman" panose="02020603050405020304" pitchFamily="18" charset="0"/>
                <a:cs typeface="Times New Roman" panose="02020603050405020304" pitchFamily="18" charset="0"/>
              </a:rPr>
              <a:t>v</a:t>
            </a:r>
            <a:r>
              <a:rPr lang="zh-CN" altLang="en-US" sz="21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100" dirty="0">
                <a:solidFill>
                  <a:srgbClr val="9933FF"/>
                </a:solidFill>
                <a:latin typeface="Times New Roman" panose="02020603050405020304" pitchFamily="18" charset="0"/>
                <a:cs typeface="Times New Roman" panose="02020603050405020304" pitchFamily="18" charset="0"/>
              </a:rPr>
              <a:t>v’</a:t>
            </a:r>
            <a:r>
              <a:rPr lang="zh-CN" altLang="en-US" sz="2100" dirty="0">
                <a:latin typeface="Times New Roman" panose="02020603050405020304" pitchFamily="18" charset="0"/>
                <a:cs typeface="Times New Roman" panose="02020603050405020304" pitchFamily="18" charset="0"/>
              </a:rPr>
              <a:t>，那么结束</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2100" dirty="0">
                <a:latin typeface="Times New Roman" panose="02020603050405020304" pitchFamily="18" charset="0"/>
                <a:cs typeface="Times New Roman" panose="02020603050405020304" pitchFamily="18" charset="0"/>
              </a:rPr>
              <a:t>时不让</a:t>
            </a:r>
            <a:r>
              <a:rPr lang="en-US" altLang="zh-CN" sz="21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100" dirty="0">
                <a:latin typeface="Times New Roman" panose="02020603050405020304" pitchFamily="18" charset="0"/>
                <a:cs typeface="Times New Roman" panose="02020603050405020304" pitchFamily="18" charset="0"/>
              </a:rPr>
              <a:t>出栈！</a:t>
            </a:r>
            <a:endParaRPr lang="en-US" altLang="zh-CN" sz="21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100" dirty="0">
                <a:latin typeface="Times New Roman" panose="02020603050405020304" pitchFamily="18" charset="0"/>
                <a:cs typeface="Times New Roman" panose="02020603050405020304" pitchFamily="18" charset="0"/>
              </a:rPr>
              <a:t>否则将</a:t>
            </a:r>
            <a:r>
              <a:rPr lang="zh-CN" altLang="en-US" sz="2100" u="sng" dirty="0">
                <a:latin typeface="Times New Roman" panose="02020603050405020304" pitchFamily="18" charset="0"/>
                <a:cs typeface="Times New Roman" panose="02020603050405020304" pitchFamily="18" charset="0"/>
              </a:rPr>
              <a:t>栈中</a:t>
            </a:r>
            <a:r>
              <a:rPr lang="en-US" altLang="zh-CN" sz="21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100" u="sng" dirty="0">
                <a:latin typeface="Times New Roman" panose="02020603050405020304" pitchFamily="18" charset="0"/>
                <a:cs typeface="Times New Roman" panose="02020603050405020304" pitchFamily="18" charset="0"/>
              </a:rPr>
              <a:t>和</a:t>
            </a:r>
            <a:r>
              <a:rPr lang="en-US" altLang="zh-CN" sz="21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100" u="sng" dirty="0">
                <a:latin typeface="Times New Roman" panose="02020603050405020304" pitchFamily="18" charset="0"/>
                <a:cs typeface="Times New Roman" panose="02020603050405020304" pitchFamily="18" charset="0"/>
              </a:rPr>
              <a:t>之后的元素</a:t>
            </a:r>
            <a:r>
              <a:rPr lang="zh-CN" altLang="en-US" sz="2100" dirty="0">
                <a:latin typeface="Times New Roman" panose="02020603050405020304" pitchFamily="18" charset="0"/>
                <a:cs typeface="Times New Roman" panose="02020603050405020304" pitchFamily="18" charset="0"/>
              </a:rPr>
              <a:t>全部出栈</a:t>
            </a:r>
            <a:r>
              <a:rPr lang="en-US" altLang="zh-CN" sz="2100" dirty="0">
                <a:latin typeface="Times New Roman" panose="02020603050405020304" pitchFamily="18" charset="0"/>
                <a:cs typeface="Times New Roman" panose="02020603050405020304" pitchFamily="18" charset="0"/>
              </a:rPr>
              <a:t>——</a:t>
            </a:r>
            <a:r>
              <a:rPr lang="zh-CN" altLang="en-US" sz="2100" dirty="0">
                <a:latin typeface="Times New Roman" panose="02020603050405020304" pitchFamily="18" charset="0"/>
                <a:cs typeface="Times New Roman" panose="02020603050405020304" pitchFamily="18" charset="0"/>
              </a:rPr>
              <a:t>并且将它们作为一个</a:t>
            </a:r>
            <a:r>
              <a:rPr lang="en-US" altLang="zh-CN" sz="2100" dirty="0">
                <a:latin typeface="Times New Roman" panose="02020603050405020304" pitchFamily="18" charset="0"/>
                <a:cs typeface="Times New Roman" panose="02020603050405020304" pitchFamily="18" charset="0"/>
              </a:rPr>
              <a:t>SCC</a:t>
            </a:r>
            <a:r>
              <a:rPr lang="zh-CN" altLang="en-US" sz="2100" dirty="0">
                <a:latin typeface="Times New Roman" panose="02020603050405020304" pitchFamily="18" charset="0"/>
                <a:cs typeface="Times New Roman" panose="02020603050405020304" pitchFamily="18" charset="0"/>
              </a:rPr>
              <a:t>输出。</a:t>
            </a:r>
            <a:endParaRPr lang="en-US" altLang="zh-C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56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endParaRPr lang="zh-Hans-HK" altLang="en-US" sz="1400"/>
                    </a:p>
                  </a:txBody>
                  <a:tcPr marL="68580" marR="68580" marT="34290" marB="34290"/>
                </a:tc>
                <a:extLst>
                  <a:ext uri="{0D108BD9-81ED-4DB2-BD59-A6C34878D82A}">
                    <a16:rowId xmlns:a16="http://schemas.microsoft.com/office/drawing/2014/main" val="1639626321"/>
                  </a:ext>
                </a:extLst>
              </a:tr>
              <a:tr h="278130">
                <a:tc>
                  <a:txBody>
                    <a:bodyPr/>
                    <a:lstStyle/>
                    <a:p>
                      <a:endParaRPr lang="zh-Hans-HK" altLang="en-US" sz="1400"/>
                    </a:p>
                  </a:txBody>
                  <a:tcPr marL="68580" marR="68580" marT="34290" marB="34290"/>
                </a:tc>
                <a:extLst>
                  <a:ext uri="{0D108BD9-81ED-4DB2-BD59-A6C34878D82A}">
                    <a16:rowId xmlns:a16="http://schemas.microsoft.com/office/drawing/2014/main" val="3300398900"/>
                  </a:ext>
                </a:extLst>
              </a:tr>
              <a:tr h="278130">
                <a:tc>
                  <a:txBody>
                    <a:bodyPr/>
                    <a:lstStyle/>
                    <a:p>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71147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g</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Hans-HK" sz="1400" dirty="0"/>
                        <a:t>h</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CN" sz="1400" dirty="0"/>
                        <a:t>a</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07795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g</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Hans-HK" sz="1400" dirty="0"/>
                        <a:t>h</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CN" sz="1400" dirty="0"/>
                        <a:t>a</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134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g</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Hans-HK" sz="1400" dirty="0"/>
                        <a:t>h</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CN" sz="1400" dirty="0"/>
                        <a:t>a</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545781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24" name="文本框 23">
            <a:extLst>
              <a:ext uri="{FF2B5EF4-FFF2-40B4-BE49-F238E27FC236}">
                <a16:creationId xmlns:a16="http://schemas.microsoft.com/office/drawing/2014/main" id="{2E327F98-14EF-48C4-B1B4-FD83017C1567}"/>
              </a:ext>
            </a:extLst>
          </p:cNvPr>
          <p:cNvSpPr txBox="1"/>
          <p:nvPr/>
        </p:nvSpPr>
        <p:spPr>
          <a:xfrm>
            <a:off x="5355771" y="4155623"/>
            <a:ext cx="2194561" cy="646331"/>
          </a:xfrm>
          <a:prstGeom prst="rect">
            <a:avLst/>
          </a:prstGeom>
          <a:noFill/>
        </p:spPr>
        <p:txBody>
          <a:bodyPr wrap="square" rtlCol="0">
            <a:spAutoFit/>
          </a:bodyPr>
          <a:lstStyle/>
          <a:p>
            <a:r>
              <a:rPr lang="en-US" altLang="zh-Hans-HK" dirty="0" err="1"/>
              <a:t>g,h,a</a:t>
            </a:r>
            <a:r>
              <a:rPr lang="zh-CN" altLang="en-US" dirty="0"/>
              <a:t>出栈</a:t>
            </a:r>
            <a:endParaRPr lang="en-US" altLang="zh-CN" dirty="0"/>
          </a:p>
          <a:p>
            <a:r>
              <a:rPr lang="zh-CN" altLang="en-US" dirty="0"/>
              <a:t>打印</a:t>
            </a:r>
            <a:r>
              <a:rPr lang="en-US" altLang="zh-CN" dirty="0"/>
              <a:t>{</a:t>
            </a:r>
            <a:r>
              <a:rPr lang="en-US" altLang="zh-CN" dirty="0" err="1"/>
              <a:t>g,h,a</a:t>
            </a:r>
            <a:r>
              <a:rPr lang="en-US" altLang="zh-CN" dirty="0"/>
              <a:t>}</a:t>
            </a:r>
            <a:r>
              <a:rPr lang="zh-CN" altLang="en-US" dirty="0"/>
              <a:t>为</a:t>
            </a:r>
            <a:r>
              <a:rPr lang="en-US" altLang="zh-CN" dirty="0"/>
              <a:t>SCC</a:t>
            </a:r>
            <a:endParaRPr lang="zh-Hans-HK" altLang="en-US" dirty="0"/>
          </a:p>
        </p:txBody>
      </p:sp>
    </p:spTree>
    <p:extLst>
      <p:ext uri="{BB962C8B-B14F-4D97-AF65-F5344CB8AC3E}">
        <p14:creationId xmlns:p14="http://schemas.microsoft.com/office/powerpoint/2010/main" val="3888920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200538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r>
                        <a:rPr lang="en-US" altLang="zh-Hans-HK" sz="1400" dirty="0"/>
                        <a:t>f</a:t>
                      </a: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c</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57387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r>
                        <a:rPr lang="en-US" altLang="zh-Hans-HK" sz="1400" dirty="0"/>
                        <a:t>f</a:t>
                      </a: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r>
                        <a:rPr lang="en-US" altLang="zh-Hans-HK" sz="1400" dirty="0"/>
                        <a:t>c</a:t>
                      </a: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051671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r>
                        <a:rPr lang="en-US" altLang="zh-CN" sz="1400" dirty="0"/>
                        <a:t>b</a:t>
                      </a: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d</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5355771" y="4155623"/>
            <a:ext cx="2194561" cy="646331"/>
          </a:xfrm>
          <a:prstGeom prst="rect">
            <a:avLst/>
          </a:prstGeom>
          <a:noFill/>
        </p:spPr>
        <p:txBody>
          <a:bodyPr wrap="square" rtlCol="0">
            <a:spAutoFit/>
          </a:bodyPr>
          <a:lstStyle/>
          <a:p>
            <a:r>
              <a:rPr lang="en-US" altLang="zh-Hans-HK" dirty="0" err="1"/>
              <a:t>f,c</a:t>
            </a:r>
            <a:r>
              <a:rPr lang="zh-CN" altLang="en-US" dirty="0"/>
              <a:t>出栈</a:t>
            </a:r>
            <a:endParaRPr lang="en-US" altLang="zh-CN" dirty="0"/>
          </a:p>
          <a:p>
            <a:r>
              <a:rPr lang="zh-CN" altLang="en-US" dirty="0"/>
              <a:t>打印</a:t>
            </a:r>
            <a:r>
              <a:rPr lang="en-US" altLang="zh-CN" dirty="0"/>
              <a:t>{</a:t>
            </a:r>
            <a:r>
              <a:rPr lang="en-US" altLang="zh-CN" dirty="0" err="1"/>
              <a:t>f,c</a:t>
            </a:r>
            <a:r>
              <a:rPr lang="en-US" altLang="zh-CN" dirty="0"/>
              <a:t>}</a:t>
            </a:r>
            <a:r>
              <a:rPr lang="zh-CN" altLang="en-US" dirty="0"/>
              <a:t>为</a:t>
            </a:r>
            <a:r>
              <a:rPr lang="en-US" altLang="zh-CN" dirty="0"/>
              <a:t>SCC</a:t>
            </a:r>
            <a:endParaRPr lang="zh-Hans-HK" altLang="en-US" dirty="0"/>
          </a:p>
        </p:txBody>
      </p:sp>
    </p:spTree>
    <p:extLst>
      <p:ext uri="{BB962C8B-B14F-4D97-AF65-F5344CB8AC3E}">
        <p14:creationId xmlns:p14="http://schemas.microsoft.com/office/powerpoint/2010/main" val="137822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5A969A-42E7-4368-B15F-955C146FC6F8}"/>
              </a:ext>
            </a:extLst>
          </p:cNvPr>
          <p:cNvSpPr>
            <a:spLocks noGrp="1"/>
          </p:cNvSpPr>
          <p:nvPr>
            <p:ph type="title"/>
          </p:nvPr>
        </p:nvSpPr>
        <p:spPr/>
        <p:txBody>
          <a:bodyPr/>
          <a:lstStyle/>
          <a:p>
            <a:r>
              <a:rPr lang="zh-CN" altLang="en-US" dirty="0"/>
              <a:t>无向图的点</a:t>
            </a:r>
            <a:r>
              <a:rPr lang="en-US" altLang="zh-CN" dirty="0">
                <a:latin typeface="+mn-lt"/>
              </a:rPr>
              <a:t>-k / </a:t>
            </a:r>
            <a:r>
              <a:rPr lang="zh-CN" altLang="en-US" dirty="0">
                <a:latin typeface="+mn-lt"/>
              </a:rPr>
              <a:t>边</a:t>
            </a:r>
            <a:r>
              <a:rPr lang="en-US" altLang="zh-CN" dirty="0">
                <a:latin typeface="+mn-lt"/>
              </a:rPr>
              <a:t>-k</a:t>
            </a:r>
            <a:r>
              <a:rPr lang="zh-CN" altLang="en-US" dirty="0"/>
              <a:t>连通性</a:t>
            </a:r>
            <a:endParaRPr lang="en-US" dirty="0"/>
          </a:p>
        </p:txBody>
      </p:sp>
      <p:sp>
        <p:nvSpPr>
          <p:cNvPr id="3" name="内容占位符 2">
            <a:extLst>
              <a:ext uri="{FF2B5EF4-FFF2-40B4-BE49-F238E27FC236}">
                <a16:creationId xmlns:a16="http://schemas.microsoft.com/office/drawing/2014/main" id="{B680F2AE-DCFB-4E55-946E-8EB2C56A9F33}"/>
              </a:ext>
            </a:extLst>
          </p:cNvPr>
          <p:cNvSpPr>
            <a:spLocks noGrp="1"/>
          </p:cNvSpPr>
          <p:nvPr>
            <p:ph idx="1"/>
          </p:nvPr>
        </p:nvSpPr>
        <p:spPr>
          <a:xfrm>
            <a:off x="642938" y="1452564"/>
            <a:ext cx="8501062" cy="3798706"/>
          </a:xfrm>
        </p:spPr>
        <p:txBody>
          <a:bodyPr/>
          <a:lstStyle/>
          <a:p>
            <a:r>
              <a:rPr lang="zh-CN" altLang="en-US" dirty="0">
                <a:solidFill>
                  <a:srgbClr val="0070C0"/>
                </a:solidFill>
              </a:rPr>
              <a:t>定义</a:t>
            </a:r>
            <a:r>
              <a:rPr lang="en-US" altLang="zh-CN" dirty="0"/>
              <a:t>-</a:t>
            </a:r>
            <a:r>
              <a:rPr lang="zh-CN" altLang="en-US" dirty="0"/>
              <a:t>连通图 </a:t>
            </a:r>
            <a:r>
              <a:rPr lang="en-US" altLang="zh-CN" dirty="0"/>
              <a:t>G = (V; E) </a:t>
            </a:r>
            <a:r>
              <a:rPr lang="zh-CN" altLang="en-US" dirty="0"/>
              <a:t>被称作</a:t>
            </a:r>
            <a:r>
              <a:rPr lang="zh-CN" altLang="en-US" dirty="0">
                <a:solidFill>
                  <a:srgbClr val="00B0F0"/>
                </a:solidFill>
              </a:rPr>
              <a:t>点</a:t>
            </a:r>
            <a:r>
              <a:rPr lang="en-US" altLang="zh-CN" dirty="0">
                <a:solidFill>
                  <a:srgbClr val="00B0F0"/>
                </a:solidFill>
              </a:rPr>
              <a:t>-k-</a:t>
            </a:r>
            <a:r>
              <a:rPr lang="zh-CN" altLang="en-US" dirty="0">
                <a:solidFill>
                  <a:srgbClr val="00B0F0"/>
                </a:solidFill>
              </a:rPr>
              <a:t>连通</a:t>
            </a:r>
            <a:r>
              <a:rPr lang="zh-CN" altLang="en-US" dirty="0"/>
              <a:t>（ </a:t>
            </a:r>
            <a:r>
              <a:rPr lang="en-US" altLang="zh-CN" dirty="0">
                <a:solidFill>
                  <a:srgbClr val="00B0F0"/>
                </a:solidFill>
              </a:rPr>
              <a:t>k-vertex-connected</a:t>
            </a:r>
            <a:r>
              <a:rPr lang="zh-CN" altLang="en-US" dirty="0"/>
              <a:t>）若</a:t>
            </a:r>
            <a:r>
              <a:rPr lang="en-US" altLang="zh-CN" dirty="0"/>
              <a:t>|V| </a:t>
            </a:r>
            <a:r>
              <a:rPr lang="zh-CN" altLang="en-US" dirty="0"/>
              <a:t>≥ </a:t>
            </a:r>
            <a:r>
              <a:rPr lang="en-US" altLang="zh-CN" dirty="0"/>
              <a:t>k </a:t>
            </a:r>
            <a:r>
              <a:rPr lang="zh-CN" altLang="en-US" dirty="0"/>
              <a:t>且移除任意 </a:t>
            </a:r>
            <a:r>
              <a:rPr lang="en-US" altLang="zh-CN" dirty="0"/>
              <a:t>k - 1 </a:t>
            </a:r>
            <a:r>
              <a:rPr lang="zh-CN" altLang="en-US" dirty="0"/>
              <a:t>的节点皆不能使得 </a:t>
            </a:r>
            <a:r>
              <a:rPr lang="en-US" altLang="zh-CN" dirty="0"/>
              <a:t>G </a:t>
            </a:r>
            <a:r>
              <a:rPr lang="zh-CN" altLang="en-US" dirty="0"/>
              <a:t>变成不连通</a:t>
            </a:r>
            <a:endParaRPr lang="en-US" altLang="zh-CN" dirty="0"/>
          </a:p>
          <a:p>
            <a:endParaRPr lang="en-US" altLang="zh-CN" dirty="0"/>
          </a:p>
          <a:p>
            <a:r>
              <a:rPr lang="zh-CN" altLang="en-US" dirty="0">
                <a:solidFill>
                  <a:srgbClr val="0070C0"/>
                </a:solidFill>
              </a:rPr>
              <a:t>定义</a:t>
            </a:r>
            <a:r>
              <a:rPr lang="en-US" altLang="zh-CN" dirty="0"/>
              <a:t>-</a:t>
            </a:r>
            <a:r>
              <a:rPr lang="zh-CN" altLang="en-US" dirty="0"/>
              <a:t> 连通图 </a:t>
            </a:r>
            <a:r>
              <a:rPr lang="en-US" altLang="zh-CN" dirty="0"/>
              <a:t>G = (V; E) </a:t>
            </a:r>
            <a:r>
              <a:rPr lang="zh-CN" altLang="en-US" dirty="0"/>
              <a:t>被称作</a:t>
            </a:r>
            <a:r>
              <a:rPr lang="zh-CN" altLang="en-US" dirty="0">
                <a:solidFill>
                  <a:srgbClr val="00B0F0"/>
                </a:solidFill>
              </a:rPr>
              <a:t>边</a:t>
            </a:r>
            <a:r>
              <a:rPr lang="en-US" altLang="zh-CN" dirty="0">
                <a:solidFill>
                  <a:srgbClr val="00B0F0"/>
                </a:solidFill>
              </a:rPr>
              <a:t>-k-</a:t>
            </a:r>
            <a:r>
              <a:rPr lang="zh-CN" altLang="en-US" dirty="0">
                <a:solidFill>
                  <a:srgbClr val="00B0F0"/>
                </a:solidFill>
              </a:rPr>
              <a:t>连通</a:t>
            </a:r>
            <a:r>
              <a:rPr lang="zh-CN" altLang="en-US" dirty="0"/>
              <a:t>（ </a:t>
            </a:r>
            <a:r>
              <a:rPr lang="en-US" altLang="zh-CN" dirty="0">
                <a:solidFill>
                  <a:srgbClr val="00B0F0"/>
                </a:solidFill>
              </a:rPr>
              <a:t>k-edge-connected</a:t>
            </a:r>
            <a:r>
              <a:rPr lang="zh-CN" altLang="en-US" dirty="0"/>
              <a:t>）若</a:t>
            </a:r>
            <a:r>
              <a:rPr lang="en-US" altLang="zh-CN" dirty="0"/>
              <a:t>|E| </a:t>
            </a:r>
            <a:r>
              <a:rPr lang="zh-CN" altLang="en-US" dirty="0"/>
              <a:t>≥ </a:t>
            </a:r>
            <a:r>
              <a:rPr lang="en-US" altLang="zh-CN" dirty="0"/>
              <a:t>k</a:t>
            </a:r>
            <a:r>
              <a:rPr lang="zh-CN" altLang="en-US" dirty="0"/>
              <a:t>且移除任意 </a:t>
            </a:r>
            <a:r>
              <a:rPr lang="en-US" altLang="zh-CN" dirty="0"/>
              <a:t>k - 1 </a:t>
            </a:r>
            <a:r>
              <a:rPr lang="zh-CN" altLang="en-US" dirty="0"/>
              <a:t>条边皆不能使得 </a:t>
            </a:r>
            <a:r>
              <a:rPr lang="en-US" altLang="zh-CN" dirty="0"/>
              <a:t>G </a:t>
            </a:r>
            <a:r>
              <a:rPr lang="zh-CN" altLang="en-US" dirty="0"/>
              <a:t>变成不连通</a:t>
            </a:r>
            <a:endParaRPr lang="en-US" dirty="0"/>
          </a:p>
        </p:txBody>
      </p:sp>
      <p:sp>
        <p:nvSpPr>
          <p:cNvPr id="4" name="文本框 3">
            <a:extLst>
              <a:ext uri="{FF2B5EF4-FFF2-40B4-BE49-F238E27FC236}">
                <a16:creationId xmlns:a16="http://schemas.microsoft.com/office/drawing/2014/main" id="{2545C739-C515-40F3-A83D-E7C2852CF8BE}"/>
              </a:ext>
            </a:extLst>
          </p:cNvPr>
          <p:cNvSpPr txBox="1"/>
          <p:nvPr/>
        </p:nvSpPr>
        <p:spPr>
          <a:xfrm>
            <a:off x="468953" y="5521843"/>
            <a:ext cx="8313540" cy="461665"/>
          </a:xfrm>
          <a:prstGeom prst="rect">
            <a:avLst/>
          </a:prstGeom>
          <a:solidFill>
            <a:schemeClr val="accent1"/>
          </a:solid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常见的是 </a:t>
            </a:r>
            <a:r>
              <a:rPr lang="en-US" altLang="zh-CN" sz="2400" dirty="0">
                <a:latin typeface="微软雅黑" panose="020B0503020204020204" pitchFamily="34" charset="-122"/>
                <a:ea typeface="微软雅黑" panose="020B0503020204020204" pitchFamily="34" charset="-122"/>
              </a:rPr>
              <a:t>k = 2 </a:t>
            </a:r>
            <a:r>
              <a:rPr lang="zh-CN" altLang="en-US" sz="2400" dirty="0">
                <a:latin typeface="微软雅黑" panose="020B0503020204020204" pitchFamily="34" charset="-122"/>
                <a:ea typeface="微软雅黑" panose="020B0503020204020204" pitchFamily="34" charset="-122"/>
              </a:rPr>
              <a:t>的情况，分别被称为</a:t>
            </a:r>
            <a:r>
              <a:rPr lang="zh-CN" altLang="en-US" sz="2400" b="1" dirty="0">
                <a:solidFill>
                  <a:srgbClr val="00B0F0"/>
                </a:solidFill>
                <a:latin typeface="微软雅黑" panose="020B0503020204020204" pitchFamily="34" charset="-122"/>
                <a:ea typeface="微软雅黑" panose="020B0503020204020204" pitchFamily="34" charset="-122"/>
              </a:rPr>
              <a:t>点双连通</a:t>
            </a:r>
            <a:r>
              <a:rPr lang="zh-CN" altLang="en-US" sz="2400" dirty="0">
                <a:latin typeface="微软雅黑" panose="020B0503020204020204" pitchFamily="34" charset="-122"/>
                <a:ea typeface="微软雅黑" panose="020B0503020204020204" pitchFamily="34" charset="-122"/>
              </a:rPr>
              <a:t>及</a:t>
            </a:r>
            <a:r>
              <a:rPr lang="zh-CN" altLang="en-US" sz="2400" b="1" dirty="0">
                <a:solidFill>
                  <a:srgbClr val="00B0F0"/>
                </a:solidFill>
                <a:latin typeface="微软雅黑" panose="020B0503020204020204" pitchFamily="34" charset="-122"/>
                <a:ea typeface="微软雅黑" panose="020B0503020204020204" pitchFamily="34" charset="-122"/>
              </a:rPr>
              <a:t>边双连通</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50046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r>
                        <a:rPr lang="en-US" altLang="zh-Hans-HK" sz="1400" dirty="0"/>
                        <a:t>e</a:t>
                      </a: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30470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2677886" y="1608365"/>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a</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2677886" y="230069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h</a:t>
            </a: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3487783" y="1611631"/>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g</a:t>
            </a: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3487783" y="2300696"/>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b</a:t>
            </a: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4300946" y="1605100"/>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c</a:t>
            </a: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4300946" y="229743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d</a:t>
            </a: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5110843" y="1608366"/>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f</a:t>
            </a: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5110843" y="2297432"/>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e</a:t>
            </a: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4392401" y="3159609"/>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5355771" y="4155623"/>
            <a:ext cx="2194561" cy="646331"/>
          </a:xfrm>
          <a:prstGeom prst="rect">
            <a:avLst/>
          </a:prstGeom>
          <a:noFill/>
        </p:spPr>
        <p:txBody>
          <a:bodyPr wrap="square" rtlCol="0">
            <a:spAutoFit/>
          </a:bodyPr>
          <a:lstStyle/>
          <a:p>
            <a:r>
              <a:rPr lang="en-US" altLang="zh-Hans-HK" dirty="0"/>
              <a:t>e</a:t>
            </a:r>
            <a:r>
              <a:rPr lang="zh-CN" altLang="en-US" dirty="0"/>
              <a:t>出栈</a:t>
            </a:r>
            <a:endParaRPr lang="en-US" altLang="zh-CN" dirty="0"/>
          </a:p>
          <a:p>
            <a:r>
              <a:rPr lang="zh-CN" altLang="en-US" dirty="0"/>
              <a:t>打印</a:t>
            </a:r>
            <a:r>
              <a:rPr lang="en-US" altLang="zh-CN" dirty="0"/>
              <a:t>{e}</a:t>
            </a:r>
            <a:r>
              <a:rPr lang="zh-CN" altLang="en-US" dirty="0"/>
              <a:t>为</a:t>
            </a:r>
            <a:r>
              <a:rPr lang="en-US" altLang="zh-CN" dirty="0"/>
              <a:t>SCC</a:t>
            </a:r>
            <a:endParaRPr lang="zh-Hans-HK" altLang="en-US" dirty="0"/>
          </a:p>
        </p:txBody>
      </p:sp>
    </p:spTree>
    <p:extLst>
      <p:ext uri="{BB962C8B-B14F-4D97-AF65-F5344CB8AC3E}">
        <p14:creationId xmlns:p14="http://schemas.microsoft.com/office/powerpoint/2010/main" val="3378792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2C7D76-B8EA-4724-AC77-EAFEF55BD253}"/>
              </a:ext>
            </a:extLst>
          </p:cNvPr>
          <p:cNvSpPr txBox="1"/>
          <p:nvPr/>
        </p:nvSpPr>
        <p:spPr>
          <a:xfrm>
            <a:off x="1137582" y="1194676"/>
            <a:ext cx="7009279" cy="738664"/>
          </a:xfrm>
          <a:prstGeom prst="rect">
            <a:avLst/>
          </a:prstGeom>
          <a:noFill/>
        </p:spPr>
        <p:txBody>
          <a:bodyPr wrap="square" rtlCol="0">
            <a:spAutoFit/>
          </a:bodyPr>
          <a:lstStyle/>
          <a:p>
            <a:r>
              <a:rPr lang="zh-CN" altLang="en-US" sz="2100" dirty="0"/>
              <a:t>算法的一个关键难点在于： 如何判断</a:t>
            </a:r>
            <a:r>
              <a:rPr lang="en-US" altLang="zh-CN" sz="2100" dirty="0">
                <a:solidFill>
                  <a:srgbClr val="9933FF"/>
                </a:solidFill>
                <a:latin typeface="Times New Roman" panose="02020603050405020304" pitchFamily="18" charset="0"/>
                <a:cs typeface="Times New Roman" panose="02020603050405020304" pitchFamily="18" charset="0"/>
              </a:rPr>
              <a:t>v</a:t>
            </a:r>
            <a:r>
              <a:rPr lang="zh-CN" altLang="en-US" sz="21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100" dirty="0">
                <a:solidFill>
                  <a:srgbClr val="9933FF"/>
                </a:solidFill>
                <a:latin typeface="Times New Roman" panose="02020603050405020304" pitchFamily="18" charset="0"/>
                <a:cs typeface="Times New Roman" panose="02020603050405020304" pitchFamily="18" charset="0"/>
              </a:rPr>
              <a:t>v’</a:t>
            </a:r>
            <a:endParaRPr lang="en-US" altLang="zh-CN" sz="2100" dirty="0"/>
          </a:p>
        </p:txBody>
      </p:sp>
      <p:sp>
        <p:nvSpPr>
          <p:cNvPr id="3" name="文本框 2">
            <a:extLst>
              <a:ext uri="{FF2B5EF4-FFF2-40B4-BE49-F238E27FC236}">
                <a16:creationId xmlns:a16="http://schemas.microsoft.com/office/drawing/2014/main" id="{97D85B5F-6A8B-45AA-83CE-114AF90DCB50}"/>
              </a:ext>
            </a:extLst>
          </p:cNvPr>
          <p:cNvSpPr txBox="1"/>
          <p:nvPr/>
        </p:nvSpPr>
        <p:spPr>
          <a:xfrm>
            <a:off x="1137582" y="2148980"/>
            <a:ext cx="7009279" cy="3416320"/>
          </a:xfrm>
          <a:prstGeom prst="rect">
            <a:avLst/>
          </a:prstGeom>
          <a:noFill/>
        </p:spPr>
        <p:txBody>
          <a:bodyPr wrap="square" rtlCol="0">
            <a:spAutoFit/>
          </a:bodyPr>
          <a:lstStyle/>
          <a:p>
            <a:r>
              <a:rPr lang="en-US" altLang="zh-Hans-HK" dirty="0"/>
              <a:t>Each node </a:t>
            </a:r>
            <a:r>
              <a:rPr lang="en-US" altLang="zh-Hans-HK" dirty="0">
                <a:solidFill>
                  <a:schemeClr val="accent5">
                    <a:lumMod val="25000"/>
                  </a:schemeClr>
                </a:solidFill>
              </a:rPr>
              <a:t>v</a:t>
            </a:r>
            <a:r>
              <a:rPr lang="en-US" altLang="zh-Hans-HK" dirty="0"/>
              <a:t> is assigned a unique integer </a:t>
            </a:r>
            <a:r>
              <a:rPr lang="en-US" altLang="zh-Hans-HK" dirty="0" err="1">
                <a:solidFill>
                  <a:schemeClr val="accent5">
                    <a:lumMod val="25000"/>
                  </a:schemeClr>
                </a:solidFill>
              </a:rPr>
              <a:t>v.index</a:t>
            </a:r>
            <a:r>
              <a:rPr lang="en-US" altLang="zh-Hans-HK" dirty="0">
                <a:solidFill>
                  <a:schemeClr val="accent5">
                    <a:lumMod val="25000"/>
                  </a:schemeClr>
                </a:solidFill>
              </a:rPr>
              <a:t> </a:t>
            </a:r>
            <a:r>
              <a:rPr lang="zh-CN" altLang="en-US" b="1" dirty="0">
                <a:solidFill>
                  <a:srgbClr val="002060"/>
                </a:solidFill>
              </a:rPr>
              <a:t>（第</a:t>
            </a:r>
            <a:r>
              <a:rPr lang="en-US" altLang="zh-CN" b="1" dirty="0" err="1">
                <a:solidFill>
                  <a:srgbClr val="002060"/>
                </a:solidFill>
              </a:rPr>
              <a:t>i</a:t>
            </a:r>
            <a:r>
              <a:rPr lang="zh-CN" altLang="en-US" b="1" dirty="0">
                <a:solidFill>
                  <a:srgbClr val="002060"/>
                </a:solidFill>
              </a:rPr>
              <a:t>个访问到的节点的</a:t>
            </a:r>
            <a:r>
              <a:rPr lang="en-US" altLang="zh-CN" b="1" dirty="0">
                <a:solidFill>
                  <a:srgbClr val="002060"/>
                </a:solidFill>
              </a:rPr>
              <a:t>index </a:t>
            </a:r>
            <a:r>
              <a:rPr lang="zh-CN" altLang="en-US" b="1" dirty="0">
                <a:solidFill>
                  <a:srgbClr val="002060"/>
                </a:solidFill>
              </a:rPr>
              <a:t>为</a:t>
            </a:r>
            <a:r>
              <a:rPr lang="en-US" altLang="zh-CN" b="1" dirty="0" err="1">
                <a:solidFill>
                  <a:srgbClr val="002060"/>
                </a:solidFill>
              </a:rPr>
              <a:t>i</a:t>
            </a:r>
            <a:r>
              <a:rPr lang="zh-CN" altLang="en-US" b="1" dirty="0">
                <a:solidFill>
                  <a:srgbClr val="002060"/>
                </a:solidFill>
              </a:rPr>
              <a:t>）</a:t>
            </a:r>
            <a:r>
              <a:rPr lang="en-US" altLang="zh-Hans-HK" dirty="0"/>
              <a:t>. </a:t>
            </a:r>
          </a:p>
          <a:p>
            <a:r>
              <a:rPr lang="en-US" altLang="zh-Hans-HK" dirty="0"/>
              <a:t>It also maintains a value </a:t>
            </a:r>
            <a:r>
              <a:rPr lang="en-US" altLang="zh-Hans-HK" dirty="0" err="1">
                <a:solidFill>
                  <a:schemeClr val="accent5">
                    <a:lumMod val="25000"/>
                  </a:schemeClr>
                </a:solidFill>
              </a:rPr>
              <a:t>v.lowlink</a:t>
            </a:r>
            <a:r>
              <a:rPr lang="en-US" altLang="zh-Hans-HK" dirty="0"/>
              <a:t> that represents the </a:t>
            </a:r>
            <a:r>
              <a:rPr lang="en-US" altLang="zh-Hans-HK" dirty="0">
                <a:solidFill>
                  <a:srgbClr val="00B0F0"/>
                </a:solidFill>
              </a:rPr>
              <a:t>smallest index of any node known to be reachable from </a:t>
            </a:r>
            <a:r>
              <a:rPr lang="en-US" altLang="zh-Hans-HK" dirty="0">
                <a:solidFill>
                  <a:srgbClr val="00B050"/>
                </a:solidFill>
              </a:rPr>
              <a:t>v</a:t>
            </a:r>
            <a:r>
              <a:rPr lang="en-US" altLang="zh-Hans-HK" dirty="0">
                <a:solidFill>
                  <a:srgbClr val="00B0F0"/>
                </a:solidFill>
              </a:rPr>
              <a:t> through </a:t>
            </a:r>
            <a:r>
              <a:rPr lang="en-US" altLang="zh-Hans-HK" dirty="0">
                <a:solidFill>
                  <a:srgbClr val="00B050"/>
                </a:solidFill>
              </a:rPr>
              <a:t>v</a:t>
            </a:r>
            <a:r>
              <a:rPr lang="en-US" altLang="zh-Hans-HK" dirty="0">
                <a:solidFill>
                  <a:srgbClr val="00B0F0"/>
                </a:solidFill>
              </a:rPr>
              <a:t>'s DFS subtree, including </a:t>
            </a:r>
            <a:r>
              <a:rPr lang="en-US" altLang="zh-Hans-HK" dirty="0">
                <a:solidFill>
                  <a:srgbClr val="00B050"/>
                </a:solidFill>
              </a:rPr>
              <a:t>v</a:t>
            </a:r>
            <a:r>
              <a:rPr lang="en-US" altLang="zh-Hans-HK" dirty="0">
                <a:solidFill>
                  <a:srgbClr val="00B0F0"/>
                </a:solidFill>
              </a:rPr>
              <a:t> itself</a:t>
            </a:r>
            <a:r>
              <a:rPr lang="en-US" altLang="zh-Hans-HK" dirty="0"/>
              <a:t>. </a:t>
            </a:r>
          </a:p>
          <a:p>
            <a:r>
              <a:rPr lang="en-US" altLang="zh-Hans-HK" dirty="0"/>
              <a:t>(The value </a:t>
            </a:r>
            <a:r>
              <a:rPr lang="en-US" altLang="zh-Hans-HK" dirty="0" err="1"/>
              <a:t>v.lowlink</a:t>
            </a:r>
            <a:r>
              <a:rPr lang="en-US" altLang="zh-Hans-HK" dirty="0"/>
              <a:t> is computed during the DFS)</a:t>
            </a:r>
            <a:br>
              <a:rPr lang="en-US" altLang="zh-Hans-HK" dirty="0"/>
            </a:br>
            <a:r>
              <a:rPr lang="en-US" altLang="zh-Hans-HK" b="1" dirty="0" err="1">
                <a:solidFill>
                  <a:srgbClr val="C00000"/>
                </a:solidFill>
              </a:rPr>
              <a:t>v.lowlink</a:t>
            </a:r>
            <a:r>
              <a:rPr lang="en-US" altLang="zh-Hans-HK" b="1" dirty="0">
                <a:solidFill>
                  <a:srgbClr val="C00000"/>
                </a:solidFill>
              </a:rPr>
              <a:t>: </a:t>
            </a:r>
            <a:r>
              <a:rPr lang="zh-CN" altLang="en-US" b="1" dirty="0">
                <a:solidFill>
                  <a:srgbClr val="C00000"/>
                </a:solidFill>
              </a:rPr>
              <a:t>最小的</a:t>
            </a:r>
            <a:r>
              <a:rPr lang="en-US" altLang="zh-CN" b="1" dirty="0">
                <a:solidFill>
                  <a:srgbClr val="C00000"/>
                </a:solidFill>
              </a:rPr>
              <a:t>index</a:t>
            </a:r>
            <a:r>
              <a:rPr lang="zh-CN" altLang="en-US" b="1" dirty="0">
                <a:solidFill>
                  <a:srgbClr val="C00000"/>
                </a:solidFill>
              </a:rPr>
              <a:t>，可从</a:t>
            </a:r>
            <a:r>
              <a:rPr lang="en-US" altLang="zh-CN" b="1" dirty="0">
                <a:solidFill>
                  <a:srgbClr val="C00000"/>
                </a:solidFill>
              </a:rPr>
              <a:t>v</a:t>
            </a:r>
            <a:r>
              <a:rPr lang="zh-CN" altLang="en-US" b="1" dirty="0">
                <a:solidFill>
                  <a:srgbClr val="C00000"/>
                </a:solidFill>
              </a:rPr>
              <a:t>由</a:t>
            </a:r>
            <a:r>
              <a:rPr lang="en-US" altLang="zh-Hans-HK" b="1" dirty="0">
                <a:solidFill>
                  <a:srgbClr val="C00000"/>
                </a:solidFill>
              </a:rPr>
              <a:t>v</a:t>
            </a:r>
            <a:r>
              <a:rPr lang="zh-CN" altLang="en-US" b="1" dirty="0">
                <a:solidFill>
                  <a:srgbClr val="C00000"/>
                </a:solidFill>
              </a:rPr>
              <a:t>的</a:t>
            </a:r>
            <a:r>
              <a:rPr lang="en-US" altLang="zh-Hans-HK" b="1" dirty="0">
                <a:solidFill>
                  <a:srgbClr val="C00000"/>
                </a:solidFill>
              </a:rPr>
              <a:t>DFS </a:t>
            </a:r>
            <a:r>
              <a:rPr lang="zh-CN" altLang="en-US" b="1" dirty="0">
                <a:solidFill>
                  <a:srgbClr val="C00000"/>
                </a:solidFill>
              </a:rPr>
              <a:t>子树到达</a:t>
            </a:r>
            <a:endParaRPr lang="en-US" altLang="zh-Hans-HK" b="1" dirty="0">
              <a:solidFill>
                <a:srgbClr val="C00000"/>
              </a:solidFill>
            </a:endParaRPr>
          </a:p>
          <a:p>
            <a:endParaRPr lang="en-US" altLang="zh-Hans-HK" dirty="0"/>
          </a:p>
          <a:p>
            <a:r>
              <a:rPr lang="zh-CN" altLang="en-US" dirty="0"/>
              <a:t>当</a:t>
            </a:r>
            <a:r>
              <a:rPr lang="en-US" altLang="zh-Hans-HK" dirty="0"/>
              <a:t>visit(v)</a:t>
            </a:r>
            <a:r>
              <a:rPr lang="zh-CN" altLang="en-US" dirty="0"/>
              <a:t>结束时</a:t>
            </a:r>
            <a:endParaRPr lang="en-US" altLang="zh-CN" dirty="0"/>
          </a:p>
          <a:p>
            <a:r>
              <a:rPr lang="en-US" altLang="zh-Hans-HK" dirty="0"/>
              <a:t>   </a:t>
            </a:r>
            <a:r>
              <a:rPr lang="zh-CN" altLang="en-US" dirty="0"/>
              <a:t>如果</a:t>
            </a:r>
            <a:r>
              <a:rPr lang="en-US" altLang="zh-Hans-HK" dirty="0"/>
              <a:t> </a:t>
            </a:r>
            <a:r>
              <a:rPr lang="en-US" altLang="zh-Hans-HK" dirty="0" err="1">
                <a:solidFill>
                  <a:srgbClr val="00B050"/>
                </a:solidFill>
              </a:rPr>
              <a:t>v.lowlink</a:t>
            </a:r>
            <a:r>
              <a:rPr lang="en-US" altLang="zh-Hans-HK" dirty="0">
                <a:solidFill>
                  <a:srgbClr val="00B050"/>
                </a:solidFill>
              </a:rPr>
              <a:t> &lt; </a:t>
            </a:r>
            <a:r>
              <a:rPr lang="en-US" altLang="zh-Hans-HK" dirty="0" err="1">
                <a:solidFill>
                  <a:srgbClr val="00B050"/>
                </a:solidFill>
              </a:rPr>
              <a:t>v.index</a:t>
            </a:r>
            <a:r>
              <a:rPr lang="en-US" altLang="zh-Hans-HK" dirty="0"/>
              <a:t>, </a:t>
            </a:r>
            <a:r>
              <a:rPr lang="zh-CN" altLang="en-US" dirty="0"/>
              <a:t>那么</a:t>
            </a:r>
            <a:r>
              <a:rPr lang="en-US" altLang="zh-CN" dirty="0"/>
              <a:t>v </a:t>
            </a:r>
            <a:r>
              <a:rPr lang="zh-CN" altLang="en-US" dirty="0"/>
              <a:t>不出栈。（这表示</a:t>
            </a:r>
            <a:r>
              <a:rPr lang="en-US" altLang="zh-CN" dirty="0"/>
              <a:t>v</a:t>
            </a:r>
            <a:r>
              <a:rPr lang="zh-CN" altLang="en-US" dirty="0"/>
              <a:t>有路径回到栈中更靠前的节点）</a:t>
            </a:r>
            <a:endParaRPr lang="en-US" altLang="zh-CN" dirty="0"/>
          </a:p>
          <a:p>
            <a:r>
              <a:rPr lang="en-US" altLang="zh-Hans-HK" dirty="0"/>
              <a:t>   </a:t>
            </a:r>
            <a:r>
              <a:rPr lang="zh-CN" altLang="en-US" dirty="0"/>
              <a:t>否则（</a:t>
            </a:r>
            <a:r>
              <a:rPr lang="en-US" altLang="zh-CN" dirty="0" err="1">
                <a:solidFill>
                  <a:srgbClr val="00B050"/>
                </a:solidFill>
              </a:rPr>
              <a:t>v.lowlink</a:t>
            </a:r>
            <a:r>
              <a:rPr lang="en-US" altLang="zh-CN" dirty="0">
                <a:solidFill>
                  <a:srgbClr val="00B050"/>
                </a:solidFill>
              </a:rPr>
              <a:t>=</a:t>
            </a:r>
            <a:r>
              <a:rPr lang="en-US" altLang="zh-CN" dirty="0" err="1">
                <a:solidFill>
                  <a:srgbClr val="00B050"/>
                </a:solidFill>
              </a:rPr>
              <a:t>v.index</a:t>
            </a:r>
            <a:r>
              <a:rPr lang="en-US" altLang="zh-CN" dirty="0"/>
              <a:t>)</a:t>
            </a:r>
            <a:r>
              <a:rPr lang="zh-CN" altLang="en-US" dirty="0"/>
              <a:t>，令</a:t>
            </a:r>
            <a:r>
              <a:rPr lang="en-US" altLang="zh-CN" dirty="0"/>
              <a:t>v</a:t>
            </a:r>
            <a:r>
              <a:rPr lang="zh-CN" altLang="en-US" dirty="0"/>
              <a:t>和栈中</a:t>
            </a:r>
            <a:r>
              <a:rPr lang="en-US" altLang="zh-CN" dirty="0"/>
              <a:t>v</a:t>
            </a:r>
            <a:r>
              <a:rPr lang="zh-CN" altLang="en-US" dirty="0"/>
              <a:t>后元素出栈。</a:t>
            </a:r>
            <a:r>
              <a:rPr lang="en-US" altLang="zh-Hans-HK" dirty="0"/>
              <a:t>.</a:t>
            </a:r>
            <a:endParaRPr lang="zh-Hans-HK" altLang="en-US" dirty="0"/>
          </a:p>
        </p:txBody>
      </p:sp>
    </p:spTree>
    <p:extLst>
      <p:ext uri="{BB962C8B-B14F-4D97-AF65-F5344CB8AC3E}">
        <p14:creationId xmlns:p14="http://schemas.microsoft.com/office/powerpoint/2010/main" val="1640307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5EE777-C3AC-4A5C-813D-5A6FDDB2BF67}"/>
              </a:ext>
            </a:extLst>
          </p:cNvPr>
          <p:cNvSpPr txBox="1"/>
          <p:nvPr/>
        </p:nvSpPr>
        <p:spPr>
          <a:xfrm>
            <a:off x="2135778" y="1294857"/>
            <a:ext cx="5087983" cy="3970318"/>
          </a:xfrm>
          <a:prstGeom prst="rect">
            <a:avLst/>
          </a:prstGeom>
          <a:noFill/>
        </p:spPr>
        <p:txBody>
          <a:bodyPr wrap="square" rtlCol="0">
            <a:spAutoFit/>
          </a:bodyPr>
          <a:lstStyle/>
          <a:p>
            <a:r>
              <a:rPr lang="en-US" altLang="zh-Hans-HK" b="1" dirty="0">
                <a:solidFill>
                  <a:srgbClr val="0070C0"/>
                </a:solidFill>
                <a:latin typeface="Times New Roman" panose="02020603050405020304" pitchFamily="18" charset="0"/>
                <a:cs typeface="Times New Roman" panose="02020603050405020304" pitchFamily="18" charset="0"/>
              </a:rPr>
              <a:t>void</a:t>
            </a:r>
            <a:r>
              <a:rPr lang="en-US" altLang="zh-Hans-HK" dirty="0">
                <a:solidFill>
                  <a:srgbClr val="0070C0"/>
                </a:solidFill>
                <a:latin typeface="Times New Roman" panose="02020603050405020304" pitchFamily="18" charset="0"/>
                <a:cs typeface="Times New Roman" panose="02020603050405020304" pitchFamily="18" charset="0"/>
              </a:rPr>
              <a:t> visit(</a:t>
            </a:r>
            <a:r>
              <a:rPr lang="en-US" altLang="zh-Hans-HK" b="1" dirty="0">
                <a:solidFill>
                  <a:srgbClr val="0070C0"/>
                </a:solidFill>
                <a:latin typeface="Times New Roman" panose="02020603050405020304" pitchFamily="18" charset="0"/>
                <a:cs typeface="Times New Roman" panose="02020603050405020304" pitchFamily="18" charset="0"/>
              </a:rPr>
              <a:t>int</a:t>
            </a:r>
            <a:r>
              <a:rPr lang="en-US" altLang="zh-Hans-HK" dirty="0">
                <a:solidFill>
                  <a:srgbClr val="0070C0"/>
                </a:solidFill>
                <a:latin typeface="Times New Roman" panose="02020603050405020304" pitchFamily="18" charset="0"/>
                <a:cs typeface="Times New Roman" panose="02020603050405020304" pitchFamily="18" charset="0"/>
              </a:rPr>
              <a:t> v){    //</a:t>
            </a:r>
            <a:r>
              <a:rPr lang="en-US" altLang="zh-Hans-HK" dirty="0" err="1">
                <a:solidFill>
                  <a:srgbClr val="0070C0"/>
                </a:solidFill>
                <a:latin typeface="Times New Roman" panose="02020603050405020304" pitchFamily="18" charset="0"/>
                <a:cs typeface="Times New Roman" panose="02020603050405020304" pitchFamily="18" charset="0"/>
              </a:rPr>
              <a:t>SCC’algorithm</a:t>
            </a:r>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70C0"/>
                </a:solidFill>
                <a:latin typeface="Times New Roman" panose="02020603050405020304" pitchFamily="18" charset="0"/>
                <a:cs typeface="Times New Roman" panose="02020603050405020304" pitchFamily="18" charset="0"/>
              </a:rPr>
              <a:t>lowlink</a:t>
            </a:r>
            <a:r>
              <a:rPr lang="zh-CN" altLang="en-US" dirty="0">
                <a:solidFill>
                  <a:srgbClr val="0070C0"/>
                </a:solidFill>
                <a:latin typeface="Times New Roman" panose="02020603050405020304" pitchFamily="18" charset="0"/>
                <a:cs typeface="Times New Roman" panose="02020603050405020304" pitchFamily="18" charset="0"/>
              </a:rPr>
              <a:t>的修改</a:t>
            </a:r>
            <a:endParaRPr lang="en-US" altLang="zh-Hans-HK" dirty="0">
              <a:solidFill>
                <a:srgbClr val="0070C0"/>
              </a:solidFill>
              <a:latin typeface="Times New Roman" panose="02020603050405020304" pitchFamily="18" charset="0"/>
              <a:cs typeface="Times New Roman" panose="02020603050405020304" pitchFamily="18" charset="0"/>
            </a:endParaRP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B0F0"/>
                </a:solidFill>
                <a:latin typeface="Times New Roman" panose="02020603050405020304" pitchFamily="18" charset="0"/>
                <a:cs typeface="Times New Roman" panose="02020603050405020304" pitchFamily="18" charset="0"/>
              </a:rPr>
              <a:t>v.index</a:t>
            </a:r>
            <a:r>
              <a:rPr lang="en-US" altLang="zh-Hans-HK" dirty="0">
                <a:solidFill>
                  <a:srgbClr val="00B0F0"/>
                </a:solidFill>
                <a:latin typeface="Times New Roman" panose="02020603050405020304" pitchFamily="18" charset="0"/>
                <a:cs typeface="Times New Roman" panose="02020603050405020304" pitchFamily="18" charset="0"/>
              </a:rPr>
              <a:t> = </a:t>
            </a:r>
            <a:r>
              <a:rPr lang="en-US" altLang="zh-Hans-HK" dirty="0" err="1">
                <a:solidFill>
                  <a:srgbClr val="00B0F0"/>
                </a:solidFill>
                <a:latin typeface="Times New Roman" panose="02020603050405020304" pitchFamily="18" charset="0"/>
                <a:cs typeface="Times New Roman" panose="02020603050405020304" pitchFamily="18" charset="0"/>
              </a:rPr>
              <a:t>v.lowlink</a:t>
            </a:r>
            <a:r>
              <a:rPr lang="en-US" altLang="zh-Hans-HK" dirty="0">
                <a:solidFill>
                  <a:srgbClr val="00B0F0"/>
                </a:solidFill>
                <a:latin typeface="Times New Roman" panose="02020603050405020304" pitchFamily="18" charset="0"/>
                <a:cs typeface="Times New Roman" panose="02020603050405020304" pitchFamily="18" charset="0"/>
              </a:rPr>
              <a:t> = count;</a:t>
            </a:r>
            <a:r>
              <a:rPr lang="en-US" altLang="zh-Hans-HK" dirty="0">
                <a:solidFill>
                  <a:srgbClr val="0070C0"/>
                </a:solidFill>
                <a:latin typeface="Times New Roman" panose="02020603050405020304" pitchFamily="18" charset="0"/>
                <a:cs typeface="Times New Roman" panose="02020603050405020304" pitchFamily="18" charset="0"/>
              </a:rPr>
              <a:t>    count++;</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70C0"/>
                </a:solidFill>
                <a:latin typeface="Times New Roman" panose="02020603050405020304" pitchFamily="18" charset="0"/>
                <a:cs typeface="Times New Roman" panose="02020603050405020304" pitchFamily="18" charset="0"/>
              </a:rPr>
              <a:t>Stack.push</a:t>
            </a:r>
            <a:r>
              <a:rPr lang="en-US" altLang="zh-Hans-HK" dirty="0">
                <a:solidFill>
                  <a:srgbClr val="0070C0"/>
                </a:solidFill>
                <a:latin typeface="Times New Roman" panose="02020603050405020304" pitchFamily="18" charset="0"/>
                <a:cs typeface="Times New Roman" panose="02020603050405020304" pitchFamily="18" charset="0"/>
              </a:rPr>
              <a:t>(v); </a:t>
            </a:r>
            <a:r>
              <a:rPr lang="en-US" altLang="zh-Hans-HK" dirty="0" err="1">
                <a:solidFill>
                  <a:srgbClr val="FF0000"/>
                </a:solidFill>
                <a:latin typeface="Times New Roman" panose="02020603050405020304" pitchFamily="18" charset="0"/>
                <a:cs typeface="Times New Roman" panose="02020603050405020304" pitchFamily="18" charset="0"/>
              </a:rPr>
              <a:t>v.onStack</a:t>
            </a:r>
            <a:r>
              <a:rPr lang="en-US" altLang="zh-Hans-HK" dirty="0">
                <a:solidFill>
                  <a:srgbClr val="FF0000"/>
                </a:solidFill>
                <a:latin typeface="Times New Roman" panose="02020603050405020304" pitchFamily="18" charset="0"/>
                <a:cs typeface="Times New Roman" panose="02020603050405020304" pitchFamily="18" charset="0"/>
              </a:rPr>
              <a:t> := true;</a:t>
            </a:r>
          </a:p>
          <a:p>
            <a:r>
              <a:rPr lang="en-US" altLang="zh-Hans-HK" dirty="0">
                <a:solidFill>
                  <a:srgbClr val="0070C0"/>
                </a:solidFill>
                <a:latin typeface="Times New Roman" panose="02020603050405020304" pitchFamily="18" charset="0"/>
                <a:cs typeface="Times New Roman" panose="02020603050405020304" pitchFamily="18" charset="0"/>
              </a:rPr>
              <a:t>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b="1" dirty="0">
                <a:solidFill>
                  <a:srgbClr val="0070C0"/>
                </a:solidFill>
                <a:latin typeface="Times New Roman" panose="02020603050405020304" pitchFamily="18" charset="0"/>
                <a:cs typeface="Times New Roman" panose="02020603050405020304" pitchFamily="18" charset="0"/>
              </a:rPr>
              <a:t>for </a:t>
            </a:r>
            <a:r>
              <a:rPr lang="en-US" altLang="zh-Hans-HK" dirty="0">
                <a:solidFill>
                  <a:srgbClr val="0070C0"/>
                </a:solidFill>
                <a:latin typeface="Times New Roman" panose="02020603050405020304" pitchFamily="18" charset="0"/>
                <a:cs typeface="Times New Roman" panose="02020603050405020304" pitchFamily="18" charset="0"/>
              </a:rPr>
              <a:t>(each (v, w) in E)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b="1" dirty="0">
                <a:solidFill>
                  <a:srgbClr val="0070C0"/>
                </a:solidFill>
                <a:latin typeface="Times New Roman" panose="02020603050405020304" pitchFamily="18" charset="0"/>
                <a:cs typeface="Times New Roman" panose="02020603050405020304" pitchFamily="18" charset="0"/>
              </a:rPr>
              <a:t>if</a:t>
            </a:r>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70C0"/>
                </a:solidFill>
                <a:latin typeface="Times New Roman" panose="02020603050405020304" pitchFamily="18" charset="0"/>
                <a:cs typeface="Times New Roman" panose="02020603050405020304" pitchFamily="18" charset="0"/>
              </a:rPr>
              <a:t>w.index</a:t>
            </a:r>
            <a:r>
              <a:rPr lang="en-US" altLang="zh-Hans-HK" dirty="0">
                <a:solidFill>
                  <a:srgbClr val="0070C0"/>
                </a:solidFill>
                <a:latin typeface="Times New Roman" panose="02020603050405020304" pitchFamily="18" charset="0"/>
                <a:cs typeface="Times New Roman" panose="02020603050405020304" pitchFamily="18" charset="0"/>
              </a:rPr>
              <a:t> is undefined){</a:t>
            </a:r>
          </a:p>
          <a:p>
            <a:r>
              <a:rPr lang="en-US" altLang="zh-Hans-HK" dirty="0">
                <a:solidFill>
                  <a:srgbClr val="0070C0"/>
                </a:solidFill>
                <a:latin typeface="Times New Roman" panose="02020603050405020304" pitchFamily="18" charset="0"/>
                <a:cs typeface="Times New Roman" panose="02020603050405020304" pitchFamily="18" charset="0"/>
              </a:rPr>
              <a:t>               visit(w);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dirty="0">
                <a:solidFill>
                  <a:srgbClr val="0070C0"/>
                </a:solidFill>
                <a:latin typeface="Times New Roman" panose="02020603050405020304" pitchFamily="18" charset="0"/>
                <a:cs typeface="Times New Roman" panose="02020603050405020304" pitchFamily="18" charset="0"/>
              </a:rPr>
              <a:t>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b="1" dirty="0">
                <a:solidFill>
                  <a:srgbClr val="0070C0"/>
                </a:solidFill>
                <a:latin typeface="Times New Roman" panose="02020603050405020304" pitchFamily="18" charset="0"/>
                <a:cs typeface="Times New Roman" panose="02020603050405020304" pitchFamily="18" charset="0"/>
              </a:rPr>
              <a:t>else if</a:t>
            </a:r>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err="1">
                <a:solidFill>
                  <a:srgbClr val="FF0000"/>
                </a:solidFill>
                <a:latin typeface="Times New Roman" panose="02020603050405020304" pitchFamily="18" charset="0"/>
                <a:cs typeface="Times New Roman" panose="02020603050405020304" pitchFamily="18" charset="0"/>
              </a:rPr>
              <a:t>w.onStack</a:t>
            </a:r>
            <a:r>
              <a:rPr lang="en-US" altLang="zh-Hans-HK" dirty="0">
                <a:solidFill>
                  <a:srgbClr val="0070C0"/>
                </a:solidFill>
                <a:latin typeface="Times New Roman" panose="02020603050405020304" pitchFamily="18" charset="0"/>
                <a:cs typeface="Times New Roman" panose="02020603050405020304" pitchFamily="18" charset="0"/>
              </a:rPr>
              <a:t>)</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a:solidFill>
                  <a:srgbClr val="00B0F0"/>
                </a:solidFill>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dirty="0">
              <a:solidFill>
                <a:srgbClr val="0070C0"/>
              </a:solidFill>
              <a:latin typeface="Times New Roman" panose="02020603050405020304" pitchFamily="18" charset="0"/>
              <a:cs typeface="Times New Roman" panose="02020603050405020304" pitchFamily="18" charset="0"/>
            </a:endParaRPr>
          </a:p>
          <a:p>
            <a:r>
              <a:rPr lang="en-US" altLang="zh-Hans-HK" dirty="0">
                <a:solidFill>
                  <a:srgbClr val="0070C0"/>
                </a:solidFill>
                <a:latin typeface="Times New Roman" panose="02020603050405020304" pitchFamily="18" charset="0"/>
                <a:cs typeface="Times New Roman" panose="02020603050405020304" pitchFamily="18" charset="0"/>
              </a:rPr>
              <a:t>        }</a:t>
            </a:r>
          </a:p>
          <a:p>
            <a:r>
              <a:rPr lang="en-US" altLang="zh-Hans-HK" dirty="0">
                <a:solidFill>
                  <a:srgbClr val="0070C0"/>
                </a:solidFill>
                <a:latin typeface="Times New Roman" panose="02020603050405020304" pitchFamily="18" charset="0"/>
                <a:cs typeface="Times New Roman" panose="02020603050405020304" pitchFamily="18" charset="0"/>
              </a:rPr>
              <a:t>       </a:t>
            </a:r>
            <a:r>
              <a:rPr lang="en-US" altLang="zh-Hans-HK"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出栈打印过程   利用</a:t>
            </a:r>
            <a:r>
              <a:rPr lang="en-US" altLang="zh-CN" dirty="0" err="1">
                <a:latin typeface="Times New Roman" panose="02020603050405020304" pitchFamily="18" charset="0"/>
                <a:cs typeface="Times New Roman" panose="02020603050405020304" pitchFamily="18" charset="0"/>
              </a:rPr>
              <a:t>lowlink</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index</a:t>
            </a:r>
            <a:r>
              <a:rPr lang="zh-CN" altLang="en-US" dirty="0">
                <a:latin typeface="Times New Roman" panose="02020603050405020304" pitchFamily="18" charset="0"/>
                <a:cs typeface="Times New Roman" panose="02020603050405020304" pitchFamily="18" charset="0"/>
              </a:rPr>
              <a:t>。</a:t>
            </a:r>
            <a:endParaRPr lang="en-US" altLang="zh-Hans-HK" dirty="0">
              <a:latin typeface="Times New Roman" panose="02020603050405020304" pitchFamily="18" charset="0"/>
              <a:cs typeface="Times New Roman" panose="02020603050405020304" pitchFamily="18" charset="0"/>
            </a:endParaRPr>
          </a:p>
          <a:p>
            <a:r>
              <a:rPr lang="en-US" altLang="zh-Hans-HK" dirty="0">
                <a:solidFill>
                  <a:srgbClr val="0070C0"/>
                </a:solidFill>
                <a:latin typeface="Times New Roman" panose="02020603050405020304" pitchFamily="18" charset="0"/>
                <a:cs typeface="Times New Roman" panose="02020603050405020304" pitchFamily="18" charset="0"/>
              </a:rPr>
              <a:t>}</a:t>
            </a:r>
            <a:endParaRPr lang="zh-Hans-HK" altLang="en-US"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52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1972934" y="2376203"/>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1972934" y="306853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240723" y="2510098"/>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106828" y="2643993"/>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201506" y="2608042"/>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2782830" y="2426809"/>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3717102" y="4303914"/>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grpSp>
        <p:nvGrpSpPr>
          <p:cNvPr id="30" name="组合 29">
            <a:extLst>
              <a:ext uri="{FF2B5EF4-FFF2-40B4-BE49-F238E27FC236}">
                <a16:creationId xmlns:a16="http://schemas.microsoft.com/office/drawing/2014/main" id="{046EDE66-3ED0-AE4B-9985-B8C9300FBD69}"/>
              </a:ext>
            </a:extLst>
          </p:cNvPr>
          <p:cNvGrpSpPr/>
          <p:nvPr/>
        </p:nvGrpSpPr>
        <p:grpSpPr>
          <a:xfrm>
            <a:off x="513132" y="3387296"/>
            <a:ext cx="1277716" cy="1148586"/>
            <a:chOff x="684176" y="3373394"/>
            <a:chExt cx="1703620" cy="1531448"/>
          </a:xfrm>
        </p:grpSpPr>
        <p:sp>
          <p:nvSpPr>
            <p:cNvPr id="13" name="矩形 12">
              <a:extLst>
                <a:ext uri="{FF2B5EF4-FFF2-40B4-BE49-F238E27FC236}">
                  <a16:creationId xmlns:a16="http://schemas.microsoft.com/office/drawing/2014/main" id="{780ED9C5-22DD-0A43-BDC9-87EBC0370DDC}"/>
                </a:ext>
              </a:extLst>
            </p:cNvPr>
            <p:cNvSpPr/>
            <p:nvPr/>
          </p:nvSpPr>
          <p:spPr>
            <a:xfrm>
              <a:off x="1192329" y="3766069"/>
              <a:ext cx="1073371" cy="400109"/>
            </a:xfrm>
            <a:prstGeom prst="rect">
              <a:avLst/>
            </a:prstGeom>
          </p:spPr>
          <p:txBody>
            <a:bodyPr wrap="none">
              <a:spAutoFit/>
            </a:bodyPr>
            <a:lstStyle/>
            <a:p>
              <a:r>
                <a:rPr lang="en-US" altLang="zh-CN" sz="1350" dirty="0"/>
                <a:t>count=2</a:t>
              </a:r>
              <a:endParaRPr lang="zh-CN" altLang="en-US" sz="1350" dirty="0"/>
            </a:p>
          </p:txBody>
        </p:sp>
        <p:sp>
          <p:nvSpPr>
            <p:cNvPr id="14" name="矩形 13">
              <a:extLst>
                <a:ext uri="{FF2B5EF4-FFF2-40B4-BE49-F238E27FC236}">
                  <a16:creationId xmlns:a16="http://schemas.microsoft.com/office/drawing/2014/main" id="{8937FC6E-7F13-D84B-85A5-E867CD158566}"/>
                </a:ext>
              </a:extLst>
            </p:cNvPr>
            <p:cNvSpPr/>
            <p:nvPr/>
          </p:nvSpPr>
          <p:spPr>
            <a:xfrm>
              <a:off x="1186184" y="4135401"/>
              <a:ext cx="1060547" cy="400109"/>
            </a:xfrm>
            <a:prstGeom prst="rect">
              <a:avLst/>
            </a:prstGeom>
          </p:spPr>
          <p:txBody>
            <a:bodyPr wrap="none">
              <a:spAutoFit/>
            </a:bodyPr>
            <a:lstStyle/>
            <a:p>
              <a:r>
                <a:rPr lang="en-US" altLang="zh-CN" sz="1350" dirty="0"/>
                <a:t>index=2</a:t>
              </a:r>
              <a:endParaRPr lang="zh-CN" altLang="en-US" sz="1350" dirty="0"/>
            </a:p>
          </p:txBody>
        </p:sp>
        <p:sp>
          <p:nvSpPr>
            <p:cNvPr id="15" name="矩形 14">
              <a:extLst>
                <a:ext uri="{FF2B5EF4-FFF2-40B4-BE49-F238E27FC236}">
                  <a16:creationId xmlns:a16="http://schemas.microsoft.com/office/drawing/2014/main" id="{1695B175-C496-D04B-AEC5-A294C4C92226}"/>
                </a:ext>
              </a:extLst>
            </p:cNvPr>
            <p:cNvSpPr/>
            <p:nvPr/>
          </p:nvSpPr>
          <p:spPr>
            <a:xfrm>
              <a:off x="1186185" y="4504733"/>
              <a:ext cx="1201611" cy="400109"/>
            </a:xfrm>
            <a:prstGeom prst="rect">
              <a:avLst/>
            </a:prstGeom>
          </p:spPr>
          <p:txBody>
            <a:bodyPr wrap="none">
              <a:spAutoFit/>
            </a:bodyPr>
            <a:lstStyle/>
            <a:p>
              <a:r>
                <a:rPr lang="en-US" altLang="zh-CN" sz="1350" dirty="0" err="1"/>
                <a:t>lowlink</a:t>
              </a:r>
              <a:r>
                <a:rPr lang="en-US" altLang="zh-CN" sz="1350" dirty="0"/>
                <a:t>=2</a:t>
              </a:r>
              <a:endParaRPr lang="zh-CN" altLang="en-US" sz="1350" dirty="0"/>
            </a:p>
          </p:txBody>
        </p:sp>
        <p:sp>
          <p:nvSpPr>
            <p:cNvPr id="16" name="矩形 15">
              <a:extLst>
                <a:ext uri="{FF2B5EF4-FFF2-40B4-BE49-F238E27FC236}">
                  <a16:creationId xmlns:a16="http://schemas.microsoft.com/office/drawing/2014/main" id="{2947134D-6293-3649-8B89-10083A141E2E}"/>
                </a:ext>
              </a:extLst>
            </p:cNvPr>
            <p:cNvSpPr/>
            <p:nvPr/>
          </p:nvSpPr>
          <p:spPr>
            <a:xfrm>
              <a:off x="684176" y="3373394"/>
              <a:ext cx="1515799" cy="400109"/>
            </a:xfrm>
            <a:prstGeom prst="rect">
              <a:avLst/>
            </a:prstGeom>
          </p:spPr>
          <p:txBody>
            <a:bodyPr wrap="none">
              <a:spAutoFit/>
            </a:bodyPr>
            <a:lstStyle/>
            <a:p>
              <a:r>
                <a:rPr lang="zh-CN" altLang="en-US" sz="1350" dirty="0"/>
                <a:t>调用 </a:t>
              </a:r>
              <a:r>
                <a:rPr lang="en-US" altLang="zh-CN" sz="1350" dirty="0"/>
                <a:t>visit(2)</a:t>
              </a:r>
              <a:r>
                <a:rPr lang="zh-CN" altLang="en-US" sz="1350" dirty="0"/>
                <a:t> </a:t>
              </a:r>
            </a:p>
          </p:txBody>
        </p:sp>
      </p:grpSp>
      <p:grpSp>
        <p:nvGrpSpPr>
          <p:cNvPr id="29" name="组合 28">
            <a:extLst>
              <a:ext uri="{FF2B5EF4-FFF2-40B4-BE49-F238E27FC236}">
                <a16:creationId xmlns:a16="http://schemas.microsoft.com/office/drawing/2014/main" id="{54EF063B-6507-C84A-9D91-04CEEC4CD1C3}"/>
              </a:ext>
            </a:extLst>
          </p:cNvPr>
          <p:cNvGrpSpPr/>
          <p:nvPr/>
        </p:nvGrpSpPr>
        <p:grpSpPr>
          <a:xfrm>
            <a:off x="513132" y="1599784"/>
            <a:ext cx="1221009" cy="1131079"/>
            <a:chOff x="684176" y="990045"/>
            <a:chExt cx="1628012" cy="1508104"/>
          </a:xfrm>
        </p:grpSpPr>
        <p:sp>
          <p:nvSpPr>
            <p:cNvPr id="10" name="矩形 9">
              <a:extLst>
                <a:ext uri="{FF2B5EF4-FFF2-40B4-BE49-F238E27FC236}">
                  <a16:creationId xmlns:a16="http://schemas.microsoft.com/office/drawing/2014/main" id="{0A8830CB-70AB-9B48-B213-A8CBE702EEEA}"/>
                </a:ext>
              </a:extLst>
            </p:cNvPr>
            <p:cNvSpPr/>
            <p:nvPr/>
          </p:nvSpPr>
          <p:spPr>
            <a:xfrm>
              <a:off x="1116720" y="1359377"/>
              <a:ext cx="1073372" cy="400109"/>
            </a:xfrm>
            <a:prstGeom prst="rect">
              <a:avLst/>
            </a:prstGeom>
          </p:spPr>
          <p:txBody>
            <a:bodyPr wrap="none">
              <a:spAutoFit/>
            </a:bodyPr>
            <a:lstStyle/>
            <a:p>
              <a:r>
                <a:rPr lang="en-US" altLang="zh-CN" sz="1350" dirty="0"/>
                <a:t>count=1</a:t>
              </a:r>
              <a:endParaRPr lang="zh-CN" altLang="en-US" sz="1350" dirty="0"/>
            </a:p>
          </p:txBody>
        </p:sp>
        <p:sp>
          <p:nvSpPr>
            <p:cNvPr id="11" name="矩形 10">
              <a:extLst>
                <a:ext uri="{FF2B5EF4-FFF2-40B4-BE49-F238E27FC236}">
                  <a16:creationId xmlns:a16="http://schemas.microsoft.com/office/drawing/2014/main" id="{A1868FA1-8276-5B4F-BDE1-61C9583EE8FE}"/>
                </a:ext>
              </a:extLst>
            </p:cNvPr>
            <p:cNvSpPr/>
            <p:nvPr/>
          </p:nvSpPr>
          <p:spPr>
            <a:xfrm>
              <a:off x="1110575" y="1728709"/>
              <a:ext cx="1060548" cy="400109"/>
            </a:xfrm>
            <a:prstGeom prst="rect">
              <a:avLst/>
            </a:prstGeom>
          </p:spPr>
          <p:txBody>
            <a:bodyPr wrap="none">
              <a:spAutoFit/>
            </a:bodyPr>
            <a:lstStyle/>
            <a:p>
              <a:r>
                <a:rPr lang="en-US" altLang="zh-CN" sz="1350" dirty="0"/>
                <a:t>index=1</a:t>
              </a:r>
              <a:endParaRPr lang="zh-CN" altLang="en-US" sz="1350" dirty="0"/>
            </a:p>
          </p:txBody>
        </p:sp>
        <p:sp>
          <p:nvSpPr>
            <p:cNvPr id="12" name="矩形 11">
              <a:extLst>
                <a:ext uri="{FF2B5EF4-FFF2-40B4-BE49-F238E27FC236}">
                  <a16:creationId xmlns:a16="http://schemas.microsoft.com/office/drawing/2014/main" id="{FCC9D42B-BE2A-7B48-AFDE-D8BBB2D50B2B}"/>
                </a:ext>
              </a:extLst>
            </p:cNvPr>
            <p:cNvSpPr/>
            <p:nvPr/>
          </p:nvSpPr>
          <p:spPr>
            <a:xfrm>
              <a:off x="1110576" y="2098040"/>
              <a:ext cx="1201612" cy="400109"/>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7" name="矩形 16">
              <a:extLst>
                <a:ext uri="{FF2B5EF4-FFF2-40B4-BE49-F238E27FC236}">
                  <a16:creationId xmlns:a16="http://schemas.microsoft.com/office/drawing/2014/main" id="{26792CE3-022C-1743-8E75-91EB5F2EE57D}"/>
                </a:ext>
              </a:extLst>
            </p:cNvPr>
            <p:cNvSpPr/>
            <p:nvPr/>
          </p:nvSpPr>
          <p:spPr>
            <a:xfrm>
              <a:off x="684176" y="990045"/>
              <a:ext cx="1515800" cy="400109"/>
            </a:xfrm>
            <a:prstGeom prst="rect">
              <a:avLst/>
            </a:prstGeom>
          </p:spPr>
          <p:txBody>
            <a:bodyPr wrap="none">
              <a:spAutoFit/>
            </a:bodyPr>
            <a:lstStyle/>
            <a:p>
              <a:r>
                <a:rPr lang="zh-CN" altLang="en-US" sz="1350" dirty="0"/>
                <a:t>调用 </a:t>
              </a:r>
              <a:r>
                <a:rPr lang="en-US" altLang="zh-CN" sz="1350" dirty="0"/>
                <a:t>visit(1)</a:t>
              </a:r>
              <a:r>
                <a:rPr lang="zh-CN" altLang="en-US" sz="1350" dirty="0"/>
                <a:t> </a:t>
              </a:r>
            </a:p>
          </p:txBody>
        </p:sp>
      </p:grpSp>
      <p:grpSp>
        <p:nvGrpSpPr>
          <p:cNvPr id="31" name="组合 30">
            <a:extLst>
              <a:ext uri="{FF2B5EF4-FFF2-40B4-BE49-F238E27FC236}">
                <a16:creationId xmlns:a16="http://schemas.microsoft.com/office/drawing/2014/main" id="{914E9819-7CFF-CE49-8086-17527AC4DE67}"/>
              </a:ext>
            </a:extLst>
          </p:cNvPr>
          <p:cNvGrpSpPr/>
          <p:nvPr/>
        </p:nvGrpSpPr>
        <p:grpSpPr>
          <a:xfrm>
            <a:off x="3137267" y="1287257"/>
            <a:ext cx="1277716" cy="1148586"/>
            <a:chOff x="4183021" y="573342"/>
            <a:chExt cx="1703620" cy="1531448"/>
          </a:xfrm>
        </p:grpSpPr>
        <p:sp>
          <p:nvSpPr>
            <p:cNvPr id="18" name="矩形 17">
              <a:extLst>
                <a:ext uri="{FF2B5EF4-FFF2-40B4-BE49-F238E27FC236}">
                  <a16:creationId xmlns:a16="http://schemas.microsoft.com/office/drawing/2014/main" id="{824F08CB-59DE-1A46-9A40-C7B1E5BEA027}"/>
                </a:ext>
              </a:extLst>
            </p:cNvPr>
            <p:cNvSpPr/>
            <p:nvPr/>
          </p:nvSpPr>
          <p:spPr>
            <a:xfrm>
              <a:off x="4691174" y="966017"/>
              <a:ext cx="1073371" cy="400109"/>
            </a:xfrm>
            <a:prstGeom prst="rect">
              <a:avLst/>
            </a:prstGeom>
          </p:spPr>
          <p:txBody>
            <a:bodyPr wrap="none">
              <a:spAutoFit/>
            </a:bodyPr>
            <a:lstStyle/>
            <a:p>
              <a:r>
                <a:rPr lang="en-US" altLang="zh-CN" sz="1350" dirty="0"/>
                <a:t>count=3</a:t>
              </a:r>
              <a:endParaRPr lang="zh-CN" altLang="en-US" sz="1350" dirty="0"/>
            </a:p>
          </p:txBody>
        </p:sp>
        <p:sp>
          <p:nvSpPr>
            <p:cNvPr id="19" name="矩形 18">
              <a:extLst>
                <a:ext uri="{FF2B5EF4-FFF2-40B4-BE49-F238E27FC236}">
                  <a16:creationId xmlns:a16="http://schemas.microsoft.com/office/drawing/2014/main" id="{87F57A7E-7D9F-9840-A705-B91465B15CAB}"/>
                </a:ext>
              </a:extLst>
            </p:cNvPr>
            <p:cNvSpPr/>
            <p:nvPr/>
          </p:nvSpPr>
          <p:spPr>
            <a:xfrm>
              <a:off x="4685029" y="1335349"/>
              <a:ext cx="1060547" cy="400109"/>
            </a:xfrm>
            <a:prstGeom prst="rect">
              <a:avLst/>
            </a:prstGeom>
          </p:spPr>
          <p:txBody>
            <a:bodyPr wrap="none">
              <a:spAutoFit/>
            </a:bodyPr>
            <a:lstStyle/>
            <a:p>
              <a:r>
                <a:rPr lang="en-US" altLang="zh-CN" sz="1350" dirty="0"/>
                <a:t>index=3</a:t>
              </a:r>
              <a:endParaRPr lang="zh-CN" altLang="en-US" sz="1350" dirty="0"/>
            </a:p>
          </p:txBody>
        </p:sp>
        <p:sp>
          <p:nvSpPr>
            <p:cNvPr id="20" name="矩形 19">
              <a:extLst>
                <a:ext uri="{FF2B5EF4-FFF2-40B4-BE49-F238E27FC236}">
                  <a16:creationId xmlns:a16="http://schemas.microsoft.com/office/drawing/2014/main" id="{C962CDA2-1CF1-6142-B52C-E5E59B544089}"/>
                </a:ext>
              </a:extLst>
            </p:cNvPr>
            <p:cNvSpPr/>
            <p:nvPr/>
          </p:nvSpPr>
          <p:spPr>
            <a:xfrm>
              <a:off x="4685030" y="1704681"/>
              <a:ext cx="1201611" cy="400109"/>
            </a:xfrm>
            <a:prstGeom prst="rect">
              <a:avLst/>
            </a:prstGeom>
          </p:spPr>
          <p:txBody>
            <a:bodyPr wrap="none">
              <a:spAutoFit/>
            </a:bodyPr>
            <a:lstStyle/>
            <a:p>
              <a:r>
                <a:rPr lang="en-US" altLang="zh-CN" sz="1350" dirty="0" err="1"/>
                <a:t>lowlink</a:t>
              </a:r>
              <a:r>
                <a:rPr lang="en-US" altLang="zh-CN" sz="1350" dirty="0"/>
                <a:t>=3</a:t>
              </a:r>
              <a:endParaRPr lang="zh-CN" altLang="en-US" sz="1350" dirty="0"/>
            </a:p>
          </p:txBody>
        </p:sp>
        <p:sp>
          <p:nvSpPr>
            <p:cNvPr id="21" name="矩形 20">
              <a:extLst>
                <a:ext uri="{FF2B5EF4-FFF2-40B4-BE49-F238E27FC236}">
                  <a16:creationId xmlns:a16="http://schemas.microsoft.com/office/drawing/2014/main" id="{A76ABCF9-C4F8-4B42-9D48-0FA02B2DA514}"/>
                </a:ext>
              </a:extLst>
            </p:cNvPr>
            <p:cNvSpPr/>
            <p:nvPr/>
          </p:nvSpPr>
          <p:spPr>
            <a:xfrm>
              <a:off x="4183021" y="573342"/>
              <a:ext cx="1515799" cy="400109"/>
            </a:xfrm>
            <a:prstGeom prst="rect">
              <a:avLst/>
            </a:prstGeom>
          </p:spPr>
          <p:txBody>
            <a:bodyPr wrap="none">
              <a:spAutoFit/>
            </a:bodyPr>
            <a:lstStyle/>
            <a:p>
              <a:r>
                <a:rPr lang="zh-CN" altLang="en-US" sz="1350" dirty="0"/>
                <a:t>调用 </a:t>
              </a:r>
              <a:r>
                <a:rPr lang="en-US" altLang="zh-CN" sz="1350" dirty="0"/>
                <a:t>visit(3)</a:t>
              </a:r>
              <a:r>
                <a:rPr lang="zh-CN" altLang="en-US" sz="1350" dirty="0"/>
                <a:t> </a:t>
              </a:r>
            </a:p>
          </p:txBody>
        </p:sp>
      </p:grpSp>
      <p:sp>
        <p:nvSpPr>
          <p:cNvPr id="22" name="矩形 21">
            <a:extLst>
              <a:ext uri="{FF2B5EF4-FFF2-40B4-BE49-F238E27FC236}">
                <a16:creationId xmlns:a16="http://schemas.microsoft.com/office/drawing/2014/main" id="{892BE88D-ECCE-D647-AB74-7EBCD124BDC2}"/>
              </a:ext>
            </a:extLst>
          </p:cNvPr>
          <p:cNvSpPr/>
          <p:nvPr/>
        </p:nvSpPr>
        <p:spPr>
          <a:xfrm>
            <a:off x="3774290" y="5417565"/>
            <a:ext cx="280846" cy="300082"/>
          </a:xfrm>
          <a:prstGeom prst="rect">
            <a:avLst/>
          </a:prstGeom>
        </p:spPr>
        <p:txBody>
          <a:bodyPr wrap="none">
            <a:spAutoFit/>
          </a:bodyPr>
          <a:lstStyle/>
          <a:p>
            <a:r>
              <a:rPr lang="en-US" altLang="zh-CN" sz="1350" dirty="0"/>
              <a:t>1</a:t>
            </a:r>
            <a:endParaRPr lang="zh-CN" altLang="en-US" sz="1350" dirty="0"/>
          </a:p>
        </p:txBody>
      </p:sp>
      <p:sp>
        <p:nvSpPr>
          <p:cNvPr id="23" name="矩形 22">
            <a:extLst>
              <a:ext uri="{FF2B5EF4-FFF2-40B4-BE49-F238E27FC236}">
                <a16:creationId xmlns:a16="http://schemas.microsoft.com/office/drawing/2014/main" id="{45486178-DE1F-7346-8ABC-43BC99B6E8D4}"/>
              </a:ext>
            </a:extLst>
          </p:cNvPr>
          <p:cNvSpPr/>
          <p:nvPr/>
        </p:nvSpPr>
        <p:spPr>
          <a:xfrm>
            <a:off x="3779341" y="5162713"/>
            <a:ext cx="280846" cy="300082"/>
          </a:xfrm>
          <a:prstGeom prst="rect">
            <a:avLst/>
          </a:prstGeom>
        </p:spPr>
        <p:txBody>
          <a:bodyPr wrap="none">
            <a:spAutoFit/>
          </a:bodyPr>
          <a:lstStyle/>
          <a:p>
            <a:r>
              <a:rPr lang="en-US" altLang="zh-CN" sz="1350" dirty="0"/>
              <a:t>2</a:t>
            </a:r>
            <a:endParaRPr lang="zh-CN" altLang="en-US" sz="1350" dirty="0"/>
          </a:p>
        </p:txBody>
      </p:sp>
      <p:sp>
        <p:nvSpPr>
          <p:cNvPr id="24" name="矩形 23">
            <a:extLst>
              <a:ext uri="{FF2B5EF4-FFF2-40B4-BE49-F238E27FC236}">
                <a16:creationId xmlns:a16="http://schemas.microsoft.com/office/drawing/2014/main" id="{25B9A4D0-34EF-7F49-9FC8-EFF9127567D0}"/>
              </a:ext>
            </a:extLst>
          </p:cNvPr>
          <p:cNvSpPr/>
          <p:nvPr/>
        </p:nvSpPr>
        <p:spPr>
          <a:xfrm>
            <a:off x="3786520" y="4874641"/>
            <a:ext cx="280846" cy="300082"/>
          </a:xfrm>
          <a:prstGeom prst="rect">
            <a:avLst/>
          </a:prstGeom>
        </p:spPr>
        <p:txBody>
          <a:bodyPr wrap="none">
            <a:spAutoFit/>
          </a:bodyPr>
          <a:lstStyle/>
          <a:p>
            <a:r>
              <a:rPr lang="en-US" altLang="zh-CN" sz="1350" dirty="0"/>
              <a:t>3</a:t>
            </a:r>
            <a:endParaRPr lang="zh-CN" altLang="en-US" sz="1350"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4950601" y="2426809"/>
            <a:ext cx="4440931" cy="3323987"/>
          </a:xfrm>
          <a:prstGeom prst="rect">
            <a:avLst/>
          </a:prstGeom>
          <a:noFill/>
        </p:spPr>
        <p:txBody>
          <a:bodyPr wrap="square" rtlCol="0">
            <a:spAutoFit/>
          </a:bodyPr>
          <a:lstStyle/>
          <a:p>
            <a:r>
              <a:rPr lang="en-US" altLang="zh-Hans-HK" sz="1500" b="1" dirty="0">
                <a:solidFill>
                  <a:srgbClr val="0070C0"/>
                </a:solidFill>
                <a:latin typeface="Times New Roman" panose="02020603050405020304" pitchFamily="18" charset="0"/>
                <a:cs typeface="Times New Roman" panose="02020603050405020304" pitchFamily="18" charset="0"/>
              </a:rPr>
              <a:t>void</a:t>
            </a:r>
            <a:r>
              <a:rPr lang="en-US" altLang="zh-Hans-HK" sz="1500" dirty="0">
                <a:solidFill>
                  <a:srgbClr val="0070C0"/>
                </a:solidFill>
                <a:latin typeface="Times New Roman" panose="02020603050405020304" pitchFamily="18" charset="0"/>
                <a:cs typeface="Times New Roman" panose="02020603050405020304" pitchFamily="18" charset="0"/>
              </a:rPr>
              <a:t> visit(</a:t>
            </a:r>
            <a:r>
              <a:rPr lang="en-US" altLang="zh-Hans-HK" sz="1500" b="1" dirty="0">
                <a:solidFill>
                  <a:srgbClr val="0070C0"/>
                </a:solidFill>
                <a:latin typeface="Times New Roman" panose="02020603050405020304" pitchFamily="18" charset="0"/>
                <a:cs typeface="Times New Roman" panose="02020603050405020304" pitchFamily="18" charset="0"/>
              </a:rPr>
              <a:t>int</a:t>
            </a:r>
            <a:r>
              <a:rPr lang="en-US" altLang="zh-Hans-HK" sz="1500" dirty="0">
                <a:solidFill>
                  <a:srgbClr val="0070C0"/>
                </a:solidFill>
                <a:latin typeface="Times New Roman" panose="02020603050405020304" pitchFamily="18" charset="0"/>
                <a:cs typeface="Times New Roman" panose="02020603050405020304" pitchFamily="18" charset="0"/>
              </a:rPr>
              <a:t> v){    //</a:t>
            </a:r>
            <a:r>
              <a:rPr lang="en-US" altLang="zh-Hans-HK" sz="1500" dirty="0" err="1">
                <a:solidFill>
                  <a:srgbClr val="0070C0"/>
                </a:solidFill>
                <a:latin typeface="Times New Roman" panose="02020603050405020304" pitchFamily="18" charset="0"/>
                <a:cs typeface="Times New Roman" panose="02020603050405020304" pitchFamily="18" charset="0"/>
              </a:rPr>
              <a:t>SCC’algorithm</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lowlink</a:t>
            </a:r>
            <a:r>
              <a:rPr lang="zh-CN" altLang="en-US" sz="1500" dirty="0">
                <a:solidFill>
                  <a:srgbClr val="0070C0"/>
                </a:solidFill>
                <a:latin typeface="Times New Roman" panose="02020603050405020304" pitchFamily="18" charset="0"/>
                <a:cs typeface="Times New Roman" panose="02020603050405020304" pitchFamily="18" charset="0"/>
              </a:rPr>
              <a:t>的修改</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latin typeface="Times New Roman" panose="02020603050405020304" pitchFamily="18" charset="0"/>
                <a:cs typeface="Times New Roman" panose="02020603050405020304" pitchFamily="18" charset="0"/>
              </a:rPr>
              <a:t>v.index</a:t>
            </a:r>
            <a:r>
              <a:rPr lang="en-US" altLang="zh-Hans-HK" sz="1500" dirty="0">
                <a:solidFill>
                  <a:srgbClr val="00B0F0"/>
                </a:solidFill>
                <a:latin typeface="Times New Roman" panose="02020603050405020304" pitchFamily="18" charset="0"/>
                <a:cs typeface="Times New Roman" panose="02020603050405020304" pitchFamily="18" charset="0"/>
              </a:rPr>
              <a:t> = </a:t>
            </a:r>
            <a:r>
              <a:rPr lang="en-US" altLang="zh-Hans-HK" sz="1500" dirty="0" err="1">
                <a:solidFill>
                  <a:srgbClr val="00B0F0"/>
                </a:solidFill>
                <a:latin typeface="Times New Roman" panose="02020603050405020304" pitchFamily="18" charset="0"/>
                <a:cs typeface="Times New Roman" panose="02020603050405020304" pitchFamily="18" charset="0"/>
              </a:rPr>
              <a:t>v.lowlink</a:t>
            </a:r>
            <a:r>
              <a:rPr lang="en-US" altLang="zh-Hans-HK" sz="1500" dirty="0">
                <a:solidFill>
                  <a:srgbClr val="00B0F0"/>
                </a:solidFill>
                <a:latin typeface="Times New Roman" panose="02020603050405020304" pitchFamily="18" charset="0"/>
                <a:cs typeface="Times New Roman" panose="02020603050405020304" pitchFamily="18" charset="0"/>
              </a:rPr>
              <a:t> = count;</a:t>
            </a:r>
            <a:r>
              <a:rPr lang="en-US" altLang="zh-Hans-HK" sz="1500" dirty="0">
                <a:solidFill>
                  <a:srgbClr val="0070C0"/>
                </a:solidFill>
                <a:latin typeface="Times New Roman" panose="02020603050405020304" pitchFamily="18" charset="0"/>
                <a:cs typeface="Times New Roman" panose="02020603050405020304" pitchFamily="18" charset="0"/>
              </a:rPr>
              <a:t>    count++;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Stack.push</a:t>
            </a:r>
            <a:r>
              <a:rPr lang="en-US" altLang="zh-Hans-HK" sz="1500" dirty="0">
                <a:solidFill>
                  <a:srgbClr val="0070C0"/>
                </a:solidFill>
                <a:latin typeface="Times New Roman" panose="02020603050405020304" pitchFamily="18" charset="0"/>
                <a:cs typeface="Times New Roman" panose="02020603050405020304" pitchFamily="18" charset="0"/>
              </a:rPr>
              <a:t>(v); </a:t>
            </a:r>
            <a:r>
              <a:rPr lang="en-US" altLang="zh-Hans-HK" sz="1500" dirty="0" err="1">
                <a:solidFill>
                  <a:srgbClr val="FF0000"/>
                </a:solidFill>
                <a:latin typeface="Times New Roman" panose="02020603050405020304" pitchFamily="18" charset="0"/>
                <a:cs typeface="Times New Roman" panose="02020603050405020304" pitchFamily="18" charset="0"/>
              </a:rPr>
              <a:t>v.onStack</a:t>
            </a:r>
            <a:r>
              <a:rPr lang="en-US" altLang="zh-Hans-HK" sz="1500" dirty="0">
                <a:solidFill>
                  <a:srgbClr val="FF0000"/>
                </a:solidFill>
                <a:latin typeface="Times New Roman" panose="02020603050405020304" pitchFamily="18" charset="0"/>
                <a:cs typeface="Times New Roman" panose="02020603050405020304" pitchFamily="18" charset="0"/>
              </a:rPr>
              <a:t> := true;</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for </a:t>
            </a:r>
            <a:r>
              <a:rPr lang="en-US" altLang="zh-Hans-HK" sz="1500" dirty="0">
                <a:solidFill>
                  <a:srgbClr val="0070C0"/>
                </a:solidFill>
                <a:latin typeface="Times New Roman" panose="02020603050405020304" pitchFamily="18" charset="0"/>
                <a:cs typeface="Times New Roman" panose="02020603050405020304" pitchFamily="18" charset="0"/>
              </a:rPr>
              <a:t>(each (v, w) in E)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w.index</a:t>
            </a:r>
            <a:r>
              <a:rPr lang="en-US" altLang="zh-Hans-HK" sz="1500" dirty="0">
                <a:solidFill>
                  <a:srgbClr val="0070C0"/>
                </a:solidFill>
                <a:latin typeface="Times New Roman" panose="02020603050405020304" pitchFamily="18" charset="0"/>
                <a:cs typeface="Times New Roman" panose="02020603050405020304" pitchFamily="18" charset="0"/>
              </a:rPr>
              <a:t> is undefined){</a:t>
            </a:r>
          </a:p>
          <a:p>
            <a:r>
              <a:rPr lang="en-US" altLang="zh-Hans-HK" sz="1500" dirty="0">
                <a:solidFill>
                  <a:srgbClr val="0070C0"/>
                </a:solidFill>
                <a:latin typeface="Times New Roman" panose="02020603050405020304" pitchFamily="18" charset="0"/>
                <a:cs typeface="Times New Roman" panose="02020603050405020304" pitchFamily="18" charset="0"/>
              </a:rPr>
              <a:t>               visit(w);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else 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FF0000"/>
                </a:solidFill>
                <a:latin typeface="Times New Roman" panose="02020603050405020304" pitchFamily="18" charset="0"/>
                <a:cs typeface="Times New Roman" panose="02020603050405020304" pitchFamily="18" charset="0"/>
              </a:rPr>
              <a:t>w.onStack</a:t>
            </a:r>
            <a:r>
              <a:rPr lang="en-US" altLang="zh-Hans-HK" sz="1500" dirty="0">
                <a:solidFill>
                  <a:srgbClr val="0070C0"/>
                </a:solidFill>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solidFill>
                  <a:srgbClr val="00B0F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latin typeface="Times New Roman" panose="02020603050405020304" pitchFamily="18" charset="0"/>
                <a:cs typeface="Times New Roman" panose="02020603050405020304" pitchFamily="18" charset="0"/>
              </a:rPr>
              <a:t>…//</a:t>
            </a:r>
            <a:r>
              <a:rPr lang="zh-CN" altLang="en-US" sz="1500" dirty="0">
                <a:latin typeface="Times New Roman" panose="02020603050405020304" pitchFamily="18" charset="0"/>
                <a:cs typeface="Times New Roman" panose="02020603050405020304" pitchFamily="18" charset="0"/>
              </a:rPr>
              <a:t>出栈打印过程   利用</a:t>
            </a:r>
            <a:r>
              <a:rPr lang="en-US" altLang="zh-CN" sz="1500" dirty="0" err="1">
                <a:latin typeface="Times New Roman" panose="02020603050405020304" pitchFamily="18" charset="0"/>
                <a:cs typeface="Times New Roman" panose="02020603050405020304" pitchFamily="18" charset="0"/>
              </a:rPr>
              <a:t>lowlink</a:t>
            </a:r>
            <a:r>
              <a:rPr lang="zh-CN" altLang="en-US" sz="1500" dirty="0">
                <a:latin typeface="Times New Roman" panose="02020603050405020304" pitchFamily="18" charset="0"/>
                <a:cs typeface="Times New Roman" panose="02020603050405020304" pitchFamily="18" charset="0"/>
              </a:rPr>
              <a:t>与</a:t>
            </a:r>
            <a:r>
              <a:rPr lang="en-US" altLang="zh-CN" sz="1500" dirty="0">
                <a:latin typeface="Times New Roman" panose="02020603050405020304" pitchFamily="18" charset="0"/>
                <a:cs typeface="Times New Roman" panose="02020603050405020304" pitchFamily="18" charset="0"/>
              </a:rPr>
              <a:t>index</a:t>
            </a:r>
            <a:r>
              <a:rPr lang="zh-CN" altLang="en-US" sz="1500" dirty="0">
                <a:latin typeface="Times New Roman" panose="02020603050405020304" pitchFamily="18" charset="0"/>
                <a:cs typeface="Times New Roman" panose="02020603050405020304" pitchFamily="18" charset="0"/>
              </a:rPr>
              <a:t>。</a:t>
            </a:r>
            <a:endParaRPr lang="en-US" altLang="zh-Hans-HK" sz="1500" dirty="0">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a:t>
            </a:r>
            <a:endParaRPr lang="zh-Hans-HK" altLang="en-US" sz="1500" dirty="0">
              <a:solidFill>
                <a:srgbClr val="0070C0"/>
              </a:solidFill>
              <a:latin typeface="Times New Roman" panose="02020603050405020304" pitchFamily="18" charset="0"/>
              <a:cs typeface="Times New Roman" panose="02020603050405020304" pitchFamily="18" charset="0"/>
            </a:endParaRPr>
          </a:p>
        </p:txBody>
      </p:sp>
      <p:sp>
        <p:nvSpPr>
          <p:cNvPr id="26" name="三角形 25">
            <a:extLst>
              <a:ext uri="{FF2B5EF4-FFF2-40B4-BE49-F238E27FC236}">
                <a16:creationId xmlns:a16="http://schemas.microsoft.com/office/drawing/2014/main" id="{452DADA7-AE5E-5F4A-AFCB-79420BB24294}"/>
              </a:ext>
            </a:extLst>
          </p:cNvPr>
          <p:cNvSpPr/>
          <p:nvPr/>
        </p:nvSpPr>
        <p:spPr>
          <a:xfrm rot="19746221">
            <a:off x="5109135" y="4498844"/>
            <a:ext cx="282299" cy="249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7" name="矩形 26">
            <a:extLst>
              <a:ext uri="{FF2B5EF4-FFF2-40B4-BE49-F238E27FC236}">
                <a16:creationId xmlns:a16="http://schemas.microsoft.com/office/drawing/2014/main" id="{B50E34DC-27D1-1D4A-931F-DD80184AA5FE}"/>
              </a:ext>
            </a:extLst>
          </p:cNvPr>
          <p:cNvSpPr/>
          <p:nvPr/>
        </p:nvSpPr>
        <p:spPr>
          <a:xfrm>
            <a:off x="3393271" y="2437043"/>
            <a:ext cx="1326004" cy="300082"/>
          </a:xfrm>
          <a:prstGeom prst="rect">
            <a:avLst/>
          </a:prstGeom>
        </p:spPr>
        <p:txBody>
          <a:bodyPr wrap="none">
            <a:spAutoFit/>
          </a:bodyPr>
          <a:lstStyle/>
          <a:p>
            <a:r>
              <a:rPr lang="en-US" altLang="zh-CN" sz="1350" dirty="0">
                <a:solidFill>
                  <a:srgbClr val="FF0000"/>
                </a:solidFill>
                <a:latin typeface="Times New Roman" panose="02020603050405020304" pitchFamily="18" charset="0"/>
                <a:cs typeface="Times New Roman" panose="02020603050405020304" pitchFamily="18" charset="0"/>
              </a:rPr>
              <a:t>1</a:t>
            </a:r>
            <a:r>
              <a:rPr lang="en-US" altLang="zh-Hans-HK" sz="1350" dirty="0">
                <a:solidFill>
                  <a:srgbClr val="FF0000"/>
                </a:solidFill>
                <a:latin typeface="Times New Roman" panose="02020603050405020304" pitchFamily="18" charset="0"/>
                <a:cs typeface="Times New Roman" panose="02020603050405020304" pitchFamily="18" charset="0"/>
              </a:rPr>
              <a:t>.onStack</a:t>
            </a:r>
            <a:r>
              <a:rPr lang="en-US" altLang="zh-CN" sz="1350" dirty="0">
                <a:solidFill>
                  <a:srgbClr val="FF0000"/>
                </a:solidFill>
                <a:latin typeface="Times New Roman" panose="02020603050405020304" pitchFamily="18" charset="0"/>
                <a:cs typeface="Times New Roman" panose="02020603050405020304" pitchFamily="18" charset="0"/>
              </a:rPr>
              <a:t> = true</a:t>
            </a:r>
            <a:endParaRPr lang="zh-CN" altLang="en-US" sz="1350" dirty="0"/>
          </a:p>
        </p:txBody>
      </p:sp>
      <p:sp>
        <p:nvSpPr>
          <p:cNvPr id="28" name="矩形 27">
            <a:extLst>
              <a:ext uri="{FF2B5EF4-FFF2-40B4-BE49-F238E27FC236}">
                <a16:creationId xmlns:a16="http://schemas.microsoft.com/office/drawing/2014/main" id="{841704EE-0A12-D44E-A840-158985CD1709}"/>
              </a:ext>
            </a:extLst>
          </p:cNvPr>
          <p:cNvSpPr/>
          <p:nvPr/>
        </p:nvSpPr>
        <p:spPr>
          <a:xfrm>
            <a:off x="2597673" y="2902548"/>
            <a:ext cx="276389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Tree>
    <p:extLst>
      <p:ext uri="{BB962C8B-B14F-4D97-AF65-F5344CB8AC3E}">
        <p14:creationId xmlns:p14="http://schemas.microsoft.com/office/powerpoint/2010/main" val="3696752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blinds(horizontal)">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6" grpId="0" animBg="1"/>
      <p:bldP spid="27" grpId="0"/>
      <p:bldP spid="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1972934" y="2376203"/>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1972934" y="306853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240723" y="2510098"/>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106828" y="2643993"/>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201506" y="2608042"/>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2782830" y="2426809"/>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3717102" y="4303914"/>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10" name="矩形 9">
            <a:extLst>
              <a:ext uri="{FF2B5EF4-FFF2-40B4-BE49-F238E27FC236}">
                <a16:creationId xmlns:a16="http://schemas.microsoft.com/office/drawing/2014/main" id="{0A8830CB-70AB-9B48-B213-A8CBE702EEEA}"/>
              </a:ext>
            </a:extLst>
          </p:cNvPr>
          <p:cNvSpPr/>
          <p:nvPr/>
        </p:nvSpPr>
        <p:spPr>
          <a:xfrm>
            <a:off x="837540" y="1876783"/>
            <a:ext cx="805029" cy="300082"/>
          </a:xfrm>
          <a:prstGeom prst="rect">
            <a:avLst/>
          </a:prstGeom>
        </p:spPr>
        <p:txBody>
          <a:bodyPr wrap="none">
            <a:spAutoFit/>
          </a:bodyPr>
          <a:lstStyle/>
          <a:p>
            <a:r>
              <a:rPr lang="en-US" altLang="zh-CN" sz="1350" dirty="0"/>
              <a:t>count=1</a:t>
            </a:r>
            <a:endParaRPr lang="zh-CN" altLang="en-US" sz="1350" dirty="0"/>
          </a:p>
        </p:txBody>
      </p:sp>
      <p:sp>
        <p:nvSpPr>
          <p:cNvPr id="11" name="矩形 10">
            <a:extLst>
              <a:ext uri="{FF2B5EF4-FFF2-40B4-BE49-F238E27FC236}">
                <a16:creationId xmlns:a16="http://schemas.microsoft.com/office/drawing/2014/main" id="{A1868FA1-8276-5B4F-BDE1-61C9583EE8FE}"/>
              </a:ext>
            </a:extLst>
          </p:cNvPr>
          <p:cNvSpPr/>
          <p:nvPr/>
        </p:nvSpPr>
        <p:spPr>
          <a:xfrm>
            <a:off x="832932" y="2153782"/>
            <a:ext cx="795411" cy="300082"/>
          </a:xfrm>
          <a:prstGeom prst="rect">
            <a:avLst/>
          </a:prstGeom>
        </p:spPr>
        <p:txBody>
          <a:bodyPr wrap="none">
            <a:spAutoFit/>
          </a:bodyPr>
          <a:lstStyle/>
          <a:p>
            <a:r>
              <a:rPr lang="en-US" altLang="zh-CN" sz="1350" dirty="0"/>
              <a:t>index=1</a:t>
            </a:r>
            <a:endParaRPr lang="zh-CN" altLang="en-US" sz="1350" dirty="0"/>
          </a:p>
        </p:txBody>
      </p:sp>
      <p:sp>
        <p:nvSpPr>
          <p:cNvPr id="12" name="矩形 11">
            <a:extLst>
              <a:ext uri="{FF2B5EF4-FFF2-40B4-BE49-F238E27FC236}">
                <a16:creationId xmlns:a16="http://schemas.microsoft.com/office/drawing/2014/main" id="{FCC9D42B-BE2A-7B48-AFDE-D8BBB2D50B2B}"/>
              </a:ext>
            </a:extLst>
          </p:cNvPr>
          <p:cNvSpPr/>
          <p:nvPr/>
        </p:nvSpPr>
        <p:spPr>
          <a:xfrm>
            <a:off x="832932" y="2430781"/>
            <a:ext cx="901209" cy="300082"/>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3" name="矩形 12">
            <a:extLst>
              <a:ext uri="{FF2B5EF4-FFF2-40B4-BE49-F238E27FC236}">
                <a16:creationId xmlns:a16="http://schemas.microsoft.com/office/drawing/2014/main" id="{780ED9C5-22DD-0A43-BDC9-87EBC0370DDC}"/>
              </a:ext>
            </a:extLst>
          </p:cNvPr>
          <p:cNvSpPr/>
          <p:nvPr/>
        </p:nvSpPr>
        <p:spPr>
          <a:xfrm>
            <a:off x="894247" y="3681801"/>
            <a:ext cx="805029" cy="300082"/>
          </a:xfrm>
          <a:prstGeom prst="rect">
            <a:avLst/>
          </a:prstGeom>
        </p:spPr>
        <p:txBody>
          <a:bodyPr wrap="none">
            <a:spAutoFit/>
          </a:bodyPr>
          <a:lstStyle/>
          <a:p>
            <a:r>
              <a:rPr lang="en-US" altLang="zh-CN" sz="1350" dirty="0"/>
              <a:t>count=2</a:t>
            </a:r>
            <a:endParaRPr lang="zh-CN" altLang="en-US" sz="1350" dirty="0"/>
          </a:p>
        </p:txBody>
      </p:sp>
      <p:sp>
        <p:nvSpPr>
          <p:cNvPr id="14" name="矩形 13">
            <a:extLst>
              <a:ext uri="{FF2B5EF4-FFF2-40B4-BE49-F238E27FC236}">
                <a16:creationId xmlns:a16="http://schemas.microsoft.com/office/drawing/2014/main" id="{8937FC6E-7F13-D84B-85A5-E867CD158566}"/>
              </a:ext>
            </a:extLst>
          </p:cNvPr>
          <p:cNvSpPr/>
          <p:nvPr/>
        </p:nvSpPr>
        <p:spPr>
          <a:xfrm>
            <a:off x="889639" y="3958800"/>
            <a:ext cx="795411" cy="300082"/>
          </a:xfrm>
          <a:prstGeom prst="rect">
            <a:avLst/>
          </a:prstGeom>
        </p:spPr>
        <p:txBody>
          <a:bodyPr wrap="none">
            <a:spAutoFit/>
          </a:bodyPr>
          <a:lstStyle/>
          <a:p>
            <a:r>
              <a:rPr lang="en-US" altLang="zh-CN" sz="1350" dirty="0"/>
              <a:t>index=2</a:t>
            </a:r>
            <a:endParaRPr lang="zh-CN" altLang="en-US" sz="1350" dirty="0"/>
          </a:p>
        </p:txBody>
      </p:sp>
      <p:sp>
        <p:nvSpPr>
          <p:cNvPr id="15" name="矩形 14">
            <a:extLst>
              <a:ext uri="{FF2B5EF4-FFF2-40B4-BE49-F238E27FC236}">
                <a16:creationId xmlns:a16="http://schemas.microsoft.com/office/drawing/2014/main" id="{1695B175-C496-D04B-AEC5-A294C4C92226}"/>
              </a:ext>
            </a:extLst>
          </p:cNvPr>
          <p:cNvSpPr/>
          <p:nvPr/>
        </p:nvSpPr>
        <p:spPr>
          <a:xfrm>
            <a:off x="889639" y="4235799"/>
            <a:ext cx="901209" cy="300082"/>
          </a:xfrm>
          <a:prstGeom prst="rect">
            <a:avLst/>
          </a:prstGeom>
        </p:spPr>
        <p:txBody>
          <a:bodyPr wrap="none">
            <a:spAutoFit/>
          </a:bodyPr>
          <a:lstStyle/>
          <a:p>
            <a:r>
              <a:rPr lang="en-US" altLang="zh-CN" sz="1350" dirty="0" err="1"/>
              <a:t>lowlink</a:t>
            </a:r>
            <a:r>
              <a:rPr lang="en-US" altLang="zh-CN" sz="1350" dirty="0"/>
              <a:t>=2</a:t>
            </a:r>
            <a:endParaRPr lang="zh-CN" altLang="en-US" sz="1350" dirty="0"/>
          </a:p>
        </p:txBody>
      </p:sp>
      <p:sp>
        <p:nvSpPr>
          <p:cNvPr id="16" name="矩形 15">
            <a:extLst>
              <a:ext uri="{FF2B5EF4-FFF2-40B4-BE49-F238E27FC236}">
                <a16:creationId xmlns:a16="http://schemas.microsoft.com/office/drawing/2014/main" id="{2947134D-6293-3649-8B89-10083A141E2E}"/>
              </a:ext>
            </a:extLst>
          </p:cNvPr>
          <p:cNvSpPr/>
          <p:nvPr/>
        </p:nvSpPr>
        <p:spPr>
          <a:xfrm>
            <a:off x="513132" y="3387295"/>
            <a:ext cx="1136850" cy="300082"/>
          </a:xfrm>
          <a:prstGeom prst="rect">
            <a:avLst/>
          </a:prstGeom>
        </p:spPr>
        <p:txBody>
          <a:bodyPr wrap="none">
            <a:spAutoFit/>
          </a:bodyPr>
          <a:lstStyle/>
          <a:p>
            <a:r>
              <a:rPr lang="zh-CN" altLang="en-US" sz="1350" dirty="0"/>
              <a:t>调用 </a:t>
            </a:r>
            <a:r>
              <a:rPr lang="en-US" altLang="zh-CN" sz="1350" dirty="0"/>
              <a:t>visit(2)</a:t>
            </a:r>
            <a:r>
              <a:rPr lang="zh-CN" altLang="en-US" sz="1350" dirty="0"/>
              <a:t> </a:t>
            </a:r>
          </a:p>
        </p:txBody>
      </p:sp>
      <p:sp>
        <p:nvSpPr>
          <p:cNvPr id="17" name="矩形 16">
            <a:extLst>
              <a:ext uri="{FF2B5EF4-FFF2-40B4-BE49-F238E27FC236}">
                <a16:creationId xmlns:a16="http://schemas.microsoft.com/office/drawing/2014/main" id="{26792CE3-022C-1743-8E75-91EB5F2EE57D}"/>
              </a:ext>
            </a:extLst>
          </p:cNvPr>
          <p:cNvSpPr/>
          <p:nvPr/>
        </p:nvSpPr>
        <p:spPr>
          <a:xfrm>
            <a:off x="513132" y="1599784"/>
            <a:ext cx="1136850" cy="300082"/>
          </a:xfrm>
          <a:prstGeom prst="rect">
            <a:avLst/>
          </a:prstGeom>
        </p:spPr>
        <p:txBody>
          <a:bodyPr wrap="none">
            <a:spAutoFit/>
          </a:bodyPr>
          <a:lstStyle/>
          <a:p>
            <a:r>
              <a:rPr lang="zh-CN" altLang="en-US" sz="1350" dirty="0"/>
              <a:t>调用 </a:t>
            </a:r>
            <a:r>
              <a:rPr lang="en-US" altLang="zh-CN" sz="1350" dirty="0"/>
              <a:t>visit(1)</a:t>
            </a:r>
            <a:r>
              <a:rPr lang="zh-CN" altLang="en-US" sz="1350" dirty="0"/>
              <a:t> </a:t>
            </a:r>
          </a:p>
        </p:txBody>
      </p:sp>
      <p:sp>
        <p:nvSpPr>
          <p:cNvPr id="18" name="矩形 17">
            <a:extLst>
              <a:ext uri="{FF2B5EF4-FFF2-40B4-BE49-F238E27FC236}">
                <a16:creationId xmlns:a16="http://schemas.microsoft.com/office/drawing/2014/main" id="{824F08CB-59DE-1A46-9A40-C7B1E5BEA027}"/>
              </a:ext>
            </a:extLst>
          </p:cNvPr>
          <p:cNvSpPr/>
          <p:nvPr/>
        </p:nvSpPr>
        <p:spPr>
          <a:xfrm>
            <a:off x="3518381" y="1581762"/>
            <a:ext cx="805029" cy="300082"/>
          </a:xfrm>
          <a:prstGeom prst="rect">
            <a:avLst/>
          </a:prstGeom>
        </p:spPr>
        <p:txBody>
          <a:bodyPr wrap="none">
            <a:spAutoFit/>
          </a:bodyPr>
          <a:lstStyle/>
          <a:p>
            <a:r>
              <a:rPr lang="en-US" altLang="zh-CN" sz="1350" dirty="0"/>
              <a:t>count=3</a:t>
            </a:r>
            <a:endParaRPr lang="zh-CN" altLang="en-US" sz="1350" dirty="0"/>
          </a:p>
        </p:txBody>
      </p:sp>
      <p:sp>
        <p:nvSpPr>
          <p:cNvPr id="19" name="矩形 18">
            <a:extLst>
              <a:ext uri="{FF2B5EF4-FFF2-40B4-BE49-F238E27FC236}">
                <a16:creationId xmlns:a16="http://schemas.microsoft.com/office/drawing/2014/main" id="{87F57A7E-7D9F-9840-A705-B91465B15CAB}"/>
              </a:ext>
            </a:extLst>
          </p:cNvPr>
          <p:cNvSpPr/>
          <p:nvPr/>
        </p:nvSpPr>
        <p:spPr>
          <a:xfrm>
            <a:off x="3513772" y="1858761"/>
            <a:ext cx="795411" cy="300082"/>
          </a:xfrm>
          <a:prstGeom prst="rect">
            <a:avLst/>
          </a:prstGeom>
        </p:spPr>
        <p:txBody>
          <a:bodyPr wrap="none">
            <a:spAutoFit/>
          </a:bodyPr>
          <a:lstStyle/>
          <a:p>
            <a:r>
              <a:rPr lang="en-US" altLang="zh-CN" sz="1350" dirty="0"/>
              <a:t>index=3</a:t>
            </a:r>
            <a:endParaRPr lang="zh-CN" altLang="en-US" sz="1350" dirty="0"/>
          </a:p>
        </p:txBody>
      </p:sp>
      <p:sp>
        <p:nvSpPr>
          <p:cNvPr id="20" name="矩形 19">
            <a:extLst>
              <a:ext uri="{FF2B5EF4-FFF2-40B4-BE49-F238E27FC236}">
                <a16:creationId xmlns:a16="http://schemas.microsoft.com/office/drawing/2014/main" id="{C962CDA2-1CF1-6142-B52C-E5E59B544089}"/>
              </a:ext>
            </a:extLst>
          </p:cNvPr>
          <p:cNvSpPr/>
          <p:nvPr/>
        </p:nvSpPr>
        <p:spPr>
          <a:xfrm>
            <a:off x="3513773" y="2135760"/>
            <a:ext cx="901209" cy="300082"/>
          </a:xfrm>
          <a:prstGeom prst="rect">
            <a:avLst/>
          </a:prstGeom>
        </p:spPr>
        <p:txBody>
          <a:bodyPr wrap="none">
            <a:spAutoFit/>
          </a:bodyPr>
          <a:lstStyle/>
          <a:p>
            <a:r>
              <a:rPr lang="en-US" altLang="zh-CN" sz="1350" dirty="0" err="1"/>
              <a:t>lowlink</a:t>
            </a:r>
            <a:r>
              <a:rPr lang="en-US" altLang="zh-CN" sz="1350" dirty="0"/>
              <a:t>=3</a:t>
            </a:r>
            <a:endParaRPr lang="zh-CN" altLang="en-US" sz="1350" dirty="0"/>
          </a:p>
        </p:txBody>
      </p:sp>
      <p:sp>
        <p:nvSpPr>
          <p:cNvPr id="21" name="矩形 20">
            <a:extLst>
              <a:ext uri="{FF2B5EF4-FFF2-40B4-BE49-F238E27FC236}">
                <a16:creationId xmlns:a16="http://schemas.microsoft.com/office/drawing/2014/main" id="{A76ABCF9-C4F8-4B42-9D48-0FA02B2DA514}"/>
              </a:ext>
            </a:extLst>
          </p:cNvPr>
          <p:cNvSpPr/>
          <p:nvPr/>
        </p:nvSpPr>
        <p:spPr>
          <a:xfrm>
            <a:off x="3137266" y="1287256"/>
            <a:ext cx="1136850" cy="300082"/>
          </a:xfrm>
          <a:prstGeom prst="rect">
            <a:avLst/>
          </a:prstGeom>
        </p:spPr>
        <p:txBody>
          <a:bodyPr wrap="none">
            <a:spAutoFit/>
          </a:bodyPr>
          <a:lstStyle/>
          <a:p>
            <a:r>
              <a:rPr lang="zh-CN" altLang="en-US" sz="1350" dirty="0"/>
              <a:t>调用 </a:t>
            </a:r>
            <a:r>
              <a:rPr lang="en-US" altLang="zh-CN" sz="1350" dirty="0"/>
              <a:t>visit(3)</a:t>
            </a:r>
            <a:r>
              <a:rPr lang="zh-CN" altLang="en-US" sz="1350" dirty="0"/>
              <a:t> </a:t>
            </a:r>
          </a:p>
        </p:txBody>
      </p:sp>
      <p:sp>
        <p:nvSpPr>
          <p:cNvPr id="22" name="矩形 21">
            <a:extLst>
              <a:ext uri="{FF2B5EF4-FFF2-40B4-BE49-F238E27FC236}">
                <a16:creationId xmlns:a16="http://schemas.microsoft.com/office/drawing/2014/main" id="{892BE88D-ECCE-D647-AB74-7EBCD124BDC2}"/>
              </a:ext>
            </a:extLst>
          </p:cNvPr>
          <p:cNvSpPr/>
          <p:nvPr/>
        </p:nvSpPr>
        <p:spPr>
          <a:xfrm>
            <a:off x="3774290" y="5417565"/>
            <a:ext cx="280846" cy="300082"/>
          </a:xfrm>
          <a:prstGeom prst="rect">
            <a:avLst/>
          </a:prstGeom>
        </p:spPr>
        <p:txBody>
          <a:bodyPr wrap="none">
            <a:spAutoFit/>
          </a:bodyPr>
          <a:lstStyle/>
          <a:p>
            <a:r>
              <a:rPr lang="en-US" altLang="zh-CN" sz="1350" dirty="0"/>
              <a:t>1</a:t>
            </a:r>
            <a:endParaRPr lang="zh-CN" altLang="en-US" sz="1350" dirty="0"/>
          </a:p>
        </p:txBody>
      </p:sp>
      <p:sp>
        <p:nvSpPr>
          <p:cNvPr id="23" name="矩形 22">
            <a:extLst>
              <a:ext uri="{FF2B5EF4-FFF2-40B4-BE49-F238E27FC236}">
                <a16:creationId xmlns:a16="http://schemas.microsoft.com/office/drawing/2014/main" id="{45486178-DE1F-7346-8ABC-43BC99B6E8D4}"/>
              </a:ext>
            </a:extLst>
          </p:cNvPr>
          <p:cNvSpPr/>
          <p:nvPr/>
        </p:nvSpPr>
        <p:spPr>
          <a:xfrm>
            <a:off x="3779341" y="5162713"/>
            <a:ext cx="280846" cy="300082"/>
          </a:xfrm>
          <a:prstGeom prst="rect">
            <a:avLst/>
          </a:prstGeom>
        </p:spPr>
        <p:txBody>
          <a:bodyPr wrap="none">
            <a:spAutoFit/>
          </a:bodyPr>
          <a:lstStyle/>
          <a:p>
            <a:r>
              <a:rPr lang="en-US" altLang="zh-CN" sz="1350" dirty="0"/>
              <a:t>2</a:t>
            </a:r>
            <a:endParaRPr lang="zh-CN" altLang="en-US" sz="1350" dirty="0"/>
          </a:p>
        </p:txBody>
      </p:sp>
      <p:sp>
        <p:nvSpPr>
          <p:cNvPr id="24" name="矩形 23">
            <a:extLst>
              <a:ext uri="{FF2B5EF4-FFF2-40B4-BE49-F238E27FC236}">
                <a16:creationId xmlns:a16="http://schemas.microsoft.com/office/drawing/2014/main" id="{25B9A4D0-34EF-7F49-9FC8-EFF9127567D0}"/>
              </a:ext>
            </a:extLst>
          </p:cNvPr>
          <p:cNvSpPr/>
          <p:nvPr/>
        </p:nvSpPr>
        <p:spPr>
          <a:xfrm>
            <a:off x="3786520" y="4874641"/>
            <a:ext cx="280846" cy="300082"/>
          </a:xfrm>
          <a:prstGeom prst="rect">
            <a:avLst/>
          </a:prstGeom>
        </p:spPr>
        <p:txBody>
          <a:bodyPr wrap="none">
            <a:spAutoFit/>
          </a:bodyPr>
          <a:lstStyle/>
          <a:p>
            <a:r>
              <a:rPr lang="en-US" altLang="zh-CN" sz="1350" dirty="0"/>
              <a:t>3</a:t>
            </a:r>
            <a:endParaRPr lang="zh-CN" altLang="en-US" sz="1350"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4950601" y="2531304"/>
            <a:ext cx="4440931" cy="3323987"/>
          </a:xfrm>
          <a:prstGeom prst="rect">
            <a:avLst/>
          </a:prstGeom>
          <a:noFill/>
        </p:spPr>
        <p:txBody>
          <a:bodyPr wrap="square" rtlCol="0">
            <a:spAutoFit/>
          </a:bodyPr>
          <a:lstStyle/>
          <a:p>
            <a:r>
              <a:rPr lang="en-US" altLang="zh-Hans-HK" sz="1500" b="1" dirty="0">
                <a:solidFill>
                  <a:srgbClr val="0070C0"/>
                </a:solidFill>
                <a:latin typeface="Times New Roman" panose="02020603050405020304" pitchFamily="18" charset="0"/>
                <a:cs typeface="Times New Roman" panose="02020603050405020304" pitchFamily="18" charset="0"/>
              </a:rPr>
              <a:t>void</a:t>
            </a:r>
            <a:r>
              <a:rPr lang="en-US" altLang="zh-Hans-HK" sz="1500" dirty="0">
                <a:solidFill>
                  <a:srgbClr val="0070C0"/>
                </a:solidFill>
                <a:latin typeface="Times New Roman" panose="02020603050405020304" pitchFamily="18" charset="0"/>
                <a:cs typeface="Times New Roman" panose="02020603050405020304" pitchFamily="18" charset="0"/>
              </a:rPr>
              <a:t> visit(</a:t>
            </a:r>
            <a:r>
              <a:rPr lang="en-US" altLang="zh-Hans-HK" sz="1500" b="1" dirty="0">
                <a:solidFill>
                  <a:srgbClr val="0070C0"/>
                </a:solidFill>
                <a:latin typeface="Times New Roman" panose="02020603050405020304" pitchFamily="18" charset="0"/>
                <a:cs typeface="Times New Roman" panose="02020603050405020304" pitchFamily="18" charset="0"/>
              </a:rPr>
              <a:t>int</a:t>
            </a:r>
            <a:r>
              <a:rPr lang="en-US" altLang="zh-Hans-HK" sz="1500" dirty="0">
                <a:solidFill>
                  <a:srgbClr val="0070C0"/>
                </a:solidFill>
                <a:latin typeface="Times New Roman" panose="02020603050405020304" pitchFamily="18" charset="0"/>
                <a:cs typeface="Times New Roman" panose="02020603050405020304" pitchFamily="18" charset="0"/>
              </a:rPr>
              <a:t> v){    //</a:t>
            </a:r>
            <a:r>
              <a:rPr lang="en-US" altLang="zh-Hans-HK" sz="1500" dirty="0" err="1">
                <a:solidFill>
                  <a:srgbClr val="0070C0"/>
                </a:solidFill>
                <a:latin typeface="Times New Roman" panose="02020603050405020304" pitchFamily="18" charset="0"/>
                <a:cs typeface="Times New Roman" panose="02020603050405020304" pitchFamily="18" charset="0"/>
              </a:rPr>
              <a:t>SCC’algorithm</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lowlink</a:t>
            </a:r>
            <a:r>
              <a:rPr lang="zh-CN" altLang="en-US" sz="1500" dirty="0">
                <a:solidFill>
                  <a:srgbClr val="0070C0"/>
                </a:solidFill>
                <a:latin typeface="Times New Roman" panose="02020603050405020304" pitchFamily="18" charset="0"/>
                <a:cs typeface="Times New Roman" panose="02020603050405020304" pitchFamily="18" charset="0"/>
              </a:rPr>
              <a:t>的修改</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latin typeface="Times New Roman" panose="02020603050405020304" pitchFamily="18" charset="0"/>
                <a:cs typeface="Times New Roman" panose="02020603050405020304" pitchFamily="18" charset="0"/>
              </a:rPr>
              <a:t>v.index</a:t>
            </a:r>
            <a:r>
              <a:rPr lang="en-US" altLang="zh-Hans-HK" sz="1500" dirty="0">
                <a:solidFill>
                  <a:srgbClr val="00B0F0"/>
                </a:solidFill>
                <a:latin typeface="Times New Roman" panose="02020603050405020304" pitchFamily="18" charset="0"/>
                <a:cs typeface="Times New Roman" panose="02020603050405020304" pitchFamily="18" charset="0"/>
              </a:rPr>
              <a:t> = </a:t>
            </a:r>
            <a:r>
              <a:rPr lang="en-US" altLang="zh-Hans-HK" sz="1500" dirty="0" err="1">
                <a:solidFill>
                  <a:srgbClr val="00B0F0"/>
                </a:solidFill>
                <a:latin typeface="Times New Roman" panose="02020603050405020304" pitchFamily="18" charset="0"/>
                <a:cs typeface="Times New Roman" panose="02020603050405020304" pitchFamily="18" charset="0"/>
              </a:rPr>
              <a:t>v.lowlink</a:t>
            </a:r>
            <a:r>
              <a:rPr lang="en-US" altLang="zh-Hans-HK" sz="1500" dirty="0">
                <a:solidFill>
                  <a:srgbClr val="00B0F0"/>
                </a:solidFill>
                <a:latin typeface="Times New Roman" panose="02020603050405020304" pitchFamily="18" charset="0"/>
                <a:cs typeface="Times New Roman" panose="02020603050405020304" pitchFamily="18" charset="0"/>
              </a:rPr>
              <a:t> = count;</a:t>
            </a:r>
            <a:r>
              <a:rPr lang="en-US" altLang="zh-Hans-HK" sz="1500" dirty="0">
                <a:solidFill>
                  <a:srgbClr val="0070C0"/>
                </a:solidFill>
                <a:latin typeface="Times New Roman" panose="02020603050405020304" pitchFamily="18" charset="0"/>
                <a:cs typeface="Times New Roman" panose="02020603050405020304" pitchFamily="18" charset="0"/>
              </a:rPr>
              <a:t>    count++;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Stack.push</a:t>
            </a:r>
            <a:r>
              <a:rPr lang="en-US" altLang="zh-Hans-HK" sz="1500" dirty="0">
                <a:solidFill>
                  <a:srgbClr val="0070C0"/>
                </a:solidFill>
                <a:latin typeface="Times New Roman" panose="02020603050405020304" pitchFamily="18" charset="0"/>
                <a:cs typeface="Times New Roman" panose="02020603050405020304" pitchFamily="18" charset="0"/>
              </a:rPr>
              <a:t>(v); </a:t>
            </a:r>
            <a:r>
              <a:rPr lang="en-US" altLang="zh-Hans-HK" sz="1500" dirty="0" err="1">
                <a:solidFill>
                  <a:srgbClr val="FF0000"/>
                </a:solidFill>
                <a:latin typeface="Times New Roman" panose="02020603050405020304" pitchFamily="18" charset="0"/>
                <a:cs typeface="Times New Roman" panose="02020603050405020304" pitchFamily="18" charset="0"/>
              </a:rPr>
              <a:t>v.onStack</a:t>
            </a:r>
            <a:r>
              <a:rPr lang="en-US" altLang="zh-Hans-HK" sz="1500" dirty="0">
                <a:solidFill>
                  <a:srgbClr val="FF0000"/>
                </a:solidFill>
                <a:latin typeface="Times New Roman" panose="02020603050405020304" pitchFamily="18" charset="0"/>
                <a:cs typeface="Times New Roman" panose="02020603050405020304" pitchFamily="18" charset="0"/>
              </a:rPr>
              <a:t> := true;</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for </a:t>
            </a:r>
            <a:r>
              <a:rPr lang="en-US" altLang="zh-Hans-HK" sz="1500" dirty="0">
                <a:solidFill>
                  <a:srgbClr val="0070C0"/>
                </a:solidFill>
                <a:latin typeface="Times New Roman" panose="02020603050405020304" pitchFamily="18" charset="0"/>
                <a:cs typeface="Times New Roman" panose="02020603050405020304" pitchFamily="18" charset="0"/>
              </a:rPr>
              <a:t>(each (v, w) in E)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w.index</a:t>
            </a:r>
            <a:r>
              <a:rPr lang="en-US" altLang="zh-Hans-HK" sz="1500" dirty="0">
                <a:solidFill>
                  <a:srgbClr val="0070C0"/>
                </a:solidFill>
                <a:latin typeface="Times New Roman" panose="02020603050405020304" pitchFamily="18" charset="0"/>
                <a:cs typeface="Times New Roman" panose="02020603050405020304" pitchFamily="18" charset="0"/>
              </a:rPr>
              <a:t> is undefined){</a:t>
            </a:r>
          </a:p>
          <a:p>
            <a:r>
              <a:rPr lang="en-US" altLang="zh-Hans-HK" sz="1500" dirty="0">
                <a:solidFill>
                  <a:srgbClr val="0070C0"/>
                </a:solidFill>
                <a:latin typeface="Times New Roman" panose="02020603050405020304" pitchFamily="18" charset="0"/>
                <a:cs typeface="Times New Roman" panose="02020603050405020304" pitchFamily="18" charset="0"/>
              </a:rPr>
              <a:t>               visit(w);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else 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FF0000"/>
                </a:solidFill>
                <a:latin typeface="Times New Roman" panose="02020603050405020304" pitchFamily="18" charset="0"/>
                <a:cs typeface="Times New Roman" panose="02020603050405020304" pitchFamily="18" charset="0"/>
              </a:rPr>
              <a:t>w.onStack</a:t>
            </a:r>
            <a:r>
              <a:rPr lang="en-US" altLang="zh-Hans-HK" sz="1500" dirty="0">
                <a:solidFill>
                  <a:srgbClr val="0070C0"/>
                </a:solidFill>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solidFill>
                  <a:srgbClr val="00B0F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latin typeface="Times New Roman" panose="02020603050405020304" pitchFamily="18" charset="0"/>
                <a:cs typeface="Times New Roman" panose="02020603050405020304" pitchFamily="18" charset="0"/>
              </a:rPr>
              <a:t>…//</a:t>
            </a:r>
            <a:r>
              <a:rPr lang="zh-CN" altLang="en-US" sz="1500" dirty="0">
                <a:latin typeface="Times New Roman" panose="02020603050405020304" pitchFamily="18" charset="0"/>
                <a:cs typeface="Times New Roman" panose="02020603050405020304" pitchFamily="18" charset="0"/>
              </a:rPr>
              <a:t>出栈打印过程   利用</a:t>
            </a:r>
            <a:r>
              <a:rPr lang="en-US" altLang="zh-CN" sz="1500" dirty="0" err="1">
                <a:latin typeface="Times New Roman" panose="02020603050405020304" pitchFamily="18" charset="0"/>
                <a:cs typeface="Times New Roman" panose="02020603050405020304" pitchFamily="18" charset="0"/>
              </a:rPr>
              <a:t>lowlink</a:t>
            </a:r>
            <a:r>
              <a:rPr lang="zh-CN" altLang="en-US" sz="1500" dirty="0">
                <a:latin typeface="Times New Roman" panose="02020603050405020304" pitchFamily="18" charset="0"/>
                <a:cs typeface="Times New Roman" panose="02020603050405020304" pitchFamily="18" charset="0"/>
              </a:rPr>
              <a:t>与</a:t>
            </a:r>
            <a:r>
              <a:rPr lang="en-US" altLang="zh-CN" sz="1500" dirty="0">
                <a:latin typeface="Times New Roman" panose="02020603050405020304" pitchFamily="18" charset="0"/>
                <a:cs typeface="Times New Roman" panose="02020603050405020304" pitchFamily="18" charset="0"/>
              </a:rPr>
              <a:t>index</a:t>
            </a:r>
            <a:r>
              <a:rPr lang="zh-CN" altLang="en-US" sz="1500" dirty="0">
                <a:latin typeface="Times New Roman" panose="02020603050405020304" pitchFamily="18" charset="0"/>
                <a:cs typeface="Times New Roman" panose="02020603050405020304" pitchFamily="18" charset="0"/>
              </a:rPr>
              <a:t>。</a:t>
            </a:r>
            <a:endParaRPr lang="en-US" altLang="zh-Hans-HK" sz="1500" dirty="0">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a:t>
            </a:r>
            <a:endParaRPr lang="zh-Hans-HK" altLang="en-US" sz="1500" dirty="0">
              <a:solidFill>
                <a:srgbClr val="0070C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B50E34DC-27D1-1D4A-931F-DD80184AA5FE}"/>
              </a:ext>
            </a:extLst>
          </p:cNvPr>
          <p:cNvSpPr/>
          <p:nvPr/>
        </p:nvSpPr>
        <p:spPr>
          <a:xfrm>
            <a:off x="3393271" y="2437043"/>
            <a:ext cx="1326004" cy="300082"/>
          </a:xfrm>
          <a:prstGeom prst="rect">
            <a:avLst/>
          </a:prstGeom>
        </p:spPr>
        <p:txBody>
          <a:bodyPr wrap="none">
            <a:spAutoFit/>
          </a:bodyPr>
          <a:lstStyle/>
          <a:p>
            <a:r>
              <a:rPr lang="en-US" altLang="zh-CN" sz="1350" dirty="0">
                <a:solidFill>
                  <a:srgbClr val="FF0000"/>
                </a:solidFill>
                <a:latin typeface="Times New Roman" panose="02020603050405020304" pitchFamily="18" charset="0"/>
                <a:cs typeface="Times New Roman" panose="02020603050405020304" pitchFamily="18" charset="0"/>
              </a:rPr>
              <a:t>1</a:t>
            </a:r>
            <a:r>
              <a:rPr lang="en-US" altLang="zh-Hans-HK" sz="1350" dirty="0">
                <a:solidFill>
                  <a:srgbClr val="FF0000"/>
                </a:solidFill>
                <a:latin typeface="Times New Roman" panose="02020603050405020304" pitchFamily="18" charset="0"/>
                <a:cs typeface="Times New Roman" panose="02020603050405020304" pitchFamily="18" charset="0"/>
              </a:rPr>
              <a:t>.onStack</a:t>
            </a:r>
            <a:r>
              <a:rPr lang="en-US" altLang="zh-CN" sz="1350" dirty="0">
                <a:solidFill>
                  <a:srgbClr val="FF0000"/>
                </a:solidFill>
                <a:latin typeface="Times New Roman" panose="02020603050405020304" pitchFamily="18" charset="0"/>
                <a:cs typeface="Times New Roman" panose="02020603050405020304" pitchFamily="18" charset="0"/>
              </a:rPr>
              <a:t> = true</a:t>
            </a:r>
            <a:endParaRPr lang="zh-CN" altLang="en-US" sz="1350" dirty="0"/>
          </a:p>
        </p:txBody>
      </p:sp>
      <p:sp>
        <p:nvSpPr>
          <p:cNvPr id="28" name="矩形 27">
            <a:extLst>
              <a:ext uri="{FF2B5EF4-FFF2-40B4-BE49-F238E27FC236}">
                <a16:creationId xmlns:a16="http://schemas.microsoft.com/office/drawing/2014/main" id="{841704EE-0A12-D44E-A840-158985CD1709}"/>
              </a:ext>
            </a:extLst>
          </p:cNvPr>
          <p:cNvSpPr/>
          <p:nvPr/>
        </p:nvSpPr>
        <p:spPr>
          <a:xfrm>
            <a:off x="2597673" y="2902548"/>
            <a:ext cx="276389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
        <p:nvSpPr>
          <p:cNvPr id="29" name="三角形 28">
            <a:extLst>
              <a:ext uri="{FF2B5EF4-FFF2-40B4-BE49-F238E27FC236}">
                <a16:creationId xmlns:a16="http://schemas.microsoft.com/office/drawing/2014/main" id="{08798229-6A59-444E-B6A2-FC0F3868FB10}"/>
              </a:ext>
            </a:extLst>
          </p:cNvPr>
          <p:cNvSpPr/>
          <p:nvPr/>
        </p:nvSpPr>
        <p:spPr>
          <a:xfrm rot="19746221">
            <a:off x="5301886" y="4146704"/>
            <a:ext cx="282299" cy="249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30" name="矩形 29">
            <a:extLst>
              <a:ext uri="{FF2B5EF4-FFF2-40B4-BE49-F238E27FC236}">
                <a16:creationId xmlns:a16="http://schemas.microsoft.com/office/drawing/2014/main" id="{669B884F-BCCA-0C4E-B5DF-E421E68622C4}"/>
              </a:ext>
            </a:extLst>
          </p:cNvPr>
          <p:cNvSpPr/>
          <p:nvPr/>
        </p:nvSpPr>
        <p:spPr>
          <a:xfrm>
            <a:off x="513132" y="4569952"/>
            <a:ext cx="1088760" cy="300082"/>
          </a:xfrm>
          <a:prstGeom prst="rect">
            <a:avLst/>
          </a:prstGeom>
        </p:spPr>
        <p:txBody>
          <a:bodyPr wrap="none">
            <a:spAutoFit/>
          </a:bodyPr>
          <a:lstStyle/>
          <a:p>
            <a:r>
              <a:rPr lang="en-US" altLang="zh-CN" sz="1350" dirty="0"/>
              <a:t>visit(2)</a:t>
            </a:r>
            <a:r>
              <a:rPr lang="zh-CN" altLang="en-US" sz="1350" dirty="0"/>
              <a:t>返回 </a:t>
            </a:r>
          </a:p>
        </p:txBody>
      </p:sp>
      <p:sp>
        <p:nvSpPr>
          <p:cNvPr id="31" name="矩形 30">
            <a:extLst>
              <a:ext uri="{FF2B5EF4-FFF2-40B4-BE49-F238E27FC236}">
                <a16:creationId xmlns:a16="http://schemas.microsoft.com/office/drawing/2014/main" id="{F809B063-D094-5849-8CFB-C50EC6DE4107}"/>
              </a:ext>
            </a:extLst>
          </p:cNvPr>
          <p:cNvSpPr/>
          <p:nvPr/>
        </p:nvSpPr>
        <p:spPr>
          <a:xfrm>
            <a:off x="497937" y="4939323"/>
            <a:ext cx="290816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lowlink</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Tree>
    <p:extLst>
      <p:ext uri="{BB962C8B-B14F-4D97-AF65-F5344CB8AC3E}">
        <p14:creationId xmlns:p14="http://schemas.microsoft.com/office/powerpoint/2010/main" val="175851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linds(horizontal)">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EE02CA3D-154C-B24D-A3AA-E8FAC1801579}"/>
              </a:ext>
            </a:extLst>
          </p:cNvPr>
          <p:cNvSpPr/>
          <p:nvPr/>
        </p:nvSpPr>
        <p:spPr bwMode="auto">
          <a:xfrm>
            <a:off x="1972934" y="2376203"/>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F0631BE1-6B02-9A4A-8219-99AA24F9FAEB}"/>
              </a:ext>
            </a:extLst>
          </p:cNvPr>
          <p:cNvSpPr/>
          <p:nvPr/>
        </p:nvSpPr>
        <p:spPr bwMode="auto">
          <a:xfrm>
            <a:off x="1972934" y="306853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cxnSp>
        <p:nvCxnSpPr>
          <p:cNvPr id="4" name="直接箭头连接符 9">
            <a:extLst>
              <a:ext uri="{FF2B5EF4-FFF2-40B4-BE49-F238E27FC236}">
                <a16:creationId xmlns:a16="http://schemas.microsoft.com/office/drawing/2014/main" id="{01568016-AE07-594C-81AF-10F39780137F}"/>
              </a:ext>
            </a:extLst>
          </p:cNvPr>
          <p:cNvCxnSpPr>
            <a:endCxn id="2" idx="6"/>
          </p:cNvCxnSpPr>
          <p:nvPr/>
        </p:nvCxnSpPr>
        <p:spPr bwMode="auto">
          <a:xfrm flipH="1" flipV="1">
            <a:off x="2240723" y="2510098"/>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箭头连接符 16">
            <a:extLst>
              <a:ext uri="{FF2B5EF4-FFF2-40B4-BE49-F238E27FC236}">
                <a16:creationId xmlns:a16="http://schemas.microsoft.com/office/drawing/2014/main" id="{B6F91BDE-4832-D345-9CAA-1406E44BBD94}"/>
              </a:ext>
            </a:extLst>
          </p:cNvPr>
          <p:cNvCxnSpPr>
            <a:stCxn id="2" idx="4"/>
            <a:endCxn id="3" idx="0"/>
          </p:cNvCxnSpPr>
          <p:nvPr/>
        </p:nvCxnSpPr>
        <p:spPr bwMode="auto">
          <a:xfrm>
            <a:off x="2106828" y="2643993"/>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箭头连接符 21">
            <a:extLst>
              <a:ext uri="{FF2B5EF4-FFF2-40B4-BE49-F238E27FC236}">
                <a16:creationId xmlns:a16="http://schemas.microsoft.com/office/drawing/2014/main" id="{1235124A-102D-3143-97B2-492BB934A000}"/>
              </a:ext>
            </a:extLst>
          </p:cNvPr>
          <p:cNvCxnSpPr>
            <a:stCxn id="3" idx="7"/>
          </p:cNvCxnSpPr>
          <p:nvPr/>
        </p:nvCxnSpPr>
        <p:spPr bwMode="auto">
          <a:xfrm flipV="1">
            <a:off x="2201506" y="2608042"/>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椭圆 6">
            <a:extLst>
              <a:ext uri="{FF2B5EF4-FFF2-40B4-BE49-F238E27FC236}">
                <a16:creationId xmlns:a16="http://schemas.microsoft.com/office/drawing/2014/main" id="{A53F7217-E7C8-5C4A-9977-CA20F45A40E4}"/>
              </a:ext>
            </a:extLst>
          </p:cNvPr>
          <p:cNvSpPr/>
          <p:nvPr/>
        </p:nvSpPr>
        <p:spPr bwMode="auto">
          <a:xfrm>
            <a:off x="2782830" y="2426809"/>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graphicFrame>
        <p:nvGraphicFramePr>
          <p:cNvPr id="8" name="表格 23">
            <a:extLst>
              <a:ext uri="{FF2B5EF4-FFF2-40B4-BE49-F238E27FC236}">
                <a16:creationId xmlns:a16="http://schemas.microsoft.com/office/drawing/2014/main" id="{D057820A-3A83-2B4B-8803-CA83D135B39E}"/>
              </a:ext>
            </a:extLst>
          </p:cNvPr>
          <p:cNvGraphicFramePr>
            <a:graphicFrameLocks noGrp="1"/>
          </p:cNvGraphicFramePr>
          <p:nvPr/>
        </p:nvGraphicFramePr>
        <p:xfrm>
          <a:off x="3717102" y="4303914"/>
          <a:ext cx="352668" cy="1409700"/>
        </p:xfrm>
        <a:graphic>
          <a:graphicData uri="http://schemas.openxmlformats.org/drawingml/2006/table">
            <a:tbl>
              <a:tblPr firstRow="1" bandRow="1">
                <a:tableStyleId>{D7AC3CCA-C797-4891-BE02-D94E43425B78}</a:tableStyleId>
              </a:tblPr>
              <a:tblGrid>
                <a:gridCol w="352668">
                  <a:extLst>
                    <a:ext uri="{9D8B030D-6E8A-4147-A177-3AD203B41FA5}">
                      <a16:colId xmlns:a16="http://schemas.microsoft.com/office/drawing/2014/main" val="361129521"/>
                    </a:ext>
                  </a:extLst>
                </a:gridCol>
              </a:tblGrid>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02771428"/>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418874364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1639626321"/>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300398900"/>
                  </a:ext>
                </a:extLst>
              </a:tr>
              <a:tr h="278130">
                <a:tc>
                  <a:txBody>
                    <a:bodyPr/>
                    <a:lstStyle/>
                    <a:p>
                      <a:pPr algn="ctr"/>
                      <a:endParaRPr lang="zh-Hans-HK" altLang="en-US" sz="1400" dirty="0"/>
                    </a:p>
                  </a:txBody>
                  <a:tcPr marL="68580" marR="68580" marT="34290" marB="34290"/>
                </a:tc>
                <a:extLst>
                  <a:ext uri="{0D108BD9-81ED-4DB2-BD59-A6C34878D82A}">
                    <a16:rowId xmlns:a16="http://schemas.microsoft.com/office/drawing/2014/main" val="3095607872"/>
                  </a:ext>
                </a:extLst>
              </a:tr>
            </a:tbl>
          </a:graphicData>
        </a:graphic>
      </p:graphicFrame>
      <p:sp>
        <p:nvSpPr>
          <p:cNvPr id="10" name="矩形 9">
            <a:extLst>
              <a:ext uri="{FF2B5EF4-FFF2-40B4-BE49-F238E27FC236}">
                <a16:creationId xmlns:a16="http://schemas.microsoft.com/office/drawing/2014/main" id="{0A8830CB-70AB-9B48-B213-A8CBE702EEEA}"/>
              </a:ext>
            </a:extLst>
          </p:cNvPr>
          <p:cNvSpPr/>
          <p:nvPr/>
        </p:nvSpPr>
        <p:spPr>
          <a:xfrm>
            <a:off x="837540" y="1876783"/>
            <a:ext cx="805029" cy="300082"/>
          </a:xfrm>
          <a:prstGeom prst="rect">
            <a:avLst/>
          </a:prstGeom>
        </p:spPr>
        <p:txBody>
          <a:bodyPr wrap="none">
            <a:spAutoFit/>
          </a:bodyPr>
          <a:lstStyle/>
          <a:p>
            <a:r>
              <a:rPr lang="en-US" altLang="zh-CN" sz="1350" dirty="0"/>
              <a:t>count=1</a:t>
            </a:r>
            <a:endParaRPr lang="zh-CN" altLang="en-US" sz="1350" dirty="0"/>
          </a:p>
        </p:txBody>
      </p:sp>
      <p:sp>
        <p:nvSpPr>
          <p:cNvPr id="11" name="矩形 10">
            <a:extLst>
              <a:ext uri="{FF2B5EF4-FFF2-40B4-BE49-F238E27FC236}">
                <a16:creationId xmlns:a16="http://schemas.microsoft.com/office/drawing/2014/main" id="{A1868FA1-8276-5B4F-BDE1-61C9583EE8FE}"/>
              </a:ext>
            </a:extLst>
          </p:cNvPr>
          <p:cNvSpPr/>
          <p:nvPr/>
        </p:nvSpPr>
        <p:spPr>
          <a:xfrm>
            <a:off x="832932" y="2153782"/>
            <a:ext cx="795411" cy="300082"/>
          </a:xfrm>
          <a:prstGeom prst="rect">
            <a:avLst/>
          </a:prstGeom>
        </p:spPr>
        <p:txBody>
          <a:bodyPr wrap="none">
            <a:spAutoFit/>
          </a:bodyPr>
          <a:lstStyle/>
          <a:p>
            <a:r>
              <a:rPr lang="en-US" altLang="zh-CN" sz="1350" dirty="0"/>
              <a:t>index=1</a:t>
            </a:r>
            <a:endParaRPr lang="zh-CN" altLang="en-US" sz="1350" dirty="0"/>
          </a:p>
        </p:txBody>
      </p:sp>
      <p:sp>
        <p:nvSpPr>
          <p:cNvPr id="12" name="矩形 11">
            <a:extLst>
              <a:ext uri="{FF2B5EF4-FFF2-40B4-BE49-F238E27FC236}">
                <a16:creationId xmlns:a16="http://schemas.microsoft.com/office/drawing/2014/main" id="{FCC9D42B-BE2A-7B48-AFDE-D8BBB2D50B2B}"/>
              </a:ext>
            </a:extLst>
          </p:cNvPr>
          <p:cNvSpPr/>
          <p:nvPr/>
        </p:nvSpPr>
        <p:spPr>
          <a:xfrm>
            <a:off x="832932" y="2430781"/>
            <a:ext cx="901209" cy="300082"/>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3" name="矩形 12">
            <a:extLst>
              <a:ext uri="{FF2B5EF4-FFF2-40B4-BE49-F238E27FC236}">
                <a16:creationId xmlns:a16="http://schemas.microsoft.com/office/drawing/2014/main" id="{780ED9C5-22DD-0A43-BDC9-87EBC0370DDC}"/>
              </a:ext>
            </a:extLst>
          </p:cNvPr>
          <p:cNvSpPr/>
          <p:nvPr/>
        </p:nvSpPr>
        <p:spPr>
          <a:xfrm>
            <a:off x="894247" y="3681801"/>
            <a:ext cx="805029" cy="300082"/>
          </a:xfrm>
          <a:prstGeom prst="rect">
            <a:avLst/>
          </a:prstGeom>
        </p:spPr>
        <p:txBody>
          <a:bodyPr wrap="none">
            <a:spAutoFit/>
          </a:bodyPr>
          <a:lstStyle/>
          <a:p>
            <a:r>
              <a:rPr lang="en-US" altLang="zh-CN" sz="1350" dirty="0"/>
              <a:t>count=2</a:t>
            </a:r>
            <a:endParaRPr lang="zh-CN" altLang="en-US" sz="1350" dirty="0"/>
          </a:p>
        </p:txBody>
      </p:sp>
      <p:sp>
        <p:nvSpPr>
          <p:cNvPr id="14" name="矩形 13">
            <a:extLst>
              <a:ext uri="{FF2B5EF4-FFF2-40B4-BE49-F238E27FC236}">
                <a16:creationId xmlns:a16="http://schemas.microsoft.com/office/drawing/2014/main" id="{8937FC6E-7F13-D84B-85A5-E867CD158566}"/>
              </a:ext>
            </a:extLst>
          </p:cNvPr>
          <p:cNvSpPr/>
          <p:nvPr/>
        </p:nvSpPr>
        <p:spPr>
          <a:xfrm>
            <a:off x="889639" y="3958800"/>
            <a:ext cx="795411" cy="300082"/>
          </a:xfrm>
          <a:prstGeom prst="rect">
            <a:avLst/>
          </a:prstGeom>
        </p:spPr>
        <p:txBody>
          <a:bodyPr wrap="none">
            <a:spAutoFit/>
          </a:bodyPr>
          <a:lstStyle/>
          <a:p>
            <a:r>
              <a:rPr lang="en-US" altLang="zh-CN" sz="1350" dirty="0"/>
              <a:t>index=2</a:t>
            </a:r>
            <a:endParaRPr lang="zh-CN" altLang="en-US" sz="1350" dirty="0"/>
          </a:p>
        </p:txBody>
      </p:sp>
      <p:sp>
        <p:nvSpPr>
          <p:cNvPr id="15" name="矩形 14">
            <a:extLst>
              <a:ext uri="{FF2B5EF4-FFF2-40B4-BE49-F238E27FC236}">
                <a16:creationId xmlns:a16="http://schemas.microsoft.com/office/drawing/2014/main" id="{1695B175-C496-D04B-AEC5-A294C4C92226}"/>
              </a:ext>
            </a:extLst>
          </p:cNvPr>
          <p:cNvSpPr/>
          <p:nvPr/>
        </p:nvSpPr>
        <p:spPr>
          <a:xfrm>
            <a:off x="889639" y="4235799"/>
            <a:ext cx="901209" cy="300082"/>
          </a:xfrm>
          <a:prstGeom prst="rect">
            <a:avLst/>
          </a:prstGeom>
        </p:spPr>
        <p:txBody>
          <a:bodyPr wrap="none">
            <a:spAutoFit/>
          </a:bodyPr>
          <a:lstStyle/>
          <a:p>
            <a:r>
              <a:rPr lang="en-US" altLang="zh-CN" sz="1350" dirty="0" err="1"/>
              <a:t>lowlink</a:t>
            </a:r>
            <a:r>
              <a:rPr lang="en-US" altLang="zh-CN" sz="1350" dirty="0"/>
              <a:t>=1</a:t>
            </a:r>
            <a:endParaRPr lang="zh-CN" altLang="en-US" sz="1350" dirty="0"/>
          </a:p>
        </p:txBody>
      </p:sp>
      <p:sp>
        <p:nvSpPr>
          <p:cNvPr id="16" name="矩形 15">
            <a:extLst>
              <a:ext uri="{FF2B5EF4-FFF2-40B4-BE49-F238E27FC236}">
                <a16:creationId xmlns:a16="http://schemas.microsoft.com/office/drawing/2014/main" id="{2947134D-6293-3649-8B89-10083A141E2E}"/>
              </a:ext>
            </a:extLst>
          </p:cNvPr>
          <p:cNvSpPr/>
          <p:nvPr/>
        </p:nvSpPr>
        <p:spPr>
          <a:xfrm>
            <a:off x="513132" y="3387295"/>
            <a:ext cx="1136850" cy="300082"/>
          </a:xfrm>
          <a:prstGeom prst="rect">
            <a:avLst/>
          </a:prstGeom>
        </p:spPr>
        <p:txBody>
          <a:bodyPr wrap="none">
            <a:spAutoFit/>
          </a:bodyPr>
          <a:lstStyle/>
          <a:p>
            <a:r>
              <a:rPr lang="zh-CN" altLang="en-US" sz="1350" dirty="0"/>
              <a:t>调用 </a:t>
            </a:r>
            <a:r>
              <a:rPr lang="en-US" altLang="zh-CN" sz="1350" dirty="0"/>
              <a:t>visit(2)</a:t>
            </a:r>
            <a:r>
              <a:rPr lang="zh-CN" altLang="en-US" sz="1350" dirty="0"/>
              <a:t> </a:t>
            </a:r>
          </a:p>
        </p:txBody>
      </p:sp>
      <p:sp>
        <p:nvSpPr>
          <p:cNvPr id="17" name="矩形 16">
            <a:extLst>
              <a:ext uri="{FF2B5EF4-FFF2-40B4-BE49-F238E27FC236}">
                <a16:creationId xmlns:a16="http://schemas.microsoft.com/office/drawing/2014/main" id="{26792CE3-022C-1743-8E75-91EB5F2EE57D}"/>
              </a:ext>
            </a:extLst>
          </p:cNvPr>
          <p:cNvSpPr/>
          <p:nvPr/>
        </p:nvSpPr>
        <p:spPr>
          <a:xfrm>
            <a:off x="513132" y="1599784"/>
            <a:ext cx="1136850" cy="300082"/>
          </a:xfrm>
          <a:prstGeom prst="rect">
            <a:avLst/>
          </a:prstGeom>
        </p:spPr>
        <p:txBody>
          <a:bodyPr wrap="none">
            <a:spAutoFit/>
          </a:bodyPr>
          <a:lstStyle/>
          <a:p>
            <a:r>
              <a:rPr lang="zh-CN" altLang="en-US" sz="1350" dirty="0"/>
              <a:t>调用 </a:t>
            </a:r>
            <a:r>
              <a:rPr lang="en-US" altLang="zh-CN" sz="1350" dirty="0"/>
              <a:t>visit(1)</a:t>
            </a:r>
            <a:r>
              <a:rPr lang="zh-CN" altLang="en-US" sz="1350" dirty="0"/>
              <a:t> </a:t>
            </a:r>
          </a:p>
        </p:txBody>
      </p:sp>
      <p:sp>
        <p:nvSpPr>
          <p:cNvPr id="18" name="矩形 17">
            <a:extLst>
              <a:ext uri="{FF2B5EF4-FFF2-40B4-BE49-F238E27FC236}">
                <a16:creationId xmlns:a16="http://schemas.microsoft.com/office/drawing/2014/main" id="{824F08CB-59DE-1A46-9A40-C7B1E5BEA027}"/>
              </a:ext>
            </a:extLst>
          </p:cNvPr>
          <p:cNvSpPr/>
          <p:nvPr/>
        </p:nvSpPr>
        <p:spPr>
          <a:xfrm>
            <a:off x="3518381" y="1581762"/>
            <a:ext cx="805029" cy="300082"/>
          </a:xfrm>
          <a:prstGeom prst="rect">
            <a:avLst/>
          </a:prstGeom>
        </p:spPr>
        <p:txBody>
          <a:bodyPr wrap="none">
            <a:spAutoFit/>
          </a:bodyPr>
          <a:lstStyle/>
          <a:p>
            <a:r>
              <a:rPr lang="en-US" altLang="zh-CN" sz="1350" dirty="0"/>
              <a:t>count=3</a:t>
            </a:r>
            <a:endParaRPr lang="zh-CN" altLang="en-US" sz="1350" dirty="0"/>
          </a:p>
        </p:txBody>
      </p:sp>
      <p:sp>
        <p:nvSpPr>
          <p:cNvPr id="19" name="矩形 18">
            <a:extLst>
              <a:ext uri="{FF2B5EF4-FFF2-40B4-BE49-F238E27FC236}">
                <a16:creationId xmlns:a16="http://schemas.microsoft.com/office/drawing/2014/main" id="{87F57A7E-7D9F-9840-A705-B91465B15CAB}"/>
              </a:ext>
            </a:extLst>
          </p:cNvPr>
          <p:cNvSpPr/>
          <p:nvPr/>
        </p:nvSpPr>
        <p:spPr>
          <a:xfrm>
            <a:off x="3513772" y="1858761"/>
            <a:ext cx="795411" cy="300082"/>
          </a:xfrm>
          <a:prstGeom prst="rect">
            <a:avLst/>
          </a:prstGeom>
        </p:spPr>
        <p:txBody>
          <a:bodyPr wrap="none">
            <a:spAutoFit/>
          </a:bodyPr>
          <a:lstStyle/>
          <a:p>
            <a:r>
              <a:rPr lang="en-US" altLang="zh-CN" sz="1350" dirty="0"/>
              <a:t>index=3</a:t>
            </a:r>
            <a:endParaRPr lang="zh-CN" altLang="en-US" sz="1350" dirty="0"/>
          </a:p>
        </p:txBody>
      </p:sp>
      <p:sp>
        <p:nvSpPr>
          <p:cNvPr id="20" name="矩形 19">
            <a:extLst>
              <a:ext uri="{FF2B5EF4-FFF2-40B4-BE49-F238E27FC236}">
                <a16:creationId xmlns:a16="http://schemas.microsoft.com/office/drawing/2014/main" id="{C962CDA2-1CF1-6142-B52C-E5E59B544089}"/>
              </a:ext>
            </a:extLst>
          </p:cNvPr>
          <p:cNvSpPr/>
          <p:nvPr/>
        </p:nvSpPr>
        <p:spPr>
          <a:xfrm>
            <a:off x="3513773" y="2135760"/>
            <a:ext cx="901209" cy="300082"/>
          </a:xfrm>
          <a:prstGeom prst="rect">
            <a:avLst/>
          </a:prstGeom>
        </p:spPr>
        <p:txBody>
          <a:bodyPr wrap="none">
            <a:spAutoFit/>
          </a:bodyPr>
          <a:lstStyle/>
          <a:p>
            <a:r>
              <a:rPr lang="en-US" altLang="zh-CN" sz="1350" dirty="0" err="1"/>
              <a:t>lowlink</a:t>
            </a:r>
            <a:r>
              <a:rPr lang="en-US" altLang="zh-CN" sz="1350" dirty="0"/>
              <a:t>=3</a:t>
            </a:r>
            <a:endParaRPr lang="zh-CN" altLang="en-US" sz="1350" dirty="0"/>
          </a:p>
        </p:txBody>
      </p:sp>
      <p:sp>
        <p:nvSpPr>
          <p:cNvPr id="21" name="矩形 20">
            <a:extLst>
              <a:ext uri="{FF2B5EF4-FFF2-40B4-BE49-F238E27FC236}">
                <a16:creationId xmlns:a16="http://schemas.microsoft.com/office/drawing/2014/main" id="{A76ABCF9-C4F8-4B42-9D48-0FA02B2DA514}"/>
              </a:ext>
            </a:extLst>
          </p:cNvPr>
          <p:cNvSpPr/>
          <p:nvPr/>
        </p:nvSpPr>
        <p:spPr>
          <a:xfrm>
            <a:off x="3137266" y="1287256"/>
            <a:ext cx="1136850" cy="300082"/>
          </a:xfrm>
          <a:prstGeom prst="rect">
            <a:avLst/>
          </a:prstGeom>
        </p:spPr>
        <p:txBody>
          <a:bodyPr wrap="none">
            <a:spAutoFit/>
          </a:bodyPr>
          <a:lstStyle/>
          <a:p>
            <a:r>
              <a:rPr lang="zh-CN" altLang="en-US" sz="1350" dirty="0"/>
              <a:t>调用 </a:t>
            </a:r>
            <a:r>
              <a:rPr lang="en-US" altLang="zh-CN" sz="1350" dirty="0"/>
              <a:t>visit(3)</a:t>
            </a:r>
            <a:r>
              <a:rPr lang="zh-CN" altLang="en-US" sz="1350" dirty="0"/>
              <a:t> </a:t>
            </a:r>
          </a:p>
        </p:txBody>
      </p:sp>
      <p:sp>
        <p:nvSpPr>
          <p:cNvPr id="22" name="矩形 21">
            <a:extLst>
              <a:ext uri="{FF2B5EF4-FFF2-40B4-BE49-F238E27FC236}">
                <a16:creationId xmlns:a16="http://schemas.microsoft.com/office/drawing/2014/main" id="{892BE88D-ECCE-D647-AB74-7EBCD124BDC2}"/>
              </a:ext>
            </a:extLst>
          </p:cNvPr>
          <p:cNvSpPr/>
          <p:nvPr/>
        </p:nvSpPr>
        <p:spPr>
          <a:xfrm>
            <a:off x="3774290" y="5417565"/>
            <a:ext cx="280846" cy="300082"/>
          </a:xfrm>
          <a:prstGeom prst="rect">
            <a:avLst/>
          </a:prstGeom>
        </p:spPr>
        <p:txBody>
          <a:bodyPr wrap="none">
            <a:spAutoFit/>
          </a:bodyPr>
          <a:lstStyle/>
          <a:p>
            <a:r>
              <a:rPr lang="en-US" altLang="zh-CN" sz="1350" dirty="0"/>
              <a:t>1</a:t>
            </a:r>
            <a:endParaRPr lang="zh-CN" altLang="en-US" sz="1350" dirty="0"/>
          </a:p>
        </p:txBody>
      </p:sp>
      <p:sp>
        <p:nvSpPr>
          <p:cNvPr id="23" name="矩形 22">
            <a:extLst>
              <a:ext uri="{FF2B5EF4-FFF2-40B4-BE49-F238E27FC236}">
                <a16:creationId xmlns:a16="http://schemas.microsoft.com/office/drawing/2014/main" id="{45486178-DE1F-7346-8ABC-43BC99B6E8D4}"/>
              </a:ext>
            </a:extLst>
          </p:cNvPr>
          <p:cNvSpPr/>
          <p:nvPr/>
        </p:nvSpPr>
        <p:spPr>
          <a:xfrm>
            <a:off x="3779341" y="5162713"/>
            <a:ext cx="280846" cy="300082"/>
          </a:xfrm>
          <a:prstGeom prst="rect">
            <a:avLst/>
          </a:prstGeom>
        </p:spPr>
        <p:txBody>
          <a:bodyPr wrap="none">
            <a:spAutoFit/>
          </a:bodyPr>
          <a:lstStyle/>
          <a:p>
            <a:r>
              <a:rPr lang="en-US" altLang="zh-CN" sz="1350" dirty="0"/>
              <a:t>2</a:t>
            </a:r>
            <a:endParaRPr lang="zh-CN" altLang="en-US" sz="1350" dirty="0"/>
          </a:p>
        </p:txBody>
      </p:sp>
      <p:sp>
        <p:nvSpPr>
          <p:cNvPr id="24" name="矩形 23">
            <a:extLst>
              <a:ext uri="{FF2B5EF4-FFF2-40B4-BE49-F238E27FC236}">
                <a16:creationId xmlns:a16="http://schemas.microsoft.com/office/drawing/2014/main" id="{25B9A4D0-34EF-7F49-9FC8-EFF9127567D0}"/>
              </a:ext>
            </a:extLst>
          </p:cNvPr>
          <p:cNvSpPr/>
          <p:nvPr/>
        </p:nvSpPr>
        <p:spPr>
          <a:xfrm>
            <a:off x="3786520" y="4874641"/>
            <a:ext cx="280846" cy="300082"/>
          </a:xfrm>
          <a:prstGeom prst="rect">
            <a:avLst/>
          </a:prstGeom>
        </p:spPr>
        <p:txBody>
          <a:bodyPr wrap="none">
            <a:spAutoFit/>
          </a:bodyPr>
          <a:lstStyle/>
          <a:p>
            <a:r>
              <a:rPr lang="en-US" altLang="zh-CN" sz="1350" dirty="0"/>
              <a:t>3</a:t>
            </a:r>
            <a:endParaRPr lang="zh-CN" altLang="en-US" sz="1350" dirty="0"/>
          </a:p>
        </p:txBody>
      </p:sp>
      <p:sp>
        <p:nvSpPr>
          <p:cNvPr id="25" name="文本框 24">
            <a:extLst>
              <a:ext uri="{FF2B5EF4-FFF2-40B4-BE49-F238E27FC236}">
                <a16:creationId xmlns:a16="http://schemas.microsoft.com/office/drawing/2014/main" id="{599AFD9B-469F-E042-8724-81A4E2EB1544}"/>
              </a:ext>
            </a:extLst>
          </p:cNvPr>
          <p:cNvSpPr txBox="1"/>
          <p:nvPr/>
        </p:nvSpPr>
        <p:spPr>
          <a:xfrm>
            <a:off x="5015360" y="2458249"/>
            <a:ext cx="4440931" cy="3323987"/>
          </a:xfrm>
          <a:prstGeom prst="rect">
            <a:avLst/>
          </a:prstGeom>
          <a:noFill/>
        </p:spPr>
        <p:txBody>
          <a:bodyPr wrap="square" rtlCol="0">
            <a:spAutoFit/>
          </a:bodyPr>
          <a:lstStyle/>
          <a:p>
            <a:r>
              <a:rPr lang="en-US" altLang="zh-Hans-HK" sz="1500" b="1" dirty="0">
                <a:solidFill>
                  <a:srgbClr val="0070C0"/>
                </a:solidFill>
                <a:latin typeface="Times New Roman" panose="02020603050405020304" pitchFamily="18" charset="0"/>
                <a:cs typeface="Times New Roman" panose="02020603050405020304" pitchFamily="18" charset="0"/>
              </a:rPr>
              <a:t>void</a:t>
            </a:r>
            <a:r>
              <a:rPr lang="en-US" altLang="zh-Hans-HK" sz="1500" dirty="0">
                <a:solidFill>
                  <a:srgbClr val="0070C0"/>
                </a:solidFill>
                <a:latin typeface="Times New Roman" panose="02020603050405020304" pitchFamily="18" charset="0"/>
                <a:cs typeface="Times New Roman" panose="02020603050405020304" pitchFamily="18" charset="0"/>
              </a:rPr>
              <a:t> visit(</a:t>
            </a:r>
            <a:r>
              <a:rPr lang="en-US" altLang="zh-Hans-HK" sz="1500" b="1" dirty="0">
                <a:solidFill>
                  <a:srgbClr val="0070C0"/>
                </a:solidFill>
                <a:latin typeface="Times New Roman" panose="02020603050405020304" pitchFamily="18" charset="0"/>
                <a:cs typeface="Times New Roman" panose="02020603050405020304" pitchFamily="18" charset="0"/>
              </a:rPr>
              <a:t>int</a:t>
            </a:r>
            <a:r>
              <a:rPr lang="en-US" altLang="zh-Hans-HK" sz="1500" dirty="0">
                <a:solidFill>
                  <a:srgbClr val="0070C0"/>
                </a:solidFill>
                <a:latin typeface="Times New Roman" panose="02020603050405020304" pitchFamily="18" charset="0"/>
                <a:cs typeface="Times New Roman" panose="02020603050405020304" pitchFamily="18" charset="0"/>
              </a:rPr>
              <a:t> v){    //</a:t>
            </a:r>
            <a:r>
              <a:rPr lang="en-US" altLang="zh-Hans-HK" sz="1500" dirty="0" err="1">
                <a:solidFill>
                  <a:srgbClr val="0070C0"/>
                </a:solidFill>
                <a:latin typeface="Times New Roman" panose="02020603050405020304" pitchFamily="18" charset="0"/>
                <a:cs typeface="Times New Roman" panose="02020603050405020304" pitchFamily="18" charset="0"/>
              </a:rPr>
              <a:t>SCC’algorithm</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lowlink</a:t>
            </a:r>
            <a:r>
              <a:rPr lang="zh-CN" altLang="en-US" sz="1500" dirty="0">
                <a:solidFill>
                  <a:srgbClr val="0070C0"/>
                </a:solidFill>
                <a:latin typeface="Times New Roman" panose="02020603050405020304" pitchFamily="18" charset="0"/>
                <a:cs typeface="Times New Roman" panose="02020603050405020304" pitchFamily="18" charset="0"/>
              </a:rPr>
              <a:t>的修改</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latin typeface="Times New Roman" panose="02020603050405020304" pitchFamily="18" charset="0"/>
                <a:cs typeface="Times New Roman" panose="02020603050405020304" pitchFamily="18" charset="0"/>
              </a:rPr>
              <a:t>v.index</a:t>
            </a:r>
            <a:r>
              <a:rPr lang="en-US" altLang="zh-Hans-HK" sz="1500" dirty="0">
                <a:solidFill>
                  <a:srgbClr val="00B0F0"/>
                </a:solidFill>
                <a:latin typeface="Times New Roman" panose="02020603050405020304" pitchFamily="18" charset="0"/>
                <a:cs typeface="Times New Roman" panose="02020603050405020304" pitchFamily="18" charset="0"/>
              </a:rPr>
              <a:t> = </a:t>
            </a:r>
            <a:r>
              <a:rPr lang="en-US" altLang="zh-Hans-HK" sz="1500" dirty="0" err="1">
                <a:solidFill>
                  <a:srgbClr val="00B0F0"/>
                </a:solidFill>
                <a:latin typeface="Times New Roman" panose="02020603050405020304" pitchFamily="18" charset="0"/>
                <a:cs typeface="Times New Roman" panose="02020603050405020304" pitchFamily="18" charset="0"/>
              </a:rPr>
              <a:t>v.lowlink</a:t>
            </a:r>
            <a:r>
              <a:rPr lang="en-US" altLang="zh-Hans-HK" sz="1500" dirty="0">
                <a:solidFill>
                  <a:srgbClr val="00B0F0"/>
                </a:solidFill>
                <a:latin typeface="Times New Roman" panose="02020603050405020304" pitchFamily="18" charset="0"/>
                <a:cs typeface="Times New Roman" panose="02020603050405020304" pitchFamily="18" charset="0"/>
              </a:rPr>
              <a:t> = count;</a:t>
            </a:r>
            <a:r>
              <a:rPr lang="en-US" altLang="zh-Hans-HK" sz="1500" dirty="0">
                <a:solidFill>
                  <a:srgbClr val="0070C0"/>
                </a:solidFill>
                <a:latin typeface="Times New Roman" panose="02020603050405020304" pitchFamily="18" charset="0"/>
                <a:cs typeface="Times New Roman" panose="02020603050405020304" pitchFamily="18" charset="0"/>
              </a:rPr>
              <a:t>    count++;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Stack.push</a:t>
            </a:r>
            <a:r>
              <a:rPr lang="en-US" altLang="zh-Hans-HK" sz="1500" dirty="0">
                <a:solidFill>
                  <a:srgbClr val="0070C0"/>
                </a:solidFill>
                <a:latin typeface="Times New Roman" panose="02020603050405020304" pitchFamily="18" charset="0"/>
                <a:cs typeface="Times New Roman" panose="02020603050405020304" pitchFamily="18" charset="0"/>
              </a:rPr>
              <a:t>(v); </a:t>
            </a:r>
            <a:r>
              <a:rPr lang="en-US" altLang="zh-Hans-HK" sz="1500" dirty="0" err="1">
                <a:solidFill>
                  <a:srgbClr val="FF0000"/>
                </a:solidFill>
                <a:latin typeface="Times New Roman" panose="02020603050405020304" pitchFamily="18" charset="0"/>
                <a:cs typeface="Times New Roman" panose="02020603050405020304" pitchFamily="18" charset="0"/>
              </a:rPr>
              <a:t>v.onStack</a:t>
            </a:r>
            <a:r>
              <a:rPr lang="en-US" altLang="zh-Hans-HK" sz="1500" dirty="0">
                <a:solidFill>
                  <a:srgbClr val="FF0000"/>
                </a:solidFill>
                <a:latin typeface="Times New Roman" panose="02020603050405020304" pitchFamily="18" charset="0"/>
                <a:cs typeface="Times New Roman" panose="02020603050405020304" pitchFamily="18" charset="0"/>
              </a:rPr>
              <a:t> := true;</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for </a:t>
            </a:r>
            <a:r>
              <a:rPr lang="en-US" altLang="zh-Hans-HK" sz="1500" dirty="0">
                <a:solidFill>
                  <a:srgbClr val="0070C0"/>
                </a:solidFill>
                <a:latin typeface="Times New Roman" panose="02020603050405020304" pitchFamily="18" charset="0"/>
                <a:cs typeface="Times New Roman" panose="02020603050405020304" pitchFamily="18" charset="0"/>
              </a:rPr>
              <a:t>(each (v, w) in E)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70C0"/>
                </a:solidFill>
                <a:latin typeface="Times New Roman" panose="02020603050405020304" pitchFamily="18" charset="0"/>
                <a:cs typeface="Times New Roman" panose="02020603050405020304" pitchFamily="18" charset="0"/>
              </a:rPr>
              <a:t>w.index</a:t>
            </a:r>
            <a:r>
              <a:rPr lang="en-US" altLang="zh-Hans-HK" sz="1500" dirty="0">
                <a:solidFill>
                  <a:srgbClr val="0070C0"/>
                </a:solidFill>
                <a:latin typeface="Times New Roman" panose="02020603050405020304" pitchFamily="18" charset="0"/>
                <a:cs typeface="Times New Roman" panose="02020603050405020304" pitchFamily="18" charset="0"/>
              </a:rPr>
              <a:t> is undefined){</a:t>
            </a:r>
          </a:p>
          <a:p>
            <a:r>
              <a:rPr lang="en-US" altLang="zh-Hans-HK" sz="1500" dirty="0">
                <a:solidFill>
                  <a:srgbClr val="0070C0"/>
                </a:solidFill>
                <a:latin typeface="Times New Roman" panose="02020603050405020304" pitchFamily="18" charset="0"/>
                <a:cs typeface="Times New Roman" panose="02020603050405020304" pitchFamily="18" charset="0"/>
              </a:rPr>
              <a:t>               visit(w);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b="1" dirty="0">
                <a:solidFill>
                  <a:srgbClr val="0070C0"/>
                </a:solidFill>
                <a:latin typeface="Times New Roman" panose="02020603050405020304" pitchFamily="18" charset="0"/>
                <a:cs typeface="Times New Roman" panose="02020603050405020304" pitchFamily="18" charset="0"/>
              </a:rPr>
              <a:t>else if</a:t>
            </a:r>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err="1">
                <a:solidFill>
                  <a:srgbClr val="FF0000"/>
                </a:solidFill>
                <a:latin typeface="Times New Roman" panose="02020603050405020304" pitchFamily="18" charset="0"/>
                <a:cs typeface="Times New Roman" panose="02020603050405020304" pitchFamily="18" charset="0"/>
              </a:rPr>
              <a:t>w.onStack</a:t>
            </a:r>
            <a:r>
              <a:rPr lang="en-US" altLang="zh-Hans-HK" sz="1500" dirty="0">
                <a:solidFill>
                  <a:srgbClr val="0070C0"/>
                </a:solidFill>
                <a:latin typeface="Times New Roman" panose="02020603050405020304" pitchFamily="18" charset="0"/>
                <a:cs typeface="Times New Roman" panose="02020603050405020304" pitchFamily="18" charset="0"/>
              </a:rPr>
              <a:t>)</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solidFill>
                  <a:srgbClr val="00B0F0"/>
                </a:solidFill>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15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15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1500" dirty="0">
              <a:solidFill>
                <a:srgbClr val="0070C0"/>
              </a:solidFill>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        }</a:t>
            </a:r>
          </a:p>
          <a:p>
            <a:r>
              <a:rPr lang="en-US" altLang="zh-Hans-HK" sz="1500" dirty="0">
                <a:solidFill>
                  <a:srgbClr val="0070C0"/>
                </a:solidFill>
                <a:latin typeface="Times New Roman" panose="02020603050405020304" pitchFamily="18" charset="0"/>
                <a:cs typeface="Times New Roman" panose="02020603050405020304" pitchFamily="18" charset="0"/>
              </a:rPr>
              <a:t>       </a:t>
            </a:r>
            <a:r>
              <a:rPr lang="en-US" altLang="zh-Hans-HK" sz="1500" dirty="0">
                <a:latin typeface="Times New Roman" panose="02020603050405020304" pitchFamily="18" charset="0"/>
                <a:cs typeface="Times New Roman" panose="02020603050405020304" pitchFamily="18" charset="0"/>
              </a:rPr>
              <a:t>…//</a:t>
            </a:r>
            <a:r>
              <a:rPr lang="zh-CN" altLang="en-US" sz="1500" dirty="0">
                <a:latin typeface="Times New Roman" panose="02020603050405020304" pitchFamily="18" charset="0"/>
                <a:cs typeface="Times New Roman" panose="02020603050405020304" pitchFamily="18" charset="0"/>
              </a:rPr>
              <a:t>出栈打印过程   利用</a:t>
            </a:r>
            <a:r>
              <a:rPr lang="en-US" altLang="zh-CN" sz="1500" dirty="0" err="1">
                <a:latin typeface="Times New Roman" panose="02020603050405020304" pitchFamily="18" charset="0"/>
                <a:cs typeface="Times New Roman" panose="02020603050405020304" pitchFamily="18" charset="0"/>
              </a:rPr>
              <a:t>lowlink</a:t>
            </a:r>
            <a:r>
              <a:rPr lang="zh-CN" altLang="en-US" sz="1500" dirty="0">
                <a:latin typeface="Times New Roman" panose="02020603050405020304" pitchFamily="18" charset="0"/>
                <a:cs typeface="Times New Roman" panose="02020603050405020304" pitchFamily="18" charset="0"/>
              </a:rPr>
              <a:t>与</a:t>
            </a:r>
            <a:r>
              <a:rPr lang="en-US" altLang="zh-CN" sz="1500" dirty="0">
                <a:latin typeface="Times New Roman" panose="02020603050405020304" pitchFamily="18" charset="0"/>
                <a:cs typeface="Times New Roman" panose="02020603050405020304" pitchFamily="18" charset="0"/>
              </a:rPr>
              <a:t>index</a:t>
            </a:r>
            <a:r>
              <a:rPr lang="zh-CN" altLang="en-US" sz="1500" dirty="0">
                <a:latin typeface="Times New Roman" panose="02020603050405020304" pitchFamily="18" charset="0"/>
                <a:cs typeface="Times New Roman" panose="02020603050405020304" pitchFamily="18" charset="0"/>
              </a:rPr>
              <a:t>。</a:t>
            </a:r>
            <a:endParaRPr lang="en-US" altLang="zh-Hans-HK" sz="1500" dirty="0">
              <a:latin typeface="Times New Roman" panose="02020603050405020304" pitchFamily="18" charset="0"/>
              <a:cs typeface="Times New Roman" panose="02020603050405020304" pitchFamily="18" charset="0"/>
            </a:endParaRPr>
          </a:p>
          <a:p>
            <a:r>
              <a:rPr lang="en-US" altLang="zh-Hans-HK" sz="1500" dirty="0">
                <a:solidFill>
                  <a:srgbClr val="0070C0"/>
                </a:solidFill>
                <a:latin typeface="Times New Roman" panose="02020603050405020304" pitchFamily="18" charset="0"/>
                <a:cs typeface="Times New Roman" panose="02020603050405020304" pitchFamily="18" charset="0"/>
              </a:rPr>
              <a:t>}</a:t>
            </a:r>
            <a:endParaRPr lang="zh-Hans-HK" altLang="en-US" sz="1500" dirty="0">
              <a:solidFill>
                <a:srgbClr val="0070C0"/>
              </a:solidFill>
              <a:latin typeface="Times New Roman" panose="02020603050405020304" pitchFamily="18" charset="0"/>
              <a:cs typeface="Times New Roman" panose="02020603050405020304" pitchFamily="18" charset="0"/>
            </a:endParaRPr>
          </a:p>
        </p:txBody>
      </p:sp>
      <p:sp>
        <p:nvSpPr>
          <p:cNvPr id="27" name="矩形 26">
            <a:extLst>
              <a:ext uri="{FF2B5EF4-FFF2-40B4-BE49-F238E27FC236}">
                <a16:creationId xmlns:a16="http://schemas.microsoft.com/office/drawing/2014/main" id="{B50E34DC-27D1-1D4A-931F-DD80184AA5FE}"/>
              </a:ext>
            </a:extLst>
          </p:cNvPr>
          <p:cNvSpPr/>
          <p:nvPr/>
        </p:nvSpPr>
        <p:spPr>
          <a:xfrm>
            <a:off x="3393271" y="2437043"/>
            <a:ext cx="1326004" cy="300082"/>
          </a:xfrm>
          <a:prstGeom prst="rect">
            <a:avLst/>
          </a:prstGeom>
        </p:spPr>
        <p:txBody>
          <a:bodyPr wrap="none">
            <a:spAutoFit/>
          </a:bodyPr>
          <a:lstStyle/>
          <a:p>
            <a:r>
              <a:rPr lang="en-US" altLang="zh-CN" sz="1350" dirty="0">
                <a:solidFill>
                  <a:srgbClr val="FF0000"/>
                </a:solidFill>
                <a:latin typeface="Times New Roman" panose="02020603050405020304" pitchFamily="18" charset="0"/>
                <a:cs typeface="Times New Roman" panose="02020603050405020304" pitchFamily="18" charset="0"/>
              </a:rPr>
              <a:t>1</a:t>
            </a:r>
            <a:r>
              <a:rPr lang="en-US" altLang="zh-Hans-HK" sz="1350" dirty="0">
                <a:solidFill>
                  <a:srgbClr val="FF0000"/>
                </a:solidFill>
                <a:latin typeface="Times New Roman" panose="02020603050405020304" pitchFamily="18" charset="0"/>
                <a:cs typeface="Times New Roman" panose="02020603050405020304" pitchFamily="18" charset="0"/>
              </a:rPr>
              <a:t>.onStack</a:t>
            </a:r>
            <a:r>
              <a:rPr lang="en-US" altLang="zh-CN" sz="1350" dirty="0">
                <a:solidFill>
                  <a:srgbClr val="FF0000"/>
                </a:solidFill>
                <a:latin typeface="Times New Roman" panose="02020603050405020304" pitchFamily="18" charset="0"/>
                <a:cs typeface="Times New Roman" panose="02020603050405020304" pitchFamily="18" charset="0"/>
              </a:rPr>
              <a:t> = true</a:t>
            </a:r>
            <a:endParaRPr lang="zh-CN" altLang="en-US" sz="1350" dirty="0"/>
          </a:p>
        </p:txBody>
      </p:sp>
      <p:sp>
        <p:nvSpPr>
          <p:cNvPr id="28" name="矩形 27">
            <a:extLst>
              <a:ext uri="{FF2B5EF4-FFF2-40B4-BE49-F238E27FC236}">
                <a16:creationId xmlns:a16="http://schemas.microsoft.com/office/drawing/2014/main" id="{841704EE-0A12-D44E-A840-158985CD1709}"/>
              </a:ext>
            </a:extLst>
          </p:cNvPr>
          <p:cNvSpPr/>
          <p:nvPr/>
        </p:nvSpPr>
        <p:spPr>
          <a:xfrm>
            <a:off x="2597673" y="2902548"/>
            <a:ext cx="276389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.index)</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
        <p:nvSpPr>
          <p:cNvPr id="29" name="三角形 28">
            <a:extLst>
              <a:ext uri="{FF2B5EF4-FFF2-40B4-BE49-F238E27FC236}">
                <a16:creationId xmlns:a16="http://schemas.microsoft.com/office/drawing/2014/main" id="{08798229-6A59-444E-B6A2-FC0F3868FB10}"/>
              </a:ext>
            </a:extLst>
          </p:cNvPr>
          <p:cNvSpPr/>
          <p:nvPr/>
        </p:nvSpPr>
        <p:spPr>
          <a:xfrm rot="19746221">
            <a:off x="5366645" y="4073650"/>
            <a:ext cx="282299" cy="249000"/>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30" name="矩形 29">
            <a:extLst>
              <a:ext uri="{FF2B5EF4-FFF2-40B4-BE49-F238E27FC236}">
                <a16:creationId xmlns:a16="http://schemas.microsoft.com/office/drawing/2014/main" id="{669B884F-BCCA-0C4E-B5DF-E421E68622C4}"/>
              </a:ext>
            </a:extLst>
          </p:cNvPr>
          <p:cNvSpPr/>
          <p:nvPr/>
        </p:nvSpPr>
        <p:spPr>
          <a:xfrm>
            <a:off x="513132" y="4569952"/>
            <a:ext cx="1088760" cy="300082"/>
          </a:xfrm>
          <a:prstGeom prst="rect">
            <a:avLst/>
          </a:prstGeom>
        </p:spPr>
        <p:txBody>
          <a:bodyPr wrap="none">
            <a:spAutoFit/>
          </a:bodyPr>
          <a:lstStyle/>
          <a:p>
            <a:r>
              <a:rPr lang="en-US" altLang="zh-CN" sz="1350" dirty="0"/>
              <a:t>visit(2)</a:t>
            </a:r>
            <a:r>
              <a:rPr lang="zh-CN" altLang="en-US" sz="1350" dirty="0"/>
              <a:t>返回 </a:t>
            </a:r>
          </a:p>
        </p:txBody>
      </p:sp>
      <p:sp>
        <p:nvSpPr>
          <p:cNvPr id="31" name="矩形 30">
            <a:extLst>
              <a:ext uri="{FF2B5EF4-FFF2-40B4-BE49-F238E27FC236}">
                <a16:creationId xmlns:a16="http://schemas.microsoft.com/office/drawing/2014/main" id="{F809B063-D094-5849-8CFB-C50EC6DE4107}"/>
              </a:ext>
            </a:extLst>
          </p:cNvPr>
          <p:cNvSpPr/>
          <p:nvPr/>
        </p:nvSpPr>
        <p:spPr>
          <a:xfrm>
            <a:off x="497937" y="4939323"/>
            <a:ext cx="2908168" cy="507831"/>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min(</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2</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3</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lowlink</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a:t>
            </a:r>
          </a:p>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                 =1</a:t>
            </a:r>
            <a:endParaRPr lang="zh-CN" altLang="en-US" sz="1350" dirty="0">
              <a:solidFill>
                <a:srgbClr val="C00000"/>
              </a:solidFill>
            </a:endParaRPr>
          </a:p>
        </p:txBody>
      </p:sp>
      <p:sp>
        <p:nvSpPr>
          <p:cNvPr id="32" name="矩形 31">
            <a:extLst>
              <a:ext uri="{FF2B5EF4-FFF2-40B4-BE49-F238E27FC236}">
                <a16:creationId xmlns:a16="http://schemas.microsoft.com/office/drawing/2014/main" id="{EAB6EEA2-9DB3-1948-847A-F38FAE3E5E67}"/>
              </a:ext>
            </a:extLst>
          </p:cNvPr>
          <p:cNvSpPr/>
          <p:nvPr/>
        </p:nvSpPr>
        <p:spPr>
          <a:xfrm>
            <a:off x="511438" y="2741803"/>
            <a:ext cx="1088760" cy="300082"/>
          </a:xfrm>
          <a:prstGeom prst="rect">
            <a:avLst/>
          </a:prstGeom>
        </p:spPr>
        <p:txBody>
          <a:bodyPr wrap="none">
            <a:spAutoFit/>
          </a:bodyPr>
          <a:lstStyle/>
          <a:p>
            <a:r>
              <a:rPr lang="en-US" altLang="zh-CN" sz="1350" dirty="0"/>
              <a:t>visit(1)</a:t>
            </a:r>
            <a:r>
              <a:rPr lang="zh-CN" altLang="en-US" sz="1350" dirty="0"/>
              <a:t>返回 </a:t>
            </a:r>
          </a:p>
        </p:txBody>
      </p:sp>
      <p:sp>
        <p:nvSpPr>
          <p:cNvPr id="33" name="矩形 32">
            <a:extLst>
              <a:ext uri="{FF2B5EF4-FFF2-40B4-BE49-F238E27FC236}">
                <a16:creationId xmlns:a16="http://schemas.microsoft.com/office/drawing/2014/main" id="{578E6DEA-B2C6-8F4D-9574-987B61889740}"/>
              </a:ext>
            </a:extLst>
          </p:cNvPr>
          <p:cNvSpPr/>
          <p:nvPr/>
        </p:nvSpPr>
        <p:spPr>
          <a:xfrm>
            <a:off x="501958" y="2974902"/>
            <a:ext cx="1162498" cy="300082"/>
          </a:xfrm>
          <a:prstGeom prst="rect">
            <a:avLst/>
          </a:prstGeom>
        </p:spPr>
        <p:txBody>
          <a:bodyPr wrap="none">
            <a:spAutoFit/>
          </a:bodyPr>
          <a:lstStyle/>
          <a:p>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r>
              <a:rPr lang="en-US" altLang="zh-Hans-HK" sz="1350" dirty="0">
                <a:solidFill>
                  <a:srgbClr val="C00000"/>
                </a:solidFill>
                <a:highlight>
                  <a:srgbClr val="FFFF00"/>
                </a:highlight>
                <a:latin typeface="Times New Roman" panose="02020603050405020304" pitchFamily="18" charset="0"/>
                <a:cs typeface="Times New Roman" panose="02020603050405020304" pitchFamily="18" charset="0"/>
              </a:rPr>
              <a:t>.lowlink := </a:t>
            </a:r>
            <a:r>
              <a:rPr lang="en-US" altLang="zh-CN" sz="1350" dirty="0">
                <a:solidFill>
                  <a:srgbClr val="C00000"/>
                </a:solidFill>
                <a:highlight>
                  <a:srgbClr val="FFFF00"/>
                </a:highlight>
                <a:latin typeface="Times New Roman" panose="02020603050405020304" pitchFamily="18" charset="0"/>
                <a:cs typeface="Times New Roman" panose="02020603050405020304" pitchFamily="18" charset="0"/>
              </a:rPr>
              <a:t>1</a:t>
            </a:r>
            <a:endParaRPr lang="zh-CN" altLang="en-US" sz="1350" dirty="0">
              <a:solidFill>
                <a:srgbClr val="C00000"/>
              </a:solidFill>
            </a:endParaRPr>
          </a:p>
        </p:txBody>
      </p:sp>
      <p:sp>
        <p:nvSpPr>
          <p:cNvPr id="9" name="矩形 8">
            <a:extLst>
              <a:ext uri="{FF2B5EF4-FFF2-40B4-BE49-F238E27FC236}">
                <a16:creationId xmlns:a16="http://schemas.microsoft.com/office/drawing/2014/main" id="{5E5A26D2-F8CE-BC44-87BD-C949D817CBB6}"/>
              </a:ext>
            </a:extLst>
          </p:cNvPr>
          <p:cNvSpPr/>
          <p:nvPr/>
        </p:nvSpPr>
        <p:spPr>
          <a:xfrm>
            <a:off x="4210919" y="1016491"/>
            <a:ext cx="5051383" cy="369332"/>
          </a:xfrm>
          <a:prstGeom prst="rect">
            <a:avLst/>
          </a:prstGeom>
        </p:spPr>
        <p:txBody>
          <a:bodyPr wrap="none">
            <a:spAutoFit/>
          </a:bodyPr>
          <a:lstStyle/>
          <a:p>
            <a:r>
              <a:rPr lang="zh-CN" altLang="en-US" dirty="0">
                <a:solidFill>
                  <a:srgbClr val="C00000"/>
                </a:solidFill>
              </a:rPr>
              <a:t>（</a:t>
            </a:r>
            <a:r>
              <a:rPr lang="en-US" altLang="zh-CN" dirty="0">
                <a:solidFill>
                  <a:srgbClr val="C00000"/>
                </a:solidFill>
              </a:rPr>
              <a:t>1.lowlink=1.index)</a:t>
            </a:r>
            <a:r>
              <a:rPr lang="zh-CN" altLang="en-US" dirty="0">
                <a:solidFill>
                  <a:srgbClr val="C00000"/>
                </a:solidFill>
              </a:rPr>
              <a:t>，令</a:t>
            </a:r>
            <a:r>
              <a:rPr lang="en-US" altLang="zh-CN" dirty="0">
                <a:solidFill>
                  <a:srgbClr val="C00000"/>
                </a:solidFill>
              </a:rPr>
              <a:t>1</a:t>
            </a:r>
            <a:r>
              <a:rPr lang="zh-CN" altLang="en-US" dirty="0">
                <a:solidFill>
                  <a:srgbClr val="C00000"/>
                </a:solidFill>
              </a:rPr>
              <a:t>和栈中</a:t>
            </a:r>
            <a:r>
              <a:rPr lang="en-US" altLang="zh-CN" dirty="0">
                <a:solidFill>
                  <a:srgbClr val="C00000"/>
                </a:solidFill>
              </a:rPr>
              <a:t>1</a:t>
            </a:r>
            <a:r>
              <a:rPr lang="zh-CN" altLang="en-US" dirty="0">
                <a:solidFill>
                  <a:srgbClr val="C00000"/>
                </a:solidFill>
              </a:rPr>
              <a:t>后元素出栈。</a:t>
            </a:r>
          </a:p>
        </p:txBody>
      </p:sp>
    </p:spTree>
    <p:extLst>
      <p:ext uri="{BB962C8B-B14F-4D97-AF65-F5344CB8AC3E}">
        <p14:creationId xmlns:p14="http://schemas.microsoft.com/office/powerpoint/2010/main" val="117398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FF527F8D-F41D-4475-9F7C-AFF805BB3B7E}"/>
              </a:ext>
            </a:extLst>
          </p:cNvPr>
          <p:cNvGrpSpPr/>
          <p:nvPr/>
        </p:nvGrpSpPr>
        <p:grpSpPr>
          <a:xfrm>
            <a:off x="1694907" y="1336754"/>
            <a:ext cx="2700746" cy="963386"/>
            <a:chOff x="1097280" y="683625"/>
            <a:chExt cx="3600995" cy="1284514"/>
          </a:xfrm>
        </p:grpSpPr>
        <p:sp>
          <p:nvSpPr>
            <p:cNvPr id="2" name="椭圆 1">
              <a:extLst>
                <a:ext uri="{FF2B5EF4-FFF2-40B4-BE49-F238E27FC236}">
                  <a16:creationId xmlns:a16="http://schemas.microsoft.com/office/drawing/2014/main" id="{4B06EEE0-49A1-4F0B-8B1F-FD9391678443}"/>
                </a:ext>
              </a:extLst>
            </p:cNvPr>
            <p:cNvSpPr/>
            <p:nvPr/>
          </p:nvSpPr>
          <p:spPr bwMode="auto">
            <a:xfrm>
              <a:off x="1097280" y="68797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1097280"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2177143" y="6923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2177143"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3261360" y="68362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3261360"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4341223" y="6879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4341223"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1454332" y="86650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2534195" y="86215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3977641" y="32439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3977640" y="57687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2355669" y="104938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3439886" y="10406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4519749" y="10450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1275806" y="104503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1454332" y="178961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2534195" y="178526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3618412" y="17852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2895600" y="149780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1402043" y="99709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组合 48">
            <a:extLst>
              <a:ext uri="{FF2B5EF4-FFF2-40B4-BE49-F238E27FC236}">
                <a16:creationId xmlns:a16="http://schemas.microsoft.com/office/drawing/2014/main" id="{31280BF2-CDE4-4DE4-900E-E9CCCDF31B89}"/>
              </a:ext>
            </a:extLst>
          </p:cNvPr>
          <p:cNvGrpSpPr/>
          <p:nvPr/>
        </p:nvGrpSpPr>
        <p:grpSpPr>
          <a:xfrm>
            <a:off x="1516279" y="2714888"/>
            <a:ext cx="2879373" cy="1150564"/>
            <a:chOff x="676231" y="2528801"/>
            <a:chExt cx="3839164" cy="1534085"/>
          </a:xfrm>
        </p:grpSpPr>
        <p:sp>
          <p:nvSpPr>
            <p:cNvPr id="24" name="椭圆 23">
              <a:extLst>
                <a:ext uri="{FF2B5EF4-FFF2-40B4-BE49-F238E27FC236}">
                  <a16:creationId xmlns:a16="http://schemas.microsoft.com/office/drawing/2014/main" id="{52DB5CB1-8369-4B32-9A30-3CDCEF310377}"/>
                </a:ext>
              </a:extLst>
            </p:cNvPr>
            <p:cNvSpPr/>
            <p:nvPr/>
          </p:nvSpPr>
          <p:spPr bwMode="auto">
            <a:xfrm>
              <a:off x="914400" y="278272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7C819C10-E9A2-4E71-ADF0-5132D7A8E7E2}"/>
                </a:ext>
              </a:extLst>
            </p:cNvPr>
            <p:cNvSpPr/>
            <p:nvPr/>
          </p:nvSpPr>
          <p:spPr bwMode="auto">
            <a:xfrm>
              <a:off x="914400" y="3705834"/>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4766BD97-4457-4DBE-8ED6-6959169DE59A}"/>
                </a:ext>
              </a:extLst>
            </p:cNvPr>
            <p:cNvSpPr/>
            <p:nvPr/>
          </p:nvSpPr>
          <p:spPr bwMode="auto">
            <a:xfrm>
              <a:off x="1994263" y="2787080"/>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7E3C99E7-7CE3-4C6B-A513-0867820D7188}"/>
                </a:ext>
              </a:extLst>
            </p:cNvPr>
            <p:cNvSpPr/>
            <p:nvPr/>
          </p:nvSpPr>
          <p:spPr bwMode="auto">
            <a:xfrm>
              <a:off x="1994263" y="37058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03E49D88-0B4E-4306-8904-F73B700EEF8B}"/>
                </a:ext>
              </a:extLst>
            </p:cNvPr>
            <p:cNvSpPr/>
            <p:nvPr/>
          </p:nvSpPr>
          <p:spPr bwMode="auto">
            <a:xfrm>
              <a:off x="3078480" y="277837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F8595555-4DDB-430D-83EC-D4D8ECC2B0CC}"/>
                </a:ext>
              </a:extLst>
            </p:cNvPr>
            <p:cNvSpPr/>
            <p:nvPr/>
          </p:nvSpPr>
          <p:spPr bwMode="auto">
            <a:xfrm>
              <a:off x="3078480"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06FCB394-5E6E-4FB3-A098-D1650BBC7A81}"/>
                </a:ext>
              </a:extLst>
            </p:cNvPr>
            <p:cNvSpPr/>
            <p:nvPr/>
          </p:nvSpPr>
          <p:spPr bwMode="auto">
            <a:xfrm>
              <a:off x="4158343" y="278272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31" name="椭圆 30">
              <a:extLst>
                <a:ext uri="{FF2B5EF4-FFF2-40B4-BE49-F238E27FC236}">
                  <a16:creationId xmlns:a16="http://schemas.microsoft.com/office/drawing/2014/main" id="{CF7943D0-956D-4D45-B6ED-500E34545482}"/>
                </a:ext>
              </a:extLst>
            </p:cNvPr>
            <p:cNvSpPr/>
            <p:nvPr/>
          </p:nvSpPr>
          <p:spPr bwMode="auto">
            <a:xfrm>
              <a:off x="4158343"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32" name="直接箭头连接符 31">
              <a:extLst>
                <a:ext uri="{FF2B5EF4-FFF2-40B4-BE49-F238E27FC236}">
                  <a16:creationId xmlns:a16="http://schemas.microsoft.com/office/drawing/2014/main" id="{CA92DFB6-306C-4F46-9C29-0AF1D63E684D}"/>
                </a:ext>
              </a:extLst>
            </p:cNvPr>
            <p:cNvCxnSpPr>
              <a:stCxn id="26" idx="2"/>
              <a:endCxn id="24" idx="6"/>
            </p:cNvCxnSpPr>
            <p:nvPr/>
          </p:nvCxnSpPr>
          <p:spPr bwMode="auto">
            <a:xfrm flipH="1" flipV="1">
              <a:off x="1271452" y="2961251"/>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AA130275-0D6A-4329-8376-0AF23D3AABBD}"/>
                </a:ext>
              </a:extLst>
            </p:cNvPr>
            <p:cNvCxnSpPr>
              <a:stCxn id="28" idx="2"/>
              <a:endCxn id="26" idx="6"/>
            </p:cNvCxnSpPr>
            <p:nvPr/>
          </p:nvCxnSpPr>
          <p:spPr bwMode="auto">
            <a:xfrm flipH="1">
              <a:off x="2351315" y="2956898"/>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F8D71418-2478-4545-8CF2-1031F6B85791}"/>
                </a:ext>
              </a:extLst>
            </p:cNvPr>
            <p:cNvCxnSpPr>
              <a:stCxn id="30" idx="1"/>
              <a:endCxn id="28" idx="7"/>
            </p:cNvCxnSpPr>
            <p:nvPr/>
          </p:nvCxnSpPr>
          <p:spPr bwMode="auto">
            <a:xfrm rot="16200000" flipV="1">
              <a:off x="3794761" y="241914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16">
              <a:extLst>
                <a:ext uri="{FF2B5EF4-FFF2-40B4-BE49-F238E27FC236}">
                  <a16:creationId xmlns:a16="http://schemas.microsoft.com/office/drawing/2014/main" id="{A888E3E6-8360-47C1-94A9-F58BA9EFEEA1}"/>
                </a:ext>
              </a:extLst>
            </p:cNvPr>
            <p:cNvCxnSpPr>
              <a:stCxn id="28" idx="5"/>
              <a:endCxn id="30" idx="3"/>
            </p:cNvCxnSpPr>
            <p:nvPr/>
          </p:nvCxnSpPr>
          <p:spPr bwMode="auto">
            <a:xfrm rot="16200000" flipH="1">
              <a:off x="3794760" y="267161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082B2479-9F9E-4F44-BF14-7F4D9D3063A6}"/>
                </a:ext>
              </a:extLst>
            </p:cNvPr>
            <p:cNvCxnSpPr>
              <a:stCxn id="27" idx="0"/>
              <a:endCxn id="26" idx="4"/>
            </p:cNvCxnSpPr>
            <p:nvPr/>
          </p:nvCxnSpPr>
          <p:spPr bwMode="auto">
            <a:xfrm flipV="1">
              <a:off x="2172789" y="31441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8701DA54-4644-403C-8592-9D16B5DD268C}"/>
                </a:ext>
              </a:extLst>
            </p:cNvPr>
            <p:cNvCxnSpPr>
              <a:stCxn id="29" idx="0"/>
              <a:endCxn id="28" idx="4"/>
            </p:cNvCxnSpPr>
            <p:nvPr/>
          </p:nvCxnSpPr>
          <p:spPr bwMode="auto">
            <a:xfrm flipV="1">
              <a:off x="3257006" y="313542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AAFC9CE8-8DAA-4D09-B7F9-9CA05ED1B695}"/>
                </a:ext>
              </a:extLst>
            </p:cNvPr>
            <p:cNvCxnSpPr>
              <a:stCxn id="31" idx="0"/>
              <a:endCxn id="30" idx="4"/>
            </p:cNvCxnSpPr>
            <p:nvPr/>
          </p:nvCxnSpPr>
          <p:spPr bwMode="auto">
            <a:xfrm flipV="1">
              <a:off x="4336869" y="313977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FEBC5B22-FDEA-4129-8B30-39FB47F00E3A}"/>
                </a:ext>
              </a:extLst>
            </p:cNvPr>
            <p:cNvCxnSpPr>
              <a:stCxn id="24" idx="4"/>
              <a:endCxn id="25" idx="0"/>
            </p:cNvCxnSpPr>
            <p:nvPr/>
          </p:nvCxnSpPr>
          <p:spPr bwMode="auto">
            <a:xfrm>
              <a:off x="1092926" y="31397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FB49E048-4F56-48F6-A351-FD64578D00A9}"/>
                </a:ext>
              </a:extLst>
            </p:cNvPr>
            <p:cNvCxnSpPr>
              <a:stCxn id="27" idx="2"/>
              <a:endCxn id="25" idx="6"/>
            </p:cNvCxnSpPr>
            <p:nvPr/>
          </p:nvCxnSpPr>
          <p:spPr bwMode="auto">
            <a:xfrm flipH="1">
              <a:off x="1271452" y="38843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F6F240C2-A572-4D1E-BD03-C668621A098A}"/>
                </a:ext>
              </a:extLst>
            </p:cNvPr>
            <p:cNvCxnSpPr>
              <a:stCxn id="29" idx="2"/>
              <a:endCxn id="27" idx="6"/>
            </p:cNvCxnSpPr>
            <p:nvPr/>
          </p:nvCxnSpPr>
          <p:spPr bwMode="auto">
            <a:xfrm flipH="1">
              <a:off x="2351315" y="3880007"/>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54A487B2-8AE1-420C-8C78-E4F867852ED2}"/>
                </a:ext>
              </a:extLst>
            </p:cNvPr>
            <p:cNvCxnSpPr>
              <a:stCxn id="31" idx="2"/>
              <a:endCxn id="29" idx="6"/>
            </p:cNvCxnSpPr>
            <p:nvPr/>
          </p:nvCxnSpPr>
          <p:spPr bwMode="auto">
            <a:xfrm flipH="1">
              <a:off x="3435532" y="388000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8">
              <a:extLst>
                <a:ext uri="{FF2B5EF4-FFF2-40B4-BE49-F238E27FC236}">
                  <a16:creationId xmlns:a16="http://schemas.microsoft.com/office/drawing/2014/main" id="{A4661334-2725-467F-8851-AE6F45664BAE}"/>
                </a:ext>
              </a:extLst>
            </p:cNvPr>
            <p:cNvCxnSpPr>
              <a:stCxn id="27" idx="5"/>
              <a:endCxn id="29" idx="3"/>
            </p:cNvCxnSpPr>
            <p:nvPr/>
          </p:nvCxnSpPr>
          <p:spPr bwMode="auto">
            <a:xfrm rot="5400000" flipH="1" flipV="1">
              <a:off x="2712720" y="3592549"/>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A6789BD7-61B0-4CEB-9ACB-2FD63955B61B}"/>
                </a:ext>
              </a:extLst>
            </p:cNvPr>
            <p:cNvCxnSpPr>
              <a:stCxn id="25" idx="7"/>
              <a:endCxn id="26" idx="3"/>
            </p:cNvCxnSpPr>
            <p:nvPr/>
          </p:nvCxnSpPr>
          <p:spPr bwMode="auto">
            <a:xfrm flipV="1">
              <a:off x="1219163" y="3091843"/>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a:extLst>
                <a:ext uri="{FF2B5EF4-FFF2-40B4-BE49-F238E27FC236}">
                  <a16:creationId xmlns:a16="http://schemas.microsoft.com/office/drawing/2014/main" id="{7161FD7A-639E-418E-9C45-F17ACA3760AD}"/>
                </a:ext>
              </a:extLst>
            </p:cNvPr>
            <p:cNvSpPr txBox="1"/>
            <p:nvPr/>
          </p:nvSpPr>
          <p:spPr>
            <a:xfrm>
              <a:off x="697142" y="2604309"/>
              <a:ext cx="312907" cy="400109"/>
            </a:xfrm>
            <a:prstGeom prst="rect">
              <a:avLst/>
            </a:prstGeom>
            <a:noFill/>
          </p:spPr>
          <p:txBody>
            <a:bodyPr wrap="square" rtlCol="0">
              <a:spAutoFit/>
            </a:bodyPr>
            <a:lstStyle/>
            <a:p>
              <a:r>
                <a:rPr lang="en-US" altLang="zh-Hans-HK" sz="1350" dirty="0"/>
                <a:t>1</a:t>
              </a:r>
              <a:endParaRPr lang="zh-Hans-HK" altLang="en-US" sz="1350" dirty="0"/>
            </a:p>
          </p:txBody>
        </p:sp>
        <p:sp>
          <p:nvSpPr>
            <p:cNvPr id="46" name="文本框 45">
              <a:extLst>
                <a:ext uri="{FF2B5EF4-FFF2-40B4-BE49-F238E27FC236}">
                  <a16:creationId xmlns:a16="http://schemas.microsoft.com/office/drawing/2014/main" id="{BF52B69F-0B11-4A20-A7FD-95932E81911B}"/>
                </a:ext>
              </a:extLst>
            </p:cNvPr>
            <p:cNvSpPr txBox="1"/>
            <p:nvPr/>
          </p:nvSpPr>
          <p:spPr>
            <a:xfrm>
              <a:off x="676231" y="3533558"/>
              <a:ext cx="374461" cy="400109"/>
            </a:xfrm>
            <a:prstGeom prst="rect">
              <a:avLst/>
            </a:prstGeom>
            <a:noFill/>
          </p:spPr>
          <p:txBody>
            <a:bodyPr wrap="none" rtlCol="0">
              <a:spAutoFit/>
            </a:bodyPr>
            <a:lstStyle/>
            <a:p>
              <a:r>
                <a:rPr lang="en-US" altLang="zh-Hans-HK" sz="1350" dirty="0"/>
                <a:t>2</a:t>
              </a:r>
              <a:endParaRPr lang="zh-Hans-HK" altLang="en-US" sz="1350" dirty="0"/>
            </a:p>
          </p:txBody>
        </p:sp>
        <p:sp>
          <p:nvSpPr>
            <p:cNvPr id="47" name="文本框 46">
              <a:extLst>
                <a:ext uri="{FF2B5EF4-FFF2-40B4-BE49-F238E27FC236}">
                  <a16:creationId xmlns:a16="http://schemas.microsoft.com/office/drawing/2014/main" id="{65BAE0E3-BB50-4850-A9EE-0698208CC019}"/>
                </a:ext>
              </a:extLst>
            </p:cNvPr>
            <p:cNvSpPr txBox="1"/>
            <p:nvPr/>
          </p:nvSpPr>
          <p:spPr>
            <a:xfrm>
              <a:off x="1849298" y="2528801"/>
              <a:ext cx="374461" cy="400109"/>
            </a:xfrm>
            <a:prstGeom prst="rect">
              <a:avLst/>
            </a:prstGeom>
            <a:noFill/>
          </p:spPr>
          <p:txBody>
            <a:bodyPr wrap="none" rtlCol="0">
              <a:spAutoFit/>
            </a:bodyPr>
            <a:lstStyle/>
            <a:p>
              <a:r>
                <a:rPr lang="en-US" altLang="zh-Hans-HK" sz="1350" b="1" dirty="0">
                  <a:solidFill>
                    <a:srgbClr val="C00000"/>
                  </a:solidFill>
                </a:rPr>
                <a:t>1</a:t>
              </a:r>
              <a:endParaRPr lang="zh-Hans-HK" altLang="en-US" sz="1350" b="1" dirty="0">
                <a:solidFill>
                  <a:srgbClr val="C00000"/>
                </a:solidFill>
              </a:endParaRPr>
            </a:p>
          </p:txBody>
        </p:sp>
      </p:grpSp>
      <p:grpSp>
        <p:nvGrpSpPr>
          <p:cNvPr id="174" name="组合 173">
            <a:extLst>
              <a:ext uri="{FF2B5EF4-FFF2-40B4-BE49-F238E27FC236}">
                <a16:creationId xmlns:a16="http://schemas.microsoft.com/office/drawing/2014/main" id="{E747F402-F7DC-4397-8147-1B69DBFC2DFF}"/>
              </a:ext>
            </a:extLst>
          </p:cNvPr>
          <p:cNvGrpSpPr/>
          <p:nvPr/>
        </p:nvGrpSpPr>
        <p:grpSpPr>
          <a:xfrm>
            <a:off x="1506530" y="4362678"/>
            <a:ext cx="2889122" cy="1179673"/>
            <a:chOff x="484707" y="4673902"/>
            <a:chExt cx="3852162" cy="1572897"/>
          </a:xfrm>
        </p:grpSpPr>
        <p:sp>
          <p:nvSpPr>
            <p:cNvPr id="50" name="椭圆 49">
              <a:extLst>
                <a:ext uri="{FF2B5EF4-FFF2-40B4-BE49-F238E27FC236}">
                  <a16:creationId xmlns:a16="http://schemas.microsoft.com/office/drawing/2014/main" id="{2B5405A2-4BF0-44DF-9985-8FA67892443B}"/>
                </a:ext>
              </a:extLst>
            </p:cNvPr>
            <p:cNvSpPr/>
            <p:nvPr/>
          </p:nvSpPr>
          <p:spPr bwMode="auto">
            <a:xfrm>
              <a:off x="735874" y="496663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51" name="椭圆 50">
              <a:extLst>
                <a:ext uri="{FF2B5EF4-FFF2-40B4-BE49-F238E27FC236}">
                  <a16:creationId xmlns:a16="http://schemas.microsoft.com/office/drawing/2014/main" id="{FF5A2770-373C-4C1E-A0C7-D3551C98FE50}"/>
                </a:ext>
              </a:extLst>
            </p:cNvPr>
            <p:cNvSpPr/>
            <p:nvPr/>
          </p:nvSpPr>
          <p:spPr bwMode="auto">
            <a:xfrm>
              <a:off x="735874" y="5889747"/>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F268B011-20A0-4630-9B23-0E8C5D5532A6}"/>
                </a:ext>
              </a:extLst>
            </p:cNvPr>
            <p:cNvSpPr/>
            <p:nvPr/>
          </p:nvSpPr>
          <p:spPr bwMode="auto">
            <a:xfrm>
              <a:off x="1815737" y="4970993"/>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53" name="椭圆 52">
              <a:extLst>
                <a:ext uri="{FF2B5EF4-FFF2-40B4-BE49-F238E27FC236}">
                  <a16:creationId xmlns:a16="http://schemas.microsoft.com/office/drawing/2014/main" id="{BF72FA6C-2720-4705-A72A-F8DA5B9F0385}"/>
                </a:ext>
              </a:extLst>
            </p:cNvPr>
            <p:cNvSpPr/>
            <p:nvPr/>
          </p:nvSpPr>
          <p:spPr bwMode="auto">
            <a:xfrm>
              <a:off x="1815737" y="588974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4" name="椭圆 53">
              <a:extLst>
                <a:ext uri="{FF2B5EF4-FFF2-40B4-BE49-F238E27FC236}">
                  <a16:creationId xmlns:a16="http://schemas.microsoft.com/office/drawing/2014/main" id="{0E944A44-520D-4998-946A-604AA0DB613A}"/>
                </a:ext>
              </a:extLst>
            </p:cNvPr>
            <p:cNvSpPr/>
            <p:nvPr/>
          </p:nvSpPr>
          <p:spPr bwMode="auto">
            <a:xfrm>
              <a:off x="2899954" y="496228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5" name="椭圆 54">
              <a:extLst>
                <a:ext uri="{FF2B5EF4-FFF2-40B4-BE49-F238E27FC236}">
                  <a16:creationId xmlns:a16="http://schemas.microsoft.com/office/drawing/2014/main" id="{2CACD55D-3971-4A61-8FB4-139386278287}"/>
                </a:ext>
              </a:extLst>
            </p:cNvPr>
            <p:cNvSpPr/>
            <p:nvPr/>
          </p:nvSpPr>
          <p:spPr bwMode="auto">
            <a:xfrm>
              <a:off x="2899954"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F7E6A2A6-7DEE-4880-97DB-74A91BFE8423}"/>
                </a:ext>
              </a:extLst>
            </p:cNvPr>
            <p:cNvSpPr/>
            <p:nvPr/>
          </p:nvSpPr>
          <p:spPr bwMode="auto">
            <a:xfrm>
              <a:off x="3979817" y="496664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84CE38FC-A7E0-467C-8E83-2B8BC83A8657}"/>
                </a:ext>
              </a:extLst>
            </p:cNvPr>
            <p:cNvSpPr/>
            <p:nvPr/>
          </p:nvSpPr>
          <p:spPr bwMode="auto">
            <a:xfrm>
              <a:off x="3979817"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58" name="直接箭头连接符 57">
              <a:extLst>
                <a:ext uri="{FF2B5EF4-FFF2-40B4-BE49-F238E27FC236}">
                  <a16:creationId xmlns:a16="http://schemas.microsoft.com/office/drawing/2014/main" id="{A4B4F2B6-453E-4D7E-8FCD-D7711A8435B1}"/>
                </a:ext>
              </a:extLst>
            </p:cNvPr>
            <p:cNvCxnSpPr>
              <a:stCxn id="52" idx="2"/>
              <a:endCxn id="50" idx="6"/>
            </p:cNvCxnSpPr>
            <p:nvPr/>
          </p:nvCxnSpPr>
          <p:spPr bwMode="auto">
            <a:xfrm flipH="1" flipV="1">
              <a:off x="1092926" y="514516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a:extLst>
                <a:ext uri="{FF2B5EF4-FFF2-40B4-BE49-F238E27FC236}">
                  <a16:creationId xmlns:a16="http://schemas.microsoft.com/office/drawing/2014/main" id="{24A03E87-F8A5-4B73-BC7F-CF28859B0B90}"/>
                </a:ext>
              </a:extLst>
            </p:cNvPr>
            <p:cNvCxnSpPr>
              <a:stCxn id="54" idx="2"/>
              <a:endCxn id="52" idx="6"/>
            </p:cNvCxnSpPr>
            <p:nvPr/>
          </p:nvCxnSpPr>
          <p:spPr bwMode="auto">
            <a:xfrm flipH="1">
              <a:off x="2172789" y="514081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16">
              <a:extLst>
                <a:ext uri="{FF2B5EF4-FFF2-40B4-BE49-F238E27FC236}">
                  <a16:creationId xmlns:a16="http://schemas.microsoft.com/office/drawing/2014/main" id="{17E720E4-1659-4FB1-BAEA-CF1A6BBDDFC6}"/>
                </a:ext>
              </a:extLst>
            </p:cNvPr>
            <p:cNvCxnSpPr>
              <a:stCxn id="56" idx="1"/>
              <a:endCxn id="54" idx="7"/>
            </p:cNvCxnSpPr>
            <p:nvPr/>
          </p:nvCxnSpPr>
          <p:spPr bwMode="auto">
            <a:xfrm rot="16200000" flipV="1">
              <a:off x="3616235" y="460305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16">
              <a:extLst>
                <a:ext uri="{FF2B5EF4-FFF2-40B4-BE49-F238E27FC236}">
                  <a16:creationId xmlns:a16="http://schemas.microsoft.com/office/drawing/2014/main" id="{FFD7C4F1-0A7F-4678-99A2-8819213E5146}"/>
                </a:ext>
              </a:extLst>
            </p:cNvPr>
            <p:cNvCxnSpPr>
              <a:stCxn id="54" idx="5"/>
              <a:endCxn id="56" idx="3"/>
            </p:cNvCxnSpPr>
            <p:nvPr/>
          </p:nvCxnSpPr>
          <p:spPr bwMode="auto">
            <a:xfrm rot="16200000" flipH="1">
              <a:off x="3616234" y="485553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a:extLst>
                <a:ext uri="{FF2B5EF4-FFF2-40B4-BE49-F238E27FC236}">
                  <a16:creationId xmlns:a16="http://schemas.microsoft.com/office/drawing/2014/main" id="{7707EA3C-539D-47CC-B7E2-A6E59B5102AE}"/>
                </a:ext>
              </a:extLst>
            </p:cNvPr>
            <p:cNvCxnSpPr>
              <a:stCxn id="53" idx="0"/>
              <a:endCxn id="52" idx="4"/>
            </p:cNvCxnSpPr>
            <p:nvPr/>
          </p:nvCxnSpPr>
          <p:spPr bwMode="auto">
            <a:xfrm flipV="1">
              <a:off x="1994263" y="532804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a:extLst>
                <a:ext uri="{FF2B5EF4-FFF2-40B4-BE49-F238E27FC236}">
                  <a16:creationId xmlns:a16="http://schemas.microsoft.com/office/drawing/2014/main" id="{38C88D91-825F-4A14-815F-2C8D32CD0CF2}"/>
                </a:ext>
              </a:extLst>
            </p:cNvPr>
            <p:cNvCxnSpPr>
              <a:stCxn id="55" idx="0"/>
              <a:endCxn id="54" idx="4"/>
            </p:cNvCxnSpPr>
            <p:nvPr/>
          </p:nvCxnSpPr>
          <p:spPr bwMode="auto">
            <a:xfrm flipV="1">
              <a:off x="3078480" y="531933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9E7C8959-ACA8-4F3B-9A25-7EA79BAAC5C1}"/>
                </a:ext>
              </a:extLst>
            </p:cNvPr>
            <p:cNvCxnSpPr>
              <a:stCxn id="57" idx="0"/>
              <a:endCxn id="56" idx="4"/>
            </p:cNvCxnSpPr>
            <p:nvPr/>
          </p:nvCxnSpPr>
          <p:spPr bwMode="auto">
            <a:xfrm flipV="1">
              <a:off x="4158343" y="532369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a:extLst>
                <a:ext uri="{FF2B5EF4-FFF2-40B4-BE49-F238E27FC236}">
                  <a16:creationId xmlns:a16="http://schemas.microsoft.com/office/drawing/2014/main" id="{B8980BF4-E5AA-43DF-ACBE-7982CF6B82B6}"/>
                </a:ext>
              </a:extLst>
            </p:cNvPr>
            <p:cNvCxnSpPr>
              <a:stCxn id="50" idx="4"/>
              <a:endCxn id="51" idx="0"/>
            </p:cNvCxnSpPr>
            <p:nvPr/>
          </p:nvCxnSpPr>
          <p:spPr bwMode="auto">
            <a:xfrm>
              <a:off x="914400" y="532369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a:extLst>
                <a:ext uri="{FF2B5EF4-FFF2-40B4-BE49-F238E27FC236}">
                  <a16:creationId xmlns:a16="http://schemas.microsoft.com/office/drawing/2014/main" id="{B9A53560-01B7-463F-A3EA-058D2FB0379A}"/>
                </a:ext>
              </a:extLst>
            </p:cNvPr>
            <p:cNvCxnSpPr>
              <a:stCxn id="53" idx="2"/>
              <a:endCxn id="51" idx="6"/>
            </p:cNvCxnSpPr>
            <p:nvPr/>
          </p:nvCxnSpPr>
          <p:spPr bwMode="auto">
            <a:xfrm flipH="1">
              <a:off x="1092926" y="606827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D7F62464-8735-40B4-9BDC-B2143D7FC049}"/>
                </a:ext>
              </a:extLst>
            </p:cNvPr>
            <p:cNvCxnSpPr>
              <a:stCxn id="55" idx="2"/>
              <a:endCxn id="53" idx="6"/>
            </p:cNvCxnSpPr>
            <p:nvPr/>
          </p:nvCxnSpPr>
          <p:spPr bwMode="auto">
            <a:xfrm flipH="1">
              <a:off x="2172789" y="606392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5CF7970A-1752-4098-818D-4E820C221710}"/>
                </a:ext>
              </a:extLst>
            </p:cNvPr>
            <p:cNvCxnSpPr>
              <a:stCxn id="57" idx="2"/>
              <a:endCxn id="55" idx="6"/>
            </p:cNvCxnSpPr>
            <p:nvPr/>
          </p:nvCxnSpPr>
          <p:spPr bwMode="auto">
            <a:xfrm flipH="1">
              <a:off x="3257006" y="606392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48">
              <a:extLst>
                <a:ext uri="{FF2B5EF4-FFF2-40B4-BE49-F238E27FC236}">
                  <a16:creationId xmlns:a16="http://schemas.microsoft.com/office/drawing/2014/main" id="{73C85D21-AE71-477A-ACF5-9052293EF8C0}"/>
                </a:ext>
              </a:extLst>
            </p:cNvPr>
            <p:cNvCxnSpPr>
              <a:stCxn id="53" idx="5"/>
              <a:endCxn id="55" idx="3"/>
            </p:cNvCxnSpPr>
            <p:nvPr/>
          </p:nvCxnSpPr>
          <p:spPr bwMode="auto">
            <a:xfrm rot="5400000" flipH="1" flipV="1">
              <a:off x="2534194" y="577646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5AA1C68D-5B02-4774-B63D-0F41A5425E7A}"/>
                </a:ext>
              </a:extLst>
            </p:cNvPr>
            <p:cNvCxnSpPr>
              <a:stCxn id="51" idx="7"/>
              <a:endCxn id="52" idx="3"/>
            </p:cNvCxnSpPr>
            <p:nvPr/>
          </p:nvCxnSpPr>
          <p:spPr bwMode="auto">
            <a:xfrm flipV="1">
              <a:off x="1040637" y="527575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160E8374-44BE-4782-ADDB-93F9DABE5B9B}"/>
                </a:ext>
              </a:extLst>
            </p:cNvPr>
            <p:cNvSpPr txBox="1"/>
            <p:nvPr/>
          </p:nvSpPr>
          <p:spPr>
            <a:xfrm>
              <a:off x="488202" y="4956145"/>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72" name="文本框 71">
              <a:extLst>
                <a:ext uri="{FF2B5EF4-FFF2-40B4-BE49-F238E27FC236}">
                  <a16:creationId xmlns:a16="http://schemas.microsoft.com/office/drawing/2014/main" id="{2AFDAB2A-2C9A-40AE-A94D-3C8A60762D5D}"/>
                </a:ext>
              </a:extLst>
            </p:cNvPr>
            <p:cNvSpPr txBox="1"/>
            <p:nvPr/>
          </p:nvSpPr>
          <p:spPr>
            <a:xfrm>
              <a:off x="484707" y="5754759"/>
              <a:ext cx="374461" cy="400109"/>
            </a:xfrm>
            <a:prstGeom prst="rect">
              <a:avLst/>
            </a:prstGeom>
            <a:noFill/>
          </p:spPr>
          <p:txBody>
            <a:bodyPr wrap="none" rtlCol="0">
              <a:spAutoFit/>
            </a:bodyPr>
            <a:lstStyle/>
            <a:p>
              <a:r>
                <a:rPr lang="en-US" altLang="zh-Hans-HK" sz="1350" dirty="0">
                  <a:solidFill>
                    <a:srgbClr val="9933FF"/>
                  </a:solidFill>
                </a:rPr>
                <a:t>1</a:t>
              </a:r>
              <a:endParaRPr lang="zh-Hans-HK" altLang="en-US" sz="1350" dirty="0">
                <a:solidFill>
                  <a:srgbClr val="9933FF"/>
                </a:solidFill>
              </a:endParaRPr>
            </a:p>
          </p:txBody>
        </p:sp>
        <p:sp>
          <p:nvSpPr>
            <p:cNvPr id="73" name="文本框 72">
              <a:extLst>
                <a:ext uri="{FF2B5EF4-FFF2-40B4-BE49-F238E27FC236}">
                  <a16:creationId xmlns:a16="http://schemas.microsoft.com/office/drawing/2014/main" id="{914D0EA5-4FDA-4A86-9B5E-4BBE221487D3}"/>
                </a:ext>
              </a:extLst>
            </p:cNvPr>
            <p:cNvSpPr txBox="1"/>
            <p:nvPr/>
          </p:nvSpPr>
          <p:spPr>
            <a:xfrm>
              <a:off x="1682933" y="4673902"/>
              <a:ext cx="374461" cy="400109"/>
            </a:xfrm>
            <a:prstGeom prst="rect">
              <a:avLst/>
            </a:prstGeom>
            <a:noFill/>
          </p:spPr>
          <p:txBody>
            <a:bodyPr wrap="none" rtlCol="0">
              <a:spAutoFit/>
            </a:bodyPr>
            <a:lstStyle/>
            <a:p>
              <a:r>
                <a:rPr lang="en-US" altLang="zh-Hans-HK" sz="1350" dirty="0"/>
                <a:t>1</a:t>
              </a:r>
              <a:endParaRPr lang="zh-Hans-HK" altLang="en-US" sz="1350" dirty="0"/>
            </a:p>
          </p:txBody>
        </p:sp>
      </p:grpSp>
      <p:grpSp>
        <p:nvGrpSpPr>
          <p:cNvPr id="177" name="组合 176">
            <a:extLst>
              <a:ext uri="{FF2B5EF4-FFF2-40B4-BE49-F238E27FC236}">
                <a16:creationId xmlns:a16="http://schemas.microsoft.com/office/drawing/2014/main" id="{CB95822E-029E-490C-AF3D-B124F95DA13F}"/>
              </a:ext>
            </a:extLst>
          </p:cNvPr>
          <p:cNvGrpSpPr/>
          <p:nvPr/>
        </p:nvGrpSpPr>
        <p:grpSpPr>
          <a:xfrm>
            <a:off x="4803865" y="1118000"/>
            <a:ext cx="2882664" cy="1393567"/>
            <a:chOff x="5094413" y="374012"/>
            <a:chExt cx="3843552" cy="1858088"/>
          </a:xfrm>
        </p:grpSpPr>
        <p:sp>
          <p:nvSpPr>
            <p:cNvPr id="74" name="椭圆 73">
              <a:extLst>
                <a:ext uri="{FF2B5EF4-FFF2-40B4-BE49-F238E27FC236}">
                  <a16:creationId xmlns:a16="http://schemas.microsoft.com/office/drawing/2014/main" id="{D85F076C-F8B7-438E-8F64-8191D1693198}"/>
                </a:ext>
              </a:extLst>
            </p:cNvPr>
            <p:cNvSpPr/>
            <p:nvPr/>
          </p:nvSpPr>
          <p:spPr bwMode="auto">
            <a:xfrm>
              <a:off x="5336970" y="64369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75" name="椭圆 74">
              <a:extLst>
                <a:ext uri="{FF2B5EF4-FFF2-40B4-BE49-F238E27FC236}">
                  <a16:creationId xmlns:a16="http://schemas.microsoft.com/office/drawing/2014/main" id="{F124E43A-083E-4FCA-8246-CA2B65EFFEC6}"/>
                </a:ext>
              </a:extLst>
            </p:cNvPr>
            <p:cNvSpPr/>
            <p:nvPr/>
          </p:nvSpPr>
          <p:spPr bwMode="auto">
            <a:xfrm>
              <a:off x="5336970" y="15668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76" name="椭圆 75">
              <a:extLst>
                <a:ext uri="{FF2B5EF4-FFF2-40B4-BE49-F238E27FC236}">
                  <a16:creationId xmlns:a16="http://schemas.microsoft.com/office/drawing/2014/main" id="{11D87B95-7865-48E8-90BF-656897A8CA9C}"/>
                </a:ext>
              </a:extLst>
            </p:cNvPr>
            <p:cNvSpPr/>
            <p:nvPr/>
          </p:nvSpPr>
          <p:spPr bwMode="auto">
            <a:xfrm>
              <a:off x="6416833" y="648047"/>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77" name="椭圆 76">
              <a:extLst>
                <a:ext uri="{FF2B5EF4-FFF2-40B4-BE49-F238E27FC236}">
                  <a16:creationId xmlns:a16="http://schemas.microsoft.com/office/drawing/2014/main" id="{DD4E98C5-2E29-4D64-BCB8-ACE86473263B}"/>
                </a:ext>
              </a:extLst>
            </p:cNvPr>
            <p:cNvSpPr/>
            <p:nvPr/>
          </p:nvSpPr>
          <p:spPr bwMode="auto">
            <a:xfrm>
              <a:off x="6416833" y="156680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5</a:t>
              </a:r>
              <a:endParaRPr kumimoji="1" lang="zh-Hans-HK" altLang="en-US" sz="1500" dirty="0">
                <a:latin typeface="Times New Roman" panose="02020603050405020304" pitchFamily="18" charset="0"/>
                <a:ea typeface="宋体" panose="02010600030101010101" pitchFamily="2" charset="-122"/>
              </a:endParaRPr>
            </a:p>
          </p:txBody>
        </p:sp>
        <p:sp>
          <p:nvSpPr>
            <p:cNvPr id="78" name="椭圆 77">
              <a:extLst>
                <a:ext uri="{FF2B5EF4-FFF2-40B4-BE49-F238E27FC236}">
                  <a16:creationId xmlns:a16="http://schemas.microsoft.com/office/drawing/2014/main" id="{D9CEAE1F-CFEC-4EA2-A2F9-F2F702887875}"/>
                </a:ext>
              </a:extLst>
            </p:cNvPr>
            <p:cNvSpPr/>
            <p:nvPr/>
          </p:nvSpPr>
          <p:spPr bwMode="auto">
            <a:xfrm>
              <a:off x="7501050" y="639339"/>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79" name="椭圆 78">
              <a:extLst>
                <a:ext uri="{FF2B5EF4-FFF2-40B4-BE49-F238E27FC236}">
                  <a16:creationId xmlns:a16="http://schemas.microsoft.com/office/drawing/2014/main" id="{B42707EE-18E0-4359-A1E3-2DA8471ABEDF}"/>
                </a:ext>
              </a:extLst>
            </p:cNvPr>
            <p:cNvSpPr/>
            <p:nvPr/>
          </p:nvSpPr>
          <p:spPr bwMode="auto">
            <a:xfrm>
              <a:off x="7501050" y="156244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4</a:t>
              </a:r>
              <a:endParaRPr kumimoji="1" lang="zh-Hans-HK" altLang="en-US" sz="1500" dirty="0">
                <a:latin typeface="Times New Roman" panose="02020603050405020304" pitchFamily="18" charset="0"/>
                <a:ea typeface="宋体" panose="02010600030101010101" pitchFamily="2" charset="-122"/>
              </a:endParaRPr>
            </a:p>
          </p:txBody>
        </p:sp>
        <p:sp>
          <p:nvSpPr>
            <p:cNvPr id="80" name="椭圆 79">
              <a:extLst>
                <a:ext uri="{FF2B5EF4-FFF2-40B4-BE49-F238E27FC236}">
                  <a16:creationId xmlns:a16="http://schemas.microsoft.com/office/drawing/2014/main" id="{6B0BA962-464B-4FC0-841C-85365EFE4746}"/>
                </a:ext>
              </a:extLst>
            </p:cNvPr>
            <p:cNvSpPr/>
            <p:nvPr/>
          </p:nvSpPr>
          <p:spPr bwMode="auto">
            <a:xfrm>
              <a:off x="8580913" y="6436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sp>
          <p:nvSpPr>
            <p:cNvPr id="81" name="椭圆 80">
              <a:extLst>
                <a:ext uri="{FF2B5EF4-FFF2-40B4-BE49-F238E27FC236}">
                  <a16:creationId xmlns:a16="http://schemas.microsoft.com/office/drawing/2014/main" id="{3202F0E1-F453-4F76-B460-B71D306AF047}"/>
                </a:ext>
              </a:extLst>
            </p:cNvPr>
            <p:cNvSpPr/>
            <p:nvPr/>
          </p:nvSpPr>
          <p:spPr bwMode="auto">
            <a:xfrm>
              <a:off x="8580913" y="156244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82" name="直接箭头连接符 81">
              <a:extLst>
                <a:ext uri="{FF2B5EF4-FFF2-40B4-BE49-F238E27FC236}">
                  <a16:creationId xmlns:a16="http://schemas.microsoft.com/office/drawing/2014/main" id="{6077A603-4B25-4CAB-A14C-6C4FC6D06A32}"/>
                </a:ext>
              </a:extLst>
            </p:cNvPr>
            <p:cNvCxnSpPr>
              <a:stCxn id="76" idx="2"/>
              <a:endCxn id="74" idx="6"/>
            </p:cNvCxnSpPr>
            <p:nvPr/>
          </p:nvCxnSpPr>
          <p:spPr bwMode="auto">
            <a:xfrm flipH="1" flipV="1">
              <a:off x="5694022" y="822218"/>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a:extLst>
                <a:ext uri="{FF2B5EF4-FFF2-40B4-BE49-F238E27FC236}">
                  <a16:creationId xmlns:a16="http://schemas.microsoft.com/office/drawing/2014/main" id="{71393173-4BFD-4C97-9291-CD8AD9898E0D}"/>
                </a:ext>
              </a:extLst>
            </p:cNvPr>
            <p:cNvCxnSpPr>
              <a:stCxn id="78" idx="2"/>
              <a:endCxn id="76" idx="6"/>
            </p:cNvCxnSpPr>
            <p:nvPr/>
          </p:nvCxnSpPr>
          <p:spPr bwMode="auto">
            <a:xfrm flipH="1">
              <a:off x="6773885" y="817865"/>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16">
              <a:extLst>
                <a:ext uri="{FF2B5EF4-FFF2-40B4-BE49-F238E27FC236}">
                  <a16:creationId xmlns:a16="http://schemas.microsoft.com/office/drawing/2014/main" id="{0D9FFD08-91C6-43DA-B60B-CA9C449EFFFB}"/>
                </a:ext>
              </a:extLst>
            </p:cNvPr>
            <p:cNvCxnSpPr>
              <a:stCxn id="80" idx="1"/>
              <a:endCxn id="78" idx="7"/>
            </p:cNvCxnSpPr>
            <p:nvPr/>
          </p:nvCxnSpPr>
          <p:spPr bwMode="auto">
            <a:xfrm rot="16200000" flipV="1">
              <a:off x="8217331" y="280111"/>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16">
              <a:extLst>
                <a:ext uri="{FF2B5EF4-FFF2-40B4-BE49-F238E27FC236}">
                  <a16:creationId xmlns:a16="http://schemas.microsoft.com/office/drawing/2014/main" id="{5991C74A-B206-478F-A33D-3DD8577BDC90}"/>
                </a:ext>
              </a:extLst>
            </p:cNvPr>
            <p:cNvCxnSpPr>
              <a:stCxn id="78" idx="5"/>
              <a:endCxn id="80" idx="3"/>
            </p:cNvCxnSpPr>
            <p:nvPr/>
          </p:nvCxnSpPr>
          <p:spPr bwMode="auto">
            <a:xfrm rot="16200000" flipH="1">
              <a:off x="8217330" y="53258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a:extLst>
                <a:ext uri="{FF2B5EF4-FFF2-40B4-BE49-F238E27FC236}">
                  <a16:creationId xmlns:a16="http://schemas.microsoft.com/office/drawing/2014/main" id="{5A8ACE68-A69A-42FE-8082-0C9B8FB46BD8}"/>
                </a:ext>
              </a:extLst>
            </p:cNvPr>
            <p:cNvCxnSpPr>
              <a:stCxn id="77" idx="0"/>
              <a:endCxn id="76" idx="4"/>
            </p:cNvCxnSpPr>
            <p:nvPr/>
          </p:nvCxnSpPr>
          <p:spPr bwMode="auto">
            <a:xfrm flipV="1">
              <a:off x="6595359" y="100509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a:extLst>
                <a:ext uri="{FF2B5EF4-FFF2-40B4-BE49-F238E27FC236}">
                  <a16:creationId xmlns:a16="http://schemas.microsoft.com/office/drawing/2014/main" id="{8F847191-FDCF-4562-ABF5-3D93709A381D}"/>
                </a:ext>
              </a:extLst>
            </p:cNvPr>
            <p:cNvCxnSpPr>
              <a:stCxn id="79" idx="0"/>
              <a:endCxn id="78" idx="4"/>
            </p:cNvCxnSpPr>
            <p:nvPr/>
          </p:nvCxnSpPr>
          <p:spPr bwMode="auto">
            <a:xfrm flipV="1">
              <a:off x="7679576" y="996391"/>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B61D0995-1AE9-4007-BA4E-6A08223FE192}"/>
                </a:ext>
              </a:extLst>
            </p:cNvPr>
            <p:cNvCxnSpPr>
              <a:stCxn id="81" idx="0"/>
              <a:endCxn id="80" idx="4"/>
            </p:cNvCxnSpPr>
            <p:nvPr/>
          </p:nvCxnSpPr>
          <p:spPr bwMode="auto">
            <a:xfrm flipV="1">
              <a:off x="8759439" y="1000746"/>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箭头连接符 88">
              <a:extLst>
                <a:ext uri="{FF2B5EF4-FFF2-40B4-BE49-F238E27FC236}">
                  <a16:creationId xmlns:a16="http://schemas.microsoft.com/office/drawing/2014/main" id="{69992C7C-D046-4689-BDC5-C312DE50FB29}"/>
                </a:ext>
              </a:extLst>
            </p:cNvPr>
            <p:cNvCxnSpPr>
              <a:stCxn id="74" idx="4"/>
              <a:endCxn id="75" idx="0"/>
            </p:cNvCxnSpPr>
            <p:nvPr/>
          </p:nvCxnSpPr>
          <p:spPr bwMode="auto">
            <a:xfrm>
              <a:off x="5515496" y="100074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a:extLst>
                <a:ext uri="{FF2B5EF4-FFF2-40B4-BE49-F238E27FC236}">
                  <a16:creationId xmlns:a16="http://schemas.microsoft.com/office/drawing/2014/main" id="{4346DDBC-393C-4E3A-B56F-F51D16B224CF}"/>
                </a:ext>
              </a:extLst>
            </p:cNvPr>
            <p:cNvCxnSpPr>
              <a:stCxn id="77" idx="2"/>
              <a:endCxn id="75" idx="6"/>
            </p:cNvCxnSpPr>
            <p:nvPr/>
          </p:nvCxnSpPr>
          <p:spPr bwMode="auto">
            <a:xfrm flipH="1">
              <a:off x="5694022" y="174532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a:extLst>
                <a:ext uri="{FF2B5EF4-FFF2-40B4-BE49-F238E27FC236}">
                  <a16:creationId xmlns:a16="http://schemas.microsoft.com/office/drawing/2014/main" id="{A23EE09D-19AB-46DF-8172-5033F96F07AA}"/>
                </a:ext>
              </a:extLst>
            </p:cNvPr>
            <p:cNvCxnSpPr>
              <a:stCxn id="79" idx="2"/>
              <a:endCxn id="77" idx="6"/>
            </p:cNvCxnSpPr>
            <p:nvPr/>
          </p:nvCxnSpPr>
          <p:spPr bwMode="auto">
            <a:xfrm flipH="1">
              <a:off x="6773885" y="1740974"/>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a:extLst>
                <a:ext uri="{FF2B5EF4-FFF2-40B4-BE49-F238E27FC236}">
                  <a16:creationId xmlns:a16="http://schemas.microsoft.com/office/drawing/2014/main" id="{834F9257-97C2-4AD7-87A4-2DFF2B5B6347}"/>
                </a:ext>
              </a:extLst>
            </p:cNvPr>
            <p:cNvCxnSpPr>
              <a:stCxn id="81" idx="2"/>
              <a:endCxn id="79" idx="6"/>
            </p:cNvCxnSpPr>
            <p:nvPr/>
          </p:nvCxnSpPr>
          <p:spPr bwMode="auto">
            <a:xfrm flipH="1">
              <a:off x="7858102" y="1740974"/>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48">
              <a:extLst>
                <a:ext uri="{FF2B5EF4-FFF2-40B4-BE49-F238E27FC236}">
                  <a16:creationId xmlns:a16="http://schemas.microsoft.com/office/drawing/2014/main" id="{55AF450B-7C2D-4B8C-9C32-4C76F91F963B}"/>
                </a:ext>
              </a:extLst>
            </p:cNvPr>
            <p:cNvCxnSpPr>
              <a:stCxn id="77" idx="5"/>
              <a:endCxn id="79" idx="3"/>
            </p:cNvCxnSpPr>
            <p:nvPr/>
          </p:nvCxnSpPr>
          <p:spPr bwMode="auto">
            <a:xfrm rot="5400000" flipH="1" flipV="1">
              <a:off x="7135290" y="1453516"/>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a:extLst>
                <a:ext uri="{FF2B5EF4-FFF2-40B4-BE49-F238E27FC236}">
                  <a16:creationId xmlns:a16="http://schemas.microsoft.com/office/drawing/2014/main" id="{A1D180D2-3ECA-4AA9-A067-8DCEA5D09F66}"/>
                </a:ext>
              </a:extLst>
            </p:cNvPr>
            <p:cNvCxnSpPr>
              <a:stCxn id="75" idx="7"/>
              <a:endCxn id="76" idx="3"/>
            </p:cNvCxnSpPr>
            <p:nvPr/>
          </p:nvCxnSpPr>
          <p:spPr bwMode="auto">
            <a:xfrm flipV="1">
              <a:off x="5641733" y="952810"/>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文本框 97">
              <a:extLst>
                <a:ext uri="{FF2B5EF4-FFF2-40B4-BE49-F238E27FC236}">
                  <a16:creationId xmlns:a16="http://schemas.microsoft.com/office/drawing/2014/main" id="{0918FA51-CD6A-43DA-976E-6554B7479C72}"/>
                </a:ext>
              </a:extLst>
            </p:cNvPr>
            <p:cNvSpPr txBox="1"/>
            <p:nvPr/>
          </p:nvSpPr>
          <p:spPr>
            <a:xfrm>
              <a:off x="7679576" y="1831990"/>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99" name="文本框 98">
              <a:extLst>
                <a:ext uri="{FF2B5EF4-FFF2-40B4-BE49-F238E27FC236}">
                  <a16:creationId xmlns:a16="http://schemas.microsoft.com/office/drawing/2014/main" id="{7AD48210-A8FE-4486-A78A-74540DBA9222}"/>
                </a:ext>
              </a:extLst>
            </p:cNvPr>
            <p:cNvSpPr txBox="1"/>
            <p:nvPr/>
          </p:nvSpPr>
          <p:spPr>
            <a:xfrm>
              <a:off x="6274310" y="1831991"/>
              <a:ext cx="374461" cy="400109"/>
            </a:xfrm>
            <a:prstGeom prst="rect">
              <a:avLst/>
            </a:prstGeom>
            <a:noFill/>
          </p:spPr>
          <p:txBody>
            <a:bodyPr wrap="none" rtlCol="0">
              <a:spAutoFit/>
            </a:bodyPr>
            <a:lstStyle/>
            <a:p>
              <a:r>
                <a:rPr lang="en-US" altLang="zh-Hans-HK" sz="1350" dirty="0">
                  <a:solidFill>
                    <a:srgbClr val="C00000"/>
                  </a:solidFill>
                </a:rPr>
                <a:t>4</a:t>
              </a:r>
              <a:endParaRPr lang="zh-Hans-HK" altLang="en-US" sz="1350" dirty="0">
                <a:solidFill>
                  <a:srgbClr val="C00000"/>
                </a:solidFill>
              </a:endParaRPr>
            </a:p>
          </p:txBody>
        </p:sp>
        <p:sp>
          <p:nvSpPr>
            <p:cNvPr id="101" name="文本框 100">
              <a:extLst>
                <a:ext uri="{FF2B5EF4-FFF2-40B4-BE49-F238E27FC236}">
                  <a16:creationId xmlns:a16="http://schemas.microsoft.com/office/drawing/2014/main" id="{6AB09906-ADE8-47FA-9FC2-069B97A39270}"/>
                </a:ext>
              </a:extLst>
            </p:cNvPr>
            <p:cNvSpPr txBox="1"/>
            <p:nvPr/>
          </p:nvSpPr>
          <p:spPr>
            <a:xfrm>
              <a:off x="5097908" y="656254"/>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03" name="文本框 102">
              <a:extLst>
                <a:ext uri="{FF2B5EF4-FFF2-40B4-BE49-F238E27FC236}">
                  <a16:creationId xmlns:a16="http://schemas.microsoft.com/office/drawing/2014/main" id="{2173776D-4F53-44E7-A359-AB5D7CB30563}"/>
                </a:ext>
              </a:extLst>
            </p:cNvPr>
            <p:cNvSpPr txBox="1"/>
            <p:nvPr/>
          </p:nvSpPr>
          <p:spPr>
            <a:xfrm>
              <a:off x="5094413" y="1454869"/>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05" name="文本框 104">
              <a:extLst>
                <a:ext uri="{FF2B5EF4-FFF2-40B4-BE49-F238E27FC236}">
                  <a16:creationId xmlns:a16="http://schemas.microsoft.com/office/drawing/2014/main" id="{D66DAA70-ED1E-480A-BABF-FE712CF619CB}"/>
                </a:ext>
              </a:extLst>
            </p:cNvPr>
            <p:cNvSpPr txBox="1"/>
            <p:nvPr/>
          </p:nvSpPr>
          <p:spPr>
            <a:xfrm>
              <a:off x="6292640" y="374012"/>
              <a:ext cx="374461" cy="400109"/>
            </a:xfrm>
            <a:prstGeom prst="rect">
              <a:avLst/>
            </a:prstGeom>
            <a:noFill/>
          </p:spPr>
          <p:txBody>
            <a:bodyPr wrap="none" rtlCol="0">
              <a:spAutoFit/>
            </a:bodyPr>
            <a:lstStyle/>
            <a:p>
              <a:r>
                <a:rPr lang="en-US" altLang="zh-Hans-HK" sz="1350" dirty="0"/>
                <a:t>1</a:t>
              </a:r>
              <a:endParaRPr lang="zh-Hans-HK" altLang="en-US" sz="1350" dirty="0"/>
            </a:p>
          </p:txBody>
        </p:sp>
      </p:grpSp>
      <p:grpSp>
        <p:nvGrpSpPr>
          <p:cNvPr id="176" name="组合 175">
            <a:extLst>
              <a:ext uri="{FF2B5EF4-FFF2-40B4-BE49-F238E27FC236}">
                <a16:creationId xmlns:a16="http://schemas.microsoft.com/office/drawing/2014/main" id="{664ED98B-6F57-455D-9898-AFAFE426EA89}"/>
              </a:ext>
            </a:extLst>
          </p:cNvPr>
          <p:cNvGrpSpPr/>
          <p:nvPr/>
        </p:nvGrpSpPr>
        <p:grpSpPr>
          <a:xfrm>
            <a:off x="4809331" y="2727589"/>
            <a:ext cx="3047683" cy="1395053"/>
            <a:chOff x="5110861" y="2467006"/>
            <a:chExt cx="4063576" cy="1860071"/>
          </a:xfrm>
        </p:grpSpPr>
        <p:sp>
          <p:nvSpPr>
            <p:cNvPr id="106" name="椭圆 105">
              <a:extLst>
                <a:ext uri="{FF2B5EF4-FFF2-40B4-BE49-F238E27FC236}">
                  <a16:creationId xmlns:a16="http://schemas.microsoft.com/office/drawing/2014/main" id="{ACE91250-4FD9-4BC1-BF92-AA85E034BADF}"/>
                </a:ext>
              </a:extLst>
            </p:cNvPr>
            <p:cNvSpPr/>
            <p:nvPr/>
          </p:nvSpPr>
          <p:spPr bwMode="auto">
            <a:xfrm>
              <a:off x="5348686" y="275365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107" name="椭圆 106">
              <a:extLst>
                <a:ext uri="{FF2B5EF4-FFF2-40B4-BE49-F238E27FC236}">
                  <a16:creationId xmlns:a16="http://schemas.microsoft.com/office/drawing/2014/main" id="{CD874407-F4A8-4783-940E-C0FF3094630A}"/>
                </a:ext>
              </a:extLst>
            </p:cNvPr>
            <p:cNvSpPr/>
            <p:nvPr/>
          </p:nvSpPr>
          <p:spPr bwMode="auto">
            <a:xfrm>
              <a:off x="5348686" y="367676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108" name="椭圆 107">
              <a:extLst>
                <a:ext uri="{FF2B5EF4-FFF2-40B4-BE49-F238E27FC236}">
                  <a16:creationId xmlns:a16="http://schemas.microsoft.com/office/drawing/2014/main" id="{E7CE73F7-2D62-43DF-917B-4062848A302C}"/>
                </a:ext>
              </a:extLst>
            </p:cNvPr>
            <p:cNvSpPr/>
            <p:nvPr/>
          </p:nvSpPr>
          <p:spPr bwMode="auto">
            <a:xfrm>
              <a:off x="6428549" y="275801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109" name="椭圆 108">
              <a:extLst>
                <a:ext uri="{FF2B5EF4-FFF2-40B4-BE49-F238E27FC236}">
                  <a16:creationId xmlns:a16="http://schemas.microsoft.com/office/drawing/2014/main" id="{2FF97D5B-06C8-4B79-BB33-6BEDDBDE92CB}"/>
                </a:ext>
              </a:extLst>
            </p:cNvPr>
            <p:cNvSpPr/>
            <p:nvPr/>
          </p:nvSpPr>
          <p:spPr bwMode="auto">
            <a:xfrm>
              <a:off x="6428549" y="367676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5</a:t>
              </a:r>
              <a:endParaRPr kumimoji="1" lang="zh-Hans-HK" altLang="en-US" sz="1500" dirty="0">
                <a:latin typeface="Times New Roman" panose="02020603050405020304" pitchFamily="18" charset="0"/>
                <a:ea typeface="宋体" panose="02010600030101010101" pitchFamily="2" charset="-122"/>
              </a:endParaRPr>
            </a:p>
          </p:txBody>
        </p:sp>
        <p:sp>
          <p:nvSpPr>
            <p:cNvPr id="110" name="椭圆 109">
              <a:extLst>
                <a:ext uri="{FF2B5EF4-FFF2-40B4-BE49-F238E27FC236}">
                  <a16:creationId xmlns:a16="http://schemas.microsoft.com/office/drawing/2014/main" id="{6096F70D-4140-409D-B3A6-500E74138D2C}"/>
                </a:ext>
              </a:extLst>
            </p:cNvPr>
            <p:cNvSpPr/>
            <p:nvPr/>
          </p:nvSpPr>
          <p:spPr bwMode="auto">
            <a:xfrm>
              <a:off x="7512766" y="274930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6</a:t>
              </a:r>
              <a:endParaRPr kumimoji="1" lang="zh-Hans-HK" altLang="en-US" sz="1500" dirty="0">
                <a:latin typeface="Times New Roman" panose="02020603050405020304" pitchFamily="18" charset="0"/>
                <a:ea typeface="宋体" panose="02010600030101010101" pitchFamily="2" charset="-122"/>
              </a:endParaRPr>
            </a:p>
          </p:txBody>
        </p:sp>
        <p:sp>
          <p:nvSpPr>
            <p:cNvPr id="111" name="椭圆 110">
              <a:extLst>
                <a:ext uri="{FF2B5EF4-FFF2-40B4-BE49-F238E27FC236}">
                  <a16:creationId xmlns:a16="http://schemas.microsoft.com/office/drawing/2014/main" id="{6DABA8C1-D9BC-47DB-8F5D-0AA9E6281C13}"/>
                </a:ext>
              </a:extLst>
            </p:cNvPr>
            <p:cNvSpPr/>
            <p:nvPr/>
          </p:nvSpPr>
          <p:spPr bwMode="auto">
            <a:xfrm>
              <a:off x="7512766" y="367241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4</a:t>
              </a:r>
              <a:endParaRPr kumimoji="1" lang="zh-Hans-HK" altLang="en-US" sz="1500" dirty="0">
                <a:latin typeface="Times New Roman" panose="02020603050405020304" pitchFamily="18" charset="0"/>
                <a:ea typeface="宋体" panose="02010600030101010101" pitchFamily="2" charset="-122"/>
              </a:endParaRPr>
            </a:p>
          </p:txBody>
        </p:sp>
        <p:sp>
          <p:nvSpPr>
            <p:cNvPr id="112" name="椭圆 111">
              <a:extLst>
                <a:ext uri="{FF2B5EF4-FFF2-40B4-BE49-F238E27FC236}">
                  <a16:creationId xmlns:a16="http://schemas.microsoft.com/office/drawing/2014/main" id="{F41E36C3-9BA4-477C-A89A-2DABDE666436}"/>
                </a:ext>
              </a:extLst>
            </p:cNvPr>
            <p:cNvSpPr/>
            <p:nvPr/>
          </p:nvSpPr>
          <p:spPr bwMode="auto">
            <a:xfrm>
              <a:off x="8592629" y="275365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7</a:t>
              </a:r>
              <a:endParaRPr kumimoji="1" lang="zh-Hans-HK" altLang="en-US" sz="1500" dirty="0">
                <a:latin typeface="Times New Roman" panose="02020603050405020304" pitchFamily="18" charset="0"/>
                <a:ea typeface="宋体" panose="02010600030101010101" pitchFamily="2" charset="-122"/>
              </a:endParaRPr>
            </a:p>
          </p:txBody>
        </p:sp>
        <p:sp>
          <p:nvSpPr>
            <p:cNvPr id="113" name="椭圆 112">
              <a:extLst>
                <a:ext uri="{FF2B5EF4-FFF2-40B4-BE49-F238E27FC236}">
                  <a16:creationId xmlns:a16="http://schemas.microsoft.com/office/drawing/2014/main" id="{00D6827D-E9C5-448D-B980-3BE965EDC863}"/>
                </a:ext>
              </a:extLst>
            </p:cNvPr>
            <p:cNvSpPr/>
            <p:nvPr/>
          </p:nvSpPr>
          <p:spPr bwMode="auto">
            <a:xfrm>
              <a:off x="8592629" y="367241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114" name="直接箭头连接符 113">
              <a:extLst>
                <a:ext uri="{FF2B5EF4-FFF2-40B4-BE49-F238E27FC236}">
                  <a16:creationId xmlns:a16="http://schemas.microsoft.com/office/drawing/2014/main" id="{4D58564A-14CC-4C11-9D5D-C2F835D71B07}"/>
                </a:ext>
              </a:extLst>
            </p:cNvPr>
            <p:cNvCxnSpPr>
              <a:stCxn id="108" idx="2"/>
              <a:endCxn id="106" idx="6"/>
            </p:cNvCxnSpPr>
            <p:nvPr/>
          </p:nvCxnSpPr>
          <p:spPr bwMode="auto">
            <a:xfrm flipH="1" flipV="1">
              <a:off x="5705738" y="293218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接箭头连接符 114">
              <a:extLst>
                <a:ext uri="{FF2B5EF4-FFF2-40B4-BE49-F238E27FC236}">
                  <a16:creationId xmlns:a16="http://schemas.microsoft.com/office/drawing/2014/main" id="{7986F8AA-4D3F-4070-96A4-5C571F009FB8}"/>
                </a:ext>
              </a:extLst>
            </p:cNvPr>
            <p:cNvCxnSpPr>
              <a:stCxn id="110" idx="2"/>
              <a:endCxn id="108" idx="6"/>
            </p:cNvCxnSpPr>
            <p:nvPr/>
          </p:nvCxnSpPr>
          <p:spPr bwMode="auto">
            <a:xfrm flipH="1">
              <a:off x="6785601" y="292782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接箭头连接符 16">
              <a:extLst>
                <a:ext uri="{FF2B5EF4-FFF2-40B4-BE49-F238E27FC236}">
                  <a16:creationId xmlns:a16="http://schemas.microsoft.com/office/drawing/2014/main" id="{7ADECBDE-4964-4041-B0B2-7489FC06C325}"/>
                </a:ext>
              </a:extLst>
            </p:cNvPr>
            <p:cNvCxnSpPr>
              <a:stCxn id="112" idx="1"/>
              <a:endCxn id="110" idx="7"/>
            </p:cNvCxnSpPr>
            <p:nvPr/>
          </p:nvCxnSpPr>
          <p:spPr bwMode="auto">
            <a:xfrm rot="16200000" flipV="1">
              <a:off x="8229047" y="239007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接箭头连接符 16">
              <a:extLst>
                <a:ext uri="{FF2B5EF4-FFF2-40B4-BE49-F238E27FC236}">
                  <a16:creationId xmlns:a16="http://schemas.microsoft.com/office/drawing/2014/main" id="{DFE7CF15-EA78-4A48-B056-755EF81F11DB}"/>
                </a:ext>
              </a:extLst>
            </p:cNvPr>
            <p:cNvCxnSpPr>
              <a:stCxn id="110" idx="5"/>
              <a:endCxn id="112" idx="3"/>
            </p:cNvCxnSpPr>
            <p:nvPr/>
          </p:nvCxnSpPr>
          <p:spPr bwMode="auto">
            <a:xfrm rot="16200000" flipH="1">
              <a:off x="8229046" y="264254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箭头连接符 117">
              <a:extLst>
                <a:ext uri="{FF2B5EF4-FFF2-40B4-BE49-F238E27FC236}">
                  <a16:creationId xmlns:a16="http://schemas.microsoft.com/office/drawing/2014/main" id="{B678A404-56DB-4123-B7EF-D29D44A8D9FD}"/>
                </a:ext>
              </a:extLst>
            </p:cNvPr>
            <p:cNvCxnSpPr>
              <a:stCxn id="109" idx="0"/>
              <a:endCxn id="108" idx="4"/>
            </p:cNvCxnSpPr>
            <p:nvPr/>
          </p:nvCxnSpPr>
          <p:spPr bwMode="auto">
            <a:xfrm flipV="1">
              <a:off x="6607075" y="311506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箭头连接符 118">
              <a:extLst>
                <a:ext uri="{FF2B5EF4-FFF2-40B4-BE49-F238E27FC236}">
                  <a16:creationId xmlns:a16="http://schemas.microsoft.com/office/drawing/2014/main" id="{CD2BC864-F5D2-4E80-B5D2-F913005152EC}"/>
                </a:ext>
              </a:extLst>
            </p:cNvPr>
            <p:cNvCxnSpPr>
              <a:stCxn id="111" idx="0"/>
              <a:endCxn id="110" idx="4"/>
            </p:cNvCxnSpPr>
            <p:nvPr/>
          </p:nvCxnSpPr>
          <p:spPr bwMode="auto">
            <a:xfrm flipV="1">
              <a:off x="7691292" y="310635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接箭头连接符 119">
              <a:extLst>
                <a:ext uri="{FF2B5EF4-FFF2-40B4-BE49-F238E27FC236}">
                  <a16:creationId xmlns:a16="http://schemas.microsoft.com/office/drawing/2014/main" id="{61ACCD76-9D87-489F-A0EA-69129540DCE7}"/>
                </a:ext>
              </a:extLst>
            </p:cNvPr>
            <p:cNvCxnSpPr>
              <a:stCxn id="113" idx="0"/>
              <a:endCxn id="112" idx="4"/>
            </p:cNvCxnSpPr>
            <p:nvPr/>
          </p:nvCxnSpPr>
          <p:spPr bwMode="auto">
            <a:xfrm flipV="1">
              <a:off x="8771155" y="311071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箭头连接符 120">
              <a:extLst>
                <a:ext uri="{FF2B5EF4-FFF2-40B4-BE49-F238E27FC236}">
                  <a16:creationId xmlns:a16="http://schemas.microsoft.com/office/drawing/2014/main" id="{75A29F19-C92C-4211-9F71-1830467F1D6C}"/>
                </a:ext>
              </a:extLst>
            </p:cNvPr>
            <p:cNvCxnSpPr>
              <a:stCxn id="106" idx="4"/>
              <a:endCxn id="107" idx="0"/>
            </p:cNvCxnSpPr>
            <p:nvPr/>
          </p:nvCxnSpPr>
          <p:spPr bwMode="auto">
            <a:xfrm>
              <a:off x="5527212" y="311070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箭头连接符 121">
              <a:extLst>
                <a:ext uri="{FF2B5EF4-FFF2-40B4-BE49-F238E27FC236}">
                  <a16:creationId xmlns:a16="http://schemas.microsoft.com/office/drawing/2014/main" id="{13FD1232-F9F2-409A-ABDB-1EC26510BBE2}"/>
                </a:ext>
              </a:extLst>
            </p:cNvPr>
            <p:cNvCxnSpPr>
              <a:stCxn id="109" idx="2"/>
              <a:endCxn id="107" idx="6"/>
            </p:cNvCxnSpPr>
            <p:nvPr/>
          </p:nvCxnSpPr>
          <p:spPr bwMode="auto">
            <a:xfrm flipH="1">
              <a:off x="5705738" y="385529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接箭头连接符 122">
              <a:extLst>
                <a:ext uri="{FF2B5EF4-FFF2-40B4-BE49-F238E27FC236}">
                  <a16:creationId xmlns:a16="http://schemas.microsoft.com/office/drawing/2014/main" id="{B98776BF-ED96-4E6F-A73F-6FEE1D66975B}"/>
                </a:ext>
              </a:extLst>
            </p:cNvPr>
            <p:cNvCxnSpPr>
              <a:stCxn id="111" idx="2"/>
              <a:endCxn id="109" idx="6"/>
            </p:cNvCxnSpPr>
            <p:nvPr/>
          </p:nvCxnSpPr>
          <p:spPr bwMode="auto">
            <a:xfrm flipH="1">
              <a:off x="6785601" y="385093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接箭头连接符 123">
              <a:extLst>
                <a:ext uri="{FF2B5EF4-FFF2-40B4-BE49-F238E27FC236}">
                  <a16:creationId xmlns:a16="http://schemas.microsoft.com/office/drawing/2014/main" id="{286D62DD-A7FC-4AE8-B571-72E7AD6F2552}"/>
                </a:ext>
              </a:extLst>
            </p:cNvPr>
            <p:cNvCxnSpPr>
              <a:stCxn id="113" idx="2"/>
              <a:endCxn id="111" idx="6"/>
            </p:cNvCxnSpPr>
            <p:nvPr/>
          </p:nvCxnSpPr>
          <p:spPr bwMode="auto">
            <a:xfrm flipH="1">
              <a:off x="7869818" y="385093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箭头连接符 48">
              <a:extLst>
                <a:ext uri="{FF2B5EF4-FFF2-40B4-BE49-F238E27FC236}">
                  <a16:creationId xmlns:a16="http://schemas.microsoft.com/office/drawing/2014/main" id="{21B0BBD1-8631-4A1D-9D2E-8A603E409A52}"/>
                </a:ext>
              </a:extLst>
            </p:cNvPr>
            <p:cNvCxnSpPr>
              <a:stCxn id="109" idx="5"/>
              <a:endCxn id="111" idx="3"/>
            </p:cNvCxnSpPr>
            <p:nvPr/>
          </p:nvCxnSpPr>
          <p:spPr bwMode="auto">
            <a:xfrm rot="5400000" flipH="1" flipV="1">
              <a:off x="7147006" y="356348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接箭头连接符 125">
              <a:extLst>
                <a:ext uri="{FF2B5EF4-FFF2-40B4-BE49-F238E27FC236}">
                  <a16:creationId xmlns:a16="http://schemas.microsoft.com/office/drawing/2014/main" id="{19643FBA-7D9A-416C-9A31-2A2F19943084}"/>
                </a:ext>
              </a:extLst>
            </p:cNvPr>
            <p:cNvCxnSpPr>
              <a:stCxn id="107" idx="7"/>
              <a:endCxn id="108" idx="3"/>
            </p:cNvCxnSpPr>
            <p:nvPr/>
          </p:nvCxnSpPr>
          <p:spPr bwMode="auto">
            <a:xfrm flipV="1">
              <a:off x="5653449" y="306277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a:extLst>
                <a:ext uri="{FF2B5EF4-FFF2-40B4-BE49-F238E27FC236}">
                  <a16:creationId xmlns:a16="http://schemas.microsoft.com/office/drawing/2014/main" id="{DEAC304B-ADB9-4274-96E9-E56E80204682}"/>
                </a:ext>
              </a:extLst>
            </p:cNvPr>
            <p:cNvSpPr txBox="1"/>
            <p:nvPr/>
          </p:nvSpPr>
          <p:spPr>
            <a:xfrm>
              <a:off x="7696023" y="392696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37" name="文本框 136">
              <a:extLst>
                <a:ext uri="{FF2B5EF4-FFF2-40B4-BE49-F238E27FC236}">
                  <a16:creationId xmlns:a16="http://schemas.microsoft.com/office/drawing/2014/main" id="{73C9DF83-2EF5-46EA-AF4E-3D036820E52E}"/>
                </a:ext>
              </a:extLst>
            </p:cNvPr>
            <p:cNvSpPr txBox="1"/>
            <p:nvPr/>
          </p:nvSpPr>
          <p:spPr>
            <a:xfrm>
              <a:off x="6290758" y="392696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39" name="文本框 138">
              <a:extLst>
                <a:ext uri="{FF2B5EF4-FFF2-40B4-BE49-F238E27FC236}">
                  <a16:creationId xmlns:a16="http://schemas.microsoft.com/office/drawing/2014/main" id="{A8E8BC49-6D2B-43D5-8CF4-7E0D325AB0ED}"/>
                </a:ext>
              </a:extLst>
            </p:cNvPr>
            <p:cNvSpPr txBox="1"/>
            <p:nvPr/>
          </p:nvSpPr>
          <p:spPr>
            <a:xfrm>
              <a:off x="5114356" y="2751231"/>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41" name="文本框 140">
              <a:extLst>
                <a:ext uri="{FF2B5EF4-FFF2-40B4-BE49-F238E27FC236}">
                  <a16:creationId xmlns:a16="http://schemas.microsoft.com/office/drawing/2014/main" id="{69224BD2-A2FF-4802-B04F-25C7B8DEC930}"/>
                </a:ext>
              </a:extLst>
            </p:cNvPr>
            <p:cNvSpPr txBox="1"/>
            <p:nvPr/>
          </p:nvSpPr>
          <p:spPr>
            <a:xfrm>
              <a:off x="5110861" y="3549845"/>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43" name="文本框 142">
              <a:extLst>
                <a:ext uri="{FF2B5EF4-FFF2-40B4-BE49-F238E27FC236}">
                  <a16:creationId xmlns:a16="http://schemas.microsoft.com/office/drawing/2014/main" id="{BCE772BB-EF7A-4DB2-BDE3-A23DF94E8A39}"/>
                </a:ext>
              </a:extLst>
            </p:cNvPr>
            <p:cNvSpPr txBox="1"/>
            <p:nvPr/>
          </p:nvSpPr>
          <p:spPr>
            <a:xfrm>
              <a:off x="6309087" y="2468987"/>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44" name="文本框 143">
              <a:extLst>
                <a:ext uri="{FF2B5EF4-FFF2-40B4-BE49-F238E27FC236}">
                  <a16:creationId xmlns:a16="http://schemas.microsoft.com/office/drawing/2014/main" id="{06DDD1A4-86C7-4E3A-815C-C8CF7AE0FF3C}"/>
                </a:ext>
              </a:extLst>
            </p:cNvPr>
            <p:cNvSpPr txBox="1"/>
            <p:nvPr/>
          </p:nvSpPr>
          <p:spPr>
            <a:xfrm>
              <a:off x="7408601" y="2490010"/>
              <a:ext cx="374461" cy="400109"/>
            </a:xfrm>
            <a:prstGeom prst="rect">
              <a:avLst/>
            </a:prstGeom>
            <a:noFill/>
          </p:spPr>
          <p:txBody>
            <a:bodyPr wrap="none" rtlCol="0">
              <a:spAutoFit/>
            </a:bodyPr>
            <a:lstStyle/>
            <a:p>
              <a:r>
                <a:rPr lang="en-US" altLang="zh-Hans-HK" sz="1350" dirty="0"/>
                <a:t>6</a:t>
              </a:r>
              <a:endParaRPr lang="zh-Hans-HK" altLang="en-US" sz="1350" dirty="0"/>
            </a:p>
          </p:txBody>
        </p:sp>
        <p:sp>
          <p:nvSpPr>
            <p:cNvPr id="145" name="文本框 144">
              <a:extLst>
                <a:ext uri="{FF2B5EF4-FFF2-40B4-BE49-F238E27FC236}">
                  <a16:creationId xmlns:a16="http://schemas.microsoft.com/office/drawing/2014/main" id="{F4C0CA8D-387F-4551-A1CC-C79A72B341A4}"/>
                </a:ext>
              </a:extLst>
            </p:cNvPr>
            <p:cNvSpPr txBox="1"/>
            <p:nvPr/>
          </p:nvSpPr>
          <p:spPr>
            <a:xfrm>
              <a:off x="8799976" y="2467006"/>
              <a:ext cx="374461" cy="400109"/>
            </a:xfrm>
            <a:prstGeom prst="rect">
              <a:avLst/>
            </a:prstGeom>
            <a:noFill/>
          </p:spPr>
          <p:txBody>
            <a:bodyPr wrap="none" rtlCol="0">
              <a:spAutoFit/>
            </a:bodyPr>
            <a:lstStyle/>
            <a:p>
              <a:r>
                <a:rPr lang="en-US" altLang="zh-Hans-HK" sz="1350" dirty="0">
                  <a:solidFill>
                    <a:srgbClr val="9933FF"/>
                  </a:solidFill>
                </a:rPr>
                <a:t>6</a:t>
              </a:r>
              <a:endParaRPr lang="zh-Hans-HK" altLang="en-US" sz="1350" dirty="0">
                <a:solidFill>
                  <a:srgbClr val="9933FF"/>
                </a:solidFill>
              </a:endParaRPr>
            </a:p>
          </p:txBody>
        </p:sp>
      </p:grpSp>
      <p:grpSp>
        <p:nvGrpSpPr>
          <p:cNvPr id="175" name="组合 174">
            <a:extLst>
              <a:ext uri="{FF2B5EF4-FFF2-40B4-BE49-F238E27FC236}">
                <a16:creationId xmlns:a16="http://schemas.microsoft.com/office/drawing/2014/main" id="{374282A6-1A18-4651-B7B9-8A5ECCA8A26E}"/>
              </a:ext>
            </a:extLst>
          </p:cNvPr>
          <p:cNvGrpSpPr/>
          <p:nvPr/>
        </p:nvGrpSpPr>
        <p:grpSpPr>
          <a:xfrm>
            <a:off x="4809331" y="4362678"/>
            <a:ext cx="3047683" cy="1395053"/>
            <a:chOff x="5130833" y="4688696"/>
            <a:chExt cx="4063576" cy="1860071"/>
          </a:xfrm>
        </p:grpSpPr>
        <p:sp>
          <p:nvSpPr>
            <p:cNvPr id="146" name="椭圆 145">
              <a:extLst>
                <a:ext uri="{FF2B5EF4-FFF2-40B4-BE49-F238E27FC236}">
                  <a16:creationId xmlns:a16="http://schemas.microsoft.com/office/drawing/2014/main" id="{B44FD799-6945-4587-A326-22AE130E29BC}"/>
                </a:ext>
              </a:extLst>
            </p:cNvPr>
            <p:cNvSpPr/>
            <p:nvPr/>
          </p:nvSpPr>
          <p:spPr bwMode="auto">
            <a:xfrm>
              <a:off x="5368658" y="497534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1</a:t>
              </a:r>
              <a:endParaRPr kumimoji="1" lang="zh-Hans-HK" altLang="en-US" sz="1500" dirty="0">
                <a:latin typeface="Times New Roman" panose="02020603050405020304" pitchFamily="18" charset="0"/>
                <a:ea typeface="宋体" panose="02010600030101010101" pitchFamily="2" charset="-122"/>
              </a:endParaRPr>
            </a:p>
          </p:txBody>
        </p:sp>
        <p:sp>
          <p:nvSpPr>
            <p:cNvPr id="147" name="椭圆 146">
              <a:extLst>
                <a:ext uri="{FF2B5EF4-FFF2-40B4-BE49-F238E27FC236}">
                  <a16:creationId xmlns:a16="http://schemas.microsoft.com/office/drawing/2014/main" id="{206F1456-0A2A-42E0-B2F0-35FEBB78540A}"/>
                </a:ext>
              </a:extLst>
            </p:cNvPr>
            <p:cNvSpPr/>
            <p:nvPr/>
          </p:nvSpPr>
          <p:spPr bwMode="auto">
            <a:xfrm>
              <a:off x="5368658" y="589845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2</a:t>
              </a:r>
              <a:endParaRPr kumimoji="1" lang="zh-Hans-HK" altLang="en-US" sz="1500" dirty="0">
                <a:latin typeface="Times New Roman" panose="02020603050405020304" pitchFamily="18" charset="0"/>
                <a:ea typeface="宋体" panose="02010600030101010101" pitchFamily="2" charset="-122"/>
              </a:endParaRPr>
            </a:p>
          </p:txBody>
        </p:sp>
        <p:sp>
          <p:nvSpPr>
            <p:cNvPr id="148" name="椭圆 147">
              <a:extLst>
                <a:ext uri="{FF2B5EF4-FFF2-40B4-BE49-F238E27FC236}">
                  <a16:creationId xmlns:a16="http://schemas.microsoft.com/office/drawing/2014/main" id="{555D182D-D8B3-4473-B5C4-84318B5D5B23}"/>
                </a:ext>
              </a:extLst>
            </p:cNvPr>
            <p:cNvSpPr/>
            <p:nvPr/>
          </p:nvSpPr>
          <p:spPr bwMode="auto">
            <a:xfrm>
              <a:off x="6448521" y="49797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3</a:t>
              </a:r>
              <a:endParaRPr kumimoji="1" lang="zh-Hans-HK" altLang="en-US" sz="1500" dirty="0">
                <a:latin typeface="Times New Roman" panose="02020603050405020304" pitchFamily="18" charset="0"/>
                <a:ea typeface="宋体" panose="02010600030101010101" pitchFamily="2" charset="-122"/>
              </a:endParaRPr>
            </a:p>
          </p:txBody>
        </p:sp>
        <p:sp>
          <p:nvSpPr>
            <p:cNvPr id="149" name="椭圆 148">
              <a:extLst>
                <a:ext uri="{FF2B5EF4-FFF2-40B4-BE49-F238E27FC236}">
                  <a16:creationId xmlns:a16="http://schemas.microsoft.com/office/drawing/2014/main" id="{A7D3760B-E180-470D-8FA1-944637212F92}"/>
                </a:ext>
              </a:extLst>
            </p:cNvPr>
            <p:cNvSpPr/>
            <p:nvPr/>
          </p:nvSpPr>
          <p:spPr bwMode="auto">
            <a:xfrm>
              <a:off x="6448521" y="589845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5</a:t>
              </a:r>
              <a:endParaRPr kumimoji="1" lang="zh-Hans-HK" altLang="en-US" sz="1500" dirty="0">
                <a:latin typeface="Times New Roman" panose="02020603050405020304" pitchFamily="18" charset="0"/>
                <a:ea typeface="宋体" panose="02010600030101010101" pitchFamily="2" charset="-122"/>
              </a:endParaRPr>
            </a:p>
          </p:txBody>
        </p:sp>
        <p:sp>
          <p:nvSpPr>
            <p:cNvPr id="150" name="椭圆 149">
              <a:extLst>
                <a:ext uri="{FF2B5EF4-FFF2-40B4-BE49-F238E27FC236}">
                  <a16:creationId xmlns:a16="http://schemas.microsoft.com/office/drawing/2014/main" id="{C45966C0-D1F7-45C7-9E80-B93BA96601A4}"/>
                </a:ext>
              </a:extLst>
            </p:cNvPr>
            <p:cNvSpPr/>
            <p:nvPr/>
          </p:nvSpPr>
          <p:spPr bwMode="auto">
            <a:xfrm>
              <a:off x="7532738" y="497099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6</a:t>
              </a:r>
              <a:endParaRPr kumimoji="1" lang="zh-Hans-HK" altLang="en-US" sz="1500" dirty="0">
                <a:latin typeface="Times New Roman" panose="02020603050405020304" pitchFamily="18" charset="0"/>
                <a:ea typeface="宋体" panose="02010600030101010101" pitchFamily="2" charset="-122"/>
              </a:endParaRPr>
            </a:p>
          </p:txBody>
        </p:sp>
        <p:sp>
          <p:nvSpPr>
            <p:cNvPr id="151" name="椭圆 150">
              <a:extLst>
                <a:ext uri="{FF2B5EF4-FFF2-40B4-BE49-F238E27FC236}">
                  <a16:creationId xmlns:a16="http://schemas.microsoft.com/office/drawing/2014/main" id="{C042E183-195F-49D1-A315-896EB12F09D8}"/>
                </a:ext>
              </a:extLst>
            </p:cNvPr>
            <p:cNvSpPr/>
            <p:nvPr/>
          </p:nvSpPr>
          <p:spPr bwMode="auto">
            <a:xfrm>
              <a:off x="7532738" y="589410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1500" dirty="0">
                  <a:latin typeface="Times New Roman" panose="02020603050405020304" pitchFamily="18" charset="0"/>
                  <a:ea typeface="宋体" panose="02010600030101010101" pitchFamily="2" charset="-122"/>
                </a:rPr>
                <a:t>4</a:t>
              </a:r>
              <a:endParaRPr kumimoji="1" lang="zh-Hans-HK" altLang="en-US" sz="1500" dirty="0">
                <a:latin typeface="Times New Roman" panose="02020603050405020304" pitchFamily="18" charset="0"/>
                <a:ea typeface="宋体" panose="02010600030101010101" pitchFamily="2" charset="-122"/>
              </a:endParaRPr>
            </a:p>
          </p:txBody>
        </p:sp>
        <p:sp>
          <p:nvSpPr>
            <p:cNvPr id="152" name="椭圆 151">
              <a:extLst>
                <a:ext uri="{FF2B5EF4-FFF2-40B4-BE49-F238E27FC236}">
                  <a16:creationId xmlns:a16="http://schemas.microsoft.com/office/drawing/2014/main" id="{4D265A64-ABF5-4880-A3A9-33F473763EBA}"/>
                </a:ext>
              </a:extLst>
            </p:cNvPr>
            <p:cNvSpPr/>
            <p:nvPr/>
          </p:nvSpPr>
          <p:spPr bwMode="auto">
            <a:xfrm>
              <a:off x="8612601" y="497534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1500" dirty="0">
                  <a:latin typeface="Times New Roman" panose="02020603050405020304" pitchFamily="18" charset="0"/>
                  <a:ea typeface="宋体" panose="02010600030101010101" pitchFamily="2" charset="-122"/>
                </a:rPr>
                <a:t>7</a:t>
              </a:r>
              <a:endParaRPr kumimoji="1" lang="zh-Hans-HK" altLang="en-US" sz="1500" dirty="0">
                <a:latin typeface="Times New Roman" panose="02020603050405020304" pitchFamily="18" charset="0"/>
                <a:ea typeface="宋体" panose="02010600030101010101" pitchFamily="2" charset="-122"/>
              </a:endParaRPr>
            </a:p>
          </p:txBody>
        </p:sp>
        <p:sp>
          <p:nvSpPr>
            <p:cNvPr id="153" name="椭圆 152">
              <a:extLst>
                <a:ext uri="{FF2B5EF4-FFF2-40B4-BE49-F238E27FC236}">
                  <a16:creationId xmlns:a16="http://schemas.microsoft.com/office/drawing/2014/main" id="{58EC0AA9-4173-4D26-84EA-0F890120A5AF}"/>
                </a:ext>
              </a:extLst>
            </p:cNvPr>
            <p:cNvSpPr/>
            <p:nvPr/>
          </p:nvSpPr>
          <p:spPr bwMode="auto">
            <a:xfrm>
              <a:off x="8612601" y="589410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1500" dirty="0">
                <a:latin typeface="Times New Roman" panose="02020603050405020304" pitchFamily="18" charset="0"/>
                <a:ea typeface="宋体" panose="02010600030101010101" pitchFamily="2" charset="-122"/>
              </a:endParaRPr>
            </a:p>
          </p:txBody>
        </p:sp>
        <p:cxnSp>
          <p:nvCxnSpPr>
            <p:cNvPr id="154" name="直接箭头连接符 153">
              <a:extLst>
                <a:ext uri="{FF2B5EF4-FFF2-40B4-BE49-F238E27FC236}">
                  <a16:creationId xmlns:a16="http://schemas.microsoft.com/office/drawing/2014/main" id="{5F3AF792-4275-4E8D-8E0C-2CE648B5E20B}"/>
                </a:ext>
              </a:extLst>
            </p:cNvPr>
            <p:cNvCxnSpPr>
              <a:stCxn id="148" idx="2"/>
              <a:endCxn id="146" idx="6"/>
            </p:cNvCxnSpPr>
            <p:nvPr/>
          </p:nvCxnSpPr>
          <p:spPr bwMode="auto">
            <a:xfrm flipH="1" flipV="1">
              <a:off x="5725710" y="515387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直接箭头连接符 154">
              <a:extLst>
                <a:ext uri="{FF2B5EF4-FFF2-40B4-BE49-F238E27FC236}">
                  <a16:creationId xmlns:a16="http://schemas.microsoft.com/office/drawing/2014/main" id="{DC97F3C9-7EFA-41C2-A5A9-2FB8AA65B5D9}"/>
                </a:ext>
              </a:extLst>
            </p:cNvPr>
            <p:cNvCxnSpPr>
              <a:stCxn id="150" idx="2"/>
              <a:endCxn id="148" idx="6"/>
            </p:cNvCxnSpPr>
            <p:nvPr/>
          </p:nvCxnSpPr>
          <p:spPr bwMode="auto">
            <a:xfrm flipH="1">
              <a:off x="6805573" y="514951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接箭头连接符 16">
              <a:extLst>
                <a:ext uri="{FF2B5EF4-FFF2-40B4-BE49-F238E27FC236}">
                  <a16:creationId xmlns:a16="http://schemas.microsoft.com/office/drawing/2014/main" id="{88B922DE-F032-4648-9A8E-C91ED54B36C7}"/>
                </a:ext>
              </a:extLst>
            </p:cNvPr>
            <p:cNvCxnSpPr>
              <a:stCxn id="152" idx="1"/>
              <a:endCxn id="150" idx="7"/>
            </p:cNvCxnSpPr>
            <p:nvPr/>
          </p:nvCxnSpPr>
          <p:spPr bwMode="auto">
            <a:xfrm rot="16200000" flipV="1">
              <a:off x="8249019" y="461176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箭头连接符 16">
              <a:extLst>
                <a:ext uri="{FF2B5EF4-FFF2-40B4-BE49-F238E27FC236}">
                  <a16:creationId xmlns:a16="http://schemas.microsoft.com/office/drawing/2014/main" id="{752F7930-3321-4694-84AE-660BE96EB362}"/>
                </a:ext>
              </a:extLst>
            </p:cNvPr>
            <p:cNvCxnSpPr>
              <a:stCxn id="150" idx="5"/>
              <a:endCxn id="152" idx="3"/>
            </p:cNvCxnSpPr>
            <p:nvPr/>
          </p:nvCxnSpPr>
          <p:spPr bwMode="auto">
            <a:xfrm rot="16200000" flipH="1">
              <a:off x="8249018" y="486423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接箭头连接符 157">
              <a:extLst>
                <a:ext uri="{FF2B5EF4-FFF2-40B4-BE49-F238E27FC236}">
                  <a16:creationId xmlns:a16="http://schemas.microsoft.com/office/drawing/2014/main" id="{814DB074-2EAD-4E34-82A3-FD0DACFD6253}"/>
                </a:ext>
              </a:extLst>
            </p:cNvPr>
            <p:cNvCxnSpPr>
              <a:stCxn id="149" idx="0"/>
              <a:endCxn id="148" idx="4"/>
            </p:cNvCxnSpPr>
            <p:nvPr/>
          </p:nvCxnSpPr>
          <p:spPr bwMode="auto">
            <a:xfrm flipV="1">
              <a:off x="6627047" y="533675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箭头连接符 158">
              <a:extLst>
                <a:ext uri="{FF2B5EF4-FFF2-40B4-BE49-F238E27FC236}">
                  <a16:creationId xmlns:a16="http://schemas.microsoft.com/office/drawing/2014/main" id="{4D2A50FE-AC67-4AC1-8D45-03170DA063E1}"/>
                </a:ext>
              </a:extLst>
            </p:cNvPr>
            <p:cNvCxnSpPr>
              <a:stCxn id="151" idx="0"/>
              <a:endCxn id="150" idx="4"/>
            </p:cNvCxnSpPr>
            <p:nvPr/>
          </p:nvCxnSpPr>
          <p:spPr bwMode="auto">
            <a:xfrm flipV="1">
              <a:off x="7711264" y="532804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接箭头连接符 159">
              <a:extLst>
                <a:ext uri="{FF2B5EF4-FFF2-40B4-BE49-F238E27FC236}">
                  <a16:creationId xmlns:a16="http://schemas.microsoft.com/office/drawing/2014/main" id="{BC939925-CCC2-4D0D-AA45-954C64EC43CF}"/>
                </a:ext>
              </a:extLst>
            </p:cNvPr>
            <p:cNvCxnSpPr>
              <a:stCxn id="153" idx="0"/>
              <a:endCxn id="152" idx="4"/>
            </p:cNvCxnSpPr>
            <p:nvPr/>
          </p:nvCxnSpPr>
          <p:spPr bwMode="auto">
            <a:xfrm flipV="1">
              <a:off x="8791127" y="53324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箭头连接符 160">
              <a:extLst>
                <a:ext uri="{FF2B5EF4-FFF2-40B4-BE49-F238E27FC236}">
                  <a16:creationId xmlns:a16="http://schemas.microsoft.com/office/drawing/2014/main" id="{C4B076E5-EFEA-4F75-897F-940B0F4301FD}"/>
                </a:ext>
              </a:extLst>
            </p:cNvPr>
            <p:cNvCxnSpPr>
              <a:stCxn id="146" idx="4"/>
              <a:endCxn id="147" idx="0"/>
            </p:cNvCxnSpPr>
            <p:nvPr/>
          </p:nvCxnSpPr>
          <p:spPr bwMode="auto">
            <a:xfrm>
              <a:off x="5547184" y="533239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直接箭头连接符 161">
              <a:extLst>
                <a:ext uri="{FF2B5EF4-FFF2-40B4-BE49-F238E27FC236}">
                  <a16:creationId xmlns:a16="http://schemas.microsoft.com/office/drawing/2014/main" id="{39FC312D-14DE-4D9B-99DC-DDE3F5A7B067}"/>
                </a:ext>
              </a:extLst>
            </p:cNvPr>
            <p:cNvCxnSpPr>
              <a:stCxn id="149" idx="2"/>
              <a:endCxn id="147" idx="6"/>
            </p:cNvCxnSpPr>
            <p:nvPr/>
          </p:nvCxnSpPr>
          <p:spPr bwMode="auto">
            <a:xfrm flipH="1">
              <a:off x="5725710" y="607698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直接箭头连接符 162">
              <a:extLst>
                <a:ext uri="{FF2B5EF4-FFF2-40B4-BE49-F238E27FC236}">
                  <a16:creationId xmlns:a16="http://schemas.microsoft.com/office/drawing/2014/main" id="{665278E4-B26D-48B6-8414-79C4BF393FD9}"/>
                </a:ext>
              </a:extLst>
            </p:cNvPr>
            <p:cNvCxnSpPr>
              <a:stCxn id="151" idx="2"/>
              <a:endCxn id="149" idx="6"/>
            </p:cNvCxnSpPr>
            <p:nvPr/>
          </p:nvCxnSpPr>
          <p:spPr bwMode="auto">
            <a:xfrm flipH="1">
              <a:off x="6805573" y="607262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直接箭头连接符 163">
              <a:extLst>
                <a:ext uri="{FF2B5EF4-FFF2-40B4-BE49-F238E27FC236}">
                  <a16:creationId xmlns:a16="http://schemas.microsoft.com/office/drawing/2014/main" id="{4346CF70-4F70-4C5C-A989-8CE7D6A8D8E5}"/>
                </a:ext>
              </a:extLst>
            </p:cNvPr>
            <p:cNvCxnSpPr>
              <a:stCxn id="153" idx="2"/>
              <a:endCxn id="151" idx="6"/>
            </p:cNvCxnSpPr>
            <p:nvPr/>
          </p:nvCxnSpPr>
          <p:spPr bwMode="auto">
            <a:xfrm flipH="1">
              <a:off x="7889790" y="60726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直接箭头连接符 48">
              <a:extLst>
                <a:ext uri="{FF2B5EF4-FFF2-40B4-BE49-F238E27FC236}">
                  <a16:creationId xmlns:a16="http://schemas.microsoft.com/office/drawing/2014/main" id="{10766677-B6EE-43B6-8435-0BAFF3E0CFBB}"/>
                </a:ext>
              </a:extLst>
            </p:cNvPr>
            <p:cNvCxnSpPr>
              <a:stCxn id="149" idx="5"/>
              <a:endCxn id="151" idx="3"/>
            </p:cNvCxnSpPr>
            <p:nvPr/>
          </p:nvCxnSpPr>
          <p:spPr bwMode="auto">
            <a:xfrm rot="5400000" flipH="1" flipV="1">
              <a:off x="7166978" y="578517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直接箭头连接符 165">
              <a:extLst>
                <a:ext uri="{FF2B5EF4-FFF2-40B4-BE49-F238E27FC236}">
                  <a16:creationId xmlns:a16="http://schemas.microsoft.com/office/drawing/2014/main" id="{C53C205A-7983-411A-91BB-F43CBB2FB0FD}"/>
                </a:ext>
              </a:extLst>
            </p:cNvPr>
            <p:cNvCxnSpPr>
              <a:stCxn id="147" idx="7"/>
              <a:endCxn id="148" idx="3"/>
            </p:cNvCxnSpPr>
            <p:nvPr/>
          </p:nvCxnSpPr>
          <p:spPr bwMode="auto">
            <a:xfrm flipV="1">
              <a:off x="5673421" y="528446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文本框 166">
              <a:extLst>
                <a:ext uri="{FF2B5EF4-FFF2-40B4-BE49-F238E27FC236}">
                  <a16:creationId xmlns:a16="http://schemas.microsoft.com/office/drawing/2014/main" id="{10440A35-A3B8-4C25-9183-4D2F70871F13}"/>
                </a:ext>
              </a:extLst>
            </p:cNvPr>
            <p:cNvSpPr txBox="1"/>
            <p:nvPr/>
          </p:nvSpPr>
          <p:spPr>
            <a:xfrm>
              <a:off x="7715995" y="614865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68" name="文本框 167">
              <a:extLst>
                <a:ext uri="{FF2B5EF4-FFF2-40B4-BE49-F238E27FC236}">
                  <a16:creationId xmlns:a16="http://schemas.microsoft.com/office/drawing/2014/main" id="{AA0B1005-6717-4C3E-B0F2-EFCFDBD87AE2}"/>
                </a:ext>
              </a:extLst>
            </p:cNvPr>
            <p:cNvSpPr txBox="1"/>
            <p:nvPr/>
          </p:nvSpPr>
          <p:spPr>
            <a:xfrm>
              <a:off x="6310730" y="6148658"/>
              <a:ext cx="374461" cy="400109"/>
            </a:xfrm>
            <a:prstGeom prst="rect">
              <a:avLst/>
            </a:prstGeom>
            <a:noFill/>
          </p:spPr>
          <p:txBody>
            <a:bodyPr wrap="none" rtlCol="0">
              <a:spAutoFit/>
            </a:bodyPr>
            <a:lstStyle/>
            <a:p>
              <a:r>
                <a:rPr lang="en-US" altLang="zh-Hans-HK" sz="1350" dirty="0"/>
                <a:t>4</a:t>
              </a:r>
              <a:endParaRPr lang="zh-Hans-HK" altLang="en-US" sz="1350" dirty="0"/>
            </a:p>
          </p:txBody>
        </p:sp>
        <p:sp>
          <p:nvSpPr>
            <p:cNvPr id="169" name="文本框 168">
              <a:extLst>
                <a:ext uri="{FF2B5EF4-FFF2-40B4-BE49-F238E27FC236}">
                  <a16:creationId xmlns:a16="http://schemas.microsoft.com/office/drawing/2014/main" id="{E1CFBA60-ACF4-413E-912F-9432F177D62C}"/>
                </a:ext>
              </a:extLst>
            </p:cNvPr>
            <p:cNvSpPr txBox="1"/>
            <p:nvPr/>
          </p:nvSpPr>
          <p:spPr>
            <a:xfrm>
              <a:off x="5134328" y="4972921"/>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70" name="文本框 169">
              <a:extLst>
                <a:ext uri="{FF2B5EF4-FFF2-40B4-BE49-F238E27FC236}">
                  <a16:creationId xmlns:a16="http://schemas.microsoft.com/office/drawing/2014/main" id="{3C48C6A3-7CE7-4FC5-9965-E9F66F8DCDD9}"/>
                </a:ext>
              </a:extLst>
            </p:cNvPr>
            <p:cNvSpPr txBox="1"/>
            <p:nvPr/>
          </p:nvSpPr>
          <p:spPr>
            <a:xfrm>
              <a:off x="5130833" y="5771535"/>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71" name="文本框 170">
              <a:extLst>
                <a:ext uri="{FF2B5EF4-FFF2-40B4-BE49-F238E27FC236}">
                  <a16:creationId xmlns:a16="http://schemas.microsoft.com/office/drawing/2014/main" id="{47339A55-B04F-41B6-BFC7-ED7C98B74FF0}"/>
                </a:ext>
              </a:extLst>
            </p:cNvPr>
            <p:cNvSpPr txBox="1"/>
            <p:nvPr/>
          </p:nvSpPr>
          <p:spPr>
            <a:xfrm>
              <a:off x="6329059" y="4690677"/>
              <a:ext cx="374461" cy="400109"/>
            </a:xfrm>
            <a:prstGeom prst="rect">
              <a:avLst/>
            </a:prstGeom>
            <a:noFill/>
          </p:spPr>
          <p:txBody>
            <a:bodyPr wrap="none" rtlCol="0">
              <a:spAutoFit/>
            </a:bodyPr>
            <a:lstStyle/>
            <a:p>
              <a:r>
                <a:rPr lang="en-US" altLang="zh-Hans-HK" sz="1350" dirty="0"/>
                <a:t>1</a:t>
              </a:r>
              <a:endParaRPr lang="zh-Hans-HK" altLang="en-US" sz="1350" dirty="0"/>
            </a:p>
          </p:txBody>
        </p:sp>
        <p:sp>
          <p:nvSpPr>
            <p:cNvPr id="172" name="文本框 171">
              <a:extLst>
                <a:ext uri="{FF2B5EF4-FFF2-40B4-BE49-F238E27FC236}">
                  <a16:creationId xmlns:a16="http://schemas.microsoft.com/office/drawing/2014/main" id="{62968453-6B2A-4F5A-AC03-BDAD311354C4}"/>
                </a:ext>
              </a:extLst>
            </p:cNvPr>
            <p:cNvSpPr txBox="1"/>
            <p:nvPr/>
          </p:nvSpPr>
          <p:spPr>
            <a:xfrm>
              <a:off x="7428573" y="4711700"/>
              <a:ext cx="374461" cy="400109"/>
            </a:xfrm>
            <a:prstGeom prst="rect">
              <a:avLst/>
            </a:prstGeom>
            <a:noFill/>
          </p:spPr>
          <p:txBody>
            <a:bodyPr wrap="none" rtlCol="0">
              <a:spAutoFit/>
            </a:bodyPr>
            <a:lstStyle/>
            <a:p>
              <a:r>
                <a:rPr lang="en-US" altLang="zh-Hans-HK" sz="1350" dirty="0"/>
                <a:t>6</a:t>
              </a:r>
              <a:endParaRPr lang="zh-Hans-HK" altLang="en-US" sz="1350" dirty="0"/>
            </a:p>
          </p:txBody>
        </p:sp>
        <p:sp>
          <p:nvSpPr>
            <p:cNvPr id="173" name="文本框 172">
              <a:extLst>
                <a:ext uri="{FF2B5EF4-FFF2-40B4-BE49-F238E27FC236}">
                  <a16:creationId xmlns:a16="http://schemas.microsoft.com/office/drawing/2014/main" id="{D58E73A1-688F-4757-A8F3-486B1D78D270}"/>
                </a:ext>
              </a:extLst>
            </p:cNvPr>
            <p:cNvSpPr txBox="1"/>
            <p:nvPr/>
          </p:nvSpPr>
          <p:spPr>
            <a:xfrm>
              <a:off x="8819948" y="4688696"/>
              <a:ext cx="374461" cy="400109"/>
            </a:xfrm>
            <a:prstGeom prst="rect">
              <a:avLst/>
            </a:prstGeom>
            <a:noFill/>
          </p:spPr>
          <p:txBody>
            <a:bodyPr wrap="none" rtlCol="0">
              <a:spAutoFit/>
            </a:bodyPr>
            <a:lstStyle/>
            <a:p>
              <a:r>
                <a:rPr lang="en-US" altLang="zh-Hans-HK" sz="1350" dirty="0"/>
                <a:t>6</a:t>
              </a:r>
              <a:endParaRPr lang="zh-Hans-HK" altLang="en-US" sz="1350" dirty="0"/>
            </a:p>
          </p:txBody>
        </p:sp>
      </p:grpSp>
    </p:spTree>
    <p:extLst>
      <p:ext uri="{BB962C8B-B14F-4D97-AF65-F5344CB8AC3E}">
        <p14:creationId xmlns:p14="http://schemas.microsoft.com/office/powerpoint/2010/main" val="286234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blinds(horizontal)">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blinds(horizontal)">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blinds(horizontal)">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5"/>
                                        </p:tgtEl>
                                        <p:attrNameLst>
                                          <p:attrName>style.visibility</p:attrName>
                                        </p:attrNameLst>
                                      </p:cBhvr>
                                      <p:to>
                                        <p:strVal val="visible"/>
                                      </p:to>
                                    </p:set>
                                    <p:animEffect transition="in" filter="blinds(horizontal)">
                                      <p:cBhvr>
                                        <p:cTn id="32"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012CE8-808D-46B7-9EEB-ACD94BDFEA76}"/>
              </a:ext>
            </a:extLst>
          </p:cNvPr>
          <p:cNvSpPr txBox="1"/>
          <p:nvPr/>
        </p:nvSpPr>
        <p:spPr>
          <a:xfrm>
            <a:off x="917762" y="1790476"/>
            <a:ext cx="7822827" cy="2585323"/>
          </a:xfrm>
          <a:prstGeom prst="rect">
            <a:avLst/>
          </a:prstGeom>
          <a:noFill/>
        </p:spPr>
        <p:txBody>
          <a:bodyPr wrap="square" rtlCol="0">
            <a:spAutoFit/>
          </a:bodyPr>
          <a:lstStyle/>
          <a:p>
            <a:r>
              <a:rPr lang="en-US" altLang="zh-Hans-HK" sz="2100" dirty="0">
                <a:solidFill>
                  <a:srgbClr val="202122"/>
                </a:solidFill>
                <a:latin typeface="Courier" pitchFamily="2" charset="0"/>
              </a:rPr>
              <a:t>The data structures that he devised for this problem fit together in an amazingly beautiful way, so that the quantities you need to look at while exploring a directed graph are always magically at your fingertips. And his algorithm also does topological sorting as a byproduct.</a:t>
            </a:r>
          </a:p>
          <a:p>
            <a:endParaRPr lang="en-US" altLang="zh-Hans-HK" dirty="0">
              <a:solidFill>
                <a:srgbClr val="202122"/>
              </a:solidFill>
              <a:latin typeface="Arial" panose="020B0604020202020204" pitchFamily="34" charset="0"/>
            </a:endParaRPr>
          </a:p>
          <a:p>
            <a:pPr algn="r"/>
            <a:r>
              <a:rPr lang="en-US" altLang="zh-Hans-HK" dirty="0">
                <a:solidFill>
                  <a:srgbClr val="202122"/>
                </a:solidFill>
                <a:latin typeface="Arial" panose="020B0604020202020204" pitchFamily="34" charset="0"/>
              </a:rPr>
              <a:t>Knuth</a:t>
            </a:r>
            <a:endParaRPr lang="zh-Hans-HK" altLang="en-US" dirty="0"/>
          </a:p>
        </p:txBody>
      </p:sp>
      <p:sp>
        <p:nvSpPr>
          <p:cNvPr id="4" name="文本框 3">
            <a:extLst>
              <a:ext uri="{FF2B5EF4-FFF2-40B4-BE49-F238E27FC236}">
                <a16:creationId xmlns:a16="http://schemas.microsoft.com/office/drawing/2014/main" id="{D5026E64-BD37-4F3F-8513-8E2142AC9FE7}"/>
              </a:ext>
            </a:extLst>
          </p:cNvPr>
          <p:cNvSpPr txBox="1"/>
          <p:nvPr/>
        </p:nvSpPr>
        <p:spPr>
          <a:xfrm>
            <a:off x="1129555" y="4645984"/>
            <a:ext cx="5754572" cy="646331"/>
          </a:xfrm>
          <a:prstGeom prst="rect">
            <a:avLst/>
          </a:prstGeom>
          <a:noFill/>
        </p:spPr>
        <p:txBody>
          <a:bodyPr wrap="square">
            <a:spAutoFit/>
          </a:bodyPr>
          <a:lstStyle/>
          <a:p>
            <a:r>
              <a:rPr lang="zh-Hans-HK" altLang="en-US" dirty="0">
                <a:hlinkClick r:id="rId2"/>
              </a:rPr>
              <a:t>https://en.wikipedia.org/wiki/Tarjan%27s_strongly_connected_components_algorithm</a:t>
            </a:r>
            <a:r>
              <a:rPr lang="zh-Hans-HK" altLang="en-US" dirty="0"/>
              <a:t> </a:t>
            </a:r>
          </a:p>
        </p:txBody>
      </p:sp>
    </p:spTree>
    <p:extLst>
      <p:ext uri="{BB962C8B-B14F-4D97-AF65-F5344CB8AC3E}">
        <p14:creationId xmlns:p14="http://schemas.microsoft.com/office/powerpoint/2010/main" val="407641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8C15EFB9-1A61-4254-9D31-2864E761CF75}"/>
              </a:ext>
            </a:extLst>
          </p:cNvPr>
          <p:cNvSpPr/>
          <p:nvPr/>
        </p:nvSpPr>
        <p:spPr bwMode="auto">
          <a:xfrm>
            <a:off x="2677886" y="1608365"/>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697D6FD0-86BB-492A-8256-7EE16A7D1D27}"/>
              </a:ext>
            </a:extLst>
          </p:cNvPr>
          <p:cNvSpPr/>
          <p:nvPr/>
        </p:nvSpPr>
        <p:spPr bwMode="auto">
          <a:xfrm>
            <a:off x="2677886"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9635848E-6784-4B14-8DD5-B92688A74958}"/>
              </a:ext>
            </a:extLst>
          </p:cNvPr>
          <p:cNvSpPr/>
          <p:nvPr/>
        </p:nvSpPr>
        <p:spPr bwMode="auto">
          <a:xfrm>
            <a:off x="3487783" y="1611631"/>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235D006F-933F-40D4-BC7A-21ABA6EC4272}"/>
              </a:ext>
            </a:extLst>
          </p:cNvPr>
          <p:cNvSpPr/>
          <p:nvPr/>
        </p:nvSpPr>
        <p:spPr bwMode="auto">
          <a:xfrm>
            <a:off x="3487783" y="230069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D48CBD0E-56F5-4831-A912-A39BC249882C}"/>
              </a:ext>
            </a:extLst>
          </p:cNvPr>
          <p:cNvSpPr/>
          <p:nvPr/>
        </p:nvSpPr>
        <p:spPr bwMode="auto">
          <a:xfrm>
            <a:off x="4300946" y="1605100"/>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3431D3C9-C7AB-474A-BAB7-C2C4A43B6543}"/>
              </a:ext>
            </a:extLst>
          </p:cNvPr>
          <p:cNvSpPr/>
          <p:nvPr/>
        </p:nvSpPr>
        <p:spPr bwMode="auto">
          <a:xfrm>
            <a:off x="4300946"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C8B7E16E-BDA6-4E25-A0BC-B35CFA9FE7D0}"/>
              </a:ext>
            </a:extLst>
          </p:cNvPr>
          <p:cNvSpPr/>
          <p:nvPr/>
        </p:nvSpPr>
        <p:spPr bwMode="auto">
          <a:xfrm>
            <a:off x="5110843" y="1608366"/>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60BEC5-0EA1-4F74-A7FA-5D423A24E356}"/>
              </a:ext>
            </a:extLst>
          </p:cNvPr>
          <p:cNvSpPr/>
          <p:nvPr/>
        </p:nvSpPr>
        <p:spPr bwMode="auto">
          <a:xfrm>
            <a:off x="5110843" y="2297432"/>
            <a:ext cx="267789" cy="26778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94B6D5E9-4616-456C-BD6B-4A38C9591E99}"/>
              </a:ext>
            </a:extLst>
          </p:cNvPr>
          <p:cNvCxnSpPr>
            <a:stCxn id="4" idx="2"/>
            <a:endCxn id="2" idx="6"/>
          </p:cNvCxnSpPr>
          <p:nvPr/>
        </p:nvCxnSpPr>
        <p:spPr bwMode="auto">
          <a:xfrm flipH="1" flipV="1">
            <a:off x="2945676" y="1742260"/>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63BD9AAF-4963-4C15-B79D-DE91CDC1E801}"/>
              </a:ext>
            </a:extLst>
          </p:cNvPr>
          <p:cNvCxnSpPr>
            <a:stCxn id="6" idx="2"/>
            <a:endCxn id="4" idx="6"/>
          </p:cNvCxnSpPr>
          <p:nvPr/>
        </p:nvCxnSpPr>
        <p:spPr bwMode="auto">
          <a:xfrm flipH="1">
            <a:off x="3755573" y="1738994"/>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A8D1DE4A-F26D-4428-9C11-63084613C43F}"/>
              </a:ext>
            </a:extLst>
          </p:cNvPr>
          <p:cNvCxnSpPr>
            <a:stCxn id="8" idx="1"/>
            <a:endCxn id="6" idx="7"/>
          </p:cNvCxnSpPr>
          <p:nvPr/>
        </p:nvCxnSpPr>
        <p:spPr bwMode="auto">
          <a:xfrm rot="16200000" flipV="1">
            <a:off x="4838158" y="133568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D3638630-012B-4D20-8BC1-F9E44074ADD1}"/>
              </a:ext>
            </a:extLst>
          </p:cNvPr>
          <p:cNvCxnSpPr>
            <a:stCxn id="6" idx="5"/>
            <a:endCxn id="8" idx="3"/>
          </p:cNvCxnSpPr>
          <p:nvPr/>
        </p:nvCxnSpPr>
        <p:spPr bwMode="auto">
          <a:xfrm rot="16200000" flipH="1">
            <a:off x="4838157" y="15250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6B99C502-2BC4-4CCE-B0B3-71A91B01BA06}"/>
              </a:ext>
            </a:extLst>
          </p:cNvPr>
          <p:cNvCxnSpPr>
            <a:stCxn id="5" idx="0"/>
            <a:endCxn id="4" idx="4"/>
          </p:cNvCxnSpPr>
          <p:nvPr/>
        </p:nvCxnSpPr>
        <p:spPr bwMode="auto">
          <a:xfrm flipV="1">
            <a:off x="3621677" y="187942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15916D8-FDDE-4C03-82D4-60C39F20104C}"/>
              </a:ext>
            </a:extLst>
          </p:cNvPr>
          <p:cNvCxnSpPr>
            <a:stCxn id="7" idx="0"/>
            <a:endCxn id="6" idx="4"/>
          </p:cNvCxnSpPr>
          <p:nvPr/>
        </p:nvCxnSpPr>
        <p:spPr bwMode="auto">
          <a:xfrm flipV="1">
            <a:off x="4434840" y="187289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AC101EF1-C354-43BA-AA35-C9E7A8C6F804}"/>
              </a:ext>
            </a:extLst>
          </p:cNvPr>
          <p:cNvCxnSpPr>
            <a:stCxn id="9" idx="0"/>
            <a:endCxn id="8" idx="4"/>
          </p:cNvCxnSpPr>
          <p:nvPr/>
        </p:nvCxnSpPr>
        <p:spPr bwMode="auto">
          <a:xfrm flipV="1">
            <a:off x="5244737" y="187615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49E740DC-C1D3-4CBD-901A-26B7F961F8D3}"/>
              </a:ext>
            </a:extLst>
          </p:cNvPr>
          <p:cNvCxnSpPr>
            <a:stCxn id="2" idx="4"/>
            <a:endCxn id="3" idx="0"/>
          </p:cNvCxnSpPr>
          <p:nvPr/>
        </p:nvCxnSpPr>
        <p:spPr bwMode="auto">
          <a:xfrm>
            <a:off x="2811780" y="187615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68C51917-A87B-42CA-9849-FE6AD027A901}"/>
              </a:ext>
            </a:extLst>
          </p:cNvPr>
          <p:cNvCxnSpPr>
            <a:stCxn id="5" idx="2"/>
            <a:endCxn id="3" idx="6"/>
          </p:cNvCxnSpPr>
          <p:nvPr/>
        </p:nvCxnSpPr>
        <p:spPr bwMode="auto">
          <a:xfrm flipH="1">
            <a:off x="2945676" y="243459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EB8FAA32-269B-4414-95F8-015E587F8A66}"/>
              </a:ext>
            </a:extLst>
          </p:cNvPr>
          <p:cNvCxnSpPr>
            <a:stCxn id="7" idx="2"/>
            <a:endCxn id="5" idx="6"/>
          </p:cNvCxnSpPr>
          <p:nvPr/>
        </p:nvCxnSpPr>
        <p:spPr bwMode="auto">
          <a:xfrm flipH="1">
            <a:off x="3755573" y="2431327"/>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39461F55-0A27-4101-9E03-2C821EEC9B88}"/>
              </a:ext>
            </a:extLst>
          </p:cNvPr>
          <p:cNvCxnSpPr>
            <a:stCxn id="9" idx="2"/>
            <a:endCxn id="7" idx="6"/>
          </p:cNvCxnSpPr>
          <p:nvPr/>
        </p:nvCxnSpPr>
        <p:spPr bwMode="auto">
          <a:xfrm flipH="1">
            <a:off x="4568736" y="243132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078E34DD-6454-4FAA-AAF4-7D882546A97E}"/>
              </a:ext>
            </a:extLst>
          </p:cNvPr>
          <p:cNvCxnSpPr>
            <a:stCxn id="5" idx="5"/>
            <a:endCxn id="7" idx="3"/>
          </p:cNvCxnSpPr>
          <p:nvPr/>
        </p:nvCxnSpPr>
        <p:spPr bwMode="auto">
          <a:xfrm rot="5400000" flipH="1" flipV="1">
            <a:off x="4026627" y="2215734"/>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CC96EC83-DEFA-4DD4-9A9F-428E6E8D1AE2}"/>
              </a:ext>
            </a:extLst>
          </p:cNvPr>
          <p:cNvCxnSpPr>
            <a:stCxn id="3" idx="7"/>
            <a:endCxn id="4" idx="3"/>
          </p:cNvCxnSpPr>
          <p:nvPr/>
        </p:nvCxnSpPr>
        <p:spPr bwMode="auto">
          <a:xfrm flipV="1">
            <a:off x="2906459" y="1840203"/>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椭圆 22">
            <a:extLst>
              <a:ext uri="{FF2B5EF4-FFF2-40B4-BE49-F238E27FC236}">
                <a16:creationId xmlns:a16="http://schemas.microsoft.com/office/drawing/2014/main" id="{83A3AA4F-BF72-4A35-B7D6-13C3EAD87B94}"/>
              </a:ext>
            </a:extLst>
          </p:cNvPr>
          <p:cNvSpPr/>
          <p:nvPr/>
        </p:nvSpPr>
        <p:spPr bwMode="auto">
          <a:xfrm>
            <a:off x="2677886" y="3251020"/>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4" name="椭圆 23">
            <a:extLst>
              <a:ext uri="{FF2B5EF4-FFF2-40B4-BE49-F238E27FC236}">
                <a16:creationId xmlns:a16="http://schemas.microsoft.com/office/drawing/2014/main" id="{9780C987-62AE-4F3E-B078-15DE30ABB91E}"/>
              </a:ext>
            </a:extLst>
          </p:cNvPr>
          <p:cNvSpPr/>
          <p:nvPr/>
        </p:nvSpPr>
        <p:spPr bwMode="auto">
          <a:xfrm>
            <a:off x="2677886" y="3943352"/>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F3D49901-AE64-419A-A712-43E077E70888}"/>
              </a:ext>
            </a:extLst>
          </p:cNvPr>
          <p:cNvSpPr/>
          <p:nvPr/>
        </p:nvSpPr>
        <p:spPr bwMode="auto">
          <a:xfrm>
            <a:off x="3487783" y="325428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0530A21A-CC07-49B8-95C2-2268945BBF06}"/>
              </a:ext>
            </a:extLst>
          </p:cNvPr>
          <p:cNvSpPr/>
          <p:nvPr/>
        </p:nvSpPr>
        <p:spPr bwMode="auto">
          <a:xfrm>
            <a:off x="3487783" y="3943352"/>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0460EC2A-4BCA-4322-89C2-846098A0ACFD}"/>
              </a:ext>
            </a:extLst>
          </p:cNvPr>
          <p:cNvSpPr/>
          <p:nvPr/>
        </p:nvSpPr>
        <p:spPr bwMode="auto">
          <a:xfrm>
            <a:off x="4300946" y="3247755"/>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5EEE027D-52AB-484E-B680-1565A468CD71}"/>
              </a:ext>
            </a:extLst>
          </p:cNvPr>
          <p:cNvSpPr/>
          <p:nvPr/>
        </p:nvSpPr>
        <p:spPr bwMode="auto">
          <a:xfrm>
            <a:off x="4300946" y="3940087"/>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E135C6A3-74CB-4D7A-893D-5A4042CC2191}"/>
              </a:ext>
            </a:extLst>
          </p:cNvPr>
          <p:cNvSpPr/>
          <p:nvPr/>
        </p:nvSpPr>
        <p:spPr bwMode="auto">
          <a:xfrm>
            <a:off x="5110843" y="3251021"/>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926E421C-E3F8-47EE-8FDB-0F211629C468}"/>
              </a:ext>
            </a:extLst>
          </p:cNvPr>
          <p:cNvSpPr/>
          <p:nvPr/>
        </p:nvSpPr>
        <p:spPr bwMode="auto">
          <a:xfrm>
            <a:off x="5110843" y="3940087"/>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31" name="直接箭头连接符 30">
            <a:extLst>
              <a:ext uri="{FF2B5EF4-FFF2-40B4-BE49-F238E27FC236}">
                <a16:creationId xmlns:a16="http://schemas.microsoft.com/office/drawing/2014/main" id="{1C1907EA-43DA-4F4B-B7D9-8D5E660EB644}"/>
              </a:ext>
            </a:extLst>
          </p:cNvPr>
          <p:cNvCxnSpPr>
            <a:stCxn id="25" idx="2"/>
            <a:endCxn id="23" idx="6"/>
          </p:cNvCxnSpPr>
          <p:nvPr/>
        </p:nvCxnSpPr>
        <p:spPr bwMode="auto">
          <a:xfrm flipH="1" flipV="1">
            <a:off x="2945676" y="3384916"/>
            <a:ext cx="542108" cy="326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F6082C18-EBE4-4634-8256-20A45037386C}"/>
              </a:ext>
            </a:extLst>
          </p:cNvPr>
          <p:cNvCxnSpPr>
            <a:stCxn id="27" idx="2"/>
            <a:endCxn id="25" idx="6"/>
          </p:cNvCxnSpPr>
          <p:nvPr/>
        </p:nvCxnSpPr>
        <p:spPr bwMode="auto">
          <a:xfrm flipH="1">
            <a:off x="3755573" y="3381650"/>
            <a:ext cx="545374" cy="65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16">
            <a:extLst>
              <a:ext uri="{FF2B5EF4-FFF2-40B4-BE49-F238E27FC236}">
                <a16:creationId xmlns:a16="http://schemas.microsoft.com/office/drawing/2014/main" id="{FFF2D58B-1801-4FD7-A37D-B75C58DEE7E2}"/>
              </a:ext>
            </a:extLst>
          </p:cNvPr>
          <p:cNvCxnSpPr>
            <a:stCxn id="29" idx="1"/>
            <a:endCxn id="27" idx="7"/>
          </p:cNvCxnSpPr>
          <p:nvPr/>
        </p:nvCxnSpPr>
        <p:spPr bwMode="auto">
          <a:xfrm rot="16200000" flipV="1">
            <a:off x="4838158" y="2978335"/>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087DE931-C835-4249-B0FE-DB16706D280F}"/>
              </a:ext>
            </a:extLst>
          </p:cNvPr>
          <p:cNvCxnSpPr>
            <a:stCxn id="27" idx="5"/>
            <a:endCxn id="29" idx="3"/>
          </p:cNvCxnSpPr>
          <p:nvPr/>
        </p:nvCxnSpPr>
        <p:spPr bwMode="auto">
          <a:xfrm rot="16200000" flipH="1">
            <a:off x="4838157" y="3167690"/>
            <a:ext cx="3266" cy="620542"/>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CFE9BD68-491D-44DF-8D56-794632C1B724}"/>
              </a:ext>
            </a:extLst>
          </p:cNvPr>
          <p:cNvCxnSpPr>
            <a:stCxn id="26" idx="0"/>
            <a:endCxn id="25" idx="4"/>
          </p:cNvCxnSpPr>
          <p:nvPr/>
        </p:nvCxnSpPr>
        <p:spPr bwMode="auto">
          <a:xfrm flipV="1">
            <a:off x="3621677" y="3522075"/>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15F6DCF4-7424-4F3D-9870-F63D76E34422}"/>
              </a:ext>
            </a:extLst>
          </p:cNvPr>
          <p:cNvCxnSpPr>
            <a:stCxn id="28" idx="0"/>
            <a:endCxn id="27" idx="4"/>
          </p:cNvCxnSpPr>
          <p:nvPr/>
        </p:nvCxnSpPr>
        <p:spPr bwMode="auto">
          <a:xfrm flipV="1">
            <a:off x="4434840" y="3515545"/>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7320818E-8091-4E2E-958B-B0F6660674B9}"/>
              </a:ext>
            </a:extLst>
          </p:cNvPr>
          <p:cNvCxnSpPr>
            <a:stCxn id="30" idx="0"/>
            <a:endCxn id="29" idx="4"/>
          </p:cNvCxnSpPr>
          <p:nvPr/>
        </p:nvCxnSpPr>
        <p:spPr bwMode="auto">
          <a:xfrm flipV="1">
            <a:off x="5244737" y="3518810"/>
            <a:ext cx="0" cy="4212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8C4FD056-0FF0-41A1-8A88-4D7CA54A3A65}"/>
              </a:ext>
            </a:extLst>
          </p:cNvPr>
          <p:cNvCxnSpPr>
            <a:stCxn id="23" idx="4"/>
            <a:endCxn id="24" idx="0"/>
          </p:cNvCxnSpPr>
          <p:nvPr/>
        </p:nvCxnSpPr>
        <p:spPr bwMode="auto">
          <a:xfrm>
            <a:off x="2811780" y="3518810"/>
            <a:ext cx="0" cy="42454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848FC575-DE5D-4054-8544-83C24D21A80E}"/>
              </a:ext>
            </a:extLst>
          </p:cNvPr>
          <p:cNvCxnSpPr>
            <a:stCxn id="26" idx="2"/>
            <a:endCxn id="24" idx="6"/>
          </p:cNvCxnSpPr>
          <p:nvPr/>
        </p:nvCxnSpPr>
        <p:spPr bwMode="auto">
          <a:xfrm flipH="1">
            <a:off x="2945676" y="4077246"/>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6AAE85D8-6DB9-4310-B339-EE23CF278662}"/>
              </a:ext>
            </a:extLst>
          </p:cNvPr>
          <p:cNvCxnSpPr>
            <a:stCxn id="28" idx="2"/>
            <a:endCxn id="26" idx="6"/>
          </p:cNvCxnSpPr>
          <p:nvPr/>
        </p:nvCxnSpPr>
        <p:spPr bwMode="auto">
          <a:xfrm flipH="1">
            <a:off x="3755573" y="4073982"/>
            <a:ext cx="545374" cy="326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D43E44ED-52D3-42CD-AF58-DCB4CF6F7B45}"/>
              </a:ext>
            </a:extLst>
          </p:cNvPr>
          <p:cNvCxnSpPr>
            <a:stCxn id="30" idx="2"/>
            <a:endCxn id="28" idx="6"/>
          </p:cNvCxnSpPr>
          <p:nvPr/>
        </p:nvCxnSpPr>
        <p:spPr bwMode="auto">
          <a:xfrm flipH="1">
            <a:off x="4568736" y="4073981"/>
            <a:ext cx="542108"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8">
            <a:extLst>
              <a:ext uri="{FF2B5EF4-FFF2-40B4-BE49-F238E27FC236}">
                <a16:creationId xmlns:a16="http://schemas.microsoft.com/office/drawing/2014/main" id="{16364C4F-D8C6-4CFE-986B-15E577FC4017}"/>
              </a:ext>
            </a:extLst>
          </p:cNvPr>
          <p:cNvCxnSpPr>
            <a:stCxn id="26" idx="5"/>
            <a:endCxn id="28" idx="3"/>
          </p:cNvCxnSpPr>
          <p:nvPr/>
        </p:nvCxnSpPr>
        <p:spPr bwMode="auto">
          <a:xfrm rot="5400000" flipH="1" flipV="1">
            <a:off x="4026627" y="3858389"/>
            <a:ext cx="3265" cy="623807"/>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6B6708B4-52CF-4F76-9B41-0467B0568801}"/>
              </a:ext>
            </a:extLst>
          </p:cNvPr>
          <p:cNvCxnSpPr>
            <a:stCxn id="24" idx="7"/>
            <a:endCxn id="25" idx="3"/>
          </p:cNvCxnSpPr>
          <p:nvPr/>
        </p:nvCxnSpPr>
        <p:spPr bwMode="auto">
          <a:xfrm flipV="1">
            <a:off x="2906459" y="3482858"/>
            <a:ext cx="620542" cy="4997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3" name="组合 52">
            <a:extLst>
              <a:ext uri="{FF2B5EF4-FFF2-40B4-BE49-F238E27FC236}">
                <a16:creationId xmlns:a16="http://schemas.microsoft.com/office/drawing/2014/main" id="{E8290B3A-8C3A-44F6-BADB-625C905E1BEA}"/>
              </a:ext>
            </a:extLst>
          </p:cNvPr>
          <p:cNvGrpSpPr/>
          <p:nvPr/>
        </p:nvGrpSpPr>
        <p:grpSpPr>
          <a:xfrm>
            <a:off x="6198327" y="3394711"/>
            <a:ext cx="1881052" cy="1358539"/>
            <a:chOff x="4705894" y="4410349"/>
            <a:chExt cx="1881052" cy="1358539"/>
          </a:xfrm>
        </p:grpSpPr>
        <p:sp>
          <p:nvSpPr>
            <p:cNvPr id="44" name="椭圆 43">
              <a:extLst>
                <a:ext uri="{FF2B5EF4-FFF2-40B4-BE49-F238E27FC236}">
                  <a16:creationId xmlns:a16="http://schemas.microsoft.com/office/drawing/2014/main" id="{70F26C84-60B9-4C0A-8A41-13FC51BE4ACC}"/>
                </a:ext>
              </a:extLst>
            </p:cNvPr>
            <p:cNvSpPr/>
            <p:nvPr/>
          </p:nvSpPr>
          <p:spPr bwMode="auto">
            <a:xfrm>
              <a:off x="4705894" y="4821826"/>
              <a:ext cx="267789" cy="26778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5" name="椭圆 44">
              <a:extLst>
                <a:ext uri="{FF2B5EF4-FFF2-40B4-BE49-F238E27FC236}">
                  <a16:creationId xmlns:a16="http://schemas.microsoft.com/office/drawing/2014/main" id="{511F2089-D7B4-41E7-9B34-C39FDA6D697F}"/>
                </a:ext>
              </a:extLst>
            </p:cNvPr>
            <p:cNvSpPr/>
            <p:nvPr/>
          </p:nvSpPr>
          <p:spPr bwMode="auto">
            <a:xfrm>
              <a:off x="5483135" y="5501099"/>
              <a:ext cx="267789" cy="267789"/>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6" name="椭圆 45">
              <a:extLst>
                <a:ext uri="{FF2B5EF4-FFF2-40B4-BE49-F238E27FC236}">
                  <a16:creationId xmlns:a16="http://schemas.microsoft.com/office/drawing/2014/main" id="{19D821BA-CA04-454E-A337-AE04B1D5C0FA}"/>
                </a:ext>
              </a:extLst>
            </p:cNvPr>
            <p:cNvSpPr/>
            <p:nvPr/>
          </p:nvSpPr>
          <p:spPr bwMode="auto">
            <a:xfrm>
              <a:off x="5737861" y="4410349"/>
              <a:ext cx="267789" cy="267789"/>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sp>
          <p:nvSpPr>
            <p:cNvPr id="47" name="椭圆 46">
              <a:extLst>
                <a:ext uri="{FF2B5EF4-FFF2-40B4-BE49-F238E27FC236}">
                  <a16:creationId xmlns:a16="http://schemas.microsoft.com/office/drawing/2014/main" id="{09FBF91B-1D51-4DC0-A772-7F3DFCA996E7}"/>
                </a:ext>
              </a:extLst>
            </p:cNvPr>
            <p:cNvSpPr/>
            <p:nvPr/>
          </p:nvSpPr>
          <p:spPr bwMode="auto">
            <a:xfrm>
              <a:off x="6319157" y="5089615"/>
              <a:ext cx="267789" cy="267789"/>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kumimoji="1" lang="zh-Hans-HK" altLang="en-US" sz="1500">
                <a:latin typeface="Times New Roman" panose="02020603050405020304" pitchFamily="18" charset="0"/>
                <a:ea typeface="宋体" panose="02010600030101010101" pitchFamily="2" charset="-122"/>
              </a:endParaRPr>
            </a:p>
          </p:txBody>
        </p:sp>
        <p:cxnSp>
          <p:nvCxnSpPr>
            <p:cNvPr id="48" name="直接箭头连接符 47">
              <a:extLst>
                <a:ext uri="{FF2B5EF4-FFF2-40B4-BE49-F238E27FC236}">
                  <a16:creationId xmlns:a16="http://schemas.microsoft.com/office/drawing/2014/main" id="{7544B637-F1A3-41DA-903A-7B071B927B93}"/>
                </a:ext>
              </a:extLst>
            </p:cNvPr>
            <p:cNvCxnSpPr>
              <a:stCxn id="46" idx="2"/>
              <a:endCxn id="44" idx="6"/>
            </p:cNvCxnSpPr>
            <p:nvPr/>
          </p:nvCxnSpPr>
          <p:spPr bwMode="auto">
            <a:xfrm flipH="1">
              <a:off x="4973683" y="4544243"/>
              <a:ext cx="764178" cy="4114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C84E106-77E0-4CFE-BDD7-5B3BC8BA55CF}"/>
                </a:ext>
              </a:extLst>
            </p:cNvPr>
            <p:cNvCxnSpPr>
              <a:stCxn id="47" idx="1"/>
              <a:endCxn id="46" idx="5"/>
            </p:cNvCxnSpPr>
            <p:nvPr/>
          </p:nvCxnSpPr>
          <p:spPr bwMode="auto">
            <a:xfrm flipH="1" flipV="1">
              <a:off x="5966433" y="4638921"/>
              <a:ext cx="391941" cy="4899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CEB8FE8B-3592-47BC-9576-69FF58DD7EF9}"/>
                </a:ext>
              </a:extLst>
            </p:cNvPr>
            <p:cNvCxnSpPr>
              <a:stCxn id="47" idx="3"/>
              <a:endCxn id="45" idx="6"/>
            </p:cNvCxnSpPr>
            <p:nvPr/>
          </p:nvCxnSpPr>
          <p:spPr bwMode="auto">
            <a:xfrm flipH="1">
              <a:off x="5750923" y="5318187"/>
              <a:ext cx="607451" cy="3168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a:extLst>
                <a:ext uri="{FF2B5EF4-FFF2-40B4-BE49-F238E27FC236}">
                  <a16:creationId xmlns:a16="http://schemas.microsoft.com/office/drawing/2014/main" id="{07A5C818-C121-467E-ACFA-0CF2DF3AF62D}"/>
                </a:ext>
              </a:extLst>
            </p:cNvPr>
            <p:cNvCxnSpPr>
              <a:stCxn id="45" idx="2"/>
              <a:endCxn id="44" idx="5"/>
            </p:cNvCxnSpPr>
            <p:nvPr/>
          </p:nvCxnSpPr>
          <p:spPr bwMode="auto">
            <a:xfrm flipH="1" flipV="1">
              <a:off x="4934466" y="5050398"/>
              <a:ext cx="548669" cy="58459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B1541B96-38FA-4AB8-B3A0-CC9F550E09CB}"/>
                </a:ext>
              </a:extLst>
            </p:cNvPr>
            <p:cNvCxnSpPr>
              <a:stCxn id="45" idx="7"/>
              <a:endCxn id="46" idx="4"/>
            </p:cNvCxnSpPr>
            <p:nvPr/>
          </p:nvCxnSpPr>
          <p:spPr bwMode="auto">
            <a:xfrm flipV="1">
              <a:off x="5711707" y="4678138"/>
              <a:ext cx="160049" cy="8621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3063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197F-1A42-4904-B335-2A5C368A2D3F}"/>
              </a:ext>
            </a:extLst>
          </p:cNvPr>
          <p:cNvSpPr>
            <a:spLocks noGrp="1"/>
          </p:cNvSpPr>
          <p:nvPr>
            <p:ph type="title"/>
          </p:nvPr>
        </p:nvSpPr>
        <p:spPr/>
        <p:txBody>
          <a:bodyPr/>
          <a:lstStyle/>
          <a:p>
            <a:r>
              <a:rPr lang="zh-CN" altLang="en-US" dirty="0"/>
              <a:t>边双连通判定</a:t>
            </a:r>
            <a:endParaRPr lang="en-US" dirty="0"/>
          </a:p>
        </p:txBody>
      </p:sp>
      <p:sp>
        <p:nvSpPr>
          <p:cNvPr id="3" name="内容占位符 2">
            <a:extLst>
              <a:ext uri="{FF2B5EF4-FFF2-40B4-BE49-F238E27FC236}">
                <a16:creationId xmlns:a16="http://schemas.microsoft.com/office/drawing/2014/main" id="{A097BCC7-CCD3-47AC-B099-F6919C21426B}"/>
              </a:ext>
            </a:extLst>
          </p:cNvPr>
          <p:cNvSpPr>
            <a:spLocks noGrp="1"/>
          </p:cNvSpPr>
          <p:nvPr>
            <p:ph idx="1"/>
          </p:nvPr>
        </p:nvSpPr>
        <p:spPr>
          <a:xfrm>
            <a:off x="642938" y="1452563"/>
            <a:ext cx="8501062" cy="5037811"/>
          </a:xfrm>
        </p:spPr>
        <p:txBody>
          <a:bodyPr/>
          <a:lstStyle/>
          <a:p>
            <a:r>
              <a:rPr lang="zh-CN" altLang="en-US" dirty="0"/>
              <a:t>如何判断一个无向连通图是否边双连通？</a:t>
            </a:r>
            <a:endParaRPr lang="en-US" altLang="zh-CN" dirty="0"/>
          </a:p>
          <a:p>
            <a:r>
              <a:rPr lang="zh-CN" altLang="en-US" dirty="0">
                <a:solidFill>
                  <a:srgbClr val="92D050"/>
                </a:solidFill>
              </a:rPr>
              <a:t>结论</a:t>
            </a:r>
            <a:r>
              <a:rPr lang="en-US" altLang="zh-CN" dirty="0">
                <a:solidFill>
                  <a:srgbClr val="92D050"/>
                </a:solidFill>
              </a:rPr>
              <a:t>. </a:t>
            </a:r>
            <a:r>
              <a:rPr lang="zh-CN" altLang="en-US" dirty="0">
                <a:solidFill>
                  <a:srgbClr val="92D050"/>
                </a:solidFill>
              </a:rPr>
              <a:t>边双连通</a:t>
            </a:r>
            <a:r>
              <a:rPr lang="en-US" altLang="zh-CN" dirty="0">
                <a:solidFill>
                  <a:srgbClr val="92D050"/>
                </a:solidFill>
                <a:sym typeface="Wingdings" panose="05000000000000000000" pitchFamily="2" charset="2"/>
              </a:rPr>
              <a:t> </a:t>
            </a:r>
            <a:r>
              <a:rPr lang="zh-CN" altLang="en-US" dirty="0">
                <a:solidFill>
                  <a:srgbClr val="92D050"/>
                </a:solidFill>
                <a:sym typeface="Wingdings" panose="05000000000000000000" pitchFamily="2" charset="2"/>
              </a:rPr>
              <a:t>无割边</a:t>
            </a:r>
            <a:endParaRPr lang="en-US" altLang="zh-CN" dirty="0">
              <a:solidFill>
                <a:srgbClr val="92D050"/>
              </a:solidFill>
            </a:endParaRPr>
          </a:p>
          <a:p>
            <a:pPr lvl="1"/>
            <a:r>
              <a:rPr lang="zh-CN" altLang="en-US" dirty="0">
                <a:solidFill>
                  <a:srgbClr val="0070C0"/>
                </a:solidFill>
              </a:rPr>
              <a:t>定义</a:t>
            </a:r>
            <a:r>
              <a:rPr lang="en-US" altLang="zh-CN" dirty="0"/>
              <a:t>-</a:t>
            </a:r>
            <a:r>
              <a:rPr lang="zh-CN" altLang="en-US" dirty="0"/>
              <a:t> 一条边 </a:t>
            </a:r>
            <a:r>
              <a:rPr lang="en-US" altLang="zh-CN" dirty="0"/>
              <a:t>e </a:t>
            </a:r>
            <a:r>
              <a:rPr lang="zh-CN" altLang="en-US" dirty="0"/>
              <a:t>被称为桥（ </a:t>
            </a:r>
            <a:r>
              <a:rPr lang="en-US" altLang="zh-CN" dirty="0">
                <a:solidFill>
                  <a:srgbClr val="00B0F0"/>
                </a:solidFill>
              </a:rPr>
              <a:t>bridge</a:t>
            </a:r>
            <a:r>
              <a:rPr lang="zh-CN" altLang="en-US" dirty="0"/>
              <a:t>）（或者</a:t>
            </a:r>
            <a:r>
              <a:rPr lang="zh-CN" altLang="en-US" dirty="0">
                <a:solidFill>
                  <a:srgbClr val="00B0F0"/>
                </a:solidFill>
              </a:rPr>
              <a:t>割边</a:t>
            </a:r>
            <a:r>
              <a:rPr lang="zh-CN" altLang="en-US" dirty="0"/>
              <a:t>）若图 </a:t>
            </a:r>
            <a:r>
              <a:rPr lang="en-US" altLang="zh-CN" dirty="0"/>
              <a:t>G </a:t>
            </a:r>
            <a:r>
              <a:rPr lang="zh-CN" altLang="en-US" dirty="0"/>
              <a:t>在移除 </a:t>
            </a:r>
            <a:r>
              <a:rPr lang="en-US" altLang="zh-CN" dirty="0"/>
              <a:t>e </a:t>
            </a:r>
            <a:r>
              <a:rPr lang="zh-CN" altLang="en-US" dirty="0"/>
              <a:t>之后变得不连通</a:t>
            </a:r>
            <a:endParaRPr lang="en-US" altLang="zh-CN" dirty="0"/>
          </a:p>
          <a:p>
            <a:r>
              <a:rPr lang="zh-CN" altLang="en-US" dirty="0"/>
              <a:t>简单算法（根据定义）</a:t>
            </a:r>
            <a:endParaRPr lang="en-US" altLang="zh-CN" dirty="0"/>
          </a:p>
          <a:p>
            <a:pPr lvl="1"/>
            <a:r>
              <a:rPr lang="zh-CN" altLang="en-US" dirty="0"/>
              <a:t>枚举每条边 </a:t>
            </a:r>
            <a:r>
              <a:rPr lang="en-US" altLang="zh-CN" dirty="0"/>
              <a:t>e </a:t>
            </a:r>
            <a:r>
              <a:rPr lang="zh-CN" altLang="en-US" dirty="0"/>
              <a:t>，看移除 </a:t>
            </a:r>
            <a:r>
              <a:rPr lang="en-US" altLang="zh-CN" dirty="0"/>
              <a:t>e </a:t>
            </a:r>
            <a:r>
              <a:rPr lang="zh-CN" altLang="en-US" dirty="0"/>
              <a:t>后有没有变不连通。  （效率不够高）</a:t>
            </a:r>
            <a:endParaRPr lang="en-US" altLang="zh-CN" dirty="0"/>
          </a:p>
          <a:p>
            <a:pPr marL="0" indent="0">
              <a:buNone/>
            </a:pPr>
            <a:endParaRPr lang="en-US" altLang="zh-CN" dirty="0"/>
          </a:p>
          <a:p>
            <a:pPr marL="0" indent="0">
              <a:buNone/>
            </a:pPr>
            <a:r>
              <a:rPr lang="zh-CN" altLang="en-US" dirty="0"/>
              <a:t>注：该算法能判断切断哪些边造成图不连通的</a:t>
            </a:r>
            <a:endParaRPr lang="en-US" altLang="zh-CN" dirty="0"/>
          </a:p>
          <a:p>
            <a:pPr lvl="1"/>
            <a:endParaRPr lang="en-US" altLang="zh-CN" dirty="0"/>
          </a:p>
        </p:txBody>
      </p:sp>
    </p:spTree>
    <p:extLst>
      <p:ext uri="{BB962C8B-B14F-4D97-AF65-F5344CB8AC3E}">
        <p14:creationId xmlns:p14="http://schemas.microsoft.com/office/powerpoint/2010/main" val="2914992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850FD5-8EF9-43E3-9629-87AC62C01CF1}"/>
              </a:ext>
            </a:extLst>
          </p:cNvPr>
          <p:cNvSpPr txBox="1"/>
          <p:nvPr/>
        </p:nvSpPr>
        <p:spPr>
          <a:xfrm>
            <a:off x="826995" y="2540657"/>
            <a:ext cx="7120217" cy="2585323"/>
          </a:xfrm>
          <a:prstGeom prst="rect">
            <a:avLst/>
          </a:prstGeom>
          <a:noFill/>
        </p:spPr>
        <p:txBody>
          <a:bodyPr wrap="square">
            <a:spAutoFit/>
          </a:bodyPr>
          <a:lstStyle/>
          <a:p>
            <a:pPr algn="just"/>
            <a:r>
              <a:rPr lang="en-US" altLang="zh-Hans-HK" dirty="0">
                <a:solidFill>
                  <a:srgbClr val="202122"/>
                </a:solidFill>
                <a:latin typeface="Courier" pitchFamily="2" charset="0"/>
              </a:rPr>
              <a:t>While there is nothing special about the order of the nodes within each strongly connected component, one useful property of the algorithm is that no strongly connected component will be identified before any of its successors. Therefore, the order in which the strongly connected components are identified constitutes a reverse </a:t>
            </a:r>
            <a:r>
              <a:rPr lang="en-US" altLang="zh-Hans-HK" dirty="0">
                <a:solidFill>
                  <a:srgbClr val="0B0080"/>
                </a:solidFill>
                <a:latin typeface="Courier" pitchFamily="2" charset="0"/>
                <a:hlinkClick r:id="rId2" tooltip="Topological sorting"/>
              </a:rPr>
              <a:t>topological sort</a:t>
            </a:r>
            <a:r>
              <a:rPr lang="en-US" altLang="zh-Hans-HK" dirty="0">
                <a:solidFill>
                  <a:srgbClr val="202122"/>
                </a:solidFill>
                <a:latin typeface="Courier" pitchFamily="2" charset="0"/>
              </a:rPr>
              <a:t> of the </a:t>
            </a:r>
            <a:r>
              <a:rPr lang="en-US" altLang="zh-Hans-HK" dirty="0">
                <a:solidFill>
                  <a:srgbClr val="0B0080"/>
                </a:solidFill>
                <a:latin typeface="Courier" pitchFamily="2" charset="0"/>
                <a:hlinkClick r:id="rId3" tooltip="Directed acyclic graph"/>
              </a:rPr>
              <a:t>DAG</a:t>
            </a:r>
            <a:r>
              <a:rPr lang="en-US" altLang="zh-Hans-HK" dirty="0">
                <a:solidFill>
                  <a:srgbClr val="202122"/>
                </a:solidFill>
                <a:latin typeface="Courier" pitchFamily="2" charset="0"/>
              </a:rPr>
              <a:t> formed by the strongly connected components.</a:t>
            </a:r>
            <a:r>
              <a:rPr lang="en-US" altLang="zh-Hans-HK" baseline="30000" dirty="0">
                <a:solidFill>
                  <a:srgbClr val="0B0080"/>
                </a:solidFill>
                <a:latin typeface="Courier" pitchFamily="2" charset="0"/>
                <a:hlinkClick r:id="rId4"/>
              </a:rPr>
              <a:t>[4]</a:t>
            </a:r>
            <a:endParaRPr lang="zh-Hans-HK" altLang="en-US" dirty="0">
              <a:latin typeface="Courier" pitchFamily="2" charset="0"/>
            </a:endParaRPr>
          </a:p>
        </p:txBody>
      </p:sp>
      <p:sp>
        <p:nvSpPr>
          <p:cNvPr id="4" name="文本框 3">
            <a:extLst>
              <a:ext uri="{FF2B5EF4-FFF2-40B4-BE49-F238E27FC236}">
                <a16:creationId xmlns:a16="http://schemas.microsoft.com/office/drawing/2014/main" id="{0423E158-32E5-4163-B07E-04E408360E42}"/>
              </a:ext>
            </a:extLst>
          </p:cNvPr>
          <p:cNvSpPr txBox="1"/>
          <p:nvPr/>
        </p:nvSpPr>
        <p:spPr>
          <a:xfrm>
            <a:off x="826995" y="1397313"/>
            <a:ext cx="6898752" cy="830997"/>
          </a:xfrm>
          <a:prstGeom prst="rect">
            <a:avLst/>
          </a:prstGeom>
          <a:noFill/>
        </p:spPr>
        <p:txBody>
          <a:bodyPr wrap="square">
            <a:spAutoFit/>
          </a:bodyPr>
          <a:lstStyle/>
          <a:p>
            <a:r>
              <a:rPr lang="en-US" altLang="zh-Hans-HK" sz="2400" dirty="0" err="1">
                <a:solidFill>
                  <a:srgbClr val="FF0000"/>
                </a:solidFill>
                <a:latin typeface="Arial" panose="020B0604020202020204" pitchFamily="34" charset="0"/>
              </a:rPr>
              <a:t>Tarjan’s</a:t>
            </a:r>
            <a:r>
              <a:rPr lang="en-US" altLang="zh-Hans-HK" sz="2400" dirty="0">
                <a:solidFill>
                  <a:srgbClr val="FF0000"/>
                </a:solidFill>
                <a:latin typeface="Arial" panose="020B0604020202020204" pitchFamily="34" charset="0"/>
              </a:rPr>
              <a:t> SCC algorithm gives reverse topological sort of the DAG formed by SCC.</a:t>
            </a:r>
            <a:endParaRPr lang="zh-Hans-HK" altLang="en-US" sz="2400" dirty="0">
              <a:solidFill>
                <a:srgbClr val="FF0000"/>
              </a:solidFill>
            </a:endParaRPr>
          </a:p>
        </p:txBody>
      </p:sp>
    </p:spTree>
    <p:extLst>
      <p:ext uri="{BB962C8B-B14F-4D97-AF65-F5344CB8AC3E}">
        <p14:creationId xmlns:p14="http://schemas.microsoft.com/office/powerpoint/2010/main" val="19489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C68FC-06F0-4886-903B-10B8973362C9}"/>
              </a:ext>
            </a:extLst>
          </p:cNvPr>
          <p:cNvSpPr>
            <a:spLocks noGrp="1"/>
          </p:cNvSpPr>
          <p:nvPr>
            <p:ph type="title"/>
          </p:nvPr>
        </p:nvSpPr>
        <p:spPr/>
        <p:txBody>
          <a:bodyPr/>
          <a:lstStyle/>
          <a:p>
            <a:r>
              <a:rPr lang="zh-CN" altLang="en-US" dirty="0"/>
              <a:t>举例</a:t>
            </a:r>
          </a:p>
        </p:txBody>
      </p:sp>
      <p:grpSp>
        <p:nvGrpSpPr>
          <p:cNvPr id="64" name="组合 63">
            <a:extLst>
              <a:ext uri="{FF2B5EF4-FFF2-40B4-BE49-F238E27FC236}">
                <a16:creationId xmlns:a16="http://schemas.microsoft.com/office/drawing/2014/main" id="{2BF85ED7-43BB-44DC-B2CE-FBC05904F1FD}"/>
              </a:ext>
            </a:extLst>
          </p:cNvPr>
          <p:cNvGrpSpPr/>
          <p:nvPr/>
        </p:nvGrpSpPr>
        <p:grpSpPr>
          <a:xfrm>
            <a:off x="1112208" y="1575007"/>
            <a:ext cx="2564052" cy="3029040"/>
            <a:chOff x="1112208" y="1575007"/>
            <a:chExt cx="2564052" cy="3029040"/>
          </a:xfrm>
        </p:grpSpPr>
        <p:sp>
          <p:nvSpPr>
            <p:cNvPr id="4" name="椭圆 3">
              <a:extLst>
                <a:ext uri="{FF2B5EF4-FFF2-40B4-BE49-F238E27FC236}">
                  <a16:creationId xmlns:a16="http://schemas.microsoft.com/office/drawing/2014/main" id="{5D0DAF7C-34A4-43F1-9616-C595EA416645}"/>
                </a:ext>
              </a:extLst>
            </p:cNvPr>
            <p:cNvSpPr/>
            <p:nvPr/>
          </p:nvSpPr>
          <p:spPr bwMode="auto">
            <a:xfrm>
              <a:off x="2030341" y="157500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2AB085EE-6B1D-45DD-A5DE-49841C1D919B}"/>
                </a:ext>
              </a:extLst>
            </p:cNvPr>
            <p:cNvSpPr/>
            <p:nvPr/>
          </p:nvSpPr>
          <p:spPr bwMode="auto">
            <a:xfrm>
              <a:off x="1112208" y="23998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77D20B45-166E-4D6D-8AB0-4B1B5CBC1AFD}"/>
                </a:ext>
              </a:extLst>
            </p:cNvPr>
            <p:cNvSpPr/>
            <p:nvPr/>
          </p:nvSpPr>
          <p:spPr bwMode="auto">
            <a:xfrm>
              <a:off x="3179871" y="239983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39F61F-9E4E-416D-813C-191038B2FAD3}"/>
                </a:ext>
              </a:extLst>
            </p:cNvPr>
            <p:cNvSpPr/>
            <p:nvPr/>
          </p:nvSpPr>
          <p:spPr bwMode="auto">
            <a:xfrm>
              <a:off x="2717072" y="334035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FBEAD8BF-7E97-4577-B886-A3F0061A5970}"/>
                </a:ext>
              </a:extLst>
            </p:cNvPr>
            <p:cNvSpPr/>
            <p:nvPr/>
          </p:nvSpPr>
          <p:spPr bwMode="auto">
            <a:xfrm>
              <a:off x="1608597" y="333848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9" name="直接连接符 8">
              <a:extLst>
                <a:ext uri="{FF2B5EF4-FFF2-40B4-BE49-F238E27FC236}">
                  <a16:creationId xmlns:a16="http://schemas.microsoft.com/office/drawing/2014/main" id="{B697FC03-46B1-4D09-B0B9-ECC22AF09FE7}"/>
                </a:ext>
              </a:extLst>
            </p:cNvPr>
            <p:cNvCxnSpPr>
              <a:stCxn id="4" idx="5"/>
              <a:endCxn id="6" idx="1"/>
            </p:cNvCxnSpPr>
            <p:nvPr/>
          </p:nvCxnSpPr>
          <p:spPr bwMode="auto">
            <a:xfrm>
              <a:off x="2454036" y="1998702"/>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a:extLst>
                <a:ext uri="{FF2B5EF4-FFF2-40B4-BE49-F238E27FC236}">
                  <a16:creationId xmlns:a16="http://schemas.microsoft.com/office/drawing/2014/main" id="{B39DB054-7BC1-436A-A33B-67B2A4F45E0C}"/>
                </a:ext>
              </a:extLst>
            </p:cNvPr>
            <p:cNvCxnSpPr>
              <a:stCxn id="6" idx="4"/>
              <a:endCxn id="7" idx="0"/>
            </p:cNvCxnSpPr>
            <p:nvPr/>
          </p:nvCxnSpPr>
          <p:spPr bwMode="auto">
            <a:xfrm flipH="1">
              <a:off x="2965267" y="2896221"/>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0">
              <a:extLst>
                <a:ext uri="{FF2B5EF4-FFF2-40B4-BE49-F238E27FC236}">
                  <a16:creationId xmlns:a16="http://schemas.microsoft.com/office/drawing/2014/main" id="{EC5C2A2A-C798-4378-A3F8-FE91FE52E92B}"/>
                </a:ext>
              </a:extLst>
            </p:cNvPr>
            <p:cNvCxnSpPr>
              <a:stCxn id="6" idx="2"/>
              <a:endCxn id="5" idx="6"/>
            </p:cNvCxnSpPr>
            <p:nvPr/>
          </p:nvCxnSpPr>
          <p:spPr bwMode="auto">
            <a:xfrm flipH="1">
              <a:off x="1608597" y="2648027"/>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3E095298-D9EF-4300-99C6-BBD95BDEB9BB}"/>
                </a:ext>
              </a:extLst>
            </p:cNvPr>
            <p:cNvCxnSpPr>
              <a:stCxn id="4" idx="3"/>
              <a:endCxn id="5" idx="0"/>
            </p:cNvCxnSpPr>
            <p:nvPr/>
          </p:nvCxnSpPr>
          <p:spPr bwMode="auto">
            <a:xfrm flipH="1">
              <a:off x="1360403" y="1998702"/>
              <a:ext cx="742632" cy="40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B932AFE8-553A-4D23-B371-834CAC52EBC1}"/>
                </a:ext>
              </a:extLst>
            </p:cNvPr>
            <p:cNvCxnSpPr>
              <a:stCxn id="5" idx="4"/>
              <a:endCxn id="8" idx="1"/>
            </p:cNvCxnSpPr>
            <p:nvPr/>
          </p:nvCxnSpPr>
          <p:spPr bwMode="auto">
            <a:xfrm>
              <a:off x="1360403" y="2896222"/>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a:extLst>
                <a:ext uri="{FF2B5EF4-FFF2-40B4-BE49-F238E27FC236}">
                  <a16:creationId xmlns:a16="http://schemas.microsoft.com/office/drawing/2014/main" id="{0BBA4D31-AD5A-4D17-82DE-0B6F72BBC3CA}"/>
                </a:ext>
              </a:extLst>
            </p:cNvPr>
            <p:cNvCxnSpPr>
              <a:stCxn id="8" idx="7"/>
              <a:endCxn id="6" idx="3"/>
            </p:cNvCxnSpPr>
            <p:nvPr/>
          </p:nvCxnSpPr>
          <p:spPr bwMode="auto">
            <a:xfrm flipV="1">
              <a:off x="2032292" y="2823527"/>
              <a:ext cx="1220273" cy="587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2C8DE3E3-8C1C-4958-9BF0-F674302581C9}"/>
                </a:ext>
              </a:extLst>
            </p:cNvPr>
            <p:cNvCxnSpPr>
              <a:stCxn id="7" idx="1"/>
              <a:endCxn id="4" idx="4"/>
            </p:cNvCxnSpPr>
            <p:nvPr/>
          </p:nvCxnSpPr>
          <p:spPr bwMode="auto">
            <a:xfrm flipH="1" flipV="1">
              <a:off x="2278536" y="2071396"/>
              <a:ext cx="511230" cy="134165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文本框 15">
              <a:extLst>
                <a:ext uri="{FF2B5EF4-FFF2-40B4-BE49-F238E27FC236}">
                  <a16:creationId xmlns:a16="http://schemas.microsoft.com/office/drawing/2014/main" id="{AD5E9C3F-1838-48F3-A76A-3DB1E1F51876}"/>
                </a:ext>
              </a:extLst>
            </p:cNvPr>
            <p:cNvSpPr txBox="1"/>
            <p:nvPr/>
          </p:nvSpPr>
          <p:spPr>
            <a:xfrm>
              <a:off x="1601130" y="3957716"/>
              <a:ext cx="1530223" cy="646331"/>
            </a:xfrm>
            <a:prstGeom prst="rect">
              <a:avLst/>
            </a:prstGeom>
            <a:noFill/>
          </p:spPr>
          <p:txBody>
            <a:bodyPr wrap="square" rtlCol="0">
              <a:spAutoFit/>
            </a:bodyPr>
            <a:lstStyle/>
            <a:p>
              <a:r>
                <a:rPr lang="zh-CN" altLang="en-US" dirty="0"/>
                <a:t>边双连通</a:t>
              </a:r>
              <a:endParaRPr lang="en-US" altLang="zh-CN" dirty="0"/>
            </a:p>
            <a:p>
              <a:r>
                <a:rPr lang="en-US" altLang="zh-CN" dirty="0"/>
                <a:t>   </a:t>
              </a:r>
              <a:r>
                <a:rPr lang="zh-CN" altLang="en-US" dirty="0"/>
                <a:t>无桥</a:t>
              </a:r>
            </a:p>
          </p:txBody>
        </p:sp>
      </p:grpSp>
      <p:grpSp>
        <p:nvGrpSpPr>
          <p:cNvPr id="63" name="组合 62">
            <a:extLst>
              <a:ext uri="{FF2B5EF4-FFF2-40B4-BE49-F238E27FC236}">
                <a16:creationId xmlns:a16="http://schemas.microsoft.com/office/drawing/2014/main" id="{1D4969A4-3E1E-4DAC-A483-5799BA51DE56}"/>
              </a:ext>
            </a:extLst>
          </p:cNvPr>
          <p:cNvGrpSpPr/>
          <p:nvPr/>
        </p:nvGrpSpPr>
        <p:grpSpPr>
          <a:xfrm>
            <a:off x="4289174" y="3611308"/>
            <a:ext cx="2640522" cy="2629930"/>
            <a:chOff x="4289174" y="3611308"/>
            <a:chExt cx="2640522" cy="2629930"/>
          </a:xfrm>
        </p:grpSpPr>
        <p:sp>
          <p:nvSpPr>
            <p:cNvPr id="17" name="椭圆 16">
              <a:extLst>
                <a:ext uri="{FF2B5EF4-FFF2-40B4-BE49-F238E27FC236}">
                  <a16:creationId xmlns:a16="http://schemas.microsoft.com/office/drawing/2014/main" id="{646F4AF6-E906-4C61-AB5C-DEE164DC3C52}"/>
                </a:ext>
              </a:extLst>
            </p:cNvPr>
            <p:cNvSpPr/>
            <p:nvPr/>
          </p:nvSpPr>
          <p:spPr bwMode="auto">
            <a:xfrm>
              <a:off x="5207307" y="361130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8" name="椭圆 17">
              <a:extLst>
                <a:ext uri="{FF2B5EF4-FFF2-40B4-BE49-F238E27FC236}">
                  <a16:creationId xmlns:a16="http://schemas.microsoft.com/office/drawing/2014/main" id="{539C7F80-DA46-4E0C-A478-1A58F03F2AE5}"/>
                </a:ext>
              </a:extLst>
            </p:cNvPr>
            <p:cNvSpPr/>
            <p:nvPr/>
          </p:nvSpPr>
          <p:spPr bwMode="auto">
            <a:xfrm>
              <a:off x="4289174" y="443613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9" name="椭圆 18">
              <a:extLst>
                <a:ext uri="{FF2B5EF4-FFF2-40B4-BE49-F238E27FC236}">
                  <a16:creationId xmlns:a16="http://schemas.microsoft.com/office/drawing/2014/main" id="{3738BD77-42D3-4696-95A1-36CD1E60915F}"/>
                </a:ext>
              </a:extLst>
            </p:cNvPr>
            <p:cNvSpPr/>
            <p:nvPr/>
          </p:nvSpPr>
          <p:spPr bwMode="auto">
            <a:xfrm>
              <a:off x="6356837" y="443613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0" name="椭圆 19">
              <a:extLst>
                <a:ext uri="{FF2B5EF4-FFF2-40B4-BE49-F238E27FC236}">
                  <a16:creationId xmlns:a16="http://schemas.microsoft.com/office/drawing/2014/main" id="{BDDF96B5-A937-4FBC-B898-92E311C70BB7}"/>
                </a:ext>
              </a:extLst>
            </p:cNvPr>
            <p:cNvSpPr/>
            <p:nvPr/>
          </p:nvSpPr>
          <p:spPr bwMode="auto">
            <a:xfrm>
              <a:off x="5894038" y="5376658"/>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21" name="椭圆 20">
              <a:extLst>
                <a:ext uri="{FF2B5EF4-FFF2-40B4-BE49-F238E27FC236}">
                  <a16:creationId xmlns:a16="http://schemas.microsoft.com/office/drawing/2014/main" id="{FC5F5F1F-3AD8-413C-B2E3-B5AD00B55191}"/>
                </a:ext>
              </a:extLst>
            </p:cNvPr>
            <p:cNvSpPr/>
            <p:nvPr/>
          </p:nvSpPr>
          <p:spPr bwMode="auto">
            <a:xfrm>
              <a:off x="4785563" y="537478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22" name="直接连接符 21">
              <a:extLst>
                <a:ext uri="{FF2B5EF4-FFF2-40B4-BE49-F238E27FC236}">
                  <a16:creationId xmlns:a16="http://schemas.microsoft.com/office/drawing/2014/main" id="{F6639FD2-D40E-448B-933D-F93A4FAE9644}"/>
                </a:ext>
              </a:extLst>
            </p:cNvPr>
            <p:cNvCxnSpPr>
              <a:stCxn id="17" idx="5"/>
              <a:endCxn id="19" idx="1"/>
            </p:cNvCxnSpPr>
            <p:nvPr/>
          </p:nvCxnSpPr>
          <p:spPr bwMode="auto">
            <a:xfrm>
              <a:off x="5631002" y="4035003"/>
              <a:ext cx="798529" cy="47382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a:extLst>
                <a:ext uri="{FF2B5EF4-FFF2-40B4-BE49-F238E27FC236}">
                  <a16:creationId xmlns:a16="http://schemas.microsoft.com/office/drawing/2014/main" id="{C025B454-D312-48A7-9694-1AB79BC3AC6B}"/>
                </a:ext>
              </a:extLst>
            </p:cNvPr>
            <p:cNvCxnSpPr>
              <a:stCxn id="19" idx="4"/>
              <a:endCxn id="20" idx="0"/>
            </p:cNvCxnSpPr>
            <p:nvPr/>
          </p:nvCxnSpPr>
          <p:spPr bwMode="auto">
            <a:xfrm flipH="1">
              <a:off x="6142233" y="4932522"/>
              <a:ext cx="462799" cy="44413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a:extLst>
                <a:ext uri="{FF2B5EF4-FFF2-40B4-BE49-F238E27FC236}">
                  <a16:creationId xmlns:a16="http://schemas.microsoft.com/office/drawing/2014/main" id="{74C5CB7E-AFFD-4194-BA19-B2ECDCAE6C40}"/>
                </a:ext>
              </a:extLst>
            </p:cNvPr>
            <p:cNvCxnSpPr>
              <a:stCxn id="19" idx="2"/>
              <a:endCxn id="18" idx="6"/>
            </p:cNvCxnSpPr>
            <p:nvPr/>
          </p:nvCxnSpPr>
          <p:spPr bwMode="auto">
            <a:xfrm flipH="1">
              <a:off x="4785563" y="4684328"/>
              <a:ext cx="1571274" cy="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3DB46632-C81E-448F-AEF4-91B14EBC586F}"/>
                </a:ext>
              </a:extLst>
            </p:cNvPr>
            <p:cNvCxnSpPr>
              <a:stCxn id="18" idx="4"/>
              <a:endCxn id="21" idx="1"/>
            </p:cNvCxnSpPr>
            <p:nvPr/>
          </p:nvCxnSpPr>
          <p:spPr bwMode="auto">
            <a:xfrm>
              <a:off x="4537369" y="4932523"/>
              <a:ext cx="320888" cy="5149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28">
              <a:extLst>
                <a:ext uri="{FF2B5EF4-FFF2-40B4-BE49-F238E27FC236}">
                  <a16:creationId xmlns:a16="http://schemas.microsoft.com/office/drawing/2014/main" id="{1C6D5DAD-BF89-4A08-9952-9B8599437CBA}"/>
                </a:ext>
              </a:extLst>
            </p:cNvPr>
            <p:cNvSpPr txBox="1"/>
            <p:nvPr/>
          </p:nvSpPr>
          <p:spPr>
            <a:xfrm>
              <a:off x="4697813" y="5871906"/>
              <a:ext cx="2231883" cy="369332"/>
            </a:xfrm>
            <a:prstGeom prst="rect">
              <a:avLst/>
            </a:prstGeom>
            <a:noFill/>
          </p:spPr>
          <p:txBody>
            <a:bodyPr wrap="square" rtlCol="0">
              <a:spAutoFit/>
            </a:bodyPr>
            <a:lstStyle/>
            <a:p>
              <a:r>
                <a:rPr lang="zh-CN" altLang="en-US" dirty="0"/>
                <a:t>树：每条边都是桥。</a:t>
              </a:r>
            </a:p>
          </p:txBody>
        </p:sp>
      </p:grpSp>
      <p:grpSp>
        <p:nvGrpSpPr>
          <p:cNvPr id="65" name="组合 64">
            <a:extLst>
              <a:ext uri="{FF2B5EF4-FFF2-40B4-BE49-F238E27FC236}">
                <a16:creationId xmlns:a16="http://schemas.microsoft.com/office/drawing/2014/main" id="{4ABFEEB2-A214-4701-AF0D-598BAA96BDCC}"/>
              </a:ext>
            </a:extLst>
          </p:cNvPr>
          <p:cNvGrpSpPr/>
          <p:nvPr/>
        </p:nvGrpSpPr>
        <p:grpSpPr>
          <a:xfrm>
            <a:off x="4572043" y="817613"/>
            <a:ext cx="3349121" cy="2307944"/>
            <a:chOff x="4572043" y="817613"/>
            <a:chExt cx="3349121" cy="2307944"/>
          </a:xfrm>
        </p:grpSpPr>
        <p:sp>
          <p:nvSpPr>
            <p:cNvPr id="33" name="椭圆 32">
              <a:extLst>
                <a:ext uri="{FF2B5EF4-FFF2-40B4-BE49-F238E27FC236}">
                  <a16:creationId xmlns:a16="http://schemas.microsoft.com/office/drawing/2014/main" id="{D43210B1-3EBF-464D-A536-E39EDF792D16}"/>
                </a:ext>
              </a:extLst>
            </p:cNvPr>
            <p:cNvSpPr/>
            <p:nvPr/>
          </p:nvSpPr>
          <p:spPr bwMode="auto">
            <a:xfrm>
              <a:off x="5221983" y="1014297"/>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4" name="椭圆 33">
              <a:extLst>
                <a:ext uri="{FF2B5EF4-FFF2-40B4-BE49-F238E27FC236}">
                  <a16:creationId xmlns:a16="http://schemas.microsoft.com/office/drawing/2014/main" id="{5710B480-87F1-434A-A387-FD629CA42507}"/>
                </a:ext>
              </a:extLst>
            </p:cNvPr>
            <p:cNvSpPr/>
            <p:nvPr/>
          </p:nvSpPr>
          <p:spPr bwMode="auto">
            <a:xfrm>
              <a:off x="4572043" y="1711379"/>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5" name="椭圆 34">
              <a:extLst>
                <a:ext uri="{FF2B5EF4-FFF2-40B4-BE49-F238E27FC236}">
                  <a16:creationId xmlns:a16="http://schemas.microsoft.com/office/drawing/2014/main" id="{C2C11028-4057-47B0-BDD7-F2E5D567512D}"/>
                </a:ext>
              </a:extLst>
            </p:cNvPr>
            <p:cNvSpPr/>
            <p:nvPr/>
          </p:nvSpPr>
          <p:spPr bwMode="auto">
            <a:xfrm>
              <a:off x="5534962" y="2173672"/>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6" name="椭圆 35">
              <a:extLst>
                <a:ext uri="{FF2B5EF4-FFF2-40B4-BE49-F238E27FC236}">
                  <a16:creationId xmlns:a16="http://schemas.microsoft.com/office/drawing/2014/main" id="{FC37F992-2CE4-43E1-BC33-C1573116CFB9}"/>
                </a:ext>
              </a:extLst>
            </p:cNvPr>
            <p:cNvSpPr/>
            <p:nvPr/>
          </p:nvSpPr>
          <p:spPr bwMode="auto">
            <a:xfrm>
              <a:off x="6505958" y="1542924"/>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7" name="椭圆 36">
              <a:extLst>
                <a:ext uri="{FF2B5EF4-FFF2-40B4-BE49-F238E27FC236}">
                  <a16:creationId xmlns:a16="http://schemas.microsoft.com/office/drawing/2014/main" id="{ADFF67CA-5109-4F64-B199-BA3CDD3AAE0F}"/>
                </a:ext>
              </a:extLst>
            </p:cNvPr>
            <p:cNvSpPr/>
            <p:nvPr/>
          </p:nvSpPr>
          <p:spPr bwMode="auto">
            <a:xfrm>
              <a:off x="7424775" y="2097505"/>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38" name="椭圆 37">
              <a:extLst>
                <a:ext uri="{FF2B5EF4-FFF2-40B4-BE49-F238E27FC236}">
                  <a16:creationId xmlns:a16="http://schemas.microsoft.com/office/drawing/2014/main" id="{9AA06125-09D2-4B5E-9DF7-5B931E289E0A}"/>
                </a:ext>
              </a:extLst>
            </p:cNvPr>
            <p:cNvSpPr/>
            <p:nvPr/>
          </p:nvSpPr>
          <p:spPr bwMode="auto">
            <a:xfrm>
              <a:off x="7383720" y="817613"/>
              <a:ext cx="496389" cy="496389"/>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endParaRPr kumimoji="1"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39" name="直接连接符 38">
              <a:extLst>
                <a:ext uri="{FF2B5EF4-FFF2-40B4-BE49-F238E27FC236}">
                  <a16:creationId xmlns:a16="http://schemas.microsoft.com/office/drawing/2014/main" id="{5931CC0B-2F26-4A05-86D9-735DA6497A2B}"/>
                </a:ext>
              </a:extLst>
            </p:cNvPr>
            <p:cNvCxnSpPr>
              <a:stCxn id="34" idx="7"/>
              <a:endCxn id="33" idx="3"/>
            </p:cNvCxnSpPr>
            <p:nvPr/>
          </p:nvCxnSpPr>
          <p:spPr bwMode="auto">
            <a:xfrm flipV="1">
              <a:off x="4995738" y="1437992"/>
              <a:ext cx="298939" cy="346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41">
              <a:extLst>
                <a:ext uri="{FF2B5EF4-FFF2-40B4-BE49-F238E27FC236}">
                  <a16:creationId xmlns:a16="http://schemas.microsoft.com/office/drawing/2014/main" id="{9A32DA06-AB23-4421-8DF8-C94B55CE9B82}"/>
                </a:ext>
              </a:extLst>
            </p:cNvPr>
            <p:cNvCxnSpPr>
              <a:stCxn id="34" idx="5"/>
              <a:endCxn id="35" idx="2"/>
            </p:cNvCxnSpPr>
            <p:nvPr/>
          </p:nvCxnSpPr>
          <p:spPr bwMode="auto">
            <a:xfrm>
              <a:off x="4995738" y="2135074"/>
              <a:ext cx="539224" cy="2867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连接符 44">
              <a:extLst>
                <a:ext uri="{FF2B5EF4-FFF2-40B4-BE49-F238E27FC236}">
                  <a16:creationId xmlns:a16="http://schemas.microsoft.com/office/drawing/2014/main" id="{FD053136-4961-4D49-BCBF-45A9E4569CB6}"/>
                </a:ext>
              </a:extLst>
            </p:cNvPr>
            <p:cNvCxnSpPr>
              <a:stCxn id="33" idx="5"/>
              <a:endCxn id="35" idx="0"/>
            </p:cNvCxnSpPr>
            <p:nvPr/>
          </p:nvCxnSpPr>
          <p:spPr bwMode="auto">
            <a:xfrm>
              <a:off x="5645678" y="1437992"/>
              <a:ext cx="137479" cy="73568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连接符 49">
              <a:extLst>
                <a:ext uri="{FF2B5EF4-FFF2-40B4-BE49-F238E27FC236}">
                  <a16:creationId xmlns:a16="http://schemas.microsoft.com/office/drawing/2014/main" id="{780C2171-2D24-44DD-9677-06532E38B995}"/>
                </a:ext>
              </a:extLst>
            </p:cNvPr>
            <p:cNvCxnSpPr>
              <a:stCxn id="38" idx="4"/>
              <a:endCxn id="37" idx="0"/>
            </p:cNvCxnSpPr>
            <p:nvPr/>
          </p:nvCxnSpPr>
          <p:spPr bwMode="auto">
            <a:xfrm>
              <a:off x="7631915" y="1314002"/>
              <a:ext cx="41055" cy="78350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连接符 52">
              <a:extLst>
                <a:ext uri="{FF2B5EF4-FFF2-40B4-BE49-F238E27FC236}">
                  <a16:creationId xmlns:a16="http://schemas.microsoft.com/office/drawing/2014/main" id="{67C5BD60-C42A-433E-9037-C3D3534D4C86}"/>
                </a:ext>
              </a:extLst>
            </p:cNvPr>
            <p:cNvCxnSpPr>
              <a:stCxn id="38" idx="3"/>
              <a:endCxn id="36" idx="7"/>
            </p:cNvCxnSpPr>
            <p:nvPr/>
          </p:nvCxnSpPr>
          <p:spPr bwMode="auto">
            <a:xfrm flipH="1">
              <a:off x="6929653" y="1241308"/>
              <a:ext cx="526761" cy="37431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a:extLst>
                <a:ext uri="{FF2B5EF4-FFF2-40B4-BE49-F238E27FC236}">
                  <a16:creationId xmlns:a16="http://schemas.microsoft.com/office/drawing/2014/main" id="{8B3CCB9B-7115-4846-8EAA-BC0B0788D6BA}"/>
                </a:ext>
              </a:extLst>
            </p:cNvPr>
            <p:cNvCxnSpPr>
              <a:stCxn id="37" idx="2"/>
              <a:endCxn id="36" idx="5"/>
            </p:cNvCxnSpPr>
            <p:nvPr/>
          </p:nvCxnSpPr>
          <p:spPr bwMode="auto">
            <a:xfrm flipH="1" flipV="1">
              <a:off x="6929653" y="1966619"/>
              <a:ext cx="495122" cy="3790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a:extLst>
                <a:ext uri="{FF2B5EF4-FFF2-40B4-BE49-F238E27FC236}">
                  <a16:creationId xmlns:a16="http://schemas.microsoft.com/office/drawing/2014/main" id="{936C65B4-7504-461C-B042-D3A64332F233}"/>
                </a:ext>
              </a:extLst>
            </p:cNvPr>
            <p:cNvCxnSpPr>
              <a:stCxn id="36" idx="2"/>
              <a:endCxn id="33" idx="6"/>
            </p:cNvCxnSpPr>
            <p:nvPr/>
          </p:nvCxnSpPr>
          <p:spPr bwMode="auto">
            <a:xfrm flipH="1" flipV="1">
              <a:off x="5718372" y="1262492"/>
              <a:ext cx="787586" cy="5286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文本框 61">
              <a:extLst>
                <a:ext uri="{FF2B5EF4-FFF2-40B4-BE49-F238E27FC236}">
                  <a16:creationId xmlns:a16="http://schemas.microsoft.com/office/drawing/2014/main" id="{F5EE670A-DC8D-4134-BD3F-F2E6F8A4F2A9}"/>
                </a:ext>
              </a:extLst>
            </p:cNvPr>
            <p:cNvSpPr txBox="1"/>
            <p:nvPr/>
          </p:nvSpPr>
          <p:spPr>
            <a:xfrm>
              <a:off x="5309161" y="2756225"/>
              <a:ext cx="2231883" cy="369332"/>
            </a:xfrm>
            <a:prstGeom prst="rect">
              <a:avLst/>
            </a:prstGeom>
            <a:noFill/>
          </p:spPr>
          <p:txBody>
            <a:bodyPr wrap="square" rtlCol="0">
              <a:spAutoFit/>
            </a:bodyPr>
            <a:lstStyle/>
            <a:p>
              <a:r>
                <a:rPr lang="zh-CN" altLang="en-US" dirty="0"/>
                <a:t>有桥： </a:t>
              </a:r>
              <a:r>
                <a:rPr lang="en-US" altLang="zh-CN" dirty="0"/>
                <a:t>(2,3)</a:t>
              </a:r>
              <a:r>
                <a:rPr lang="zh-CN" altLang="en-US" dirty="0"/>
                <a:t>这条边</a:t>
              </a:r>
            </a:p>
          </p:txBody>
        </p:sp>
      </p:grpSp>
    </p:spTree>
    <p:extLst>
      <p:ext uri="{BB962C8B-B14F-4D97-AF65-F5344CB8AC3E}">
        <p14:creationId xmlns:p14="http://schemas.microsoft.com/office/powerpoint/2010/main" val="1655614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6E802-2849-4353-AF24-5B8877FAD60F}"/>
              </a:ext>
            </a:extLst>
          </p:cNvPr>
          <p:cNvSpPr>
            <a:spLocks noGrp="1"/>
          </p:cNvSpPr>
          <p:nvPr>
            <p:ph type="title"/>
          </p:nvPr>
        </p:nvSpPr>
        <p:spPr/>
        <p:txBody>
          <a:bodyPr/>
          <a:lstStyle/>
          <a:p>
            <a:r>
              <a:rPr lang="en-US" altLang="zh-CN" sz="4000" dirty="0" err="1"/>
              <a:t>Tarjan</a:t>
            </a:r>
            <a:r>
              <a:rPr lang="zh-CN" altLang="en-US" sz="4000" dirty="0"/>
              <a:t>算法：寻找割边的线性算法</a:t>
            </a:r>
            <a:endParaRPr lang="en-US" sz="4000" dirty="0"/>
          </a:p>
        </p:txBody>
      </p:sp>
      <p:sp>
        <p:nvSpPr>
          <p:cNvPr id="3" name="内容占位符 2">
            <a:extLst>
              <a:ext uri="{FF2B5EF4-FFF2-40B4-BE49-F238E27FC236}">
                <a16:creationId xmlns:a16="http://schemas.microsoft.com/office/drawing/2014/main" id="{9FC7273E-4D8E-4EDB-8E11-5AE3FF66E403}"/>
              </a:ext>
            </a:extLst>
          </p:cNvPr>
          <p:cNvSpPr>
            <a:spLocks noGrp="1"/>
          </p:cNvSpPr>
          <p:nvPr>
            <p:ph idx="1"/>
          </p:nvPr>
        </p:nvSpPr>
        <p:spPr>
          <a:xfrm>
            <a:off x="642938" y="1452564"/>
            <a:ext cx="7772400" cy="4351078"/>
          </a:xfrm>
        </p:spPr>
        <p:txBody>
          <a:bodyPr/>
          <a:lstStyle/>
          <a:p>
            <a:r>
              <a:rPr lang="zh-CN" altLang="en-US" dirty="0"/>
              <a:t>回顾：边分为 树边 与 回边。</a:t>
            </a:r>
            <a:endParaRPr lang="en-US" altLang="zh-CN" dirty="0"/>
          </a:p>
          <a:p>
            <a:r>
              <a:rPr lang="zh-CN" altLang="en-US" dirty="0"/>
              <a:t>考虑回边</a:t>
            </a:r>
            <a:endParaRPr lang="en-US" altLang="zh-CN" dirty="0"/>
          </a:p>
          <a:p>
            <a:pPr lvl="1"/>
            <a:r>
              <a:rPr lang="zh-CN" altLang="en-US" dirty="0"/>
              <a:t>不是桥。因为将所有非树边都从图上移除之后，任两点还是一定能透过树边互相连通。</a:t>
            </a:r>
            <a:endParaRPr lang="en-US" altLang="zh-CN" dirty="0"/>
          </a:p>
          <a:p>
            <a:r>
              <a:rPr lang="zh-CN" altLang="en-US" dirty="0"/>
              <a:t>考虑树边</a:t>
            </a:r>
            <a:r>
              <a:rPr lang="en-US" altLang="zh-CN" dirty="0"/>
              <a:t>e</a:t>
            </a:r>
            <a:r>
              <a:rPr lang="zh-CN" altLang="en-US" dirty="0"/>
              <a:t>，如何判定</a:t>
            </a:r>
            <a:r>
              <a:rPr lang="en-US" altLang="zh-CN" dirty="0"/>
              <a:t>e</a:t>
            </a:r>
            <a:r>
              <a:rPr lang="zh-CN" altLang="en-US" dirty="0"/>
              <a:t>是否为桥？</a:t>
            </a:r>
            <a:endParaRPr lang="en-US" altLang="zh-CN" dirty="0"/>
          </a:p>
          <a:p>
            <a:pPr lvl="1"/>
            <a:r>
              <a:rPr lang="zh-CN" altLang="en-US" dirty="0"/>
              <a:t>假定</a:t>
            </a:r>
            <a:r>
              <a:rPr lang="en-US" altLang="zh-CN" dirty="0"/>
              <a:t>e</a:t>
            </a:r>
            <a:r>
              <a:rPr lang="zh-CN" altLang="en-US" dirty="0"/>
              <a:t>连接点</a:t>
            </a:r>
            <a:r>
              <a:rPr lang="en-US" altLang="zh-CN" dirty="0"/>
              <a:t>v</a:t>
            </a:r>
            <a:r>
              <a:rPr lang="zh-CN" altLang="en-US" dirty="0"/>
              <a:t>与点</a:t>
            </a:r>
            <a:r>
              <a:rPr lang="en-US" altLang="zh-CN" dirty="0"/>
              <a:t>u</a:t>
            </a:r>
            <a:r>
              <a:rPr lang="zh-CN" altLang="en-US" dirty="0"/>
              <a:t>（</a:t>
            </a:r>
            <a:r>
              <a:rPr lang="en-US" altLang="zh-CN" dirty="0" err="1"/>
              <a:t>dfs</a:t>
            </a:r>
            <a:r>
              <a:rPr lang="en-US" altLang="zh-CN" dirty="0"/>
              <a:t> tree</a:t>
            </a:r>
            <a:r>
              <a:rPr lang="zh-CN" altLang="en-US" dirty="0"/>
              <a:t>中</a:t>
            </a:r>
            <a:r>
              <a:rPr lang="en-US" altLang="zh-CN" dirty="0"/>
              <a:t>v</a:t>
            </a:r>
            <a:r>
              <a:rPr lang="zh-CN" altLang="en-US" dirty="0"/>
              <a:t>的父亲）</a:t>
            </a:r>
            <a:endParaRPr lang="en-US" altLang="zh-CN" dirty="0"/>
          </a:p>
          <a:p>
            <a:pPr lvl="1"/>
            <a:r>
              <a:rPr lang="en-US" altLang="zh-CN" dirty="0"/>
              <a:t>e</a:t>
            </a:r>
            <a:r>
              <a:rPr lang="zh-CN" altLang="en-US" dirty="0"/>
              <a:t>是桥当且仅当：</a:t>
            </a:r>
            <a:endParaRPr lang="en-US" altLang="zh-CN" dirty="0"/>
          </a:p>
          <a:p>
            <a:pPr lvl="2"/>
            <a:r>
              <a:rPr lang="en-US" altLang="zh-CN" dirty="0"/>
              <a:t>v</a:t>
            </a:r>
            <a:r>
              <a:rPr lang="zh-CN" altLang="en-US" dirty="0"/>
              <a:t>到</a:t>
            </a:r>
            <a:r>
              <a:rPr lang="en-US" altLang="zh-CN" dirty="0"/>
              <a:t>u</a:t>
            </a:r>
            <a:r>
              <a:rPr lang="zh-CN" altLang="en-US" dirty="0"/>
              <a:t>必经</a:t>
            </a:r>
            <a:r>
              <a:rPr lang="en-US" altLang="zh-CN" dirty="0"/>
              <a:t>e</a:t>
            </a:r>
            <a:r>
              <a:rPr lang="zh-CN" altLang="en-US" dirty="0"/>
              <a:t>。</a:t>
            </a:r>
            <a:endParaRPr lang="en-US" altLang="zh-CN" dirty="0"/>
          </a:p>
          <a:p>
            <a:pPr lvl="2"/>
            <a:r>
              <a:rPr lang="zh-CN" altLang="en-US" dirty="0"/>
              <a:t>即，</a:t>
            </a:r>
            <a:r>
              <a:rPr lang="en-US" altLang="zh-CN" dirty="0"/>
              <a:t>v </a:t>
            </a:r>
            <a:r>
              <a:rPr lang="zh-CN" altLang="en-US" dirty="0"/>
              <a:t>没有除了透过 </a:t>
            </a:r>
            <a:r>
              <a:rPr lang="en-US" altLang="zh-CN" dirty="0">
                <a:solidFill>
                  <a:srgbClr val="0070C0"/>
                </a:solidFill>
              </a:rPr>
              <a:t>e</a:t>
            </a:r>
            <a:r>
              <a:rPr lang="en-US" altLang="zh-CN" dirty="0"/>
              <a:t> </a:t>
            </a:r>
            <a:r>
              <a:rPr lang="zh-CN" altLang="en-US" dirty="0"/>
              <a:t>到达 </a:t>
            </a:r>
            <a:r>
              <a:rPr lang="en-US" altLang="zh-CN" dirty="0"/>
              <a:t>u</a:t>
            </a:r>
            <a:r>
              <a:rPr lang="zh-CN" altLang="en-US" dirty="0"/>
              <a:t>的方法。</a:t>
            </a:r>
          </a:p>
        </p:txBody>
      </p:sp>
    </p:spTree>
    <p:extLst>
      <p:ext uri="{BB962C8B-B14F-4D97-AF65-F5344CB8AC3E}">
        <p14:creationId xmlns:p14="http://schemas.microsoft.com/office/powerpoint/2010/main" val="38798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6E802-2849-4353-AF24-5B8877FAD60F}"/>
              </a:ext>
            </a:extLst>
          </p:cNvPr>
          <p:cNvSpPr>
            <a:spLocks noGrp="1"/>
          </p:cNvSpPr>
          <p:nvPr>
            <p:ph type="title"/>
          </p:nvPr>
        </p:nvSpPr>
        <p:spPr>
          <a:xfrm>
            <a:off x="731838" y="522288"/>
            <a:ext cx="8016544" cy="825500"/>
          </a:xfrm>
        </p:spPr>
        <p:txBody>
          <a:bodyPr/>
          <a:lstStyle/>
          <a:p>
            <a:r>
              <a:rPr lang="zh-CN" altLang="en-US" dirty="0"/>
              <a:t>思考：如何判定</a:t>
            </a:r>
            <a:r>
              <a:rPr lang="en-US" altLang="zh-CN" dirty="0"/>
              <a:t>v</a:t>
            </a:r>
            <a:r>
              <a:rPr lang="zh-CN" altLang="en-US" dirty="0"/>
              <a:t>到</a:t>
            </a:r>
            <a:r>
              <a:rPr lang="en-US" altLang="zh-CN" dirty="0"/>
              <a:t>u</a:t>
            </a:r>
            <a:r>
              <a:rPr lang="zh-CN" altLang="en-US" dirty="0"/>
              <a:t>是否必经</a:t>
            </a:r>
            <a:r>
              <a:rPr lang="en-US" altLang="zh-CN" dirty="0"/>
              <a:t>e?</a:t>
            </a:r>
            <a:endParaRPr lang="en-US" dirty="0"/>
          </a:p>
        </p:txBody>
      </p:sp>
      <p:sp>
        <p:nvSpPr>
          <p:cNvPr id="3" name="内容占位符 2">
            <a:extLst>
              <a:ext uri="{FF2B5EF4-FFF2-40B4-BE49-F238E27FC236}">
                <a16:creationId xmlns:a16="http://schemas.microsoft.com/office/drawing/2014/main" id="{9FC7273E-4D8E-4EDB-8E11-5AE3FF66E403}"/>
              </a:ext>
            </a:extLst>
          </p:cNvPr>
          <p:cNvSpPr>
            <a:spLocks noGrp="1"/>
          </p:cNvSpPr>
          <p:nvPr>
            <p:ph idx="1"/>
          </p:nvPr>
        </p:nvSpPr>
        <p:spPr>
          <a:xfrm>
            <a:off x="642938" y="1452563"/>
            <a:ext cx="7732220" cy="1805687"/>
          </a:xfrm>
        </p:spPr>
        <p:txBody>
          <a:bodyPr/>
          <a:lstStyle/>
          <a:p>
            <a:r>
              <a:rPr lang="zh-CN" altLang="en-US" dirty="0"/>
              <a:t>观察：</a:t>
            </a:r>
            <a:r>
              <a:rPr lang="en-US" altLang="zh-CN" dirty="0"/>
              <a:t>v</a:t>
            </a:r>
            <a:r>
              <a:rPr lang="zh-CN" altLang="en-US" dirty="0"/>
              <a:t>到</a:t>
            </a:r>
            <a:r>
              <a:rPr lang="en-US" altLang="zh-CN" dirty="0"/>
              <a:t>u</a:t>
            </a:r>
            <a:r>
              <a:rPr lang="zh-CN" altLang="en-US" dirty="0"/>
              <a:t>可不经</a:t>
            </a:r>
            <a:r>
              <a:rPr lang="en-US" altLang="zh-CN" dirty="0"/>
              <a:t>e</a:t>
            </a:r>
            <a:r>
              <a:rPr lang="zh-CN" altLang="en-US" dirty="0"/>
              <a:t>，当且仅当：</a:t>
            </a:r>
            <a:endParaRPr lang="en-US" altLang="zh-CN" dirty="0"/>
          </a:p>
          <a:p>
            <a:pPr lvl="1"/>
            <a:r>
              <a:rPr lang="en-US" altLang="zh-CN" dirty="0"/>
              <a:t>v </a:t>
            </a:r>
            <a:r>
              <a:rPr lang="zh-CN" altLang="en-US" dirty="0"/>
              <a:t>的某个子孙（含</a:t>
            </a:r>
            <a:r>
              <a:rPr lang="en-US" altLang="zh-CN" dirty="0"/>
              <a:t>v</a:t>
            </a:r>
            <a:r>
              <a:rPr lang="zh-CN" altLang="en-US" dirty="0"/>
              <a:t>）能</a:t>
            </a:r>
            <a:br>
              <a:rPr lang="en-US" altLang="zh-CN" dirty="0"/>
            </a:br>
            <a:r>
              <a:rPr lang="en-US" altLang="zh-CN" dirty="0"/>
              <a:t>        </a:t>
            </a:r>
            <a:r>
              <a:rPr lang="zh-CN" altLang="en-US" dirty="0"/>
              <a:t>回到 </a:t>
            </a:r>
            <a:r>
              <a:rPr lang="en-US" altLang="zh-CN" dirty="0"/>
              <a:t>u</a:t>
            </a:r>
            <a:r>
              <a:rPr lang="zh-CN" altLang="en-US" dirty="0"/>
              <a:t>的某个祖先（含</a:t>
            </a:r>
            <a:r>
              <a:rPr lang="en-US" altLang="zh-CN" dirty="0"/>
              <a:t>u)</a:t>
            </a:r>
          </a:p>
        </p:txBody>
      </p:sp>
      <p:grpSp>
        <p:nvGrpSpPr>
          <p:cNvPr id="4" name="组合 3">
            <a:extLst>
              <a:ext uri="{FF2B5EF4-FFF2-40B4-BE49-F238E27FC236}">
                <a16:creationId xmlns:a16="http://schemas.microsoft.com/office/drawing/2014/main" id="{E39083F3-76B8-4F30-9DFB-9F602F633E9C}"/>
              </a:ext>
            </a:extLst>
          </p:cNvPr>
          <p:cNvGrpSpPr/>
          <p:nvPr/>
        </p:nvGrpSpPr>
        <p:grpSpPr>
          <a:xfrm>
            <a:off x="1708716" y="3456331"/>
            <a:ext cx="1674650" cy="2442702"/>
            <a:chOff x="4130943" y="3975100"/>
            <a:chExt cx="1674650" cy="2442702"/>
          </a:xfrm>
        </p:grpSpPr>
        <p:sp>
          <p:nvSpPr>
            <p:cNvPr id="5" name="椭圆 4">
              <a:extLst>
                <a:ext uri="{FF2B5EF4-FFF2-40B4-BE49-F238E27FC236}">
                  <a16:creationId xmlns:a16="http://schemas.microsoft.com/office/drawing/2014/main" id="{3216BB32-6C73-46DF-A552-96784F22C4A7}"/>
                </a:ext>
              </a:extLst>
            </p:cNvPr>
            <p:cNvSpPr/>
            <p:nvPr/>
          </p:nvSpPr>
          <p:spPr bwMode="auto">
            <a:xfrm>
              <a:off x="4973652" y="397510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F009210E-CF65-47C4-BE78-09D3AF9C3DBD}"/>
                </a:ext>
              </a:extLst>
            </p:cNvPr>
            <p:cNvSpPr txBox="1"/>
            <p:nvPr/>
          </p:nvSpPr>
          <p:spPr>
            <a:xfrm>
              <a:off x="4979847" y="3984080"/>
              <a:ext cx="166482" cy="261610"/>
            </a:xfrm>
            <a:prstGeom prst="rect">
              <a:avLst/>
            </a:prstGeom>
            <a:noFill/>
          </p:spPr>
          <p:txBody>
            <a:bodyPr wrap="square" rtlCol="0">
              <a:spAutoFit/>
            </a:bodyPr>
            <a:lstStyle/>
            <a:p>
              <a:r>
                <a:rPr lang="en-US" altLang="zh-CN" sz="1100" dirty="0">
                  <a:solidFill>
                    <a:srgbClr val="000000"/>
                  </a:solidFill>
                </a:rPr>
                <a:t>1</a:t>
              </a:r>
              <a:endParaRPr lang="zh-CN" altLang="en-US" sz="1100" dirty="0">
                <a:solidFill>
                  <a:srgbClr val="000000"/>
                </a:solidFill>
              </a:endParaRPr>
            </a:p>
          </p:txBody>
        </p:sp>
        <p:sp>
          <p:nvSpPr>
            <p:cNvPr id="7" name="椭圆 6">
              <a:extLst>
                <a:ext uri="{FF2B5EF4-FFF2-40B4-BE49-F238E27FC236}">
                  <a16:creationId xmlns:a16="http://schemas.microsoft.com/office/drawing/2014/main" id="{431B584C-1F7A-4DA9-B123-55780C1F2E76}"/>
                </a:ext>
              </a:extLst>
            </p:cNvPr>
            <p:cNvSpPr/>
            <p:nvPr/>
          </p:nvSpPr>
          <p:spPr bwMode="auto">
            <a:xfrm>
              <a:off x="5532906" y="451780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9771CCE8-92CB-4609-8047-425EB4AE74D8}"/>
                </a:ext>
              </a:extLst>
            </p:cNvPr>
            <p:cNvSpPr txBox="1"/>
            <p:nvPr/>
          </p:nvSpPr>
          <p:spPr>
            <a:xfrm>
              <a:off x="5558739" y="4526629"/>
              <a:ext cx="166482" cy="261610"/>
            </a:xfrm>
            <a:prstGeom prst="rect">
              <a:avLst/>
            </a:prstGeom>
            <a:noFill/>
          </p:spPr>
          <p:txBody>
            <a:bodyPr wrap="square" rtlCol="0">
              <a:spAutoFit/>
            </a:bodyPr>
            <a:lstStyle/>
            <a:p>
              <a:r>
                <a:rPr lang="en-US" altLang="zh-CN" sz="1100" dirty="0">
                  <a:solidFill>
                    <a:srgbClr val="000000"/>
                  </a:solidFill>
                </a:rPr>
                <a:t>2</a:t>
              </a:r>
              <a:endParaRPr lang="zh-CN" altLang="en-US" sz="1100" dirty="0">
                <a:solidFill>
                  <a:srgbClr val="000000"/>
                </a:solidFill>
              </a:endParaRPr>
            </a:p>
          </p:txBody>
        </p:sp>
        <p:sp>
          <p:nvSpPr>
            <p:cNvPr id="9" name="椭圆 8">
              <a:extLst>
                <a:ext uri="{FF2B5EF4-FFF2-40B4-BE49-F238E27FC236}">
                  <a16:creationId xmlns:a16="http://schemas.microsoft.com/office/drawing/2014/main" id="{A4B6AC51-18F1-4B0E-84E5-98A271AEDCFE}"/>
                </a:ext>
              </a:extLst>
            </p:cNvPr>
            <p:cNvSpPr/>
            <p:nvPr/>
          </p:nvSpPr>
          <p:spPr bwMode="auto">
            <a:xfrm>
              <a:off x="4439522" y="4546294"/>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33A2E62B-47FF-46FA-85DD-4E24C1B915C9}"/>
                </a:ext>
              </a:extLst>
            </p:cNvPr>
            <p:cNvSpPr txBox="1"/>
            <p:nvPr/>
          </p:nvSpPr>
          <p:spPr>
            <a:xfrm>
              <a:off x="4461556" y="4550268"/>
              <a:ext cx="166482" cy="261610"/>
            </a:xfrm>
            <a:prstGeom prst="rect">
              <a:avLst/>
            </a:prstGeom>
            <a:noFill/>
          </p:spPr>
          <p:txBody>
            <a:bodyPr wrap="square" rtlCol="0">
              <a:spAutoFit/>
            </a:bodyPr>
            <a:lstStyle/>
            <a:p>
              <a:r>
                <a:rPr lang="en-US" altLang="zh-CN" sz="1100" dirty="0">
                  <a:solidFill>
                    <a:srgbClr val="000000"/>
                  </a:solidFill>
                </a:rPr>
                <a:t>3</a:t>
              </a:r>
              <a:endParaRPr lang="zh-CN" altLang="en-US" sz="1100" dirty="0">
                <a:solidFill>
                  <a:srgbClr val="000000"/>
                </a:solidFill>
              </a:endParaRPr>
            </a:p>
          </p:txBody>
        </p:sp>
        <p:sp>
          <p:nvSpPr>
            <p:cNvPr id="11" name="椭圆 10">
              <a:extLst>
                <a:ext uri="{FF2B5EF4-FFF2-40B4-BE49-F238E27FC236}">
                  <a16:creationId xmlns:a16="http://schemas.microsoft.com/office/drawing/2014/main" id="{304B0ED4-3A07-4377-82CB-36E2732AEFB8}"/>
                </a:ext>
              </a:extLst>
            </p:cNvPr>
            <p:cNvSpPr/>
            <p:nvPr/>
          </p:nvSpPr>
          <p:spPr bwMode="auto">
            <a:xfrm>
              <a:off x="4439521" y="510676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C5FDF8A1-E8EC-4DE4-A281-FD0CB99EC661}"/>
                </a:ext>
              </a:extLst>
            </p:cNvPr>
            <p:cNvSpPr txBox="1"/>
            <p:nvPr/>
          </p:nvSpPr>
          <p:spPr>
            <a:xfrm>
              <a:off x="4465354" y="5115589"/>
              <a:ext cx="166482" cy="261610"/>
            </a:xfrm>
            <a:prstGeom prst="rect">
              <a:avLst/>
            </a:prstGeom>
            <a:noFill/>
          </p:spPr>
          <p:txBody>
            <a:bodyPr wrap="square" rtlCol="0">
              <a:spAutoFit/>
            </a:bodyPr>
            <a:lstStyle/>
            <a:p>
              <a:r>
                <a:rPr lang="en-US" altLang="zh-CN" sz="1100" dirty="0">
                  <a:solidFill>
                    <a:srgbClr val="000000"/>
                  </a:solidFill>
                </a:rPr>
                <a:t>4</a:t>
              </a:r>
              <a:endParaRPr lang="zh-CN" altLang="en-US" sz="1100" dirty="0">
                <a:solidFill>
                  <a:srgbClr val="000000"/>
                </a:solidFill>
              </a:endParaRPr>
            </a:p>
          </p:txBody>
        </p:sp>
        <p:sp>
          <p:nvSpPr>
            <p:cNvPr id="13" name="椭圆 12">
              <a:extLst>
                <a:ext uri="{FF2B5EF4-FFF2-40B4-BE49-F238E27FC236}">
                  <a16:creationId xmlns:a16="http://schemas.microsoft.com/office/drawing/2014/main" id="{243A818E-BB0A-453B-A44D-17425EA7D4FE}"/>
                </a:ext>
              </a:extLst>
            </p:cNvPr>
            <p:cNvSpPr/>
            <p:nvPr/>
          </p:nvSpPr>
          <p:spPr bwMode="auto">
            <a:xfrm>
              <a:off x="4130943" y="613233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2F20922F-F136-4F48-B9B6-8C331E6C8AC5}"/>
                </a:ext>
              </a:extLst>
            </p:cNvPr>
            <p:cNvSpPr txBox="1"/>
            <p:nvPr/>
          </p:nvSpPr>
          <p:spPr>
            <a:xfrm>
              <a:off x="4147108" y="6139849"/>
              <a:ext cx="166482" cy="261610"/>
            </a:xfrm>
            <a:prstGeom prst="rect">
              <a:avLst/>
            </a:prstGeom>
            <a:noFill/>
          </p:spPr>
          <p:txBody>
            <a:bodyPr wrap="square" rtlCol="0">
              <a:spAutoFit/>
            </a:bodyPr>
            <a:lstStyle/>
            <a:p>
              <a:r>
                <a:rPr lang="en-US" altLang="zh-CN" sz="1100" dirty="0">
                  <a:solidFill>
                    <a:srgbClr val="000000"/>
                  </a:solidFill>
                </a:rPr>
                <a:t>6</a:t>
              </a:r>
              <a:endParaRPr lang="zh-CN" altLang="en-US" sz="1100" dirty="0">
                <a:solidFill>
                  <a:srgbClr val="000000"/>
                </a:solidFill>
              </a:endParaRPr>
            </a:p>
          </p:txBody>
        </p:sp>
        <p:sp>
          <p:nvSpPr>
            <p:cNvPr id="15" name="椭圆 14">
              <a:extLst>
                <a:ext uri="{FF2B5EF4-FFF2-40B4-BE49-F238E27FC236}">
                  <a16:creationId xmlns:a16="http://schemas.microsoft.com/office/drawing/2014/main" id="{0077B2E4-868A-457B-A349-26E785087AF3}"/>
                </a:ext>
              </a:extLst>
            </p:cNvPr>
            <p:cNvSpPr/>
            <p:nvPr/>
          </p:nvSpPr>
          <p:spPr bwMode="auto">
            <a:xfrm>
              <a:off x="4439521" y="5658398"/>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6" name="文本框 15">
              <a:extLst>
                <a:ext uri="{FF2B5EF4-FFF2-40B4-BE49-F238E27FC236}">
                  <a16:creationId xmlns:a16="http://schemas.microsoft.com/office/drawing/2014/main" id="{A27C2A06-1F83-445C-A2C3-50AEEB1FC159}"/>
                </a:ext>
              </a:extLst>
            </p:cNvPr>
            <p:cNvSpPr txBox="1"/>
            <p:nvPr/>
          </p:nvSpPr>
          <p:spPr>
            <a:xfrm>
              <a:off x="4465354" y="5667227"/>
              <a:ext cx="166482" cy="261610"/>
            </a:xfrm>
            <a:prstGeom prst="rect">
              <a:avLst/>
            </a:prstGeom>
            <a:noFill/>
          </p:spPr>
          <p:txBody>
            <a:bodyPr wrap="square" rtlCol="0">
              <a:spAutoFit/>
            </a:bodyPr>
            <a:lstStyle/>
            <a:p>
              <a:r>
                <a:rPr lang="en-US" altLang="zh-CN" sz="1100" dirty="0">
                  <a:solidFill>
                    <a:srgbClr val="000000"/>
                  </a:solidFill>
                </a:rPr>
                <a:t>5</a:t>
              </a:r>
              <a:endParaRPr lang="zh-CN" altLang="en-US" sz="1100" dirty="0">
                <a:solidFill>
                  <a:srgbClr val="000000"/>
                </a:solidFill>
              </a:endParaRPr>
            </a:p>
          </p:txBody>
        </p:sp>
        <p:sp>
          <p:nvSpPr>
            <p:cNvPr id="17" name="椭圆 16">
              <a:extLst>
                <a:ext uri="{FF2B5EF4-FFF2-40B4-BE49-F238E27FC236}">
                  <a16:creationId xmlns:a16="http://schemas.microsoft.com/office/drawing/2014/main" id="{D435E7B3-40E7-4DE7-A368-1C17A5B4C436}"/>
                </a:ext>
              </a:extLst>
            </p:cNvPr>
            <p:cNvSpPr/>
            <p:nvPr/>
          </p:nvSpPr>
          <p:spPr bwMode="auto">
            <a:xfrm>
              <a:off x="4781336" y="6141164"/>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8" name="文本框 17">
              <a:extLst>
                <a:ext uri="{FF2B5EF4-FFF2-40B4-BE49-F238E27FC236}">
                  <a16:creationId xmlns:a16="http://schemas.microsoft.com/office/drawing/2014/main" id="{321119A2-3D85-4A53-B0C9-DF32980B0623}"/>
                </a:ext>
              </a:extLst>
            </p:cNvPr>
            <p:cNvSpPr txBox="1"/>
            <p:nvPr/>
          </p:nvSpPr>
          <p:spPr>
            <a:xfrm>
              <a:off x="4807169" y="6149992"/>
              <a:ext cx="166482" cy="261610"/>
            </a:xfrm>
            <a:prstGeom prst="rect">
              <a:avLst/>
            </a:prstGeom>
            <a:noFill/>
          </p:spPr>
          <p:txBody>
            <a:bodyPr wrap="square" rtlCol="0">
              <a:spAutoFit/>
            </a:bodyPr>
            <a:lstStyle/>
            <a:p>
              <a:r>
                <a:rPr lang="en-US" altLang="zh-CN" sz="1100" dirty="0">
                  <a:solidFill>
                    <a:srgbClr val="000000"/>
                  </a:solidFill>
                </a:rPr>
                <a:t>7</a:t>
              </a:r>
              <a:endParaRPr lang="zh-CN" altLang="en-US" sz="1100" dirty="0">
                <a:solidFill>
                  <a:srgbClr val="000000"/>
                </a:solidFill>
              </a:endParaRPr>
            </a:p>
          </p:txBody>
        </p:sp>
        <p:cxnSp>
          <p:nvCxnSpPr>
            <p:cNvPr id="19" name="直接箭头连接符 18">
              <a:extLst>
                <a:ext uri="{FF2B5EF4-FFF2-40B4-BE49-F238E27FC236}">
                  <a16:creationId xmlns:a16="http://schemas.microsoft.com/office/drawing/2014/main" id="{2EC4FF02-9C7A-4930-B56D-087DE9259897}"/>
                </a:ext>
              </a:extLst>
            </p:cNvPr>
            <p:cNvCxnSpPr>
              <a:cxnSpLocks/>
              <a:stCxn id="5" idx="4"/>
              <a:endCxn id="7" idx="1"/>
            </p:cNvCxnSpPr>
            <p:nvPr/>
          </p:nvCxnSpPr>
          <p:spPr bwMode="auto">
            <a:xfrm>
              <a:off x="5109995" y="4251738"/>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42BC4512-AE6E-43CA-A60B-892D450EA89C}"/>
                </a:ext>
              </a:extLst>
            </p:cNvPr>
            <p:cNvCxnSpPr>
              <a:cxnSpLocks/>
              <a:stCxn id="15" idx="4"/>
            </p:cNvCxnSpPr>
            <p:nvPr/>
          </p:nvCxnSpPr>
          <p:spPr bwMode="auto">
            <a:xfrm flipH="1">
              <a:off x="4277111" y="5935037"/>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AA147A54-049C-40C5-849F-BF7546BDF9E1}"/>
                </a:ext>
              </a:extLst>
            </p:cNvPr>
            <p:cNvCxnSpPr>
              <a:cxnSpLocks/>
              <a:endCxn id="9" idx="7"/>
            </p:cNvCxnSpPr>
            <p:nvPr/>
          </p:nvCxnSpPr>
          <p:spPr bwMode="auto">
            <a:xfrm flipH="1">
              <a:off x="4672274" y="4253637"/>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3E49923C-897B-4ECE-A07E-27AB5603AFBE}"/>
                </a:ext>
              </a:extLst>
            </p:cNvPr>
            <p:cNvCxnSpPr>
              <a:cxnSpLocks/>
              <a:stCxn id="11" idx="4"/>
              <a:endCxn id="15" idx="0"/>
            </p:cNvCxnSpPr>
            <p:nvPr/>
          </p:nvCxnSpPr>
          <p:spPr bwMode="auto">
            <a:xfrm>
              <a:off x="4575864" y="5383399"/>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连接符: 曲线 25">
              <a:extLst>
                <a:ext uri="{FF2B5EF4-FFF2-40B4-BE49-F238E27FC236}">
                  <a16:creationId xmlns:a16="http://schemas.microsoft.com/office/drawing/2014/main" id="{F2B5D84D-D496-4DFF-B2F5-CB7E9F711E9F}"/>
                </a:ext>
              </a:extLst>
            </p:cNvPr>
            <p:cNvCxnSpPr>
              <a:cxnSpLocks/>
              <a:stCxn id="17" idx="6"/>
              <a:endCxn id="9" idx="6"/>
            </p:cNvCxnSpPr>
            <p:nvPr/>
          </p:nvCxnSpPr>
          <p:spPr bwMode="auto">
            <a:xfrm flipH="1" flipV="1">
              <a:off x="4712208" y="4684613"/>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B7023BB6-CA80-4BEA-8E30-37E3DA729158}"/>
                </a:ext>
              </a:extLst>
            </p:cNvPr>
            <p:cNvCxnSpPr>
              <a:cxnSpLocks/>
              <a:endCxn id="11" idx="0"/>
            </p:cNvCxnSpPr>
            <p:nvPr/>
          </p:nvCxnSpPr>
          <p:spPr bwMode="auto">
            <a:xfrm>
              <a:off x="4573610" y="4822932"/>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54B9E923-3584-47A8-A69C-02B6A69D5A9D}"/>
                </a:ext>
              </a:extLst>
            </p:cNvPr>
            <p:cNvCxnSpPr>
              <a:cxnSpLocks/>
              <a:stCxn id="15" idx="4"/>
              <a:endCxn id="18" idx="0"/>
            </p:cNvCxnSpPr>
            <p:nvPr/>
          </p:nvCxnSpPr>
          <p:spPr bwMode="auto">
            <a:xfrm>
              <a:off x="4575865" y="5935036"/>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连接符: 曲线 49">
              <a:extLst>
                <a:ext uri="{FF2B5EF4-FFF2-40B4-BE49-F238E27FC236}">
                  <a16:creationId xmlns:a16="http://schemas.microsoft.com/office/drawing/2014/main" id="{7FEF8050-24A7-4E69-907A-C453BC20AEF3}"/>
                </a:ext>
              </a:extLst>
            </p:cNvPr>
            <p:cNvCxnSpPr>
              <a:cxnSpLocks/>
              <a:stCxn id="13" idx="1"/>
              <a:endCxn id="11" idx="2"/>
            </p:cNvCxnSpPr>
            <p:nvPr/>
          </p:nvCxnSpPr>
          <p:spPr bwMode="auto">
            <a:xfrm rot="5400000" flipH="1" flipV="1">
              <a:off x="3841315" y="5574642"/>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8" name="内容占位符 2">
            <a:extLst>
              <a:ext uri="{FF2B5EF4-FFF2-40B4-BE49-F238E27FC236}">
                <a16:creationId xmlns:a16="http://schemas.microsoft.com/office/drawing/2014/main" id="{5B6C6AAD-5C64-40AC-BB39-FE1BF5859E33}"/>
              </a:ext>
            </a:extLst>
          </p:cNvPr>
          <p:cNvSpPr txBox="1">
            <a:spLocks/>
          </p:cNvSpPr>
          <p:nvPr/>
        </p:nvSpPr>
        <p:spPr bwMode="auto">
          <a:xfrm>
            <a:off x="4407781" y="4027525"/>
            <a:ext cx="4168918" cy="1805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Tarjan</a:t>
            </a:r>
            <a:r>
              <a:rPr lang="zh-CN" altLang="en-US" dirty="0"/>
              <a:t>算法使用一个核心的数据结构，叫做</a:t>
            </a:r>
            <a:r>
              <a:rPr lang="en-US" altLang="zh-CN" dirty="0"/>
              <a:t>low</a:t>
            </a:r>
            <a:r>
              <a:rPr lang="zh-CN" altLang="en-US" dirty="0"/>
              <a:t>函数，来辅助判断。</a:t>
            </a:r>
            <a:endParaRPr lang="en-US" altLang="zh-CN" dirty="0"/>
          </a:p>
          <a:p>
            <a:pPr marL="0" indent="0">
              <a:buNone/>
            </a:pPr>
            <a:r>
              <a:rPr lang="zh-CN" altLang="en-US" dirty="0">
                <a:solidFill>
                  <a:srgbClr val="E6E6E6"/>
                </a:solidFill>
              </a:rPr>
              <a:t>价值类似</a:t>
            </a:r>
            <a:r>
              <a:rPr lang="en-US" altLang="zh-CN" dirty="0">
                <a:solidFill>
                  <a:srgbClr val="E6E6E6"/>
                </a:solidFill>
              </a:rPr>
              <a:t>KMP</a:t>
            </a:r>
            <a:r>
              <a:rPr lang="zh-CN" altLang="en-US" dirty="0">
                <a:solidFill>
                  <a:srgbClr val="E6E6E6"/>
                </a:solidFill>
              </a:rPr>
              <a:t>里的</a:t>
            </a:r>
            <a:r>
              <a:rPr lang="zh-CN" altLang="en-US" dirty="0">
                <a:solidFill>
                  <a:srgbClr val="E6E6E6"/>
                </a:solidFill>
                <a:latin typeface="Cambria Math" panose="02040503050406030204" pitchFamily="18" charset="0"/>
              </a:rPr>
              <a:t>𝛑</a:t>
            </a:r>
            <a:endParaRPr lang="en-US" altLang="zh-CN" dirty="0">
              <a:solidFill>
                <a:srgbClr val="E6E6E6"/>
              </a:solidFill>
            </a:endParaRPr>
          </a:p>
        </p:txBody>
      </p:sp>
    </p:spTree>
    <p:extLst>
      <p:ext uri="{BB962C8B-B14F-4D97-AF65-F5344CB8AC3E}">
        <p14:creationId xmlns:p14="http://schemas.microsoft.com/office/powerpoint/2010/main" val="26410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414B3-BF85-46FD-A1A2-DA8DA216B8CE}"/>
              </a:ext>
            </a:extLst>
          </p:cNvPr>
          <p:cNvSpPr>
            <a:spLocks noGrp="1"/>
          </p:cNvSpPr>
          <p:nvPr>
            <p:ph type="title"/>
          </p:nvPr>
        </p:nvSpPr>
        <p:spPr/>
        <p:txBody>
          <a:bodyPr/>
          <a:lstStyle/>
          <a:p>
            <a:r>
              <a:rPr lang="en-US" altLang="zh-CN" dirty="0"/>
              <a:t>Low</a:t>
            </a:r>
            <a:r>
              <a:rPr lang="zh-CN" altLang="en-US" dirty="0"/>
              <a:t>函数</a:t>
            </a:r>
            <a:endParaRPr lang="en-US" dirty="0"/>
          </a:p>
        </p:txBody>
      </p:sp>
      <p:sp>
        <p:nvSpPr>
          <p:cNvPr id="3" name="内容占位符 2">
            <a:extLst>
              <a:ext uri="{FF2B5EF4-FFF2-40B4-BE49-F238E27FC236}">
                <a16:creationId xmlns:a16="http://schemas.microsoft.com/office/drawing/2014/main" id="{14F0A18E-0C9A-4680-85C8-CD71B4675DB8}"/>
              </a:ext>
            </a:extLst>
          </p:cNvPr>
          <p:cNvSpPr>
            <a:spLocks noGrp="1"/>
          </p:cNvSpPr>
          <p:nvPr>
            <p:ph idx="1"/>
          </p:nvPr>
        </p:nvSpPr>
        <p:spPr>
          <a:xfrm>
            <a:off x="642938" y="1452564"/>
            <a:ext cx="8501062" cy="5146046"/>
          </a:xfrm>
        </p:spPr>
        <p:txBody>
          <a:bodyPr/>
          <a:lstStyle/>
          <a:p>
            <a:r>
              <a:rPr lang="zh-CN" altLang="en-US" sz="2800" dirty="0"/>
              <a:t>对于无向图上的节点 </a:t>
            </a:r>
            <a:r>
              <a:rPr lang="en-US" altLang="zh-CN" sz="2800" dirty="0"/>
              <a:t>v</a:t>
            </a:r>
            <a:r>
              <a:rPr lang="zh-CN" altLang="en-US" sz="2800" dirty="0"/>
              <a:t>，</a:t>
            </a:r>
            <a:endParaRPr lang="en-US" altLang="zh-CN" sz="2800" dirty="0"/>
          </a:p>
          <a:p>
            <a:pPr lvl="1"/>
            <a:r>
              <a:rPr lang="en-US" altLang="zh-CN" sz="2400" dirty="0"/>
              <a:t>low(v) := </a:t>
            </a:r>
            <a:r>
              <a:rPr lang="zh-CN" altLang="en-US" sz="2400" dirty="0"/>
              <a:t>“</a:t>
            </a:r>
            <a:r>
              <a:rPr lang="en-US" altLang="zh-CN" sz="2400" dirty="0"/>
              <a:t>v</a:t>
            </a:r>
            <a:r>
              <a:rPr lang="zh-CN" altLang="en-US" sz="2400" dirty="0"/>
              <a:t>的子孙出发的回边能回到的最浅深度”</a:t>
            </a:r>
            <a:endParaRPr lang="en-US" altLang="zh-CN" sz="2400" dirty="0"/>
          </a:p>
          <a:p>
            <a:pPr lvl="1"/>
            <a:r>
              <a:rPr lang="zh-CN" altLang="en-US" sz="2400" dirty="0"/>
              <a:t>更完整的描述： </a:t>
            </a:r>
            <a:r>
              <a:rPr lang="en-US" altLang="zh-CN" sz="2400" dirty="0"/>
              <a:t>low(v):= “</a:t>
            </a:r>
            <a:r>
              <a:rPr lang="zh-CN" altLang="en-US" sz="2400" dirty="0"/>
              <a:t>从</a:t>
            </a:r>
            <a:r>
              <a:rPr lang="en-US" altLang="zh-CN" sz="2400" dirty="0"/>
              <a:t>v</a:t>
            </a:r>
            <a:r>
              <a:rPr lang="zh-CN" altLang="en-US" sz="2400" dirty="0"/>
              <a:t>出发，只允许走一次回边，能去到最浅的深度（走回边前</a:t>
            </a:r>
            <a:r>
              <a:rPr lang="en-US" altLang="zh-CN" sz="2400" dirty="0"/>
              <a:t>,</a:t>
            </a:r>
            <a:r>
              <a:rPr lang="zh-CN" altLang="en-US" sz="2400" dirty="0"/>
              <a:t>允许走多次树边</a:t>
            </a:r>
            <a:r>
              <a:rPr lang="en-US" altLang="zh-CN" sz="2400" dirty="0"/>
              <a:t>).” </a:t>
            </a:r>
          </a:p>
          <a:p>
            <a:pPr lvl="7"/>
            <a:r>
              <a:rPr lang="zh-CN" altLang="en-US" sz="2400" dirty="0"/>
              <a:t>这保证</a:t>
            </a:r>
            <a:r>
              <a:rPr lang="en-US" altLang="zh-CN" sz="2400" dirty="0"/>
              <a:t>low(v) &lt;= depth(v).</a:t>
            </a:r>
            <a:endParaRPr lang="en-US" sz="2800" dirty="0"/>
          </a:p>
        </p:txBody>
      </p:sp>
      <p:sp>
        <p:nvSpPr>
          <p:cNvPr id="5" name="矩形 4">
            <a:extLst>
              <a:ext uri="{FF2B5EF4-FFF2-40B4-BE49-F238E27FC236}">
                <a16:creationId xmlns:a16="http://schemas.microsoft.com/office/drawing/2014/main" id="{A8C7E93D-00C8-4512-A77B-3C35D55A44AE}"/>
              </a:ext>
            </a:extLst>
          </p:cNvPr>
          <p:cNvSpPr/>
          <p:nvPr/>
        </p:nvSpPr>
        <p:spPr>
          <a:xfrm>
            <a:off x="4083216" y="4126623"/>
            <a:ext cx="1724878"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(6) = 2</a:t>
            </a:r>
            <a:r>
              <a:rPr lang="en-US" sz="2400" dirty="0"/>
              <a:t> </a:t>
            </a:r>
          </a:p>
        </p:txBody>
      </p:sp>
      <p:sp>
        <p:nvSpPr>
          <p:cNvPr id="6" name="矩形 5">
            <a:extLst>
              <a:ext uri="{FF2B5EF4-FFF2-40B4-BE49-F238E27FC236}">
                <a16:creationId xmlns:a16="http://schemas.microsoft.com/office/drawing/2014/main" id="{ADB7D834-DCB8-406D-8B99-A5F60A59A9F9}"/>
              </a:ext>
            </a:extLst>
          </p:cNvPr>
          <p:cNvSpPr/>
          <p:nvPr/>
        </p:nvSpPr>
        <p:spPr>
          <a:xfrm>
            <a:off x="4087212" y="5472719"/>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(5) = </a:t>
            </a:r>
            <a:r>
              <a:rPr lang="en-US" sz="2400" dirty="0">
                <a:solidFill>
                  <a:srgbClr val="000000"/>
                </a:solidFill>
                <a:latin typeface="LMRoman12-Regular-Identity-H"/>
              </a:rPr>
              <a:t>min</a:t>
            </a:r>
            <a:r>
              <a:rPr lang="en-US" sz="2400" dirty="0">
                <a:solidFill>
                  <a:srgbClr val="000000"/>
                </a:solidFill>
                <a:latin typeface="CMR12"/>
              </a:rPr>
              <a:t>(</a:t>
            </a:r>
            <a:r>
              <a:rPr lang="en-US" sz="2400" dirty="0">
                <a:solidFill>
                  <a:srgbClr val="000000"/>
                </a:solidFill>
                <a:latin typeface="LMRoman12-Regular-Identity-H"/>
              </a:rPr>
              <a:t>low</a:t>
            </a:r>
            <a:r>
              <a:rPr lang="en-US" sz="2400" dirty="0">
                <a:solidFill>
                  <a:srgbClr val="000000"/>
                </a:solidFill>
                <a:latin typeface="CMR12"/>
              </a:rPr>
              <a:t>(6)</a:t>
            </a:r>
            <a:r>
              <a:rPr lang="en-US" sz="2400" i="1" dirty="0">
                <a:solidFill>
                  <a:srgbClr val="000000"/>
                </a:solidFill>
                <a:latin typeface="CMMI12"/>
              </a:rPr>
              <a:t>, </a:t>
            </a:r>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grpSp>
        <p:nvGrpSpPr>
          <p:cNvPr id="30" name="组合 29">
            <a:extLst>
              <a:ext uri="{FF2B5EF4-FFF2-40B4-BE49-F238E27FC236}">
                <a16:creationId xmlns:a16="http://schemas.microsoft.com/office/drawing/2014/main" id="{73DAA254-39BB-43B2-A3FA-D45D812689FD}"/>
              </a:ext>
            </a:extLst>
          </p:cNvPr>
          <p:cNvGrpSpPr/>
          <p:nvPr/>
        </p:nvGrpSpPr>
        <p:grpSpPr>
          <a:xfrm>
            <a:off x="1528388" y="3551485"/>
            <a:ext cx="2186094" cy="3003216"/>
            <a:chOff x="1369906" y="3471103"/>
            <a:chExt cx="1674650" cy="2462858"/>
          </a:xfrm>
        </p:grpSpPr>
        <p:sp>
          <p:nvSpPr>
            <p:cNvPr id="8" name="椭圆 7">
              <a:extLst>
                <a:ext uri="{FF2B5EF4-FFF2-40B4-BE49-F238E27FC236}">
                  <a16:creationId xmlns:a16="http://schemas.microsoft.com/office/drawing/2014/main" id="{B1DB7535-F818-4FC5-A13F-26A6C95F6B28}"/>
                </a:ext>
              </a:extLst>
            </p:cNvPr>
            <p:cNvSpPr/>
            <p:nvPr/>
          </p:nvSpPr>
          <p:spPr bwMode="auto">
            <a:xfrm>
              <a:off x="2212615" y="34814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9" name="文本框 8">
              <a:extLst>
                <a:ext uri="{FF2B5EF4-FFF2-40B4-BE49-F238E27FC236}">
                  <a16:creationId xmlns:a16="http://schemas.microsoft.com/office/drawing/2014/main" id="{7D25EA13-B752-4154-BE32-0F1445AA36E8}"/>
                </a:ext>
              </a:extLst>
            </p:cNvPr>
            <p:cNvSpPr txBox="1"/>
            <p:nvPr/>
          </p:nvSpPr>
          <p:spPr>
            <a:xfrm>
              <a:off x="2230923" y="3471103"/>
              <a:ext cx="166482" cy="277639"/>
            </a:xfrm>
            <a:prstGeom prst="rect">
              <a:avLst/>
            </a:prstGeom>
            <a:noFill/>
          </p:spPr>
          <p:txBody>
            <a:bodyPr wrap="square" rtlCol="0">
              <a:spAutoFit/>
            </a:bodyPr>
            <a:lstStyle/>
            <a:p>
              <a:r>
                <a:rPr lang="en-US" altLang="zh-CN" sz="1600" dirty="0">
                  <a:solidFill>
                    <a:srgbClr val="000000"/>
                  </a:solidFill>
                </a:rPr>
                <a:t>1</a:t>
              </a:r>
              <a:endParaRPr lang="zh-CN" altLang="en-US" sz="1400" dirty="0">
                <a:solidFill>
                  <a:srgbClr val="000000"/>
                </a:solidFill>
              </a:endParaRPr>
            </a:p>
          </p:txBody>
        </p:sp>
        <p:sp>
          <p:nvSpPr>
            <p:cNvPr id="10" name="椭圆 9">
              <a:extLst>
                <a:ext uri="{FF2B5EF4-FFF2-40B4-BE49-F238E27FC236}">
                  <a16:creationId xmlns:a16="http://schemas.microsoft.com/office/drawing/2014/main" id="{5F8A1DED-29FB-42BA-9A06-18B80D092DDF}"/>
                </a:ext>
              </a:extLst>
            </p:cNvPr>
            <p:cNvSpPr/>
            <p:nvPr/>
          </p:nvSpPr>
          <p:spPr bwMode="auto">
            <a:xfrm>
              <a:off x="2771869" y="402413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B29269E3-DEAB-4F24-806B-D6EF2A6EE6B1}"/>
                </a:ext>
              </a:extLst>
            </p:cNvPr>
            <p:cNvSpPr txBox="1"/>
            <p:nvPr/>
          </p:nvSpPr>
          <p:spPr>
            <a:xfrm>
              <a:off x="2795955" y="4011084"/>
              <a:ext cx="166482" cy="277639"/>
            </a:xfrm>
            <a:prstGeom prst="rect">
              <a:avLst/>
            </a:prstGeom>
            <a:noFill/>
          </p:spPr>
          <p:txBody>
            <a:bodyPr wrap="square" rtlCol="0">
              <a:spAutoFit/>
            </a:bodyPr>
            <a:lstStyle/>
            <a:p>
              <a:r>
                <a:rPr lang="en-US" altLang="zh-CN" sz="1600" dirty="0">
                  <a:solidFill>
                    <a:srgbClr val="000000"/>
                  </a:solidFill>
                </a:rPr>
                <a:t>2</a:t>
              </a:r>
              <a:endParaRPr lang="zh-CN" altLang="en-US" sz="1600" dirty="0">
                <a:solidFill>
                  <a:srgbClr val="000000"/>
                </a:solidFill>
              </a:endParaRPr>
            </a:p>
          </p:txBody>
        </p:sp>
        <p:sp>
          <p:nvSpPr>
            <p:cNvPr id="12" name="椭圆 11">
              <a:extLst>
                <a:ext uri="{FF2B5EF4-FFF2-40B4-BE49-F238E27FC236}">
                  <a16:creationId xmlns:a16="http://schemas.microsoft.com/office/drawing/2014/main" id="{258494AE-0499-4931-AB5B-331C27BDF8E2}"/>
                </a:ext>
              </a:extLst>
            </p:cNvPr>
            <p:cNvSpPr/>
            <p:nvPr/>
          </p:nvSpPr>
          <p:spPr bwMode="auto">
            <a:xfrm>
              <a:off x="1678485" y="4052624"/>
              <a:ext cx="272687" cy="276639"/>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3" name="文本框 12">
              <a:extLst>
                <a:ext uri="{FF2B5EF4-FFF2-40B4-BE49-F238E27FC236}">
                  <a16:creationId xmlns:a16="http://schemas.microsoft.com/office/drawing/2014/main" id="{B09D8BDB-E193-46FF-8355-21D8E64EC1A8}"/>
                </a:ext>
              </a:extLst>
            </p:cNvPr>
            <p:cNvSpPr txBox="1"/>
            <p:nvPr/>
          </p:nvSpPr>
          <p:spPr>
            <a:xfrm>
              <a:off x="1700519" y="4056598"/>
              <a:ext cx="166482" cy="277639"/>
            </a:xfrm>
            <a:prstGeom prst="rect">
              <a:avLst/>
            </a:prstGeom>
            <a:noFill/>
          </p:spPr>
          <p:txBody>
            <a:bodyPr wrap="square" rtlCol="0">
              <a:spAutoFit/>
            </a:bodyPr>
            <a:lstStyle/>
            <a:p>
              <a:r>
                <a:rPr lang="en-US" altLang="zh-CN" sz="1600" dirty="0">
                  <a:solidFill>
                    <a:srgbClr val="000000"/>
                  </a:solidFill>
                </a:rPr>
                <a:t>3</a:t>
              </a:r>
              <a:endParaRPr lang="zh-CN" altLang="en-US" sz="1600" dirty="0">
                <a:solidFill>
                  <a:srgbClr val="000000"/>
                </a:solidFill>
              </a:endParaRPr>
            </a:p>
          </p:txBody>
        </p:sp>
        <p:sp>
          <p:nvSpPr>
            <p:cNvPr id="14" name="椭圆 13">
              <a:extLst>
                <a:ext uri="{FF2B5EF4-FFF2-40B4-BE49-F238E27FC236}">
                  <a16:creationId xmlns:a16="http://schemas.microsoft.com/office/drawing/2014/main" id="{BA8A15ED-49A7-4722-A728-C90C30A4F26F}"/>
                </a:ext>
              </a:extLst>
            </p:cNvPr>
            <p:cNvSpPr/>
            <p:nvPr/>
          </p:nvSpPr>
          <p:spPr bwMode="auto">
            <a:xfrm>
              <a:off x="1678484" y="4613090"/>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5" name="文本框 14">
              <a:extLst>
                <a:ext uri="{FF2B5EF4-FFF2-40B4-BE49-F238E27FC236}">
                  <a16:creationId xmlns:a16="http://schemas.microsoft.com/office/drawing/2014/main" id="{2C064D77-2004-40FF-A42E-963F5BE0EDD0}"/>
                </a:ext>
              </a:extLst>
            </p:cNvPr>
            <p:cNvSpPr txBox="1"/>
            <p:nvPr/>
          </p:nvSpPr>
          <p:spPr>
            <a:xfrm>
              <a:off x="1704317" y="4621919"/>
              <a:ext cx="166482" cy="277639"/>
            </a:xfrm>
            <a:prstGeom prst="rect">
              <a:avLst/>
            </a:prstGeom>
            <a:noFill/>
          </p:spPr>
          <p:txBody>
            <a:bodyPr wrap="square" rtlCol="0">
              <a:spAutoFit/>
            </a:bodyPr>
            <a:lstStyle/>
            <a:p>
              <a:r>
                <a:rPr lang="en-US" altLang="zh-CN" sz="1600" dirty="0">
                  <a:solidFill>
                    <a:srgbClr val="000000"/>
                  </a:solidFill>
                </a:rPr>
                <a:t>4</a:t>
              </a:r>
              <a:endParaRPr lang="zh-CN" altLang="en-US" sz="1600" dirty="0">
                <a:solidFill>
                  <a:srgbClr val="000000"/>
                </a:solidFill>
              </a:endParaRPr>
            </a:p>
          </p:txBody>
        </p:sp>
        <p:sp>
          <p:nvSpPr>
            <p:cNvPr id="16" name="椭圆 15">
              <a:extLst>
                <a:ext uri="{FF2B5EF4-FFF2-40B4-BE49-F238E27FC236}">
                  <a16:creationId xmlns:a16="http://schemas.microsoft.com/office/drawing/2014/main" id="{1EDB1D00-A4BB-4820-8ED8-A6DEF2AA449B}"/>
                </a:ext>
              </a:extLst>
            </p:cNvPr>
            <p:cNvSpPr/>
            <p:nvPr/>
          </p:nvSpPr>
          <p:spPr bwMode="auto">
            <a:xfrm>
              <a:off x="1369906" y="5638665"/>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7" name="文本框 16">
              <a:extLst>
                <a:ext uri="{FF2B5EF4-FFF2-40B4-BE49-F238E27FC236}">
                  <a16:creationId xmlns:a16="http://schemas.microsoft.com/office/drawing/2014/main" id="{36EFB5D9-43AF-45F4-ADBF-5056F9119887}"/>
                </a:ext>
              </a:extLst>
            </p:cNvPr>
            <p:cNvSpPr txBox="1"/>
            <p:nvPr/>
          </p:nvSpPr>
          <p:spPr>
            <a:xfrm>
              <a:off x="1386071" y="5646179"/>
              <a:ext cx="166482" cy="277639"/>
            </a:xfrm>
            <a:prstGeom prst="rect">
              <a:avLst/>
            </a:prstGeom>
            <a:noFill/>
          </p:spPr>
          <p:txBody>
            <a:bodyPr wrap="square" rtlCol="0">
              <a:spAutoFit/>
            </a:bodyPr>
            <a:lstStyle/>
            <a:p>
              <a:r>
                <a:rPr lang="en-US" altLang="zh-CN" sz="1600" dirty="0">
                  <a:solidFill>
                    <a:srgbClr val="000000"/>
                  </a:solidFill>
                </a:rPr>
                <a:t>6</a:t>
              </a:r>
              <a:endParaRPr lang="zh-CN" altLang="en-US" sz="1600" dirty="0">
                <a:solidFill>
                  <a:srgbClr val="000000"/>
                </a:solidFill>
              </a:endParaRPr>
            </a:p>
          </p:txBody>
        </p:sp>
        <p:sp>
          <p:nvSpPr>
            <p:cNvPr id="18" name="椭圆 17">
              <a:extLst>
                <a:ext uri="{FF2B5EF4-FFF2-40B4-BE49-F238E27FC236}">
                  <a16:creationId xmlns:a16="http://schemas.microsoft.com/office/drawing/2014/main" id="{D4DA6B48-1379-4045-85AA-D0DE7B38C770}"/>
                </a:ext>
              </a:extLst>
            </p:cNvPr>
            <p:cNvSpPr/>
            <p:nvPr/>
          </p:nvSpPr>
          <p:spPr bwMode="auto">
            <a:xfrm>
              <a:off x="1678484" y="5164728"/>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19" name="文本框 18">
              <a:extLst>
                <a:ext uri="{FF2B5EF4-FFF2-40B4-BE49-F238E27FC236}">
                  <a16:creationId xmlns:a16="http://schemas.microsoft.com/office/drawing/2014/main" id="{F97DB058-244A-4985-A71A-B8EF4010290B}"/>
                </a:ext>
              </a:extLst>
            </p:cNvPr>
            <p:cNvSpPr txBox="1"/>
            <p:nvPr/>
          </p:nvSpPr>
          <p:spPr>
            <a:xfrm>
              <a:off x="1704317" y="5173557"/>
              <a:ext cx="166482" cy="277639"/>
            </a:xfrm>
            <a:prstGeom prst="rect">
              <a:avLst/>
            </a:prstGeom>
            <a:noFill/>
          </p:spPr>
          <p:txBody>
            <a:bodyPr wrap="square" rtlCol="0">
              <a:spAutoFit/>
            </a:bodyPr>
            <a:lstStyle/>
            <a:p>
              <a:r>
                <a:rPr lang="en-US" altLang="zh-CN" sz="1600" dirty="0">
                  <a:solidFill>
                    <a:srgbClr val="000000"/>
                  </a:solidFill>
                </a:rPr>
                <a:t>5</a:t>
              </a:r>
              <a:endParaRPr lang="zh-CN" altLang="en-US" sz="1600" dirty="0">
                <a:solidFill>
                  <a:srgbClr val="000000"/>
                </a:solidFill>
              </a:endParaRPr>
            </a:p>
          </p:txBody>
        </p:sp>
        <p:sp>
          <p:nvSpPr>
            <p:cNvPr id="20" name="椭圆 19">
              <a:extLst>
                <a:ext uri="{FF2B5EF4-FFF2-40B4-BE49-F238E27FC236}">
                  <a16:creationId xmlns:a16="http://schemas.microsoft.com/office/drawing/2014/main" id="{9EB91046-FD44-4EEE-AFCA-4AE6F0378640}"/>
                </a:ext>
              </a:extLst>
            </p:cNvPr>
            <p:cNvSpPr/>
            <p:nvPr/>
          </p:nvSpPr>
          <p:spPr bwMode="auto">
            <a:xfrm>
              <a:off x="2020299" y="5647494"/>
              <a:ext cx="272687" cy="276638"/>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endParaRPr>
            </a:p>
          </p:txBody>
        </p:sp>
        <p:sp>
          <p:nvSpPr>
            <p:cNvPr id="21" name="文本框 20">
              <a:extLst>
                <a:ext uri="{FF2B5EF4-FFF2-40B4-BE49-F238E27FC236}">
                  <a16:creationId xmlns:a16="http://schemas.microsoft.com/office/drawing/2014/main" id="{065DE448-59BA-422E-BDAC-5DEF90FA6BC7}"/>
                </a:ext>
              </a:extLst>
            </p:cNvPr>
            <p:cNvSpPr txBox="1"/>
            <p:nvPr/>
          </p:nvSpPr>
          <p:spPr>
            <a:xfrm>
              <a:off x="2046132" y="5656322"/>
              <a:ext cx="166482" cy="277639"/>
            </a:xfrm>
            <a:prstGeom prst="rect">
              <a:avLst/>
            </a:prstGeom>
            <a:noFill/>
          </p:spPr>
          <p:txBody>
            <a:bodyPr wrap="square" rtlCol="0">
              <a:spAutoFit/>
            </a:bodyPr>
            <a:lstStyle/>
            <a:p>
              <a:r>
                <a:rPr lang="en-US" altLang="zh-CN" sz="1600" dirty="0">
                  <a:solidFill>
                    <a:srgbClr val="000000"/>
                  </a:solidFill>
                </a:rPr>
                <a:t>7</a:t>
              </a:r>
              <a:endParaRPr lang="zh-CN" altLang="en-US" sz="1600" dirty="0">
                <a:solidFill>
                  <a:srgbClr val="000000"/>
                </a:solidFill>
              </a:endParaRPr>
            </a:p>
          </p:txBody>
        </p:sp>
        <p:cxnSp>
          <p:nvCxnSpPr>
            <p:cNvPr id="22" name="直接箭头连接符 21">
              <a:extLst>
                <a:ext uri="{FF2B5EF4-FFF2-40B4-BE49-F238E27FC236}">
                  <a16:creationId xmlns:a16="http://schemas.microsoft.com/office/drawing/2014/main" id="{C1017332-2D8C-4DA1-AD30-D82B8BA6B125}"/>
                </a:ext>
              </a:extLst>
            </p:cNvPr>
            <p:cNvCxnSpPr>
              <a:cxnSpLocks/>
              <a:stCxn id="8" idx="4"/>
              <a:endCxn id="10" idx="1"/>
            </p:cNvCxnSpPr>
            <p:nvPr/>
          </p:nvCxnSpPr>
          <p:spPr bwMode="auto">
            <a:xfrm>
              <a:off x="2348958" y="3758068"/>
              <a:ext cx="462846" cy="306575"/>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ED965D1E-A59A-4D46-8FA6-3CF245F4C973}"/>
                </a:ext>
              </a:extLst>
            </p:cNvPr>
            <p:cNvCxnSpPr>
              <a:cxnSpLocks/>
              <a:stCxn id="18" idx="4"/>
            </p:cNvCxnSpPr>
            <p:nvPr/>
          </p:nvCxnSpPr>
          <p:spPr bwMode="auto">
            <a:xfrm flipH="1">
              <a:off x="1516074" y="5441367"/>
              <a:ext cx="298753" cy="19729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1969F562-BC07-4062-B88E-9F4EF1B8F94C}"/>
                </a:ext>
              </a:extLst>
            </p:cNvPr>
            <p:cNvCxnSpPr>
              <a:cxnSpLocks/>
              <a:endCxn id="12" idx="7"/>
            </p:cNvCxnSpPr>
            <p:nvPr/>
          </p:nvCxnSpPr>
          <p:spPr bwMode="auto">
            <a:xfrm flipH="1">
              <a:off x="1911237" y="3759967"/>
              <a:ext cx="430009" cy="333170"/>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70E1804F-AF4F-46A1-9CD5-DDF8DE7DB1A1}"/>
                </a:ext>
              </a:extLst>
            </p:cNvPr>
            <p:cNvCxnSpPr>
              <a:cxnSpLocks/>
              <a:stCxn id="14" idx="4"/>
              <a:endCxn id="18" idx="0"/>
            </p:cNvCxnSpPr>
            <p:nvPr/>
          </p:nvCxnSpPr>
          <p:spPr bwMode="auto">
            <a:xfrm>
              <a:off x="1814827" y="4889729"/>
              <a:ext cx="0" cy="274999"/>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连接符: 曲线 25">
              <a:extLst>
                <a:ext uri="{FF2B5EF4-FFF2-40B4-BE49-F238E27FC236}">
                  <a16:creationId xmlns:a16="http://schemas.microsoft.com/office/drawing/2014/main" id="{CAFB2CD1-2A5F-4A3E-8F0C-9F3E08FBD756}"/>
                </a:ext>
              </a:extLst>
            </p:cNvPr>
            <p:cNvCxnSpPr>
              <a:cxnSpLocks/>
              <a:stCxn id="20" idx="6"/>
              <a:endCxn id="12" idx="6"/>
            </p:cNvCxnSpPr>
            <p:nvPr/>
          </p:nvCxnSpPr>
          <p:spPr bwMode="auto">
            <a:xfrm flipH="1" flipV="1">
              <a:off x="1951171" y="4190943"/>
              <a:ext cx="341815" cy="1594870"/>
            </a:xfrm>
            <a:prstGeom prst="curvedConnector3">
              <a:avLst>
                <a:gd name="adj1" fmla="val -45346"/>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655134CC-B3E3-48B7-AF19-7F8A043F0E44}"/>
                </a:ext>
              </a:extLst>
            </p:cNvPr>
            <p:cNvCxnSpPr>
              <a:cxnSpLocks/>
              <a:endCxn id="14" idx="0"/>
            </p:cNvCxnSpPr>
            <p:nvPr/>
          </p:nvCxnSpPr>
          <p:spPr bwMode="auto">
            <a:xfrm>
              <a:off x="1812573" y="4329262"/>
              <a:ext cx="2254" cy="283828"/>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a:extLst>
                <a:ext uri="{FF2B5EF4-FFF2-40B4-BE49-F238E27FC236}">
                  <a16:creationId xmlns:a16="http://schemas.microsoft.com/office/drawing/2014/main" id="{2B194116-AC1F-4278-B7E9-8F77FD3E2DDD}"/>
                </a:ext>
              </a:extLst>
            </p:cNvPr>
            <p:cNvCxnSpPr>
              <a:cxnSpLocks/>
              <a:stCxn id="18" idx="4"/>
              <a:endCxn id="21" idx="0"/>
            </p:cNvCxnSpPr>
            <p:nvPr/>
          </p:nvCxnSpPr>
          <p:spPr bwMode="auto">
            <a:xfrm>
              <a:off x="1814828" y="5441366"/>
              <a:ext cx="314545" cy="214956"/>
            </a:xfrm>
            <a:prstGeom prst="straightConnector1">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连接符: 曲线 28">
              <a:extLst>
                <a:ext uri="{FF2B5EF4-FFF2-40B4-BE49-F238E27FC236}">
                  <a16:creationId xmlns:a16="http://schemas.microsoft.com/office/drawing/2014/main" id="{9B380057-93CC-42E5-9208-CED57BF2D6C0}"/>
                </a:ext>
              </a:extLst>
            </p:cNvPr>
            <p:cNvCxnSpPr>
              <a:cxnSpLocks/>
              <a:stCxn id="16" idx="1"/>
              <a:endCxn id="14" idx="2"/>
            </p:cNvCxnSpPr>
            <p:nvPr/>
          </p:nvCxnSpPr>
          <p:spPr bwMode="auto">
            <a:xfrm rot="5400000" flipH="1" flipV="1">
              <a:off x="1080278" y="5080972"/>
              <a:ext cx="927769" cy="268644"/>
            </a:xfrm>
            <a:prstGeom prst="curvedConnector2">
              <a:avLst/>
            </a:prstGeom>
            <a:solidFill>
              <a:schemeClr val="accent1"/>
            </a:solidFill>
            <a:ln w="12700" cap="flat" cmpd="sng" algn="ctr">
              <a:solidFill>
                <a:srgbClr val="0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文本框 3">
            <a:extLst>
              <a:ext uri="{FF2B5EF4-FFF2-40B4-BE49-F238E27FC236}">
                <a16:creationId xmlns:a16="http://schemas.microsoft.com/office/drawing/2014/main" id="{5981168C-66F4-4777-A59B-AA11C27CABDC}"/>
              </a:ext>
            </a:extLst>
          </p:cNvPr>
          <p:cNvSpPr txBox="1"/>
          <p:nvPr/>
        </p:nvSpPr>
        <p:spPr>
          <a:xfrm>
            <a:off x="761413" y="3551485"/>
            <a:ext cx="1005403" cy="369332"/>
          </a:xfrm>
          <a:prstGeom prst="rect">
            <a:avLst/>
          </a:prstGeom>
          <a:noFill/>
        </p:spPr>
        <p:txBody>
          <a:bodyPr wrap="none" rtlCol="0">
            <a:spAutoFit/>
          </a:bodyPr>
          <a:lstStyle/>
          <a:p>
            <a:r>
              <a:rPr lang="zh-CN" altLang="en-US" dirty="0"/>
              <a:t>深度为</a:t>
            </a:r>
            <a:r>
              <a:rPr lang="en-US" altLang="zh-CN" dirty="0"/>
              <a:t>0</a:t>
            </a:r>
            <a:endParaRPr lang="zh-CN" altLang="en-US" dirty="0"/>
          </a:p>
        </p:txBody>
      </p:sp>
      <p:sp>
        <p:nvSpPr>
          <p:cNvPr id="31" name="文本框 30">
            <a:extLst>
              <a:ext uri="{FF2B5EF4-FFF2-40B4-BE49-F238E27FC236}">
                <a16:creationId xmlns:a16="http://schemas.microsoft.com/office/drawing/2014/main" id="{C901C6FF-53CD-4815-9151-8967445E38DA}"/>
              </a:ext>
            </a:extLst>
          </p:cNvPr>
          <p:cNvSpPr txBox="1"/>
          <p:nvPr/>
        </p:nvSpPr>
        <p:spPr>
          <a:xfrm>
            <a:off x="674227" y="4225848"/>
            <a:ext cx="1005403" cy="369332"/>
          </a:xfrm>
          <a:prstGeom prst="rect">
            <a:avLst/>
          </a:prstGeom>
          <a:noFill/>
        </p:spPr>
        <p:txBody>
          <a:bodyPr wrap="none" rtlCol="0">
            <a:spAutoFit/>
          </a:bodyPr>
          <a:lstStyle/>
          <a:p>
            <a:r>
              <a:rPr lang="zh-CN" altLang="en-US" dirty="0"/>
              <a:t>深度为</a:t>
            </a:r>
            <a:r>
              <a:rPr lang="en-US" altLang="zh-CN" dirty="0"/>
              <a:t>1</a:t>
            </a:r>
            <a:endParaRPr lang="zh-CN" altLang="en-US" dirty="0"/>
          </a:p>
        </p:txBody>
      </p:sp>
      <p:sp>
        <p:nvSpPr>
          <p:cNvPr id="32" name="文本框 31">
            <a:extLst>
              <a:ext uri="{FF2B5EF4-FFF2-40B4-BE49-F238E27FC236}">
                <a16:creationId xmlns:a16="http://schemas.microsoft.com/office/drawing/2014/main" id="{D8D92F8F-A853-40A0-BF90-0ED0CAB2B820}"/>
              </a:ext>
            </a:extLst>
          </p:cNvPr>
          <p:cNvSpPr txBox="1"/>
          <p:nvPr/>
        </p:nvSpPr>
        <p:spPr>
          <a:xfrm>
            <a:off x="520177" y="4846735"/>
            <a:ext cx="1005403" cy="369332"/>
          </a:xfrm>
          <a:prstGeom prst="rect">
            <a:avLst/>
          </a:prstGeom>
          <a:noFill/>
        </p:spPr>
        <p:txBody>
          <a:bodyPr wrap="none" rtlCol="0">
            <a:spAutoFit/>
          </a:bodyPr>
          <a:lstStyle/>
          <a:p>
            <a:r>
              <a:rPr lang="zh-CN" altLang="en-US" dirty="0"/>
              <a:t>深度为</a:t>
            </a:r>
            <a:r>
              <a:rPr lang="en-US" altLang="zh-CN" dirty="0"/>
              <a:t>2</a:t>
            </a:r>
            <a:endParaRPr lang="zh-CN" altLang="en-US" dirty="0"/>
          </a:p>
        </p:txBody>
      </p:sp>
      <p:sp>
        <p:nvSpPr>
          <p:cNvPr id="33" name="文本框 32">
            <a:extLst>
              <a:ext uri="{FF2B5EF4-FFF2-40B4-BE49-F238E27FC236}">
                <a16:creationId xmlns:a16="http://schemas.microsoft.com/office/drawing/2014/main" id="{04B78802-6BDA-4982-9574-3DB8F94BB367}"/>
              </a:ext>
            </a:extLst>
          </p:cNvPr>
          <p:cNvSpPr txBox="1"/>
          <p:nvPr/>
        </p:nvSpPr>
        <p:spPr>
          <a:xfrm>
            <a:off x="478651" y="5493690"/>
            <a:ext cx="1005403" cy="369332"/>
          </a:xfrm>
          <a:prstGeom prst="rect">
            <a:avLst/>
          </a:prstGeom>
          <a:noFill/>
        </p:spPr>
        <p:txBody>
          <a:bodyPr wrap="none" rtlCol="0">
            <a:spAutoFit/>
          </a:bodyPr>
          <a:lstStyle/>
          <a:p>
            <a:r>
              <a:rPr lang="zh-CN" altLang="en-US" dirty="0"/>
              <a:t>深度为</a:t>
            </a:r>
            <a:r>
              <a:rPr lang="en-US" altLang="zh-CN" dirty="0"/>
              <a:t>3</a:t>
            </a:r>
            <a:endParaRPr lang="zh-CN" altLang="en-US" dirty="0"/>
          </a:p>
        </p:txBody>
      </p:sp>
      <p:sp>
        <p:nvSpPr>
          <p:cNvPr id="34" name="矩形 33">
            <a:extLst>
              <a:ext uri="{FF2B5EF4-FFF2-40B4-BE49-F238E27FC236}">
                <a16:creationId xmlns:a16="http://schemas.microsoft.com/office/drawing/2014/main" id="{E44C555D-6DF5-4277-9CB7-214227E15DBF}"/>
              </a:ext>
            </a:extLst>
          </p:cNvPr>
          <p:cNvSpPr/>
          <p:nvPr/>
        </p:nvSpPr>
        <p:spPr>
          <a:xfrm>
            <a:off x="4087213" y="4808495"/>
            <a:ext cx="4130029" cy="461665"/>
          </a:xfrm>
          <a:prstGeom prst="rect">
            <a:avLst/>
          </a:prstGeom>
        </p:spPr>
        <p:txBody>
          <a:bodyPr wrap="square">
            <a:spAutoFit/>
          </a:bodyPr>
          <a:lstStyle/>
          <a:p>
            <a:r>
              <a:rPr lang="en-US" sz="2400" dirty="0">
                <a:solidFill>
                  <a:srgbClr val="000000"/>
                </a:solidFill>
                <a:latin typeface="LMRoman12-Regular-Identity-H"/>
              </a:rPr>
              <a:t>low</a:t>
            </a:r>
            <a:r>
              <a:rPr lang="en-US" sz="2400" dirty="0">
                <a:solidFill>
                  <a:srgbClr val="000000"/>
                </a:solidFill>
                <a:latin typeface="CMR12"/>
              </a:rPr>
              <a:t>(7) = 1 </a:t>
            </a:r>
            <a:endParaRPr lang="en-US" sz="2400" dirty="0"/>
          </a:p>
        </p:txBody>
      </p:sp>
      <p:sp>
        <p:nvSpPr>
          <p:cNvPr id="35" name="矩形 34">
            <a:extLst>
              <a:ext uri="{FF2B5EF4-FFF2-40B4-BE49-F238E27FC236}">
                <a16:creationId xmlns:a16="http://schemas.microsoft.com/office/drawing/2014/main" id="{C75D664F-6B03-4CD4-AD95-66C58242C3DE}"/>
              </a:ext>
            </a:extLst>
          </p:cNvPr>
          <p:cNvSpPr/>
          <p:nvPr/>
        </p:nvSpPr>
        <p:spPr>
          <a:xfrm>
            <a:off x="4087212" y="6154591"/>
            <a:ext cx="4130029" cy="461665"/>
          </a:xfrm>
          <a:prstGeom prst="rect">
            <a:avLst/>
          </a:prstGeom>
        </p:spPr>
        <p:txBody>
          <a:bodyPr wrap="square">
            <a:spAutoFit/>
          </a:bodyPr>
          <a:lstStyle/>
          <a:p>
            <a:r>
              <a:rPr lang="en-US" sz="2400" dirty="0">
                <a:solidFill>
                  <a:srgbClr val="000000"/>
                </a:solidFill>
                <a:latin typeface="LMRoman12-Regular-Identity-H"/>
              </a:rPr>
              <a:t>low(4)=low(3)=1.</a:t>
            </a:r>
            <a:endParaRPr lang="en-US" sz="2400" dirty="0"/>
          </a:p>
        </p:txBody>
      </p:sp>
    </p:spTree>
    <p:extLst>
      <p:ext uri="{BB962C8B-B14F-4D97-AF65-F5344CB8AC3E}">
        <p14:creationId xmlns:p14="http://schemas.microsoft.com/office/powerpoint/2010/main" val="3729064249"/>
      </p:ext>
    </p:extLst>
  </p:cSld>
  <p:clrMapOvr>
    <a:masterClrMapping/>
  </p:clrMapOvr>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1737</TotalTime>
  <Words>4308</Words>
  <Application>Microsoft Office PowerPoint</Application>
  <PresentationFormat>全屏显示(4:3)</PresentationFormat>
  <Paragraphs>632</Paragraphs>
  <Slides>50</Slides>
  <Notes>12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50</vt:i4>
      </vt:variant>
    </vt:vector>
  </HeadingPairs>
  <TitlesOfParts>
    <vt:vector size="65" baseType="lpstr">
      <vt:lpstr>CMMI12</vt:lpstr>
      <vt:lpstr>CMR12</vt:lpstr>
      <vt:lpstr>Courier</vt:lpstr>
      <vt:lpstr>LMRoman12-Regular-Identity-H</vt:lpstr>
      <vt:lpstr>微软雅黑</vt:lpstr>
      <vt:lpstr>Arial</vt:lpstr>
      <vt:lpstr>Calibri</vt:lpstr>
      <vt:lpstr>Cambria</vt:lpstr>
      <vt:lpstr>Cambria Math</vt:lpstr>
      <vt:lpstr>Courier New</vt:lpstr>
      <vt:lpstr>Impact</vt:lpstr>
      <vt:lpstr>Times New Roman</vt:lpstr>
      <vt:lpstr>Wingdings</vt:lpstr>
      <vt:lpstr>caiyun</vt:lpstr>
      <vt:lpstr>1_caiyun</vt:lpstr>
      <vt:lpstr>图  Tarjan’s algorithm  割边 &amp; 边双连通分量 割点 &amp; 点双联通分量 强连通分量</vt:lpstr>
      <vt:lpstr>PowerPoint 演示文稿</vt:lpstr>
      <vt:lpstr>PowerPoint 演示文稿</vt:lpstr>
      <vt:lpstr>无向图的点-k / 边-k连通性</vt:lpstr>
      <vt:lpstr>边双连通判定</vt:lpstr>
      <vt:lpstr>举例</vt:lpstr>
      <vt:lpstr>Tarjan算法：寻找割边的线性算法</vt:lpstr>
      <vt:lpstr>思考：如何判定v到u是否必经e?</vt:lpstr>
      <vt:lpstr>Low函数</vt:lpstr>
      <vt:lpstr>如何判定v到u是否必经e?</vt:lpstr>
      <vt:lpstr>小结</vt:lpstr>
      <vt:lpstr>Low函数的计算</vt:lpstr>
      <vt:lpstr>Tarjan算法——伪代码</vt:lpstr>
      <vt:lpstr>模拟</vt:lpstr>
      <vt:lpstr>边双连通分量</vt:lpstr>
      <vt:lpstr>修改Tarjan算法</vt:lpstr>
      <vt:lpstr>伪代码</vt:lpstr>
      <vt:lpstr>边双连通分量缩点后成为树。</vt:lpstr>
      <vt:lpstr>点双连通</vt:lpstr>
      <vt:lpstr>点双连通定义</vt:lpstr>
      <vt:lpstr>割点的例子</vt:lpstr>
      <vt:lpstr>寻找割点——依然利用low函数</vt:lpstr>
      <vt:lpstr>例子</vt:lpstr>
      <vt:lpstr>寻找割点——算法伪代码</vt:lpstr>
      <vt:lpstr>点双连通分量</vt:lpstr>
      <vt:lpstr>拓展：圆方树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knight davion</dc:creator>
  <cp:lastModifiedBy>恺 金</cp:lastModifiedBy>
  <cp:revision>562</cp:revision>
  <dcterms:created xsi:type="dcterms:W3CDTF">2020-08-23T08:54:53Z</dcterms:created>
  <dcterms:modified xsi:type="dcterms:W3CDTF">2023-11-28T08:47:01Z</dcterms:modified>
</cp:coreProperties>
</file>