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59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400" r:id="rId11"/>
    <p:sldId id="369" r:id="rId12"/>
    <p:sldId id="370" r:id="rId13"/>
    <p:sldId id="371" r:id="rId14"/>
    <p:sldId id="401" r:id="rId15"/>
    <p:sldId id="372" r:id="rId16"/>
    <p:sldId id="373" r:id="rId17"/>
    <p:sldId id="402" r:id="rId18"/>
    <p:sldId id="374" r:id="rId19"/>
    <p:sldId id="375" r:id="rId20"/>
    <p:sldId id="376" r:id="rId21"/>
    <p:sldId id="377" r:id="rId22"/>
    <p:sldId id="403" r:id="rId23"/>
    <p:sldId id="378" r:id="rId24"/>
    <p:sldId id="382" r:id="rId25"/>
    <p:sldId id="379" r:id="rId26"/>
    <p:sldId id="404" r:id="rId27"/>
    <p:sldId id="380" r:id="rId28"/>
    <p:sldId id="405" r:id="rId29"/>
    <p:sldId id="381" r:id="rId30"/>
    <p:sldId id="384" r:id="rId31"/>
    <p:sldId id="383" r:id="rId32"/>
    <p:sldId id="385" r:id="rId33"/>
    <p:sldId id="398" r:id="rId34"/>
    <p:sldId id="3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0" autoAdjust="0"/>
  </p:normalViewPr>
  <p:slideViewPr>
    <p:cSldViewPr snapToGrid="0">
      <p:cViewPr varScale="1">
        <p:scale>
          <a:sx n="83" d="100"/>
          <a:sy n="83" d="100"/>
        </p:scale>
        <p:origin x="12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其实还可以混入其他</a:t>
            </a:r>
            <a:r>
              <a:rPr lang="en-US" altLang="zh-CN" dirty="0"/>
              <a:t>splay</a:t>
            </a:r>
            <a:r>
              <a:rPr lang="zh-CN" altLang="en-US" dirty="0"/>
              <a:t>。也可以分析出来。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2023/12/18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伸展树（</a:t>
            </a: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splay tree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）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势函数分析法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                 (potential method)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DAC16A-6EF5-4805-8AD9-CC22090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</p:spTree>
    <p:extLst>
      <p:ext uri="{BB962C8B-B14F-4D97-AF65-F5344CB8AC3E}">
        <p14:creationId xmlns:p14="http://schemas.microsoft.com/office/powerpoint/2010/main" val="34427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3D25-41F2-4B60-B0C9-4C1AF95B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362673-F501-4460-AAC0-EC602D398C81}"/>
              </a:ext>
            </a:extLst>
          </p:cNvPr>
          <p:cNvSpPr/>
          <p:nvPr/>
        </p:nvSpPr>
        <p:spPr bwMode="auto">
          <a:xfrm>
            <a:off x="1555713" y="1828931"/>
            <a:ext cx="517491" cy="51749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0019F2-B4F2-49BE-ADC9-6F1A09A13044}"/>
              </a:ext>
            </a:extLst>
          </p:cNvPr>
          <p:cNvGrpSpPr/>
          <p:nvPr/>
        </p:nvGrpSpPr>
        <p:grpSpPr>
          <a:xfrm>
            <a:off x="4103392" y="1770164"/>
            <a:ext cx="1120392" cy="1233170"/>
            <a:chOff x="3726157" y="2386750"/>
            <a:chExt cx="1120392" cy="123317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24DC3A-0386-459A-A522-CC9F966B28BB}"/>
                </a:ext>
              </a:extLst>
            </p:cNvPr>
            <p:cNvSpPr/>
            <p:nvPr/>
          </p:nvSpPr>
          <p:spPr bwMode="auto">
            <a:xfrm>
              <a:off x="3726157" y="23867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8C9D45-D021-4B45-BA2E-C7B87F192559}"/>
                </a:ext>
              </a:extLst>
            </p:cNvPr>
            <p:cNvSpPr/>
            <p:nvPr/>
          </p:nvSpPr>
          <p:spPr bwMode="auto">
            <a:xfrm>
              <a:off x="4329058" y="310242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A2A285-43C9-4F7D-87E7-2ED3D0EFEB99}"/>
                </a:ext>
              </a:extLst>
            </p:cNvPr>
            <p:cNvCxnSpPr>
              <a:stCxn id="7" idx="5"/>
              <a:endCxn id="8" idx="1"/>
            </p:cNvCxnSpPr>
            <p:nvPr/>
          </p:nvCxnSpPr>
          <p:spPr bwMode="auto">
            <a:xfrm>
              <a:off x="4167863" y="2828456"/>
              <a:ext cx="236980" cy="34975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BEB050-7D4A-44AF-B587-F2FE5E3A14A3}"/>
              </a:ext>
            </a:extLst>
          </p:cNvPr>
          <p:cNvGrpSpPr/>
          <p:nvPr/>
        </p:nvGrpSpPr>
        <p:grpSpPr>
          <a:xfrm>
            <a:off x="5830499" y="1747289"/>
            <a:ext cx="1127929" cy="1256045"/>
            <a:chOff x="5830499" y="1747289"/>
            <a:chExt cx="1127929" cy="125604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E81C46-D652-44BE-A5E5-E163A9396257}"/>
                </a:ext>
              </a:extLst>
            </p:cNvPr>
            <p:cNvSpPr/>
            <p:nvPr/>
          </p:nvSpPr>
          <p:spPr bwMode="auto">
            <a:xfrm>
              <a:off x="6440937" y="174728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E45C76B-E8B8-42A5-84CF-6A43D84FFE61}"/>
                </a:ext>
              </a:extLst>
            </p:cNvPr>
            <p:cNvSpPr/>
            <p:nvPr/>
          </p:nvSpPr>
          <p:spPr bwMode="auto">
            <a:xfrm>
              <a:off x="5830499" y="248584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D375B2-F140-4426-B379-9E046E91966F}"/>
                </a:ext>
              </a:extLst>
            </p:cNvPr>
            <p:cNvCxnSpPr>
              <a:stCxn id="14" idx="7"/>
              <a:endCxn id="12" idx="3"/>
            </p:cNvCxnSpPr>
            <p:nvPr/>
          </p:nvCxnSpPr>
          <p:spPr bwMode="auto">
            <a:xfrm flipV="1">
              <a:off x="6272205" y="2188995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FB88BB-2AB0-4C4E-9826-DD85237EED0F}"/>
              </a:ext>
            </a:extLst>
          </p:cNvPr>
          <p:cNvGrpSpPr/>
          <p:nvPr/>
        </p:nvGrpSpPr>
        <p:grpSpPr>
          <a:xfrm>
            <a:off x="1208207" y="4160593"/>
            <a:ext cx="1695240" cy="1256045"/>
            <a:chOff x="1208207" y="4252393"/>
            <a:chExt cx="1695240" cy="125604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EBFC262-97BF-45A4-BE1C-5C8072B19097}"/>
                </a:ext>
              </a:extLst>
            </p:cNvPr>
            <p:cNvSpPr/>
            <p:nvPr/>
          </p:nvSpPr>
          <p:spPr bwMode="auto">
            <a:xfrm>
              <a:off x="1818645" y="42523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CDBA94-BEDD-4CF2-AE8B-BB671A17AC33}"/>
                </a:ext>
              </a:extLst>
            </p:cNvPr>
            <p:cNvSpPr/>
            <p:nvPr/>
          </p:nvSpPr>
          <p:spPr bwMode="auto">
            <a:xfrm>
              <a:off x="1208207" y="499094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C6DDD56-3238-4289-B356-0909F9A0FE45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 bwMode="auto">
            <a:xfrm flipV="1">
              <a:off x="1649913" y="4694099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253822-C7B0-4433-944C-CCA30BC1C821}"/>
                </a:ext>
              </a:extLst>
            </p:cNvPr>
            <p:cNvCxnSpPr>
              <a:stCxn id="28" idx="1"/>
              <a:endCxn id="22" idx="5"/>
            </p:cNvCxnSpPr>
            <p:nvPr/>
          </p:nvCxnSpPr>
          <p:spPr bwMode="auto">
            <a:xfrm flipH="1" flipV="1">
              <a:off x="2260351" y="4694099"/>
              <a:ext cx="201390" cy="3726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4C9D8C7-4F3C-4901-8239-A713CA33B701}"/>
                </a:ext>
              </a:extLst>
            </p:cNvPr>
            <p:cNvSpPr/>
            <p:nvPr/>
          </p:nvSpPr>
          <p:spPr bwMode="auto">
            <a:xfrm>
              <a:off x="2385956" y="4990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9B450C-9430-42C7-9C77-EFBA7E48DD9D}"/>
              </a:ext>
            </a:extLst>
          </p:cNvPr>
          <p:cNvGrpSpPr/>
          <p:nvPr/>
        </p:nvGrpSpPr>
        <p:grpSpPr>
          <a:xfrm>
            <a:off x="3589771" y="4160592"/>
            <a:ext cx="1515523" cy="1839995"/>
            <a:chOff x="3589771" y="4252392"/>
            <a:chExt cx="1515523" cy="18399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2AFC0D-669C-4DB9-8DBC-33525CFAE3DB}"/>
                </a:ext>
              </a:extLst>
            </p:cNvPr>
            <p:cNvSpPr/>
            <p:nvPr/>
          </p:nvSpPr>
          <p:spPr bwMode="auto">
            <a:xfrm>
              <a:off x="4587803" y="425239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3A2A3B-FF0F-4A9B-958F-CABD803CED4E}"/>
                </a:ext>
              </a:extLst>
            </p:cNvPr>
            <p:cNvSpPr/>
            <p:nvPr/>
          </p:nvSpPr>
          <p:spPr bwMode="auto">
            <a:xfrm>
              <a:off x="4107262" y="4913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4FB236C-AD70-4486-866C-A7DD27E6348C}"/>
                </a:ext>
              </a:extLst>
            </p:cNvPr>
            <p:cNvSpPr/>
            <p:nvPr/>
          </p:nvSpPr>
          <p:spPr bwMode="auto">
            <a:xfrm>
              <a:off x="3589771" y="55748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0583D52-50D2-4EC1-800D-30F3F22AC025}"/>
                </a:ext>
              </a:extLst>
            </p:cNvPr>
            <p:cNvCxnSpPr>
              <a:stCxn id="39" idx="7"/>
              <a:endCxn id="37" idx="3"/>
            </p:cNvCxnSpPr>
            <p:nvPr/>
          </p:nvCxnSpPr>
          <p:spPr bwMode="auto">
            <a:xfrm flipV="1">
              <a:off x="4031477" y="5355350"/>
              <a:ext cx="15157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55D686A-0276-472A-9BB5-7834C1ED2CB2}"/>
                </a:ext>
              </a:extLst>
            </p:cNvPr>
            <p:cNvCxnSpPr>
              <a:stCxn id="37" idx="7"/>
              <a:endCxn id="34" idx="3"/>
            </p:cNvCxnSpPr>
            <p:nvPr/>
          </p:nvCxnSpPr>
          <p:spPr bwMode="auto">
            <a:xfrm flipV="1">
              <a:off x="4548968" y="4694098"/>
              <a:ext cx="11462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75D51D4-D8EA-4A53-A3AB-D8F40511E884}"/>
              </a:ext>
            </a:extLst>
          </p:cNvPr>
          <p:cNvGrpSpPr/>
          <p:nvPr/>
        </p:nvGrpSpPr>
        <p:grpSpPr>
          <a:xfrm>
            <a:off x="5691289" y="3626248"/>
            <a:ext cx="2955683" cy="2931914"/>
            <a:chOff x="5691289" y="3718048"/>
            <a:chExt cx="2955683" cy="2931914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44DB44B-B5BD-4320-99F5-67C8087C82B5}"/>
                </a:ext>
              </a:extLst>
            </p:cNvPr>
            <p:cNvSpPr/>
            <p:nvPr/>
          </p:nvSpPr>
          <p:spPr bwMode="auto">
            <a:xfrm>
              <a:off x="8129481" y="371804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021035E-3822-463D-A692-E1951D460730}"/>
                </a:ext>
              </a:extLst>
            </p:cNvPr>
            <p:cNvSpPr/>
            <p:nvPr/>
          </p:nvSpPr>
          <p:spPr bwMode="auto">
            <a:xfrm>
              <a:off x="7687353" y="4254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EE0191E-C93D-48C3-8299-8C63FAE9FAC6}"/>
                </a:ext>
              </a:extLst>
            </p:cNvPr>
            <p:cNvSpPr/>
            <p:nvPr/>
          </p:nvSpPr>
          <p:spPr bwMode="auto">
            <a:xfrm>
              <a:off x="7206812" y="47332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9164E8D-2EDE-403A-98E0-46D7C0EFE47A}"/>
                </a:ext>
              </a:extLst>
            </p:cNvPr>
            <p:cNvSpPr/>
            <p:nvPr/>
          </p:nvSpPr>
          <p:spPr bwMode="auto">
            <a:xfrm>
              <a:off x="6726271" y="521152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EE1EF58-6172-4FBC-94FA-24667108556A}"/>
                </a:ext>
              </a:extLst>
            </p:cNvPr>
            <p:cNvSpPr/>
            <p:nvPr/>
          </p:nvSpPr>
          <p:spPr bwMode="auto">
            <a:xfrm>
              <a:off x="6208780" y="565323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B28FB66-05E1-4A4E-B669-9FBBDA209E20}"/>
                </a:ext>
              </a:extLst>
            </p:cNvPr>
            <p:cNvSpPr/>
            <p:nvPr/>
          </p:nvSpPr>
          <p:spPr bwMode="auto">
            <a:xfrm>
              <a:off x="5691289" y="613247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DE2C6D1-0D3E-481D-AC02-9D938D1C6050}"/>
                </a:ext>
              </a:extLst>
            </p:cNvPr>
            <p:cNvCxnSpPr>
              <a:stCxn id="52" idx="7"/>
              <a:endCxn id="51" idx="3"/>
            </p:cNvCxnSpPr>
            <p:nvPr/>
          </p:nvCxnSpPr>
          <p:spPr bwMode="auto">
            <a:xfrm flipV="1">
              <a:off x="6132995" y="6094941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4041940-3067-43A5-BAB2-F5ACA4BB8990}"/>
                </a:ext>
              </a:extLst>
            </p:cNvPr>
            <p:cNvCxnSpPr>
              <a:stCxn id="51" idx="7"/>
              <a:endCxn id="50" idx="3"/>
            </p:cNvCxnSpPr>
            <p:nvPr/>
          </p:nvCxnSpPr>
          <p:spPr bwMode="auto">
            <a:xfrm flipV="1">
              <a:off x="6650486" y="5653234"/>
              <a:ext cx="151570" cy="757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1B36FED-F651-4669-B1E6-24D32F26826B}"/>
                </a:ext>
              </a:extLst>
            </p:cNvPr>
            <p:cNvCxnSpPr>
              <a:stCxn id="50" idx="7"/>
              <a:endCxn id="49" idx="3"/>
            </p:cNvCxnSpPr>
            <p:nvPr/>
          </p:nvCxnSpPr>
          <p:spPr bwMode="auto">
            <a:xfrm flipV="1">
              <a:off x="7167977" y="5174943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91A5877-50C2-4B4E-8423-0F8CC375A887}"/>
                </a:ext>
              </a:extLst>
            </p:cNvPr>
            <p:cNvCxnSpPr>
              <a:stCxn id="49" idx="7"/>
              <a:endCxn id="48" idx="3"/>
            </p:cNvCxnSpPr>
            <p:nvPr/>
          </p:nvCxnSpPr>
          <p:spPr bwMode="auto">
            <a:xfrm flipV="1">
              <a:off x="7648518" y="469665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7666C2-C90D-492B-B19D-6ED53DE4C384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 bwMode="auto">
            <a:xfrm flipV="1">
              <a:off x="8129059" y="4159754"/>
              <a:ext cx="76207" cy="170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箭头: 右 68">
            <a:extLst>
              <a:ext uri="{FF2B5EF4-FFF2-40B4-BE49-F238E27FC236}">
                <a16:creationId xmlns:a16="http://schemas.microsoft.com/office/drawing/2014/main" id="{A19FD629-7017-4332-A8AD-725206B34666}"/>
              </a:ext>
            </a:extLst>
          </p:cNvPr>
          <p:cNvSpPr>
            <a:spLocks noChangeAspect="1"/>
          </p:cNvSpPr>
          <p:nvPr/>
        </p:nvSpPr>
        <p:spPr bwMode="auto">
          <a:xfrm>
            <a:off x="5295111" y="215111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D10F71C1-58C1-401E-B25A-E935EC7C1A19}"/>
              </a:ext>
            </a:extLst>
          </p:cNvPr>
          <p:cNvSpPr>
            <a:spLocks noChangeAspect="1"/>
          </p:cNvSpPr>
          <p:nvPr/>
        </p:nvSpPr>
        <p:spPr bwMode="auto">
          <a:xfrm>
            <a:off x="3382550" y="4663431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1458B6-4928-4240-BDFE-4031AD18940D}"/>
              </a:ext>
            </a:extLst>
          </p:cNvPr>
          <p:cNvSpPr txBox="1"/>
          <p:nvPr/>
        </p:nvSpPr>
        <p:spPr>
          <a:xfrm>
            <a:off x="649052" y="1736259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E2F8E43-6D77-4A3E-BE8E-FEC533DE6C32}"/>
              </a:ext>
            </a:extLst>
          </p:cNvPr>
          <p:cNvSpPr txBox="1"/>
          <p:nvPr/>
        </p:nvSpPr>
        <p:spPr>
          <a:xfrm>
            <a:off x="3071387" y="1697371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2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C1E350-512A-4478-8FEA-B21381485F9D}"/>
              </a:ext>
            </a:extLst>
          </p:cNvPr>
          <p:cNvSpPr txBox="1"/>
          <p:nvPr/>
        </p:nvSpPr>
        <p:spPr>
          <a:xfrm>
            <a:off x="568300" y="3929759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A619F69-0F6D-469C-A6CE-93A8388AEAC1}"/>
              </a:ext>
            </a:extLst>
          </p:cNvPr>
          <p:cNvSpPr txBox="1"/>
          <p:nvPr/>
        </p:nvSpPr>
        <p:spPr>
          <a:xfrm>
            <a:off x="5555013" y="4125479"/>
            <a:ext cx="117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2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9" grpId="0" animBg="1"/>
      <p:bldP spid="71" grpId="0" animBg="1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FC1294A0-4CF8-4E07-A5DA-64A10EB89694}"/>
              </a:ext>
            </a:extLst>
          </p:cNvPr>
          <p:cNvGrpSpPr/>
          <p:nvPr/>
        </p:nvGrpSpPr>
        <p:grpSpPr>
          <a:xfrm>
            <a:off x="1314251" y="1845695"/>
            <a:ext cx="2489686" cy="2442861"/>
            <a:chOff x="1314251" y="1845695"/>
            <a:chExt cx="2489686" cy="244286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E5F2F14-3348-4A77-9209-5C1887FC915C}"/>
                </a:ext>
              </a:extLst>
            </p:cNvPr>
            <p:cNvSpPr/>
            <p:nvPr/>
          </p:nvSpPr>
          <p:spPr bwMode="auto">
            <a:xfrm>
              <a:off x="3286446" y="18456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4AC1C-6181-46FB-9BD7-3F4E7038250F}"/>
                </a:ext>
              </a:extLst>
            </p:cNvPr>
            <p:cNvSpPr/>
            <p:nvPr/>
          </p:nvSpPr>
          <p:spPr bwMode="auto">
            <a:xfrm>
              <a:off x="2779208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C12FA39-37D8-4E05-8146-2780078EA2A3}"/>
                </a:ext>
              </a:extLst>
            </p:cNvPr>
            <p:cNvSpPr/>
            <p:nvPr/>
          </p:nvSpPr>
          <p:spPr bwMode="auto">
            <a:xfrm>
              <a:off x="2298667" y="281087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9A8DC6-7FA5-47D9-B74F-0FAC8C2FDFCD}"/>
                </a:ext>
              </a:extLst>
            </p:cNvPr>
            <p:cNvSpPr/>
            <p:nvPr/>
          </p:nvSpPr>
          <p:spPr bwMode="auto">
            <a:xfrm>
              <a:off x="1818126" y="32891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00439C-45DE-4BC6-9DEC-DE597CDF852A}"/>
                </a:ext>
              </a:extLst>
            </p:cNvPr>
            <p:cNvSpPr/>
            <p:nvPr/>
          </p:nvSpPr>
          <p:spPr bwMode="auto">
            <a:xfrm>
              <a:off x="1314251" y="377106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179E819-2242-42FA-BBDA-A7E7DE846D83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755957" y="3730873"/>
              <a:ext cx="137954" cy="115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F1D0D18-83AD-48FF-B6CB-171C657EA8CC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 bwMode="auto">
            <a:xfrm flipV="1">
              <a:off x="2740373" y="2774291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0A091E-EC19-4907-83DC-25DCB0922432}"/>
                </a:ext>
              </a:extLst>
            </p:cNvPr>
            <p:cNvCxnSpPr>
              <a:stCxn id="5" idx="7"/>
              <a:endCxn id="4" idx="3"/>
            </p:cNvCxnSpPr>
            <p:nvPr/>
          </p:nvCxnSpPr>
          <p:spPr bwMode="auto">
            <a:xfrm flipV="1">
              <a:off x="3220914" y="2287401"/>
              <a:ext cx="141317" cy="12096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D2B131-1E98-4E81-BAAF-F89F47280993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259832" y="325258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ADE9057-F5C2-4841-8ECD-7206178B0D36}"/>
              </a:ext>
            </a:extLst>
          </p:cNvPr>
          <p:cNvGrpSpPr/>
          <p:nvPr/>
        </p:nvGrpSpPr>
        <p:grpSpPr>
          <a:xfrm>
            <a:off x="4008874" y="1802294"/>
            <a:ext cx="2071849" cy="2540496"/>
            <a:chOff x="4008874" y="1802294"/>
            <a:chExt cx="2071849" cy="25404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3D9859F-C2EB-4174-9BBD-FBCA2FB7C940}"/>
                </a:ext>
              </a:extLst>
            </p:cNvPr>
            <p:cNvSpPr/>
            <p:nvPr/>
          </p:nvSpPr>
          <p:spPr bwMode="auto">
            <a:xfrm>
              <a:off x="5563232" y="180229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840057E-8DCB-4FA0-8DCF-01E197899841}"/>
                </a:ext>
              </a:extLst>
            </p:cNvPr>
            <p:cNvSpPr/>
            <p:nvPr/>
          </p:nvSpPr>
          <p:spPr bwMode="auto">
            <a:xfrm>
              <a:off x="5045741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B64563-A0C8-4C12-9CD4-FD798CCD74CA}"/>
                </a:ext>
              </a:extLst>
            </p:cNvPr>
            <p:cNvSpPr/>
            <p:nvPr/>
          </p:nvSpPr>
          <p:spPr bwMode="auto">
            <a:xfrm>
              <a:off x="4008874" y="291150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3A4068-28FF-42F7-BA56-83B5DE1D69CB}"/>
                </a:ext>
              </a:extLst>
            </p:cNvPr>
            <p:cNvSpPr/>
            <p:nvPr/>
          </p:nvSpPr>
          <p:spPr bwMode="auto">
            <a:xfrm>
              <a:off x="4457276" y="33835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2E60DD-A952-44F8-987D-66B47EF5EFDD}"/>
                </a:ext>
              </a:extLst>
            </p:cNvPr>
            <p:cNvSpPr/>
            <p:nvPr/>
          </p:nvSpPr>
          <p:spPr bwMode="auto">
            <a:xfrm>
              <a:off x="4900027" y="38252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774330-4A2B-4D0F-B920-40369D9BA84C}"/>
                </a:ext>
              </a:extLst>
            </p:cNvPr>
            <p:cNvCxnSpPr>
              <a:stCxn id="31" idx="1"/>
              <a:endCxn id="30" idx="5"/>
            </p:cNvCxnSpPr>
            <p:nvPr/>
          </p:nvCxnSpPr>
          <p:spPr bwMode="auto">
            <a:xfrm flipH="1" flipV="1">
              <a:off x="4898982" y="3825299"/>
              <a:ext cx="76830" cy="757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3AD4A84-5AF4-4BBC-AB54-291A16EB4265}"/>
                </a:ext>
              </a:extLst>
            </p:cNvPr>
            <p:cNvCxnSpPr>
              <a:stCxn id="29" idx="7"/>
              <a:endCxn id="28" idx="3"/>
            </p:cNvCxnSpPr>
            <p:nvPr/>
          </p:nvCxnSpPr>
          <p:spPr bwMode="auto">
            <a:xfrm flipV="1">
              <a:off x="4450580" y="2774291"/>
              <a:ext cx="670946" cy="2130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9A25320-B6AF-4B8C-A89A-B30885F24ED3}"/>
                </a:ext>
              </a:extLst>
            </p:cNvPr>
            <p:cNvCxnSpPr>
              <a:stCxn id="28" idx="7"/>
              <a:endCxn id="27" idx="3"/>
            </p:cNvCxnSpPr>
            <p:nvPr/>
          </p:nvCxnSpPr>
          <p:spPr bwMode="auto">
            <a:xfrm flipV="1">
              <a:off x="5487447" y="2244000"/>
              <a:ext cx="151570" cy="164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FAEDF7-E207-4D7B-81F7-8E9DBE704157}"/>
                </a:ext>
              </a:extLst>
            </p:cNvPr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4450580" y="3353215"/>
              <a:ext cx="82481" cy="106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FDE3E63-F547-4907-B69E-E4AF939EBAC6}"/>
              </a:ext>
            </a:extLst>
          </p:cNvPr>
          <p:cNvSpPr txBox="1"/>
          <p:nvPr/>
        </p:nvSpPr>
        <p:spPr>
          <a:xfrm>
            <a:off x="1365529" y="5115962"/>
            <a:ext cx="5931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通过这个例子可以发现，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单次基本操作的耗时可能达到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0CEEC98-07D9-4E94-BEA7-9EE3288BD996}"/>
              </a:ext>
            </a:extLst>
          </p:cNvPr>
          <p:cNvGrpSpPr/>
          <p:nvPr/>
        </p:nvGrpSpPr>
        <p:grpSpPr>
          <a:xfrm>
            <a:off x="6880821" y="1820586"/>
            <a:ext cx="2140908" cy="2160515"/>
            <a:chOff x="6880821" y="1820586"/>
            <a:chExt cx="2140908" cy="21605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B87F3B7-4E08-4D49-A03C-0C56B0D4C725}"/>
                </a:ext>
              </a:extLst>
            </p:cNvPr>
            <p:cNvSpPr/>
            <p:nvPr/>
          </p:nvSpPr>
          <p:spPr bwMode="auto">
            <a:xfrm>
              <a:off x="6880821" y="1820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38071F3-BF38-4A21-A56E-A8F9783EED5F}"/>
                </a:ext>
              </a:extLst>
            </p:cNvPr>
            <p:cNvSpPr/>
            <p:nvPr/>
          </p:nvSpPr>
          <p:spPr bwMode="auto">
            <a:xfrm>
              <a:off x="7864299" y="23882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850490-163C-424E-9516-7602E9676C1E}"/>
                </a:ext>
              </a:extLst>
            </p:cNvPr>
            <p:cNvSpPr/>
            <p:nvPr/>
          </p:nvSpPr>
          <p:spPr bwMode="auto">
            <a:xfrm>
              <a:off x="8504238" y="29771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26ECE88-1059-4F7E-9C4A-EC72C334AF34}"/>
                </a:ext>
              </a:extLst>
            </p:cNvPr>
            <p:cNvSpPr/>
            <p:nvPr/>
          </p:nvSpPr>
          <p:spPr bwMode="auto">
            <a:xfrm>
              <a:off x="7247691" y="2920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51ED7E1-619C-4922-A56B-0E35734791B7}"/>
                </a:ext>
              </a:extLst>
            </p:cNvPr>
            <p:cNvSpPr/>
            <p:nvPr/>
          </p:nvSpPr>
          <p:spPr bwMode="auto">
            <a:xfrm>
              <a:off x="7600301" y="346361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FACA6B0-0A67-4E20-89EC-7A62CA28373A}"/>
                </a:ext>
              </a:extLst>
            </p:cNvPr>
            <p:cNvCxnSpPr>
              <a:stCxn id="57" idx="1"/>
              <a:endCxn id="54" idx="5"/>
            </p:cNvCxnSpPr>
            <p:nvPr/>
          </p:nvCxnSpPr>
          <p:spPr bwMode="auto">
            <a:xfrm flipH="1" flipV="1">
              <a:off x="7322527" y="2262292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CAB6B8-BCDD-404F-9800-668EFEEE0ADD}"/>
                </a:ext>
              </a:extLst>
            </p:cNvPr>
            <p:cNvCxnSpPr>
              <a:stCxn id="59" idx="1"/>
              <a:endCxn id="57" idx="5"/>
            </p:cNvCxnSpPr>
            <p:nvPr/>
          </p:nvCxnSpPr>
          <p:spPr bwMode="auto">
            <a:xfrm flipH="1" flipV="1">
              <a:off x="8306005" y="2830002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304CB8C-431B-4F69-9798-22304D49D8FD}"/>
                </a:ext>
              </a:extLst>
            </p:cNvPr>
            <p:cNvCxnSpPr>
              <a:stCxn id="62" idx="7"/>
              <a:endCxn id="57" idx="3"/>
            </p:cNvCxnSpPr>
            <p:nvPr/>
          </p:nvCxnSpPr>
          <p:spPr bwMode="auto">
            <a:xfrm flipV="1">
              <a:off x="7689397" y="2830002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A8C2007-6A5E-4E10-BD0B-E2CC9AE0C331}"/>
                </a:ext>
              </a:extLst>
            </p:cNvPr>
            <p:cNvCxnSpPr>
              <a:stCxn id="64" idx="0"/>
              <a:endCxn id="62" idx="5"/>
            </p:cNvCxnSpPr>
            <p:nvPr/>
          </p:nvCxnSpPr>
          <p:spPr bwMode="auto">
            <a:xfrm flipH="1" flipV="1">
              <a:off x="7689397" y="3362350"/>
              <a:ext cx="169650" cy="1012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9381E30-0C70-4DCF-821C-74E55D719245}"/>
              </a:ext>
            </a:extLst>
          </p:cNvPr>
          <p:cNvSpPr txBox="1"/>
          <p:nvPr/>
        </p:nvSpPr>
        <p:spPr>
          <a:xfrm>
            <a:off x="1195754" y="1710663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删除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D6BC1CC-B26F-41AD-8777-BABC215AA7BF}"/>
              </a:ext>
            </a:extLst>
          </p:cNvPr>
          <p:cNvSpPr>
            <a:spLocks noChangeAspect="1"/>
          </p:cNvSpPr>
          <p:nvPr/>
        </p:nvSpPr>
        <p:spPr bwMode="auto">
          <a:xfrm>
            <a:off x="3376797" y="318630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4C431A62-7964-4D32-B8D2-23472E087A77}"/>
              </a:ext>
            </a:extLst>
          </p:cNvPr>
          <p:cNvSpPr>
            <a:spLocks noChangeAspect="1"/>
          </p:cNvSpPr>
          <p:nvPr/>
        </p:nvSpPr>
        <p:spPr bwMode="auto">
          <a:xfrm>
            <a:off x="6129984" y="304786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0B1EDEBB-0808-4242-B967-9F47F97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9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1" grpId="0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CE71AB3-FA63-4B11-ABDF-5B3398843B49}"/>
              </a:ext>
            </a:extLst>
          </p:cNvPr>
          <p:cNvGrpSpPr/>
          <p:nvPr/>
        </p:nvGrpSpPr>
        <p:grpSpPr>
          <a:xfrm>
            <a:off x="2717763" y="1774985"/>
            <a:ext cx="2140908" cy="2225682"/>
            <a:chOff x="2133542" y="2426842"/>
            <a:chExt cx="2140908" cy="222568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FCA7899-3829-48E6-B829-83840B79BEDF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EB19CBC-C82F-4B9E-B6DB-7DB8F19C309A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C1D70C-BD0F-4FF1-8BD4-594BF28BB964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723688-87A8-4D7B-B95C-7FEA1EFAAECA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A6291B-45A6-4144-9142-524B00FF848E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13E09-0E2C-43C9-AD8A-85825C8515A3}"/>
                </a:ext>
              </a:extLst>
            </p:cNvPr>
            <p:cNvCxnSpPr>
              <a:stCxn id="5" idx="1"/>
              <a:endCxn id="4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6A52E9-7DCC-43F4-BAB3-C068C21E1CCE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0BB5D0-0602-49D0-8F63-38C3EC34C38C}"/>
                </a:ext>
              </a:extLst>
            </p:cNvPr>
            <p:cNvCxnSpPr>
              <a:stCxn id="7" idx="7"/>
              <a:endCxn id="5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2200A7-0A89-4402-A887-C50AB3D0A904}"/>
                </a:ext>
              </a:extLst>
            </p:cNvPr>
            <p:cNvCxnSpPr>
              <a:stCxn id="8" idx="0"/>
              <a:endCxn id="7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5EB999-C6E6-4735-A067-46E20B3FF101}"/>
              </a:ext>
            </a:extLst>
          </p:cNvPr>
          <p:cNvGrpSpPr/>
          <p:nvPr/>
        </p:nvGrpSpPr>
        <p:grpSpPr>
          <a:xfrm>
            <a:off x="5814663" y="1710663"/>
            <a:ext cx="2650967" cy="1883723"/>
            <a:chOff x="5814663" y="1710663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6A2866-AB32-49CD-853E-03443BE737D6}"/>
                </a:ext>
              </a:extLst>
            </p:cNvPr>
            <p:cNvSpPr/>
            <p:nvPr/>
          </p:nvSpPr>
          <p:spPr bwMode="auto">
            <a:xfrm>
              <a:off x="6594548" y="17106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95B5B20-8A3A-4351-8B0C-18C2BE1D8341}"/>
                </a:ext>
              </a:extLst>
            </p:cNvPr>
            <p:cNvSpPr/>
            <p:nvPr/>
          </p:nvSpPr>
          <p:spPr bwMode="auto">
            <a:xfrm>
              <a:off x="5814663" y="23690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273EAA-2492-4B4A-96F6-ECCFC04DA549}"/>
                </a:ext>
              </a:extLst>
            </p:cNvPr>
            <p:cNvSpPr/>
            <p:nvPr/>
          </p:nvSpPr>
          <p:spPr bwMode="auto">
            <a:xfrm>
              <a:off x="7430648" y="23497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2C6518-0AC7-420B-9333-C357BBD1F667}"/>
                </a:ext>
              </a:extLst>
            </p:cNvPr>
            <p:cNvSpPr/>
            <p:nvPr/>
          </p:nvSpPr>
          <p:spPr bwMode="auto">
            <a:xfrm>
              <a:off x="794813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5DA0ADF-54A4-437D-B320-282C4B83B18D}"/>
                </a:ext>
              </a:extLst>
            </p:cNvPr>
            <p:cNvSpPr/>
            <p:nvPr/>
          </p:nvSpPr>
          <p:spPr bwMode="auto">
            <a:xfrm>
              <a:off x="691849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00A3D77-B8DC-468B-B1B8-D73D2F38D6C4}"/>
                </a:ext>
              </a:extLst>
            </p:cNvPr>
            <p:cNvCxnSpPr>
              <a:stCxn id="15" idx="3"/>
              <a:endCxn id="17" idx="7"/>
            </p:cNvCxnSpPr>
            <p:nvPr/>
          </p:nvCxnSpPr>
          <p:spPr bwMode="auto">
            <a:xfrm flipH="1">
              <a:off x="6256369" y="2152369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F47F0D-C987-46FC-9775-F41FB8C2DD63}"/>
                </a:ext>
              </a:extLst>
            </p:cNvPr>
            <p:cNvCxnSpPr>
              <a:stCxn id="15" idx="5"/>
              <a:endCxn id="21" idx="1"/>
            </p:cNvCxnSpPr>
            <p:nvPr/>
          </p:nvCxnSpPr>
          <p:spPr bwMode="auto">
            <a:xfrm>
              <a:off x="7036254" y="2152369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F951F8B-FAA2-4E0A-9DF2-18D2B42CAE02}"/>
                </a:ext>
              </a:extLst>
            </p:cNvPr>
            <p:cNvCxnSpPr>
              <a:stCxn id="21" idx="3"/>
              <a:endCxn id="26" idx="7"/>
            </p:cNvCxnSpPr>
            <p:nvPr/>
          </p:nvCxnSpPr>
          <p:spPr bwMode="auto">
            <a:xfrm flipH="1">
              <a:off x="7360205" y="2791443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4791D04-1CD4-485A-ADC8-6CA0913BC11C}"/>
                </a:ext>
              </a:extLst>
            </p:cNvPr>
            <p:cNvCxnSpPr>
              <a:stCxn id="21" idx="5"/>
              <a:endCxn id="24" idx="1"/>
            </p:cNvCxnSpPr>
            <p:nvPr/>
          </p:nvCxnSpPr>
          <p:spPr bwMode="auto">
            <a:xfrm>
              <a:off x="7872354" y="2791443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1F10-490D-4507-9CD9-29D234D3279D}"/>
              </a:ext>
            </a:extLst>
          </p:cNvPr>
          <p:cNvSpPr txBox="1"/>
          <p:nvPr/>
        </p:nvSpPr>
        <p:spPr>
          <a:xfrm>
            <a:off x="1195754" y="1710663"/>
            <a:ext cx="123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0FF62E-C6D1-4DEF-BB52-B68DD73D04B7}"/>
              </a:ext>
            </a:extLst>
          </p:cNvPr>
          <p:cNvSpPr txBox="1"/>
          <p:nvPr/>
        </p:nvSpPr>
        <p:spPr>
          <a:xfrm>
            <a:off x="1316124" y="4315894"/>
            <a:ext cx="1477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7</a:t>
            </a:r>
            <a:endParaRPr lang="zh-CN" altLang="en-US" sz="2400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EF999B70-E6E1-42E4-B2BE-5C523F05B16E}"/>
              </a:ext>
            </a:extLst>
          </p:cNvPr>
          <p:cNvSpPr>
            <a:spLocks noChangeAspect="1"/>
          </p:cNvSpPr>
          <p:nvPr/>
        </p:nvSpPr>
        <p:spPr bwMode="auto">
          <a:xfrm>
            <a:off x="5089772" y="267775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B32C7F7B-541B-497B-AA6C-1CECBC20DEA7}"/>
              </a:ext>
            </a:extLst>
          </p:cNvPr>
          <p:cNvSpPr>
            <a:spLocks noChangeAspect="1"/>
          </p:cNvSpPr>
          <p:nvPr/>
        </p:nvSpPr>
        <p:spPr bwMode="auto">
          <a:xfrm>
            <a:off x="5294194" y="5095852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418DC1-F49E-42EA-BD99-A8D157739DCC}"/>
              </a:ext>
            </a:extLst>
          </p:cNvPr>
          <p:cNvGrpSpPr/>
          <p:nvPr/>
        </p:nvGrpSpPr>
        <p:grpSpPr>
          <a:xfrm>
            <a:off x="2233139" y="4478026"/>
            <a:ext cx="2650967" cy="1883723"/>
            <a:chOff x="2233139" y="4478026"/>
            <a:chExt cx="2650967" cy="1883723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47D4A85-1D32-4A5A-9A7D-0B6E6FD53DD1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086172-772E-4E23-A628-A4EC2E03D88E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A95A12D-260B-4C60-96D0-4DE8024ED3EB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29AA3B0-6566-4DBF-BD37-282C3FC9B33F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8610957-FAE2-4FF5-8FE2-57429EF15D2C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9862B8F-ECF6-4A7C-9B87-0DBBFD48A663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EC495A9-F888-4E73-83DD-889FEADBD4F2}"/>
                </a:ext>
              </a:extLst>
            </p:cNvPr>
            <p:cNvCxnSpPr>
              <a:stCxn id="57" idx="5"/>
              <a:endCxn id="59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65EA5E7-1389-4B96-9FE9-BDBDC16ED88B}"/>
                </a:ext>
              </a:extLst>
            </p:cNvPr>
            <p:cNvCxnSpPr>
              <a:stCxn id="59" idx="3"/>
              <a:endCxn id="61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0B6144-08D6-49F2-AAE4-801A0B7307F6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4658058-F80C-4157-BADE-928C01CAB84C}"/>
              </a:ext>
            </a:extLst>
          </p:cNvPr>
          <p:cNvGrpSpPr/>
          <p:nvPr/>
        </p:nvGrpSpPr>
        <p:grpSpPr>
          <a:xfrm>
            <a:off x="5847236" y="4201096"/>
            <a:ext cx="2142526" cy="2308852"/>
            <a:chOff x="5944095" y="4337589"/>
            <a:chExt cx="2142526" cy="2308852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9B60582-472D-4D73-A9DA-9F3032DE7CD4}"/>
                </a:ext>
              </a:extLst>
            </p:cNvPr>
            <p:cNvSpPr/>
            <p:nvPr/>
          </p:nvSpPr>
          <p:spPr bwMode="auto">
            <a:xfrm>
              <a:off x="7569130" y="433758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674BCB-8AC3-49B8-99F6-39EA57BA8C31}"/>
                </a:ext>
              </a:extLst>
            </p:cNvPr>
            <p:cNvSpPr/>
            <p:nvPr/>
          </p:nvSpPr>
          <p:spPr bwMode="auto">
            <a:xfrm>
              <a:off x="6979077" y="495341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F52DE9D-CB7E-4B0C-8792-AFF278E3D39E}"/>
                </a:ext>
              </a:extLst>
            </p:cNvPr>
            <p:cNvSpPr/>
            <p:nvPr/>
          </p:nvSpPr>
          <p:spPr bwMode="auto">
            <a:xfrm>
              <a:off x="6461586" y="55588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FD23514-344A-47C8-93CD-EF407D9F267E}"/>
                </a:ext>
              </a:extLst>
            </p:cNvPr>
            <p:cNvSpPr/>
            <p:nvPr/>
          </p:nvSpPr>
          <p:spPr bwMode="auto">
            <a:xfrm>
              <a:off x="5944095" y="612878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849903D-42BD-4240-96FC-AB2A44DD14EE}"/>
                </a:ext>
              </a:extLst>
            </p:cNvPr>
            <p:cNvSpPr/>
            <p:nvPr/>
          </p:nvSpPr>
          <p:spPr bwMode="auto">
            <a:xfrm>
              <a:off x="6979077" y="61289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9B617E1-7612-4F6E-B6C4-8BABAF9E239B}"/>
                </a:ext>
              </a:extLst>
            </p:cNvPr>
            <p:cNvCxnSpPr>
              <a:stCxn id="71" idx="7"/>
              <a:endCxn id="67" idx="3"/>
            </p:cNvCxnSpPr>
            <p:nvPr/>
          </p:nvCxnSpPr>
          <p:spPr bwMode="auto">
            <a:xfrm flipV="1">
              <a:off x="7420783" y="4779295"/>
              <a:ext cx="224132" cy="2499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856F6C9-8AEA-4DD1-99B9-1C88A068BC84}"/>
                </a:ext>
              </a:extLst>
            </p:cNvPr>
            <p:cNvCxnSpPr>
              <a:stCxn id="74" idx="7"/>
              <a:endCxn id="71" idx="3"/>
            </p:cNvCxnSpPr>
            <p:nvPr/>
          </p:nvCxnSpPr>
          <p:spPr bwMode="auto">
            <a:xfrm flipV="1">
              <a:off x="6903292" y="5395124"/>
              <a:ext cx="151570" cy="239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8BD8AB8-7548-4931-9D03-95FD57E6F178}"/>
                </a:ext>
              </a:extLst>
            </p:cNvPr>
            <p:cNvCxnSpPr>
              <a:stCxn id="76" idx="7"/>
              <a:endCxn id="74" idx="3"/>
            </p:cNvCxnSpPr>
            <p:nvPr/>
          </p:nvCxnSpPr>
          <p:spPr bwMode="auto">
            <a:xfrm flipV="1">
              <a:off x="6385801" y="6000512"/>
              <a:ext cx="151570" cy="204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286415E-DA01-41A6-B25A-B38E10F68653}"/>
                </a:ext>
              </a:extLst>
            </p:cNvPr>
            <p:cNvCxnSpPr>
              <a:stCxn id="74" idx="5"/>
              <a:endCxn id="78" idx="1"/>
            </p:cNvCxnSpPr>
            <p:nvPr/>
          </p:nvCxnSpPr>
          <p:spPr bwMode="auto">
            <a:xfrm>
              <a:off x="6903292" y="6000512"/>
              <a:ext cx="151570" cy="20422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标题 1">
            <a:extLst>
              <a:ext uri="{FF2B5EF4-FFF2-40B4-BE49-F238E27FC236}">
                <a16:creationId xmlns:a16="http://schemas.microsoft.com/office/drawing/2014/main" id="{1DEB0A7B-59CE-415B-B84F-6036F829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46228" cy="825500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44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DAC16A-6EF5-4805-8AD9-CC22090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时间复杂度分析（重点，难点）</a:t>
            </a:r>
          </a:p>
        </p:txBody>
      </p:sp>
    </p:spTree>
    <p:extLst>
      <p:ext uri="{BB962C8B-B14F-4D97-AF65-F5344CB8AC3E}">
        <p14:creationId xmlns:p14="http://schemas.microsoft.com/office/powerpoint/2010/main" val="11130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808518"/>
            <a:ext cx="7923282" cy="1525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个节点，进行了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（没有其他操作）。设第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次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操作的运算量为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。总运算量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47029" y="2520066"/>
            <a:ext cx="8013717" cy="352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为树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设置一个</a:t>
            </a:r>
            <a:r>
              <a:rPr lang="zh-CN" altLang="en-US" sz="28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（定义在后面）   </a:t>
            </a:r>
            <a:endParaRPr lang="en-US" altLang="zh-CN" sz="2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于是，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… +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=  O(m log n + n log n)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8E12-701A-4986-A967-6879445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274A-0C50-4818-A5BB-1A0E9E87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898562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dirty="0"/>
              <a:t>包含节点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dirty="0"/>
              <a:t>:=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dirty="0"/>
              <a:t>为根的子树的节点数（</a:t>
            </a:r>
            <a:r>
              <a:rPr lang="zh-CN" altLang="en-US" dirty="0">
                <a:solidFill>
                  <a:srgbClr val="9933FF"/>
                </a:solidFill>
              </a:rPr>
              <a:t>含</a:t>
            </a:r>
            <a:r>
              <a:rPr lang="en-US" altLang="zh-CN" dirty="0" err="1">
                <a:solidFill>
                  <a:srgbClr val="9933FF"/>
                </a:solidFill>
              </a:rPr>
              <a:t>t</a:t>
            </a:r>
            <a:r>
              <a:rPr lang="en-US" altLang="zh-CN" baseline="-25000" dirty="0" err="1">
                <a:solidFill>
                  <a:srgbClr val="9933FF"/>
                </a:solidFill>
              </a:rPr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32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(T):=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log(size(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)).</a:t>
            </a:r>
            <a:endParaRPr lang="zh-CN" altLang="en-US" dirty="0">
              <a:highlight>
                <a:srgbClr val="FFFF00"/>
              </a:highligh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F8C3B6-3A81-4F48-9B0D-36271345D8F5}"/>
              </a:ext>
            </a:extLst>
          </p:cNvPr>
          <p:cNvGrpSpPr/>
          <p:nvPr/>
        </p:nvGrpSpPr>
        <p:grpSpPr>
          <a:xfrm>
            <a:off x="2093492" y="3525451"/>
            <a:ext cx="1747254" cy="1816440"/>
            <a:chOff x="2133542" y="2426842"/>
            <a:chExt cx="2140908" cy="22256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B350BA2-3D13-41BD-B819-F348F6423DAA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211091-48B0-4FE5-A026-6489C2BB58C2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C414F8-25B1-49FC-BB03-B2D9E4A215F2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598991-FBD7-4100-A56B-CA7074872D72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D292FEF-1BDC-452D-9914-19E2BE5D0E94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79FB67-6BC1-4177-ABE1-479FEB5F14C1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23B5F-16BD-4228-8FB5-1757E542CCE0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E76EB0-D318-45A7-9982-1AD935D5D9B7}"/>
                </a:ext>
              </a:extLst>
            </p:cNvPr>
            <p:cNvCxnSpPr>
              <a:stCxn id="8" idx="7"/>
              <a:endCxn id="6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7A9623-BDB8-4326-A9FC-5A630B3B17F4}"/>
                </a:ext>
              </a:extLst>
            </p:cNvPr>
            <p:cNvCxnSpPr>
              <a:stCxn id="9" idx="0"/>
              <a:endCxn id="8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DF49F7-EE85-410E-AA9C-BE38BAE9B988}"/>
              </a:ext>
            </a:extLst>
          </p:cNvPr>
          <p:cNvGrpSpPr/>
          <p:nvPr/>
        </p:nvGrpSpPr>
        <p:grpSpPr>
          <a:xfrm>
            <a:off x="5870887" y="3610505"/>
            <a:ext cx="2162349" cy="1536521"/>
            <a:chOff x="2233139" y="4478026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040B85-3656-4223-B756-552917B248E2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AD8B72-3F21-4AE6-9378-39CBD25B4791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E9D23E-36AE-4A34-855C-19DCCCBD1994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4A22E0F-0AD4-40E8-ABD8-1FCE107A3737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C94B19B-D3B9-4417-87CF-3D1F2B95FB10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83F713-4796-41D6-B928-B97D42D0261D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DA1D8EE-D929-44D9-895D-CBC6E0E36BD9}"/>
                </a:ext>
              </a:extLst>
            </p:cNvPr>
            <p:cNvCxnSpPr>
              <a:stCxn id="15" idx="5"/>
              <a:endCxn id="17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207084E-9732-430F-AC4E-E399CF2AA6D3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2FF392A-D642-4B85-8903-07EE070151B4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B667D0-A595-4053-8FC8-0B4C471CBEEF}"/>
              </a:ext>
            </a:extLst>
          </p:cNvPr>
          <p:cNvSpPr txBox="1"/>
          <p:nvPr/>
        </p:nvSpPr>
        <p:spPr>
          <a:xfrm>
            <a:off x="1095982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= log(5)+log(4)+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log(2)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26FEAE-4AE0-489B-B5A4-BE9170BF5939}"/>
              </a:ext>
            </a:extLst>
          </p:cNvPr>
          <p:cNvSpPr txBox="1"/>
          <p:nvPr/>
        </p:nvSpPr>
        <p:spPr>
          <a:xfrm>
            <a:off x="2681882" y="3271756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F7793-A9FE-41E1-BA24-E41963E89977}"/>
              </a:ext>
            </a:extLst>
          </p:cNvPr>
          <p:cNvSpPr txBox="1"/>
          <p:nvPr/>
        </p:nvSpPr>
        <p:spPr>
          <a:xfrm>
            <a:off x="7061300" y="3301009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28FAFE-3615-4A4F-8B04-45B95D2BBF2A}"/>
              </a:ext>
            </a:extLst>
          </p:cNvPr>
          <p:cNvSpPr txBox="1"/>
          <p:nvPr/>
        </p:nvSpPr>
        <p:spPr>
          <a:xfrm>
            <a:off x="5098178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(T') = log(5)+log(3)+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log(1)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08341E-11B6-4834-9F2F-C178B6008F75}"/>
              </a:ext>
            </a:extLst>
          </p:cNvPr>
          <p:cNvSpPr txBox="1"/>
          <p:nvPr/>
        </p:nvSpPr>
        <p:spPr>
          <a:xfrm>
            <a:off x="1139198" y="3362719"/>
            <a:ext cx="592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8462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76E7-1EBB-4811-AEDE-EF911FF2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O(log 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8AA0-51C9-4CB8-848F-D9B0406A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313945" cy="4623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要证明：某次</a:t>
            </a:r>
            <a:r>
              <a:rPr lang="en-US" altLang="zh-CN" dirty="0"/>
              <a:t>splay</a:t>
            </a:r>
            <a:r>
              <a:rPr lang="zh-CN" altLang="en-US" dirty="0"/>
              <a:t>操作中，</a:t>
            </a:r>
            <a:endParaRPr lang="en-US" altLang="zh-CN" dirty="0"/>
          </a:p>
          <a:p>
            <a:pPr lvl="1"/>
            <a:r>
              <a:rPr lang="zh-CN" altLang="en-US" dirty="0"/>
              <a:t>操作次数 </a:t>
            </a:r>
            <a:r>
              <a:rPr lang="en-US" altLang="zh-CN" dirty="0"/>
              <a:t>+  </a:t>
            </a:r>
            <a:r>
              <a:rPr lang="zh-CN" altLang="en-US" dirty="0"/>
              <a:t>势能的增加量  </a:t>
            </a:r>
            <a:r>
              <a:rPr lang="en-US" altLang="zh-CN" dirty="0"/>
              <a:t>= O(log n)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回顾一次</a:t>
            </a:r>
            <a:r>
              <a:rPr lang="en-US" altLang="zh-CN" dirty="0"/>
              <a:t>splay</a:t>
            </a:r>
            <a:r>
              <a:rPr lang="zh-CN" altLang="en-US" dirty="0"/>
              <a:t>是由若干次</a:t>
            </a:r>
            <a:r>
              <a:rPr lang="en-US" altLang="zh-CN" dirty="0"/>
              <a:t>splaying</a:t>
            </a:r>
            <a:r>
              <a:rPr lang="zh-CN" altLang="en-US" dirty="0"/>
              <a:t>构成的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</a:t>
            </a:r>
            <a:r>
              <a:rPr lang="en-US" altLang="zh-CN" sz="2800" dirty="0"/>
              <a:t>,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zig-zig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zig-zag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zag-zig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zag-zag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9933FF"/>
                </a:solidFill>
              </a:rPr>
              <a:t>不妨先分析一次</a:t>
            </a:r>
            <a:r>
              <a:rPr lang="en-US" altLang="zh-CN" sz="2800" dirty="0">
                <a:solidFill>
                  <a:srgbClr val="9933FF"/>
                </a:solidFill>
              </a:rPr>
              <a:t>splaying</a:t>
            </a:r>
            <a:r>
              <a:rPr lang="zh-CN" altLang="en-US" sz="2800" dirty="0">
                <a:solidFill>
                  <a:srgbClr val="9933FF"/>
                </a:solidFill>
              </a:rPr>
              <a:t>操作中 势能的改变。</a:t>
            </a:r>
            <a:endParaRPr lang="en-US" altLang="zh-CN" sz="28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39EFD6-C03F-4336-924C-06A54D864C4A}"/>
              </a:ext>
            </a:extLst>
          </p:cNvPr>
          <p:cNvGrpSpPr>
            <a:grpSpLocks noChangeAspect="1"/>
          </p:cNvGrpSpPr>
          <p:nvPr/>
        </p:nvGrpSpPr>
        <p:grpSpPr>
          <a:xfrm>
            <a:off x="5325226" y="173936"/>
            <a:ext cx="1530191" cy="1805592"/>
            <a:chOff x="828988" y="2497282"/>
            <a:chExt cx="3125039" cy="3687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FD607AF-AD9A-41FB-950F-C4BEA30284B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EE32B22-651B-44A4-A230-C331F0D7F4EB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99794A8-8D57-4C4C-8507-1847D4B4A85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D97AC4-41F6-4DB1-8FFA-F809871A2BC6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724D664E-DA37-4A7B-8D45-E6C07A0AE713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984092-13C0-47AA-AEAB-420D7690517A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88B8AB9-E510-4FF7-9666-D9951D5FA473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A5C37B-9EBC-4D18-BDD8-A343024735D1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314D68-1127-4C80-8FF5-393952C4A993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3D29488-F334-4B58-A4F9-ABA1CA019E45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F47C390-6742-4C7D-B4F9-53E8AFB55B1C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DAE5E85-0E8D-4EC2-9E2F-C77A5C4CBAE5}"/>
                </a:ext>
              </a:extLst>
            </p:cNvPr>
            <p:cNvCxnSpPr>
              <a:stCxn id="5" idx="7"/>
              <a:endCxn id="1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5AC8FC6-1DEE-4ED4-B486-6D1989867394}"/>
                </a:ext>
              </a:extLst>
            </p:cNvPr>
            <p:cNvCxnSpPr>
              <a:stCxn id="14" idx="5"/>
              <a:endCxn id="1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A5D6AB-464F-4003-BC9D-D534C5BE0C41}"/>
              </a:ext>
            </a:extLst>
          </p:cNvPr>
          <p:cNvGrpSpPr>
            <a:grpSpLocks noChangeAspect="1"/>
          </p:cNvGrpSpPr>
          <p:nvPr/>
        </p:nvGrpSpPr>
        <p:grpSpPr>
          <a:xfrm>
            <a:off x="7321532" y="173936"/>
            <a:ext cx="1517584" cy="1805592"/>
            <a:chOff x="5514447" y="2497282"/>
            <a:chExt cx="3099291" cy="368747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111A78-A4E1-4561-9509-9AB55E51B7D9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37AB4C-7F81-4951-8186-C013451D215F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CD7DF00-31A7-4C77-B947-0A6F1B6CA679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98CF606-2D1D-4487-8EC7-7AD4B7F8EC4E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369D685E-8578-438B-BF4B-DC48409500B2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C001514-B2E7-475C-B20D-3EA8636FED99}"/>
                </a:ext>
              </a:extLst>
            </p:cNvPr>
            <p:cNvCxnSpPr>
              <a:stCxn id="21" idx="0"/>
              <a:endCxn id="2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460C83-CF5E-4A40-864C-C07361C621AB}"/>
                </a:ext>
              </a:extLst>
            </p:cNvPr>
            <p:cNvCxnSpPr>
              <a:cxnSpLocks/>
              <a:stCxn id="22" idx="0"/>
              <a:endCxn id="1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F01A6F7-21ED-48D2-BF49-78B79CBDC5A7}"/>
                </a:ext>
              </a:extLst>
            </p:cNvPr>
            <p:cNvCxnSpPr>
              <a:stCxn id="20" idx="5"/>
              <a:endCxn id="1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D8094B-D1BC-4634-803B-EBA00E3215BF}"/>
                </a:ext>
              </a:extLst>
            </p:cNvPr>
            <p:cNvCxnSpPr>
              <a:stCxn id="23" idx="0"/>
              <a:endCxn id="2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E111CB-AFF3-4EEF-AEE9-401DE5F235B2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1482FE6-3143-44FA-9042-D1B481FE5A5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26B04E3-25C0-4490-AF31-0267D233BD45}"/>
                </a:ext>
              </a:extLst>
            </p:cNvPr>
            <p:cNvCxnSpPr>
              <a:stCxn id="19" idx="5"/>
              <a:endCxn id="2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1CF89AC-D418-46C8-B42F-66E798401A76}"/>
                </a:ext>
              </a:extLst>
            </p:cNvPr>
            <p:cNvCxnSpPr>
              <a:stCxn id="28" idx="5"/>
              <a:endCxn id="2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B10A7497-EB66-4E5F-8266-21F6B4CDAF30}"/>
              </a:ext>
            </a:extLst>
          </p:cNvPr>
          <p:cNvSpPr>
            <a:spLocks noChangeAspect="1"/>
          </p:cNvSpPr>
          <p:nvPr/>
        </p:nvSpPr>
        <p:spPr bwMode="auto">
          <a:xfrm>
            <a:off x="6928696" y="1199330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808509" y="1597016"/>
            <a:ext cx="6484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如右图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   //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r(x')=r(g)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+ r(g') -  r(x) - r(p)   //  r(p') ≤ r(x’)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+ r(g') - 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A7551E-32F2-4928-ABA5-D964DEC0BB98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893432" y="375453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r(x) + r(g')  ≤ 2 [r(x') - 1]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016796" y="5365109"/>
            <a:ext cx="7110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r(x')+ r(g') -  2r(x) = r(x')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- 3r(x) + r(x)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r(g')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≤ r(x') - 3r(x) 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2(r(x') - 1) =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9" name="标题 2">
            <a:extLst>
              <a:ext uri="{FF2B5EF4-FFF2-40B4-BE49-F238E27FC236}">
                <a16:creationId xmlns:a16="http://schemas.microsoft.com/office/drawing/2014/main" id="{1DE25DC6-C1A8-44B5-BA48-8ED86306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/>
              <a:t>Zig-zig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8C116D-BE10-4AC0-B066-2BBA7CD96ECF}"/>
              </a:ext>
            </a:extLst>
          </p:cNvPr>
          <p:cNvSpPr txBox="1"/>
          <p:nvPr/>
        </p:nvSpPr>
        <p:spPr>
          <a:xfrm>
            <a:off x="1335534" y="4249300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 B ≤ C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log(A)+ log(B) ≤ 2log(C/2)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61E2A5-1F60-45E1-BBBC-468F45537B50}"/>
              </a:ext>
            </a:extLst>
          </p:cNvPr>
          <p:cNvSpPr txBox="1"/>
          <p:nvPr/>
        </p:nvSpPr>
        <p:spPr>
          <a:xfrm>
            <a:off x="1746873" y="4799319"/>
            <a:ext cx="7338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 </a:t>
            </a:r>
            <a:r>
              <a:rPr lang="en-US" altLang="zh-CN" sz="2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(x)=ln(x) + ln(C-x)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求导。推出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x=C/2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7" grpId="0" animBg="1"/>
      <p:bldP spid="36" grpId="0"/>
      <p:bldP spid="38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1454358" y="2767788"/>
            <a:ext cx="648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r(p')+ r(g') - 2r(x)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1380796" y="444450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size(p')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r(p') + r(g')  ≤ 2 (r(x') - 1)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508453" y="5228790"/>
            <a:ext cx="648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9757D5-7B06-4A5B-AE94-BBAE04F142F2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02" y="727386"/>
            <a:ext cx="1444682" cy="1809028"/>
            <a:chOff x="960033" y="2497282"/>
            <a:chExt cx="2944803" cy="368747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6F6F0C-778B-4711-B9FC-5DF25EA117FB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5ED6B42-EE19-4F4F-A035-3DE5AB780529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E5A370D2-29AA-4304-AFE6-3092A305A0C8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C75B125-47FA-462E-A9D4-5342738DD67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A19F2230-8AF2-47A4-BBF5-CF46B0DF9F74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C8F9AE5-EE8B-4D60-B86B-C7D1E6EC02CB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19D1CD4-9F06-4229-8DA4-66D1444FA1FD}"/>
                </a:ext>
              </a:extLst>
            </p:cNvPr>
            <p:cNvCxnSpPr>
              <a:cxnSpLocks/>
              <a:stCxn id="43" idx="0"/>
              <a:endCxn id="41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FD285C-73B7-474C-B6F0-802C348C05E5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D366B5-169E-4E72-B541-16855C9C3A7D}"/>
                </a:ext>
              </a:extLst>
            </p:cNvPr>
            <p:cNvCxnSpPr>
              <a:stCxn id="44" idx="0"/>
              <a:endCxn id="41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587E81-A1B8-48A5-8669-1367BF33EBC3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61D3FC0B-AC49-4481-8CCB-25B13BD6FF52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9E9C79B-2E1A-49B4-B0FA-37CC1478EC25}"/>
                </a:ext>
              </a:extLst>
            </p:cNvPr>
            <p:cNvCxnSpPr>
              <a:stCxn id="40" idx="7"/>
              <a:endCxn id="49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2B62C1-5C78-488F-913E-E3CC3CE8ECBD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7D2EBF-911B-45EB-AFEC-0DB25E772B45}"/>
              </a:ext>
            </a:extLst>
          </p:cNvPr>
          <p:cNvGrpSpPr>
            <a:grpSpLocks noChangeAspect="1"/>
          </p:cNvGrpSpPr>
          <p:nvPr/>
        </p:nvGrpSpPr>
        <p:grpSpPr>
          <a:xfrm>
            <a:off x="5998829" y="738711"/>
            <a:ext cx="1615202" cy="1518697"/>
            <a:chOff x="5592657" y="2496234"/>
            <a:chExt cx="3292387" cy="309567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95088E7-AC15-45E9-A6DD-3F83DD45B488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8AA5458-1473-4B3F-93C9-DB7BE3DC56D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0CEB9864-562B-4E3D-8793-3F6BC4EC4C0D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7F8BAF15-BBF8-4580-92D8-30783FA82FA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5B57C813-DBC1-4EB8-9184-51E99946B7FD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288B53E-E3B9-43DD-B26F-94BF78C7AD53}"/>
                </a:ext>
              </a:extLst>
            </p:cNvPr>
            <p:cNvCxnSpPr>
              <a:stCxn id="56" idx="0"/>
              <a:endCxn id="54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F43A56A-98C3-4717-8038-0599B2E06A66}"/>
                </a:ext>
              </a:extLst>
            </p:cNvPr>
            <p:cNvCxnSpPr>
              <a:cxnSpLocks/>
              <a:stCxn id="57" idx="0"/>
              <a:endCxn id="54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01469E3-4DC3-4C17-BD49-81EF5285302D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2E4CFE5-9FF1-4909-BD54-C003C1DB5BDA}"/>
                </a:ext>
              </a:extLst>
            </p:cNvPr>
            <p:cNvCxnSpPr>
              <a:stCxn id="58" idx="0"/>
              <a:endCxn id="63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8D12F6A-CEE9-4C81-B579-66094F70712D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F8EEEB9C-C078-4E35-90F6-3104D72C6F17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50F9B20-A3FD-4679-9A83-1A2C7792DA9B}"/>
                </a:ext>
              </a:extLst>
            </p:cNvPr>
            <p:cNvCxnSpPr>
              <a:stCxn id="55" idx="5"/>
              <a:endCxn id="63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600567C-4EE2-4DC3-895E-7DDDB790C1F3}"/>
                </a:ext>
              </a:extLst>
            </p:cNvPr>
            <p:cNvCxnSpPr>
              <a:stCxn id="63" idx="5"/>
              <a:endCxn id="64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箭头: 右 66">
            <a:extLst>
              <a:ext uri="{FF2B5EF4-FFF2-40B4-BE49-F238E27FC236}">
                <a16:creationId xmlns:a16="http://schemas.microsoft.com/office/drawing/2014/main" id="{858AB03D-B4E2-4257-8E83-FF86F0037AF6}"/>
              </a:ext>
            </a:extLst>
          </p:cNvPr>
          <p:cNvSpPr>
            <a:spLocks noChangeAspect="1"/>
          </p:cNvSpPr>
          <p:nvPr/>
        </p:nvSpPr>
        <p:spPr bwMode="auto">
          <a:xfrm>
            <a:off x="5393718" y="1865031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2FDF4B-B53F-43BF-B95A-B030E58F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Zig-zag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00ADC6-B64C-45C2-92CE-0B9BF8D9708C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67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F4E81-4228-435B-8A86-A9E545B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0C310-18CF-4407-B92A-B200998C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83" y="1595441"/>
            <a:ext cx="7772400" cy="4081459"/>
          </a:xfrm>
        </p:spPr>
        <p:txBody>
          <a:bodyPr/>
          <a:lstStyle/>
          <a:p>
            <a:r>
              <a:rPr lang="zh-CN" altLang="en-US" sz="2800" dirty="0"/>
              <a:t>伸展树</a:t>
            </a:r>
            <a:endParaRPr lang="en-US" altLang="zh-CN" sz="2800" dirty="0"/>
          </a:p>
          <a:p>
            <a:pPr lvl="1"/>
            <a:r>
              <a:rPr lang="zh-CN" altLang="en-US" sz="2400" dirty="0"/>
              <a:t>英文名：</a:t>
            </a:r>
            <a:r>
              <a:rPr lang="en-US" altLang="zh-CN" sz="2400" dirty="0"/>
              <a:t>Splay Tree. Self-adjust BST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发明者：</a:t>
            </a:r>
            <a:r>
              <a:rPr lang="en-US" altLang="zh-CN" sz="2400" dirty="0"/>
              <a:t>D. Sleator and R. </a:t>
            </a:r>
            <a:r>
              <a:rPr lang="en-US" altLang="zh-CN" sz="2400" dirty="0" err="1"/>
              <a:t>Tarjan</a:t>
            </a:r>
            <a:endParaRPr lang="en-US" altLang="zh-CN" sz="2400" dirty="0"/>
          </a:p>
          <a:p>
            <a:r>
              <a:rPr lang="zh-CN" altLang="en-US" sz="2800" dirty="0"/>
              <a:t>各种基本操作的复杂度为</a:t>
            </a:r>
            <a:r>
              <a:rPr lang="en-US" altLang="zh-CN" sz="2800" dirty="0"/>
              <a:t>O(log n)</a:t>
            </a:r>
            <a:r>
              <a:rPr lang="zh-CN" altLang="en-US" sz="2800" dirty="0">
                <a:solidFill>
                  <a:srgbClr val="00B0F0"/>
                </a:solidFill>
              </a:rPr>
              <a:t>均摊时间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en-US" altLang="zh-CN" sz="2400" dirty="0"/>
              <a:t>Insert / Delete / Find /    Join (*)</a:t>
            </a:r>
            <a:r>
              <a:rPr lang="zh-CN" altLang="en-US" sz="2400" dirty="0"/>
              <a:t> </a:t>
            </a:r>
            <a:r>
              <a:rPr lang="en-US" altLang="zh-CN" sz="2400" dirty="0"/>
              <a:t>/ Split (*)</a:t>
            </a:r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本质上，是一棵排序二叉树。</a:t>
            </a:r>
            <a:endParaRPr lang="en-US" altLang="zh-CN" sz="2800" dirty="0"/>
          </a:p>
          <a:p>
            <a:pPr lvl="1"/>
            <a:r>
              <a:rPr lang="zh-CN" altLang="en-US" sz="2400" dirty="0"/>
              <a:t>支持</a:t>
            </a:r>
            <a:r>
              <a:rPr lang="zh-CN" altLang="en-US" sz="2400" dirty="0">
                <a:solidFill>
                  <a:srgbClr val="9933FF"/>
                </a:solidFill>
              </a:rPr>
              <a:t>伸展操作</a:t>
            </a:r>
            <a:r>
              <a:rPr lang="zh-CN" altLang="en-US" sz="2400" dirty="0"/>
              <a:t> 将某个节点调整到根。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其他所有的基本操作都基于伸展操作！</a:t>
            </a:r>
          </a:p>
        </p:txBody>
      </p:sp>
    </p:spTree>
    <p:extLst>
      <p:ext uri="{BB962C8B-B14F-4D97-AF65-F5344CB8AC3E}">
        <p14:creationId xmlns:p14="http://schemas.microsoft.com/office/powerpoint/2010/main" val="39044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A7EA-41AF-4349-9045-D9CC354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2527383" y="4055103"/>
            <a:ext cx="4054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- r(x)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- r(x)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04676" y="1865375"/>
            <a:ext cx="1123967" cy="1533570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4669766" y="1826491"/>
            <a:ext cx="1190149" cy="1530647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4200413" y="3086508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58062-155A-41F2-A0BF-9C7B874FE77E}"/>
              </a:ext>
            </a:extLst>
          </p:cNvPr>
          <p:cNvSpPr txBox="1"/>
          <p:nvPr/>
        </p:nvSpPr>
        <p:spPr>
          <a:xfrm>
            <a:off x="2342541" y="145034"/>
            <a:ext cx="30234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7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5044308" y="5413956"/>
            <a:ext cx="3787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r(x) + 1</a:t>
            </a:r>
          </a:p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 + 1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1731013" y="4949287"/>
            <a:ext cx="712179" cy="971716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3637137" y="5056955"/>
            <a:ext cx="754114" cy="969864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2911833" y="5385052"/>
            <a:ext cx="312769" cy="22556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4444B6-1845-4341-ADA2-A6A5403C8356}"/>
              </a:ext>
            </a:extLst>
          </p:cNvPr>
          <p:cNvGrpSpPr>
            <a:grpSpLocks noChangeAspect="1"/>
          </p:cNvGrpSpPr>
          <p:nvPr/>
        </p:nvGrpSpPr>
        <p:grpSpPr>
          <a:xfrm>
            <a:off x="1785641" y="748648"/>
            <a:ext cx="1063770" cy="1255225"/>
            <a:chOff x="828988" y="2497282"/>
            <a:chExt cx="3125039" cy="368747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DFD1A2-B196-4F53-AF04-5F119F6C3354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D16304B-681D-47B4-9CA3-CF849210B55F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034B2AE0-1A56-44FD-8034-E07175D05777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70C35C3-1CE1-4724-A648-D11A749272A7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892EA50-7408-4077-A391-DFD8CD08D920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6E51726-B555-453D-AEB8-DF69ABCA1D76}"/>
                </a:ext>
              </a:extLst>
            </p:cNvPr>
            <p:cNvCxnSpPr>
              <a:stCxn id="29" idx="0"/>
              <a:endCxn id="28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09D663A-44D3-4090-8B28-3BC56A05168E}"/>
                </a:ext>
              </a:extLst>
            </p:cNvPr>
            <p:cNvCxnSpPr>
              <a:cxnSpLocks/>
              <a:stCxn id="30" idx="0"/>
              <a:endCxn id="28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F722C7E-460D-45B8-9BAA-5E98CFB6CE37}"/>
                </a:ext>
              </a:extLst>
            </p:cNvPr>
            <p:cNvCxnSpPr>
              <a:stCxn id="28" idx="0"/>
              <a:endCxn id="27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B3D84E0-FCCA-4BB5-9705-051DB9961658}"/>
                </a:ext>
              </a:extLst>
            </p:cNvPr>
            <p:cNvCxnSpPr>
              <a:stCxn id="31" idx="0"/>
              <a:endCxn id="27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5839006-CAC5-4779-B20A-AE41C1B3BE2B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D96A20E-7798-4F34-BC8B-1EBDEF38F277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C05DBC-3EB0-447C-BE43-6B55A3CD10D6}"/>
                </a:ext>
              </a:extLst>
            </p:cNvPr>
            <p:cNvCxnSpPr>
              <a:stCxn id="27" idx="7"/>
              <a:endCxn id="39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28C2AF3-DEF3-4BCC-AA54-D59B8BED51D1}"/>
                </a:ext>
              </a:extLst>
            </p:cNvPr>
            <p:cNvCxnSpPr>
              <a:stCxn id="39" idx="5"/>
              <a:endCxn id="40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088CA7A-9A81-491D-A4FC-BDD033517898}"/>
              </a:ext>
            </a:extLst>
          </p:cNvPr>
          <p:cNvGrpSpPr>
            <a:grpSpLocks noChangeAspect="1"/>
          </p:cNvGrpSpPr>
          <p:nvPr/>
        </p:nvGrpSpPr>
        <p:grpSpPr>
          <a:xfrm>
            <a:off x="3945986" y="780666"/>
            <a:ext cx="1055006" cy="1255226"/>
            <a:chOff x="5514447" y="2497282"/>
            <a:chExt cx="3099291" cy="368747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D72C33B-09DD-46F6-A2EB-78D792E13D76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3E848F5-37AF-4E16-84F1-79D30E649ED3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69A52764-2C2E-4419-97AF-0886B3A1C6D1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4206B9B9-12FB-4D18-B4D5-4F2316228935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7B44FDF-4B92-4CC4-8159-09D9F483CCF1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48BE386-9CDD-4A50-8643-42402051059C}"/>
                </a:ext>
              </a:extLst>
            </p:cNvPr>
            <p:cNvCxnSpPr>
              <a:stCxn id="46" idx="0"/>
              <a:endCxn id="45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E474504-66E7-4BE4-B341-7B56D21073D1}"/>
                </a:ext>
              </a:extLst>
            </p:cNvPr>
            <p:cNvCxnSpPr>
              <a:cxnSpLocks/>
              <a:stCxn id="47" idx="0"/>
              <a:endCxn id="44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24EF96E-6997-44AF-90B3-DFF8961AF86F}"/>
                </a:ext>
              </a:extLst>
            </p:cNvPr>
            <p:cNvCxnSpPr>
              <a:stCxn id="45" idx="5"/>
              <a:endCxn id="44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896E7F0-8AD0-4100-93E6-19E91F7D5475}"/>
                </a:ext>
              </a:extLst>
            </p:cNvPr>
            <p:cNvCxnSpPr>
              <a:stCxn id="48" idx="0"/>
              <a:endCxn id="53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45E05AE-03A2-419C-B1E5-9ADA2D7DA768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ABD6F954-EF45-4183-8463-0D17415E007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CB15F2F-6EB5-4BEA-9FC8-742526E41100}"/>
                </a:ext>
              </a:extLst>
            </p:cNvPr>
            <p:cNvCxnSpPr>
              <a:stCxn id="44" idx="5"/>
              <a:endCxn id="53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8AACC49-8B5F-496C-9BC9-CE00CB6F9390}"/>
                </a:ext>
              </a:extLst>
            </p:cNvPr>
            <p:cNvCxnSpPr>
              <a:stCxn id="53" idx="5"/>
              <a:endCxn id="54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AC23B91C-77C4-417C-B3F4-F73E5DAF3972}"/>
              </a:ext>
            </a:extLst>
          </p:cNvPr>
          <p:cNvSpPr>
            <a:spLocks noChangeAspect="1"/>
          </p:cNvSpPr>
          <p:nvPr/>
        </p:nvSpPr>
        <p:spPr bwMode="auto">
          <a:xfrm>
            <a:off x="3281327" y="1399207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8B2203-9462-4B36-9B95-34F4066D9800}"/>
              </a:ext>
            </a:extLst>
          </p:cNvPr>
          <p:cNvSpPr txBox="1"/>
          <p:nvPr/>
        </p:nvSpPr>
        <p:spPr>
          <a:xfrm>
            <a:off x="5339699" y="1192221"/>
            <a:ext cx="3128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+ 2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6D8DCF-EC01-4053-8521-457C2C09AB6B}"/>
              </a:ext>
            </a:extLst>
          </p:cNvPr>
          <p:cNvSpPr txBox="1"/>
          <p:nvPr/>
        </p:nvSpPr>
        <p:spPr>
          <a:xfrm>
            <a:off x="5286481" y="3219463"/>
            <a:ext cx="32221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+2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</a:t>
            </a:r>
          </a:p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≤ 3 [r(x') - r(x)]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935B34F-BE28-47E0-B7F0-32E7B20941FF}"/>
              </a:ext>
            </a:extLst>
          </p:cNvPr>
          <p:cNvGrpSpPr>
            <a:grpSpLocks noChangeAspect="1"/>
          </p:cNvGrpSpPr>
          <p:nvPr/>
        </p:nvGrpSpPr>
        <p:grpSpPr>
          <a:xfrm>
            <a:off x="1819332" y="2666941"/>
            <a:ext cx="1018771" cy="1275703"/>
            <a:chOff x="960033" y="2497282"/>
            <a:chExt cx="2944803" cy="368747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B2E5AB7-EAE3-4703-9748-9267EB83D504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768C323-88CA-4BE9-9012-FF4AE28FAD3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23CA74AB-D25A-4C46-B671-F5B5A8B76BF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48D8B0BD-D168-4C19-981C-E798BEC6A9D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FF518339-A531-4155-8025-3919833DF8AF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D0579F8-BE52-4E8D-8EF1-3B079680C31A}"/>
                </a:ext>
              </a:extLst>
            </p:cNvPr>
            <p:cNvCxnSpPr>
              <a:stCxn id="63" idx="0"/>
              <a:endCxn id="61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A72A8F5-8830-4866-88DF-FCF0AF768AB8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6AD7AD8-A854-46A8-A5B7-8012F6EE8E42}"/>
                </a:ext>
              </a:extLst>
            </p:cNvPr>
            <p:cNvCxnSpPr>
              <a:stCxn id="62" idx="0"/>
              <a:endCxn id="61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704F9A4-FC3B-4D7B-8421-49BE15FB10EF}"/>
                </a:ext>
              </a:extLst>
            </p:cNvPr>
            <p:cNvCxnSpPr>
              <a:stCxn id="65" idx="0"/>
              <a:endCxn id="62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2B5DC71-4A50-4E10-B25F-25FCF7ECBEF0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70B39F57-C370-4BC3-92DA-321064CC1DDE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FDD82CF-EE12-4CFF-AA34-9F2C6D132284}"/>
                </a:ext>
              </a:extLst>
            </p:cNvPr>
            <p:cNvCxnSpPr>
              <a:stCxn id="61" idx="7"/>
              <a:endCxn id="90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FF05ABB4-BF8A-4A2D-B40A-2F5A77786F93}"/>
                </a:ext>
              </a:extLst>
            </p:cNvPr>
            <p:cNvCxnSpPr>
              <a:stCxn id="90" idx="5"/>
              <a:endCxn id="91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9712301-BD90-4D5F-9669-779534856BAB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15" y="2832985"/>
            <a:ext cx="1139020" cy="1070966"/>
            <a:chOff x="5592657" y="2496234"/>
            <a:chExt cx="3292387" cy="3095674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3731553-9E5B-4528-A772-684A34BB77D5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F7B0167-CE11-44ED-969D-2F7C1AAC716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69EE70A0-4B0E-4FEF-8C59-D813BF79EBDB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E8140845-22AE-43D9-8B77-F5A92D2DE72C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ECD2C8C2-D5A4-4580-9290-6AAC104BA801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01FC6B-4AF1-41D7-BABB-5A542D55FDD7}"/>
                </a:ext>
              </a:extLst>
            </p:cNvPr>
            <p:cNvCxnSpPr>
              <a:stCxn id="97" idx="0"/>
              <a:endCxn id="95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9E39D4F-A62E-4ACE-AD68-6059F846CF24}"/>
                </a:ext>
              </a:extLst>
            </p:cNvPr>
            <p:cNvCxnSpPr>
              <a:cxnSpLocks/>
              <a:stCxn id="98" idx="0"/>
              <a:endCxn id="95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7B1F74-8E62-481D-AAB0-891B358A50A6}"/>
                </a:ext>
              </a:extLst>
            </p:cNvPr>
            <p:cNvCxnSpPr>
              <a:stCxn id="96" idx="3"/>
              <a:endCxn id="95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3AEAC17-23B3-4FE9-9D83-9A7D96E5657C}"/>
                </a:ext>
              </a:extLst>
            </p:cNvPr>
            <p:cNvCxnSpPr>
              <a:stCxn id="99" idx="0"/>
              <a:endCxn id="104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EAB182D-FF19-4BAD-B025-CB468E30D8F5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、</a:t>
              </a: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496041D9-45A8-418A-BECA-68D541CDBE26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EC2E9F6-0639-411F-AC1A-56776274218F}"/>
                </a:ext>
              </a:extLst>
            </p:cNvPr>
            <p:cNvCxnSpPr>
              <a:stCxn id="96" idx="5"/>
              <a:endCxn id="104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021476E-5FD1-4C71-88D2-3F33A1646B45}"/>
                </a:ext>
              </a:extLst>
            </p:cNvPr>
            <p:cNvCxnSpPr>
              <a:stCxn id="104" idx="5"/>
              <a:endCxn id="105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DB6464DB-A66C-4265-BE0E-A4399B2AB14A}"/>
              </a:ext>
            </a:extLst>
          </p:cNvPr>
          <p:cNvSpPr>
            <a:spLocks noChangeAspect="1"/>
          </p:cNvSpPr>
          <p:nvPr/>
        </p:nvSpPr>
        <p:spPr bwMode="auto">
          <a:xfrm>
            <a:off x="3164291" y="3550838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EA60B4-00C3-C5F8-FB0C-3050D1F39FE4}"/>
              </a:ext>
            </a:extLst>
          </p:cNvPr>
          <p:cNvSpPr txBox="1"/>
          <p:nvPr/>
        </p:nvSpPr>
        <p:spPr>
          <a:xfrm>
            <a:off x="5338578" y="748648"/>
            <a:ext cx="3222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 - 2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C4AA0C-1292-0F31-3400-670423848E26}"/>
              </a:ext>
            </a:extLst>
          </p:cNvPr>
          <p:cNvSpPr txBox="1"/>
          <p:nvPr/>
        </p:nvSpPr>
        <p:spPr>
          <a:xfrm>
            <a:off x="5312404" y="2744200"/>
            <a:ext cx="3222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 - 2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496F7-74D0-E057-CEAC-B09A2B9EA917}"/>
              </a:ext>
            </a:extLst>
          </p:cNvPr>
          <p:cNvSpPr txBox="1"/>
          <p:nvPr/>
        </p:nvSpPr>
        <p:spPr>
          <a:xfrm>
            <a:off x="5074254" y="5028847"/>
            <a:ext cx="3787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A3CA84C-7BAD-B3EC-98CD-B6BDF263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78" y="4475325"/>
            <a:ext cx="7772400" cy="825500"/>
          </a:xfrm>
        </p:spPr>
        <p:txBody>
          <a:bodyPr/>
          <a:lstStyle/>
          <a:p>
            <a:r>
              <a:rPr lang="en-US" altLang="zh-CN" dirty="0"/>
              <a:t>Zig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285A873-CE9B-A4C1-06D0-B224D087B89D}"/>
              </a:ext>
            </a:extLst>
          </p:cNvPr>
          <p:cNvSpPr txBox="1">
            <a:spLocks/>
          </p:cNvSpPr>
          <p:nvPr/>
        </p:nvSpPr>
        <p:spPr bwMode="auto">
          <a:xfrm>
            <a:off x="-39653" y="2041894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en-US" altLang="zh-CN" kern="0"/>
              <a:t>Zig-zag</a:t>
            </a:r>
            <a:endParaRPr lang="zh-CN" altLang="en-US" kern="0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5E98E04B-886E-DD64-BFBD-6515D5A74BD3}"/>
              </a:ext>
            </a:extLst>
          </p:cNvPr>
          <p:cNvSpPr txBox="1">
            <a:spLocks/>
          </p:cNvSpPr>
          <p:nvPr/>
        </p:nvSpPr>
        <p:spPr bwMode="auto">
          <a:xfrm>
            <a:off x="0" y="96632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en-US" altLang="zh-CN" kern="0" dirty="0"/>
              <a:t>Zig-zig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372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48A9-070D-6826-5D98-7C12F0D6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400" kern="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4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splay:  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4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FA825-C7E1-86BC-5611-3A2B2B4CE3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397545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假定这次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中，某个点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。假定它从最初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，依次类推，最终到</a:t>
            </a:r>
            <a:r>
              <a:rPr lang="en-US" altLang="zh-CN" sz="24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≤ 3(r(x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    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≤ 3(r(x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splaying    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≤ 3(r(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))+1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全部相加：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3(r(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)-r(x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+ 1 ≤ 3r(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+ 1  = O(log n)</a:t>
            </a:r>
            <a:endParaRPr lang="en-US" altLang="zh-CN" sz="2400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2093E9-676C-058E-B3D9-B4ECA55E2777}"/>
              </a:ext>
            </a:extLst>
          </p:cNvPr>
          <p:cNvGrpSpPr/>
          <p:nvPr/>
        </p:nvGrpSpPr>
        <p:grpSpPr>
          <a:xfrm>
            <a:off x="1219198" y="2234679"/>
            <a:ext cx="6414032" cy="2193466"/>
            <a:chOff x="1219198" y="2234679"/>
            <a:chExt cx="6414032" cy="21934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C5F9CF4-FEC3-C43E-9C8F-D09555E9408C}"/>
                </a:ext>
              </a:extLst>
            </p:cNvPr>
            <p:cNvSpPr/>
            <p:nvPr/>
          </p:nvSpPr>
          <p:spPr bwMode="auto">
            <a:xfrm>
              <a:off x="2340633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63E7F55-89F7-43F3-77DA-4B36083F6F9D}"/>
                </a:ext>
              </a:extLst>
            </p:cNvPr>
            <p:cNvSpPr/>
            <p:nvPr/>
          </p:nvSpPr>
          <p:spPr bwMode="auto">
            <a:xfrm>
              <a:off x="2110595" y="2784894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D1893E-DB86-E5F1-495B-A30D7D61B3D4}"/>
                </a:ext>
              </a:extLst>
            </p:cNvPr>
            <p:cNvSpPr/>
            <p:nvPr/>
          </p:nvSpPr>
          <p:spPr bwMode="auto">
            <a:xfrm>
              <a:off x="1880557" y="3119707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351EDBE-5574-C336-70F1-2ACD0BDAE39C}"/>
                </a:ext>
              </a:extLst>
            </p:cNvPr>
            <p:cNvSpPr/>
            <p:nvPr/>
          </p:nvSpPr>
          <p:spPr bwMode="auto">
            <a:xfrm>
              <a:off x="1650519" y="3401503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95A81C-93FE-6426-8D46-C6FD4F3FFF73}"/>
                </a:ext>
              </a:extLst>
            </p:cNvPr>
            <p:cNvSpPr/>
            <p:nvPr/>
          </p:nvSpPr>
          <p:spPr bwMode="auto">
            <a:xfrm>
              <a:off x="1765538" y="3751772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7C3BB94-5D55-6361-E0D6-399F0C7BB8DD}"/>
                </a:ext>
              </a:extLst>
            </p:cNvPr>
            <p:cNvSpPr/>
            <p:nvPr/>
          </p:nvSpPr>
          <p:spPr bwMode="auto">
            <a:xfrm>
              <a:off x="1650519" y="4128460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FB31F5-291E-FF6F-59FE-BF2DCF5DFB63}"/>
                </a:ext>
              </a:extLst>
            </p:cNvPr>
            <p:cNvSpPr txBox="1"/>
            <p:nvPr/>
          </p:nvSpPr>
          <p:spPr>
            <a:xfrm>
              <a:off x="1219198" y="4058813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0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BD6E9DE-11D8-A68F-5634-C942035E7706}"/>
                </a:ext>
              </a:extLst>
            </p:cNvPr>
            <p:cNvSpPr/>
            <p:nvPr/>
          </p:nvSpPr>
          <p:spPr bwMode="auto">
            <a:xfrm>
              <a:off x="3917558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EFEE04-839A-875A-10A0-0AB871E363DF}"/>
                </a:ext>
              </a:extLst>
            </p:cNvPr>
            <p:cNvSpPr/>
            <p:nvPr/>
          </p:nvSpPr>
          <p:spPr bwMode="auto">
            <a:xfrm>
              <a:off x="3687520" y="2784894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5609B47-B7FE-DD78-683E-2E73E9F844EF}"/>
                </a:ext>
              </a:extLst>
            </p:cNvPr>
            <p:cNvSpPr/>
            <p:nvPr/>
          </p:nvSpPr>
          <p:spPr bwMode="auto">
            <a:xfrm>
              <a:off x="3457482" y="3119707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3D919C4-EF22-FF03-7372-9FDF2A385089}"/>
                </a:ext>
              </a:extLst>
            </p:cNvPr>
            <p:cNvSpPr/>
            <p:nvPr/>
          </p:nvSpPr>
          <p:spPr bwMode="auto">
            <a:xfrm>
              <a:off x="3227444" y="3401503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54FB63-85F7-D3AC-5BE3-77F8281EBFD3}"/>
                </a:ext>
              </a:extLst>
            </p:cNvPr>
            <p:cNvSpPr txBox="1"/>
            <p:nvPr/>
          </p:nvSpPr>
          <p:spPr>
            <a:xfrm>
              <a:off x="2896764" y="3262209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81427B3-0470-C47D-2EF5-B6CADB9AE2DC}"/>
                </a:ext>
              </a:extLst>
            </p:cNvPr>
            <p:cNvSpPr/>
            <p:nvPr/>
          </p:nvSpPr>
          <p:spPr bwMode="auto">
            <a:xfrm>
              <a:off x="5685389" y="2450081"/>
              <a:ext cx="230038" cy="23003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9E89210-BBD1-77E6-DAC4-6B290414BADA}"/>
                </a:ext>
              </a:extLst>
            </p:cNvPr>
            <p:cNvSpPr/>
            <p:nvPr/>
          </p:nvSpPr>
          <p:spPr bwMode="auto">
            <a:xfrm>
              <a:off x="5455351" y="2784894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0337238-CD62-18CC-7EEA-A46A28593509}"/>
                </a:ext>
              </a:extLst>
            </p:cNvPr>
            <p:cNvSpPr txBox="1"/>
            <p:nvPr/>
          </p:nvSpPr>
          <p:spPr>
            <a:xfrm>
              <a:off x="5120672" y="2634098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05F3B93-005C-DC40-2A95-B91B93BD838C}"/>
                </a:ext>
              </a:extLst>
            </p:cNvPr>
            <p:cNvSpPr/>
            <p:nvPr/>
          </p:nvSpPr>
          <p:spPr bwMode="auto">
            <a:xfrm>
              <a:off x="7403192" y="2450081"/>
              <a:ext cx="230038" cy="23003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6EDDA67-5BB4-375D-32CA-706F3E4424F8}"/>
                </a:ext>
              </a:extLst>
            </p:cNvPr>
            <p:cNvSpPr txBox="1"/>
            <p:nvPr/>
          </p:nvSpPr>
          <p:spPr>
            <a:xfrm>
              <a:off x="7086890" y="2234679"/>
              <a:ext cx="43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5">
                      <a:lumMod val="25000"/>
                    </a:schemeClr>
                  </a:solidFill>
                </a:rPr>
                <a:t>x</a:t>
              </a:r>
              <a:r>
                <a:rPr lang="en-US" altLang="zh-CN" baseline="-25000" dirty="0" err="1">
                  <a:solidFill>
                    <a:schemeClr val="accent5">
                      <a:lumMod val="25000"/>
                    </a:schemeClr>
                  </a:solidFill>
                </a:rPr>
                <a:t>k</a:t>
              </a:r>
              <a:endParaRPr lang="zh-CN" altLang="en-US" baseline="-25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6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的小结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971410" y="3121403"/>
            <a:ext cx="8013717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回顾：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定义势函数 （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难点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比较复杂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的证明是简单的。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r(t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)+…+r(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≤ n * log(n) = O(n log n)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F67ECC-79DE-44E3-B420-A8730685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76" y="1518149"/>
            <a:ext cx="7923282" cy="1525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个节点，进行了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（没有其他操作）。设第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次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操作的运算量为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。总运算量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13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DAD9D-964E-40C0-A76F-8E930749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285641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dirty="0">
                <a:latin typeface="Cambria" panose="02040503050406030204" pitchFamily="18" charset="0"/>
              </a:rPr>
              <a:t>很大但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l-GR" altLang="zh-CN" kern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dirty="0">
                <a:latin typeface="Cambria" panose="02040503050406030204" pitchFamily="18" charset="0"/>
              </a:rPr>
              <a:t>很小</a:t>
            </a:r>
            <a:r>
              <a:rPr lang="zh-CN" altLang="en-US" dirty="0">
                <a:latin typeface="+mj-ea"/>
              </a:rPr>
              <a:t>的 具体例子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D222137-BF67-42BF-9F70-14DCEE6423C0}"/>
              </a:ext>
            </a:extLst>
          </p:cNvPr>
          <p:cNvGrpSpPr/>
          <p:nvPr/>
        </p:nvGrpSpPr>
        <p:grpSpPr>
          <a:xfrm>
            <a:off x="1528248" y="1582157"/>
            <a:ext cx="2793185" cy="2482168"/>
            <a:chOff x="446050" y="2123436"/>
            <a:chExt cx="3468573" cy="34567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591F94-7549-416E-BF60-4CB2FA84AC70}"/>
                </a:ext>
              </a:extLst>
            </p:cNvPr>
            <p:cNvSpPr/>
            <p:nvPr/>
          </p:nvSpPr>
          <p:spPr bwMode="auto">
            <a:xfrm>
              <a:off x="2909785" y="26258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4B8EF0F-EBE8-4C20-BEFB-422D098ECE70}"/>
                </a:ext>
              </a:extLst>
            </p:cNvPr>
            <p:cNvSpPr/>
            <p:nvPr/>
          </p:nvSpPr>
          <p:spPr bwMode="auto">
            <a:xfrm>
              <a:off x="2442114" y="31094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4D938B-769D-47A0-8FBF-5CB9247F4942}"/>
                </a:ext>
              </a:extLst>
            </p:cNvPr>
            <p:cNvSpPr/>
            <p:nvPr/>
          </p:nvSpPr>
          <p:spPr bwMode="auto">
            <a:xfrm>
              <a:off x="1961573" y="358772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A67D80D-294A-4122-BB3E-67C6383D2E10}"/>
                </a:ext>
              </a:extLst>
            </p:cNvPr>
            <p:cNvSpPr/>
            <p:nvPr/>
          </p:nvSpPr>
          <p:spPr bwMode="auto">
            <a:xfrm>
              <a:off x="1481032" y="40660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E0B965-572F-4097-8A85-260D7E88220F}"/>
                </a:ext>
              </a:extLst>
            </p:cNvPr>
            <p:cNvSpPr/>
            <p:nvPr/>
          </p:nvSpPr>
          <p:spPr bwMode="auto">
            <a:xfrm>
              <a:off x="963541" y="45835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1C70D1F-96CD-4867-B09A-F7F095F8B77A}"/>
                </a:ext>
              </a:extLst>
            </p:cNvPr>
            <p:cNvSpPr/>
            <p:nvPr/>
          </p:nvSpPr>
          <p:spPr bwMode="auto">
            <a:xfrm>
              <a:off x="446050" y="50627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55FFCA9-DD68-40BD-B3D0-09147FE18552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 bwMode="auto">
            <a:xfrm flipV="1">
              <a:off x="887756" y="5025212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DD38BD6-8F3E-4B47-A36B-41E8607E0341}"/>
                </a:ext>
              </a:extLst>
            </p:cNvPr>
            <p:cNvCxnSpPr>
              <a:stCxn id="9" idx="7"/>
              <a:endCxn id="8" idx="3"/>
            </p:cNvCxnSpPr>
            <p:nvPr/>
          </p:nvCxnSpPr>
          <p:spPr bwMode="auto">
            <a:xfrm flipV="1">
              <a:off x="1405247" y="4507721"/>
              <a:ext cx="151570" cy="1515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7E554B-A3EC-425F-B813-551169F370E9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922738" y="4029430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55FDB6-CF12-4EF2-9AD1-A35624C775E4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403279" y="3551139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E3B56-9B13-4941-8A70-0AFB8B8ECF80}"/>
                </a:ext>
              </a:extLst>
            </p:cNvPr>
            <p:cNvCxnSpPr>
              <a:stCxn id="6" idx="7"/>
              <a:endCxn id="5" idx="3"/>
            </p:cNvCxnSpPr>
            <p:nvPr/>
          </p:nvCxnSpPr>
          <p:spPr bwMode="auto">
            <a:xfrm flipV="1">
              <a:off x="2883820" y="3067559"/>
              <a:ext cx="101750" cy="1176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2C67BAD-6BC0-4C8B-951E-A5153ECE0F45}"/>
                </a:ext>
              </a:extLst>
            </p:cNvPr>
            <p:cNvSpPr/>
            <p:nvPr/>
          </p:nvSpPr>
          <p:spPr bwMode="auto">
            <a:xfrm>
              <a:off x="3397132" y="212343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312BB10-F683-4C0A-A101-C68081922711}"/>
                </a:ext>
              </a:extLst>
            </p:cNvPr>
            <p:cNvCxnSpPr>
              <a:stCxn id="5" idx="7"/>
              <a:endCxn id="17" idx="3"/>
            </p:cNvCxnSpPr>
            <p:nvPr/>
          </p:nvCxnSpPr>
          <p:spPr bwMode="auto">
            <a:xfrm flipV="1">
              <a:off x="3351491" y="2565142"/>
              <a:ext cx="121426" cy="1364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12119B0-C392-44CA-8760-22A69F0F55B2}"/>
              </a:ext>
            </a:extLst>
          </p:cNvPr>
          <p:cNvSpPr>
            <a:spLocks noChangeAspect="1"/>
          </p:cNvSpPr>
          <p:nvPr/>
        </p:nvSpPr>
        <p:spPr bwMode="auto">
          <a:xfrm>
            <a:off x="4512379" y="2836966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D1A77C2-01BE-48DA-B9D6-257713210B7D}"/>
              </a:ext>
            </a:extLst>
          </p:cNvPr>
          <p:cNvGrpSpPr/>
          <p:nvPr/>
        </p:nvGrpSpPr>
        <p:grpSpPr>
          <a:xfrm>
            <a:off x="5365820" y="1582157"/>
            <a:ext cx="2557772" cy="2238180"/>
            <a:chOff x="5195679" y="2115899"/>
            <a:chExt cx="3176238" cy="311700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6FC385A-1A48-4C66-BC19-EFFF2CC5DDE0}"/>
                </a:ext>
              </a:extLst>
            </p:cNvPr>
            <p:cNvSpPr/>
            <p:nvPr/>
          </p:nvSpPr>
          <p:spPr bwMode="auto">
            <a:xfrm>
              <a:off x="5195679" y="21158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A10CC0F-741D-43A2-A68D-C2A189DF63EA}"/>
                </a:ext>
              </a:extLst>
            </p:cNvPr>
            <p:cNvSpPr/>
            <p:nvPr/>
          </p:nvSpPr>
          <p:spPr bwMode="auto">
            <a:xfrm>
              <a:off x="5479545" y="41418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DE39663-85B2-426A-A080-555EEE3BB273}"/>
                </a:ext>
              </a:extLst>
            </p:cNvPr>
            <p:cNvSpPr/>
            <p:nvPr/>
          </p:nvSpPr>
          <p:spPr bwMode="auto">
            <a:xfrm>
              <a:off x="5997036" y="47154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821D1C8-6FDC-47AF-83C1-3D52F4EF9D4D}"/>
                </a:ext>
              </a:extLst>
            </p:cNvPr>
            <p:cNvSpPr/>
            <p:nvPr/>
          </p:nvSpPr>
          <p:spPr bwMode="auto">
            <a:xfrm>
              <a:off x="6316382" y="336817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F49A6-DF5B-4C3F-9ACF-0E7DAF4C2C67}"/>
                </a:ext>
              </a:extLst>
            </p:cNvPr>
            <p:cNvSpPr/>
            <p:nvPr/>
          </p:nvSpPr>
          <p:spPr bwMode="auto">
            <a:xfrm>
              <a:off x="6948803" y="41342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6B34013-D6ED-42E4-A885-5E8DBFEBB32C}"/>
                </a:ext>
              </a:extLst>
            </p:cNvPr>
            <p:cNvSpPr/>
            <p:nvPr/>
          </p:nvSpPr>
          <p:spPr bwMode="auto">
            <a:xfrm>
              <a:off x="7207549" y="26948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1375CD6-F8FE-4BD1-AE45-1B330977C1F9}"/>
                </a:ext>
              </a:extLst>
            </p:cNvPr>
            <p:cNvSpPr/>
            <p:nvPr/>
          </p:nvSpPr>
          <p:spPr bwMode="auto">
            <a:xfrm>
              <a:off x="7854426" y="33636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7AD67BB-002F-4C80-9E95-C52FBBFD6E75}"/>
                </a:ext>
              </a:extLst>
            </p:cNvPr>
            <p:cNvCxnSpPr>
              <a:stCxn id="45" idx="1"/>
              <a:endCxn id="34" idx="6"/>
            </p:cNvCxnSpPr>
            <p:nvPr/>
          </p:nvCxnSpPr>
          <p:spPr bwMode="auto">
            <a:xfrm flipH="1" flipV="1">
              <a:off x="5713170" y="2374645"/>
              <a:ext cx="1570164" cy="3959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0B77DBE-C738-4F47-8D0A-FAB84378A3F8}"/>
                </a:ext>
              </a:extLst>
            </p:cNvPr>
            <p:cNvCxnSpPr>
              <a:stCxn id="43" idx="7"/>
              <a:endCxn id="45" idx="3"/>
            </p:cNvCxnSpPr>
            <p:nvPr/>
          </p:nvCxnSpPr>
          <p:spPr bwMode="auto">
            <a:xfrm flipV="1">
              <a:off x="6758088" y="3136529"/>
              <a:ext cx="525246" cy="3074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99DF739-809E-43C9-AE0A-6481A807E2D9}"/>
                </a:ext>
              </a:extLst>
            </p:cNvPr>
            <p:cNvCxnSpPr>
              <a:stCxn id="46" idx="0"/>
              <a:endCxn id="45" idx="5"/>
            </p:cNvCxnSpPr>
            <p:nvPr/>
          </p:nvCxnSpPr>
          <p:spPr bwMode="auto">
            <a:xfrm flipH="1" flipV="1">
              <a:off x="7649255" y="3136529"/>
              <a:ext cx="463917" cy="22708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A2F429F-A666-4796-B3B6-12FF88BD4E21}"/>
                </a:ext>
              </a:extLst>
            </p:cNvPr>
            <p:cNvCxnSpPr>
              <a:stCxn id="37" idx="0"/>
              <a:endCxn id="43" idx="3"/>
            </p:cNvCxnSpPr>
            <p:nvPr/>
          </p:nvCxnSpPr>
          <p:spPr bwMode="auto">
            <a:xfrm flipV="1">
              <a:off x="5738291" y="3809884"/>
              <a:ext cx="653876" cy="33191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ED79CED-0346-4FC8-94FC-6FC098F678B5}"/>
                </a:ext>
              </a:extLst>
            </p:cNvPr>
            <p:cNvCxnSpPr>
              <a:stCxn id="37" idx="5"/>
              <a:endCxn id="40" idx="1"/>
            </p:cNvCxnSpPr>
            <p:nvPr/>
          </p:nvCxnSpPr>
          <p:spPr bwMode="auto">
            <a:xfrm>
              <a:off x="5921251" y="4583506"/>
              <a:ext cx="151570" cy="207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A44C3F-CDE3-457E-9344-E2027045535E}"/>
                </a:ext>
              </a:extLst>
            </p:cNvPr>
            <p:cNvCxnSpPr>
              <a:stCxn id="43" idx="5"/>
              <a:endCxn id="44" idx="0"/>
            </p:cNvCxnSpPr>
            <p:nvPr/>
          </p:nvCxnSpPr>
          <p:spPr bwMode="auto">
            <a:xfrm>
              <a:off x="6758088" y="3809884"/>
              <a:ext cx="449461" cy="324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BC60F43B-1625-405C-B5D6-33F612FCCA71}"/>
              </a:ext>
            </a:extLst>
          </p:cNvPr>
          <p:cNvSpPr txBox="1"/>
          <p:nvPr/>
        </p:nvSpPr>
        <p:spPr>
          <a:xfrm>
            <a:off x="855372" y="1779709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1 + log 2 + …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log 7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2A3840-149F-48F4-A40C-1371C33EDAE7}"/>
              </a:ext>
            </a:extLst>
          </p:cNvPr>
          <p:cNvSpPr txBox="1"/>
          <p:nvPr/>
        </p:nvSpPr>
        <p:spPr>
          <a:xfrm>
            <a:off x="6777582" y="3475306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2 + log 4 +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log 6 + log 7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7B2273-F81F-4246-8B01-F5985F32A65A}"/>
              </a:ext>
            </a:extLst>
          </p:cNvPr>
          <p:cNvSpPr txBox="1"/>
          <p:nvPr/>
        </p:nvSpPr>
        <p:spPr>
          <a:xfrm>
            <a:off x="2689982" y="4074952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log 5)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DC4A8D5-3DD1-4BDE-AC7C-F85322B19146}"/>
              </a:ext>
            </a:extLst>
          </p:cNvPr>
          <p:cNvSpPr txBox="1"/>
          <p:nvPr/>
        </p:nvSpPr>
        <p:spPr>
          <a:xfrm>
            <a:off x="1812566" y="5037367"/>
            <a:ext cx="660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- 2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… +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- (log 1 + log 2 + log 3 + …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log [ (n-2)! ]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 = log (4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2n+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log(4</a:t>
            </a:r>
            <a:r>
              <a:rPr lang="en-US" altLang="zh-CN" sz="24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/(n-2)!) &lt;0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0BA4AAD-F0F0-4D9F-B0DC-B059CA128EF4}"/>
              </a:ext>
            </a:extLst>
          </p:cNvPr>
          <p:cNvSpPr txBox="1"/>
          <p:nvPr/>
        </p:nvSpPr>
        <p:spPr>
          <a:xfrm>
            <a:off x="890732" y="454343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一般来说，设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为奇数，偶数类似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5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时间复杂度分析（继续）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个节点。在进行了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zh-CN" altLang="en-US" sz="2800" b="1" i="1" dirty="0"/>
              <a:t>查找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后，所花费的总时间是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731838" y="2773352"/>
            <a:ext cx="8299281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O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表示进行的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次操作。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其中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（</a:t>
            </a:r>
            <a:r>
              <a:rPr lang="en-US" altLang="zh-CN" sz="2800" i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操作序列可描述为：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的运行步数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的运行步数。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转证：</a:t>
            </a:r>
            <a:r>
              <a:rPr lang="en-US" altLang="zh-CN" sz="2800" i="1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的总行步数为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而这一点已经在定理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中证明了。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时间复杂度分析（继续）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3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个节点。进行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zh-CN" altLang="en-US" sz="2800" b="1" i="1" dirty="0"/>
              <a:t>插入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</a:t>
            </a:r>
            <a:r>
              <a:rPr lang="zh-CN" altLang="en-US" sz="2800" b="1" i="1" dirty="0"/>
              <a:t>删除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 </a:t>
            </a:r>
            <a:r>
              <a:rPr lang="zh-CN" altLang="en-US" sz="2800" b="1" i="1" dirty="0"/>
              <a:t>查找</a:t>
            </a:r>
            <a:r>
              <a:rPr lang="zh-CN" altLang="en-US" sz="2800" i="1" dirty="0"/>
              <a:t> </a:t>
            </a:r>
            <a:r>
              <a:rPr lang="zh-CN" altLang="en-US" sz="2800" dirty="0"/>
              <a:t>操作的总运行时间是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n + n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94146" y="2611840"/>
            <a:ext cx="7680511" cy="37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注意某次 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/ insert / delete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后立即有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且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该次操作的运算量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那么转去分析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的总时间；用定理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有点小问题。  删除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 时 势能也有变化！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忽略他们后   不完全等价！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更严密证明在下面给出。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B258-B7E5-4AF0-8CDD-55ED1D30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观察：新增节点时</a:t>
            </a:r>
            <a:r>
              <a:rPr lang="el-GR" altLang="zh-CN" dirty="0">
                <a:latin typeface="Cambria" panose="02040503050406030204" pitchFamily="18" charset="0"/>
                <a:ea typeface="Cambria" panose="02040503050406030204" pitchFamily="18" charset="0"/>
              </a:rPr>
              <a:t>ΔΦ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=O(log n)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68083-721A-41FE-9DF1-E6DAD11D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70" y="4067349"/>
            <a:ext cx="7427423" cy="1429933"/>
          </a:xfrm>
        </p:spPr>
        <p:txBody>
          <a:bodyPr/>
          <a:lstStyle/>
          <a:p>
            <a:pPr marL="0" indent="0">
              <a:buNone/>
            </a:pP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ΔΦ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r(a'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=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[-r(a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+ [-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≤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= O(log n)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和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有大小关系。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B0BA6C-1056-4E4F-B5AD-3FC5B5F48312}"/>
              </a:ext>
            </a:extLst>
          </p:cNvPr>
          <p:cNvGrpSpPr/>
          <p:nvPr/>
        </p:nvGrpSpPr>
        <p:grpSpPr>
          <a:xfrm>
            <a:off x="1627546" y="1379227"/>
            <a:ext cx="2477273" cy="2411198"/>
            <a:chOff x="893949" y="1517708"/>
            <a:chExt cx="2477273" cy="241119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B1B2B66-2481-40A1-91AB-0839B0776B18}"/>
                </a:ext>
              </a:extLst>
            </p:cNvPr>
            <p:cNvSpPr/>
            <p:nvPr/>
          </p:nvSpPr>
          <p:spPr bwMode="auto">
            <a:xfrm>
              <a:off x="1426866" y="1517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A6D0913-5355-4302-9444-60934FFB8594}"/>
                </a:ext>
              </a:extLst>
            </p:cNvPr>
            <p:cNvSpPr/>
            <p:nvPr/>
          </p:nvSpPr>
          <p:spPr bwMode="auto">
            <a:xfrm>
              <a:off x="2592474" y="2119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4512357-5224-4FCF-A764-BF0FF9D0E741}"/>
                </a:ext>
              </a:extLst>
            </p:cNvPr>
            <p:cNvSpPr/>
            <p:nvPr/>
          </p:nvSpPr>
          <p:spPr bwMode="auto">
            <a:xfrm>
              <a:off x="2067448" y="2669092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55DA11-2278-4F91-A7EA-2F1F6E6A2B44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 bwMode="auto">
            <a:xfrm>
              <a:off x="1825687" y="1916529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ADA31-CEEF-4DC4-B7D2-E2A575888D3C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 bwMode="auto">
            <a:xfrm flipH="1">
              <a:off x="2466269" y="2518529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3C9100-136F-4D9C-97BF-60317815D48E}"/>
                </a:ext>
              </a:extLst>
            </p:cNvPr>
            <p:cNvCxnSpPr>
              <a:stCxn id="4" idx="3"/>
              <a:endCxn id="16" idx="0"/>
            </p:cNvCxnSpPr>
            <p:nvPr/>
          </p:nvCxnSpPr>
          <p:spPr bwMode="auto">
            <a:xfrm flipH="1">
              <a:off x="1028045" y="1916529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4C80B950-8A8D-43C9-AE7B-77FAAC932148}"/>
                </a:ext>
              </a:extLst>
            </p:cNvPr>
            <p:cNvSpPr/>
            <p:nvPr/>
          </p:nvSpPr>
          <p:spPr bwMode="auto">
            <a:xfrm>
              <a:off x="893949" y="2215072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7BC36A-F752-4F27-8D37-521DE1439A52}"/>
                </a:ext>
              </a:extLst>
            </p:cNvPr>
            <p:cNvCxnSpPr>
              <a:stCxn id="20" idx="0"/>
              <a:endCxn id="6" idx="5"/>
            </p:cNvCxnSpPr>
            <p:nvPr/>
          </p:nvCxnSpPr>
          <p:spPr bwMode="auto">
            <a:xfrm flipH="1" flipV="1">
              <a:off x="2466269" y="3067913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8B9ACCD4-CBBA-4237-A039-C89B3B2FAE9A}"/>
                </a:ext>
              </a:extLst>
            </p:cNvPr>
            <p:cNvSpPr/>
            <p:nvPr/>
          </p:nvSpPr>
          <p:spPr bwMode="auto">
            <a:xfrm>
              <a:off x="2514571" y="3187896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DE7817-7C0C-4EFC-A552-08C517A4D161}"/>
                </a:ext>
              </a:extLst>
            </p:cNvPr>
            <p:cNvCxnSpPr>
              <a:cxnSpLocks/>
              <a:stCxn id="26" idx="0"/>
              <a:endCxn id="5" idx="5"/>
            </p:cNvCxnSpPr>
            <p:nvPr/>
          </p:nvCxnSpPr>
          <p:spPr bwMode="auto">
            <a:xfrm flipH="1" flipV="1">
              <a:off x="2991295" y="2518529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E91D7EF-9164-4FCA-86AE-CBA8BEE0583C}"/>
                </a:ext>
              </a:extLst>
            </p:cNvPr>
            <p:cNvSpPr/>
            <p:nvPr/>
          </p:nvSpPr>
          <p:spPr bwMode="auto">
            <a:xfrm>
              <a:off x="3018258" y="2817391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CEF1593-2D6D-4B7A-8ED2-CEDA3A2166EE}"/>
              </a:ext>
            </a:extLst>
          </p:cNvPr>
          <p:cNvGrpSpPr/>
          <p:nvPr/>
        </p:nvGrpSpPr>
        <p:grpSpPr>
          <a:xfrm>
            <a:off x="4987517" y="1461209"/>
            <a:ext cx="2477273" cy="2411198"/>
            <a:chOff x="4914964" y="1534337"/>
            <a:chExt cx="2477273" cy="241119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D76DA0-7389-43C8-8567-7D4721AF646D}"/>
                </a:ext>
              </a:extLst>
            </p:cNvPr>
            <p:cNvSpPr/>
            <p:nvPr/>
          </p:nvSpPr>
          <p:spPr bwMode="auto">
            <a:xfrm>
              <a:off x="5737379" y="3335439"/>
              <a:ext cx="467248" cy="46724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03A460-889F-4556-BB10-9B4AFBE765C4}"/>
                </a:ext>
              </a:extLst>
            </p:cNvPr>
            <p:cNvSpPr/>
            <p:nvPr/>
          </p:nvSpPr>
          <p:spPr bwMode="auto">
            <a:xfrm>
              <a:off x="5447881" y="1534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F0A82C7-F7CE-4B65-B6EF-49EC5375F5CC}"/>
                </a:ext>
              </a:extLst>
            </p:cNvPr>
            <p:cNvSpPr/>
            <p:nvPr/>
          </p:nvSpPr>
          <p:spPr bwMode="auto">
            <a:xfrm>
              <a:off x="6613489" y="2136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E46A857-3419-48CB-B4A3-E61358F45D60}"/>
                </a:ext>
              </a:extLst>
            </p:cNvPr>
            <p:cNvSpPr/>
            <p:nvPr/>
          </p:nvSpPr>
          <p:spPr bwMode="auto">
            <a:xfrm>
              <a:off x="6088463" y="2685721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DD254F5-1DAC-492F-B2FC-003175BFC8CB}"/>
                </a:ext>
              </a:extLst>
            </p:cNvPr>
            <p:cNvCxnSpPr>
              <a:stCxn id="28" idx="5"/>
              <a:endCxn id="29" idx="1"/>
            </p:cNvCxnSpPr>
            <p:nvPr/>
          </p:nvCxnSpPr>
          <p:spPr bwMode="auto">
            <a:xfrm>
              <a:off x="5846702" y="1933158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63F86F-AC2A-422B-A42F-29E0FB25D0E6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 bwMode="auto">
            <a:xfrm flipH="1">
              <a:off x="6487284" y="2535158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475E542-7FF7-4FAE-8AF9-E933954A8147}"/>
                </a:ext>
              </a:extLst>
            </p:cNvPr>
            <p:cNvCxnSpPr>
              <a:stCxn id="28" idx="3"/>
              <a:endCxn id="34" idx="0"/>
            </p:cNvCxnSpPr>
            <p:nvPr/>
          </p:nvCxnSpPr>
          <p:spPr bwMode="auto">
            <a:xfrm flipH="1">
              <a:off x="5049060" y="1933158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1D69E315-D5B3-466F-8474-D8CE31D15E9E}"/>
                </a:ext>
              </a:extLst>
            </p:cNvPr>
            <p:cNvSpPr/>
            <p:nvPr/>
          </p:nvSpPr>
          <p:spPr bwMode="auto">
            <a:xfrm>
              <a:off x="4914964" y="2231701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E67390B-F4F0-402C-9CED-DCAB2C052EBC}"/>
                </a:ext>
              </a:extLst>
            </p:cNvPr>
            <p:cNvCxnSpPr>
              <a:stCxn id="36" idx="0"/>
              <a:endCxn id="30" idx="5"/>
            </p:cNvCxnSpPr>
            <p:nvPr/>
          </p:nvCxnSpPr>
          <p:spPr bwMode="auto">
            <a:xfrm flipH="1" flipV="1">
              <a:off x="6487284" y="3084542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ABA59058-5385-4CB2-B7F5-EA3D0B93D321}"/>
                </a:ext>
              </a:extLst>
            </p:cNvPr>
            <p:cNvSpPr/>
            <p:nvPr/>
          </p:nvSpPr>
          <p:spPr bwMode="auto">
            <a:xfrm>
              <a:off x="6535586" y="3204525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1916A40-8A95-420F-9239-33BD59CA53DD}"/>
                </a:ext>
              </a:extLst>
            </p:cNvPr>
            <p:cNvCxnSpPr>
              <a:stCxn id="38" idx="0"/>
              <a:endCxn id="29" idx="5"/>
            </p:cNvCxnSpPr>
            <p:nvPr/>
          </p:nvCxnSpPr>
          <p:spPr bwMode="auto">
            <a:xfrm flipH="1" flipV="1">
              <a:off x="7012310" y="2535158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AE2F139-BFFA-442F-8499-579798B8CE86}"/>
                </a:ext>
              </a:extLst>
            </p:cNvPr>
            <p:cNvSpPr/>
            <p:nvPr/>
          </p:nvSpPr>
          <p:spPr bwMode="auto">
            <a:xfrm>
              <a:off x="7039273" y="2834020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E26C80-88F7-4C8C-A0F2-FC385F9C6F0B}"/>
                </a:ext>
              </a:extLst>
            </p:cNvPr>
            <p:cNvCxnSpPr>
              <a:stCxn id="30" idx="3"/>
              <a:endCxn id="7" idx="0"/>
            </p:cNvCxnSpPr>
            <p:nvPr/>
          </p:nvCxnSpPr>
          <p:spPr bwMode="auto">
            <a:xfrm flipH="1">
              <a:off x="5971003" y="3084542"/>
              <a:ext cx="185887" cy="25089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288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682AD-8271-5D75-AD26-4DDCAB39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49570"/>
            <a:ext cx="8501062" cy="4704272"/>
          </a:xfrm>
        </p:spPr>
        <p:txBody>
          <a:bodyPr/>
          <a:lstStyle/>
          <a:p>
            <a:r>
              <a:rPr lang="zh-CN" altLang="en-US" sz="2800" dirty="0"/>
              <a:t>操作序列记作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,….O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dirty="0"/>
              <a:t>可描述为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s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…, o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rgbClr val="7030A0"/>
                </a:solidFill>
              </a:rPr>
              <a:t>是对应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>
                <a:solidFill>
                  <a:srgbClr val="7030A0"/>
                </a:solidFill>
              </a:rPr>
              <a:t>的</a:t>
            </a:r>
            <a:r>
              <a:rPr lang="en-US" altLang="zh-CN" sz="2800" dirty="0">
                <a:solidFill>
                  <a:srgbClr val="7030A0"/>
                </a:solidFill>
              </a:rPr>
              <a:t>splay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800" dirty="0"/>
              <a:t>对于非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操作，</a:t>
            </a:r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ΔΦ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)=O(log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c(o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)=c(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zh-CN" altLang="en-US" sz="2800" baseline="-250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800" dirty="0"/>
              <a:t>对于</a:t>
            </a:r>
            <a:r>
              <a:rPr lang="en-US" altLang="zh-CN" sz="2800" dirty="0"/>
              <a:t>splay</a:t>
            </a:r>
            <a:r>
              <a:rPr lang="zh-CN" altLang="en-US" sz="2800" dirty="0"/>
              <a:t>操作</a:t>
            </a:r>
            <a:r>
              <a:rPr lang="en-US" altLang="zh-CN" sz="2800" dirty="0"/>
              <a:t>:</a:t>
            </a:r>
            <a:r>
              <a:rPr lang="zh-CN" altLang="en-US" sz="2800" dirty="0"/>
              <a:t>      </a:t>
            </a:r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ΔΦ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)+ c(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O(log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1. c(o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≤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2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2. 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=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[c(s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c(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)] +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     [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+…+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(o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)]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Φ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</a:rPr>
              <a:t>初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-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Φ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</a:rPr>
              <a:t>末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 ≤ m log n + m log n + n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= O( m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+ n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79F88B-77E3-1E19-3F70-C93A000B3134}"/>
              </a:ext>
            </a:extLst>
          </p:cNvPr>
          <p:cNvSpPr txBox="1"/>
          <p:nvPr/>
        </p:nvSpPr>
        <p:spPr>
          <a:xfrm>
            <a:off x="642938" y="13498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更严格证明如下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6CEDC72-5A1C-A252-BE23-DC87B80D1941}"/>
              </a:ext>
            </a:extLst>
          </p:cNvPr>
          <p:cNvSpPr txBox="1">
            <a:spLocks/>
          </p:cNvSpPr>
          <p:nvPr/>
        </p:nvSpPr>
        <p:spPr bwMode="auto">
          <a:xfrm>
            <a:off x="790030" y="266684"/>
            <a:ext cx="7923282" cy="106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kern="0"/>
              <a:t>定理</a:t>
            </a:r>
            <a:r>
              <a:rPr lang="en-US" altLang="zh-CN" sz="2800" b="1" kern="0"/>
              <a:t>3</a:t>
            </a:r>
            <a:r>
              <a:rPr lang="en-US" altLang="zh-CN" sz="2800" kern="0"/>
              <a:t>. </a:t>
            </a:r>
            <a:r>
              <a:rPr lang="zh-CN" altLang="en-US" sz="2800" kern="0"/>
              <a:t>假设最多有</a:t>
            </a:r>
            <a:r>
              <a:rPr lang="en-US" altLang="zh-CN" sz="2800" kern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kern="0"/>
              <a:t>个节点。进行 </a:t>
            </a:r>
            <a:r>
              <a:rPr lang="en-US" altLang="zh-CN" sz="2800" i="1" kern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kern="0"/>
              <a:t>次 </a:t>
            </a:r>
            <a:r>
              <a:rPr lang="zh-CN" altLang="en-US" sz="2800" b="1" i="1" kern="0"/>
              <a:t>插入</a:t>
            </a:r>
            <a:r>
              <a:rPr lang="zh-CN" altLang="en-US" sz="2800" i="1" kern="0"/>
              <a:t> </a:t>
            </a:r>
            <a:r>
              <a:rPr lang="en-US" altLang="zh-CN" sz="2800" i="1" kern="0"/>
              <a:t>/</a:t>
            </a:r>
            <a:r>
              <a:rPr lang="zh-CN" altLang="en-US" sz="2800" b="1" i="1" kern="0"/>
              <a:t>删除</a:t>
            </a:r>
            <a:r>
              <a:rPr lang="zh-CN" altLang="en-US" sz="2800" i="1" kern="0"/>
              <a:t> </a:t>
            </a:r>
            <a:r>
              <a:rPr lang="en-US" altLang="zh-CN" sz="2800" i="1" kern="0"/>
              <a:t>/ </a:t>
            </a:r>
            <a:r>
              <a:rPr lang="zh-CN" altLang="en-US" sz="2800" b="1" i="1" kern="0"/>
              <a:t>查找</a:t>
            </a:r>
            <a:r>
              <a:rPr lang="zh-CN" altLang="en-US" sz="2800" i="1" kern="0"/>
              <a:t> </a:t>
            </a:r>
            <a:r>
              <a:rPr lang="zh-CN" altLang="en-US" sz="2800" kern="0"/>
              <a:t>操作的总运行时间是</a:t>
            </a:r>
            <a:r>
              <a:rPr lang="en-US" altLang="zh-CN" sz="2800" kern="0">
                <a:solidFill>
                  <a:schemeClr val="accent5">
                    <a:lumMod val="25000"/>
                  </a:schemeClr>
                </a:solidFill>
              </a:rPr>
              <a:t>O(m log n + n log n)</a:t>
            </a:r>
            <a:r>
              <a:rPr lang="zh-CN" altLang="en-US" sz="2800" kern="0"/>
              <a:t>。</a:t>
            </a:r>
            <a:endParaRPr lang="en-US" altLang="zh-CN" sz="2800" kern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4821FE-7F25-92C6-2C2E-C5B2A80DA3A7}"/>
              </a:ext>
            </a:extLst>
          </p:cNvPr>
          <p:cNvSpPr txBox="1"/>
          <p:nvPr/>
        </p:nvSpPr>
        <p:spPr>
          <a:xfrm>
            <a:off x="5960854" y="3948489"/>
            <a:ext cx="3085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800" dirty="0">
                <a:solidFill>
                  <a:schemeClr val="accent5">
                    <a:lumMod val="25000"/>
                  </a:schemeClr>
                </a:solidFill>
              </a:rPr>
              <a:t>ΔΦ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(o)</a:t>
            </a:r>
            <a:r>
              <a:rPr lang="en-US" altLang="zh-CN" sz="1800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solidFill>
                  <a:srgbClr val="7030A0"/>
                </a:solidFill>
              </a:rPr>
              <a:t>操作</a:t>
            </a:r>
            <a:r>
              <a:rPr lang="en-US" altLang="zh-CN" dirty="0">
                <a:solidFill>
                  <a:srgbClr val="7030A0"/>
                </a:solidFill>
              </a:rPr>
              <a:t> o </a:t>
            </a:r>
            <a:r>
              <a:rPr lang="zh-CN" altLang="en-US" dirty="0">
                <a:solidFill>
                  <a:srgbClr val="7030A0"/>
                </a:solidFill>
              </a:rPr>
              <a:t>后的势能增量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c(o)</a:t>
            </a:r>
            <a:r>
              <a:rPr lang="zh-CN" altLang="en-US" dirty="0">
                <a:solidFill>
                  <a:srgbClr val="7030A0"/>
                </a:solidFill>
              </a:rPr>
              <a:t>： 操作</a:t>
            </a:r>
            <a:r>
              <a:rPr lang="en-US" altLang="zh-CN" dirty="0">
                <a:solidFill>
                  <a:srgbClr val="7030A0"/>
                </a:solidFill>
              </a:rPr>
              <a:t> o </a:t>
            </a:r>
            <a:r>
              <a:rPr lang="zh-CN" altLang="en-US" dirty="0">
                <a:solidFill>
                  <a:srgbClr val="7030A0"/>
                </a:solidFill>
              </a:rPr>
              <a:t>的运算量。</a:t>
            </a:r>
          </a:p>
        </p:txBody>
      </p:sp>
    </p:spTree>
    <p:extLst>
      <p:ext uri="{BB962C8B-B14F-4D97-AF65-F5344CB8AC3E}">
        <p14:creationId xmlns:p14="http://schemas.microsoft.com/office/powerpoint/2010/main" val="312688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34C7-5841-4C0F-97EA-62158FE2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E1B1-579E-441D-974A-EF849F9E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67675" cy="4395578"/>
          </a:xfrm>
        </p:spPr>
        <p:txBody>
          <a:bodyPr/>
          <a:lstStyle/>
          <a:p>
            <a:r>
              <a:rPr lang="zh-CN" altLang="en-US" dirty="0"/>
              <a:t>核心思想：</a:t>
            </a:r>
            <a:r>
              <a:rPr lang="zh-CN" altLang="en-US" dirty="0">
                <a:solidFill>
                  <a:srgbClr val="9933FF"/>
                </a:solidFill>
              </a:rPr>
              <a:t>访问完节点后将他</a:t>
            </a:r>
            <a:r>
              <a:rPr lang="en-US" altLang="zh-CN" dirty="0">
                <a:solidFill>
                  <a:srgbClr val="9933FF"/>
                </a:solidFill>
              </a:rPr>
              <a:t>splay</a:t>
            </a:r>
            <a:r>
              <a:rPr lang="zh-CN" altLang="en-US" dirty="0">
                <a:solidFill>
                  <a:srgbClr val="9933FF"/>
                </a:solidFill>
              </a:rPr>
              <a:t>到根</a:t>
            </a:r>
            <a:endParaRPr lang="en-US" altLang="zh-CN" dirty="0">
              <a:solidFill>
                <a:srgbClr val="9933FF"/>
              </a:solidFill>
            </a:endParaRPr>
          </a:p>
          <a:p>
            <a:r>
              <a:rPr lang="zh-CN" altLang="en-US" dirty="0"/>
              <a:t>有趣的是，均摊时间效率得到了控制！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注意单次仍可能达到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O(n)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（前面有例子）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如果不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splay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，均摊效率无法保证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O(log n)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。</a:t>
            </a:r>
            <a:endParaRPr lang="en-US" altLang="zh-CN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dirty="0"/>
              <a:t>难点：</a:t>
            </a:r>
            <a:r>
              <a:rPr lang="zh-CN" altLang="en-US" dirty="0">
                <a:solidFill>
                  <a:srgbClr val="FF0000"/>
                </a:solidFill>
              </a:rPr>
              <a:t>分析均摊时间效率。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为此，我们引入了势函数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很小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b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本身可能挺大的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它有可能会达到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势函数的定义非常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巧妙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F900-F64A-4703-B240-4EC06F4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Splay(x)   </a:t>
            </a:r>
            <a:r>
              <a:rPr lang="zh-CN" altLang="en-US" dirty="0">
                <a:latin typeface="+mj-ea"/>
              </a:rPr>
              <a:t>的具体实现流程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02EDB-7CB0-4BBF-863A-843382FF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247356" cy="4581472"/>
          </a:xfrm>
        </p:spPr>
        <p:txBody>
          <a:bodyPr/>
          <a:lstStyle/>
          <a:p>
            <a:r>
              <a:rPr lang="zh-CN" altLang="en-US" dirty="0"/>
              <a:t>功能：将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调整到根节点。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具体实现方法</a:t>
            </a:r>
            <a:endParaRPr lang="en-US" altLang="zh-CN" dirty="0"/>
          </a:p>
          <a:p>
            <a:r>
              <a:rPr lang="zh-CN" altLang="en-US" dirty="0"/>
              <a:t>要分情况讨论，取决三个要素：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是不是根节点。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的左孩子还是右孩子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dirty="0"/>
              <a:t>的左孩子还是右孩子。</a:t>
            </a:r>
            <a:endParaRPr lang="en-US" altLang="zh-CN" dirty="0"/>
          </a:p>
          <a:p>
            <a:pPr lvl="2"/>
            <a:r>
              <a:rPr lang="en-US" altLang="zh-CN" dirty="0"/>
              <a:t>p=parent,</a:t>
            </a:r>
            <a:r>
              <a:rPr lang="zh-CN" altLang="en-US" dirty="0"/>
              <a:t> </a:t>
            </a:r>
            <a:r>
              <a:rPr lang="en-US" altLang="zh-CN" dirty="0"/>
              <a:t>g=grandparent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16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8CED5-4AB1-4F17-942F-BCC6288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导览</a:t>
            </a:r>
            <a:r>
              <a:rPr lang="en-US" altLang="zh-CN" dirty="0"/>
              <a:t>(Outline)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637A7-E35A-4F3B-8FD7-4A7D3B69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5" y="1939909"/>
            <a:ext cx="7428453" cy="36720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接下来的内容包括：</a:t>
            </a:r>
            <a:endParaRPr lang="en-US" altLang="zh-CN" dirty="0"/>
          </a:p>
          <a:p>
            <a:pPr lvl="1"/>
            <a:r>
              <a:rPr lang="zh-CN" altLang="en-US" dirty="0"/>
              <a:t>势函数来分析算法的两个例子</a:t>
            </a:r>
            <a:endParaRPr lang="en-US" altLang="zh-CN" dirty="0"/>
          </a:p>
          <a:p>
            <a:pPr lvl="2"/>
            <a:r>
              <a:rPr lang="zh-CN" altLang="en-US" dirty="0"/>
              <a:t>通过例子，</a:t>
            </a:r>
            <a:r>
              <a:rPr lang="zh-CN" altLang="en-US" dirty="0">
                <a:highlight>
                  <a:srgbClr val="FFFF00"/>
                </a:highlight>
              </a:rPr>
              <a:t>初步学习</a:t>
            </a:r>
            <a:r>
              <a:rPr lang="zh-CN" altLang="en-US" dirty="0"/>
              <a:t>如何构造势函数。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strike="dblStrike" dirty="0"/>
              <a:t>Splay tree</a:t>
            </a:r>
            <a:r>
              <a:rPr lang="zh-CN" altLang="en-US" strike="dblStrike" dirty="0"/>
              <a:t>的一个经典应用 </a:t>
            </a:r>
            <a:r>
              <a:rPr lang="en-US" altLang="zh-CN" strike="dblStrike" dirty="0"/>
              <a:t>(</a:t>
            </a:r>
            <a:r>
              <a:rPr lang="zh-CN" altLang="en-US" strike="dblStrike" dirty="0">
                <a:solidFill>
                  <a:schemeClr val="bg1">
                    <a:lumMod val="65000"/>
                  </a:schemeClr>
                </a:solidFill>
              </a:rPr>
              <a:t>实验课探讨</a:t>
            </a:r>
            <a:r>
              <a:rPr lang="en-US" altLang="zh-CN" strike="dblStrike" dirty="0"/>
              <a:t>)</a:t>
            </a:r>
          </a:p>
          <a:p>
            <a:pPr lvl="2"/>
            <a:r>
              <a:rPr lang="zh-CN" altLang="en-US" strike="dblStrike" dirty="0"/>
              <a:t>通过学习，了解</a:t>
            </a:r>
            <a:r>
              <a:rPr lang="en-US" altLang="zh-CN" strike="dblStrike" dirty="0"/>
              <a:t>splay tree</a:t>
            </a:r>
            <a:r>
              <a:rPr lang="zh-CN" altLang="en-US" strike="dblStrike" dirty="0"/>
              <a:t>的更多功能。</a:t>
            </a:r>
            <a:endParaRPr lang="en-US" altLang="zh-CN" strike="dblStrike" dirty="0"/>
          </a:p>
          <a:p>
            <a:pPr lvl="2"/>
            <a:r>
              <a:rPr lang="zh-CN" altLang="en-US" strike="dblStrike" dirty="0">
                <a:solidFill>
                  <a:srgbClr val="FF0000"/>
                </a:solidFill>
              </a:rPr>
              <a:t>还希望大家了解如何灵活的使用数据结构</a:t>
            </a:r>
            <a:r>
              <a:rPr lang="en-US" altLang="zh-CN" strike="dblStrike" dirty="0">
                <a:solidFill>
                  <a:srgbClr val="FF0000"/>
                </a:solidFill>
              </a:rPr>
              <a:t>!</a:t>
            </a:r>
            <a:endParaRPr lang="zh-CN" altLang="en-US" strike="dbl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FC6F-6815-4D6B-A6F1-682DD2E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势函数的第一个样例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E1688-3A1A-4A60-9562-2BA7AAD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350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幼儿园分组。</a:t>
            </a:r>
            <a:endParaRPr lang="en-US" altLang="zh-CN" sz="2800" dirty="0"/>
          </a:p>
          <a:p>
            <a:pPr lvl="1"/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个小孩。每个小孩有不超过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0070C0"/>
                </a:solidFill>
              </a:rPr>
              <a:t>仇敌（相互关系）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将小孩分成两组，每个小孩的同组仇敌不超过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/>
              <a:t>个！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naïve</a:t>
            </a:r>
            <a:r>
              <a:rPr lang="zh-CN" altLang="en-US" sz="2800" dirty="0"/>
              <a:t>的算法：</a:t>
            </a:r>
            <a:endParaRPr lang="en-US" altLang="zh-CN" sz="2800" dirty="0"/>
          </a:p>
          <a:p>
            <a:pPr lvl="1"/>
            <a:r>
              <a:rPr lang="zh-CN" altLang="en-US" sz="2400" dirty="0"/>
              <a:t>初始时，随便分。例如：全部小孩分在第一组。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当小孩与</a:t>
            </a:r>
            <a:r>
              <a:rPr lang="en-US" altLang="zh-CN" sz="2400" dirty="0">
                <a:solidFill>
                  <a:srgbClr val="9933FF"/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个或</a:t>
            </a:r>
            <a:r>
              <a:rPr lang="en-US" altLang="zh-CN" sz="2400" dirty="0">
                <a:solidFill>
                  <a:srgbClr val="9933FF"/>
                </a:solidFill>
              </a:rPr>
              <a:t>3</a:t>
            </a:r>
            <a:r>
              <a:rPr lang="zh-CN" altLang="en-US" sz="2400" dirty="0">
                <a:solidFill>
                  <a:srgbClr val="9933FF"/>
                </a:solidFill>
              </a:rPr>
              <a:t>个仇敌在一组，将他换到另一个组中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试分析</a:t>
            </a:r>
            <a:r>
              <a:rPr lang="en-US" altLang="zh-CN" sz="2800" dirty="0"/>
              <a:t>: </a:t>
            </a:r>
            <a:r>
              <a:rPr lang="zh-CN" altLang="en-US" sz="2800" dirty="0"/>
              <a:t>算法一定会终止并找到一个分组方案</a:t>
            </a:r>
            <a:r>
              <a:rPr lang="en-US" altLang="zh-CN" sz="2800" dirty="0"/>
              <a:t>!</a:t>
            </a:r>
          </a:p>
          <a:p>
            <a:pPr lvl="1"/>
            <a:r>
              <a:rPr lang="zh-CN" altLang="en-US" sz="2400" dirty="0"/>
              <a:t>解答：定义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/>
              <a:t>= </a:t>
            </a:r>
            <a:r>
              <a:rPr lang="zh-CN" altLang="en-US" sz="2400" dirty="0"/>
              <a:t>同组仇敌总数。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它会单调下降。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4EFD-4ED4-4573-91DB-B8E7612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势函数的另一个样例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9FB38-5601-42BE-98E3-02D60859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9035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黑白点连线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假设平面上有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个黑点，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个白点。</a:t>
            </a:r>
            <a:endParaRPr lang="en-US" altLang="zh-CN" sz="2400" dirty="0"/>
          </a:p>
          <a:p>
            <a:pPr lvl="1"/>
            <a:r>
              <a:rPr lang="zh-CN" altLang="en-US" sz="2400" dirty="0"/>
              <a:t>要用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条线段将每个黑点连接到一个不同的白。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如何构造一个方案，使得所有 连线不 相交？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BF1984-7DA7-48BA-9D96-ADAA5A967723}"/>
              </a:ext>
            </a:extLst>
          </p:cNvPr>
          <p:cNvGrpSpPr/>
          <p:nvPr/>
        </p:nvGrpSpPr>
        <p:grpSpPr>
          <a:xfrm>
            <a:off x="868380" y="3421459"/>
            <a:ext cx="1429378" cy="1401745"/>
            <a:chOff x="868380" y="3421459"/>
            <a:chExt cx="1429378" cy="140174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767AF1-69BF-411E-8CE9-A817A95CE476}"/>
                </a:ext>
              </a:extLst>
            </p:cNvPr>
            <p:cNvSpPr/>
            <p:nvPr/>
          </p:nvSpPr>
          <p:spPr bwMode="auto">
            <a:xfrm>
              <a:off x="1451185" y="342145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6403B-7B91-473F-9206-0C7525680C83}"/>
                </a:ext>
              </a:extLst>
            </p:cNvPr>
            <p:cNvSpPr/>
            <p:nvPr/>
          </p:nvSpPr>
          <p:spPr bwMode="auto">
            <a:xfrm>
              <a:off x="868380" y="386358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BC2626-DB87-48A3-9BE8-8A784E8E6A98}"/>
                </a:ext>
              </a:extLst>
            </p:cNvPr>
            <p:cNvSpPr/>
            <p:nvPr/>
          </p:nvSpPr>
          <p:spPr bwMode="auto">
            <a:xfrm>
              <a:off x="1483841" y="467750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0E0B129-BBCC-48AC-B2EC-11E8DEDFCCB7}"/>
                </a:ext>
              </a:extLst>
            </p:cNvPr>
            <p:cNvSpPr/>
            <p:nvPr/>
          </p:nvSpPr>
          <p:spPr bwMode="auto">
            <a:xfrm>
              <a:off x="2152057" y="426049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015A43-5797-4C26-8D58-523152C4BA7D}"/>
                </a:ext>
              </a:extLst>
            </p:cNvPr>
            <p:cNvSpPr/>
            <p:nvPr/>
          </p:nvSpPr>
          <p:spPr bwMode="auto">
            <a:xfrm>
              <a:off x="868380" y="4333346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A6E33B-CDA9-4210-A951-3A63889E0E16}"/>
                </a:ext>
              </a:extLst>
            </p:cNvPr>
            <p:cNvSpPr/>
            <p:nvPr/>
          </p:nvSpPr>
          <p:spPr bwMode="auto">
            <a:xfrm>
              <a:off x="2006356" y="379073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CC8C9BA-6CF9-447A-BA64-7D9927F63E97}"/>
              </a:ext>
            </a:extLst>
          </p:cNvPr>
          <p:cNvGrpSpPr/>
          <p:nvPr/>
        </p:nvGrpSpPr>
        <p:grpSpPr>
          <a:xfrm>
            <a:off x="822360" y="5314017"/>
            <a:ext cx="3172359" cy="1005880"/>
            <a:chOff x="2581157" y="5333894"/>
            <a:chExt cx="3172359" cy="100588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65BD25B-8C0E-46C9-8AA8-8CCA2D501E9E}"/>
                </a:ext>
              </a:extLst>
            </p:cNvPr>
            <p:cNvSpPr/>
            <p:nvPr/>
          </p:nvSpPr>
          <p:spPr bwMode="auto">
            <a:xfrm>
              <a:off x="2581157" y="5599950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4214787-6E3D-4CD6-8812-18D0091B69AF}"/>
                </a:ext>
              </a:extLst>
            </p:cNvPr>
            <p:cNvSpPr/>
            <p:nvPr/>
          </p:nvSpPr>
          <p:spPr bwMode="auto">
            <a:xfrm>
              <a:off x="3496828" y="5876281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F316AF-BACA-4DA5-85DA-CDF21FE1C482}"/>
                </a:ext>
              </a:extLst>
            </p:cNvPr>
            <p:cNvCxnSpPr>
              <a:stCxn id="43" idx="5"/>
              <a:endCxn id="45" idx="2"/>
            </p:cNvCxnSpPr>
            <p:nvPr/>
          </p:nvCxnSpPr>
          <p:spPr bwMode="auto">
            <a:xfrm>
              <a:off x="2705521" y="5724314"/>
              <a:ext cx="791307" cy="22481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6EF5D53-A30C-4030-9F03-20ED567D4BAC}"/>
                </a:ext>
              </a:extLst>
            </p:cNvPr>
            <p:cNvSpPr/>
            <p:nvPr/>
          </p:nvSpPr>
          <p:spPr bwMode="auto">
            <a:xfrm>
              <a:off x="3278277" y="540674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A101580-62D4-4021-8B21-3372071D4776}"/>
                </a:ext>
              </a:extLst>
            </p:cNvPr>
            <p:cNvSpPr/>
            <p:nvPr/>
          </p:nvSpPr>
          <p:spPr bwMode="auto">
            <a:xfrm>
              <a:off x="2795957" y="619407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B74B64C-F959-4F6E-93DD-191B705BE80E}"/>
                </a:ext>
              </a:extLst>
            </p:cNvPr>
            <p:cNvCxnSpPr>
              <a:stCxn id="51" idx="3"/>
              <a:endCxn id="53" idx="0"/>
            </p:cNvCxnSpPr>
            <p:nvPr/>
          </p:nvCxnSpPr>
          <p:spPr bwMode="auto">
            <a:xfrm flipH="1">
              <a:off x="2868808" y="5531109"/>
              <a:ext cx="430806" cy="6629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E1BF60F-884C-48E0-ADCE-CBD530134C32}"/>
                </a:ext>
              </a:extLst>
            </p:cNvPr>
            <p:cNvSpPr/>
            <p:nvPr/>
          </p:nvSpPr>
          <p:spPr bwMode="auto">
            <a:xfrm>
              <a:off x="4692144" y="5527099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C9D0F0E-FACD-477B-A195-A9EECE3C372A}"/>
                </a:ext>
              </a:extLst>
            </p:cNvPr>
            <p:cNvSpPr/>
            <p:nvPr/>
          </p:nvSpPr>
          <p:spPr bwMode="auto">
            <a:xfrm>
              <a:off x="5607815" y="5803430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6E4AAFF-4E33-40A1-94F5-EA9ED6F380A5}"/>
                </a:ext>
              </a:extLst>
            </p:cNvPr>
            <p:cNvCxnSpPr>
              <a:stCxn id="70" idx="5"/>
              <a:endCxn id="74" idx="1"/>
            </p:cNvCxnSpPr>
            <p:nvPr/>
          </p:nvCxnSpPr>
          <p:spPr bwMode="auto">
            <a:xfrm>
              <a:off x="4816508" y="5651463"/>
              <a:ext cx="111773" cy="491096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81805B7-8828-4B00-842E-05444E52356E}"/>
                </a:ext>
              </a:extLst>
            </p:cNvPr>
            <p:cNvSpPr/>
            <p:nvPr/>
          </p:nvSpPr>
          <p:spPr bwMode="auto">
            <a:xfrm>
              <a:off x="5389264" y="5333894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59C5A28-DEB6-4C88-9F94-58B61C7922EF}"/>
                </a:ext>
              </a:extLst>
            </p:cNvPr>
            <p:cNvSpPr/>
            <p:nvPr/>
          </p:nvSpPr>
          <p:spPr bwMode="auto">
            <a:xfrm>
              <a:off x="4906944" y="612122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C6D3DD9-FC3D-4810-9289-C1EFB23E62EC}"/>
                </a:ext>
              </a:extLst>
            </p:cNvPr>
            <p:cNvCxnSpPr>
              <a:stCxn id="73" idx="5"/>
              <a:endCxn id="71" idx="0"/>
            </p:cNvCxnSpPr>
            <p:nvPr/>
          </p:nvCxnSpPr>
          <p:spPr bwMode="auto">
            <a:xfrm>
              <a:off x="5513628" y="5458258"/>
              <a:ext cx="167038" cy="345172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33560A4E-C100-4BCF-9BF6-9F89333F15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1901" y="5745651"/>
              <a:ext cx="315592" cy="227596"/>
            </a:xfrm>
            <a:prstGeom prst="rightArrow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BCFC900-6CBB-4F61-8DA7-06A883EBBF84}"/>
              </a:ext>
            </a:extLst>
          </p:cNvPr>
          <p:cNvSpPr txBox="1"/>
          <p:nvPr/>
        </p:nvSpPr>
        <p:spPr>
          <a:xfrm>
            <a:off x="4451951" y="538686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=n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个线段的长度之和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按左边这种方法交换，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zh-CN" altLang="en-US" sz="2400" dirty="0">
                <a:latin typeface="+mj-ea"/>
                <a:ea typeface="+mj-ea"/>
              </a:rPr>
              <a:t>递减！</a:t>
            </a: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E54F0A-3A70-4D12-9967-D2129FB845C7}"/>
              </a:ext>
            </a:extLst>
          </p:cNvPr>
          <p:cNvGrpSpPr/>
          <p:nvPr/>
        </p:nvGrpSpPr>
        <p:grpSpPr>
          <a:xfrm>
            <a:off x="3784039" y="3465945"/>
            <a:ext cx="1464236" cy="1637103"/>
            <a:chOff x="3784039" y="3465945"/>
            <a:chExt cx="1464236" cy="163710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0464BC1-D133-4A6F-A266-8E3D83DCB420}"/>
                </a:ext>
              </a:extLst>
            </p:cNvPr>
            <p:cNvSpPr/>
            <p:nvPr/>
          </p:nvSpPr>
          <p:spPr bwMode="auto">
            <a:xfrm>
              <a:off x="4366844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4C2A87-87F9-4468-A4F6-0A329FAD8808}"/>
                </a:ext>
              </a:extLst>
            </p:cNvPr>
            <p:cNvSpPr/>
            <p:nvPr/>
          </p:nvSpPr>
          <p:spPr bwMode="auto">
            <a:xfrm>
              <a:off x="3784039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79F0212-5B92-452D-85AD-051F295912A0}"/>
                </a:ext>
              </a:extLst>
            </p:cNvPr>
            <p:cNvSpPr/>
            <p:nvPr/>
          </p:nvSpPr>
          <p:spPr bwMode="auto">
            <a:xfrm>
              <a:off x="4399500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48397D-01CE-4099-8B93-D140B440ABF5}"/>
                </a:ext>
              </a:extLst>
            </p:cNvPr>
            <p:cNvSpPr/>
            <p:nvPr/>
          </p:nvSpPr>
          <p:spPr bwMode="auto">
            <a:xfrm>
              <a:off x="5067716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A19C97-7B69-444E-9EFB-C0E36240660C}"/>
                </a:ext>
              </a:extLst>
            </p:cNvPr>
            <p:cNvSpPr/>
            <p:nvPr/>
          </p:nvSpPr>
          <p:spPr bwMode="auto">
            <a:xfrm>
              <a:off x="3784039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B6DE5DB-1789-44F8-90D3-009FA2E446B5}"/>
                </a:ext>
              </a:extLst>
            </p:cNvPr>
            <p:cNvSpPr/>
            <p:nvPr/>
          </p:nvSpPr>
          <p:spPr bwMode="auto">
            <a:xfrm>
              <a:off x="4922015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B4C4AED-1B21-4437-AA82-9B96537D9F63}"/>
                </a:ext>
              </a:extLst>
            </p:cNvPr>
            <p:cNvCxnSpPr>
              <a:stCxn id="22" idx="7"/>
              <a:endCxn id="21" idx="3"/>
            </p:cNvCxnSpPr>
            <p:nvPr/>
          </p:nvCxnSpPr>
          <p:spPr bwMode="auto">
            <a:xfrm flipV="1">
              <a:off x="3908403" y="3590309"/>
              <a:ext cx="479778" cy="3391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9E8EADE-F21A-47AB-A856-7E5436B8739B}"/>
                </a:ext>
              </a:extLst>
            </p:cNvPr>
            <p:cNvCxnSpPr>
              <a:stCxn id="26" idx="3"/>
              <a:endCxn id="23" idx="0"/>
            </p:cNvCxnSpPr>
            <p:nvPr/>
          </p:nvCxnSpPr>
          <p:spPr bwMode="auto">
            <a:xfrm flipH="1">
              <a:off x="4472351" y="3959585"/>
              <a:ext cx="471001" cy="76240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C511837-70E3-4B45-871B-49E5ECE7493F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 bwMode="auto">
            <a:xfrm flipV="1">
              <a:off x="3929740" y="4377833"/>
              <a:ext cx="1137976" cy="7285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EEA25922-404B-427F-AC8E-F96E74958979}"/>
                </a:ext>
              </a:extLst>
            </p:cNvPr>
            <p:cNvSpPr/>
            <p:nvPr/>
          </p:nvSpPr>
          <p:spPr bwMode="auto">
            <a:xfrm>
              <a:off x="4922015" y="4776788"/>
              <a:ext cx="326260" cy="326260"/>
            </a:xfrm>
            <a:prstGeom prst="mathMultiply">
              <a:avLst>
                <a:gd name="adj1" fmla="val 8923"/>
              </a:avLst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5C7D1A-1603-472F-B1E3-7BC1A5D52F6E}"/>
              </a:ext>
            </a:extLst>
          </p:cNvPr>
          <p:cNvGrpSpPr/>
          <p:nvPr/>
        </p:nvGrpSpPr>
        <p:grpSpPr>
          <a:xfrm>
            <a:off x="6195873" y="3465945"/>
            <a:ext cx="1429378" cy="1675365"/>
            <a:chOff x="6195873" y="3465945"/>
            <a:chExt cx="1429378" cy="167536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92B38C-4133-480B-AD9A-7958E070D0B6}"/>
                </a:ext>
              </a:extLst>
            </p:cNvPr>
            <p:cNvSpPr/>
            <p:nvPr/>
          </p:nvSpPr>
          <p:spPr bwMode="auto">
            <a:xfrm>
              <a:off x="6778678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81721D-846B-4911-A9FF-D69E0A89F259}"/>
                </a:ext>
              </a:extLst>
            </p:cNvPr>
            <p:cNvSpPr/>
            <p:nvPr/>
          </p:nvSpPr>
          <p:spPr bwMode="auto">
            <a:xfrm>
              <a:off x="6195873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3041297-54C2-4C76-93DE-3C2350DC8184}"/>
                </a:ext>
              </a:extLst>
            </p:cNvPr>
            <p:cNvSpPr/>
            <p:nvPr/>
          </p:nvSpPr>
          <p:spPr bwMode="auto">
            <a:xfrm>
              <a:off x="6811334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F9E184-8351-47D0-9049-BFA7F070C9F5}"/>
                </a:ext>
              </a:extLst>
            </p:cNvPr>
            <p:cNvSpPr/>
            <p:nvPr/>
          </p:nvSpPr>
          <p:spPr bwMode="auto">
            <a:xfrm>
              <a:off x="7479550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D0732E-BA10-4335-89F1-5B18E66B5E20}"/>
                </a:ext>
              </a:extLst>
            </p:cNvPr>
            <p:cNvSpPr/>
            <p:nvPr/>
          </p:nvSpPr>
          <p:spPr bwMode="auto">
            <a:xfrm>
              <a:off x="6195873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22C6AB3-795C-41CB-9BF8-CE940F73DAF5}"/>
                </a:ext>
              </a:extLst>
            </p:cNvPr>
            <p:cNvSpPr/>
            <p:nvPr/>
          </p:nvSpPr>
          <p:spPr bwMode="auto">
            <a:xfrm>
              <a:off x="7333849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9D52F1B-E322-48DA-97E7-CE9FA393963C}"/>
                </a:ext>
              </a:extLst>
            </p:cNvPr>
            <p:cNvCxnSpPr>
              <a:stCxn id="35" idx="1"/>
              <a:endCxn id="30" idx="5"/>
            </p:cNvCxnSpPr>
            <p:nvPr/>
          </p:nvCxnSpPr>
          <p:spPr bwMode="auto">
            <a:xfrm flipH="1" flipV="1">
              <a:off x="6903042" y="3590309"/>
              <a:ext cx="452144" cy="26624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A698B1A-5549-4640-B8E8-6D17955F2CDD}"/>
                </a:ext>
              </a:extLst>
            </p:cNvPr>
            <p:cNvCxnSpPr>
              <a:stCxn id="33" idx="3"/>
              <a:endCxn id="32" idx="7"/>
            </p:cNvCxnSpPr>
            <p:nvPr/>
          </p:nvCxnSpPr>
          <p:spPr bwMode="auto">
            <a:xfrm flipH="1">
              <a:off x="6935698" y="4429346"/>
              <a:ext cx="565189" cy="31398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0E4D66-3D3F-45AB-8928-BEA7652D1BEE}"/>
                </a:ext>
              </a:extLst>
            </p:cNvPr>
            <p:cNvCxnSpPr>
              <a:stCxn id="34" idx="0"/>
              <a:endCxn id="31" idx="4"/>
            </p:cNvCxnSpPr>
            <p:nvPr/>
          </p:nvCxnSpPr>
          <p:spPr bwMode="auto">
            <a:xfrm flipV="1">
              <a:off x="6268724" y="4053773"/>
              <a:ext cx="0" cy="32405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笑脸 10">
              <a:extLst>
                <a:ext uri="{FF2B5EF4-FFF2-40B4-BE49-F238E27FC236}">
                  <a16:creationId xmlns:a16="http://schemas.microsoft.com/office/drawing/2014/main" id="{27DB1485-215F-49F8-BF75-64C305DBB3BD}"/>
                </a:ext>
              </a:extLst>
            </p:cNvPr>
            <p:cNvSpPr/>
            <p:nvPr/>
          </p:nvSpPr>
          <p:spPr bwMode="auto">
            <a:xfrm>
              <a:off x="7310346" y="4850798"/>
              <a:ext cx="290512" cy="290512"/>
            </a:xfrm>
            <a:prstGeom prst="smileyF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6CC11-FF81-46CF-80C1-DD2635C8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"/>
              </a:rPr>
              <a:t>Splay tree</a:t>
            </a:r>
            <a:r>
              <a:rPr lang="zh-CN" altLang="en-US" dirty="0">
                <a:latin typeface="camb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32A10-B595-4F9C-85E1-59DB8304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591049"/>
          </a:xfrm>
        </p:spPr>
        <p:txBody>
          <a:bodyPr/>
          <a:lstStyle/>
          <a:p>
            <a:r>
              <a:rPr lang="zh-CN" altLang="en-US" sz="2800" dirty="0"/>
              <a:t>优点 </a:t>
            </a:r>
            <a:r>
              <a:rPr lang="en-US" altLang="zh-CN" sz="2800" dirty="0"/>
              <a:t>(</a:t>
            </a:r>
            <a:r>
              <a:rPr lang="zh-CN" altLang="en-US" sz="2800" dirty="0"/>
              <a:t>对比平衡二叉树、红黑树等）</a:t>
            </a:r>
            <a:endParaRPr lang="en-US" altLang="zh-CN" sz="2800" dirty="0"/>
          </a:p>
          <a:p>
            <a:pPr lvl="1"/>
            <a:r>
              <a:rPr lang="zh-CN" altLang="en-US" sz="2400" dirty="0"/>
              <a:t>功能丰富。支持操作：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最大值、最小值、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Insert\Delete\Find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successor\predecessor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找第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大元素、区间翻转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Join(*)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Split(*)</a:t>
            </a:r>
            <a:r>
              <a:rPr lang="zh-CN" altLang="en-US" sz="2400" dirty="0"/>
              <a:t>等等。</a:t>
            </a:r>
            <a:endParaRPr lang="en-US" altLang="zh-CN" sz="2400" dirty="0"/>
          </a:p>
          <a:p>
            <a:pPr lvl="1"/>
            <a:r>
              <a:rPr lang="zh-CN" altLang="en-US" sz="2400" dirty="0"/>
              <a:t>简单易实现、效率快。</a:t>
            </a:r>
            <a:r>
              <a:rPr lang="zh-CN" altLang="en-US" sz="2400" dirty="0">
                <a:solidFill>
                  <a:srgbClr val="9933FF"/>
                </a:solidFill>
              </a:rPr>
              <a:t>尤其</a:t>
            </a:r>
            <a:r>
              <a:rPr lang="en-US" altLang="zh-CN" sz="2400" dirty="0">
                <a:solidFill>
                  <a:srgbClr val="9933FF"/>
                </a:solidFill>
              </a:rPr>
              <a:t>Delete</a:t>
            </a:r>
            <a:r>
              <a:rPr lang="zh-CN" altLang="en-US" sz="2400" dirty="0">
                <a:solidFill>
                  <a:srgbClr val="9933FF"/>
                </a:solidFill>
              </a:rPr>
              <a:t>简单。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特点：近期被访问的节点会在靠近根的位置。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useful for implementing caches and garbage collection algorithms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空间利用率好，</a:t>
            </a:r>
            <a:r>
              <a:rPr lang="zh-CN" altLang="en-US" sz="2400" dirty="0">
                <a:solidFill>
                  <a:srgbClr val="9933FF"/>
                </a:solidFill>
              </a:rPr>
              <a:t>无需平衡因子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缺点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结构更松散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9933FF"/>
                </a:solidFill>
              </a:rPr>
              <a:t>单次可能更慢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即使做查找也需要用</a:t>
            </a:r>
            <a:r>
              <a:rPr lang="en-US" altLang="zh-CN" sz="2400" dirty="0"/>
              <a:t>splay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9933FF"/>
                </a:solidFill>
              </a:rPr>
              <a:t>查找也会改变树结构。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大量查找的应用下，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AVL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的效率会更好。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E92B-4A8C-4DC8-956B-15858F47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r>
              <a:rPr lang="zh-CN" altLang="en-US" dirty="0"/>
              <a:t>：势函数</a:t>
            </a:r>
            <a:r>
              <a:rPr lang="zh-CN" altLang="en-US"/>
              <a:t>分析法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06CB7-F100-480B-8A13-283E009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6187" cy="5076825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考虑如下操作：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（假设有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发生改变，该次运算量为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请证明：均摊的计算量为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解答：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的二进制表达中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易知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+…+(C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8D41-6947-4E5B-A908-C6DBA0B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03" y="1385977"/>
            <a:ext cx="8342189" cy="1168394"/>
          </a:xfrm>
        </p:spPr>
        <p:txBody>
          <a:bodyPr/>
          <a:lstStyle/>
          <a:p>
            <a:pPr lvl="1"/>
            <a:r>
              <a:rPr lang="en-US" altLang="zh-CN" dirty="0"/>
              <a:t>Case </a:t>
            </a:r>
            <a:r>
              <a:rPr lang="en-US" altLang="zh-CN" dirty="0" err="1">
                <a:solidFill>
                  <a:srgbClr val="FF0000"/>
                </a:solidFill>
              </a:rPr>
              <a:t>zig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是左孩子。 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Case </a:t>
            </a:r>
            <a:r>
              <a:rPr lang="en-US" altLang="zh-CN" dirty="0" err="1">
                <a:solidFill>
                  <a:srgbClr val="FF0000"/>
                </a:solidFill>
              </a:rPr>
              <a:t>zag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:x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是右孩子。（对称）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27F7F0A-C2E4-48C5-A20A-F191311F836A}"/>
              </a:ext>
            </a:extLst>
          </p:cNvPr>
          <p:cNvGrpSpPr/>
          <p:nvPr/>
        </p:nvGrpSpPr>
        <p:grpSpPr>
          <a:xfrm>
            <a:off x="1411793" y="3039626"/>
            <a:ext cx="2316145" cy="3160207"/>
            <a:chOff x="1411793" y="3039626"/>
            <a:chExt cx="2316145" cy="316020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06F9AE4-9BCC-4CFC-913B-DF0C74D6A13A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0C9A3F7-9636-4EBE-A126-BC11439FF88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37A6B61-AFA4-4411-ABAF-5DBA14533174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1DC0527-6630-4EFB-802C-B0AEF0DB185B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171AD9F-BA5A-4D28-AAA1-7A0CC837788C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ADD6616-D819-4360-9551-ED9C10F8CF53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96383B-11B6-4702-8659-B1A5610E4D5E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A66E73C-7C88-4705-861D-52C75071D7FB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9441E0B-41B6-44A1-89AF-68415E6751A8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75D5912-2DF6-43F6-8C71-BE8F9B6BC338}"/>
              </a:ext>
            </a:extLst>
          </p:cNvPr>
          <p:cNvGrpSpPr/>
          <p:nvPr/>
        </p:nvGrpSpPr>
        <p:grpSpPr>
          <a:xfrm>
            <a:off x="5465577" y="3039626"/>
            <a:ext cx="2452524" cy="3154185"/>
            <a:chOff x="5465577" y="3039626"/>
            <a:chExt cx="2452524" cy="315418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164AED2-0317-48C6-99CE-9AFC23F6BAD5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5516CD-79F5-4E61-B1FA-39FBBAEEE99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51C6F9EB-9174-46DE-84EA-04866C65A602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8FB30B75-E9F8-4042-B67E-0E49AD99A769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94C05B55-80A1-4548-9F4B-0FA0AC6A03E2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3F3776-08E6-40B5-9051-6796E63F4266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D5B8A44-CDEF-4729-B12C-099D99294C10}"/>
                </a:ext>
              </a:extLst>
            </p:cNvPr>
            <p:cNvCxnSpPr>
              <a:cxnSpLocks/>
              <a:stCxn id="36" idx="0"/>
              <a:endCxn id="33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AC218B4-F765-47EE-94C7-788E8C614725}"/>
                </a:ext>
              </a:extLst>
            </p:cNvPr>
            <p:cNvCxnSpPr>
              <a:stCxn id="34" idx="5"/>
              <a:endCxn id="33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809B4BC-102A-4F28-BFFC-C86F713E67E9}"/>
                </a:ext>
              </a:extLst>
            </p:cNvPr>
            <p:cNvCxnSpPr>
              <a:stCxn id="37" idx="0"/>
              <a:endCxn id="33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1E4AE07-ADE7-4E04-962F-1F5E28158066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F38DCC1-A142-D182-AA49-7C3C24E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Case 1:</a:t>
            </a:r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4400" dirty="0"/>
              <a:t>是根节点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F01B-BEB4-42F0-8CDD-6F684C1C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Case 2:</a:t>
            </a:r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4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4400" dirty="0"/>
              <a:t>不是根节点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DB8C-6BFB-4281-8FAD-3F0AD620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5772935" cy="4542229"/>
          </a:xfrm>
        </p:spPr>
        <p:txBody>
          <a:bodyPr/>
          <a:lstStyle/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zig-zig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zag-zag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zig-zig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zig-zag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FF0000"/>
                </a:solidFill>
              </a:rPr>
              <a:t>zag-zig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zig-zag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孩子。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DBCEFF9-EFAA-409B-88F3-8D7811728039}"/>
              </a:ext>
            </a:extLst>
          </p:cNvPr>
          <p:cNvGrpSpPr/>
          <p:nvPr/>
        </p:nvGrpSpPr>
        <p:grpSpPr>
          <a:xfrm>
            <a:off x="6140769" y="1491501"/>
            <a:ext cx="1289075" cy="1358516"/>
            <a:chOff x="5375867" y="1306862"/>
            <a:chExt cx="1552473" cy="163610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B03655B-1FD2-41F7-8799-8F57FA50574B}"/>
                </a:ext>
              </a:extLst>
            </p:cNvPr>
            <p:cNvSpPr/>
            <p:nvPr/>
          </p:nvSpPr>
          <p:spPr bwMode="auto">
            <a:xfrm>
              <a:off x="5893358" y="186616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80BBF7-C898-4145-B03D-ED53375C7EDE}"/>
                </a:ext>
              </a:extLst>
            </p:cNvPr>
            <p:cNvSpPr/>
            <p:nvPr/>
          </p:nvSpPr>
          <p:spPr bwMode="auto">
            <a:xfrm>
              <a:off x="5375867" y="242547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522CD2-4ED2-47F7-BA69-673DF146AFB3}"/>
                </a:ext>
              </a:extLst>
            </p:cNvPr>
            <p:cNvSpPr/>
            <p:nvPr/>
          </p:nvSpPr>
          <p:spPr bwMode="auto">
            <a:xfrm>
              <a:off x="6410849" y="130686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C438FBE-6BC7-46B2-869D-29C99CB1F98D}"/>
                </a:ext>
              </a:extLst>
            </p:cNvPr>
            <p:cNvCxnSpPr>
              <a:stCxn id="4" idx="7"/>
              <a:endCxn id="6" idx="3"/>
            </p:cNvCxnSpPr>
            <p:nvPr/>
          </p:nvCxnSpPr>
          <p:spPr bwMode="auto">
            <a:xfrm flipV="1">
              <a:off x="6335064" y="1748568"/>
              <a:ext cx="151570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7FACC3-CF7D-4975-BCF9-C48A12B41FF7}"/>
                </a:ext>
              </a:extLst>
            </p:cNvPr>
            <p:cNvCxnSpPr/>
            <p:nvPr/>
          </p:nvCxnSpPr>
          <p:spPr bwMode="auto">
            <a:xfrm flipV="1">
              <a:off x="5820085" y="2320699"/>
              <a:ext cx="188829" cy="180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4CF096A-D555-48EB-8AB1-E337DAA67C90}"/>
              </a:ext>
            </a:extLst>
          </p:cNvPr>
          <p:cNvGrpSpPr/>
          <p:nvPr/>
        </p:nvGrpSpPr>
        <p:grpSpPr>
          <a:xfrm>
            <a:off x="7592891" y="2518837"/>
            <a:ext cx="1289076" cy="1366526"/>
            <a:chOff x="7340322" y="1941953"/>
            <a:chExt cx="1552473" cy="164574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44F67C-7954-45D7-B6C2-44FB71FFC957}"/>
                </a:ext>
              </a:extLst>
            </p:cNvPr>
            <p:cNvSpPr/>
            <p:nvPr/>
          </p:nvSpPr>
          <p:spPr bwMode="auto">
            <a:xfrm>
              <a:off x="7340322" y="19419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CBAC20-FD2B-4FD5-BC44-D5AE97E0FEAC}"/>
                </a:ext>
              </a:extLst>
            </p:cNvPr>
            <p:cNvSpPr/>
            <p:nvPr/>
          </p:nvSpPr>
          <p:spPr bwMode="auto">
            <a:xfrm>
              <a:off x="7857813" y="25060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9B49D4B-8E31-449E-A9C4-3587D2FA30C3}"/>
                </a:ext>
              </a:extLst>
            </p:cNvPr>
            <p:cNvSpPr/>
            <p:nvPr/>
          </p:nvSpPr>
          <p:spPr bwMode="auto">
            <a:xfrm>
              <a:off x="8375304" y="307021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B3C668-668E-4BC0-A3A0-C66A21C6D170}"/>
                </a:ext>
              </a:extLst>
            </p:cNvPr>
            <p:cNvCxnSpPr>
              <a:stCxn id="16" idx="1"/>
              <a:endCxn id="14" idx="5"/>
            </p:cNvCxnSpPr>
            <p:nvPr/>
          </p:nvCxnSpPr>
          <p:spPr bwMode="auto">
            <a:xfrm flipH="1" flipV="1">
              <a:off x="7782028" y="2383659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297E7C6-01C6-4842-AFEF-612848B3383D}"/>
                </a:ext>
              </a:extLst>
            </p:cNvPr>
            <p:cNvCxnSpPr>
              <a:stCxn id="17" idx="1"/>
              <a:endCxn id="16" idx="5"/>
            </p:cNvCxnSpPr>
            <p:nvPr/>
          </p:nvCxnSpPr>
          <p:spPr bwMode="auto">
            <a:xfrm flipH="1" flipV="1">
              <a:off x="8299519" y="2947788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3808BFE-5E21-4174-8B8E-5851292A56E6}"/>
              </a:ext>
            </a:extLst>
          </p:cNvPr>
          <p:cNvGrpSpPr/>
          <p:nvPr/>
        </p:nvGrpSpPr>
        <p:grpSpPr>
          <a:xfrm>
            <a:off x="6502314" y="3472282"/>
            <a:ext cx="943517" cy="1426628"/>
            <a:chOff x="6309524" y="3472282"/>
            <a:chExt cx="1136307" cy="17181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FB187B4-4899-4A46-9120-97B8901D58DB}"/>
                </a:ext>
              </a:extLst>
            </p:cNvPr>
            <p:cNvSpPr/>
            <p:nvPr/>
          </p:nvSpPr>
          <p:spPr bwMode="auto">
            <a:xfrm>
              <a:off x="6928340" y="3472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85721E-BEF7-4DC8-B16B-A6337677367F}"/>
                </a:ext>
              </a:extLst>
            </p:cNvPr>
            <p:cNvSpPr/>
            <p:nvPr/>
          </p:nvSpPr>
          <p:spPr bwMode="auto">
            <a:xfrm>
              <a:off x="6309524" y="403158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A02EAC-8D6B-4583-AAEC-0BFEFFE828B0}"/>
                </a:ext>
              </a:extLst>
            </p:cNvPr>
            <p:cNvSpPr/>
            <p:nvPr/>
          </p:nvSpPr>
          <p:spPr bwMode="auto">
            <a:xfrm>
              <a:off x="6619352" y="46729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B383CCE-7398-4CAC-8478-D527EF958ED5}"/>
                </a:ext>
              </a:extLst>
            </p:cNvPr>
            <p:cNvCxnSpPr>
              <a:stCxn id="28" idx="7"/>
              <a:endCxn id="25" idx="3"/>
            </p:cNvCxnSpPr>
            <p:nvPr/>
          </p:nvCxnSpPr>
          <p:spPr bwMode="auto">
            <a:xfrm flipV="1">
              <a:off x="6751230" y="3913988"/>
              <a:ext cx="252895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2AC112-2D44-48B8-891A-83CBE2BF1A89}"/>
                </a:ext>
              </a:extLst>
            </p:cNvPr>
            <p:cNvCxnSpPr>
              <a:stCxn id="28" idx="5"/>
              <a:endCxn id="30" idx="0"/>
            </p:cNvCxnSpPr>
            <p:nvPr/>
          </p:nvCxnSpPr>
          <p:spPr bwMode="auto">
            <a:xfrm>
              <a:off x="6751230" y="4473294"/>
              <a:ext cx="126868" cy="19962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AF7FD84-DACE-440D-AEB7-624C2066EDFC}"/>
              </a:ext>
            </a:extLst>
          </p:cNvPr>
          <p:cNvGrpSpPr/>
          <p:nvPr/>
        </p:nvGrpSpPr>
        <p:grpSpPr>
          <a:xfrm>
            <a:off x="7642473" y="4269411"/>
            <a:ext cx="1000175" cy="1452849"/>
            <a:chOff x="7857812" y="4586001"/>
            <a:chExt cx="1204542" cy="1749711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8C25D97-1DE2-43A5-86B5-A24E889A650E}"/>
                </a:ext>
              </a:extLst>
            </p:cNvPr>
            <p:cNvSpPr/>
            <p:nvPr/>
          </p:nvSpPr>
          <p:spPr bwMode="auto">
            <a:xfrm>
              <a:off x="7857812" y="458600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6B2592F-AB09-42D8-A72F-11A873EC2EB9}"/>
                </a:ext>
              </a:extLst>
            </p:cNvPr>
            <p:cNvSpPr/>
            <p:nvPr/>
          </p:nvSpPr>
          <p:spPr bwMode="auto">
            <a:xfrm>
              <a:off x="8544863" y="51904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E4BEB82-7C73-4A09-90B5-BF1AEDB1BAA7}"/>
                </a:ext>
              </a:extLst>
            </p:cNvPr>
            <p:cNvSpPr/>
            <p:nvPr/>
          </p:nvSpPr>
          <p:spPr bwMode="auto">
            <a:xfrm>
              <a:off x="8192343" y="581822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152ECFD-5CC4-4A67-A80E-6A86703D0AF7}"/>
                </a:ext>
              </a:extLst>
            </p:cNvPr>
            <p:cNvCxnSpPr>
              <a:stCxn id="40" idx="1"/>
              <a:endCxn id="39" idx="5"/>
            </p:cNvCxnSpPr>
            <p:nvPr/>
          </p:nvCxnSpPr>
          <p:spPr bwMode="auto">
            <a:xfrm flipH="1" flipV="1">
              <a:off x="8299518" y="5027707"/>
              <a:ext cx="321130" cy="23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ABA2476-B02A-47D1-9EF3-2AA0913C8D6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 bwMode="auto">
            <a:xfrm flipH="1">
              <a:off x="8451089" y="5632120"/>
              <a:ext cx="169559" cy="18610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31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Zig-zig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80D4EA0-BE28-461B-B2B6-0DF0E068AAE3}"/>
              </a:ext>
            </a:extLst>
          </p:cNvPr>
          <p:cNvGrpSpPr/>
          <p:nvPr/>
        </p:nvGrpSpPr>
        <p:grpSpPr>
          <a:xfrm>
            <a:off x="828988" y="2497282"/>
            <a:ext cx="3125039" cy="3687478"/>
            <a:chOff x="828988" y="2497282"/>
            <a:chExt cx="3125039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B5E2A4-23E4-4CD8-B9D4-5871ADAE252B}"/>
              </a:ext>
            </a:extLst>
          </p:cNvPr>
          <p:cNvGrpSpPr/>
          <p:nvPr/>
        </p:nvGrpSpPr>
        <p:grpSpPr>
          <a:xfrm>
            <a:off x="5514447" y="2497282"/>
            <a:ext cx="3099291" cy="3687478"/>
            <a:chOff x="5514447" y="2497282"/>
            <a:chExt cx="3099291" cy="368747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5"/>
              <a:endCxn id="2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29" idx="5"/>
              <a:endCxn id="3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8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Zig-zag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759206-4FBC-4AB9-947F-EA0A3B82A86E}"/>
              </a:ext>
            </a:extLst>
          </p:cNvPr>
          <p:cNvGrpSpPr/>
          <p:nvPr/>
        </p:nvGrpSpPr>
        <p:grpSpPr>
          <a:xfrm>
            <a:off x="960033" y="2497282"/>
            <a:ext cx="2944803" cy="3687478"/>
            <a:chOff x="960033" y="2497282"/>
            <a:chExt cx="2944803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4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5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BAAEA6D-994F-4853-AC91-35551AB488ED}"/>
              </a:ext>
            </a:extLst>
          </p:cNvPr>
          <p:cNvGrpSpPr/>
          <p:nvPr/>
        </p:nvGrpSpPr>
        <p:grpSpPr>
          <a:xfrm>
            <a:off x="5592657" y="2496234"/>
            <a:ext cx="3292387" cy="3095674"/>
            <a:chOff x="5592657" y="2496234"/>
            <a:chExt cx="3292387" cy="309567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29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3"/>
              <a:endCxn id="29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30" idx="5"/>
              <a:endCxn id="38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3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375F-3DFF-4477-A7BA-02BFB088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</a:t>
            </a:r>
            <a:r>
              <a:rPr lang="zh-CN" altLang="en-US" dirty="0">
                <a:latin typeface="Cambria" panose="02040503050406030204" pitchFamily="18" charset="0"/>
              </a:rPr>
              <a:t>：实现流程小结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2FCAA-B39D-446E-9AF8-E378D1EB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311916" cy="2920753"/>
          </a:xfrm>
        </p:spPr>
        <p:txBody>
          <a:bodyPr/>
          <a:lstStyle/>
          <a:p>
            <a:r>
              <a:rPr lang="zh-CN" altLang="en-US" sz="2800" dirty="0"/>
              <a:t>把上述的一次调整叫做一次</a:t>
            </a:r>
            <a:r>
              <a:rPr lang="en-US" altLang="zh-CN" sz="2800" dirty="0">
                <a:solidFill>
                  <a:srgbClr val="00B0F0"/>
                </a:solidFill>
              </a:rPr>
              <a:t>splaying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zig-zig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zig-zag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zag-zig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zag-zag</a:t>
            </a:r>
          </a:p>
          <a:p>
            <a:r>
              <a:rPr lang="zh-CN" altLang="en-US" sz="2800" dirty="0"/>
              <a:t>若干次</a:t>
            </a:r>
            <a:r>
              <a:rPr lang="en-US" altLang="zh-CN" sz="2800" dirty="0"/>
              <a:t>splaying</a:t>
            </a:r>
            <a:r>
              <a:rPr lang="zh-CN" altLang="en-US" sz="2800" dirty="0"/>
              <a:t>后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到达根节点。</a:t>
            </a:r>
            <a:endParaRPr lang="en-US" altLang="zh-CN" sz="28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离根的距离 </a:t>
            </a:r>
            <a:r>
              <a:rPr lang="en-US" altLang="zh-CN" sz="2400" dirty="0"/>
              <a:t>≥ 2</a:t>
            </a:r>
          </a:p>
          <a:p>
            <a:pPr lvl="2"/>
            <a:r>
              <a:rPr lang="zh-CN" altLang="en-US" sz="2000" dirty="0"/>
              <a:t>一次</a:t>
            </a:r>
            <a:r>
              <a:rPr lang="en-US" altLang="zh-CN" sz="2000" dirty="0"/>
              <a:t>splaying</a:t>
            </a:r>
            <a:r>
              <a:rPr lang="zh-CN" altLang="en-US" sz="2000" dirty="0"/>
              <a:t>之后距离减少</a:t>
            </a:r>
            <a:r>
              <a:rPr lang="en-US" altLang="zh-CN" sz="2000" dirty="0"/>
              <a:t>2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离根的距离 </a:t>
            </a:r>
            <a:r>
              <a:rPr lang="en-US" altLang="zh-CN" sz="2400" dirty="0"/>
              <a:t>= 1</a:t>
            </a:r>
          </a:p>
          <a:p>
            <a:pPr lvl="2"/>
            <a:r>
              <a:rPr lang="zh-CN" altLang="en-US" sz="2000" dirty="0"/>
              <a:t>一次</a:t>
            </a:r>
            <a:r>
              <a:rPr lang="en-US" altLang="zh-CN" sz="2000" dirty="0"/>
              <a:t>splaying</a:t>
            </a:r>
            <a:r>
              <a:rPr lang="zh-CN" altLang="en-US" sz="2000" dirty="0"/>
              <a:t>之后距离减少</a:t>
            </a:r>
            <a:r>
              <a:rPr lang="en-US" altLang="zh-CN" sz="2000" dirty="0"/>
              <a:t>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601458-E5B5-4C3B-8BAB-BC0DF817DD53}"/>
              </a:ext>
            </a:extLst>
          </p:cNvPr>
          <p:cNvGrpSpPr>
            <a:grpSpLocks noChangeAspect="1"/>
          </p:cNvGrpSpPr>
          <p:nvPr/>
        </p:nvGrpSpPr>
        <p:grpSpPr>
          <a:xfrm>
            <a:off x="5963534" y="2545779"/>
            <a:ext cx="1123967" cy="1533570"/>
            <a:chOff x="1411793" y="3039626"/>
            <a:chExt cx="2316145" cy="31602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DF6A47-53DA-4EB6-9C1B-E255EDFD2479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45EA40-B5BB-4069-BC29-D2DA90AC309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6F04140-7666-4272-A3B9-7EC48048B7B6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5801B62-59EA-4C17-B9D4-A4A515AF20BD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3336D5C-994D-4DC6-B296-7BF03B518C8D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B4B8165-E26F-4A87-90CE-97420A362DD3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68D2CE-9454-48DC-AFFA-484546EA682B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0E066F-BED7-4D99-A8AF-F9082FB1699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AAC1CC6-D29A-4584-AE36-BEBEC006C5C7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A6437-A8FD-4F27-A9A8-841C10538667}"/>
              </a:ext>
            </a:extLst>
          </p:cNvPr>
          <p:cNvGrpSpPr>
            <a:grpSpLocks noChangeAspect="1"/>
          </p:cNvGrpSpPr>
          <p:nvPr/>
        </p:nvGrpSpPr>
        <p:grpSpPr>
          <a:xfrm>
            <a:off x="7628624" y="2506895"/>
            <a:ext cx="1190149" cy="1530647"/>
            <a:chOff x="5465577" y="3039626"/>
            <a:chExt cx="2452524" cy="315418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2A7BF26-B0B1-4363-B671-BEEEED500C60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C0D0C3-CC29-4DFD-AD8E-9266E077771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B5D7CF4-2031-4036-8E23-1ED4891259C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F5CC4CD-42A8-449A-950A-326B8558715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A49263B-A55A-45A2-AC2A-5B728E74692B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FDF5194-52F4-420F-A393-78F60CD06CA3}"/>
                </a:ext>
              </a:extLst>
            </p:cNvPr>
            <p:cNvCxnSpPr>
              <a:stCxn id="17" idx="0"/>
              <a:endCxn id="16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990333-050A-4F0D-A6AC-13721112107E}"/>
                </a:ext>
              </a:extLst>
            </p:cNvPr>
            <p:cNvCxnSpPr>
              <a:cxnSpLocks/>
              <a:stCxn id="18" idx="0"/>
              <a:endCxn id="15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6085B46-7D2A-44B8-8BB7-889766908BFD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079E342-3864-4445-9457-D69641B5C63E}"/>
                </a:ext>
              </a:extLst>
            </p:cNvPr>
            <p:cNvCxnSpPr>
              <a:stCxn id="19" idx="0"/>
              <a:endCxn id="15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C6191EC-3963-4ECB-BB04-B2D34FC3A982}"/>
              </a:ext>
            </a:extLst>
          </p:cNvPr>
          <p:cNvSpPr>
            <a:spLocks noChangeAspect="1"/>
          </p:cNvSpPr>
          <p:nvPr/>
        </p:nvSpPr>
        <p:spPr bwMode="auto">
          <a:xfrm>
            <a:off x="7211098" y="3584975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40273F-7080-458E-8678-B32D8D6F1864}"/>
              </a:ext>
            </a:extLst>
          </p:cNvPr>
          <p:cNvGrpSpPr>
            <a:grpSpLocks noChangeAspect="1"/>
          </p:cNvGrpSpPr>
          <p:nvPr/>
        </p:nvGrpSpPr>
        <p:grpSpPr>
          <a:xfrm>
            <a:off x="5095459" y="4741709"/>
            <a:ext cx="1444682" cy="1809028"/>
            <a:chOff x="960033" y="2497282"/>
            <a:chExt cx="2944803" cy="368747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725403F-58DE-4F41-A4CC-66FB810B72F3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C38F8-2A2F-41A3-838F-1626219F3DC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518AB30-AB8A-48E1-830B-93EBE046124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FA1FC67-D1EC-4BCF-9431-927578598CD0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81F07F71-8944-4B73-AAEF-B7AAAC783C9C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1DC1CF7-E3AE-4CC7-98B7-3BC37C71DC52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7452D4A-DADE-4E03-8757-5742E96A67B5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F10107E-9AF7-4528-B838-0A4A8012FB0F}"/>
                </a:ext>
              </a:extLst>
            </p:cNvPr>
            <p:cNvCxnSpPr>
              <a:stCxn id="27" idx="0"/>
              <a:endCxn id="26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4A536E9-F2D1-4489-A603-23D6B2FFF6DE}"/>
                </a:ext>
              </a:extLst>
            </p:cNvPr>
            <p:cNvCxnSpPr>
              <a:stCxn id="30" idx="0"/>
              <a:endCxn id="27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D6631F7-7A98-4A84-8329-2E375E8677ED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23B67B65-6830-40BC-B527-5E82264AA9AC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F9C55CF-0353-4FF6-9294-DA4905B7015C}"/>
                </a:ext>
              </a:extLst>
            </p:cNvPr>
            <p:cNvCxnSpPr>
              <a:stCxn id="26" idx="7"/>
              <a:endCxn id="3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9C5FE2D-B8EE-4AD7-86CC-1D5A4A049451}"/>
                </a:ext>
              </a:extLst>
            </p:cNvPr>
            <p:cNvCxnSpPr>
              <a:stCxn id="35" idx="5"/>
              <a:endCxn id="36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B6A82D3-169A-4759-8E73-3D5255D1660A}"/>
              </a:ext>
            </a:extLst>
          </p:cNvPr>
          <p:cNvGrpSpPr>
            <a:grpSpLocks noChangeAspect="1"/>
          </p:cNvGrpSpPr>
          <p:nvPr/>
        </p:nvGrpSpPr>
        <p:grpSpPr>
          <a:xfrm>
            <a:off x="7056586" y="4753034"/>
            <a:ext cx="1615202" cy="1518697"/>
            <a:chOff x="5592657" y="2496234"/>
            <a:chExt cx="3292387" cy="309567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D2FC59A-D664-4A40-AFC3-127C8E6BD0BF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BDEF573-EF5C-4B73-8AE9-BCB809CA9EA2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CC7F6D04-88F3-4E8C-8B3F-53894015FAE2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D07318DF-167B-4A98-862B-28E31EAC650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DBD1603-DD1F-478B-92FC-F199423154C4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AA44E4C-AE16-49D7-B746-14124E29E1C9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CA4C18-463E-4376-BF3C-38E8B2F7887C}"/>
                </a:ext>
              </a:extLst>
            </p:cNvPr>
            <p:cNvCxnSpPr>
              <a:cxnSpLocks/>
              <a:stCxn id="43" idx="0"/>
              <a:endCxn id="40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14DE261-1B00-471F-9CB8-4D2B6433CC74}"/>
                </a:ext>
              </a:extLst>
            </p:cNvPr>
            <p:cNvCxnSpPr>
              <a:stCxn id="41" idx="3"/>
              <a:endCxn id="40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581103-7454-420B-9B86-080F014D0B18}"/>
                </a:ext>
              </a:extLst>
            </p:cNvPr>
            <p:cNvCxnSpPr>
              <a:stCxn id="44" idx="0"/>
              <a:endCxn id="49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5E59B70-5A02-438A-BFC8-0954AF5F5517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9E64EE7B-2248-42E6-A071-E5023F5D7F83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B63D710-31C2-4CD5-B805-9561CE865F20}"/>
                </a:ext>
              </a:extLst>
            </p:cNvPr>
            <p:cNvCxnSpPr>
              <a:stCxn id="41" idx="5"/>
              <a:endCxn id="49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AC5D0B2-80DE-4272-BAE6-8E87883E3937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65CF7F8-C753-48C7-8107-3ECE27DF36F8}"/>
              </a:ext>
            </a:extLst>
          </p:cNvPr>
          <p:cNvSpPr>
            <a:spLocks noChangeAspect="1"/>
          </p:cNvSpPr>
          <p:nvPr/>
        </p:nvSpPr>
        <p:spPr bwMode="auto">
          <a:xfrm>
            <a:off x="6451475" y="5879354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303336C-3BCC-4549-8483-BD7F8C004862}"/>
              </a:ext>
            </a:extLst>
          </p:cNvPr>
          <p:cNvGrpSpPr>
            <a:grpSpLocks noChangeAspect="1"/>
          </p:cNvGrpSpPr>
          <p:nvPr/>
        </p:nvGrpSpPr>
        <p:grpSpPr>
          <a:xfrm>
            <a:off x="1009499" y="4707392"/>
            <a:ext cx="1530191" cy="1805592"/>
            <a:chOff x="828988" y="2497282"/>
            <a:chExt cx="3125039" cy="3687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D0A7122-0076-4B89-9465-EC9715987232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8B18C0-633D-4637-BFD5-2F433C9981D1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F40E0B48-0F3C-4434-9DE2-39D90E8DFBA0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25F46B78-F0A9-4498-9A49-1438A4380AB9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4D3759E1-E359-4F4D-B04C-6E679E92D645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39F70BA-3D69-4FD3-A9ED-CF5B4A42B149}"/>
                </a:ext>
              </a:extLst>
            </p:cNvPr>
            <p:cNvCxnSpPr>
              <a:stCxn id="57" idx="0"/>
              <a:endCxn id="5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A490D6-0057-4729-8DD8-8A2F2EA4F1EF}"/>
                </a:ext>
              </a:extLst>
            </p:cNvPr>
            <p:cNvCxnSpPr>
              <a:cxnSpLocks/>
              <a:stCxn id="58" idx="0"/>
              <a:endCxn id="5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CAE83F7-50DF-42E0-9714-E2861008650E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639405B-B867-4437-A752-C18F73D75602}"/>
                </a:ext>
              </a:extLst>
            </p:cNvPr>
            <p:cNvCxnSpPr>
              <a:stCxn id="59" idx="0"/>
              <a:endCxn id="5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CBC3007-C88D-4D57-9230-9CF26D0A64EE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769844E2-7A37-48C7-98C9-8A1DE7086D18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3035710-44D7-464B-826E-9CF6C8DB7D6D}"/>
                </a:ext>
              </a:extLst>
            </p:cNvPr>
            <p:cNvCxnSpPr>
              <a:stCxn id="55" idx="7"/>
              <a:endCxn id="6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4894E06-B03F-4804-BCD6-EC1DA75E1B6C}"/>
                </a:ext>
              </a:extLst>
            </p:cNvPr>
            <p:cNvCxnSpPr>
              <a:stCxn id="64" idx="5"/>
              <a:endCxn id="6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EBF04F6-442C-4849-A51B-6B6B4D751B11}"/>
              </a:ext>
            </a:extLst>
          </p:cNvPr>
          <p:cNvGrpSpPr>
            <a:grpSpLocks noChangeAspect="1"/>
          </p:cNvGrpSpPr>
          <p:nvPr/>
        </p:nvGrpSpPr>
        <p:grpSpPr>
          <a:xfrm>
            <a:off x="2944633" y="4747409"/>
            <a:ext cx="1517584" cy="1805592"/>
            <a:chOff x="5514447" y="2497282"/>
            <a:chExt cx="3099291" cy="368747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BEBBE0-B763-4AEC-866B-03C1B591B79C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B481B14-FCB7-4631-A93F-22F09F3D58A0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B003F3E9-7B62-43FA-A7E6-9086D99B083B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66B97EE0-C08B-42A8-B42E-67D322961D8B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BCC5EEC2-0046-43CC-B499-CEADD5EA7737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A22E212-3652-4219-A656-0755F00286DD}"/>
                </a:ext>
              </a:extLst>
            </p:cNvPr>
            <p:cNvCxnSpPr>
              <a:stCxn id="71" idx="0"/>
              <a:endCxn id="7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59ED904-D308-48BB-ADF6-D425A4A65EE2}"/>
                </a:ext>
              </a:extLst>
            </p:cNvPr>
            <p:cNvCxnSpPr>
              <a:cxnSpLocks/>
              <a:stCxn id="72" idx="0"/>
              <a:endCxn id="6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0AB77F5-6F5D-43E1-BE06-1F7D26D0BAB9}"/>
                </a:ext>
              </a:extLst>
            </p:cNvPr>
            <p:cNvCxnSpPr>
              <a:stCxn id="70" idx="5"/>
              <a:endCxn id="6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A2CB6DE-4D9B-48BC-B151-FD5C8BD7E4BA}"/>
                </a:ext>
              </a:extLst>
            </p:cNvPr>
            <p:cNvCxnSpPr>
              <a:stCxn id="73" idx="0"/>
              <a:endCxn id="7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691AD1D-34B5-43B0-B3CF-86719699A03B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9C8184F-567F-4B94-AA2E-773A8969A766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48C178C-CCBB-46CE-8BD8-2019429E06D9}"/>
                </a:ext>
              </a:extLst>
            </p:cNvPr>
            <p:cNvCxnSpPr>
              <a:stCxn id="69" idx="5"/>
              <a:endCxn id="7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09228C0-8410-4CF9-9942-07B98DF739AA}"/>
                </a:ext>
              </a:extLst>
            </p:cNvPr>
            <p:cNvCxnSpPr>
              <a:stCxn id="78" idx="5"/>
              <a:endCxn id="7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2B6C30B-4C53-455D-B679-827182DE9825}"/>
              </a:ext>
            </a:extLst>
          </p:cNvPr>
          <p:cNvSpPr>
            <a:spLocks noChangeAspect="1"/>
          </p:cNvSpPr>
          <p:nvPr/>
        </p:nvSpPr>
        <p:spPr bwMode="auto">
          <a:xfrm>
            <a:off x="2550386" y="5980370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C9E2-BB79-4BF3-AAA7-9E2455A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伸展树的其他基本操作的实现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11591-F7B8-4EFD-94A8-66384F1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96200" cy="4611617"/>
          </a:xfrm>
        </p:spPr>
        <p:txBody>
          <a:bodyPr/>
          <a:lstStyle/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Insert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插入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插入后的节点</a:t>
            </a:r>
            <a:r>
              <a:rPr lang="en-US" altLang="zh-CN" sz="2400" u="sng" dirty="0">
                <a:latin typeface="Arial" panose="020B0604020202020204" pitchFamily="34" charset="0"/>
              </a:rPr>
              <a:t>x</a:t>
            </a:r>
            <a:r>
              <a:rPr lang="zh-CN" altLang="en-US" sz="2400" u="sng" dirty="0">
                <a:latin typeface="Arial" panose="020B0604020202020204" pitchFamily="34" charset="0"/>
              </a:rPr>
              <a:t>要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800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Delete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删除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删除的节点的</a:t>
            </a:r>
            <a:r>
              <a:rPr lang="zh-CN" altLang="en-US" sz="2400" u="sng" dirty="0">
                <a:solidFill>
                  <a:srgbClr val="9933FF"/>
                </a:solidFill>
                <a:latin typeface="Arial" panose="020B0604020202020204" pitchFamily="34" charset="0"/>
              </a:rPr>
              <a:t>父</a:t>
            </a:r>
            <a:r>
              <a:rPr lang="zh-CN" altLang="en-US" sz="2400" u="sng" dirty="0">
                <a:latin typeface="Arial" panose="020B0604020202020204" pitchFamily="34" charset="0"/>
              </a:rPr>
              <a:t>节点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Find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查询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</a:t>
            </a:r>
            <a:r>
              <a:rPr lang="zh-CN" altLang="en-US" sz="2400" u="sng" dirty="0">
                <a:latin typeface="Arial" panose="020B0604020202020204" pitchFamily="34" charset="0"/>
              </a:rPr>
              <a:t>查询的最末端节点要</a:t>
            </a:r>
            <a:r>
              <a:rPr lang="en-US" altLang="zh-CN" sz="2400" u="sng" dirty="0">
                <a:latin typeface="Arial" panose="020B0604020202020204" pitchFamily="34" charset="0"/>
              </a:rPr>
              <a:t>splay</a:t>
            </a:r>
            <a:r>
              <a:rPr lang="zh-CN" altLang="en-US" sz="2400" u="sng" dirty="0">
                <a:latin typeface="Arial" panose="020B0604020202020204" pitchFamily="34" charset="0"/>
              </a:rPr>
              <a:t>到根。</a:t>
            </a:r>
            <a:endParaRPr lang="en-US" altLang="zh-CN" sz="2400" u="sng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树的结构会改变，即使是查询操作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</a:p>
          <a:p>
            <a:pPr lvl="1"/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3204</Words>
  <Application>Microsoft Office PowerPoint</Application>
  <PresentationFormat>全屏显示(4:3)</PresentationFormat>
  <Paragraphs>398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camb</vt:lpstr>
      <vt:lpstr>等线</vt:lpstr>
      <vt:lpstr>隶书</vt:lpstr>
      <vt:lpstr>Arial</vt:lpstr>
      <vt:lpstr>Calibri</vt:lpstr>
      <vt:lpstr>Cambria</vt:lpstr>
      <vt:lpstr>Impact</vt:lpstr>
      <vt:lpstr>Times New Roman</vt:lpstr>
      <vt:lpstr>Wingdings</vt:lpstr>
      <vt:lpstr>1_caiyun</vt:lpstr>
      <vt:lpstr>第九章 查找（3）  二叉查找树  伸展树（splay tree）  势函数分析法                  (potential method)</vt:lpstr>
      <vt:lpstr>伸展树介绍</vt:lpstr>
      <vt:lpstr>Splay(x)   的具体实现流程</vt:lpstr>
      <vt:lpstr>Case 1: p是根节点</vt:lpstr>
      <vt:lpstr>Case 2: p不是根节点</vt:lpstr>
      <vt:lpstr>Splay(x): Case Zig-zig</vt:lpstr>
      <vt:lpstr>Splay(x): Case Zig-zag</vt:lpstr>
      <vt:lpstr>Splay(x)：实现流程小结</vt:lpstr>
      <vt:lpstr>伸展树的其他基本操作的实现</vt:lpstr>
      <vt:lpstr>举个例子</vt:lpstr>
      <vt:lpstr>插入1,2,3,4,5,6;删除1; 查找3;查找7 </vt:lpstr>
      <vt:lpstr>插入1,2,3,4,5,6;删除1; 查找3;查找7 </vt:lpstr>
      <vt:lpstr>插入1,2,3,4,5,6;删除1; 查找3;查找7 </vt:lpstr>
      <vt:lpstr>时间复杂度分析（重点，难点）</vt:lpstr>
      <vt:lpstr>PowerPoint 演示文稿</vt:lpstr>
      <vt:lpstr>势函数Φ(T)的定义</vt:lpstr>
      <vt:lpstr>证明ci+ΔΦ = O(log n)</vt:lpstr>
      <vt:lpstr>Zig-zig</vt:lpstr>
      <vt:lpstr>Zig-zag</vt:lpstr>
      <vt:lpstr>Zig</vt:lpstr>
      <vt:lpstr>Zig</vt:lpstr>
      <vt:lpstr>第i次splay:  ci+ΔΦ = O(log n).</vt:lpstr>
      <vt:lpstr>定理1的小结</vt:lpstr>
      <vt:lpstr>ci很大但ci+ΔΦ很小的 具体例子</vt:lpstr>
      <vt:lpstr>时间复杂度分析（继续）</vt:lpstr>
      <vt:lpstr>时间复杂度分析（继续）</vt:lpstr>
      <vt:lpstr>观察：新增节点时ΔΦ=O(log n)</vt:lpstr>
      <vt:lpstr>PowerPoint 演示文稿</vt:lpstr>
      <vt:lpstr>小结</vt:lpstr>
      <vt:lpstr>导览(Outline)</vt:lpstr>
      <vt:lpstr>势函数的第一个样例</vt:lpstr>
      <vt:lpstr>势函数的另一个样例</vt:lpstr>
      <vt:lpstr>Splay tree总结</vt:lpstr>
      <vt:lpstr>课后练习：势函数分析法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恺 金</cp:lastModifiedBy>
  <cp:revision>794</cp:revision>
  <dcterms:created xsi:type="dcterms:W3CDTF">2020-08-23T09:23:44Z</dcterms:created>
  <dcterms:modified xsi:type="dcterms:W3CDTF">2023-12-18T12:55:02Z</dcterms:modified>
</cp:coreProperties>
</file>