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74" r:id="rId2"/>
    <p:sldId id="375" r:id="rId3"/>
    <p:sldId id="376" r:id="rId4"/>
    <p:sldId id="378" r:id="rId5"/>
    <p:sldId id="379" r:id="rId6"/>
    <p:sldId id="377" r:id="rId7"/>
    <p:sldId id="380" r:id="rId8"/>
    <p:sldId id="38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9933FF"/>
    <a:srgbClr val="FFEFDF"/>
    <a:srgbClr val="2C05BB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52" autoAdjust="0"/>
  </p:normalViewPr>
  <p:slideViewPr>
    <p:cSldViewPr snapToGrid="0">
      <p:cViewPr varScale="1">
        <p:scale>
          <a:sx n="114" d="100"/>
          <a:sy n="114" d="100"/>
        </p:scale>
        <p:origin x="153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比如说：什么结构适合用来做二分查找？ 各种结构插入删除的复杂度？   如</a:t>
            </a:r>
            <a:r>
              <a:rPr lang="en-US" altLang="zh-CN" dirty="0"/>
              <a:t>DFS,BFS</a:t>
            </a:r>
            <a:r>
              <a:rPr lang="zh-CN" altLang="en-US" dirty="0"/>
              <a:t>。  二叉树的 前、中、后遍历。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复杂度比较特殊的是并查集。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了解堆、并查集等结构如何应用到上述算法中来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我们不仅应该学到前人的成果，最好还能 理解 前人成果中精妙的思想。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学习这些  数据结构和算法   能帮助我们解决更多的问题。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学完这门课的学生应该有能力 </a:t>
            </a:r>
            <a:r>
              <a:rPr lang="zh-CN" altLang="en-US" b="1" dirty="0"/>
              <a:t>较为轻松的</a:t>
            </a:r>
            <a:r>
              <a:rPr lang="zh-CN" altLang="en-US" dirty="0"/>
              <a:t> 阅读上面这两本书</a:t>
            </a:r>
            <a:r>
              <a:rPr lang="en-US" altLang="zh-CN" dirty="0"/>
              <a:t>95%</a:t>
            </a:r>
            <a:r>
              <a:rPr lang="zh-CN" altLang="en-US" dirty="0"/>
              <a:t>的内容了。</a:t>
            </a:r>
            <a:r>
              <a:rPr lang="en-US" altLang="zh-CN" dirty="0"/>
              <a:t>  </a:t>
            </a:r>
            <a:r>
              <a:rPr lang="zh-CN" altLang="en-US" dirty="0"/>
              <a:t>但是要根据自己的情况，做恰当的取舍。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既然要讲一些前沿的东西，那么部分内容自然会难一点（相对之前这门课而言）。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容易的东西其实是不太需要老师教的，看书即可。  难一点的东西老师教一下学起来就简单了。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对比一下：如果你不了解</a:t>
            </a:r>
            <a:r>
              <a:rPr lang="en-US" altLang="zh-CN" dirty="0"/>
              <a:t>universal hash, perfect hash</a:t>
            </a:r>
            <a:r>
              <a:rPr lang="zh-CN" altLang="en-US" dirty="0"/>
              <a:t>，光学个最普通的</a:t>
            </a:r>
            <a:r>
              <a:rPr lang="en-US" altLang="zh-CN" dirty="0"/>
              <a:t>hash</a:t>
            </a:r>
            <a:r>
              <a:rPr lang="zh-CN" altLang="en-US" dirty="0"/>
              <a:t>。你只是知道它实际上可以用。此时，你的上限是个比较蔡的工程师。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2023/12/25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53977A-0620-466E-9566-41D022B47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7871" y="2370730"/>
            <a:ext cx="3200400" cy="1143000"/>
          </a:xfrm>
        </p:spPr>
        <p:txBody>
          <a:bodyPr/>
          <a:lstStyle/>
          <a:p>
            <a:r>
              <a:rPr lang="zh-CN" altLang="en-US" sz="5400" dirty="0"/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16904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DE2B-B682-427A-8B4C-1BA0E9A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主要知识点回顾</a:t>
            </a:r>
            <a:r>
              <a:rPr lang="en-US" altLang="zh-CN" sz="3600" dirty="0"/>
              <a:t>- </a:t>
            </a:r>
            <a:r>
              <a:rPr lang="zh-CN" altLang="en-US" sz="3600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EBC2-3069-477F-9E80-0FD99F5A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6513" cy="4969502"/>
          </a:xfrm>
        </p:spPr>
        <p:txBody>
          <a:bodyPr/>
          <a:lstStyle/>
          <a:p>
            <a:r>
              <a:rPr lang="zh-CN" altLang="en-US" sz="2800" dirty="0"/>
              <a:t>逻辑结构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线性</a:t>
            </a:r>
            <a:r>
              <a:rPr lang="en-US" altLang="zh-CN" sz="2400" dirty="0"/>
              <a:t>(</a:t>
            </a:r>
            <a:r>
              <a:rPr lang="zh-CN" altLang="en-US" sz="2400" dirty="0"/>
              <a:t>栈、队列、循环队列</a:t>
            </a:r>
            <a:r>
              <a:rPr lang="en-US" altLang="zh-CN" sz="2400" dirty="0"/>
              <a:t>)</a:t>
            </a:r>
            <a:r>
              <a:rPr lang="zh-CN" altLang="en-US" sz="2400" dirty="0"/>
              <a:t>、树和二叉树、图</a:t>
            </a:r>
            <a:r>
              <a:rPr lang="en-US" altLang="zh-CN" sz="2400" dirty="0"/>
              <a:t>.</a:t>
            </a:r>
          </a:p>
          <a:p>
            <a:r>
              <a:rPr lang="zh-CN" altLang="en-US" sz="2800" dirty="0"/>
              <a:t>存储结构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数组、链表、二叉链表、邻接表、邻接矩阵。</a:t>
            </a:r>
            <a:endParaRPr lang="en-US" altLang="zh-CN" sz="2400" dirty="0"/>
          </a:p>
          <a:p>
            <a:r>
              <a:rPr lang="zh-CN" altLang="en-US" sz="2800" dirty="0"/>
              <a:t>高级一点的数据结构：  </a:t>
            </a:r>
            <a:endParaRPr lang="en-US" altLang="zh-CN" sz="2800" dirty="0"/>
          </a:p>
          <a:p>
            <a:pPr lvl="1"/>
            <a:r>
              <a:rPr lang="zh-CN" altLang="en-US" sz="2400" dirty="0"/>
              <a:t>最小堆、最大堆</a:t>
            </a:r>
            <a:endParaRPr lang="en-US" altLang="zh-CN" sz="2400" dirty="0"/>
          </a:p>
          <a:p>
            <a:pPr lvl="1"/>
            <a:r>
              <a:rPr lang="zh-CN" altLang="en-US" sz="2400" dirty="0"/>
              <a:t>并查集</a:t>
            </a:r>
            <a:endParaRPr lang="en-US" altLang="zh-CN" sz="2400" dirty="0"/>
          </a:p>
          <a:p>
            <a:pPr lvl="1"/>
            <a:r>
              <a:rPr lang="zh-CN" altLang="en-US" sz="2400" dirty="0"/>
              <a:t>前缀树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Trie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AVL</a:t>
            </a:r>
            <a:r>
              <a:rPr lang="zh-CN" altLang="en-US" sz="2400" dirty="0"/>
              <a:t>树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Splay</a:t>
            </a:r>
            <a:r>
              <a:rPr lang="zh-CN" altLang="en-US" sz="2400" dirty="0">
                <a:solidFill>
                  <a:srgbClr val="7030A0"/>
                </a:solidFill>
              </a:rPr>
              <a:t>树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Hash</a:t>
            </a:r>
            <a:r>
              <a:rPr lang="zh-CN" altLang="en-US" sz="2400" dirty="0">
                <a:solidFill>
                  <a:srgbClr val="0070C0"/>
                </a:solidFill>
              </a:rPr>
              <a:t>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CB0C70-E7D7-4CA1-B166-32434030A0F9}"/>
              </a:ext>
            </a:extLst>
          </p:cNvPr>
          <p:cNvSpPr txBox="1"/>
          <p:nvPr/>
        </p:nvSpPr>
        <p:spPr>
          <a:xfrm>
            <a:off x="4572000" y="3893630"/>
            <a:ext cx="37905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牢固掌握它们的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结构特点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操作过程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（如何调整）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掌握它们的各种操作（如查找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插入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删除）的复杂度。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532249-E418-4410-AC77-670BE6772EEB}"/>
              </a:ext>
            </a:extLst>
          </p:cNvPr>
          <p:cNvSpPr txBox="1"/>
          <p:nvPr/>
        </p:nvSpPr>
        <p:spPr>
          <a:xfrm>
            <a:off x="4816881" y="2278311"/>
            <a:ext cx="37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掌握遍历方法。优缺点。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8B75FB-6673-44D2-8376-AB63F3092036}"/>
              </a:ext>
            </a:extLst>
          </p:cNvPr>
          <p:cNvSpPr txBox="1"/>
          <p:nvPr/>
        </p:nvSpPr>
        <p:spPr>
          <a:xfrm>
            <a:off x="4566348" y="5960401"/>
            <a:ext cx="3790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初步掌握它们的应用。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A3363-B1ED-4ED0-9103-9D692EA479ED}"/>
              </a:ext>
            </a:extLst>
          </p:cNvPr>
          <p:cNvSpPr txBox="1"/>
          <p:nvPr/>
        </p:nvSpPr>
        <p:spPr>
          <a:xfrm>
            <a:off x="678675" y="3952108"/>
            <a:ext cx="4412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在哪棵树上吊死</a:t>
            </a:r>
            <a:endParaRPr lang="en-US" altLang="zh-CN" dirty="0">
              <a:solidFill>
                <a:srgbClr val="FFEFD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EF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788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DE2B-B682-427A-8B4C-1BA0E9A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主要知识点回顾</a:t>
            </a:r>
            <a:r>
              <a:rPr lang="en-US" altLang="zh-CN" sz="3600" dirty="0"/>
              <a:t>- </a:t>
            </a:r>
            <a:r>
              <a:rPr lang="zh-CN" altLang="en-US" sz="3600" dirty="0"/>
              <a:t>经典问题及算法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1EBC2-3069-477F-9E80-0FD99F5A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113581"/>
          </a:xfrm>
        </p:spPr>
        <p:txBody>
          <a:bodyPr/>
          <a:lstStyle/>
          <a:p>
            <a:r>
              <a:rPr lang="zh-CN" altLang="en-US" sz="2800" dirty="0">
                <a:solidFill>
                  <a:srgbClr val="969696"/>
                </a:solidFill>
              </a:rPr>
              <a:t>凸包问题的</a:t>
            </a:r>
            <a:r>
              <a:rPr lang="en-US" altLang="zh-CN" sz="2800" dirty="0">
                <a:solidFill>
                  <a:srgbClr val="969696"/>
                </a:solidFill>
              </a:rPr>
              <a:t>Graham-scan</a:t>
            </a:r>
            <a:r>
              <a:rPr lang="zh-CN" altLang="en-US" sz="2800" dirty="0">
                <a:solidFill>
                  <a:srgbClr val="969696"/>
                </a:solidFill>
              </a:rPr>
              <a:t>算法</a:t>
            </a:r>
            <a:endParaRPr lang="en-US" altLang="zh-CN" sz="2800" dirty="0">
              <a:solidFill>
                <a:srgbClr val="969696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模式串匹配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KMP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最小带权路径长度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Huffman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最小生成树</a:t>
            </a:r>
            <a:r>
              <a:rPr lang="en-US" altLang="zh-CN" sz="2800" dirty="0">
                <a:solidFill>
                  <a:srgbClr val="C00000"/>
                </a:solidFill>
              </a:rPr>
              <a:t>(MST)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9933FF"/>
                </a:solidFill>
              </a:rPr>
              <a:t>Prim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9933FF"/>
                </a:solidFill>
              </a:rPr>
              <a:t>Kruskal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最短路径</a:t>
            </a:r>
            <a:r>
              <a:rPr lang="zh-CN" altLang="en-US" sz="2800" dirty="0"/>
              <a:t>三大算法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Dijkstra, Bellman-Ford, Floyd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>
                <a:solidFill>
                  <a:srgbClr val="C00000"/>
                </a:solidFill>
              </a:rPr>
              <a:t>拓扑序列和关键路径</a:t>
            </a:r>
            <a:r>
              <a:rPr lang="zh-CN" altLang="en-US" sz="2800" dirty="0"/>
              <a:t>的算法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排序算法</a:t>
            </a:r>
            <a:r>
              <a:rPr lang="zh-CN" altLang="en-US" sz="2800" dirty="0"/>
              <a:t>（冒泡</a:t>
            </a:r>
            <a:r>
              <a:rPr lang="en-US" altLang="zh-CN" sz="2800" dirty="0"/>
              <a:t>/</a:t>
            </a:r>
            <a:r>
              <a:rPr lang="zh-CN" altLang="en-US" sz="2800" dirty="0"/>
              <a:t>堆</a:t>
            </a:r>
            <a:r>
              <a:rPr lang="en-US" altLang="zh-CN" sz="2800" dirty="0"/>
              <a:t>/</a:t>
            </a:r>
            <a:r>
              <a:rPr lang="zh-CN" altLang="en-US" sz="2800" dirty="0"/>
              <a:t>归并</a:t>
            </a:r>
            <a:r>
              <a:rPr lang="en-US" altLang="zh-CN" sz="2800" dirty="0"/>
              <a:t>/</a:t>
            </a:r>
            <a:r>
              <a:rPr lang="zh-CN" altLang="en-US" sz="2800" dirty="0">
                <a:solidFill>
                  <a:srgbClr val="9933FF"/>
                </a:solidFill>
              </a:rPr>
              <a:t>快排</a:t>
            </a:r>
            <a:r>
              <a:rPr lang="en-US" altLang="zh-CN" sz="2800" dirty="0"/>
              <a:t>/</a:t>
            </a:r>
            <a:r>
              <a:rPr lang="zh-CN" altLang="en-US" sz="2800" dirty="0">
                <a:solidFill>
                  <a:srgbClr val="969696"/>
                </a:solidFill>
              </a:rPr>
              <a:t>基数</a:t>
            </a:r>
            <a:r>
              <a:rPr lang="zh-CN" altLang="en-US" sz="2800" dirty="0"/>
              <a:t>） </a:t>
            </a:r>
            <a:r>
              <a:rPr lang="en-US" altLang="zh-CN" sz="2800" dirty="0"/>
              <a:t>(* </a:t>
            </a:r>
            <a:r>
              <a:rPr lang="zh-CN" altLang="en-US" sz="2800" dirty="0"/>
              <a:t>第</a:t>
            </a:r>
            <a:r>
              <a:rPr lang="en-US" altLang="zh-CN" sz="2800" dirty="0"/>
              <a:t>k</a:t>
            </a:r>
            <a:r>
              <a:rPr lang="zh-CN" altLang="en-US" sz="2800" dirty="0"/>
              <a:t>小数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*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最优判定树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(DP)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找强连通分量</a:t>
            </a:r>
            <a:r>
              <a:rPr lang="en-US" altLang="zh-CN" sz="2400" dirty="0"/>
              <a:t>(DFS) </a:t>
            </a:r>
            <a:r>
              <a:rPr lang="zh-CN" altLang="en-US" sz="2400" dirty="0">
                <a:solidFill>
                  <a:srgbClr val="C00000"/>
                </a:solidFill>
              </a:rPr>
              <a:t>求</a:t>
            </a:r>
            <a:r>
              <a:rPr lang="en-US" altLang="zh-CN" sz="2400" dirty="0">
                <a:solidFill>
                  <a:srgbClr val="C00000"/>
                </a:solidFill>
              </a:rPr>
              <a:t>NCA</a:t>
            </a:r>
            <a:r>
              <a:rPr lang="zh-CN" altLang="en-US" sz="2400" dirty="0"/>
              <a:t> </a:t>
            </a:r>
            <a:r>
              <a:rPr lang="en-US" altLang="zh-CN" sz="2400" dirty="0"/>
              <a:t>(Preorder)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4C330-A5AD-4BF5-B16B-1D471967EE70}"/>
              </a:ext>
            </a:extLst>
          </p:cNvPr>
          <p:cNvSpPr txBox="1"/>
          <p:nvPr/>
        </p:nvSpPr>
        <p:spPr>
          <a:xfrm>
            <a:off x="731838" y="5729398"/>
            <a:ext cx="783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理解适用条件、正确性。掌握具体实现。能分析复杂度。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13BE3-0168-410C-BF5F-C8C0E25F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8045339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回顾：我们学到了什么概念和思想？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EF365-164C-4D45-8C24-8B955E20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316504" cy="4613310"/>
          </a:xfrm>
        </p:spPr>
        <p:txBody>
          <a:bodyPr/>
          <a:lstStyle/>
          <a:p>
            <a:r>
              <a:rPr lang="zh-CN" altLang="en-US" sz="2800" dirty="0">
                <a:solidFill>
                  <a:srgbClr val="9933FF"/>
                </a:solidFill>
              </a:rPr>
              <a:t>通用的算法设计的思想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递归、分治、动态规划、贪心、</a:t>
            </a:r>
            <a:r>
              <a:rPr lang="zh-CN" altLang="en-US" sz="2400" dirty="0">
                <a:solidFill>
                  <a:srgbClr val="969696"/>
                </a:solidFill>
              </a:rPr>
              <a:t>规约思想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9933FF"/>
                </a:solidFill>
              </a:rPr>
              <a:t>时间复杂度的重要概念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最坏复杂度。平均复杂度。</a:t>
            </a:r>
            <a:r>
              <a:rPr lang="zh-CN" altLang="en-US" sz="2400" dirty="0">
                <a:solidFill>
                  <a:srgbClr val="969696"/>
                </a:solidFill>
              </a:rPr>
              <a:t>（势函数和均摊复杂度 </a:t>
            </a:r>
            <a:r>
              <a:rPr lang="en-US" altLang="zh-CN" sz="2400" dirty="0">
                <a:solidFill>
                  <a:srgbClr val="969696"/>
                </a:solidFill>
              </a:rPr>
              <a:t>*</a:t>
            </a:r>
            <a:r>
              <a:rPr lang="zh-CN" altLang="en-US" sz="2400" dirty="0">
                <a:solidFill>
                  <a:srgbClr val="969696"/>
                </a:solidFill>
              </a:rPr>
              <a:t>）</a:t>
            </a:r>
            <a:endParaRPr lang="en-US" altLang="zh-CN" sz="2400" dirty="0">
              <a:solidFill>
                <a:srgbClr val="969696"/>
              </a:solidFill>
            </a:endParaRPr>
          </a:p>
          <a:p>
            <a:r>
              <a:rPr lang="zh-CN" altLang="en-US" sz="2800" dirty="0">
                <a:solidFill>
                  <a:srgbClr val="9933FF"/>
                </a:solidFill>
              </a:rPr>
              <a:t>数据结构在各种算法中的灵活使用方法</a:t>
            </a:r>
            <a:endParaRPr lang="en-US" altLang="zh-CN" sz="2800" dirty="0">
              <a:solidFill>
                <a:srgbClr val="9933FF"/>
              </a:solidFill>
            </a:endParaRPr>
          </a:p>
          <a:p>
            <a:r>
              <a:rPr lang="en-US" altLang="zh-CN" sz="2800" dirty="0">
                <a:solidFill>
                  <a:srgbClr val="9933FF"/>
                </a:solidFill>
              </a:rPr>
              <a:t>** </a:t>
            </a:r>
            <a:r>
              <a:rPr lang="zh-CN" altLang="en-US" sz="2800" dirty="0">
                <a:solidFill>
                  <a:srgbClr val="9933FF"/>
                </a:solidFill>
              </a:rPr>
              <a:t>随机算法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（尤其是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</a:rPr>
              <a:t>Las Vegas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算法）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初步了解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/>
              <a:t>Randomized-Quicksort,  </a:t>
            </a:r>
            <a:r>
              <a:rPr lang="en-US" altLang="zh-CN" sz="2400" dirty="0">
                <a:solidFill>
                  <a:srgbClr val="969696"/>
                </a:solidFill>
              </a:rPr>
              <a:t>Universal Hash Family</a:t>
            </a:r>
          </a:p>
          <a:p>
            <a:r>
              <a:rPr lang="en-US" altLang="zh-CN" sz="2800" dirty="0">
                <a:solidFill>
                  <a:srgbClr val="969696"/>
                </a:solidFill>
              </a:rPr>
              <a:t>** </a:t>
            </a:r>
            <a:r>
              <a:rPr lang="zh-CN" altLang="en-US" sz="2800" dirty="0">
                <a:solidFill>
                  <a:srgbClr val="969696"/>
                </a:solidFill>
              </a:rPr>
              <a:t>问题的下界 </a:t>
            </a:r>
            <a:r>
              <a:rPr lang="en-US" altLang="zh-CN" sz="2800" dirty="0">
                <a:solidFill>
                  <a:srgbClr val="969696"/>
                </a:solidFill>
              </a:rPr>
              <a:t>(</a:t>
            </a:r>
            <a:r>
              <a:rPr lang="zh-CN" altLang="en-US" sz="2800" dirty="0">
                <a:solidFill>
                  <a:srgbClr val="969696"/>
                </a:solidFill>
              </a:rPr>
              <a:t>基于比较的排序</a:t>
            </a:r>
            <a:r>
              <a:rPr lang="en-US" altLang="zh-CN" sz="2800" dirty="0">
                <a:solidFill>
                  <a:srgbClr val="969696"/>
                </a:solidFill>
              </a:rPr>
              <a:t>) </a:t>
            </a:r>
            <a:r>
              <a:rPr lang="zh-CN" altLang="en-US" sz="2800" dirty="0">
                <a:solidFill>
                  <a:srgbClr val="969696"/>
                </a:solidFill>
              </a:rPr>
              <a:t>初步了解</a:t>
            </a:r>
            <a:endParaRPr lang="en-US" altLang="zh-CN" sz="2800" dirty="0">
              <a:solidFill>
                <a:srgbClr val="96969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D8BBE-A254-4656-8BB8-1464D8AD643C}"/>
              </a:ext>
            </a:extLst>
          </p:cNvPr>
          <p:cNvSpPr txBox="1"/>
          <p:nvPr/>
        </p:nvSpPr>
        <p:spPr>
          <a:xfrm>
            <a:off x="731838" y="6023343"/>
            <a:ext cx="784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Indeed, we learned to be a computer scientist, not just a programmer.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2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CA12-B66E-4A2F-AC70-DF13505F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有哪些更深入的知识没有学习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6E03F-320E-4253-8E74-3468385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3959408"/>
          </a:xfrm>
        </p:spPr>
        <p:txBody>
          <a:bodyPr/>
          <a:lstStyle/>
          <a:p>
            <a:r>
              <a:rPr lang="zh-CN" altLang="en-US" sz="2800" dirty="0"/>
              <a:t>许多有趣且实用的数据结构</a:t>
            </a:r>
            <a:endParaRPr lang="en-US" altLang="zh-CN" sz="2800" dirty="0"/>
          </a:p>
          <a:p>
            <a:pPr lvl="1"/>
            <a:r>
              <a:rPr lang="zh-CN" altLang="en-US" sz="2000" dirty="0"/>
              <a:t>树状数组、</a:t>
            </a:r>
            <a:r>
              <a:rPr lang="en-US" altLang="zh-CN" sz="2000" dirty="0"/>
              <a:t>Treap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比较容易且挺常用）、二项堆、</a:t>
            </a:r>
            <a:r>
              <a:rPr lang="en-US" altLang="zh-CN" sz="2000" dirty="0"/>
              <a:t>Fibonacci</a:t>
            </a:r>
            <a:r>
              <a:rPr lang="zh-CN" altLang="en-US" sz="2000" dirty="0"/>
              <a:t>堆、</a:t>
            </a:r>
            <a:r>
              <a:rPr lang="en-US" altLang="zh-CN" sz="2000" dirty="0"/>
              <a:t>Red-Black Tree</a:t>
            </a:r>
            <a:r>
              <a:rPr lang="zh-CN" altLang="en-US" sz="2000" dirty="0"/>
              <a:t>、</a:t>
            </a:r>
            <a:r>
              <a:rPr lang="en-US" altLang="zh-CN" sz="2000" dirty="0"/>
              <a:t>B-tree</a:t>
            </a:r>
            <a:r>
              <a:rPr lang="zh-CN" altLang="en-US" sz="2000" dirty="0"/>
              <a:t>、</a:t>
            </a:r>
            <a:r>
              <a:rPr lang="en-US" altLang="zh-CN" sz="2000" dirty="0"/>
              <a:t>PQ-tree</a:t>
            </a:r>
            <a:r>
              <a:rPr lang="zh-CN" altLang="en-US" sz="2000" dirty="0"/>
              <a:t>、</a:t>
            </a:r>
            <a:r>
              <a:rPr lang="en-US" altLang="zh-CN" sz="2000" dirty="0"/>
              <a:t>van </a:t>
            </a:r>
            <a:r>
              <a:rPr lang="en-US" altLang="zh-CN" sz="2000" dirty="0" err="1"/>
              <a:t>Emde</a:t>
            </a:r>
            <a:r>
              <a:rPr lang="en-US" altLang="zh-CN" sz="2000" dirty="0"/>
              <a:t> Boas Tree **</a:t>
            </a:r>
          </a:p>
          <a:p>
            <a:r>
              <a:rPr lang="zh-CN" altLang="en-US" sz="2800" dirty="0"/>
              <a:t>许多经典问题的标准解法</a:t>
            </a:r>
            <a:endParaRPr lang="en-US" altLang="zh-CN" sz="2800" dirty="0"/>
          </a:p>
          <a:p>
            <a:pPr lvl="1"/>
            <a:r>
              <a:rPr lang="en-US" altLang="zh-CN" sz="2000" dirty="0"/>
              <a:t>NCA</a:t>
            </a:r>
            <a:r>
              <a:rPr lang="zh-CN" altLang="en-US" sz="2000" dirty="0"/>
              <a:t>的</a:t>
            </a:r>
            <a:r>
              <a:rPr lang="en-US" altLang="zh-CN" sz="2000" dirty="0"/>
              <a:t>O(1)</a:t>
            </a:r>
            <a:r>
              <a:rPr lang="zh-CN" altLang="en-US" sz="2000" dirty="0"/>
              <a:t>时间算法、</a:t>
            </a:r>
            <a:r>
              <a:rPr lang="en-US" altLang="zh-CN" sz="2000" dirty="0">
                <a:solidFill>
                  <a:srgbClr val="FF0000"/>
                </a:solidFill>
              </a:rPr>
              <a:t>FFT</a:t>
            </a:r>
            <a:r>
              <a:rPr lang="zh-CN" altLang="en-US" sz="2000" dirty="0">
                <a:solidFill>
                  <a:srgbClr val="FF0000"/>
                </a:solidFill>
              </a:rPr>
              <a:t>和大数相乘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串的最小表示、循环同构的判定、最长回文子串、</a:t>
            </a:r>
            <a:r>
              <a:rPr lang="en-US" altLang="zh-CN" sz="2000" dirty="0"/>
              <a:t>Lyndon</a:t>
            </a:r>
            <a:r>
              <a:rPr lang="zh-CN" altLang="en-US" sz="2000" dirty="0"/>
              <a:t>分解等。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最小树形图、桥、玄图、</a:t>
            </a:r>
            <a:r>
              <a:rPr lang="zh-CN" altLang="en-US" sz="2000" dirty="0">
                <a:solidFill>
                  <a:srgbClr val="FF0000"/>
                </a:solidFill>
              </a:rPr>
              <a:t>匹配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网络流、拟阵</a:t>
            </a:r>
            <a:r>
              <a:rPr lang="zh-CN" altLang="en-US" sz="2000" dirty="0"/>
              <a:t>。 </a:t>
            </a:r>
            <a:r>
              <a:rPr lang="en-US" altLang="zh-CN" sz="2000" dirty="0">
                <a:solidFill>
                  <a:srgbClr val="969696"/>
                </a:solidFill>
              </a:rPr>
              <a:t>&lt;</a:t>
            </a:r>
            <a:r>
              <a:rPr lang="zh-CN" altLang="en-US" sz="2000" dirty="0">
                <a:solidFill>
                  <a:srgbClr val="969696"/>
                </a:solidFill>
              </a:rPr>
              <a:t>高等算法</a:t>
            </a:r>
            <a:r>
              <a:rPr lang="en-US" altLang="zh-CN" sz="2000" dirty="0">
                <a:solidFill>
                  <a:srgbClr val="969696"/>
                </a:solidFill>
              </a:rPr>
              <a:t>&gt;</a:t>
            </a:r>
            <a:r>
              <a:rPr lang="zh-CN" altLang="en-US" sz="2000" dirty="0">
                <a:solidFill>
                  <a:srgbClr val="969696"/>
                </a:solidFill>
              </a:rPr>
              <a:t>课传授</a:t>
            </a:r>
            <a:endParaRPr lang="en-US" altLang="zh-CN" sz="2000" dirty="0"/>
          </a:p>
          <a:p>
            <a:r>
              <a:rPr lang="en-US" altLang="zh-CN" sz="2800" dirty="0"/>
              <a:t>* </a:t>
            </a:r>
            <a:r>
              <a:rPr lang="zh-CN" altLang="en-US" sz="2800" dirty="0"/>
              <a:t>近似算法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可用来快速解决许多</a:t>
            </a:r>
            <a:r>
              <a:rPr lang="en-US" altLang="zh-CN" sz="2400" dirty="0"/>
              <a:t>NPC</a:t>
            </a:r>
            <a:r>
              <a:rPr lang="zh-CN" altLang="en-US" sz="2400" dirty="0"/>
              <a:t>问题。但是不是最优解。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1D8218-0A2D-4D6F-AF7B-5C94B987C57B}"/>
              </a:ext>
            </a:extLst>
          </p:cNvPr>
          <p:cNvSpPr txBox="1"/>
          <p:nvPr/>
        </p:nvSpPr>
        <p:spPr>
          <a:xfrm>
            <a:off x="505047" y="5479534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阅读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&lt;introduction to algorithms&gt;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&lt;algorithm design&gt;</a:t>
            </a:r>
          </a:p>
        </p:txBody>
      </p:sp>
    </p:spTree>
    <p:extLst>
      <p:ext uri="{BB962C8B-B14F-4D97-AF65-F5344CB8AC3E}">
        <p14:creationId xmlns:p14="http://schemas.microsoft.com/office/powerpoint/2010/main" val="25287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E7A8A-88C8-46BC-BBF5-977ABC68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如何准备期末考试？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35DC5-273B-4449-A9F8-D3A3FB9F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92718" cy="4767484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重点：复习</a:t>
            </a:r>
            <a:r>
              <a:rPr lang="en-US" altLang="zh-CN" sz="2800" dirty="0">
                <a:solidFill>
                  <a:srgbClr val="FF0000"/>
                </a:solidFill>
              </a:rPr>
              <a:t>ppt</a:t>
            </a:r>
            <a:r>
              <a:rPr lang="zh-CN" altLang="en-US" sz="2800" dirty="0">
                <a:solidFill>
                  <a:srgbClr val="FF0000"/>
                </a:solidFill>
              </a:rPr>
              <a:t>内容 </a:t>
            </a:r>
            <a:r>
              <a:rPr lang="en-US" altLang="zh-CN" sz="2800" dirty="0">
                <a:solidFill>
                  <a:srgbClr val="FF0000"/>
                </a:solidFill>
              </a:rPr>
              <a:t>+ </a:t>
            </a:r>
            <a:r>
              <a:rPr lang="zh-CN" altLang="en-US" sz="2800" dirty="0">
                <a:solidFill>
                  <a:srgbClr val="FF0000"/>
                </a:solidFill>
              </a:rPr>
              <a:t>作业题</a:t>
            </a:r>
            <a:endParaRPr lang="en-US" altLang="zh-CN" sz="2800" dirty="0"/>
          </a:p>
          <a:p>
            <a:pPr lvl="1"/>
            <a:r>
              <a:rPr lang="zh-CN" altLang="en-US" dirty="0"/>
              <a:t>彻底理解关键算法和数据结构。</a:t>
            </a:r>
            <a:endParaRPr lang="en-US" altLang="zh-CN" dirty="0"/>
          </a:p>
          <a:p>
            <a:pPr lvl="1"/>
            <a:r>
              <a:rPr lang="zh-CN" altLang="en-US" dirty="0"/>
              <a:t>考试难度 </a:t>
            </a:r>
            <a:r>
              <a:rPr lang="en-US" altLang="zh-CN" dirty="0"/>
              <a:t>&lt;&lt; ppt</a:t>
            </a:r>
            <a:r>
              <a:rPr lang="zh-CN" altLang="en-US" dirty="0"/>
              <a:t>难度。</a:t>
            </a:r>
            <a:endParaRPr lang="en-US" altLang="zh-CN" dirty="0"/>
          </a:p>
          <a:p>
            <a:r>
              <a:rPr lang="en-US" altLang="zh-CN" sz="2800" dirty="0"/>
              <a:t>To make your life easier</a:t>
            </a:r>
          </a:p>
          <a:p>
            <a:pPr lvl="1"/>
            <a:r>
              <a:rPr lang="en-US" altLang="zh-CN" sz="2400" dirty="0"/>
              <a:t>Hint 1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期中之后的内容为主。</a:t>
            </a:r>
            <a:r>
              <a:rPr lang="zh-CN" altLang="en-US" sz="2000" dirty="0">
                <a:solidFill>
                  <a:srgbClr val="9933FF"/>
                </a:solidFill>
              </a:rPr>
              <a:t>贪心 动态规划仍然会考。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2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题型同期中考试；有一定的计算量。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3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不考 有向图的十字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链表法、无向图的邻接多重表。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/>
              <a:t>Hint 4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9933FF"/>
                </a:solidFill>
              </a:rPr>
              <a:t>打</a:t>
            </a:r>
            <a:r>
              <a:rPr lang="en-US" altLang="zh-CN" sz="2400" dirty="0">
                <a:solidFill>
                  <a:srgbClr val="9933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号的内容。了解结论；不必掌握用法。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9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60F25-FB70-43AF-9EA8-5308021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8513F-C5D3-4A96-A212-E2AA579C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362839" cy="4964185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加强了各种能力上的训练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分析能力（数据结构 </a:t>
            </a:r>
            <a:r>
              <a:rPr lang="en-US" altLang="zh-CN" sz="2400" dirty="0">
                <a:solidFill>
                  <a:srgbClr val="9933FF"/>
                </a:solidFill>
              </a:rPr>
              <a:t>/ </a:t>
            </a:r>
            <a:r>
              <a:rPr lang="zh-CN" altLang="en-US" sz="2400" dirty="0">
                <a:solidFill>
                  <a:srgbClr val="9933FF"/>
                </a:solidFill>
              </a:rPr>
              <a:t>算法正确性、复杂度）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en-US" altLang="zh-CN" sz="2000" dirty="0"/>
              <a:t>Prim/Kruskal/Huffman/</a:t>
            </a:r>
            <a:r>
              <a:rPr lang="zh-CN" altLang="en-US" sz="2000" dirty="0"/>
              <a:t>的正确性、</a:t>
            </a:r>
            <a:r>
              <a:rPr lang="en-US" altLang="zh-CN" sz="2000" dirty="0">
                <a:solidFill>
                  <a:srgbClr val="969696"/>
                </a:solidFill>
              </a:rPr>
              <a:t>Universal hash </a:t>
            </a:r>
            <a:r>
              <a:rPr lang="zh-CN" altLang="en-US" sz="2000" dirty="0">
                <a:solidFill>
                  <a:srgbClr val="969696"/>
                </a:solidFill>
              </a:rPr>
              <a:t>的设计、</a:t>
            </a:r>
            <a:r>
              <a:rPr lang="en-US" altLang="zh-CN" sz="2000" dirty="0">
                <a:solidFill>
                  <a:srgbClr val="969696"/>
                </a:solidFill>
              </a:rPr>
              <a:t> </a:t>
            </a:r>
            <a:r>
              <a:rPr lang="en-US" altLang="zh-CN" sz="2000" dirty="0"/>
              <a:t>Quicksort/Selection</a:t>
            </a:r>
            <a:r>
              <a:rPr lang="zh-CN" altLang="en-US" sz="2000" dirty="0"/>
              <a:t>的时间分析、</a:t>
            </a:r>
            <a:r>
              <a:rPr lang="en-US" altLang="zh-CN" sz="2000" dirty="0">
                <a:solidFill>
                  <a:srgbClr val="969696"/>
                </a:solidFill>
              </a:rPr>
              <a:t>Splay</a:t>
            </a:r>
            <a:r>
              <a:rPr lang="zh-CN" altLang="en-US" sz="2000" dirty="0">
                <a:solidFill>
                  <a:srgbClr val="969696"/>
                </a:solidFill>
              </a:rPr>
              <a:t>的分析 （之前空白）</a:t>
            </a:r>
            <a:endParaRPr lang="en-US" altLang="zh-CN" sz="2000" dirty="0">
              <a:solidFill>
                <a:srgbClr val="969696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动手能力（编程）上的训练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小幅增加了编程题。推荐了一些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luogu</a:t>
            </a:r>
            <a:r>
              <a:rPr lang="zh-CN" altLang="en-US" sz="2000" dirty="0"/>
              <a:t>题。</a:t>
            </a:r>
            <a:endParaRPr lang="en-US" altLang="zh-CN" sz="20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科研能力（探索、思维）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设有</a:t>
            </a:r>
            <a:r>
              <a:rPr lang="en-US" altLang="zh-CN" sz="2000" dirty="0"/>
              <a:t>bonus</a:t>
            </a:r>
            <a:r>
              <a:rPr lang="zh-CN" altLang="en-US" sz="2000" dirty="0"/>
              <a:t>、思考题、</a:t>
            </a:r>
            <a:r>
              <a:rPr lang="en-US" altLang="zh-CN" sz="2000" dirty="0"/>
              <a:t>related links</a:t>
            </a:r>
            <a:r>
              <a:rPr lang="zh-CN" altLang="en-US" sz="2000" dirty="0"/>
              <a:t>（穿插在</a:t>
            </a:r>
            <a:r>
              <a:rPr lang="en-US" altLang="zh-CN" sz="2000" dirty="0"/>
              <a:t>slides</a:t>
            </a:r>
            <a:r>
              <a:rPr lang="zh-CN" altLang="en-US" sz="2000" dirty="0"/>
              <a:t>中）</a:t>
            </a:r>
            <a:endParaRPr lang="en-US" altLang="zh-CN" sz="2000" dirty="0"/>
          </a:p>
          <a:p>
            <a:r>
              <a:rPr lang="zh-CN" altLang="en-US" sz="2800" dirty="0">
                <a:solidFill>
                  <a:srgbClr val="969696"/>
                </a:solidFill>
              </a:rPr>
              <a:t>开拓视野。了解学科前沿动态。</a:t>
            </a:r>
            <a:endParaRPr lang="en-US" altLang="zh-CN" sz="2800" dirty="0">
              <a:solidFill>
                <a:srgbClr val="969696"/>
              </a:solidFill>
            </a:endParaRPr>
          </a:p>
          <a:p>
            <a:pPr lvl="1"/>
            <a:r>
              <a:rPr lang="zh-CN" altLang="en-US" sz="2400" dirty="0">
                <a:solidFill>
                  <a:srgbClr val="969696"/>
                </a:solidFill>
              </a:rPr>
              <a:t>增加了</a:t>
            </a:r>
            <a:r>
              <a:rPr lang="en-US" altLang="zh-CN" sz="2400" dirty="0">
                <a:solidFill>
                  <a:srgbClr val="969696"/>
                </a:solidFill>
              </a:rPr>
              <a:t>NPC</a:t>
            </a:r>
            <a:r>
              <a:rPr lang="zh-CN" altLang="en-US" sz="2400" dirty="0">
                <a:solidFill>
                  <a:srgbClr val="969696"/>
                </a:solidFill>
              </a:rPr>
              <a:t>、随机算法、多种算法设计思想的讲解。</a:t>
            </a:r>
            <a:endParaRPr lang="en-US" altLang="zh-CN" sz="2400" dirty="0">
              <a:solidFill>
                <a:srgbClr val="969696"/>
              </a:solidFill>
            </a:endParaRPr>
          </a:p>
          <a:p>
            <a:pPr lvl="1"/>
            <a:r>
              <a:rPr lang="zh-CN" altLang="en-US" sz="2400" dirty="0">
                <a:solidFill>
                  <a:srgbClr val="969696"/>
                </a:solidFill>
              </a:rPr>
              <a:t>增加了</a:t>
            </a:r>
            <a:r>
              <a:rPr lang="en-US" altLang="zh-CN" sz="2400" dirty="0">
                <a:solidFill>
                  <a:srgbClr val="969696"/>
                </a:solidFill>
              </a:rPr>
              <a:t>18</a:t>
            </a:r>
            <a:r>
              <a:rPr lang="zh-CN" altLang="en-US" sz="2400" dirty="0">
                <a:solidFill>
                  <a:srgbClr val="969696"/>
                </a:solidFill>
              </a:rPr>
              <a:t>个</a:t>
            </a:r>
            <a:r>
              <a:rPr lang="en-US" altLang="zh-CN" sz="2400" dirty="0">
                <a:solidFill>
                  <a:srgbClr val="969696"/>
                </a:solidFill>
              </a:rPr>
              <a:t>reading tasks</a:t>
            </a:r>
            <a:r>
              <a:rPr lang="zh-CN" altLang="en-US" sz="2400" dirty="0">
                <a:solidFill>
                  <a:srgbClr val="969696"/>
                </a:solidFill>
              </a:rPr>
              <a:t>（推荐寒假读两个感兴趣的）</a:t>
            </a:r>
            <a:endParaRPr lang="en-US" altLang="zh-CN" sz="24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6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9924-EE6C-4ADD-ABF2-7E0018C2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未来学习上的一些建议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9B91-305B-4747-AED2-13126827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75" y="1621464"/>
            <a:ext cx="8378788" cy="46623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1</a:t>
            </a:r>
            <a:r>
              <a:rPr lang="en-US" altLang="zh-CN" sz="2800" dirty="0"/>
              <a:t> </a:t>
            </a:r>
            <a:r>
              <a:rPr lang="zh-CN" altLang="en-US" sz="2800" dirty="0"/>
              <a:t>学</a:t>
            </a:r>
            <a:r>
              <a:rPr lang="zh-CN" altLang="en-US" sz="3600" dirty="0">
                <a:solidFill>
                  <a:srgbClr val="9933FF"/>
                </a:solidFill>
              </a:rPr>
              <a:t>方法思想</a:t>
            </a:r>
            <a:r>
              <a:rPr lang="zh-CN" altLang="en-US" sz="3600" dirty="0"/>
              <a:t>。</a:t>
            </a:r>
            <a:r>
              <a:rPr lang="zh-CN" altLang="en-US" sz="2800" dirty="0"/>
              <a:t>举一反三融会贯通。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2</a:t>
            </a:r>
            <a:r>
              <a:rPr lang="en-US" altLang="zh-CN" sz="2800" dirty="0"/>
              <a:t> </a:t>
            </a:r>
            <a:r>
              <a:rPr lang="zh-CN" altLang="en-US" sz="2800" dirty="0"/>
              <a:t>多</a:t>
            </a:r>
            <a:r>
              <a:rPr lang="zh-CN" altLang="en-US" sz="3600" dirty="0">
                <a:solidFill>
                  <a:srgbClr val="9933FF"/>
                </a:solidFill>
              </a:rPr>
              <a:t>实践</a:t>
            </a:r>
            <a:r>
              <a:rPr lang="zh-CN" altLang="en-US" sz="2800" dirty="0">
                <a:solidFill>
                  <a:srgbClr val="9933FF"/>
                </a:solidFill>
              </a:rPr>
              <a:t>。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3</a:t>
            </a:r>
            <a:r>
              <a:rPr lang="en-US" altLang="zh-CN" sz="2800" dirty="0"/>
              <a:t> </a:t>
            </a:r>
            <a:r>
              <a:rPr lang="zh-CN" altLang="en-US" sz="2800" dirty="0"/>
              <a:t>注意有选择性的</a:t>
            </a:r>
            <a:r>
              <a:rPr lang="zh-CN" altLang="en-US" sz="3600" dirty="0">
                <a:solidFill>
                  <a:srgbClr val="9933FF"/>
                </a:solidFill>
              </a:rPr>
              <a:t>成体系</a:t>
            </a:r>
            <a:r>
              <a:rPr lang="zh-CN" altLang="en-US" sz="2800" dirty="0"/>
              <a:t>的学。本科先学通用的。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4</a:t>
            </a:r>
            <a:r>
              <a:rPr lang="en-US" altLang="zh-CN" sz="2800" dirty="0"/>
              <a:t> </a:t>
            </a:r>
            <a:r>
              <a:rPr lang="zh-CN" altLang="en-US" sz="2800" dirty="0"/>
              <a:t>注重</a:t>
            </a:r>
            <a:r>
              <a:rPr lang="zh-CN" altLang="en-US" sz="3600" dirty="0">
                <a:solidFill>
                  <a:srgbClr val="9933FF"/>
                </a:solidFill>
              </a:rPr>
              <a:t>数学</a:t>
            </a:r>
            <a:r>
              <a:rPr lang="zh-CN" altLang="en-US" sz="2800" dirty="0"/>
              <a:t>。不仅是本门课也是</a:t>
            </a:r>
            <a:r>
              <a:rPr lang="en-US" altLang="zh-CN" sz="2800" dirty="0"/>
              <a:t>CS/AI</a:t>
            </a:r>
            <a:r>
              <a:rPr lang="zh-CN" altLang="en-US" sz="2800" dirty="0"/>
              <a:t>的基础。 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5</a:t>
            </a:r>
            <a:r>
              <a:rPr lang="en-US" altLang="zh-CN" sz="2800" dirty="0"/>
              <a:t> </a:t>
            </a:r>
            <a:r>
              <a:rPr lang="zh-CN" altLang="en-US" sz="3600" dirty="0">
                <a:solidFill>
                  <a:srgbClr val="9933FF"/>
                </a:solidFill>
              </a:rPr>
              <a:t>大局观</a:t>
            </a:r>
            <a:r>
              <a:rPr lang="zh-CN" altLang="en-US" sz="2800" dirty="0"/>
              <a:t>非常重要。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 本课程努力帮大家了解了一些前沿的东西。使你知道什么问题是重要的、被人关注的、值得思考的。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1001</Words>
  <Application>Microsoft Office PowerPoint</Application>
  <PresentationFormat>全屏显示(4:3)</PresentationFormat>
  <Paragraphs>98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Impact</vt:lpstr>
      <vt:lpstr>Times New Roman</vt:lpstr>
      <vt:lpstr>Wingdings</vt:lpstr>
      <vt:lpstr>caiyun</vt:lpstr>
      <vt:lpstr>课程总结</vt:lpstr>
      <vt:lpstr>主要知识点回顾- 数据结构</vt:lpstr>
      <vt:lpstr>主要知识点回顾- 经典问题及算法</vt:lpstr>
      <vt:lpstr>回顾：我们学到了什么概念和思想？</vt:lpstr>
      <vt:lpstr>有哪些更深入的知识没有学习?</vt:lpstr>
      <vt:lpstr>如何准备期末考试？</vt:lpstr>
      <vt:lpstr>收获</vt:lpstr>
      <vt:lpstr>未来学习上的一些建议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恺 金</cp:lastModifiedBy>
  <cp:revision>1625</cp:revision>
  <dcterms:created xsi:type="dcterms:W3CDTF">2020-08-23T09:31:00Z</dcterms:created>
  <dcterms:modified xsi:type="dcterms:W3CDTF">2023-12-25T05:48:11Z</dcterms:modified>
</cp:coreProperties>
</file>