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9" r:id="rId4"/>
    <p:sldId id="260" r:id="rId5"/>
    <p:sldId id="284" r:id="rId6"/>
    <p:sldId id="261" r:id="rId7"/>
    <p:sldId id="267" r:id="rId8"/>
    <p:sldId id="291" r:id="rId9"/>
    <p:sldId id="290" r:id="rId10"/>
    <p:sldId id="268" r:id="rId11"/>
    <p:sldId id="293" r:id="rId12"/>
    <p:sldId id="285" r:id="rId13"/>
    <p:sldId id="286" r:id="rId14"/>
    <p:sldId id="287" r:id="rId15"/>
    <p:sldId id="274" r:id="rId16"/>
    <p:sldId id="288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9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7" autoAdjust="0"/>
    <p:restoredTop sz="70199" autoAdjust="0"/>
  </p:normalViewPr>
  <p:slideViewPr>
    <p:cSldViewPr snapToGrid="0">
      <p:cViewPr varScale="1">
        <p:scale>
          <a:sx n="68" d="100"/>
          <a:sy n="68" d="100"/>
        </p:scale>
        <p:origin x="11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BA6B76-2D3F-4667-9666-34B120E804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FDF34-0DFD-4E2D-B247-A7A1D4D83B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08C13-0530-4D55-B5D1-6131A7F3460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95FDA-F4DB-4C8F-BC86-E7943BE493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9F415-BA4B-453F-A5B1-0296207162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23A37-0806-4B75-A494-B0B7C3C5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051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6T20:56:59.353"/>
    </inkml:context>
    <inkml:brush xml:id="br0">
      <inkml:brushProperty name="width" value="0.28" units="cm"/>
      <inkml:brushProperty name="height" value="0.28" units="cm"/>
      <inkml:brushProperty name="color" value="#ED1C24"/>
      <inkml:brushProperty name="ignorePressure" value="1"/>
    </inkml:brush>
  </inkml:definitions>
  <inkml:trace contextRef="#ctx0" brushRef="#br0">5662 1820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6T20:57:16.242"/>
    </inkml:context>
    <inkml:brush xml:id="br0">
      <inkml:brushProperty name="width" value="0.28" units="cm"/>
      <inkml:brushProperty name="height" value="0.28" units="cm"/>
      <inkml:brushProperty name="color" value="#ED1C24"/>
      <inkml:brushProperty name="ignorePressure" value="1"/>
    </inkml:brush>
  </inkml:definitions>
  <inkml:trace contextRef="#ctx0" brushRef="#br0">5778 1735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6T20:57:17.658"/>
    </inkml:context>
    <inkml:brush xml:id="br0">
      <inkml:brushProperty name="width" value="0.28" units="cm"/>
      <inkml:brushProperty name="height" value="0.28" units="cm"/>
      <inkml:brushProperty name="color" value="#ED1C24"/>
      <inkml:brushProperty name="ignorePressure" value="1"/>
    </inkml:brush>
  </inkml:definitions>
  <inkml:trace contextRef="#ctx0" brushRef="#br0">5887 1681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6T20:57:20.177"/>
    </inkml:context>
    <inkml:brush xml:id="br0">
      <inkml:brushProperty name="width" value="0.28" units="cm"/>
      <inkml:brushProperty name="height" value="0.28" units="cm"/>
      <inkml:brushProperty name="color" value="#ED1C24"/>
      <inkml:brushProperty name="ignorePressure" value="1"/>
    </inkml:brush>
  </inkml:definitions>
  <inkml:trace contextRef="#ctx0" brushRef="#br0">7412 1619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6T20:57:22.025"/>
    </inkml:context>
    <inkml:brush xml:id="br0">
      <inkml:brushProperty name="width" value="0.28" units="cm"/>
      <inkml:brushProperty name="height" value="0.28" units="cm"/>
      <inkml:brushProperty name="color" value="#ED1C24"/>
      <inkml:brushProperty name="ignorePressure" value="1"/>
    </inkml:brush>
  </inkml:definitions>
  <inkml:trace contextRef="#ctx0" brushRef="#br0">7552 1697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6T20:57:23.747"/>
    </inkml:context>
    <inkml:brush xml:id="br0">
      <inkml:brushProperty name="width" value="0.28" units="cm"/>
      <inkml:brushProperty name="height" value="0.28" units="cm"/>
      <inkml:brushProperty name="color" value="#ED1C24"/>
      <inkml:brushProperty name="ignorePressure" value="1"/>
    </inkml:brush>
  </inkml:definitions>
  <inkml:trace contextRef="#ctx0" brushRef="#br0">7690 1806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37D9748-DD6C-487B-8CFC-0BE24D6ADC2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02A7C26-55CE-462C-8E51-5A753B65CAE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The accelerate rate and rotation rate can be used to calibrate vehicle’s speed and location when the GPS signals is weak or there is a  signal outage. </a:t>
            </a: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This figure demonstrates that the GPS accuracy is improved by using the EKF.</a:t>
            </a:r>
          </a:p>
          <a:p>
            <a:pPr>
              <a:lnSpc>
                <a:spcPct val="100000"/>
              </a:lnSpc>
            </a:pP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67B4A78-A49D-4B3D-8CE7-DB3F4259400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1769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an</a:t>
            </a:r>
            <a:r>
              <a:rPr lang="en-US" sz="10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unsupervised machine learning techniques, K-means aims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 partition curves and turns clusters</a:t>
            </a:r>
            <a:endParaRPr lang="en-US" sz="10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 curves and 50 turns were used to train the clustering centroids.</a:t>
            </a:r>
            <a:r>
              <a:rPr lang="en-US" sz="10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Specifically, the standard deviation and mean of the rotation rate were used to train the centroids of clusters. So that I got two centroids for curve and turn, respectively.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615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kern="1200" dirty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This study used the chord</a:t>
                </a:r>
                <a:r>
                  <a:rPr lang="en-US" sz="1000" kern="1200" baseline="0" dirty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 offset method to estimate the radius.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0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𝑅</m:t>
                    </m:r>
                  </m:oMath>
                </a14:m>
                <a:r>
                  <a:rPr lang="en-US" sz="10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represents the radius of the circle in feet; </a:t>
                </a:r>
                <a14:m>
                  <m:oMath xmlns:m="http://schemas.openxmlformats.org/officeDocument/2006/math">
                    <m:r>
                      <a:rPr lang="en-US" sz="10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</m:t>
                    </m:r>
                    <m:r>
                      <a:rPr lang="en-US" sz="10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US" sz="10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is the degree of curve; </a:t>
                </a:r>
                <a14:m>
                  <m:oMath xmlns:m="http://schemas.openxmlformats.org/officeDocument/2006/math">
                    <m:r>
                      <a:rPr lang="en-US" sz="10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</m:t>
                    </m:r>
                  </m:oMath>
                </a14:m>
                <a:r>
                  <a:rPr lang="en-US" sz="10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chord length in feet; </a:t>
                </a:r>
                <a14:m>
                  <m:oMath xmlns:m="http://schemas.openxmlformats.org/officeDocument/2006/math">
                    <m:r>
                      <a:rPr lang="en-US" sz="10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𝐻</m:t>
                    </m:r>
                  </m:oMath>
                </a14:m>
                <a:r>
                  <a:rPr lang="en-US" sz="10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middle ordinate in feet.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 improve the accuracy of curve radius estimates, First step, the three neighboring GPS points around the PC and PT can be used to obtain 9 chord lengths </a:t>
                </a:r>
                <a14:m>
                  <m:oMath xmlns:m="http://schemas.openxmlformats.org/officeDocument/2006/math">
                    <m:r>
                      <a:rPr lang="en-US" sz="10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en-US" sz="10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</m:t>
                    </m:r>
                    <m:r>
                      <a:rPr lang="en-US" sz="10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en-US" sz="10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9 middle ordinate </a:t>
                </a:r>
                <a14:m>
                  <m:oMath xmlns:m="http://schemas.openxmlformats.org/officeDocument/2006/math">
                    <m:r>
                      <a:rPr lang="en-US" sz="10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en-US" sz="10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𝐻</m:t>
                    </m:r>
                    <m:r>
                      <a:rPr lang="en-US" sz="10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lang="en-US" sz="10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measurements, respectively. Second</a:t>
                </a:r>
                <a:r>
                  <a:rPr lang="en-US" sz="10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step,</a:t>
                </a:r>
                <a:r>
                  <a:rPr lang="en-US" sz="10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the calculated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0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lang="en-US" sz="10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lang="en-US" sz="10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US" sz="10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was averaged using the weighted average method 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kern="1200" dirty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This study used the chord</a:t>
                </a:r>
                <a:r>
                  <a:rPr lang="en-US" sz="1000" kern="1200" baseline="0" dirty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 offset method to estimate the radius.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𝑅</a:t>
                </a:r>
                <a:r>
                  <a:rPr lang="en-US" sz="10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represents the radius of the circle in feet; </a:t>
                </a:r>
                <a:r>
                  <a:rPr lang="en-US" sz="10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𝐷 </a:t>
                </a:r>
                <a:r>
                  <a:rPr lang="en-US" sz="10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is the degree of curve; </a:t>
                </a:r>
                <a:r>
                  <a:rPr lang="en-US" sz="10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𝐶</a:t>
                </a:r>
                <a:r>
                  <a:rPr lang="en-US" sz="10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chord length in feet; </a:t>
                </a:r>
                <a:r>
                  <a:rPr lang="en-US" sz="10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𝐻</a:t>
                </a:r>
                <a:r>
                  <a:rPr lang="en-US" sz="10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the middle ordinate in feet.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 improve the accuracy of curve radius estimates, First step, the three neighboring GPS points around the PC and PT can be used to obtain 9 chord lengths </a:t>
                </a:r>
                <a:r>
                  <a:rPr lang="en-US" sz="10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(𝐶)</a:t>
                </a:r>
                <a:r>
                  <a:rPr lang="en-US" sz="10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9 middle ordinate </a:t>
                </a:r>
                <a:r>
                  <a:rPr lang="en-US" sz="10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(𝐻)</a:t>
                </a:r>
                <a:r>
                  <a:rPr lang="en-US" sz="10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measurements, respectively. Second</a:t>
                </a:r>
                <a:r>
                  <a:rPr lang="en-US" sz="100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step,</a:t>
                </a:r>
                <a:r>
                  <a:rPr lang="en-US" sz="10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the calculated </a:t>
                </a:r>
                <a:r>
                  <a:rPr lang="en-US" sz="10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𝑅_𝑖  </a:t>
                </a:r>
                <a:r>
                  <a:rPr lang="en-US" sz="10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was averaged using the weighted average method 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744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According to the AASHTO Green Book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466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GPS frequency was collected at 1 Hz. Gyroscope and accelerometer were at 20 Hz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The evaluation includes 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FDBD554-4B1A-40D7-83AD-D5FD2A85832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speed plays an important role for the evaluation of </a:t>
            </a:r>
            <a:r>
              <a:rPr lang="en-US" sz="1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superelevation</a:t>
            </a: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 order to evaluate the speed accuracy, an On-board Diagnostics (OBD-II) sensor was applied to record the velocity from vehicle speedometer as a reference. This Figure illustrates the profile of the calibrated (i.e. GPS) velocity </a:t>
            </a:r>
            <a:r>
              <a:rPr lang="en-US" sz="1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V_t</a:t>
            </a: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and the reference (i.e. speedometer) velocity </a:t>
            </a:r>
            <a:r>
              <a:rPr lang="en-US" sz="1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V_r</a:t>
            </a: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OBD-II </a:t>
            </a:r>
            <a:r>
              <a:rPr lang="en-US" sz="1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sensor.Mean</a:t>
            </a: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Absolute Percentage Error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(MAPE) is used to evaluate the speed deviation.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MAPE results indicated that there was approximately </a:t>
            </a: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6%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difference between the GPS and vehicle speeds. This suggests that the speed precision obtained from smartphone is acceptable</a:t>
            </a:r>
          </a:p>
        </p:txBody>
      </p:sp>
    </p:spTree>
    <p:extLst>
      <p:ext uri="{BB962C8B-B14F-4D97-AF65-F5344CB8AC3E}">
        <p14:creationId xmlns:p14="http://schemas.microsoft.com/office/powerpoint/2010/main" val="376967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4F41637-E9A1-4174-BBC0-E2B32A9B1A7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  shows that the … for the 21 curves</a:t>
            </a:r>
          </a:p>
        </p:txBody>
      </p:sp>
      <p:sp>
        <p:nvSpPr>
          <p:cNvPr id="35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B4F00FC-6F74-4359-8B39-50267C5C1ED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With the lane width adjustment, the accuracy of radius calculation is slightly improved.</a:t>
            </a:r>
          </a:p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C3EAA03-FD09-4974-AE6C-17C00EB16B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As we known, drivers might reduce speed when the vehicle is approaching to a curve, which generates more sensor noise. when leaving out of a curve, the vehicle status is more “smooth” due to the reduced speed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75E8B0E-CC1D-4718-9D4D-28469E8F585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As we known, horizontal curves have higher crash rate. Two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–lane roadway are the predominant road type in most countries</a:t>
            </a: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According to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…, That means, around one hour there is one person would die because of the crash on the horizontal curve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72DC6AA-322D-4463-B0C4-F1532E1F17F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Here, It should be noted that the comparison is between the smartphone measured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superelevation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design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superelevation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which may be slightly different that as-built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superelevation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However, as-build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superelevation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information was not available.</a:t>
            </a:r>
          </a:p>
        </p:txBody>
      </p:sp>
      <p:sp>
        <p:nvSpPr>
          <p:cNvPr id="35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AA5EC97-C653-47A5-AE91-D31EC73D0CD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study concluded that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Improving their accuracy can achieve more accurate </a:t>
            </a:r>
            <a:r>
              <a:rPr lang="en-US" sz="1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superelevation</a:t>
            </a:r>
            <a:r>
              <a:rPr lang="en-US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measurements.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E4E97E3-B209-44D1-88DC-1F4EB9D5BFC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808F1FF-6198-4E9D-913A-4481A4D0A63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extended Kalman filter (EKF) is the nonlinear version of the Kalman filter, which has been considered a common way in the non-linear state estimation and navigation system</a:t>
            </a: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The accelerate rate and rotation rate can be used to calibrate vehicle’s speed and location when the GPS signals is weak or there is a  signal outage. </a:t>
            </a: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This figure demonstrates that the GPS accuracy is improved by using the EKF.</a:t>
            </a: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Prediction process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projects forward the current state and error covariance estimates to obtain a priori estimates for the next step;</a:t>
            </a: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Correction process 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is to incorporate the new measurement into the a priori estimate to obtain an improved estimate.</a:t>
            </a:r>
          </a:p>
          <a:p>
            <a:pPr>
              <a:lnSpc>
                <a:spcPct val="100000"/>
              </a:lnSpc>
            </a:pP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87A2C26-E8CC-4730-BAB3-32BA3F50E9A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454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therefore,….,However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, …It was reported that the average data collection cost per mile</a:t>
            </a: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Meantime,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This is a particularly important issue given the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3335C7C-3900-41FC-BCCF-4D196F5E5A3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Three common methods include</a:t>
            </a: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….is a common way to collect roadway data. A survey vehicle equipped with many devices is high cost, in addition, users have to be familiar with </a:t>
            </a: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can retrieve geometric characteristics of some typical curves, their drawbacks are that the accuracy greatly relies on</a:t>
            </a: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 GIS 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 can extract and identify horizontal curves from a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gis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map in large-scale networks</a:t>
            </a:r>
          </a:p>
        </p:txBody>
      </p:sp>
      <p:sp>
        <p:nvSpPr>
          <p:cNvPr id="32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8A5B32-3504-4459-9E64-0ABEB325F16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8565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Smartphone application has many advantages, for example </a:t>
            </a:r>
          </a:p>
          <a:p>
            <a:pPr>
              <a:lnSpc>
                <a:spcPct val="100000"/>
              </a:lnSpc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richness in sensors enables support for roadway inventory in a low-cost manner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260DBC1-44AC-4AD0-B0EC-84375EB6DFA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basic concept of this proposed system is to use the rotation rate around Z Axis of gyroscope to identify when the vehicle makes a curve.</a:t>
            </a:r>
          </a:p>
        </p:txBody>
      </p:sp>
      <p:sp>
        <p:nvSpPr>
          <p:cNvPr id="3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78A02AB-EA24-4404-8931-E0AFCD937D0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proposed system consists four modules…</a:t>
            </a: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correction module consists data filtering…</a:t>
            </a:r>
          </a:p>
        </p:txBody>
      </p:sp>
      <p:sp>
        <p:nvSpPr>
          <p:cNvPr id="3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78A02AB-EA24-4404-8931-E0AFCD937D0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8781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Now let me talk about</a:t>
            </a:r>
          </a:p>
        </p:txBody>
      </p:sp>
      <p:sp>
        <p:nvSpPr>
          <p:cNvPr id="33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67B4A78-A49D-4B3D-8CE7-DB3F4259400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9792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signal obtained from phone sensor is very noise. In order to reduce such noise, </a:t>
            </a: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BLF is a well known tool to…</a:t>
            </a:r>
          </a:p>
        </p:txBody>
      </p:sp>
      <p:sp>
        <p:nvSpPr>
          <p:cNvPr id="33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67B4A78-A49D-4B3D-8CE7-DB3F4259400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11796B-006C-4B72-A3CF-B64D5CDCBF26}"/>
              </a:ext>
            </a:extLst>
          </p:cNvPr>
          <p:cNvSpPr txBox="1"/>
          <p:nvPr userDrawn="1"/>
        </p:nvSpPr>
        <p:spPr>
          <a:xfrm>
            <a:off x="7877908" y="6365631"/>
            <a:ext cx="103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FA07678-E1BA-4B65-ADA1-2CC09F0264D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150469" y="6356520"/>
            <a:ext cx="535970" cy="364680"/>
          </a:xfrm>
          <a:prstGeom prst="rect">
            <a:avLst/>
          </a:prstGeom>
        </p:spPr>
        <p:txBody>
          <a:bodyPr anchor="ctr"/>
          <a:lstStyle/>
          <a:p>
            <a:pPr algn="r"/>
            <a:fld id="{43602B2C-0177-43F2-B14C-0FD3986A6016}" type="slidenum">
              <a:rPr lang="en-US" sz="1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9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BBC27EB-F4E2-4092-AE5C-3478C880EE1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3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1.xml"/><Relationship Id="rId11" Type="http://schemas.openxmlformats.org/officeDocument/2006/relationships/customXml" Target="../ink/ink6.xml"/><Relationship Id="rId5" Type="http://schemas.openxmlformats.org/officeDocument/2006/relationships/image" Target="../media/image17.png"/><Relationship Id="rId10" Type="http://schemas.openxmlformats.org/officeDocument/2006/relationships/customXml" Target="../ink/ink5.xml"/><Relationship Id="rId4" Type="http://schemas.openxmlformats.org/officeDocument/2006/relationships/image" Target="../media/image16.png"/><Relationship Id="rId9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southcarolinatrial.blogspot.com/2014/07/forensic-investigation-of-motor-vehicle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1208160"/>
            <a:ext cx="8714160" cy="1186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Identification and Calculation of Horizontal Curves for Low-Volume  Roadways Using Smartphone Sensors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895887" y="4326900"/>
            <a:ext cx="4078440" cy="1239546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Shaohu Zhang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Department of Computer Science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North Carolina State University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Picture 3"/>
          <p:cNvPicPr/>
          <p:nvPr/>
        </p:nvPicPr>
        <p:blipFill>
          <a:blip r:embed="rId3"/>
          <a:stretch/>
        </p:blipFill>
        <p:spPr>
          <a:xfrm>
            <a:off x="1572016" y="5384291"/>
            <a:ext cx="2702520" cy="812520"/>
          </a:xfrm>
          <a:prstGeom prst="rect">
            <a:avLst/>
          </a:prstGeom>
          <a:ln>
            <a:noFill/>
          </a:ln>
        </p:spPr>
      </p:pic>
      <p:sp>
        <p:nvSpPr>
          <p:cNvPr id="87" name="CustomShape 4"/>
          <p:cNvSpPr/>
          <p:nvPr/>
        </p:nvSpPr>
        <p:spPr>
          <a:xfrm>
            <a:off x="677520" y="4326900"/>
            <a:ext cx="4407480" cy="105739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Jonathan S. Wood, Ph.D.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Department of Civil and Environmental Engineering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South Dakota State University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2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2"/>
          <p:cNvPicPr/>
          <p:nvPr/>
        </p:nvPicPr>
        <p:blipFill>
          <a:blip r:embed="rId4"/>
          <a:stretch/>
        </p:blipFill>
        <p:spPr>
          <a:xfrm>
            <a:off x="6144120" y="5384291"/>
            <a:ext cx="1752120" cy="812520"/>
          </a:xfrm>
          <a:prstGeom prst="rect">
            <a:avLst/>
          </a:prstGeom>
          <a:ln>
            <a:noFill/>
          </a:ln>
        </p:spPr>
      </p:pic>
      <p:pic>
        <p:nvPicPr>
          <p:cNvPr id="89" name="Picture 88"/>
          <p:cNvPicPr/>
          <p:nvPr/>
        </p:nvPicPr>
        <p:blipFill>
          <a:blip r:embed="rId5"/>
          <a:stretch/>
        </p:blipFill>
        <p:spPr>
          <a:xfrm>
            <a:off x="217260" y="107820"/>
            <a:ext cx="3486960" cy="518040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BE2A78-8513-4973-BBCD-45AC8C83DF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8300" y="2579447"/>
            <a:ext cx="1645920" cy="1645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FAA06-C307-444B-8F5D-3C2539BAF9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2147" y="2579447"/>
            <a:ext cx="1645920" cy="1645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851040"/>
            <a:ext cx="6400440" cy="6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2"/>
          <p:cNvSpPr/>
          <p:nvPr/>
        </p:nvSpPr>
        <p:spPr>
          <a:xfrm>
            <a:off x="380880" y="177840"/>
            <a:ext cx="853416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</a:rPr>
              <a:t>Extended Kalman Filter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637846" y="1085220"/>
            <a:ext cx="5775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alibrates GPS’s speed and location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A3EBDE-B8B0-4448-BC25-2270DC5B2F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84" y="1449900"/>
            <a:ext cx="5943600" cy="489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25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K-means Clustering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1864432" y="545949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Cluster Assignments and Centroids</a:t>
            </a:r>
            <a:endParaRPr lang="en-US" sz="1200" b="1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7E8B78-5662-4E1B-859A-A6B97068CD12}"/>
              </a:ext>
            </a:extLst>
          </p:cNvPr>
          <p:cNvSpPr/>
          <p:nvPr/>
        </p:nvSpPr>
        <p:spPr>
          <a:xfrm>
            <a:off x="8264615" y="638282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A9B1DE1-4BA8-4BC8-AC77-09AD32DC320A}" type="slidenum">
              <a:rPr lang="en-US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AFE23-58E9-480D-A6A3-DF3EEE644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22" y="978019"/>
            <a:ext cx="5830438" cy="4574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0B7B5F-1338-4F99-AD6F-04AF5184422B}"/>
              </a:ext>
            </a:extLst>
          </p:cNvPr>
          <p:cNvSpPr txBox="1"/>
          <p:nvPr/>
        </p:nvSpPr>
        <p:spPr>
          <a:xfrm>
            <a:off x="457200" y="5736491"/>
            <a:ext cx="8118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standard deviation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mean </a:t>
            </a:r>
            <a:r>
              <a:rPr lang="en-US" dirty="0"/>
              <a:t>of the rotation rate were used to train the centroids of clusters(</a:t>
            </a:r>
            <a:r>
              <a:rPr lang="en-US" dirty="0">
                <a:solidFill>
                  <a:srgbClr val="FF0000"/>
                </a:solidFill>
              </a:rPr>
              <a:t>50 curves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50 turns 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473085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Chord Offset Method </a:t>
            </a:r>
          </a:p>
        </p:txBody>
      </p:sp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962" y="1064280"/>
            <a:ext cx="4623089" cy="45119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4865148"/>
                  </p:ext>
                </p:extLst>
              </p:nvPr>
            </p:nvGraphicFramePr>
            <p:xfrm>
              <a:off x="0" y="1016367"/>
              <a:ext cx="6172199" cy="251688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75738">
                      <a:extLst>
                        <a:ext uri="{9D8B030D-6E8A-4147-A177-3AD203B41FA5}">
                          <a16:colId xmlns:a16="http://schemas.microsoft.com/office/drawing/2014/main" val="2166813648"/>
                        </a:ext>
                      </a:extLst>
                    </a:gridCol>
                    <a:gridCol w="4634514">
                      <a:extLst>
                        <a:ext uri="{9D8B030D-6E8A-4147-A177-3AD203B41FA5}">
                          <a16:colId xmlns:a16="http://schemas.microsoft.com/office/drawing/2014/main" val="4233693492"/>
                        </a:ext>
                      </a:extLst>
                    </a:gridCol>
                    <a:gridCol w="961947">
                      <a:extLst>
                        <a:ext uri="{9D8B030D-6E8A-4147-A177-3AD203B41FA5}">
                          <a16:colId xmlns:a16="http://schemas.microsoft.com/office/drawing/2014/main" val="18387185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45720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     </m:t>
                                </m:r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                                                       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35682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45720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den>
                                </m:f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±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𝐿𝑎𝑛𝑒</m:t>
                                    </m:r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𝑊𝑖𝑑𝑡h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                                               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152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45720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sz="1400" i="1" smtClean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5729.38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sz="1400" b="1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                                                        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251671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4865148"/>
                  </p:ext>
                </p:extLst>
              </p:nvPr>
            </p:nvGraphicFramePr>
            <p:xfrm>
              <a:off x="0" y="1016367"/>
              <a:ext cx="6172199" cy="251688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75738">
                      <a:extLst>
                        <a:ext uri="{9D8B030D-6E8A-4147-A177-3AD203B41FA5}">
                          <a16:colId xmlns:a16="http://schemas.microsoft.com/office/drawing/2014/main" val="2166813648"/>
                        </a:ext>
                      </a:extLst>
                    </a:gridCol>
                    <a:gridCol w="4634514">
                      <a:extLst>
                        <a:ext uri="{9D8B030D-6E8A-4147-A177-3AD203B41FA5}">
                          <a16:colId xmlns:a16="http://schemas.microsoft.com/office/drawing/2014/main" val="4233693492"/>
                        </a:ext>
                      </a:extLst>
                    </a:gridCol>
                    <a:gridCol w="961947">
                      <a:extLst>
                        <a:ext uri="{9D8B030D-6E8A-4147-A177-3AD203B41FA5}">
                          <a16:colId xmlns:a16="http://schemas.microsoft.com/office/drawing/2014/main" val="1838718503"/>
                        </a:ext>
                      </a:extLst>
                    </a:gridCol>
                  </a:tblGrid>
                  <a:tr h="85331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2352" r="-20762" b="-1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3568204"/>
                      </a:ext>
                    </a:extLst>
                  </a:tr>
                  <a:tr h="85610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2352" t="-99291" r="-20762" b="-94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015231"/>
                      </a:ext>
                    </a:extLst>
                  </a:tr>
                  <a:tr h="80746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2352" t="-211278" r="-20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251671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031A3B3-B058-4B99-9383-05A664902C6A}"/>
              </a:ext>
            </a:extLst>
          </p:cNvPr>
          <p:cNvSpPr/>
          <p:nvPr/>
        </p:nvSpPr>
        <p:spPr>
          <a:xfrm>
            <a:off x="8343024" y="6165334"/>
            <a:ext cx="424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64A1C84E-C5CA-41CB-8500-00E0FA79FA7D}" type="slidenum">
              <a:rPr lang="en-US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3DAE99-9F42-4838-97A5-DB5F8227259A}"/>
                  </a:ext>
                </a:extLst>
              </p:cNvPr>
              <p:cNvSpPr/>
              <p:nvPr/>
            </p:nvSpPr>
            <p:spPr>
              <a:xfrm>
                <a:off x="1109273" y="5805892"/>
                <a:ext cx="1952009" cy="7450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3DAE99-9F42-4838-97A5-DB5F82272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273" y="5805892"/>
                <a:ext cx="1952009" cy="7450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EC6ACF8-4ADB-4770-B4DE-CA78F46C178B}"/>
              </a:ext>
            </a:extLst>
          </p:cNvPr>
          <p:cNvSpPr txBox="1"/>
          <p:nvPr/>
        </p:nvSpPr>
        <p:spPr>
          <a:xfrm>
            <a:off x="111512" y="5307979"/>
            <a:ext cx="3166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Weighted Average Method: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A6F0D13-8F5A-4F4D-BE29-DCDDD430A996}"/>
                  </a:ext>
                </a:extLst>
              </p14:cNvPr>
              <p14:cNvContentPartPr/>
              <p14:nvPr/>
            </p14:nvContentPartPr>
            <p14:xfrm>
              <a:off x="5173888" y="2475546"/>
              <a:ext cx="288" cy="288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A6F0D13-8F5A-4F4D-BE29-DCDDD430A996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23B0AD6-DCC3-419F-B743-399424ACAF3E}"/>
                  </a:ext>
                </a:extLst>
              </p14:cNvPr>
              <p14:cNvContentPartPr/>
              <p14:nvPr/>
            </p14:nvContentPartPr>
            <p14:xfrm>
              <a:off x="5341216" y="2352858"/>
              <a:ext cx="288" cy="288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23B0AD6-DCC3-419F-B743-399424ACAF3E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E672BD0-45FB-439C-AC71-D8D4E70E5F81}"/>
                  </a:ext>
                </a:extLst>
              </p14:cNvPr>
              <p14:cNvContentPartPr/>
              <p14:nvPr/>
            </p14:nvContentPartPr>
            <p14:xfrm>
              <a:off x="5497312" y="2274810"/>
              <a:ext cx="288" cy="288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E672BD0-45FB-439C-AC71-D8D4E70E5F81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E5BC953-4BF7-4E08-9A54-08BAC47C4CB1}"/>
                  </a:ext>
                </a:extLst>
              </p14:cNvPr>
              <p14:cNvContentPartPr/>
              <p14:nvPr/>
            </p14:nvContentPartPr>
            <p14:xfrm>
              <a:off x="7694176" y="2185530"/>
              <a:ext cx="288" cy="288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E5BC953-4BF7-4E08-9A54-08BAC47C4CB1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3C02A0B-7D2F-416D-8AB7-6686495B47B6}"/>
                  </a:ext>
                </a:extLst>
              </p14:cNvPr>
              <p14:cNvContentPartPr/>
              <p14:nvPr/>
            </p14:nvContentPartPr>
            <p14:xfrm>
              <a:off x="7894912" y="2296986"/>
              <a:ext cx="288" cy="288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3C02A0B-7D2F-416D-8AB7-6686495B47B6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B28F814-C620-4736-A56C-52558E5EE3B3}"/>
                  </a:ext>
                </a:extLst>
              </p14:cNvPr>
              <p14:cNvContentPartPr/>
              <p14:nvPr/>
            </p14:nvContentPartPr>
            <p14:xfrm>
              <a:off x="8095648" y="2453082"/>
              <a:ext cx="288" cy="288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B28F814-C620-4736-A56C-52558E5EE3B3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53F7C3D-C160-40BC-93C0-4CDD82C85F78}"/>
              </a:ext>
            </a:extLst>
          </p:cNvPr>
          <p:cNvSpPr txBox="1"/>
          <p:nvPr/>
        </p:nvSpPr>
        <p:spPr>
          <a:xfrm>
            <a:off x="817619" y="3459263"/>
            <a:ext cx="3207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R: radius of the curve (</a:t>
            </a:r>
            <a:r>
              <a:rPr lang="en-US" sz="1400" dirty="0" err="1"/>
              <a:t>ft</a:t>
            </a:r>
            <a:r>
              <a:rPr lang="en-US" sz="1400" dirty="0"/>
              <a:t>)</a:t>
            </a:r>
          </a:p>
          <a:p>
            <a:r>
              <a:rPr lang="en-US" sz="1400" dirty="0"/>
              <a:t>C: chord length (</a:t>
            </a:r>
            <a:r>
              <a:rPr lang="en-US" sz="1400" dirty="0" err="1"/>
              <a:t>ft</a:t>
            </a:r>
            <a:r>
              <a:rPr lang="en-US" sz="1400" dirty="0"/>
              <a:t>)</a:t>
            </a:r>
          </a:p>
          <a:p>
            <a:r>
              <a:rPr lang="en-US" sz="1400" dirty="0"/>
              <a:t>H: middle ordinate (</a:t>
            </a:r>
            <a:r>
              <a:rPr lang="en-US" sz="1400" dirty="0" err="1"/>
              <a:t>ft</a:t>
            </a:r>
            <a:r>
              <a:rPr lang="en-US" sz="1400" dirty="0"/>
              <a:t>)</a:t>
            </a:r>
          </a:p>
          <a:p>
            <a:r>
              <a:rPr lang="en-US" sz="1400" dirty="0"/>
              <a:t>D: degree of curve </a:t>
            </a:r>
          </a:p>
        </p:txBody>
      </p:sp>
    </p:spTree>
    <p:extLst>
      <p:ext uri="{BB962C8B-B14F-4D97-AF65-F5344CB8AC3E}">
        <p14:creationId xmlns:p14="http://schemas.microsoft.com/office/powerpoint/2010/main" val="382625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Methodology (cont.)</a:t>
            </a:r>
          </a:p>
        </p:txBody>
      </p:sp>
      <p:grpSp>
        <p:nvGrpSpPr>
          <p:cNvPr id="8" name="Group 19"/>
          <p:cNvGrpSpPr/>
          <p:nvPr/>
        </p:nvGrpSpPr>
        <p:grpSpPr>
          <a:xfrm>
            <a:off x="533400" y="1219200"/>
            <a:ext cx="7857931" cy="461665"/>
            <a:chOff x="676469" y="5410199"/>
            <a:chExt cx="7857931" cy="589328"/>
          </a:xfrm>
        </p:grpSpPr>
        <p:sp>
          <p:nvSpPr>
            <p:cNvPr id="9" name="Oval 8"/>
            <p:cNvSpPr/>
            <p:nvPr/>
          </p:nvSpPr>
          <p:spPr>
            <a:xfrm>
              <a:off x="676469" y="5658824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914400" y="5410199"/>
              <a:ext cx="7620000" cy="589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 err="1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Superelevation</a:t>
              </a:r>
              <a:r>
                <a:rPr lang="en-US" sz="2400" dirty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Estimation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5475" y="4482011"/>
                <a:ext cx="80613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e is the </a:t>
                </a:r>
                <a:r>
                  <a:rPr lang="en-US" dirty="0" err="1"/>
                  <a:t>superelevation</a:t>
                </a:r>
                <a:r>
                  <a:rPr lang="en-US" dirty="0"/>
                  <a:t> in percent; </a:t>
                </a:r>
              </a:p>
              <a:p>
                <a:r>
                  <a:rPr lang="en-US" dirty="0"/>
                  <a:t>f is the side friction factor, which is equivalent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;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𝑎𝑐𝑐</m:t>
                        </m:r>
                      </m:sub>
                    </m:sSub>
                  </m:oMath>
                </a14:m>
                <a:r>
                  <a:rPr lang="en-US" dirty="0"/>
                  <a:t> is the acceleration rate on the side of vehicle measured by the smartphone;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the vehicle speed in mph;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75" y="4482011"/>
                <a:ext cx="8061325" cy="1200329"/>
              </a:xfrm>
              <a:prstGeom prst="rect">
                <a:avLst/>
              </a:prstGeom>
              <a:blipFill>
                <a:blip r:embed="rId3"/>
                <a:stretch>
                  <a:fillRect l="-681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7EDB7EB-44CA-4C79-B5D0-20903273B7D3}"/>
              </a:ext>
            </a:extLst>
          </p:cNvPr>
          <p:cNvSpPr/>
          <p:nvPr/>
        </p:nvSpPr>
        <p:spPr>
          <a:xfrm>
            <a:off x="8296365" y="617803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/>
              <a:pPr/>
              <a:t>13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EC8BB8-E868-4C09-8B11-526BD5822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867" y="1985664"/>
            <a:ext cx="4782678" cy="228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01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57200" y="851040"/>
            <a:ext cx="6400440" cy="6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2"/>
          <p:cNvSpPr/>
          <p:nvPr/>
        </p:nvSpPr>
        <p:spPr>
          <a:xfrm>
            <a:off x="380880" y="177840"/>
            <a:ext cx="853416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 Evaluation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609480" y="1371600"/>
            <a:ext cx="72385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Samsung Galaxy S7 Edge: Android 5 OS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GPS: 1 Hz.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Gyroscope/accelerometer:20 Hz.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5"/>
          <p:cNvSpPr/>
          <p:nvPr/>
        </p:nvSpPr>
        <p:spPr>
          <a:xfrm>
            <a:off x="569520" y="2962800"/>
            <a:ext cx="92520" cy="77040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  <a:round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6"/>
          <p:cNvSpPr/>
          <p:nvPr/>
        </p:nvSpPr>
        <p:spPr>
          <a:xfrm>
            <a:off x="788040" y="2712240"/>
            <a:ext cx="7698600" cy="801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7"/>
          <p:cNvSpPr/>
          <p:nvPr/>
        </p:nvSpPr>
        <p:spPr>
          <a:xfrm>
            <a:off x="514080" y="1211400"/>
            <a:ext cx="92520" cy="77040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  <a:round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8"/>
          <p:cNvSpPr/>
          <p:nvPr/>
        </p:nvSpPr>
        <p:spPr>
          <a:xfrm>
            <a:off x="697680" y="981000"/>
            <a:ext cx="769860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Setup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9"/>
          <p:cNvSpPr/>
          <p:nvPr/>
        </p:nvSpPr>
        <p:spPr>
          <a:xfrm>
            <a:off x="630360" y="3146400"/>
            <a:ext cx="72385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200000"/>
              </a:lnSpc>
              <a:buClr>
                <a:srgbClr val="0033CC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Speed Assessment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33CC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Curve Identification and Calculation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57200" y="850900"/>
            <a:ext cx="6400800" cy="635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1000" y="177800"/>
            <a:ext cx="8534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Field Evaluation(cont.)</a:t>
            </a:r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68477"/>
            <a:ext cx="5943600" cy="2767330"/>
          </a:xfrm>
          <a:prstGeom prst="rect">
            <a:avLst/>
          </a:prstGeom>
        </p:spPr>
      </p:pic>
      <p:grpSp>
        <p:nvGrpSpPr>
          <p:cNvPr id="8" name="Group 19"/>
          <p:cNvGrpSpPr/>
          <p:nvPr/>
        </p:nvGrpSpPr>
        <p:grpSpPr>
          <a:xfrm>
            <a:off x="533400" y="990600"/>
            <a:ext cx="7857931" cy="461665"/>
            <a:chOff x="676469" y="5410199"/>
            <a:chExt cx="7857931" cy="589328"/>
          </a:xfrm>
        </p:grpSpPr>
        <p:sp>
          <p:nvSpPr>
            <p:cNvPr id="9" name="Oval 8"/>
            <p:cNvSpPr/>
            <p:nvPr/>
          </p:nvSpPr>
          <p:spPr>
            <a:xfrm>
              <a:off x="676469" y="5658824"/>
              <a:ext cx="92075" cy="92075"/>
            </a:xfrm>
            <a:prstGeom prst="ellipse">
              <a:avLst/>
            </a:prstGeom>
            <a:solidFill>
              <a:srgbClr val="0033CC"/>
            </a:solidFill>
            <a:ln>
              <a:solidFill>
                <a:srgbClr val="0033CC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914400" y="5410199"/>
              <a:ext cx="7620000" cy="589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Speed Assessment 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02204" y="4822587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Mean Absolute Percentage Error (MAPE)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6075181"/>
                  </p:ext>
                </p:extLst>
              </p:nvPr>
            </p:nvGraphicFramePr>
            <p:xfrm>
              <a:off x="1676400" y="5191919"/>
              <a:ext cx="5480050" cy="10287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11175">
                      <a:extLst>
                        <a:ext uri="{9D8B030D-6E8A-4147-A177-3AD203B41FA5}">
                          <a16:colId xmlns:a16="http://schemas.microsoft.com/office/drawing/2014/main" val="3705762560"/>
                        </a:ext>
                      </a:extLst>
                    </a:gridCol>
                    <a:gridCol w="4114800">
                      <a:extLst>
                        <a:ext uri="{9D8B030D-6E8A-4147-A177-3AD203B41FA5}">
                          <a16:colId xmlns:a16="http://schemas.microsoft.com/office/drawing/2014/main" val="2103240926"/>
                        </a:ext>
                      </a:extLst>
                    </a:gridCol>
                    <a:gridCol w="854075">
                      <a:extLst>
                        <a:ext uri="{9D8B030D-6E8A-4147-A177-3AD203B41FA5}">
                          <a16:colId xmlns:a16="http://schemas.microsoft.com/office/drawing/2014/main" val="29205462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45720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𝑀𝐴𝑃𝐸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200" i="1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𝑟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−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2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𝑟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</m:nary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                                                       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77044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6075181"/>
                  </p:ext>
                </p:extLst>
              </p:nvPr>
            </p:nvGraphicFramePr>
            <p:xfrm>
              <a:off x="1676400" y="5191919"/>
              <a:ext cx="5480050" cy="10287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11175">
                      <a:extLst>
                        <a:ext uri="{9D8B030D-6E8A-4147-A177-3AD203B41FA5}">
                          <a16:colId xmlns:a16="http://schemas.microsoft.com/office/drawing/2014/main" val="3705762560"/>
                        </a:ext>
                      </a:extLst>
                    </a:gridCol>
                    <a:gridCol w="4114800">
                      <a:extLst>
                        <a:ext uri="{9D8B030D-6E8A-4147-A177-3AD203B41FA5}">
                          <a16:colId xmlns:a16="http://schemas.microsoft.com/office/drawing/2014/main" val="2103240926"/>
                        </a:ext>
                      </a:extLst>
                    </a:gridCol>
                    <a:gridCol w="854075">
                      <a:extLst>
                        <a:ext uri="{9D8B030D-6E8A-4147-A177-3AD203B41FA5}">
                          <a16:colId xmlns:a16="http://schemas.microsoft.com/office/drawing/2014/main" val="2920546285"/>
                        </a:ext>
                      </a:extLst>
                    </a:gridCol>
                  </a:tblGrid>
                  <a:tr h="102870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2444" r="-2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77044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25475" y="1452265"/>
                <a:ext cx="48609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: Vehicle speed from OBD-II sensor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GPS speed from smartphone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75" y="1452265"/>
                <a:ext cx="4860925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8C6A706-A597-4715-A0DB-F77765EB977C}"/>
              </a:ext>
            </a:extLst>
          </p:cNvPr>
          <p:cNvSpPr txBox="1"/>
          <p:nvPr/>
        </p:nvSpPr>
        <p:spPr>
          <a:xfrm>
            <a:off x="6594088" y="5596454"/>
            <a:ext cx="205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6% difference</a:t>
            </a:r>
          </a:p>
        </p:txBody>
      </p:sp>
    </p:spTree>
    <p:extLst>
      <p:ext uri="{BB962C8B-B14F-4D97-AF65-F5344CB8AC3E}">
        <p14:creationId xmlns:p14="http://schemas.microsoft.com/office/powerpoint/2010/main" val="142388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57200" y="851040"/>
            <a:ext cx="6400440" cy="6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380880" y="177840"/>
            <a:ext cx="853416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 Evaluation(cont.)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533520" y="1414080"/>
            <a:ext cx="91800" cy="71640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  <a:round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5"/>
          <p:cNvSpPr/>
          <p:nvPr/>
        </p:nvSpPr>
        <p:spPr>
          <a:xfrm>
            <a:off x="771480" y="1219320"/>
            <a:ext cx="761976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Curve Identification and Calculation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1073160" y="1774800"/>
            <a:ext cx="7924320" cy="22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 miles long two-lane highway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consider the </a:t>
            </a:r>
            <a:r>
              <a:rPr lang="en-US" sz="18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degree of curve greater than 1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sharp curves.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total of </a:t>
            </a:r>
            <a:r>
              <a:rPr lang="en-US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21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sharp horizontal curves covering different radii were conducted.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Roadway inventory data from SDDOT was used to compare with the estimates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Three-runs surveys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were measured to evaluate the stability of the system</a:t>
            </a:r>
          </a:p>
        </p:txBody>
      </p:sp>
      <p:pic>
        <p:nvPicPr>
          <p:cNvPr id="263" name="Picture 10"/>
          <p:cNvPicPr/>
          <p:nvPr/>
        </p:nvPicPr>
        <p:blipFill>
          <a:blip r:embed="rId3"/>
          <a:stretch/>
        </p:blipFill>
        <p:spPr>
          <a:xfrm>
            <a:off x="1371600" y="4176720"/>
            <a:ext cx="6552720" cy="212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57200" y="851040"/>
            <a:ext cx="6400440" cy="6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5" name="CustomShape 2"/>
          <p:cNvSpPr/>
          <p:nvPr/>
        </p:nvSpPr>
        <p:spPr>
          <a:xfrm>
            <a:off x="380880" y="177840"/>
            <a:ext cx="853416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 Evaluation(cont.)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1849978" y="936432"/>
            <a:ext cx="5616378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Radius Measurement without Lane Width Adjustment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B5646B-ED4B-49A3-AF4C-0ED7C3C11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105" y="1311737"/>
            <a:ext cx="6415738" cy="526707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C80B8BD-5DFF-4DA1-8935-4205CE7B3A9A}"/>
              </a:ext>
            </a:extLst>
          </p:cNvPr>
          <p:cNvSpPr/>
          <p:nvPr/>
        </p:nvSpPr>
        <p:spPr>
          <a:xfrm>
            <a:off x="4114249" y="5988067"/>
            <a:ext cx="535258" cy="301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0504E2-E9CF-4B96-BB92-5572415CAFA8}"/>
              </a:ext>
            </a:extLst>
          </p:cNvPr>
          <p:cNvSpPr/>
          <p:nvPr/>
        </p:nvSpPr>
        <p:spPr>
          <a:xfrm>
            <a:off x="5169769" y="5971132"/>
            <a:ext cx="535258" cy="301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2DF8E1-C5F3-49AB-8978-E3DF94E0F3C3}"/>
              </a:ext>
            </a:extLst>
          </p:cNvPr>
          <p:cNvSpPr/>
          <p:nvPr/>
        </p:nvSpPr>
        <p:spPr>
          <a:xfrm>
            <a:off x="6230914" y="6004999"/>
            <a:ext cx="535258" cy="301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5E0033-70ED-46EB-A0A8-C6DCDEC46B3D}"/>
              </a:ext>
            </a:extLst>
          </p:cNvPr>
          <p:cNvSpPr/>
          <p:nvPr/>
        </p:nvSpPr>
        <p:spPr>
          <a:xfrm>
            <a:off x="7190476" y="5971132"/>
            <a:ext cx="535258" cy="301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57200" y="851040"/>
            <a:ext cx="6400440" cy="6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380880" y="177840"/>
            <a:ext cx="853416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 Evaluation(cont.)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1815550" y="914040"/>
            <a:ext cx="566482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Radius Measurement with Lane Width Adjustment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B117EC-2DBC-4744-93EE-EC40F1EC3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85" y="1263504"/>
            <a:ext cx="6646171" cy="544774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A9AD150-E301-4866-8C94-E67B87CF96AA}"/>
              </a:ext>
            </a:extLst>
          </p:cNvPr>
          <p:cNvSpPr/>
          <p:nvPr/>
        </p:nvSpPr>
        <p:spPr>
          <a:xfrm>
            <a:off x="3837680" y="6084022"/>
            <a:ext cx="535258" cy="301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61DB7C-CECD-42E9-B6F9-A858B86C7BC2}"/>
              </a:ext>
            </a:extLst>
          </p:cNvPr>
          <p:cNvSpPr/>
          <p:nvPr/>
        </p:nvSpPr>
        <p:spPr>
          <a:xfrm>
            <a:off x="4927060" y="6067087"/>
            <a:ext cx="535258" cy="301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CC0026-A8B6-4BE7-ABB9-80A5A6ACF63D}"/>
              </a:ext>
            </a:extLst>
          </p:cNvPr>
          <p:cNvSpPr/>
          <p:nvPr/>
        </p:nvSpPr>
        <p:spPr>
          <a:xfrm>
            <a:off x="5976925" y="6100954"/>
            <a:ext cx="535258" cy="301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1AEAE1-DAF9-4589-B4E7-DDA3E4FB244C}"/>
              </a:ext>
            </a:extLst>
          </p:cNvPr>
          <p:cNvSpPr/>
          <p:nvPr/>
        </p:nvSpPr>
        <p:spPr>
          <a:xfrm>
            <a:off x="7038081" y="6100954"/>
            <a:ext cx="535258" cy="301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851040"/>
            <a:ext cx="6400440" cy="6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2"/>
          <p:cNvSpPr/>
          <p:nvPr/>
        </p:nvSpPr>
        <p:spPr>
          <a:xfrm>
            <a:off x="380880" y="177840"/>
            <a:ext cx="853416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 Evaluation(cont.)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9" name="Picture 6"/>
          <p:cNvPicPr/>
          <p:nvPr/>
        </p:nvPicPr>
        <p:blipFill>
          <a:blip r:embed="rId3"/>
          <a:stretch/>
        </p:blipFill>
        <p:spPr>
          <a:xfrm>
            <a:off x="2383200" y="1966680"/>
            <a:ext cx="5998320" cy="2963880"/>
          </a:xfrm>
          <a:prstGeom prst="rect">
            <a:avLst/>
          </a:prstGeom>
          <a:ln>
            <a:noFill/>
          </a:ln>
        </p:spPr>
      </p:pic>
      <p:sp>
        <p:nvSpPr>
          <p:cNvPr id="280" name="CustomShape 4"/>
          <p:cNvSpPr/>
          <p:nvPr/>
        </p:nvSpPr>
        <p:spPr>
          <a:xfrm>
            <a:off x="533520" y="1414080"/>
            <a:ext cx="91800" cy="71640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  <a:round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5"/>
          <p:cNvSpPr/>
          <p:nvPr/>
        </p:nvSpPr>
        <p:spPr>
          <a:xfrm>
            <a:off x="771480" y="1219320"/>
            <a:ext cx="761976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Evaluation of superelevation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6"/>
          <p:cNvSpPr/>
          <p:nvPr/>
        </p:nvSpPr>
        <p:spPr>
          <a:xfrm>
            <a:off x="914400" y="5105520"/>
            <a:ext cx="67053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Statistical analysis showed that the average of superelevation between the </a:t>
            </a:r>
            <a:r>
              <a:rPr lang="en-US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15th and 90th percentile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the length of curve is consistent with the design superelevation from the SDDOT roadway inventory</a:t>
            </a:r>
          </a:p>
        </p:txBody>
      </p:sp>
      <p:sp>
        <p:nvSpPr>
          <p:cNvPr id="283" name="CustomShape 7"/>
          <p:cNvSpPr/>
          <p:nvPr/>
        </p:nvSpPr>
        <p:spPr>
          <a:xfrm>
            <a:off x="152280" y="2743200"/>
            <a:ext cx="236196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Design: 4%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Measurement :4.2%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851040"/>
            <a:ext cx="6400440" cy="6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7" name="CustomShape 2"/>
          <p:cNvSpPr/>
          <p:nvPr/>
        </p:nvSpPr>
        <p:spPr>
          <a:xfrm>
            <a:off x="380880" y="177840"/>
            <a:ext cx="853416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Motivation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747258" y="4020632"/>
            <a:ext cx="7599240" cy="1365407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66.4%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( 29,796 out of 44,858) of fatal crashes occurred on two-lane roads; </a:t>
            </a:r>
            <a:r>
              <a:rPr lang="en-US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20.1%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(7,656 out of 38,046) of fatal crashes involved in single and two-vehicle crashes occurred along horizontal curves 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(Source: Fatality Analysis Reporting System, 2014)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564002" y="5494106"/>
            <a:ext cx="91800" cy="91800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  <a:round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1" name="Picture 2"/>
          <p:cNvPicPr/>
          <p:nvPr/>
        </p:nvPicPr>
        <p:blipFill>
          <a:blip r:embed="rId3"/>
          <a:stretch/>
        </p:blipFill>
        <p:spPr>
          <a:xfrm>
            <a:off x="924660" y="1048140"/>
            <a:ext cx="6374880" cy="2651760"/>
          </a:xfrm>
          <a:prstGeom prst="rect">
            <a:avLst/>
          </a:prstGeom>
          <a:ln>
            <a:noFill/>
          </a:ln>
        </p:spPr>
      </p:pic>
      <p:sp>
        <p:nvSpPr>
          <p:cNvPr id="112" name="CustomShape 6"/>
          <p:cNvSpPr/>
          <p:nvPr/>
        </p:nvSpPr>
        <p:spPr>
          <a:xfrm>
            <a:off x="924660" y="3709710"/>
            <a:ext cx="670068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Source: </a:t>
            </a:r>
            <a:r>
              <a:rPr lang="en-US" sz="10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http://southcarolinatrial.blogspot.com/2014/07/forensic-investigation-of-motor-vehicle.html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E5D2B211-D48C-435E-BA6A-85CED3F73988}"/>
              </a:ext>
            </a:extLst>
          </p:cNvPr>
          <p:cNvSpPr/>
          <p:nvPr/>
        </p:nvSpPr>
        <p:spPr>
          <a:xfrm>
            <a:off x="788753" y="5352213"/>
            <a:ext cx="7599240" cy="702902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pc="-1" dirty="0">
                <a:uFill>
                  <a:solidFill>
                    <a:srgbClr val="FFFFFF"/>
                  </a:solidFill>
                </a:uFill>
              </a:rPr>
              <a:t>Most of two-lane roadway carry traffic volumes less than 2,000 vehicles per day.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5">
            <a:extLst>
              <a:ext uri="{FF2B5EF4-FFF2-40B4-BE49-F238E27FC236}">
                <a16:creationId xmlns:a16="http://schemas.microsoft.com/office/drawing/2014/main" id="{A0C3A37E-189F-4019-8C31-FEDF042520A0}"/>
              </a:ext>
            </a:extLst>
          </p:cNvPr>
          <p:cNvSpPr/>
          <p:nvPr/>
        </p:nvSpPr>
        <p:spPr>
          <a:xfrm>
            <a:off x="593738" y="4163394"/>
            <a:ext cx="91800" cy="91800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  <a:round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57200" y="851040"/>
            <a:ext cx="6400440" cy="6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2"/>
          <p:cNvSpPr/>
          <p:nvPr/>
        </p:nvSpPr>
        <p:spPr>
          <a:xfrm>
            <a:off x="380880" y="177840"/>
            <a:ext cx="853416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 Evaluation(cont.)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2774243" y="929826"/>
            <a:ext cx="2486379" cy="3683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Superelevation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Evaluation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99D937-0DC4-402C-B85E-D7522D05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73" y="1308660"/>
            <a:ext cx="6618726" cy="542524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DBEEFD9-2414-4B51-88EE-B62369015E0A}"/>
              </a:ext>
            </a:extLst>
          </p:cNvPr>
          <p:cNvSpPr/>
          <p:nvPr/>
        </p:nvSpPr>
        <p:spPr>
          <a:xfrm>
            <a:off x="2550743" y="6095311"/>
            <a:ext cx="535258" cy="301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6283C0-E667-4BD3-8C7D-57FB6317AF8F}"/>
              </a:ext>
            </a:extLst>
          </p:cNvPr>
          <p:cNvSpPr/>
          <p:nvPr/>
        </p:nvSpPr>
        <p:spPr>
          <a:xfrm>
            <a:off x="3973148" y="6084022"/>
            <a:ext cx="535258" cy="301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E179D9-29F3-4455-B25A-B95E99AF6A48}"/>
              </a:ext>
            </a:extLst>
          </p:cNvPr>
          <p:cNvSpPr/>
          <p:nvPr/>
        </p:nvSpPr>
        <p:spPr>
          <a:xfrm>
            <a:off x="5406837" y="6084022"/>
            <a:ext cx="535258" cy="301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4A9354-08F1-4D53-8603-BE265EC9F59B}"/>
              </a:ext>
            </a:extLst>
          </p:cNvPr>
          <p:cNvSpPr/>
          <p:nvPr/>
        </p:nvSpPr>
        <p:spPr>
          <a:xfrm>
            <a:off x="6682481" y="6084022"/>
            <a:ext cx="535258" cy="3010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57200" y="851040"/>
            <a:ext cx="6400440" cy="6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2"/>
          <p:cNvSpPr/>
          <p:nvPr/>
        </p:nvSpPr>
        <p:spPr>
          <a:xfrm>
            <a:off x="380880" y="177840"/>
            <a:ext cx="853416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676440" y="1390320"/>
            <a:ext cx="91800" cy="91800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  <a:round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4"/>
          <p:cNvSpPr/>
          <p:nvPr/>
        </p:nvSpPr>
        <p:spPr>
          <a:xfrm>
            <a:off x="914400" y="1214640"/>
            <a:ext cx="7772040" cy="131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Proposed a mobile system for 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low-cost collection of a horizontal curve inventory using a standard smartphone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Achieve desirable radius measurement accuracy for sharp curves.  (average error </a:t>
            </a:r>
            <a:r>
              <a:rPr lang="en-US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3%)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Adjusting lane width doesn’t have a significant effect on the accuracy of radii estimation.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Multiple runs can achieve higher accuracy.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accuracy of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superelevation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relies on the accuracy of curve radius, vehicle speed and acceleration rate from smartphone. 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11"/>
          <p:cNvSpPr/>
          <p:nvPr/>
        </p:nvSpPr>
        <p:spPr>
          <a:xfrm>
            <a:off x="722340" y="4303672"/>
            <a:ext cx="91800" cy="91800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  <a:round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AC56A-25FA-46E1-BB0C-589AB1A3AC1C}"/>
              </a:ext>
            </a:extLst>
          </p:cNvPr>
          <p:cNvSpPr txBox="1"/>
          <p:nvPr/>
        </p:nvSpPr>
        <p:spPr>
          <a:xfrm>
            <a:off x="990720" y="4178411"/>
            <a:ext cx="7514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 the paper (TRB18-04114)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Detailed data analysis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Technical details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2438280" y="2362320"/>
            <a:ext cx="3809520" cy="1710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9706320" y="4078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851040"/>
            <a:ext cx="6400440" cy="6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2"/>
          <p:cNvSpPr/>
          <p:nvPr/>
        </p:nvSpPr>
        <p:spPr>
          <a:xfrm>
            <a:off x="380880" y="177840"/>
            <a:ext cx="853416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</a:rPr>
              <a:t>Appendix-Extended Kalman Filter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771480" y="1219320"/>
            <a:ext cx="761976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4" name="Picture 10"/>
          <p:cNvPicPr/>
          <p:nvPr/>
        </p:nvPicPr>
        <p:blipFill>
          <a:blip r:embed="rId3"/>
          <a:stretch/>
        </p:blipFill>
        <p:spPr>
          <a:xfrm>
            <a:off x="1349499" y="2117175"/>
            <a:ext cx="5486040" cy="2728800"/>
          </a:xfrm>
          <a:prstGeom prst="rect">
            <a:avLst/>
          </a:prstGeom>
          <a:ln>
            <a:noFill/>
          </a:ln>
        </p:spPr>
      </p:pic>
      <p:pic>
        <p:nvPicPr>
          <p:cNvPr id="195" name="Picture 2"/>
          <p:cNvPicPr/>
          <p:nvPr/>
        </p:nvPicPr>
        <p:blipFill>
          <a:blip r:embed="rId4"/>
          <a:stretch/>
        </p:blipFill>
        <p:spPr>
          <a:xfrm>
            <a:off x="-304920" y="1246356"/>
            <a:ext cx="5487120" cy="1293120"/>
          </a:xfrm>
          <a:prstGeom prst="rect">
            <a:avLst/>
          </a:prstGeom>
          <a:ln>
            <a:noFill/>
          </a:ln>
        </p:spPr>
      </p:pic>
      <p:sp>
        <p:nvSpPr>
          <p:cNvPr id="197" name="CustomShape 7"/>
          <p:cNvSpPr/>
          <p:nvPr/>
        </p:nvSpPr>
        <p:spPr>
          <a:xfrm>
            <a:off x="5730879" y="1246356"/>
            <a:ext cx="2209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8"/>
          <p:cNvSpPr/>
          <p:nvPr/>
        </p:nvSpPr>
        <p:spPr>
          <a:xfrm>
            <a:off x="5752980" y="1606176"/>
            <a:ext cx="2209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measurement model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DBA2A4-0311-4071-9C1F-B2AFF7893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61" y="5479395"/>
            <a:ext cx="7203333" cy="56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4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851040"/>
            <a:ext cx="6400440" cy="6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380880" y="177840"/>
            <a:ext cx="853416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Motivation</a:t>
            </a:r>
            <a:r>
              <a:rPr lang="en-US" spc="-1" dirty="0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800" spc="-1" dirty="0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</a:rPr>
              <a:t>(cont.)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505462" y="1304837"/>
            <a:ext cx="91800" cy="91800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  <a:round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768600" y="1168797"/>
            <a:ext cx="7828990" cy="1005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Identifying locations and geometric characteristics of the 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roadway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curves 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on low-volume roads plays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critical role in crash prediction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prevention.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530640" y="2723574"/>
            <a:ext cx="91800" cy="102600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  <a:round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7"/>
          <p:cNvSpPr/>
          <p:nvPr/>
        </p:nvSpPr>
        <p:spPr>
          <a:xfrm>
            <a:off x="768600" y="3920046"/>
            <a:ext cx="7619760" cy="1085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Traditional approaches are costly and time-consuming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$72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 mile for photo/video log; </a:t>
            </a:r>
            <a:r>
              <a:rPr lang="en-US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$107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per mile for satellite/aerial imagery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$700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 mile for GPS data logger; </a:t>
            </a:r>
            <a:r>
              <a:rPr lang="en-US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$915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 mile for mobile LiDAR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0"/>
          <p:cNvSpPr/>
          <p:nvPr/>
        </p:nvSpPr>
        <p:spPr>
          <a:xfrm>
            <a:off x="551362" y="4061687"/>
            <a:ext cx="91800" cy="91800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  <a:round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1"/>
          <p:cNvSpPr/>
          <p:nvPr/>
        </p:nvSpPr>
        <p:spPr>
          <a:xfrm>
            <a:off x="791280" y="2586994"/>
            <a:ext cx="7619760" cy="1005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Federal Highway Administration (FHWA) has mandated that all transportation agencies (state, local, etc.) survey all roadway horizontal curves by </a:t>
            </a:r>
            <a:r>
              <a:rPr lang="en-US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December 31st, 2019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851040"/>
            <a:ext cx="6400440" cy="6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2"/>
          <p:cNvSpPr/>
          <p:nvPr/>
        </p:nvSpPr>
        <p:spPr>
          <a:xfrm>
            <a:off x="380880" y="177840"/>
            <a:ext cx="853416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Limitations of Prior Art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631800" y="1219320"/>
            <a:ext cx="91800" cy="71640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  <a:round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>
            <a:off x="869760" y="1016280"/>
            <a:ext cx="7619760" cy="1820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Survey Vehicle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 survey vehicle equipped with a GPS receiver, inertial system, and other sensors (including LiDAR)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High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cost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Tedious device/equipment instructions</a:t>
            </a:r>
          </a:p>
        </p:txBody>
      </p:sp>
      <p:sp>
        <p:nvSpPr>
          <p:cNvPr id="161" name="CustomShape 5"/>
          <p:cNvSpPr/>
          <p:nvPr/>
        </p:nvSpPr>
        <p:spPr>
          <a:xfrm>
            <a:off x="631800" y="3074760"/>
            <a:ext cx="91800" cy="71640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  <a:round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>
            <a:off x="869760" y="2895480"/>
            <a:ext cx="7619760" cy="189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Image Processing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High-resolution satellite imagery (</a:t>
            </a:r>
            <a:r>
              <a:rPr lang="en-US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m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Accuracy greatly relies on image resolution 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Requires processing of a large number of high-resolution images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Cannot collect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superelevation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</a:t>
            </a:r>
          </a:p>
        </p:txBody>
      </p:sp>
      <p:sp>
        <p:nvSpPr>
          <p:cNvPr id="164" name="CustomShape 8"/>
          <p:cNvSpPr/>
          <p:nvPr/>
        </p:nvSpPr>
        <p:spPr>
          <a:xfrm>
            <a:off x="869760" y="4842720"/>
            <a:ext cx="8167680" cy="189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GIS-based tools </a:t>
            </a:r>
            <a:r>
              <a:rPr lang="en-US" sz="2400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(large-scale network)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Curve Calculator (ESRI); Curvature Extension (FDOT); Curve Finder (NHDOT)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Rely on high-quality GIS data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inconsistency of roadway alignment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Difficulty in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superelevation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data collection</a:t>
            </a:r>
          </a:p>
        </p:txBody>
      </p:sp>
      <p:sp>
        <p:nvSpPr>
          <p:cNvPr id="165" name="CustomShape 9"/>
          <p:cNvSpPr/>
          <p:nvPr/>
        </p:nvSpPr>
        <p:spPr>
          <a:xfrm>
            <a:off x="631800" y="5029200"/>
            <a:ext cx="91800" cy="71640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  <a:round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6416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851040"/>
            <a:ext cx="6400440" cy="6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380880" y="177840"/>
            <a:ext cx="853416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</a:rPr>
              <a:t>Smartphone based Application</a:t>
            </a:r>
          </a:p>
        </p:txBody>
      </p:sp>
      <p:sp>
        <p:nvSpPr>
          <p:cNvPr id="127" name="CustomShape 3"/>
          <p:cNvSpPr/>
          <p:nvPr/>
        </p:nvSpPr>
        <p:spPr>
          <a:xfrm>
            <a:off x="682920" y="2776680"/>
            <a:ext cx="91800" cy="71640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  <a:round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4"/>
          <p:cNvSpPr/>
          <p:nvPr/>
        </p:nvSpPr>
        <p:spPr>
          <a:xfrm>
            <a:off x="920880" y="2639160"/>
            <a:ext cx="761976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Embedded sensors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682920" y="1756800"/>
            <a:ext cx="91800" cy="71640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  <a:round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6"/>
          <p:cNvSpPr/>
          <p:nvPr/>
        </p:nvSpPr>
        <p:spPr>
          <a:xfrm>
            <a:off x="920880" y="1573920"/>
            <a:ext cx="761976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Off-the-Shelf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685800" y="2272680"/>
            <a:ext cx="91800" cy="71640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  <a:round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8"/>
          <p:cNvSpPr/>
          <p:nvPr/>
        </p:nvSpPr>
        <p:spPr>
          <a:xfrm>
            <a:off x="923760" y="2135160"/>
            <a:ext cx="761976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Real-time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9"/>
          <p:cNvSpPr/>
          <p:nvPr/>
        </p:nvSpPr>
        <p:spPr>
          <a:xfrm>
            <a:off x="685800" y="3291480"/>
            <a:ext cx="91800" cy="71640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  <a:round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10"/>
          <p:cNvSpPr/>
          <p:nvPr/>
        </p:nvSpPr>
        <p:spPr>
          <a:xfrm>
            <a:off x="923760" y="3153960"/>
            <a:ext cx="761976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computational capacity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2"/>
          <p:cNvSpPr/>
          <p:nvPr/>
        </p:nvSpPr>
        <p:spPr>
          <a:xfrm>
            <a:off x="5890680" y="1988280"/>
            <a:ext cx="28191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3"/>
          <p:cNvSpPr/>
          <p:nvPr/>
        </p:nvSpPr>
        <p:spPr>
          <a:xfrm>
            <a:off x="774720" y="3847320"/>
            <a:ext cx="7599240" cy="1614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Smartphones that integrate GPS, IMU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advanced computing technologies have great opportunities for data acquisition in roadway inventory,</a:t>
            </a:r>
            <a:r>
              <a:rPr lang="en-US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leading to low-cost and real-time mobile sensor platforms.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14"/>
          <p:cNvSpPr/>
          <p:nvPr/>
        </p:nvSpPr>
        <p:spPr>
          <a:xfrm>
            <a:off x="685800" y="1299600"/>
            <a:ext cx="91800" cy="71640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  <a:round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5"/>
          <p:cNvSpPr/>
          <p:nvPr/>
        </p:nvSpPr>
        <p:spPr>
          <a:xfrm>
            <a:off x="923760" y="1080000"/>
            <a:ext cx="761976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Low cost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851040"/>
            <a:ext cx="6400440" cy="6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2"/>
          <p:cNvSpPr/>
          <p:nvPr/>
        </p:nvSpPr>
        <p:spPr>
          <a:xfrm>
            <a:off x="380880" y="177840"/>
            <a:ext cx="853416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Architecture and Design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152280" y="4973760"/>
            <a:ext cx="8838720" cy="155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Coordinate Systems of A Smartphone and A Vehicle</a:t>
            </a:r>
          </a:p>
        </p:txBody>
      </p:sp>
      <p:pic>
        <p:nvPicPr>
          <p:cNvPr id="177" name="Picture 21"/>
          <p:cNvPicPr/>
          <p:nvPr/>
        </p:nvPicPr>
        <p:blipFill>
          <a:blip r:embed="rId3"/>
          <a:stretch/>
        </p:blipFill>
        <p:spPr>
          <a:xfrm>
            <a:off x="1237784" y="1215483"/>
            <a:ext cx="6623825" cy="332306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851040"/>
            <a:ext cx="6400440" cy="6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2"/>
          <p:cNvSpPr/>
          <p:nvPr/>
        </p:nvSpPr>
        <p:spPr>
          <a:xfrm>
            <a:off x="380880" y="177840"/>
            <a:ext cx="853416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Architecture and Design(cont.)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152280" y="4973760"/>
            <a:ext cx="8838720" cy="155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Collection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takes real time sensor data including the GPS, accelerometer and gyroscope readings from a smartphone 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Correction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reduces noise in the collected data and detects the curved roadway segments based on smoothed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Curve Identification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implements a machine learning algorithm to identify the horizontal curves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Curve Calculation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measures the radius and superelevation of  a curve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Picture 22"/>
          <p:cNvPicPr/>
          <p:nvPr/>
        </p:nvPicPr>
        <p:blipFill>
          <a:blip r:embed="rId3"/>
          <a:stretch/>
        </p:blipFill>
        <p:spPr>
          <a:xfrm>
            <a:off x="657921" y="1326995"/>
            <a:ext cx="7192538" cy="34275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6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851040"/>
            <a:ext cx="6400440" cy="6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2"/>
          <p:cNvSpPr/>
          <p:nvPr/>
        </p:nvSpPr>
        <p:spPr>
          <a:xfrm>
            <a:off x="380880" y="177840"/>
            <a:ext cx="853416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Methodologies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533520" y="1414080"/>
            <a:ext cx="91800" cy="71640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  <a:round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3" name="CustomShape 5"/>
          <p:cNvSpPr/>
          <p:nvPr/>
        </p:nvSpPr>
        <p:spPr>
          <a:xfrm>
            <a:off x="771480" y="1219320"/>
            <a:ext cx="761976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Butterworth Low-pass Filter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CustomShape 5">
            <a:extLst>
              <a:ext uri="{FF2B5EF4-FFF2-40B4-BE49-F238E27FC236}">
                <a16:creationId xmlns:a16="http://schemas.microsoft.com/office/drawing/2014/main" id="{7D7F9A48-FEAB-4ED8-A2EA-B1A2806A2CA7}"/>
              </a:ext>
            </a:extLst>
          </p:cNvPr>
          <p:cNvSpPr/>
          <p:nvPr/>
        </p:nvSpPr>
        <p:spPr>
          <a:xfrm>
            <a:off x="786094" y="2035598"/>
            <a:ext cx="761976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Extended Kalman Filter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B46106A0-5894-48CD-B74D-45CEC370C150}"/>
              </a:ext>
            </a:extLst>
          </p:cNvPr>
          <p:cNvSpPr/>
          <p:nvPr/>
        </p:nvSpPr>
        <p:spPr>
          <a:xfrm>
            <a:off x="813234" y="2789246"/>
            <a:ext cx="761976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</a:rPr>
              <a:t>K-means Clustering</a:t>
            </a:r>
          </a:p>
        </p:txBody>
      </p:sp>
      <p:sp>
        <p:nvSpPr>
          <p:cNvPr id="18" name="CustomShape 5">
            <a:extLst>
              <a:ext uri="{FF2B5EF4-FFF2-40B4-BE49-F238E27FC236}">
                <a16:creationId xmlns:a16="http://schemas.microsoft.com/office/drawing/2014/main" id="{69DD8749-1D06-4457-BEB9-0E98E90AC52C}"/>
              </a:ext>
            </a:extLst>
          </p:cNvPr>
          <p:cNvSpPr/>
          <p:nvPr/>
        </p:nvSpPr>
        <p:spPr>
          <a:xfrm>
            <a:off x="790270" y="3517842"/>
            <a:ext cx="761976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</a:rPr>
              <a:t>Chord Offset Method </a:t>
            </a:r>
          </a:p>
        </p:txBody>
      </p:sp>
      <p:sp>
        <p:nvSpPr>
          <p:cNvPr id="19" name="CustomShape 5">
            <a:extLst>
              <a:ext uri="{FF2B5EF4-FFF2-40B4-BE49-F238E27FC236}">
                <a16:creationId xmlns:a16="http://schemas.microsoft.com/office/drawing/2014/main" id="{11532580-4CA8-4492-90BC-14CE69BE3C8A}"/>
              </a:ext>
            </a:extLst>
          </p:cNvPr>
          <p:cNvSpPr/>
          <p:nvPr/>
        </p:nvSpPr>
        <p:spPr>
          <a:xfrm>
            <a:off x="790270" y="4194246"/>
            <a:ext cx="761976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spc="-1" dirty="0" err="1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</a:rPr>
              <a:t>Superelevation</a:t>
            </a:r>
            <a:r>
              <a:rPr lang="en-US" sz="2400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</a:rPr>
              <a:t> Estimation </a:t>
            </a:r>
          </a:p>
        </p:txBody>
      </p:sp>
      <p:sp>
        <p:nvSpPr>
          <p:cNvPr id="20" name="CustomShape 4">
            <a:extLst>
              <a:ext uri="{FF2B5EF4-FFF2-40B4-BE49-F238E27FC236}">
                <a16:creationId xmlns:a16="http://schemas.microsoft.com/office/drawing/2014/main" id="{25AC1BD7-3C33-4F5C-8473-3994E02D0407}"/>
              </a:ext>
            </a:extLst>
          </p:cNvPr>
          <p:cNvSpPr/>
          <p:nvPr/>
        </p:nvSpPr>
        <p:spPr>
          <a:xfrm>
            <a:off x="551357" y="2225853"/>
            <a:ext cx="91800" cy="71640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  <a:round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" name="CustomShape 4">
            <a:extLst>
              <a:ext uri="{FF2B5EF4-FFF2-40B4-BE49-F238E27FC236}">
                <a16:creationId xmlns:a16="http://schemas.microsoft.com/office/drawing/2014/main" id="{35EE5CD3-D2F0-4EC3-B0F4-B95509982660}"/>
              </a:ext>
            </a:extLst>
          </p:cNvPr>
          <p:cNvSpPr/>
          <p:nvPr/>
        </p:nvSpPr>
        <p:spPr>
          <a:xfrm>
            <a:off x="560660" y="2981918"/>
            <a:ext cx="91800" cy="71640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  <a:round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" name="CustomShape 4">
            <a:extLst>
              <a:ext uri="{FF2B5EF4-FFF2-40B4-BE49-F238E27FC236}">
                <a16:creationId xmlns:a16="http://schemas.microsoft.com/office/drawing/2014/main" id="{9EC0C5FA-5AFB-40D0-B42C-25D51DBE11F9}"/>
              </a:ext>
            </a:extLst>
          </p:cNvPr>
          <p:cNvSpPr/>
          <p:nvPr/>
        </p:nvSpPr>
        <p:spPr>
          <a:xfrm>
            <a:off x="560660" y="3746004"/>
            <a:ext cx="91800" cy="71640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  <a:round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" name="CustomShape 4">
            <a:extLst>
              <a:ext uri="{FF2B5EF4-FFF2-40B4-BE49-F238E27FC236}">
                <a16:creationId xmlns:a16="http://schemas.microsoft.com/office/drawing/2014/main" id="{98DD2E18-2D44-47DA-B4DF-12FB1D058358}"/>
              </a:ext>
            </a:extLst>
          </p:cNvPr>
          <p:cNvSpPr/>
          <p:nvPr/>
        </p:nvSpPr>
        <p:spPr>
          <a:xfrm>
            <a:off x="573186" y="4422408"/>
            <a:ext cx="91800" cy="71640"/>
          </a:xfrm>
          <a:prstGeom prst="ellipse">
            <a:avLst/>
          </a:prstGeom>
          <a:solidFill>
            <a:srgbClr val="0033CC"/>
          </a:solidFill>
          <a:ln>
            <a:solidFill>
              <a:srgbClr val="0033CC"/>
            </a:solidFill>
            <a:round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3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851040"/>
            <a:ext cx="6400440" cy="6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33CC">
                  <a:alpha val="98000"/>
                </a:srgbClr>
              </a:gs>
              <a:gs pos="100000">
                <a:srgbClr val="00185E">
                  <a:alpha val="0"/>
                </a:srgbClr>
              </a:gs>
            </a:gsLst>
            <a:lin ang="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2"/>
          <p:cNvSpPr/>
          <p:nvPr/>
        </p:nvSpPr>
        <p:spPr>
          <a:xfrm>
            <a:off x="380880" y="177840"/>
            <a:ext cx="853416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33CC"/>
                </a:solidFill>
                <a:uFill>
                  <a:solidFill>
                    <a:srgbClr val="FFFFFF"/>
                  </a:solidFill>
                </a:uFill>
              </a:rPr>
              <a:t>Butterworth Low-pass Filter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637846" y="1085220"/>
            <a:ext cx="5775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Reduces noise of </a:t>
            </a:r>
            <a:r>
              <a:rPr lang="en-US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frequency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measurements</a:t>
            </a:r>
          </a:p>
        </p:txBody>
      </p:sp>
      <p:sp>
        <p:nvSpPr>
          <p:cNvPr id="187" name="CustomShape 7"/>
          <p:cNvSpPr/>
          <p:nvPr/>
        </p:nvSpPr>
        <p:spPr>
          <a:xfrm>
            <a:off x="2558519" y="6206294"/>
            <a:ext cx="4418477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Variation of the acceleration rate on X axis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D1EAD2-ACD9-4635-804B-D3C37F8AA5D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85" y="1621081"/>
            <a:ext cx="5397191" cy="39433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36083</TotalTime>
  <Words>1753</Words>
  <Application>Microsoft Office PowerPoint</Application>
  <PresentationFormat>On-screen Show (4:3)</PresentationFormat>
  <Paragraphs>192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DejaVu Sans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South Dakota State Univerisy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Cost Horizontal Curve</dc:title>
  <dc:subject/>
  <dc:creator>Zhang, Shaohu</dc:creator>
  <dc:description/>
  <cp:lastModifiedBy>shaohu zhang</cp:lastModifiedBy>
  <cp:revision>165</cp:revision>
  <cp:lastPrinted>2016-04-07T02:44:44Z</cp:lastPrinted>
  <dcterms:created xsi:type="dcterms:W3CDTF">2011-09-20T21:10:20Z</dcterms:created>
  <dcterms:modified xsi:type="dcterms:W3CDTF">2018-01-09T12:23:44Z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South Dakota State Univerisy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26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27</vt:i4>
  </property>
</Properties>
</file>