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latin typeface="Arial"/>
              </a:defRPr>
            </a:pPr>
            <a:r>
              <a:t>Coca-Cola's Use of Cloud Computing</a:t>
            </a:r>
          </a:p>
        </p:txBody>
      </p:sp>
      <p:sp>
        <p:nvSpPr>
          <p:cNvPr id="3" name="Subtitle 2"/>
          <p:cNvSpPr>
            <a:spLocks noGrp="1"/>
          </p:cNvSpPr>
          <p:nvPr>
            <p:ph type="subTitle" idx="1"/>
          </p:nvPr>
        </p:nvSpPr>
        <p:spPr/>
        <p:txBody>
          <a:bodyPr/>
          <a:lstStyle/>
          <a:p>
            <a:pPr>
              <a:defRPr sz="2400" i="1">
                <a:latin typeface="Arial"/>
              </a:defRPr>
            </a:pPr>
            <a:r>
              <a:t>Generated with PresentSmart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Arial"/>
              </a:defRPr>
            </a:pPr>
            <a:r>
              <a:t>Introduction to Coca-Cola and Cloud Computing</a:t>
            </a:r>
          </a:p>
        </p:txBody>
      </p:sp>
      <p:sp>
        <p:nvSpPr>
          <p:cNvPr id="3" name="Content Placeholder 2"/>
          <p:cNvSpPr>
            <a:spLocks noGrp="1"/>
          </p:cNvSpPr>
          <p:nvPr>
            <p:ph idx="1"/>
          </p:nvPr>
        </p:nvSpPr>
        <p:spPr/>
        <p:txBody>
          <a:bodyPr/>
          <a:lstStyle/>
          <a:p/>
          <a:p>
            <a:pPr>
              <a:defRPr sz="1800" b="1">
                <a:latin typeface="Arial"/>
              </a:defRPr>
            </a:pPr>
            <a:r>
              <a:t>Overview of Coca-Cola, a global beverage company with over 500 brands.</a:t>
            </a:r>
          </a:p>
          <a:p>
            <a:pPr lvl="1">
              <a:defRPr sz="1600">
                <a:latin typeface="Arial"/>
              </a:defRPr>
            </a:pPr>
            <a:r>
              <a:t>Coca-Cola is one of the world's largest beverage companies, known for its iconic products like Coca-Cola Classic, Sprite, Fanta, and Powerade.</a:t>
            </a:r>
          </a:p>
          <a:p>
            <a:pPr lvl="1">
              <a:defRPr sz="1600">
                <a:latin typeface="Arial"/>
              </a:defRPr>
            </a:pPr>
            <a:r>
              <a:t>The company operates in more than 200 countries and territories, serving a diverse global customer base.</a:t>
            </a:r>
          </a:p>
          <a:p>
            <a:pPr lvl="1">
              <a:defRPr sz="1600">
                <a:latin typeface="Arial"/>
              </a:defRPr>
            </a:pPr>
            <a:r>
              <a:t>With over 500 brands under its umbrella, Coca-Cola has a vast portfolio that includes sparkling beverages, water, juices, teas, coffees, energy drinks, and ready-to-drink coffee and tea mixes.</a:t>
            </a:r>
          </a:p>
          <a:p>
            <a:pPr>
              <a:defRPr sz="1800" b="1">
                <a:latin typeface="Arial"/>
              </a:defRPr>
            </a:pPr>
            <a:r>
              <a:t>Introduction to cloud computing as a modern technology for data storage and processing.</a:t>
            </a:r>
          </a:p>
          <a:p>
            <a:pPr lvl="1">
              <a:defRPr sz="1600">
                <a:latin typeface="Arial"/>
              </a:defRPr>
            </a:pPr>
            <a:r>
              <a:t>Cloud computing is a model of IT infrastructure delivery that offers on-demand access to a shared pool of configurable computing resources over the internet.</a:t>
            </a:r>
          </a:p>
          <a:p>
            <a:pPr lvl="1">
              <a:defRPr sz="1600">
                <a:latin typeface="Arial"/>
              </a:defRPr>
            </a:pPr>
            <a:r>
              <a:t>It allows organizations like Coca-Cola to store, process, and manage large volumes of data efficiently without investing in physical hardware or maintaining extensive IT infrastructure.</a:t>
            </a:r>
          </a:p>
          <a:p>
            <a:pPr lvl="1">
              <a:defRPr sz="1600">
                <a:latin typeface="Arial"/>
              </a:defRPr>
            </a:pPr>
            <a:r>
              <a:t>Common cloud services include Infrastructure as a Service (IaaS), Platform as a Service (PaaS), and Software as a Service (SaaS).</a:t>
            </a:r>
          </a:p>
          <a:p>
            <a:pPr lvl="1">
              <a:defRPr sz="1600">
                <a:latin typeface="Arial"/>
              </a:defRPr>
            </a:pPr>
            <a:r>
              <a:t>Cloud computing offers benefits such as scalability, cost-efficiency, improved collaboration, and enhanced security features.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Arial"/>
              </a:defRPr>
            </a:pPr>
            <a:r>
              <a:t>Benefits of Cloud Computing for Coca-Cola</a:t>
            </a:r>
          </a:p>
        </p:txBody>
      </p:sp>
      <p:sp>
        <p:nvSpPr>
          <p:cNvPr id="3" name="Content Placeholder 2"/>
          <p:cNvSpPr>
            <a:spLocks noGrp="1"/>
          </p:cNvSpPr>
          <p:nvPr>
            <p:ph idx="1"/>
          </p:nvPr>
        </p:nvSpPr>
        <p:spPr/>
        <p:txBody>
          <a:bodyPr/>
          <a:lstStyle/>
          <a:p/>
          <a:p>
            <a:pPr>
              <a:defRPr sz="1800" b="1">
                <a:latin typeface="Arial"/>
              </a:defRPr>
            </a:pPr>
            <a:r>
              <a:t>Scalability: Allows for easy expansion or reduction in resources based on demand.</a:t>
            </a:r>
          </a:p>
          <a:p>
            <a:pPr lvl="1">
              <a:defRPr sz="1600">
                <a:latin typeface="Arial"/>
              </a:defRPr>
            </a:pPr>
            <a:r>
              <a:t>Cloud computing enables Coca-Cola to scale its IT infrastructure up or down as needed, ensuring that the company can handle varying levels of traffic and demand without overprovisioning resources. For example, during the holiday season when demand spikes, Coca-Cola can quickly increase server capacity to manage surging online activities such as website visits and e-commerce transactions.</a:t>
            </a:r>
          </a:p>
          <a:p>
            <a:pPr lvl="1">
              <a:defRPr sz="1600">
                <a:latin typeface="Arial"/>
              </a:defRPr>
            </a:pPr>
            <a:r>
              <a:t>This scalability is particularly useful for global brands like Coca-Cola, which operate in multiple regions with fluctuating consumer behaviors. The ability to adapt resource allocation based on local market conditions allows the company to optimize costs while maintaining a robust digital presence.</a:t>
            </a:r>
          </a:p>
          <a:p>
            <a:pPr>
              <a:defRPr sz="1800" b="1">
                <a:latin typeface="Arial"/>
              </a:defRPr>
            </a:pPr>
            <a:r>
              <a:t>Cost Efficiency: Reduces upfront investment and maintenance costs.</a:t>
            </a:r>
          </a:p>
          <a:p>
            <a:pPr lvl="1">
              <a:defRPr sz="1600">
                <a:latin typeface="Arial"/>
              </a:defRPr>
            </a:pPr>
            <a:r>
              <a:t>Cloud computing significantly reduces the need for Coca-Cola to invest in expensive hardware, software licenses, and on-premises data centers. Instead, resources are provisioned and scaled as needed through cloud service providers like AWS, Azure, or Google Cloud, which share the cost burden across multiple customers.</a:t>
            </a:r>
          </a:p>
          <a:p>
            <a:pPr lvl="1">
              <a:defRPr sz="1600">
                <a:latin typeface="Arial"/>
              </a:defRPr>
            </a:pPr>
            <a:r>
              <a:t>Maintenance costs are also minimized because cloud service providers handle updates and maintenance, freeing up IT staff to focus on more strategic initiatives rather than routine operational tasks.</a:t>
            </a:r>
          </a:p>
          <a:p>
            <a:pPr>
              <a:defRPr sz="1800" b="1">
                <a:latin typeface="Arial"/>
              </a:defRPr>
            </a:pPr>
            <a:r>
              <a:t>Data Security: Advanced security measures protect sensitive information.</a:t>
            </a:r>
          </a:p>
          <a:p>
            <a:pPr lvl="1">
              <a:defRPr sz="1600">
                <a:latin typeface="Arial"/>
              </a:defRPr>
            </a:pPr>
            <a:r>
              <a:t>Coca-Cola relies heavily on digital platforms for supply chain management, customer engagement, and internal operations. Cloud providers implement robust security protocols to safeguard this data from unauthorized access or breaches. For instance, multi-factor authentication (MFA) is used to secure user logins, while encryption technologies protect data both in transit and at rest.</a:t>
            </a:r>
          </a:p>
          <a:p>
            <a:pPr lvl="1">
              <a:defRPr sz="1600">
                <a:latin typeface="Arial"/>
              </a:defRPr>
            </a:pPr>
            <a:r>
              <a:t>In addition to these technical measures, cloud service providers also adhere to stringent compliance standards such as GDPR, HIPAA, and PCI-DSS, ensuring that Coca-Cola's sensitive information remains protected. Regular security audits and updates help maintain this high level of protection.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Arial"/>
              </a:defRPr>
            </a:pPr>
            <a:r>
              <a:t>Cloud Computing Applications at Coca-Cola</a:t>
            </a:r>
          </a:p>
        </p:txBody>
      </p:sp>
      <p:sp>
        <p:nvSpPr>
          <p:cNvPr id="3" name="Content Placeholder 2"/>
          <p:cNvSpPr>
            <a:spLocks noGrp="1"/>
          </p:cNvSpPr>
          <p:nvPr>
            <p:ph idx="1"/>
          </p:nvPr>
        </p:nvSpPr>
        <p:spPr/>
        <p:txBody>
          <a:bodyPr/>
          <a:lstStyle/>
          <a:p/>
          <a:p>
            <a:pPr>
              <a:defRPr sz="1800" b="1">
                <a:latin typeface="Arial"/>
              </a:defRPr>
            </a:pPr>
            <a:r>
              <a:t>Sales and Distribution: Real-time tracking of sales data and inventory management.</a:t>
            </a:r>
          </a:p>
          <a:p>
            <a:pPr lvl="1">
              <a:defRPr sz="1600">
                <a:latin typeface="Arial"/>
              </a:defRPr>
            </a:pPr>
            <a:r>
              <a:t>Utilizing cloud-based platforms to collect real-time sales data from various retail outlets, enabling quick identification of trends and consumer preferences.</a:t>
            </a:r>
          </a:p>
          <a:p>
            <a:pPr lvl="1">
              <a:defRPr sz="1600">
                <a:latin typeface="Arial"/>
              </a:defRPr>
            </a:pPr>
            <a:r>
              <a:t>Implementing automated inventory management systems that predict demand and automatically reorder stock to minimize shortages and overstock situations.</a:t>
            </a:r>
          </a:p>
          <a:p>
            <a:pPr lvl="1">
              <a:defRPr sz="1600">
                <a:latin typeface="Arial"/>
              </a:defRPr>
            </a:pPr>
            <a:r>
              <a:t>Integrating with CRM (Customer Relationship Management) tools for seamless order tracking and customer support.</a:t>
            </a:r>
          </a:p>
          <a:p>
            <a:pPr>
              <a:defRPr sz="1800" b="1">
                <a:latin typeface="Arial"/>
              </a:defRPr>
            </a:pPr>
            <a:r>
              <a:t>Supply Chain Management: Optimizing logistics for efficient distribution networks.</a:t>
            </a:r>
          </a:p>
          <a:p>
            <a:pPr lvl="1">
              <a:defRPr sz="1600">
                <a:latin typeface="Arial"/>
              </a:defRPr>
            </a:pPr>
            <a:r>
              <a:t>Leveraging cloud technology to centralize supply chain data, enabling real-time visibility into the movement of goods across different regions.</a:t>
            </a:r>
          </a:p>
          <a:p>
            <a:pPr lvl="1">
              <a:defRPr sz="1600">
                <a:latin typeface="Arial"/>
              </a:defRPr>
            </a:pPr>
            <a:r>
              <a:t>Using predictive analytics to optimize delivery routes and reduce transportation costs through dynamic routing algorithms.</a:t>
            </a:r>
          </a:p>
          <a:p>
            <a:pPr lvl="1">
              <a:defRPr sz="1600">
                <a:latin typeface="Arial"/>
              </a:defRPr>
            </a:pPr>
            <a:r>
              <a:t>Collaborating with suppliers and logistics partners in a shared cloud environment for better coordination and responsiveness.</a:t>
            </a:r>
          </a:p>
          <a:p>
            <a:pPr>
              <a:defRPr sz="1800" b="1">
                <a:latin typeface="Arial"/>
              </a:defRPr>
            </a:pPr>
            <a:r>
              <a:t>Customer Engagement: Enhancing customer experience through digital marketing analytics.</a:t>
            </a:r>
          </a:p>
          <a:p>
            <a:pPr lvl="1">
              <a:defRPr sz="1600">
                <a:latin typeface="Arial"/>
              </a:defRPr>
            </a:pPr>
            <a:r>
              <a:t>Deploying advanced data analytics tools to gather insights from social media, online forums, and other digital channels to understand consumer behavior and preferences.</a:t>
            </a:r>
          </a:p>
          <a:p>
            <a:pPr lvl="1">
              <a:defRPr sz="1600">
                <a:latin typeface="Arial"/>
              </a:defRPr>
            </a:pPr>
            <a:r>
              <a:t>Creating personalized marketing campaigns based on the analyzed data to enhance engagement and brand loyalty.</a:t>
            </a:r>
          </a:p>
          <a:p>
            <a:pPr lvl="1">
              <a:defRPr sz="1600">
                <a:latin typeface="Arial"/>
              </a:defRPr>
            </a:pPr>
            <a:r>
              <a:t>Implementing A/B testing for various marketing strategies in a cloud environment to measure their effectiveness and refine future campaigns.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Arial"/>
              </a:defRPr>
            </a:pPr>
            <a:r>
              <a:t>Case Study: Coca-Cola’s Cloud Strategy</a:t>
            </a:r>
          </a:p>
        </p:txBody>
      </p:sp>
      <p:sp>
        <p:nvSpPr>
          <p:cNvPr id="3" name="Content Placeholder 2"/>
          <p:cNvSpPr>
            <a:spLocks noGrp="1"/>
          </p:cNvSpPr>
          <p:nvPr>
            <p:ph idx="1"/>
          </p:nvPr>
        </p:nvSpPr>
        <p:spPr/>
        <p:txBody>
          <a:bodyPr/>
          <a:lstStyle/>
          <a:p/>
          <a:p>
            <a:pPr>
              <a:defRPr sz="1800">
                <a:latin typeface="Arial"/>
              </a:defRPr>
            </a:pPr>
            <a:r>
              <a:t>Description of a specific project or initiative where cloud computing played a crucial role.</a:t>
            </a:r>
          </a:p>
          <a:p>
            <a:pPr>
              <a:defRPr sz="1800">
                <a:latin typeface="Arial"/>
              </a:defRPr>
            </a:pPr>
            <a:r>
              <a:t>Results and outcomes achieved, such as cost savings or improved operational efficiency.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Arial"/>
              </a:defRPr>
            </a:pPr>
            <a:r>
              <a:t>Challenges in Implementing Cloud Computing</a:t>
            </a:r>
          </a:p>
        </p:txBody>
      </p:sp>
      <p:sp>
        <p:nvSpPr>
          <p:cNvPr id="3" name="Content Placeholder 2"/>
          <p:cNvSpPr>
            <a:spLocks noGrp="1"/>
          </p:cNvSpPr>
          <p:nvPr>
            <p:ph idx="1"/>
          </p:nvPr>
        </p:nvSpPr>
        <p:spPr/>
        <p:txBody>
          <a:bodyPr/>
          <a:lstStyle/>
          <a:p/>
          <a:p>
            <a:pPr>
              <a:defRPr sz="1800" b="1">
                <a:latin typeface="Arial"/>
              </a:defRPr>
            </a:pPr>
            <a:r>
              <a:t>Data Privacy Concerns: Addressing potential risks related to data breaches.</a:t>
            </a:r>
          </a:p>
          <a:p>
            <a:pPr lvl="1">
              <a:defRPr sz="1600">
                <a:latin typeface="Arial"/>
              </a:defRPr>
            </a:pPr>
            <a:r>
              <a:t>Regulatory Compliance Issues: Navigating the complex landscape of data protection laws such as GDPR, HIPAA, and CCPA, which can vary widely by country or industry sector.</a:t>
            </a:r>
          </a:p>
          <a:p>
            <a:pPr lvl="1">
              <a:defRPr sz="1600">
                <a:latin typeface="Arial"/>
              </a:defRPr>
            </a:pPr>
            <a:r>
              <a:t>Encryption and Data Security Measures: Implementing robust encryption protocols both at rest and in transit to protect sensitive information from unauthorized access.</a:t>
            </a:r>
          </a:p>
          <a:p>
            <a:pPr lvl="1">
              <a:defRPr sz="1600">
                <a:latin typeface="Arial"/>
              </a:defRPr>
            </a:pPr>
            <a:r>
              <a:t>Data Sovereignty Concerns: Ensuring that data is stored within geographic regions where it complies with local regulations, especially for businesses dealing with customers across multiple countries.</a:t>
            </a:r>
          </a:p>
          <a:p>
            <a:pPr lvl="1">
              <a:defRPr sz="1600">
                <a:latin typeface="Arial"/>
              </a:defRPr>
            </a:pPr>
            <a:r>
              <a:t>Third-Party Risks: Assessing the security practices of cloud service providers (CSPs) and ensuring they meet stringent security standards to prevent unauthorized access or breaches.</a:t>
            </a:r>
          </a:p>
          <a:p>
            <a:pPr>
              <a:defRPr sz="1800" b="1">
                <a:latin typeface="Arial"/>
              </a:defRPr>
            </a:pPr>
            <a:r>
              <a:t>Integration Issues: Challenges in integrating cloud solutions with existing systems.</a:t>
            </a:r>
          </a:p>
          <a:p>
            <a:pPr lvl="1">
              <a:defRPr sz="1600">
                <a:latin typeface="Arial"/>
              </a:defRPr>
            </a:pPr>
            <a:r>
              <a:t>Legacy System Compatibility: Adapting modern cloud-based applications to work seamlessly with outdated hardware and software, which may lack the necessary APIs or support for newer protocols.</a:t>
            </a:r>
          </a:p>
          <a:p>
            <a:pPr lvl="1">
              <a:defRPr sz="1600">
                <a:latin typeface="Arial"/>
              </a:defRPr>
            </a:pPr>
            <a:r>
              <a:t>API and Data Format Mismatch: Ensuring that data from various sources can be effectively transferred and utilized within a unified cloud environment. This includes handling different data formats, standardization efforts, and potential custom development requirements.</a:t>
            </a:r>
          </a:p>
          <a:p>
            <a:pPr lvl="1">
              <a:defRPr sz="1600">
                <a:latin typeface="Arial"/>
              </a:defRPr>
            </a:pPr>
            <a:r>
              <a:t>Interoperability Concerns: Managing integration between multiple cloud platforms or hybrid environments to avoid vendor lock-in and ensure smooth data flow across disparate systems.</a:t>
            </a:r>
          </a:p>
          <a:p>
            <a:pPr lvl="1">
              <a:defRPr sz="1600">
                <a:latin typeface="Arial"/>
              </a:defRPr>
            </a:pPr>
            <a:r>
              <a:t>Security and Compliance Integration: Balancing the need for robust security measures with ensuring compliance across both on-premises and cloud-based solutions, potentially requiring additional middleware or orchestration tools.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latin typeface="Arial"/>
              </a:defRPr>
            </a:pPr>
            <a:r>
              <a:t>Future Outlook for Cloud Computing at Coca-Cola</a:t>
            </a:r>
          </a:p>
        </p:txBody>
      </p:sp>
      <p:sp>
        <p:nvSpPr>
          <p:cNvPr id="3" name="Content Placeholder 2"/>
          <p:cNvSpPr>
            <a:spLocks noGrp="1"/>
          </p:cNvSpPr>
          <p:nvPr>
            <p:ph idx="1"/>
          </p:nvPr>
        </p:nvSpPr>
        <p:spPr/>
        <p:txBody>
          <a:bodyPr/>
          <a:lstStyle/>
          <a:p/>
          <a:p>
            <a:pPr>
              <a:defRPr sz="1800" b="1">
                <a:latin typeface="Arial"/>
              </a:defRPr>
            </a:pPr>
            <a:r>
              <a:t>Predictions on how cloud computing will continue to evolve and impact Coca-Cola’s operations.</a:t>
            </a:r>
          </a:p>
          <a:p>
            <a:pPr lvl="1">
              <a:defRPr sz="1600">
                <a:latin typeface="Arial"/>
              </a:defRPr>
            </a:pPr>
            <a:r>
              <a:t>Increasing reliance on big data analytics: The ability to process and analyze vast amounts of data from various sources, such as sales data, customer behavior patterns, and market trends, will become crucial for Coca-Cola in making informed decisions.</a:t>
            </a:r>
          </a:p>
          <a:p>
            <a:pPr lvl="1">
              <a:defRPr sz="1600">
                <a:latin typeface="Arial"/>
              </a:defRPr>
            </a:pPr>
            <a:r>
              <a:t>Enhanced supply chain optimization: Cloud computing can significantly improve the efficiency of Coca-Cola’s global supply chain by enabling real-time monitoring and predictive analytics, which help in reducing inventory costs and improving delivery times.</a:t>
            </a:r>
          </a:p>
          <a:p>
            <a:pPr lvl="1">
              <a:defRPr sz="1600">
                <a:latin typeface="Arial"/>
              </a:defRPr>
            </a:pPr>
            <a:r>
              <a:t>Advanced cybersecurity measures: As cloud usage increases, so does the need for robust cybersecurity protocols to protect sensitive information such as intellectual property, customer data, and financial records.</a:t>
            </a:r>
          </a:p>
          <a:p>
            <a:pPr lvl="1">
              <a:defRPr sz="1600">
                <a:latin typeface="Arial"/>
              </a:defRPr>
            </a:pPr>
            <a:r>
              <a:t>Integration with Internet of Things (IoT): Cloud platforms will enable better integration of IoT devices across Coca-Cola’s operations, from smart refrigerators in stores to connected production lines, leading to more efficient and sustainable processes.</a:t>
            </a:r>
          </a:p>
          <a:p>
            <a:pPr>
              <a:defRPr sz="1800" b="1">
                <a:latin typeface="Arial"/>
              </a:defRPr>
            </a:pPr>
            <a:r>
              <a:t>Strategic plans or initiatives to further leverage cloud technologies.</a:t>
            </a:r>
          </a:p>
          <a:p>
            <a:pPr lvl="1">
              <a:defRPr sz="1600">
                <a:latin typeface="Arial"/>
              </a:defRPr>
            </a:pPr>
            <a:r>
              <a:t>Migration to multi-cloud environments: Coca-Cola will continue its efforts to move critical applications and data across multiple cloud platforms (public, private, hybrid) to ensure resilience, security, and cost optimization.</a:t>
            </a:r>
          </a:p>
          <a:p>
            <a:pPr lvl="1">
              <a:defRPr sz="1600">
                <a:latin typeface="Arial"/>
              </a:defRPr>
            </a:pPr>
            <a:r>
              <a:t>Investment in machine learning and AI: Leveraging cloud-based AI tools to automate routine tasks, predict consumer behavior, optimize marketing strategies, and enhance customer engagement through personalized experiences.</a:t>
            </a:r>
          </a:p>
          <a:p>
            <a:pPr lvl="1">
              <a:defRPr sz="1600">
                <a:latin typeface="Arial"/>
              </a:defRPr>
            </a:pPr>
            <a:r>
              <a:t>Collaboration with tech partners: Forming strategic partnerships with leading cloud service providers like AWS, Microsoft Azure, or Google Cloud to gain access to cutting-edge technologies and expertise in cloud management.</a:t>
            </a:r>
          </a:p>
          <a:p>
            <a:pPr lvl="1">
              <a:defRPr sz="1600">
                <a:latin typeface="Arial"/>
              </a:defRPr>
            </a:pPr>
            <a:r>
              <a:t>Employee training and development programs: Providing ongoing education for employees on cloud computing best practices, security protocols, and new tools, ensuring a workforce skilled in managing and leveraging cloud resources.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latin typeface="Consolas"/>
              </a:defRPr>
            </a:pPr>
            <a:r>
              <a:t>Code Snippet For Coca-Cola's Use of Cloud Computing</a:t>
            </a:r>
          </a:p>
        </p:txBody>
      </p:sp>
      <p:sp>
        <p:nvSpPr>
          <p:cNvPr id="3" name="Content Placeholder 2"/>
          <p:cNvSpPr>
            <a:spLocks noGrp="1"/>
          </p:cNvSpPr>
          <p:nvPr>
            <p:ph idx="1"/>
          </p:nvPr>
        </p:nvSpPr>
        <p:spPr/>
        <p:txBody>
          <a:bodyPr/>
          <a:lstStyle/>
          <a:p/>
          <a:p>
            <a:br/>
            <a:r>
              <a:rPr sz="1200">
                <a:latin typeface="Consolas"/>
              </a:rPr>
              <a:t>import json</a:t>
            </a:r>
            <a:br/>
            <a:r>
              <a:rPr sz="1200">
                <a:latin typeface="Consolas"/>
              </a:rPr>
              <a:t>from aws_lambda_powertools import Logger</a:t>
            </a:r>
            <a:br/>
            <a:br/>
            <a:r>
              <a:rPr sz="1200">
                <a:latin typeface="Consolas"/>
              </a:rPr>
              <a:t># Initialize logger to track logs in CloudWatch</a:t>
            </a:r>
            <a:br/>
            <a:r>
              <a:rPr sz="1200">
                <a:latin typeface="Consolas"/>
              </a:rPr>
              <a:t>logger = Logger()</a:t>
            </a:r>
            <a:br/>
            <a:br/>
            <a:r>
              <a:rPr sz="1200">
                <a:latin typeface="Consolas"/>
              </a:rPr>
              <a:t>@logger.inject_lambda_context</a:t>
            </a:r>
            <a:br/>
            <a:r>
              <a:rPr sz="1200">
                <a:latin typeface="Consolas"/>
              </a:rPr>
              <a:t>def lambda_handler(event, context):</a:t>
            </a:r>
            <a:br/>
            <a:r>
              <a:rPr sz="1200">
                <a:latin typeface="Consolas"/>
              </a:rPr>
              <a:t>    """</a:t>
            </a:r>
            <a:br/>
            <a:r>
              <a:rPr sz="1200">
                <a:latin typeface="Consolas"/>
              </a:rPr>
              <a:t>    This AWS Lambda function simulates updating Coca-Cola's inventory using DynamoDB.</a:t>
            </a:r>
            <a:br/>
            <a:r>
              <a:rPr sz="1200">
                <a:latin typeface="Consolas"/>
              </a:rPr>
              <a:t>    </a:t>
            </a:r>
            <a:br/>
            <a:r>
              <a:rPr sz="1200">
                <a:latin typeface="Consolas"/>
              </a:rPr>
              <a:t>    Parameters:</a:t>
            </a:r>
            <a:br/>
            <a:r>
              <a:rPr sz="1200">
                <a:latin typeface="Consolas"/>
              </a:rPr>
              <a:t>    - event (dict): Event data passed from the API Gateway trigger.</a:t>
            </a:r>
            <a:br/>
            <a:r>
              <a:rPr sz="1200">
                <a:latin typeface="Consolas"/>
              </a:rPr>
              <a:t>    - context (LambdaContext): Information about the runtime environment.</a:t>
            </a:r>
            <a:br/>
            <a:br/>
            <a:r>
              <a:rPr sz="1200">
                <a:latin typeface="Consolas"/>
              </a:rPr>
              <a:t>    Returns:</a:t>
            </a:r>
            <a:br/>
            <a:r>
              <a:rPr sz="1200">
                <a:latin typeface="Consolas"/>
              </a:rPr>
              <a:t>    - dict: A response object indicating success or failure of the operation.</a:t>
            </a:r>
            <a:br/>
            <a:r>
              <a:rPr sz="1200">
                <a:latin typeface="Consolas"/>
              </a:rPr>
              <a:t>    """</a:t>
            </a:r>
            <a:br/>
            <a:r>
              <a:rPr sz="1200">
                <a:latin typeface="Consolas"/>
              </a:rPr>
              <a:t>    try:</a:t>
            </a:r>
            <a:br/>
            <a:r>
              <a:rPr sz="1200">
                <a:latin typeface="Consolas"/>
              </a:rPr>
              <a:t>        # Define the necessary details</a:t>
            </a:r>
            <a:br/>
            <a:r>
              <a:rPr sz="1200">
                <a:latin typeface="Consolas"/>
              </a:rPr>
              <a:t>        table_name = 'InventoryTable'</a:t>
            </a:r>
            <a:br/>
            <a:r>
              <a:rPr sz="1200">
                <a:latin typeface="Consolas"/>
              </a:rPr>
              <a:t>        </a:t>
            </a:r>
            <a:br/>
            <a:r>
              <a:rPr sz="1200">
                <a:latin typeface="Consolas"/>
              </a:rPr>
              <a:t>        # Simulate updating inventory for a specific product and location</a:t>
            </a:r>
            <a:br/>
            <a:r>
              <a:rPr sz="1200">
                <a:latin typeface="Consolas"/>
              </a:rPr>
              <a:t>        update_item(table_name, 'ProductA', 'Store1')</a:t>
            </a:r>
            <a:br/>
            <a:r>
              <a:rPr sz="1200">
                <a:latin typeface="Consolas"/>
              </a:rPr>
              <a:t>        </a:t>
            </a:r>
            <a:br/>
            <a:r>
              <a:rPr sz="1200">
                <a:latin typeface="Consolas"/>
              </a:rPr>
              <a:t>        return {</a:t>
            </a:r>
            <a:br/>
            <a:r>
              <a:rPr sz="1200">
                <a:latin typeface="Consolas"/>
              </a:rPr>
              <a:t>            'statusCode': 200,</a:t>
            </a:r>
            <a:br/>
            <a:r>
              <a:rPr sz="1200">
                <a:latin typeface="Consolas"/>
              </a:rPr>
              <a:t>            'body': json.dumps('Inventory updated successfully.')</a:t>
            </a:r>
            <a:br/>
            <a:r>
              <a:rPr sz="1200">
                <a:latin typeface="Consolas"/>
              </a:rPr>
              <a:t>        }</a:t>
            </a:r>
            <a:br/>
            <a:r>
              <a:rPr sz="1200">
                <a:latin typeface="Consolas"/>
              </a:rPr>
              <a:t>    except Exception as e:</a:t>
            </a:r>
            <a:br/>
            <a:r>
              <a:rPr sz="1200">
                <a:latin typeface="Consolas"/>
              </a:rPr>
              <a:t>        logger.error(f"Failed to update inventory: {e}")</a:t>
            </a:r>
            <a:br/>
            <a:r>
              <a:rPr sz="1200">
                <a:latin typeface="Consolas"/>
              </a:rPr>
              <a:t>        return {</a:t>
            </a:r>
            <a:br/>
            <a:r>
              <a:rPr sz="1200">
                <a:latin typeface="Consolas"/>
              </a:rPr>
              <a:t>            'statusCode': 500,</a:t>
            </a:r>
            <a:br/>
            <a:r>
              <a:rPr sz="1200">
                <a:latin typeface="Consolas"/>
              </a:rPr>
              <a:t>            'body': json.dumps('Failed to update inventory.')</a:t>
            </a:r>
            <a:br/>
            <a:r>
              <a:rPr sz="1200">
                <a:latin typeface="Consolas"/>
              </a:rPr>
              <a:t>        }</a:t>
            </a:r>
            <a:br/>
            <a:br/>
            <a:r>
              <a:rPr sz="1200">
                <a:latin typeface="Consolas"/>
              </a:rPr>
              <a:t>def update_item(table_name, product, location):</a:t>
            </a:r>
            <a:br/>
            <a:r>
              <a:rPr sz="1200">
                <a:latin typeface="Consolas"/>
              </a:rPr>
              <a:t>    """</a:t>
            </a:r>
            <a:br/>
            <a:r>
              <a:rPr sz="1200">
                <a:latin typeface="Consolas"/>
              </a:rPr>
              <a:t>    Updates the inventory item for a specific product in a given location.</a:t>
            </a:r>
            <a:br/>
            <a:r>
              <a:rPr sz="1200">
                <a:latin typeface="Consolas"/>
              </a:rPr>
              <a:t>    </a:t>
            </a:r>
            <a:br/>
            <a:r>
              <a:rPr sz="1200">
                <a:latin typeface="Consolas"/>
              </a:rPr>
              <a:t>    Parameters:</a:t>
            </a:r>
            <a:br/>
            <a:r>
              <a:rPr sz="1200">
                <a:latin typeface="Consolas"/>
              </a:rPr>
              <a:t>    - table_name (str): Name of the DynamoDB table.</a:t>
            </a:r>
            <a:br/>
            <a:r>
              <a:rPr sz="1200">
                <a:latin typeface="Consolas"/>
              </a:rPr>
              <a:t>    - product (str): The name of the product being updated.</a:t>
            </a:r>
            <a:br/>
            <a:r>
              <a:rPr sz="1200">
                <a:latin typeface="Consolas"/>
              </a:rPr>
              <a:t>    - location (str): The location where the product is stored.</a:t>
            </a:r>
            <a:br/>
            <a:r>
              <a:rPr sz="1200">
                <a:latin typeface="Consolas"/>
              </a:rPr>
              <a:t>    """</a:t>
            </a:r>
            <a:br/>
            <a:r>
              <a:rPr sz="1200">
                <a:latin typeface="Consolas"/>
              </a:rPr>
              <a:t>    # This function would interact with AWS SDK to update the item in DynamoDB</a:t>
            </a:r>
            <a:br/>
            <a:r>
              <a:rPr sz="1200">
                <a:latin typeface="Consolas"/>
              </a:rPr>
              <a:t>    pass  # Placeholder for actual implementation</a:t>
            </a:r>
            <a:br/>
            <a:br/>
            <a:r>
              <a:rPr sz="1200">
                <a:latin typeface="Consolas"/>
              </a:rPr>
              <a:t># Example usage within a testing context</a:t>
            </a:r>
            <a:br/>
            <a:r>
              <a:rPr sz="1200">
                <a:latin typeface="Consolas"/>
              </a:rPr>
              <a:t>if __name__ == "__main__":</a:t>
            </a:r>
            <a:br/>
            <a:r>
              <a:rPr sz="1200">
                <a:latin typeface="Consolas"/>
              </a:rPr>
              <a:t>    event = {</a:t>
            </a:r>
            <a:br/>
            <a:r>
              <a:rPr sz="1200">
                <a:latin typeface="Consolas"/>
              </a:rPr>
              <a:t>        "resource": "/updateInventory",</a:t>
            </a:r>
            <a:br/>
            <a:r>
              <a:rPr sz="1200">
                <a:latin typeface="Consolas"/>
              </a:rPr>
              <a:t>        "path": "/updateInventory",</a:t>
            </a:r>
            <a:br/>
            <a:r>
              <a:rPr sz="1200">
                <a:latin typeface="Consolas"/>
              </a:rPr>
              <a:t>        "httpMethod": "POST",</a:t>
            </a:r>
            <a:br/>
            <a:r>
              <a:rPr sz="1200">
                <a:latin typeface="Consolas"/>
              </a:rPr>
              <a:t>        "headers": {},</a:t>
            </a:r>
            <a:br/>
            <a:r>
              <a:rPr sz="1200">
                <a:latin typeface="Consolas"/>
              </a:rPr>
              <a:t>        "multiValueHeaders": {},</a:t>
            </a:r>
            <a:br/>
            <a:r>
              <a:rPr sz="1200">
                <a:latin typeface="Consolas"/>
              </a:rPr>
              <a:t>        "queryStringParameters": None,</a:t>
            </a:r>
            <a:br/>
            <a:r>
              <a:rPr sz="1200">
                <a:latin typeface="Consolas"/>
              </a:rPr>
              <a:t>        "multiValueQueryStringParameters": None,</a:t>
            </a:r>
            <a:br/>
            <a:r>
              <a:rPr sz="1200">
                <a:latin typeface="Consolas"/>
              </a:rPr>
              <a:t>        "body": "{\"product\": \"ProductA\", \"location\": \"Store1\"}",</a:t>
            </a:r>
            <a:br/>
            <a:r>
              <a:rPr sz="1200">
                <a:latin typeface="Consolas"/>
              </a:rPr>
              <a:t>        "stageVariables": {}</a:t>
            </a:r>
            <a:br/>
            <a:r>
              <a:rPr sz="1200">
                <a:latin typeface="Consolas"/>
              </a:rPr>
              <a:t>    }</a:t>
            </a:r>
            <a:br/>
            <a:r>
              <a:rPr sz="1200">
                <a:latin typeface="Consolas"/>
              </a:rPr>
              <a:t>    </a:t>
            </a:r>
            <a:br/>
            <a:r>
              <a:rPr sz="1200">
                <a:latin typeface="Consolas"/>
              </a:rPr>
              <a:t>    context = {}  # Placeholder for AWS Lambda context object</a:t>
            </a:r>
            <a:br/>
            <a:r>
              <a:rPr sz="1200">
                <a:latin typeface="Consolas"/>
              </a:rPr>
              <a:t>    </a:t>
            </a:r>
            <a:br/>
            <a:r>
              <a:rPr sz="1200">
                <a:latin typeface="Consolas"/>
              </a:rPr>
              <a:t>    print(lambda_handler(event, context))</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