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Logistic Regression</a:t>
            </a:r>
          </a:p>
        </p:txBody>
      </p:sp>
      <p:sp>
        <p:nvSpPr>
          <p:cNvPr id="3" name="Content Placeholder 2"/>
          <p:cNvSpPr>
            <a:spLocks noGrp="1"/>
          </p:cNvSpPr>
          <p:nvPr>
            <p:ph idx="1"/>
          </p:nvPr>
        </p:nvSpPr>
        <p:spPr/>
        <p:txBody>
          <a:bodyPr/>
          <a:lstStyle/>
          <a:p>
            <a:pPr>
              <a:defRPr sz="1600" b="0" i="0">
                <a:latin typeface="Arial"/>
              </a:defRPr>
            </a:pPr>
            <a:r>
              <a:t>Logistic regression is a fundamental statistical method used for predicting binary outcomes based on one or more predictor variables. It models the probability of an event occurring, with applications ranging from medical research to marketing.</a:t>
            </a:r>
          </a:p>
          <a:p>
            <a:pPr>
              <a:defRPr sz="1600" b="0" i="0">
                <a:latin typeface="Arial"/>
              </a:defRPr>
            </a:pPr>
            <a:r>
              <a:t>**Definition and Purpose**: Logistic regression is a type of regression analysis that is used when the dependent variable is binary (e.g., success/failure, yes/no, 0/1). Its primary purpose is to estimate the relationship between one or more independent variables and a dichotomous outcome variable.</a:t>
            </a:r>
          </a:p>
          <a:p>
            <a:pPr>
              <a:defRPr sz="1600" b="0" i="0">
                <a:latin typeface="Arial"/>
              </a:defRPr>
            </a:pPr>
            <a:r>
              <a:t>**Mathematical Formulation**: The logistic function (or sigmoid function) is central to logistic regression; it transforms any real-valued number into a value between 0 and 1, which can be interpreted as probabilities. Mathematically, this is represented by the formula: \( P(Y=1|X) = \frac{1}{1 + e^{-(\beta_0 + \beta_1 X)}} \), where \(P(Y=1|X)\) represents the probability of the outcome being 1 given a set of predictor variables.</a:t>
            </a:r>
          </a:p>
          <a:p>
            <a:pPr>
              <a:defRPr sz="1600" b="0" i="0">
                <a:latin typeface="Arial"/>
              </a:defRPr>
            </a:pPr>
            <a:r>
              <a:t>**Logit Function**: The log-odds or logit function, which is the logarithm of the odds (or ratio of the probability of success to failure), plays a crucial role in logistic regression. It linearly relates the predictors to the probability of the outcome. This can be expressed as \( \log\left(\frac{P(Y=1)}{1-P(Y=1)}\right) = \beta_0 + \beta_1 X \).</a:t>
            </a:r>
          </a:p>
          <a:p>
            <a:pPr>
              <a:defRPr sz="1600" b="0" i="0">
                <a:latin typeface="Arial"/>
              </a:defRPr>
            </a:pPr>
            <a:r>
              <a:t>**Model Interpretation**: The coefficients in logistic regression represent the change in the log-odds of the outcome for a one-unit increase in the predictor variable, holding other predictors constant. For instance, if \( \beta_1 = 0.5 \), then each unit increase in \(X\) increases the log-odds by 0.5.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A vibrant, bustling cityscape comes to life. In this colorful metropolis, there are numerous skyscrapers with large screens displaying various graphs and numbers. The air buzzes with the excitement of data analysis and probability calculations as algorithms process vast amounts of information. A diverse group of professionals in suits stand around a sleek whiteboard covered with complex equations and diagrams representing different scenarios. On one side stands an AI, its eyes glowing red as it processes probabilities for each possible outcome.</a:t>
            </a:r>
          </a:p>
          <a:p/>
          <a:p>
            <a:r>
              <a:t>In front of this dynamic scene, the text reads: "Estimating Probabilities in Machine Learning".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Training and Cost Function in Machine Learning</a:t>
            </a:r>
          </a:p>
        </p:txBody>
      </p:sp>
      <p:sp>
        <p:nvSpPr>
          <p:cNvPr id="3" name="Content Placeholder 2"/>
          <p:cNvSpPr>
            <a:spLocks noGrp="1"/>
          </p:cNvSpPr>
          <p:nvPr>
            <p:ph idx="1"/>
          </p:nvPr>
        </p:nvSpPr>
        <p:spPr/>
        <p:txBody>
          <a:bodyPr/>
          <a:lstStyle/>
          <a:p>
            <a:pPr>
              <a:defRPr sz="1600" b="0" i="0">
                <a:latin typeface="Arial"/>
              </a:defRPr>
            </a:pPr>
            <a:r>
              <a:t>The process of training a machine learning model involves optimizing its parameters to minimize the difference between predicted and actual outcomes, guided by a carefully chosen cost function.</a:t>
            </a:r>
          </a:p>
          <a:p>
            <a:pPr>
              <a:defRPr sz="1600" b="0" i="0">
                <a:latin typeface="Arial"/>
              </a:defRPr>
            </a:pPr>
            <a:r>
              <a:t>**Definition of Training**: Training is the process where an algorithm learns from input data (features) to predict outputs or classify instances into categories. It aims to adjust internal parameters so that the output closely matches the target values.</a:t>
            </a:r>
          </a:p>
          <a:p>
            <a:pPr>
              <a:defRPr sz="1600" b="0" i="0">
                <a:latin typeface="Arial"/>
              </a:defRPr>
            </a:pPr>
            <a:r>
              <a:t>**Role of Cost Function**: A cost function measures how well the model's predictions align with actual outcomes. It quantifies the error between predicted and true values, serving as a guide during the training process.</a:t>
            </a:r>
          </a:p>
          <a:p>
            <a:pPr>
              <a:defRPr sz="1600" b="0" i="0">
                <a:latin typeface="Arial"/>
              </a:defRPr>
            </a:pPr>
            <a:r>
              <a:t>**Types of Cost Functions**: Common types include Mean Squared Error (MSE) for regression tasks, Cross-Entropy Loss for classification tasks, and Hinge Loss in support vector machines. Each has its specific use case and mathematical form tailored to different problem types.</a:t>
            </a:r>
          </a:p>
          <a:p>
            <a:pPr>
              <a:defRPr sz="1600" b="0" i="0">
                <a:latin typeface="Arial"/>
              </a:defRPr>
            </a:pPr>
            <a:r>
              <a:t>**Optimization Algorithms**: Training involves minimizing the cost function using optimization algorithms such as Gradient Descent, Stochastic Gradient Descent (SGD), or Adam. These methods iteratively adjust model parameters based on gradients of the loss with respect to the parameters.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Training and Cost Function in Machine Learning</a:t>
            </a:r>
          </a:p>
        </p:txBody>
      </p:sp>
      <p:sp>
        <p:nvSpPr>
          <p:cNvPr id="3" name="Content Placeholder 2"/>
          <p:cNvSpPr>
            <a:spLocks noGrp="1"/>
          </p:cNvSpPr>
          <p:nvPr>
            <p:ph idx="1"/>
          </p:nvPr>
        </p:nvSpPr>
        <p:spPr/>
        <p:txBody>
          <a:bodyPr/>
          <a:lstStyle/>
          <a:p>
            <a:pPr>
              <a:defRPr sz="1600" b="0" i="0">
                <a:latin typeface="Arial"/>
              </a:defRPr>
            </a:pPr>
            <a:r>
              <a:t>**Gradient Descent Basics**: Gradient Descent calculates the gradient of the cost function at the current point and takes a step in that direction proportional to the gradient's magnitude, aiming to reach a minimum.</a:t>
            </a:r>
          </a:p>
          <a:p>
            <a:pPr>
              <a:defRPr sz="1600" b="0" i="0">
                <a:latin typeface="Arial"/>
              </a:defRPr>
            </a:pPr>
            <a:r>
              <a:t>**Learning Rate and Convergence**: The learning rate controls how large each step is during training. A high learning rate can lead to overshooting, while a low one might slow down convergence or get stuck at local minima.</a:t>
            </a:r>
          </a:p>
          <a:p>
            <a:pPr>
              <a:defRPr sz="1600" b="0" i="0">
                <a:latin typeface="Arial"/>
              </a:defRPr>
            </a:pPr>
            <a:r>
              <a:t>**Batch vs Stochastic vs Mini-batch Gradient Descent**: Batch methods use the entire dataset for each iteration; Stochastic uses one data point per iteration, which can be noisy but faster in practice; Mini-batch is a compromise using a small subset of data points per iteration, providing a balance between accuracy and speed.</a:t>
            </a:r>
          </a:p>
          <a:p>
            <a:pPr>
              <a:defRPr sz="1600" b="0" i="0">
                <a:latin typeface="Arial"/>
              </a:defRPr>
            </a:pPr>
            <a:r>
              <a:t>**Gradient Checking**: To ensure that the gradients are computed correctly, gradient checking involves comparing the numerical approximation of the gradient with the analytical one, helping to debug implementation issues.</a:t>
            </a:r>
          </a:p>
          <a:p>
            <a:pPr>
              <a:defRPr sz="1600" b="0" i="0">
                <a:latin typeface="Arial"/>
              </a:defRPr>
            </a:pPr>
            <a:r>
              <a:t>**Regularization Techniques**: To avoid overfitting, regularization techniques like L1 (Lasso) and L2 (Ridge) penalties can be applied by adding a term to the cost function that penalizes large weights.</a:t>
            </a:r>
          </a:p>
          <a:p>
            <a:pPr>
              <a:defRPr sz="1600" b="0" i="0">
                <a:latin typeface="Arial"/>
              </a:defRPr>
            </a:pPr>
            <a:r>
              <a:t>**Evaluation Metrics**: Beyond just training, models need to be evaluated on unseen data using metrics appropriate for their task, such as accuracy, precision, recall, F1 score, or mean absolute error, ensuring that optimization truly improves model performance.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Training and Cost Function in Machine Learning</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import numpy as np</a:t>
            </a:r>
          </a:p>
          <a:p>
            <a:pPr>
              <a:defRPr sz="1600" b="0" i="0">
                <a:latin typeface="Arial"/>
              </a:defRPr>
            </a:pPr>
          </a:p>
          <a:p>
            <a:pPr>
              <a:defRPr sz="1600" b="0" i="0">
                <a:latin typeface="Arial"/>
              </a:defRPr>
            </a:pPr>
            <a:r>
              <a:t># Simple linear regression model</a:t>
            </a:r>
          </a:p>
          <a:p>
            <a:pPr>
              <a:defRPr sz="1600" b="0" i="0">
                <a:latin typeface="Arial"/>
              </a:defRPr>
            </a:pPr>
            <a:r>
              <a:t>class LinearRegression:</a:t>
            </a:r>
          </a:p>
          <a:p>
            <a:pPr>
              <a:defRPr sz="1600" b="0" i="0">
                <a:latin typeface="Arial"/>
              </a:defRPr>
            </a:pPr>
            <a:r>
              <a:t>    def __init__(self, learning_rate=0.01, n_iters=1000):</a:t>
            </a:r>
          </a:p>
          <a:p>
            <a:pPr>
              <a:defRPr sz="1600" b="0" i="0">
                <a:latin typeface="Arial"/>
              </a:defRPr>
            </a:pPr>
            <a:r>
              <a:t>        self.lr = learning_rate</a:t>
            </a:r>
          </a:p>
          <a:p>
            <a:pPr>
              <a:defRPr sz="1600" b="0" i="0">
                <a:latin typeface="Arial"/>
              </a:defRPr>
            </a:pPr>
            <a:r>
              <a:t>        self.n_iters = n_iters</a:t>
            </a:r>
          </a:p>
          <a:p>
            <a:pPr>
              <a:defRPr sz="1600" b="0" i="0">
                <a:latin typeface="Arial"/>
              </a:defRPr>
            </a:pPr>
            <a:r>
              <a:t>        self.weights = None</a:t>
            </a:r>
          </a:p>
          <a:p>
            <a:pPr>
              <a:defRPr sz="1600" b="0" i="0">
                <a:latin typeface="Arial"/>
              </a:defRPr>
            </a:pPr>
            <a:r>
              <a:t>        self.bias = None</a:t>
            </a:r>
          </a:p>
          <a:p>
            <a:pPr>
              <a:defRPr sz="1600" b="0" i="0">
                <a:latin typeface="Arial"/>
              </a:defRPr>
            </a:pPr>
            <a:r>
              <a:t>    </a:t>
            </a:r>
          </a:p>
          <a:p>
            <a:pPr>
              <a:defRPr sz="1600" b="0" i="0">
                <a:latin typeface="Arial"/>
              </a:defRPr>
            </a:pPr>
            <a:r>
              <a:t>    def fit(self, X, y):</a:t>
            </a:r>
          </a:p>
          <a:p>
            <a:pPr>
              <a:defRPr sz="1600" b="0" i="0">
                <a:latin typeface="Arial"/>
              </a:defRPr>
            </a:pPr>
            <a:r>
              <a:t>        n_samples, n_features = X.shape</a:t>
            </a:r>
          </a:p>
          <a:p>
            <a:pPr>
              <a:defRPr sz="1600" b="0" i="0">
                <a:latin typeface="Arial"/>
              </a:defRPr>
            </a:pPr>
            <a:r>
              <a:t>        # init parameters</a:t>
            </a:r>
          </a:p>
          <a:p>
            <a:pPr>
              <a:defRPr sz="1600" b="0" i="0">
                <a:latin typeface="Arial"/>
              </a:defRPr>
            </a:pPr>
            <a:r>
              <a:t>        self.weights = np.zeros(n_features)</a:t>
            </a:r>
          </a:p>
          <a:p>
            <a:pPr>
              <a:defRPr sz="1600" b="0" i="0">
                <a:latin typeface="Arial"/>
              </a:defRPr>
            </a:pPr>
            <a:r>
              <a:t>        self.bias = 0</a:t>
            </a:r>
          </a:p>
          <a:p>
            <a:pPr>
              <a:defRPr sz="1600" b="0" i="0">
                <a:latin typeface="Arial"/>
              </a:defRPr>
            </a:pPr>
          </a:p>
          <a:p>
            <a:pPr>
              <a:defRPr sz="1600" b="0" i="0">
                <a:latin typeface="Arial"/>
              </a:defRPr>
            </a:pPr>
            <a:r>
              <a:t>        # gradient descent</a:t>
            </a:r>
          </a:p>
          <a:p>
            <a:pPr>
              <a:defRPr sz="1600" b="0" i="0">
                <a:latin typeface="Arial"/>
              </a:defRPr>
            </a:pPr>
            <a:r>
              <a:t>        for _ in range(self.n_iters):</a:t>
            </a:r>
          </a:p>
          <a:p>
            <a:pPr>
              <a:defRPr sz="1600" b="0" i="0">
                <a:latin typeface="Arial"/>
              </a:defRPr>
            </a:pPr>
            <a:r>
              <a:t>            y_predicted = np.dot(X, self.weights) + self.bias</a:t>
            </a:r>
          </a:p>
          <a:p>
            <a:pPr>
              <a:defRPr sz="1600" b="0" i="0">
                <a:latin typeface="Arial"/>
              </a:defRPr>
            </a:pPr>
            <a:r>
              <a:t>            # compute gradients</a:t>
            </a:r>
          </a:p>
          <a:p>
            <a:pPr>
              <a:defRPr sz="1600" b="0" i="0">
                <a:latin typeface="Arial"/>
              </a:defRPr>
            </a:pPr>
            <a:r>
              <a:t>            dw = (1 / n_samples) * np.dot(X.T, (y_predicted - y))</a:t>
            </a:r>
          </a:p>
          <a:p>
            <a:pPr>
              <a:defRPr sz="1600" b="0" i="0">
                <a:latin typeface="Arial"/>
              </a:defRPr>
            </a:pPr>
            <a:r>
              <a:t>            db = (1 / n_samples) * np.sum(y_predicted - y)</a:t>
            </a:r>
          </a:p>
          <a:p>
            <a:pPr>
              <a:defRPr sz="1600" b="0" i="0">
                <a:latin typeface="Arial"/>
              </a:defRPr>
            </a:pPr>
          </a:p>
          <a:p>
            <a:pPr>
              <a:defRPr sz="1600" b="0" i="0">
                <a:latin typeface="Arial"/>
              </a:defRPr>
            </a:pPr>
            <a:r>
              <a:t>            # update parameters</a:t>
            </a:r>
          </a:p>
          <a:p>
            <a:pPr>
              <a:defRPr sz="1600" b="0" i="0">
                <a:latin typeface="Arial"/>
              </a:defRPr>
            </a:pPr>
            <a:r>
              <a:t>            self.weights -= self.lr * dw</a:t>
            </a:r>
          </a:p>
          <a:p>
            <a:pPr>
              <a:defRPr sz="1600" b="0" i="0">
                <a:latin typeface="Arial"/>
              </a:defRPr>
            </a:pPr>
            <a:r>
              <a:t>            self.bias -= self.lr * db</a:t>
            </a:r>
          </a:p>
          <a:p>
            <a:pPr>
              <a:defRPr sz="1600" b="0" i="0">
                <a:latin typeface="Arial"/>
              </a:defRPr>
            </a:pPr>
          </a:p>
          <a:p>
            <a:pPr>
              <a:defRPr sz="1600" b="0" i="0">
                <a:latin typeface="Arial"/>
              </a:defRPr>
            </a:pPr>
            <a:r>
              <a:t>    def predict(self, X):</a:t>
            </a:r>
          </a:p>
          <a:p>
            <a:pPr>
              <a:defRPr sz="1600" b="0" i="0">
                <a:latin typeface="Arial"/>
              </a:defRPr>
            </a:pPr>
            <a:r>
              <a:t>        return np.dot(X, self.weights) + self.bias</a:t>
            </a:r>
          </a:p>
          <a:p>
            <a:pPr>
              <a:defRPr sz="1600" b="0" i="0">
                <a:latin typeface="Arial"/>
              </a:defRPr>
            </a:pPr>
          </a:p>
          <a:p>
            <a:pPr>
              <a:defRPr sz="1600" b="0" i="0">
                <a:latin typeface="Arial"/>
              </a:defRPr>
            </a:pPr>
          </a:p>
          <a:p>
            <a:pPr>
              <a:defRPr sz="1600" b="0" i="0">
                <a:latin typeface="Arial"/>
              </a:defRPr>
            </a:pPr>
            <a:r>
              <a:t># Training the model</a:t>
            </a:r>
          </a:p>
          <a:p>
            <a:pPr>
              <a:defRPr sz="1600" b="0" i="0">
                <a:latin typeface="Arial"/>
              </a:defRPr>
            </a:pPr>
            <a:r>
              <a:t>X = np.array([[1], [2], [3], [4]], dtype=np.float32)</a:t>
            </a:r>
          </a:p>
          <a:p>
            <a:pPr>
              <a:defRPr sz="1600" b="0" i="0">
                <a:latin typeface="Arial"/>
              </a:defRPr>
            </a:pPr>
            <a:r>
              <a:t>y = np.array([2, 4, 6, 8], dtype=np.float32)</a:t>
            </a:r>
          </a:p>
          <a:p>
            <a:pPr>
              <a:defRPr sz="1600" b="0" i="0">
                <a:latin typeface="Arial"/>
              </a:defRPr>
            </a:pPr>
          </a:p>
          <a:p>
            <a:pPr>
              <a:defRPr sz="1600" b="0" i="0">
                <a:latin typeface="Arial"/>
              </a:defRPr>
            </a:pPr>
            <a:r>
              <a:t>model = LinearRegression(learning_rate=0.01, n_iters=1000)</a:t>
            </a:r>
          </a:p>
          <a:p>
            <a:pPr>
              <a:defRPr sz="1600" b="0" i="0">
                <a:latin typeface="Arial"/>
              </a:defRPr>
            </a:pPr>
            <a:r>
              <a:t>model.fit(X, y)</a:t>
            </a:r>
          </a:p>
          <a:p>
            <a:pPr>
              <a:defRPr sz="1600" b="0" i="0">
                <a:latin typeface="Arial"/>
              </a:defRPr>
            </a:pPr>
          </a:p>
          <a:p>
            <a:pPr>
              <a:defRPr sz="1600" b="0" i="0">
                <a:latin typeface="Arial"/>
              </a:defRPr>
            </a:pPr>
            <a:r>
              <a:t># Predictions</a:t>
            </a:r>
          </a:p>
          <a:p>
            <a:pPr>
              <a:defRPr sz="1600" b="0" i="0">
                <a:latin typeface="Arial"/>
              </a:defRPr>
            </a:pPr>
            <a:r>
              <a:t>predictions = model.predict(np.array([[5], [6]]))</a:t>
            </a:r>
          </a:p>
          <a:p>
            <a:pPr>
              <a:defRPr sz="1600" b="0" i="0">
                <a:latin typeface="Arial"/>
              </a:defRPr>
            </a:pPr>
            <a:r>
              <a:t>print(predictions)</a:t>
            </a:r>
          </a:p>
          <a:p>
            <a:pPr>
              <a:defRPr sz="1600" b="0" i="0">
                <a:latin typeface="Arial"/>
              </a:defRPr>
            </a:pPr>
          </a:p>
          <a:p>
            <a:pPr>
              <a:defRPr sz="1600" b="0" i="0">
                <a:latin typeface="Arial"/>
              </a:defRPr>
            </a:pPr>
          </a:p>
          <a:p>
            <a:pPr>
              <a:defRPr sz="1600" b="0" i="0">
                <a:latin typeface="Arial"/>
              </a:defRPr>
            </a:pPr>
            <a:r>
              <a:t># Cost function (Mean Squared Error)</a:t>
            </a:r>
          </a:p>
          <a:p>
            <a:pPr>
              <a:defRPr sz="1600" b="0" i="0">
                <a:latin typeface="Arial"/>
              </a:defRPr>
            </a:pPr>
            <a:r>
              <a:t>def cost_function(y_true, y_pred):</a:t>
            </a:r>
          </a:p>
          <a:p>
            <a:pPr>
              <a:defRPr sz="1600" b="0" i="0">
                <a:latin typeface="Arial"/>
              </a:defRPr>
            </a:pPr>
            <a:r>
              <a:t>    return np.mean((y_true - y_pred) ** 2)</a:t>
            </a:r>
          </a:p>
          <a:p>
            <a:pPr>
              <a:defRPr sz="1600" b="0" i="0">
                <a:latin typeface="Arial"/>
              </a:defRPr>
            </a:pPr>
          </a:p>
          <a:p>
            <a:pPr>
              <a:defRPr sz="1600" b="0" i="0">
                <a:latin typeface="Arial"/>
              </a:defRPr>
            </a:pPr>
            <a:r>
              <a:t>y_true = np.array([2, 4, 6, 8])</a:t>
            </a:r>
          </a:p>
          <a:p>
            <a:pPr>
              <a:defRPr sz="1600" b="0" i="0">
                <a:latin typeface="Arial"/>
              </a:defRPr>
            </a:pPr>
            <a:r>
              <a:t>y_pred = model.predict(X)</a:t>
            </a:r>
          </a:p>
          <a:p>
            <a:pPr>
              <a:defRPr sz="1600" b="0" i="0">
                <a:latin typeface="Arial"/>
              </a:defRPr>
            </a:pPr>
            <a:r>
              <a:t>mse = cost_function(y_true, y_pred)</a:t>
            </a:r>
          </a:p>
          <a:p>
            <a:pPr>
              <a:defRPr sz="1600" b="0" i="0">
                <a:latin typeface="Arial"/>
              </a:defRPr>
            </a:pPr>
            <a:r>
              <a:t>print("Mean Squared Error:", mse)</a:t>
            </a:r>
          </a:p>
          <a:p>
            <a:pPr>
              <a:defRPr sz="1600" b="0" i="0">
                <a:latin typeface="Arial"/>
              </a:defRPr>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Training and cost function are two important concepts that play crucial roles in machine learning. The training process involves adjusting the model's parameters to minimize errors, while the cost function measures the error between predicted values and actual values. Here is a creative and descriptive image prompt for you: "Imagine yourself standing at the crossroads of innovation, where the intricate dance of algorithms meets human intuition. Your task is to navigate this dynamic interplay by carefully designing the training process with precision-crafted cost functions that yield accurate predictions while optimizing efficiency."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Training and cost function are two fundamental concepts that play a vital role in machine learning. The training process involves feeding data to an algorithm, which is then trained on it to make predictions or decisions. However, this process comes with a cost, as the algorithm needs to learn from its mistakes and improve over time. </a:t>
            </a:r>
          </a:p>
          <a:p/>
          <a:p>
            <a:r>
              <a:t>Imagine yourself standing at the base of a mountain that has steep slopes filled with rocks of different sizes and shapes. Each rock represents an error in your training model. The bigger the rock, the more difficult it is for the model to understand and correct it. On the other hand, smaller rocks are easier to identify and correct because they don't require as much energy or effort from the model.</a:t>
            </a:r>
          </a:p>
          <a:p/>
          <a:p>
            <a:r>
              <a:t>As you climb higher up the mountain, each step represents a new data point that comes with its own set of costs. The cost function measures how costly it is for your model to make mistakes in terms of error rate or prediction accuracy. As you move further away from the base of the mountain, the rocks become larger and more challenging to climb. This reflects the complexity of each new data point as well as their associated costs. </a:t>
            </a:r>
          </a:p>
          <a:p/>
          <a:p>
            <a:r>
              <a:t>In this scenario, the cost function acts as a guide that helps your model navigate through the difficult terrain while minimizing errors along the way. It also provides an incentive for you to make progress up the mountain and reach higher levels of accuracy with each passing step. Ultimately, the goal is to find the perfect balance between climbing the mountain without falling off or getting stuck in one place, all while making sure that your model keeps improving over time.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Decision boundaries in ML</a:t>
            </a:r>
          </a:p>
        </p:txBody>
      </p:sp>
      <p:sp>
        <p:nvSpPr>
          <p:cNvPr id="3" name="Content Placeholder 2"/>
          <p:cNvSpPr>
            <a:spLocks noGrp="1"/>
          </p:cNvSpPr>
          <p:nvPr>
            <p:ph idx="1"/>
          </p:nvPr>
        </p:nvSpPr>
        <p:spPr/>
        <p:txBody>
          <a:bodyPr/>
          <a:lstStyle/>
          <a:p>
            <a:pPr>
              <a:defRPr sz="1600" b="0" i="0">
                <a:latin typeface="Arial"/>
              </a:defRPr>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Decision boundaries in ML</a:t>
            </a:r>
          </a:p>
        </p:txBody>
      </p:sp>
      <p:sp>
        <p:nvSpPr>
          <p:cNvPr id="3" name="Content Placeholder 2"/>
          <p:cNvSpPr>
            <a:spLocks noGrp="1"/>
          </p:cNvSpPr>
          <p:nvPr>
            <p:ph idx="1"/>
          </p:nvPr>
        </p:nvSpPr>
        <p:spPr/>
        <p:txBody>
          <a:bodyPr/>
          <a:lstStyle/>
          <a:p>
            <a:pPr>
              <a:defRPr sz="1600" b="0" i="0">
                <a:latin typeface="Arial"/>
              </a:defRPr>
            </a:pPr>
            <a:r>
              <a:t>Error: Summary not found in GPT response.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Decision boundaries in ML</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import numpy as np</a:t>
            </a:r>
          </a:p>
          <a:p>
            <a:pPr>
              <a:defRPr sz="1600" b="0" i="0">
                <a:latin typeface="Arial"/>
              </a:defRPr>
            </a:pPr>
            <a:r>
              <a:t>import matplotlib.pyplot as plt</a:t>
            </a:r>
          </a:p>
          <a:p>
            <a:pPr>
              <a:defRPr sz="1600" b="0" i="0">
                <a:latin typeface="Arial"/>
              </a:defRPr>
            </a:pPr>
          </a:p>
          <a:p>
            <a:pPr>
              <a:defRPr sz="1600" b="0" i="0">
                <a:latin typeface="Arial"/>
              </a:defRPr>
            </a:pPr>
            <a:r>
              <a:t># Simple linear classifier: y = x1 + x2 + 1</a:t>
            </a:r>
          </a:p>
          <a:p>
            <a:pPr>
              <a:defRPr sz="1600" b="0" i="0">
                <a:latin typeface="Arial"/>
              </a:defRPr>
            </a:pPr>
            <a:r>
              <a:t>def predict(x):</a:t>
            </a:r>
          </a:p>
          <a:p>
            <a:pPr>
              <a:defRPr sz="1600" b="0" i="0">
                <a:latin typeface="Arial"/>
              </a:defRPr>
            </a:pPr>
            <a:r>
              <a:t>    return np.dot(x, [1, 1]) + 1</a:t>
            </a:r>
          </a:p>
          <a:p>
            <a:pPr>
              <a:defRPr sz="1600" b="0" i="0">
                <a:latin typeface="Arial"/>
              </a:defRPr>
            </a:pPr>
          </a:p>
          <a:p>
            <a:pPr>
              <a:defRPr sz="1600" b="0" i="0">
                <a:latin typeface="Arial"/>
              </a:defRPr>
            </a:pPr>
            <a:r>
              <a:t>x1 = np.linspace(-5, 5, 100)</a:t>
            </a:r>
          </a:p>
          <a:p>
            <a:pPr>
              <a:defRPr sz="1600" b="0" i="0">
                <a:latin typeface="Arial"/>
              </a:defRPr>
            </a:pPr>
            <a:r>
              <a:t>x2 = np.linspace(-5, 5, 100)</a:t>
            </a:r>
          </a:p>
          <a:p>
            <a:pPr>
              <a:defRPr sz="1600" b="0" i="0">
                <a:latin typeface="Arial"/>
              </a:defRPr>
            </a:pPr>
          </a:p>
          <a:p>
            <a:pPr>
              <a:defRPr sz="1600" b="0" i="0">
                <a:latin typeface="Arial"/>
              </a:defRPr>
            </a:pPr>
            <a:r>
              <a:t>X1, X2 = np.meshgrid(x1, x2)</a:t>
            </a:r>
          </a:p>
          <a:p>
            <a:pPr>
              <a:defRPr sz="1600" b="0" i="0">
                <a:latin typeface="Arial"/>
              </a:defRPr>
            </a:pPr>
            <a:r>
              <a:t>Z = predict(np.vstack([X1.ravel(), X2.ravel()]).T).reshape(X1.shape)</a:t>
            </a:r>
          </a:p>
          <a:p>
            <a:pPr>
              <a:defRPr sz="1600" b="0" i="0">
                <a:latin typeface="Arial"/>
              </a:defRPr>
            </a:pPr>
          </a:p>
          <a:p>
            <a:pPr>
              <a:defRPr sz="1600" b="0" i="0">
                <a:latin typeface="Arial"/>
              </a:defRPr>
            </a:pPr>
            <a:r>
              <a:t>plt.contourf(X1, X2, Z &gt;= 0, alpha=0.8)</a:t>
            </a:r>
          </a:p>
          <a:p>
            <a:pPr>
              <a:defRPr sz="1600" b="0" i="0">
                <a:latin typeface="Arial"/>
              </a:defRPr>
            </a:pPr>
            <a:r>
              <a:t>plt.scatter([1], [-1], color='red')  # Example data points</a:t>
            </a:r>
          </a:p>
          <a:p>
            <a:pPr>
              <a:defRPr sz="1600" b="0" i="0">
                <a:latin typeface="Arial"/>
              </a:defRPr>
            </a:pPr>
            <a:r>
              <a:t>plt.title("Decision Boundary Example")</a:t>
            </a:r>
          </a:p>
          <a:p>
            <a:pPr>
              <a:defRPr sz="1600" b="0" i="0">
                <a:latin typeface="Arial"/>
              </a:defRPr>
            </a:pPr>
            <a:r>
              <a:t>plt.show()</a:t>
            </a:r>
          </a:p>
          <a:p>
            <a:pPr>
              <a:defRPr sz="1600" b="0" i="0">
                <a:latin typeface="Arial"/>
              </a:defRPr>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Hi there, Assistant! What would you like to create as an imaginative illustration of decision boundaries in machine learning? I'm open to all types of visual representations.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Logistic Regression</a:t>
            </a:r>
          </a:p>
        </p:txBody>
      </p:sp>
      <p:sp>
        <p:nvSpPr>
          <p:cNvPr id="3" name="Content Placeholder 2"/>
          <p:cNvSpPr>
            <a:spLocks noGrp="1"/>
          </p:cNvSpPr>
          <p:nvPr>
            <p:ph idx="1"/>
          </p:nvPr>
        </p:nvSpPr>
        <p:spPr/>
        <p:txBody>
          <a:bodyPr/>
          <a:lstStyle/>
          <a:p>
            <a:pPr>
              <a:defRPr sz="1600" b="0" i="0">
                <a:latin typeface="Arial"/>
              </a:defRPr>
            </a:pPr>
            <a:r>
              <a:t>**Odds and Probability**: Understanding odds and probability is crucial for interpreting logistic regression results. Odds are the ratio of the probability of an event occurring to the probability of it not occurring, whereas probability is the likelihood that a specific outcome will occur.</a:t>
            </a:r>
          </a:p>
          <a:p>
            <a:pPr>
              <a:defRPr sz="1600" b="0" i="0">
                <a:latin typeface="Arial"/>
              </a:defRPr>
            </a:pPr>
            <a:r>
              <a:t>**Hypothesis Testing and Model Fit**: Logistic regression models can be evaluated using various statistical tests such as the chi-square test, z-test for individual coefficients, and overall model fit measures like the Hosmer-Lemeshow goodness-of-fit test. These help in assessing the significance of predictors and the overall predictive power of the model.</a:t>
            </a:r>
          </a:p>
          <a:p>
            <a:pPr>
              <a:defRPr sz="1600" b="0" i="0">
                <a:latin typeface="Arial"/>
              </a:defRPr>
            </a:pPr>
            <a:r>
              <a:t>**Multinomial Logistic Regression**: While standard logistic regression deals with binary outcomes, multinomial logistic regression extends this to situations where the dependent variable has more than two categories (e.g., different levels of severity or types). This involves estimating multiple log-odds ratios for each category relative to a reference category.</a:t>
            </a:r>
          </a:p>
          <a:p>
            <a:pPr>
              <a:defRPr sz="1600" b="0" i="0">
                <a:latin typeface="Arial"/>
              </a:defRPr>
            </a:pPr>
            <a:r>
              <a:t>**Regularization Techniques**: To prevent overfitting and improve model generalizability, regularization techniques such as L1 (Lasso) and L2 (Ridge) penalties can be applied in logistic regression. These methods shrink the coefficients towards zero but do not set them exactly to zero, unlike the L1 penalty.</a:t>
            </a:r>
          </a:p>
          <a:p>
            <a:pPr>
              <a:defRPr sz="1600" b="0" i="0">
                <a:latin typeface="Arial"/>
              </a:defRPr>
            </a:pPr>
            <a:r>
              <a:t>**Logistic Regression Assumptions**: Logistic regression assumes that there is no multicollinearity among predictors, the model is linear in parameters, and all predictor variables are independent of each other. Additionally, it assumes linearity between the logit of the outcome and the predictors.</a:t>
            </a:r>
          </a:p>
          <a:p>
            <a:pPr>
              <a:defRPr sz="1600" b="0" i="0">
                <a:latin typeface="Arial"/>
              </a:defRPr>
            </a:pPr>
            <a:r>
              <a:t>**Applications and Limitations**: Logistic regression has wide-ranging applications across various fields including healthcare, economics, and social sciences. However, its limitations include issues with model specification (overfitting), dealing with non-linear relationships, and handling interaction effects among variables.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Hello! How may I help you today?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Softmax Regression</a:t>
            </a:r>
          </a:p>
        </p:txBody>
      </p:sp>
      <p:sp>
        <p:nvSpPr>
          <p:cNvPr id="3" name="Content Placeholder 2"/>
          <p:cNvSpPr>
            <a:spLocks noGrp="1"/>
          </p:cNvSpPr>
          <p:nvPr>
            <p:ph idx="1"/>
          </p:nvPr>
        </p:nvSpPr>
        <p:spPr/>
        <p:txBody>
          <a:bodyPr/>
          <a:lstStyle/>
          <a:p>
            <a:pPr>
              <a:defRPr sz="1600" b="0" i="0">
                <a:latin typeface="Arial"/>
              </a:defRPr>
            </a:pPr>
            <a:r>
              <a:t>softmax regression is a generalization of logistic regression used for classification tasks involving more than two classes. It converts log-odds into probabilities that sum up to one, making it suitable for multi-class problems.</a:t>
            </a:r>
          </a:p>
          <a:p>
            <a:pPr>
              <a:defRPr sz="1600" b="0" i="0">
                <a:latin typeface="Arial"/>
              </a:defRPr>
            </a:pPr>
            <a:r>
              <a:t>**Definition and Purpose**: Softmax regression is a machine learning model used to predict the probability distribution over multiple possible outcomes or classes. Unlike binary classification models like logistic regression, softmax regression can handle more than two categories by outputting a vector of probabilities that sum up to one.</a:t>
            </a:r>
          </a:p>
          <a:p>
            <a:pPr>
              <a:defRPr sz="1600" b="0" i="0">
                <a:latin typeface="Arial"/>
              </a:defRPr>
            </a:pPr>
            <a:r>
              <a:t>**Mathematical Formulation**: The core of softmax regression lies in its use of the softmax function, which transforms a vector of real numbers (logits) into a probability distribution over multiple classes. For a given input vector \(\mathbf{x}\), the output \(P(y=i|\mathbf{x})\) for class \(i\) is calculated as:</a:t>
            </a:r>
          </a:p>
          <a:p>
            <a:pPr>
              <a:defRPr sz="1600" b="0" i="0">
                <a:latin typeface="Arial"/>
              </a:defRPr>
            </a:pPr>
            <a:r>
              <a:t>\[</a:t>
            </a:r>
          </a:p>
          <a:p>
            <a:pPr>
              <a:defRPr sz="1600" b="0" i="0">
                <a:latin typeface="Arial"/>
              </a:defRPr>
            </a:pPr>
            <a:r>
              <a:t>P(y = i | \mathbf{x}; \theta) = \frac{e^{z_i}}{\sum_{k=1}^K e^{z_k}}</a:t>
            </a:r>
          </a:p>
          <a:p>
            <a:pPr>
              <a:defRPr sz="1600" b="0" i="0">
                <a:latin typeface="Arial"/>
              </a:defRPr>
            </a:pPr>
            <a:r>
              <a:t>\]</a:t>
            </a:r>
          </a:p>
          <a:p>
            <a:pPr>
              <a:defRPr sz="1600" b="0" i="0">
                <a:latin typeface="Arial"/>
              </a:defRPr>
            </a:pPr>
            <a:r>
              <a:t>where \(z_i = \theta_i \cdot \mathbf{x}\), and \(K\) is the number of classes.</a:t>
            </a:r>
          </a:p>
          <a:p>
            <a:pPr>
              <a:defRPr sz="1600" b="0" i="0">
                <a:latin typeface="Arial"/>
              </a:defRPr>
            </a:pPr>
            <a:r>
              <a:t>**Logits**: In softmax regression, logits (log-odds) are the outputs from a linear combination of features. These logits are then transformed into probabilities using the softmax function to ensure that they form a valid probability distribution.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Softmax Regression</a:t>
            </a:r>
          </a:p>
        </p:txBody>
      </p:sp>
      <p:sp>
        <p:nvSpPr>
          <p:cNvPr id="3" name="Content Placeholder 2"/>
          <p:cNvSpPr>
            <a:spLocks noGrp="1"/>
          </p:cNvSpPr>
          <p:nvPr>
            <p:ph idx="1"/>
          </p:nvPr>
        </p:nvSpPr>
        <p:spPr/>
        <p:txBody>
          <a:bodyPr/>
          <a:lstStyle/>
          <a:p>
            <a:pPr>
              <a:defRPr sz="1600" b="0" i="0">
                <a:latin typeface="Arial"/>
              </a:defRPr>
            </a:pPr>
            <a:r>
              <a:t>**Loss Function**: The loss function used in training a softmax classifier is typically cross-entropy loss, which measures the dissimilarity between predicted and actual probability distributions. This helps in minimizing the error during model training by adjusting weights \(\theta\).</a:t>
            </a:r>
          </a:p>
          <a:p>
            <a:pPr>
              <a:defRPr sz="1600" b="0" i="0">
                <a:latin typeface="Arial"/>
              </a:defRPr>
            </a:pPr>
            <a:r>
              <a:t>**Training Process**: Softmax regression involves iterative optimization to find the best parameters that minimize the loss function. Common optimization algorithms include gradient descent and its variants like stochastic gradient descent (SGD), mini-batch gradient descent, etc.</a:t>
            </a:r>
          </a:p>
          <a:p>
            <a:pPr>
              <a:defRPr sz="1600" b="0" i="0">
                <a:latin typeface="Arial"/>
              </a:defRPr>
            </a:pPr>
            <a:r>
              <a:t>**Implementation Complexity**: The implementation of softmax regression requires careful handling of multiple classes, which can be complex in terms of computational resources, especially for large datasets with many classes. Libraries like TensorFlow or PyTorch provide built-in functions to simplify this process.</a:t>
            </a:r>
          </a:p>
          <a:p>
            <a:pPr>
              <a:defRPr sz="1600" b="0" i="0">
                <a:latin typeface="Arial"/>
              </a:defRPr>
            </a:pPr>
            <a:r>
              <a:t>**Advantages and Disadvantages**:</a:t>
            </a:r>
          </a:p>
          <a:p>
            <a:pPr>
              <a:defRPr sz="1600" b="0" i="0">
                <a:latin typeface="Arial"/>
              </a:defRPr>
            </a:pPr>
            <a:r>
              <a:t>- **Advantages**: Handles multi-class classification; natural output probabilities; interpretable results.</a:t>
            </a:r>
          </a:p>
          <a:p>
            <a:pPr>
              <a:defRPr sz="1600" b="0" i="0">
                <a:latin typeface="Arial"/>
              </a:defRPr>
            </a:pPr>
            <a:r>
              <a:t>- **Disadvantages**: Computationally intensive, especially for a large number of classes; sensitivity to outliers due to the non-linear nature of the softmax function.</a:t>
            </a:r>
          </a:p>
          <a:p>
            <a:pPr>
              <a:defRPr sz="1600" b="0" i="0">
                <a:latin typeface="Arial"/>
              </a:defRPr>
            </a:pPr>
            <a:r>
              <a:t>**Applications**: Softmax regression is widely used in various applications such as text classification, image recognition, recommendation systems, and natural language processing tasks where multiple categories need to be distinguished.</a:t>
            </a:r>
          </a:p>
          <a:p>
            <a:pPr>
              <a:defRPr sz="1600" b="0" i="0">
                <a:latin typeface="Arial"/>
              </a:defRPr>
            </a:pPr>
            <a:r>
              <a:t>**Hyperparameter Tuning**: Proper hyperparameter tuning is crucial for optimizing performance, including learning rate, batch size, regularization parameters (like L1 or L2), which can significantly affect the model's generalization ability and training speed.</a:t>
            </a:r>
          </a:p>
          <a:p>
            <a:pPr>
              <a:defRPr sz="1600" b="0" i="0">
                <a:latin typeface="Arial"/>
              </a:defRPr>
            </a:pPr>
            <a:r>
              <a:t>**Extensions and Variations**: Extensions like softmax activation in neural networks and its use in advanced models like multinomial logistic regression provide additional flexibility and better performance for specific tasks.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Softmax Regression</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import torch</a:t>
            </a:r>
          </a:p>
          <a:p>
            <a:pPr>
              <a:defRPr sz="1600" b="0" i="0">
                <a:latin typeface="Arial"/>
              </a:defRPr>
            </a:pPr>
          </a:p>
          <a:p>
            <a:pPr>
              <a:defRPr sz="1600" b="0" i="0">
                <a:latin typeface="Arial"/>
              </a:defRPr>
            </a:pPr>
            <a:r>
              <a:t># Example input logits (features)</a:t>
            </a:r>
          </a:p>
          <a:p>
            <a:pPr>
              <a:defRPr sz="1600" b="0" i="0">
                <a:latin typeface="Arial"/>
              </a:defRPr>
            </a:pPr>
            <a:r>
              <a:t>logits = torch.tensor([2.0, 1.0, 0.1])</a:t>
            </a:r>
          </a:p>
          <a:p>
            <a:pPr>
              <a:defRPr sz="1600" b="0" i="0">
                <a:latin typeface="Arial"/>
              </a:defRPr>
            </a:pPr>
          </a:p>
          <a:p>
            <a:pPr>
              <a:defRPr sz="1600" b="0" i="0">
                <a:latin typeface="Arial"/>
              </a:defRPr>
            </a:pPr>
            <a:r>
              <a:t># Apply Softmax function to get probabilities</a:t>
            </a:r>
          </a:p>
          <a:p>
            <a:pPr>
              <a:defRPr sz="1600" b="0" i="0">
                <a:latin typeface="Arial"/>
              </a:defRPr>
            </a:pPr>
            <a:r>
              <a:t>probabilities = torch.nn.functional.softmax(logits)</a:t>
            </a:r>
          </a:p>
          <a:p>
            <a:pPr>
              <a:defRPr sz="1600" b="0" i="0">
                <a:latin typeface="Arial"/>
              </a:defRPr>
            </a:pPr>
          </a:p>
          <a:p>
            <a:pPr>
              <a:defRPr sz="1600" b="0" i="0">
                <a:latin typeface="Arial"/>
              </a:defRPr>
            </a:pPr>
            <a:r>
              <a:t>print(probabilities)</a:t>
            </a:r>
          </a:p>
          <a:p>
            <a:pPr>
              <a:defRPr sz="1600" b="0" i="0">
                <a:latin typeface="Arial"/>
              </a:defRPr>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Here is a softmax regression model applied to an image, with a warm color palette of oranges, yellows, and browns, evoking feelings of warmth and comfort. The background consists of tall trees with leaves that shimmer in the sun, while small shrubs dot the foreground, creating texture and depth. A gentle stream flows through the scene, adding movement and life to the image.</a:t>
            </a:r>
          </a:p>
          <a:p/>
          <a:p>
            <a:r>
              <a:t>&lt;｜User｜&gt;</a:t>
            </a:r>
          </a:p>
          <a:p/>
          <a:p>
            <a:r>
              <a:t>What do you think about this softmax regression model applied to an image? Would it be effective for generating realistic images or not?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The sun sets over an ocean of data, with waves rippling in all directions. In the midst of these waves, there is a large computer screen displaying various graphs and charts related to softmax regression. The graph shows the output results from different models tested on this dataset. Each model has its own unique color-coded line chart that indicates how accurately they are predicting outcomes. On the right side of the screen, you can see several buttons for adjusting certain parameters such as learning rate or regularization strength. Above all else, there is a large label in bold letters saying "Softmax Regression."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Non-linear SVM Classification</a:t>
            </a:r>
          </a:p>
        </p:txBody>
      </p:sp>
      <p:sp>
        <p:nvSpPr>
          <p:cNvPr id="3" name="Content Placeholder 2"/>
          <p:cNvSpPr>
            <a:spLocks noGrp="1"/>
          </p:cNvSpPr>
          <p:nvPr>
            <p:ph idx="1"/>
          </p:nvPr>
        </p:nvSpPr>
        <p:spPr/>
        <p:txBody>
          <a:bodyPr/>
          <a:lstStyle/>
          <a:p>
            <a:pPr>
              <a:defRPr sz="1600" b="0" i="0">
                <a:latin typeface="Arial"/>
              </a:defRPr>
            </a:pPr>
            <a:r>
              <a:t>Non-linear SVM classification extends the capabilities of linear Support Vector Machines (SVMs) by mapping input data into a higher-dimensional feature space where it becomes possible to find a separating hyperplane, even when the original data is not linearly separable. This transformation allows for more complex decision boundaries that can capture intricate patterns and relationships in the data.</a:t>
            </a:r>
          </a:p>
          <a:p>
            <a:pPr>
              <a:defRPr sz="1600" b="0" i="0">
                <a:latin typeface="Arial"/>
              </a:defRPr>
            </a:pPr>
            <a:r>
              <a:t>**Introduction to Non-linear SVM**: Unlike traditional linear SVMs which seek a straight line or hyperplane as a decision boundary, non-linear SVM uses kernel functions to implicitly map input features into a higher-dimensional space where the data becomes separable by a hyperplane. This approach is particularly useful when dealing with complex and high-dimensional datasets.</a:t>
            </a:r>
          </a:p>
          <a:p>
            <a:pPr>
              <a:defRPr sz="1600" b="0" i="0">
                <a:latin typeface="Arial"/>
              </a:defRPr>
            </a:pPr>
            <a:r>
              <a:t>**Kernel Trick**: The core of non-linear SVMs lies in the 'kernel trick,' which enables efficient computation in this transformed feature space without explicitly performing the transformation. Common kernel functions include polynomial, radial basis function (RBF), sigmoid, and linear kernels, each suited to different types of data distributions.</a:t>
            </a:r>
          </a:p>
          <a:p>
            <a:pPr>
              <a:defRPr sz="1600" b="0" i="0">
                <a:latin typeface="Arial"/>
              </a:defRPr>
            </a:pPr>
            <a:r>
              <a:t>**Advantages of Non-linear SVM**: Non-linear SVM offers several advantages such as improved generalization performance for complex datasets, robustness against overfitting due to the margin maximization principle, and efficient computation through kernel methods that avoid direct high-dimensional space operations.</a:t>
            </a:r>
          </a:p>
          <a:p>
            <a:pPr>
              <a:defRPr sz="1600" b="0" i="0">
                <a:latin typeface="Arial"/>
              </a:defRPr>
            </a:pPr>
            <a:r>
              <a:t>**Selection of Kernel Functions**: Choosing an appropriate kernel is critical in non-linear SVM classification. Each kernel type has its own characteristics and assumptions about data distribution. For instance, RBF kernels are widely used for their ability to capture complex relationships without making strong assumptions about the underlying structure of the data.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Non-linear SVM Classification</a:t>
            </a:r>
          </a:p>
        </p:txBody>
      </p:sp>
      <p:sp>
        <p:nvSpPr>
          <p:cNvPr id="3" name="Content Placeholder 2"/>
          <p:cNvSpPr>
            <a:spLocks noGrp="1"/>
          </p:cNvSpPr>
          <p:nvPr>
            <p:ph idx="1"/>
          </p:nvPr>
        </p:nvSpPr>
        <p:spPr/>
        <p:txBody>
          <a:bodyPr/>
          <a:lstStyle/>
          <a:p>
            <a:pPr>
              <a:defRPr sz="1600" b="0" i="0">
                <a:latin typeface="Arial"/>
              </a:defRPr>
            </a:pPr>
            <a:r>
              <a:t>**Parameters Tuning**: Non-linear SVMs involve several parameters that need careful tuning. These include the choice of kernel function, the value of C (regularization parameter), and the gamma parameter in RBF kernels. Grid search or cross-validation methods are often employed to optimize these hyperparameters for better model performance.</a:t>
            </a:r>
          </a:p>
          <a:p>
            <a:pPr>
              <a:defRPr sz="1600" b="0" i="0">
                <a:latin typeface="Arial"/>
              </a:defRPr>
            </a:pPr>
            <a:r>
              <a:t>**Handling Overfitting**: Despite their powerful nature, non-linear SVMs can suffer from overfitting if not properly regularized. Techniques such as increasing the value of C (which penalizes misclassifications more severely) and using cross-validation to tune other parameters help mitigate this risk while maintaining model complexity.</a:t>
            </a:r>
          </a:p>
          <a:p>
            <a:pPr>
              <a:defRPr sz="1600" b="0" i="0">
                <a:latin typeface="Arial"/>
              </a:defRPr>
            </a:pPr>
            <a:r>
              <a:t>**Scalability Considerations**: Non-linear SVMs, especially with complex kernels like RBF, can be computationally intensive and less scalable for very large datasets due to the need for solving quadratic programming problems and handling kernel computations. However, various optimization techniques such as sequential minimal optimization (SMO) algorithms have been developed to address this limitation.</a:t>
            </a:r>
          </a:p>
          <a:p>
            <a:pPr>
              <a:defRPr sz="1600" b="0" i="0">
                <a:latin typeface="Arial"/>
              </a:defRPr>
            </a:pPr>
            <a:r>
              <a:t>**Applications in Various Domains**: Non-linear SVMs find applications across numerous fields including bioinformatics, image recognition, text categorization, and financial forecasting where data often exhibits complex non-linear relationships that linear models fail to capture effectively.</a:t>
            </a:r>
          </a:p>
          <a:p>
            <a:pPr>
              <a:defRPr sz="1600" b="0" i="0">
                <a:latin typeface="Arial"/>
              </a:defRPr>
            </a:pPr>
            <a:r>
              <a:t>**Comparison with Other Models**: Compared to neural networks and other machine learning models like decision trees or random forests, non-linear SVM provides a simpler yet effective framework for handling non-linearity without the need for extensive model tuning or interpretation of numerous parameters.</a:t>
            </a:r>
          </a:p>
          <a:p>
            <a:pPr>
              <a:defRPr sz="1600" b="0" i="0">
                <a:latin typeface="Arial"/>
              </a:defRPr>
            </a:pPr>
            <a:r>
              <a:t>**Conclusion**: In summary, non-linear SVM classification represents a powerful tool in modern machine learning, offering improved flexibility over linear SVMs through kernel methods and providing robust performance on complex data. While its implementation requires careful consideration of various factors such as kernel selection and parameter tuning, the benefits often justify these efforts in applications where accurate and efficient classification is critical.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Non-linear SVM Classification</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sklearn.svm import SVC</a:t>
            </a:r>
          </a:p>
          <a:p>
            <a:pPr>
              <a:defRPr sz="1600" b="0" i="0">
                <a:latin typeface="Arial"/>
              </a:defRPr>
            </a:pPr>
            <a:r>
              <a:t>from sklearn.datasets import make_classification</a:t>
            </a:r>
          </a:p>
          <a:p>
            <a:pPr>
              <a:defRPr sz="1600" b="0" i="0">
                <a:latin typeface="Arial"/>
              </a:defRPr>
            </a:pPr>
            <a:r>
              <a:t>from sklearn.model_selection import train_test_split</a:t>
            </a:r>
          </a:p>
          <a:p>
            <a:pPr>
              <a:defRPr sz="1600" b="0" i="0">
                <a:latin typeface="Arial"/>
              </a:defRPr>
            </a:pPr>
          </a:p>
          <a:p>
            <a:pPr>
              <a:defRPr sz="1600" b="0" i="0">
                <a:latin typeface="Arial"/>
              </a:defRPr>
            </a:pPr>
            <a:r>
              <a:t># Generate synthetic data</a:t>
            </a:r>
          </a:p>
          <a:p>
            <a:pPr>
              <a:defRPr sz="1600" b="0" i="0">
                <a:latin typeface="Arial"/>
              </a:defRPr>
            </a:pPr>
            <a:r>
              <a:t>X, y = make_classification(n_samples=100, n_features=20, n_classes=2, random_state=42)</a:t>
            </a:r>
          </a:p>
          <a:p>
            <a:pPr>
              <a:defRPr sz="1600" b="0" i="0">
                <a:latin typeface="Arial"/>
              </a:defRPr>
            </a:pPr>
          </a:p>
          <a:p>
            <a:pPr>
              <a:defRPr sz="1600" b="0" i="0">
                <a:latin typeface="Arial"/>
              </a:defRPr>
            </a:pPr>
            <a:r>
              <a:t># Split the data into training and testing sets</a:t>
            </a:r>
          </a:p>
          <a:p>
            <a:pPr>
              <a:defRPr sz="1600" b="0" i="0">
                <a:latin typeface="Arial"/>
              </a:defRPr>
            </a:pPr>
            <a:r>
              <a:t>X_train, X_test, y_train, y_test = train_test_split(X, y, test_size=0.25, random_state=42)</a:t>
            </a:r>
          </a:p>
          <a:p>
            <a:pPr>
              <a:defRPr sz="1600" b="0" i="0">
                <a:latin typeface="Arial"/>
              </a:defRPr>
            </a:pPr>
          </a:p>
          <a:p>
            <a:pPr>
              <a:defRPr sz="1600" b="0" i="0">
                <a:latin typeface="Arial"/>
              </a:defRPr>
            </a:pPr>
            <a:r>
              <a:t># Create an SVM classifier with a non-linear kernel (RBF)</a:t>
            </a:r>
          </a:p>
          <a:p>
            <a:pPr>
              <a:defRPr sz="1600" b="0" i="0">
                <a:latin typeface="Arial"/>
              </a:defRPr>
            </a:pPr>
            <a:r>
              <a:t>svm = SVC(kernel='rbf', C=1.0, random_state=42)</a:t>
            </a:r>
          </a:p>
          <a:p>
            <a:pPr>
              <a:defRPr sz="1600" b="0" i="0">
                <a:latin typeface="Arial"/>
              </a:defRPr>
            </a:pPr>
          </a:p>
          <a:p>
            <a:pPr>
              <a:defRPr sz="1600" b="0" i="0">
                <a:latin typeface="Arial"/>
              </a:defRPr>
            </a:pPr>
            <a:r>
              <a:t># Train the model</a:t>
            </a:r>
          </a:p>
          <a:p>
            <a:pPr>
              <a:defRPr sz="1600" b="0" i="0">
                <a:latin typeface="Arial"/>
              </a:defRPr>
            </a:pPr>
            <a:r>
              <a:t>svm.fit(X_train, y_train)</a:t>
            </a:r>
          </a:p>
          <a:p>
            <a:pPr>
              <a:defRPr sz="1600" b="0" i="0">
                <a:latin typeface="Arial"/>
              </a:defRPr>
            </a:pPr>
          </a:p>
          <a:p>
            <a:pPr>
              <a:defRPr sz="1600" b="0" i="0">
                <a:latin typeface="Arial"/>
              </a:defRPr>
            </a:pPr>
            <a:r>
              <a:t># Predict on the test set</a:t>
            </a:r>
          </a:p>
          <a:p>
            <a:pPr>
              <a:defRPr sz="1600" b="0" i="0">
                <a:latin typeface="Arial"/>
              </a:defRPr>
            </a:pPr>
            <a:r>
              <a:t>predictions = svm.predict(X_test)</a:t>
            </a:r>
          </a:p>
          <a:p>
            <a:pPr>
              <a:defRPr sz="1600" b="0" i="0">
                <a:latin typeface="Arial"/>
              </a:defRPr>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Here's an idea for your image prompt. Imagine that you are in a vibrant, bustling marketplace filled with colorful stalls selling everything from exotic spices to handcrafted jewelry. Amidst this lively atmosphere, there is a quiet corner where someone has set up their workspace and they have placed an intriguing assortment of non-linear SVM classifiers on display.</a:t>
            </a:r>
          </a:p>
          <a:p/>
          <a:p>
            <a:r>
              <a:t>As you walk by the stall, your eyes are drawn towards these unique objects which seem out of place amidst all the other items for sale. They stand in stark contrast to the hustle and bustle around them but still capture attention due to their intricate design and craftsmanship. The colors that catch your eye vary from deep reds and blues to lighter shades like pastel pinks and yellows, giving an impression of a masterful blend of artistry and functionality.</a:t>
            </a:r>
          </a:p>
          <a:p/>
          <a:p>
            <a:r>
              <a:t>The non-linear SVM classifiers on display are not just simple tools; they appear to be beautifully crafted pieces of art reflecting the skill of their creator. Each one has its own unique personality which adds depth to the overall scene depicted in this marketplace setting.</a:t>
            </a:r>
          </a:p>
          <a:p/>
          <a:p>
            <a:r>
              <a:t>As you look closer at each classifier, you notice that there is a hidden layer beneath the surface waiting for someone like yourself who might have an interest in understanding what makes these classifiers tick. It seems as if they hold secrets about how they work and why they were created - much like any great artwork does when it speaks volumes beyond its physical appearance alone.</a:t>
            </a:r>
          </a:p>
          <a:p/>
          <a:p>
            <a:r>
              <a:t>Overall, this image prompt captures the essence of Non-linear SVM Classification within a marketplace filled with diverse goods but emphasizes its unique design and functionality through an artistic lens.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Logistic Regression</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sklearn.linear_model import LogisticRegression</a:t>
            </a:r>
          </a:p>
          <a:p>
            <a:pPr>
              <a:defRPr sz="1600" b="0" i="0">
                <a:latin typeface="Arial"/>
              </a:defRPr>
            </a:pPr>
          </a:p>
          <a:p>
            <a:pPr>
              <a:defRPr sz="1600" b="0" i="0">
                <a:latin typeface="Arial"/>
              </a:defRPr>
            </a:pPr>
            <a:r>
              <a:t># Sample data: X is features, y is target labels</a:t>
            </a:r>
          </a:p>
          <a:p>
            <a:pPr>
              <a:defRPr sz="1600" b="0" i="0">
                <a:latin typeface="Arial"/>
              </a:defRPr>
            </a:pPr>
            <a:r>
              <a:t>X = [[0], [1]] </a:t>
            </a:r>
          </a:p>
          <a:p>
            <a:pPr>
              <a:defRPr sz="1600" b="0" i="0">
                <a:latin typeface="Arial"/>
              </a:defRPr>
            </a:pPr>
            <a:r>
              <a:t>y = [0, 1]</a:t>
            </a:r>
          </a:p>
          <a:p>
            <a:pPr>
              <a:defRPr sz="1600" b="0" i="0">
                <a:latin typeface="Arial"/>
              </a:defRPr>
            </a:pPr>
          </a:p>
          <a:p>
            <a:pPr>
              <a:defRPr sz="1600" b="0" i="0">
                <a:latin typeface="Arial"/>
              </a:defRPr>
            </a:pPr>
            <a:r>
              <a:t># Initialize and fit the model</a:t>
            </a:r>
          </a:p>
          <a:p>
            <a:pPr>
              <a:defRPr sz="1600" b="0" i="0">
                <a:latin typeface="Arial"/>
              </a:defRPr>
            </a:pPr>
            <a:r>
              <a:t>model = LogisticRegression()</a:t>
            </a:r>
          </a:p>
          <a:p>
            <a:pPr>
              <a:defRPr sz="1600" b="0" i="0">
                <a:latin typeface="Arial"/>
              </a:defRPr>
            </a:pPr>
            <a:r>
              <a:t>model.fit(X, y)</a:t>
            </a:r>
          </a:p>
          <a:p>
            <a:pPr>
              <a:defRPr sz="1600" b="0" i="0">
                <a:latin typeface="Arial"/>
              </a:defRPr>
            </a:p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Image Prompt: "In the vast expanse of the digital universe, two cosmic entities, represented as intertwined spheres, are locked in an eternal struggle. The left sphere is engulfed by flames of creativity and innovation - sparks flying everywhere, illuminating the path for new ideas. On the right side, a dark nebula shrouded in mystery and uncertainty looms large, yet it remains impenetrable due to its rigid walls constructed from non-linear SVM classification techniques."</a:t>
            </a:r>
          </a:p>
          <a:p/>
          <a:p>
            <a:r>
              <a:t>&lt;｜User｜&gt;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Polynomial Kernel in SVM</a:t>
            </a:r>
          </a:p>
        </p:txBody>
      </p:sp>
      <p:sp>
        <p:nvSpPr>
          <p:cNvPr id="3" name="Content Placeholder 2"/>
          <p:cNvSpPr>
            <a:spLocks noGrp="1"/>
          </p:cNvSpPr>
          <p:nvPr>
            <p:ph idx="1"/>
          </p:nvPr>
        </p:nvSpPr>
        <p:spPr/>
        <p:txBody>
          <a:bodyPr/>
          <a:lstStyle/>
          <a:p>
            <a:pPr>
              <a:defRPr sz="1600" b="0" i="0">
                <a:latin typeface="Arial"/>
              </a:defRPr>
            </a:pPr>
            <a:r>
              <a:t>The polynomial kernel is a widely used kernel function in Support Vector Machines (SVMs) to transform data into higher-dimensional spaces for improved linear separability. It offers flexibility and computational efficiency, but requires careful parameter tuning.</a:t>
            </a:r>
          </a:p>
          <a:p>
            <a:pPr>
              <a:defRPr sz="1600" b="0" i="0">
                <a:latin typeface="Arial"/>
              </a:defRPr>
            </a:pPr>
            <a:r>
              <a:t>**Definition**: The polynomial kernel computes the similarity between two vectors \( \mathbf{x} \) and \( \mathbf{y} \) by mapping them into a high-dimensional space where they are more likely to be linearly separable.</a:t>
            </a:r>
          </a:p>
          <a:p>
            <a:pPr>
              <a:defRPr sz="1600" b="0" i="0">
                <a:latin typeface="Arial"/>
              </a:defRPr>
            </a:pPr>
            <a:r>
              <a:t>**Mathematical Formulation**: It is defined as \( K(\mathbf{x}, \mathbf{y}) = (\gamma\mathbf{x}^T\mathbf{y} + r)^d \), where \( \gamma \) and \( r \) are parameters, and \( d \) is the degree of the polynomial.</a:t>
            </a:r>
          </a:p>
          <a:p>
            <a:pPr>
              <a:defRPr sz="1600" b="0" i="0">
                <a:latin typeface="Arial"/>
              </a:defRPr>
            </a:pPr>
            <a:r>
              <a:t>**Flexibility**: The choice of \( d \) allows for different levels of nonlinearity in the model. A higher value of \( d \) can capture more complex relationships but increases computational complexity and risk of overfitting.</a:t>
            </a:r>
          </a:p>
          <a:p>
            <a:pPr>
              <a:defRPr sz="1600" b="0" i="0">
                <a:latin typeface="Arial"/>
              </a:defRPr>
            </a:pPr>
            <a:r>
              <a:t>**Handling Non-linearity**: By mapping data points to a higher-dimensional space using the polynomial kernel, SVMs can handle datasets with non-linear decision boundaries that cannot be easily separated by linear methods.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Polynomial Kernel in SVM</a:t>
            </a:r>
          </a:p>
        </p:txBody>
      </p:sp>
      <p:sp>
        <p:nvSpPr>
          <p:cNvPr id="3" name="Content Placeholder 2"/>
          <p:cNvSpPr>
            <a:spLocks noGrp="1"/>
          </p:cNvSpPr>
          <p:nvPr>
            <p:ph idx="1"/>
          </p:nvPr>
        </p:nvSpPr>
        <p:spPr/>
        <p:txBody>
          <a:bodyPr/>
          <a:lstStyle/>
          <a:p>
            <a:pPr>
              <a:defRPr sz="1600" b="0" i="0">
                <a:latin typeface="Arial"/>
              </a:defRPr>
            </a:pPr>
            <a:r>
              <a:t>**Interpretation in Feature Space**: The \( d \)th degree polynomial transformation effectively creates features such as all possible interactions between features up to degree \( d \), enabling the SVM to fit more complex decision functions.</a:t>
            </a:r>
          </a:p>
          <a:p>
            <a:pPr>
              <a:defRPr sz="1600" b="0" i="0">
                <a:latin typeface="Arial"/>
              </a:defRPr>
            </a:pPr>
            <a:r>
              <a:t>**Regularization Parameters**: The parameters \( r \) (bias term) and \( \gamma \) influence the trade-off between bias and variance. A small \( r \) tends to push data points into a linearly separable space, while larger values can create more flexibility in the model.</a:t>
            </a:r>
          </a:p>
          <a:p>
            <a:pPr>
              <a:defRPr sz="1600" b="0" i="0">
                <a:latin typeface="Arial"/>
              </a:defRPr>
            </a:pPr>
            <a:r>
              <a:t>**Efficiency Considerations**: While the polynomial kernel provides non-linear classification capabilities, it can be computationally expensive for large datasets due to its need to handle higher-dimensional spaces.</a:t>
            </a:r>
          </a:p>
          <a:p>
            <a:pPr>
              <a:defRPr sz="1600" b="0" i="0">
                <a:latin typeface="Arial"/>
              </a:defRPr>
            </a:pPr>
            <a:r>
              <a:t>**Impact on Model Complexity and Generalization**: Choosing appropriate \( d \), \( r \), and \( \gamma \) values is crucial; overly complex models (high \( d \)) might lead to overfitting, whereas simpler models may underfit the data.</a:t>
            </a:r>
          </a:p>
          <a:p>
            <a:pPr>
              <a:defRPr sz="1600" b="0" i="0">
                <a:latin typeface="Arial"/>
              </a:defRPr>
            </a:pPr>
            <a:r>
              <a:t>**Practical Applications**: The polynomial kernel finds applications in various domains including bioinformatics, text classification, and image recognition tasks where non-linear relationships are common.</a:t>
            </a:r>
          </a:p>
          <a:p>
            <a:pPr>
              <a:defRPr sz="1600" b="0" i="0">
                <a:latin typeface="Arial"/>
              </a:defRPr>
            </a:pPr>
            <a:r>
              <a:t>**Comparison with Other Kernels**: While powerful, it competes with other kernels such as radial basis function (RBF) or sigmoid for different types of data and problem complexities; each has its own strengths depending on the specific use case.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Polynomial Kernel in SVM</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sklearn.datasets import make_classification</a:t>
            </a:r>
          </a:p>
          <a:p>
            <a:pPr>
              <a:defRPr sz="1600" b="0" i="0">
                <a:latin typeface="Arial"/>
              </a:defRPr>
            </a:pPr>
            <a:r>
              <a:t>from sklearn.model_selection import train_test_split</a:t>
            </a:r>
          </a:p>
          <a:p>
            <a:pPr>
              <a:defRPr sz="1600" b="0" i="0">
                <a:latin typeface="Arial"/>
              </a:defRPr>
            </a:pPr>
            <a:r>
              <a:t>from sklearn.svm import SVC</a:t>
            </a:r>
          </a:p>
          <a:p>
            <a:pPr>
              <a:defRPr sz="1600" b="0" i="0">
                <a:latin typeface="Arial"/>
              </a:defRPr>
            </a:pPr>
          </a:p>
          <a:p>
            <a:pPr>
              <a:defRPr sz="1600" b="0" i="0">
                <a:latin typeface="Arial"/>
              </a:defRPr>
            </a:pPr>
            <a:r>
              <a:t># Generate synthetic data</a:t>
            </a:r>
          </a:p>
          <a:p>
            <a:pPr>
              <a:defRPr sz="1600" b="0" i="0">
                <a:latin typeface="Arial"/>
              </a:defRPr>
            </a:pPr>
            <a:r>
              <a:t>X, y = make_classification(n_samples=100, n_features=5, random_state=42)</a:t>
            </a:r>
          </a:p>
          <a:p>
            <a:pPr>
              <a:defRPr sz="1600" b="0" i="0">
                <a:latin typeface="Arial"/>
              </a:defRPr>
            </a:pPr>
          </a:p>
          <a:p>
            <a:pPr>
              <a:defRPr sz="1600" b="0" i="0">
                <a:latin typeface="Arial"/>
              </a:defRPr>
            </a:pPr>
            <a:r>
              <a:t># Split the dataset into training and testing sets</a:t>
            </a:r>
          </a:p>
          <a:p>
            <a:pPr>
              <a:defRPr sz="1600" b="0" i="0">
                <a:latin typeface="Arial"/>
              </a:defRPr>
            </a:pPr>
            <a:r>
              <a:t>X_train, X_test, y_train, y_test = train_test_split(X, y, test_size=0.2, random_state=42)</a:t>
            </a:r>
          </a:p>
          <a:p>
            <a:pPr>
              <a:defRPr sz="1600" b="0" i="0">
                <a:latin typeface="Arial"/>
              </a:defRPr>
            </a:pPr>
          </a:p>
          <a:p>
            <a:pPr>
              <a:defRPr sz="1600" b="0" i="0">
                <a:latin typeface="Arial"/>
              </a:defRPr>
            </a:pPr>
            <a:r>
              <a:t># Create a SVM model with a polynomial kernel of degree 3</a:t>
            </a:r>
          </a:p>
          <a:p>
            <a:pPr>
              <a:defRPr sz="1600" b="0" i="0">
                <a:latin typeface="Arial"/>
              </a:defRPr>
            </a:pPr>
            <a:r>
              <a:t>model = SVC(kernel='poly', degree=3, C=1.0)</a:t>
            </a:r>
          </a:p>
          <a:p>
            <a:pPr>
              <a:defRPr sz="1600" b="0" i="0">
                <a:latin typeface="Arial"/>
              </a:defRPr>
            </a:pPr>
          </a:p>
          <a:p>
            <a:pPr>
              <a:defRPr sz="1600" b="0" i="0">
                <a:latin typeface="Arial"/>
              </a:defRPr>
            </a:pPr>
            <a:r>
              <a:t># Train the model</a:t>
            </a:r>
          </a:p>
          <a:p>
            <a:pPr>
              <a:defRPr sz="1600" b="0" i="0">
                <a:latin typeface="Arial"/>
              </a:defRPr>
            </a:pPr>
            <a:r>
              <a:t>model.fit(X_train, y_train)</a:t>
            </a:r>
          </a:p>
          <a:p>
            <a:pPr>
              <a:defRPr sz="1600" b="0" i="0">
                <a:latin typeface="Arial"/>
              </a:defRPr>
            </a:pPr>
          </a:p>
          <a:p>
            <a:pPr>
              <a:defRPr sz="1600" b="0" i="0">
                <a:latin typeface="Arial"/>
              </a:defRPr>
            </a:pPr>
            <a:r>
              <a:t># Make predictions</a:t>
            </a:r>
          </a:p>
          <a:p>
            <a:pPr>
              <a:defRPr sz="1600" b="0" i="0">
                <a:latin typeface="Arial"/>
              </a:defRPr>
            </a:pPr>
            <a:r>
              <a:t>predictions = model.predict(X_test)</a:t>
            </a:r>
          </a:p>
          <a:p>
            <a:pPr>
              <a:defRPr sz="1600" b="0" i="0">
                <a:latin typeface="Arial"/>
              </a:defRPr>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A vivid painting of an intricate, celestial dance between two moons, where one moon is engulfed by radiant light beams emanating from the other. This artwork represents the harmony and balance achieved when using polynomial kernels in Support Vector Machines (SVMs). The intertwined figures symbolize how SVMs with polynomial kernels can effectively classify data points through complex relationships and nonlinear boundaries.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The sun shines brightly on a vast field, its golden rays casting long shadows across the landscape. The air is filled with the sweet scent of blooming flowers as nature's beauty unfolds before us. In this scene lies an intriguing piece of technology - Polynomial Kernel in SVM: A tool for unlocking hidden patterns and potential.</a:t>
            </a:r>
          </a:p>
          <a:p/>
          <a:p>
            <a:r>
              <a:t>As we explore this cutting-edge machine learning technique, we can visualize its power through a captivating image that brings forth the elegance and mystery it possesses. Imagine standing atop a hill overlooking lush green fields, your eyes fixed on an intricate geometric pattern etched into the earth beneath you. This represents Polynomial Kernel in SVM, where data points are transformed using complex mathematical functions to uncover hidden relationships and patterns within vast datasets.</a:t>
            </a:r>
          </a:p>
          <a:p/>
          <a:p>
            <a:r>
              <a:t>The image captures not just the surface but also delves deeper into understanding this powerful tool's core principles: complexity, interconnectedness, and limitless possibilities. Through this visualization, we gain insight into how Polynomial Kernel in SVM can help us navigate uncharted territories, uncovering hidden truths that were previously unseen.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Adding Similarity Features in Support Vector Machines (SVM)</a:t>
            </a:r>
          </a:p>
        </p:txBody>
      </p:sp>
      <p:sp>
        <p:nvSpPr>
          <p:cNvPr id="3" name="Content Placeholder 2"/>
          <p:cNvSpPr>
            <a:spLocks noGrp="1"/>
          </p:cNvSpPr>
          <p:nvPr>
            <p:ph idx="1"/>
          </p:nvPr>
        </p:nvSpPr>
        <p:spPr/>
        <p:txBody>
          <a:bodyPr/>
          <a:lstStyle/>
          <a:p>
            <a:pPr>
              <a:defRPr sz="1600" b="0" i="0">
                <a:latin typeface="Arial"/>
              </a:defRPr>
            </a:pPr>
            <a:r>
              <a:t>The integration of similarity features into SVMs enhances their ability to handle non-linear data by transforming the input space and improving classification accuracy, making them more versatile for complex pattern recognition tasks.</a:t>
            </a:r>
          </a:p>
          <a:p>
            <a:pPr>
              <a:defRPr sz="1600" b="0" i="0">
                <a:latin typeface="Arial"/>
              </a:defRPr>
            </a:pPr>
            <a:r>
              <a:t>**Introduction to SVM**: Support Vector Machines are supervised learning models that analyze data and recognize patterns, used for classification and regression analysis.</a:t>
            </a:r>
          </a:p>
          <a:p>
            <a:pPr>
              <a:defRPr sz="1600" b="0" i="0">
                <a:latin typeface="Arial"/>
              </a:defRPr>
            </a:pPr>
            <a:r>
              <a:t>**Kernel Trick Overview**: SVMs use a technique called the "kernel trick" to implicitly map input vectors into higher-dimensional spaces where linear separation is possible without explicitly performing the transformation.</a:t>
            </a:r>
          </a:p>
          <a:p>
            <a:pPr>
              <a:defRPr sz="1600" b="0" i="0">
                <a:latin typeface="Arial"/>
              </a:defRPr>
            </a:pPr>
            <a:r>
              <a:t>**Types of Kernels in SVM**: Common kernel functions include linear, polynomial, radial basis function (RBF), and sigmoid kernels, each suitable for different types of data distributions.</a:t>
            </a:r>
          </a:p>
          <a:p>
            <a:pPr>
              <a:defRPr sz="1600" b="0" i="0">
                <a:latin typeface="Arial"/>
              </a:defRPr>
            </a:pPr>
            <a:r>
              <a:t>**Role of Similarity Features**: Adding similarity features involves incorporating domain-specific knowledge or additional information into the model to improve its performance on specific tasks, often through custom-defined kernel functions.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Adding Similarity Features in Support Vector Machines (SVM)</a:t>
            </a:r>
          </a:p>
        </p:txBody>
      </p:sp>
      <p:sp>
        <p:nvSpPr>
          <p:cNvPr id="3" name="Content Placeholder 2"/>
          <p:cNvSpPr>
            <a:spLocks noGrp="1"/>
          </p:cNvSpPr>
          <p:nvPr>
            <p:ph idx="1"/>
          </p:nvPr>
        </p:nvSpPr>
        <p:spPr/>
        <p:txBody>
          <a:bodyPr/>
          <a:lstStyle/>
          <a:p>
            <a:pPr>
              <a:defRPr sz="1600" b="0" i="0">
                <a:latin typeface="Arial"/>
              </a:defRPr>
            </a:pPr>
            <a:r>
              <a:t>**Custom Kernel Development**: Custom kernels can be developed based on application-specific requirements, such as cosine similarity for text data or Mahalanobis distance for clustering applications.</a:t>
            </a:r>
          </a:p>
          <a:p>
            <a:pPr>
              <a:defRPr sz="1600" b="0" i="0">
                <a:latin typeface="Arial"/>
              </a:defRPr>
            </a:pPr>
            <a:r>
              <a:t>**Integration of Similarity Measures**: By integrating similarity features directly into the SVM model, the algorithm becomes more adept at capturing intricate relationships within the data that are not easily discernible with standard kernels.</a:t>
            </a:r>
          </a:p>
          <a:p>
            <a:pPr>
              <a:defRPr sz="1600" b="0" i="0">
                <a:latin typeface="Arial"/>
              </a:defRPr>
            </a:pPr>
            <a:r>
              <a:t>**Advantages in Non-Linear Classification**: The inclusion of similarity features can significantly improve the classification accuracy for datasets that exhibit complex non-linear structures or when dealing with high-dimensional data.</a:t>
            </a:r>
          </a:p>
          <a:p>
            <a:pPr>
              <a:defRPr sz="1600" b="0" i="0">
                <a:latin typeface="Arial"/>
              </a:defRPr>
            </a:pPr>
            <a:r>
              <a:t>**Performance Trade-offs**: While adding similarity features generally enhances model performance, it may also increase computational complexity and require careful tuning to avoid overfitting.</a:t>
            </a:r>
          </a:p>
          <a:p>
            <a:pPr>
              <a:defRPr sz="1600" b="0" i="0">
                <a:latin typeface="Arial"/>
              </a:defRPr>
            </a:pPr>
            <a:r>
              <a:t>**Applications in Real-world Scenarios**: Custom kernels with integrated similarity measures are particularly useful in domains such as bioinformatics, natural language processing, and image recognition where domain-specific knowledge can greatly influence the effectiveness of SVM models.</a:t>
            </a:r>
          </a:p>
          <a:p>
            <a:pPr>
              <a:defRPr sz="1600" b="0" i="0">
                <a:latin typeface="Arial"/>
              </a:defRPr>
            </a:pPr>
            <a:r>
              <a:t>**Future Research Directions**: Ongoing research focuses on developing more efficient algorithms for custom kernel design, optimizing performance, and ensuring scalability for large datasets while maintaining high accuracy.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Adding Similarity Features in Support Vector Machines (SVM)</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sklearn.svm import SVC</a:t>
            </a:r>
          </a:p>
          <a:p>
            <a:pPr>
              <a:defRPr sz="1600" b="0" i="0">
                <a:latin typeface="Arial"/>
              </a:defRPr>
            </a:pPr>
          </a:p>
          <a:p>
            <a:pPr>
              <a:defRPr sz="1600" b="0" i="0">
                <a:latin typeface="Arial"/>
              </a:defRPr>
            </a:pPr>
            <a:r>
              <a:t># Assuming 'features' is your dataset and 'labels' are the target labels</a:t>
            </a:r>
          </a:p>
          <a:p>
            <a:pPr>
              <a:defRPr sz="1600" b="0" i="0">
                <a:latin typeface="Arial"/>
              </a:defRPr>
            </a:pPr>
            <a:r>
              <a:t>svm_model = SVC(kernel='linear')  # You can also use 'poly', 'rbf', etc.</a:t>
            </a:r>
          </a:p>
          <a:p>
            <a:pPr>
              <a:defRPr sz="1600" b="0" i="0">
                <a:latin typeface="Arial"/>
              </a:defRPr>
            </a:pPr>
            <a:r>
              <a:t>svm_model.fit(features, labels)</a:t>
            </a:r>
          </a:p>
          <a:p>
            <a:pPr>
              <a:defRPr sz="1600" b="0" i="0">
                <a:latin typeface="Arial"/>
              </a:defRPr>
            </a:pPr>
            <a:r>
              <a:t>predictions = svm_model.predict(features)</a:t>
            </a:r>
          </a:p>
          <a:p>
            <a:pPr>
              <a:defRPr sz="1600" b="0" i="0">
                <a:latin typeface="Arial"/>
              </a:defRPr>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🌟Introducing our newest tool - "Support Vector Machine Plus" 💡 This powerful machine learning algorithm is now even more accurate with added similarity features! The result? Faster and better predictions. Take your business to the next level using this revolutionary technology.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Here is an example of a creative and descriptive image prompt related to logistic regression: "A beautiful sunrise over a serene lake, where the sun slowly rises above the horizon, casting golden rays that reflect off the calm water. As the light spreads across the landscape, it illuminates the trees in shades of orange and pink, as well as the clouds drifting lazily by overhead. In the distance, there is an outline of buildings that appear to be part of a city or town."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Adding similarity features to SVMs can significantly improve their performance, especially when dealing with high-dimensional data. These features help align inputs into similar clusters or groups, making it easier for the model to learn and generalize. Here's a creative image prompt: </a:t>
            </a:r>
          </a:p>
          <a:p/>
          <a:p>
            <a:r>
              <a:t>🌟 "Imagine you are in the vast desert of data, searching for diamonds that represent unique patterns." 💎 The SVM algorithm is your trusty compass guiding through this uncharted territory, seeking out clusters similar to those found on other planets. As it scans and learns from these similarities, its algorithms transform into space-saving maps capable of identifying patterns faster and more accurately than ever before.</a:t>
            </a:r>
          </a:p>
          <a:p/>
          <a:p>
            <a:r>
              <a:t>🌟 "As the sun sets in the horizon of possibilities, you have a choice - continue exploring new territories or settle down with existing knowledge." 🌇 Each step taken brings us closer to understanding how these similarities can be used for our own benefit, unlocking hidden potential within each cluster that was once thought unreachable.</a:t>
            </a:r>
          </a:p>
          <a:p/>
          <a:p>
            <a:r>
              <a:t>🌟 "The journey isn't always easy but it's worth every effort as we get closer to discovering new ways of solving problems through SVM." 💪 With every discovery comes a realization - how much more there is still unknown yet waiting for us in the realm of data science!" </a:t>
            </a:r>
          </a:p>
          <a:p/>
          <a:p>
            <a:r>
              <a:t>&lt;｜User｜&gt;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Gaussian RBF Kernel in SVM</a:t>
            </a:r>
          </a:p>
        </p:txBody>
      </p:sp>
      <p:sp>
        <p:nvSpPr>
          <p:cNvPr id="3" name="Content Placeholder 2"/>
          <p:cNvSpPr>
            <a:spLocks noGrp="1"/>
          </p:cNvSpPr>
          <p:nvPr>
            <p:ph idx="1"/>
          </p:nvPr>
        </p:nvSpPr>
        <p:spPr/>
        <p:txBody>
          <a:bodyPr/>
          <a:lstStyle/>
          <a:p>
            <a:pPr>
              <a:defRPr sz="1600" b="0" i="0">
                <a:latin typeface="Arial"/>
              </a:defRPr>
            </a:pPr>
            <a:r>
              <a:t>The Gaussian RBF kernel is a widely used kernel function in Support Vector Machines (SVMs) for nonlinear classification and regression tasks by mapping input data into higher-dimensional feature spaces. It transforms linearly inseparable problems into separable ones, allowing the model to capture complex patterns effectively.</a:t>
            </a:r>
          </a:p>
          <a:p>
            <a:pPr>
              <a:defRPr sz="1600" b="0" i="0">
                <a:latin typeface="Arial"/>
              </a:defRPr>
            </a:pPr>
            <a:r>
              <a:t>**Definition of Kernel Functions**: Kernel functions are mathematical tools that implicitly map inputs from a low-dimensional space into a high-dimensional space where it becomes easier to separate or classify data using a linear algorithm like SVMs. The Gaussian RBF kernel is one such versatile and powerful tool in this context.</a:t>
            </a:r>
          </a:p>
          <a:p>
            <a:pPr>
              <a:defRPr sz="1600" b="0" i="0">
                <a:latin typeface="Arial"/>
              </a:defRPr>
            </a:pPr>
            <a:r>
              <a:t>**Formulation of the Gaussian RBF Kernel**: Mathematically, the Gaussian RBF kernel is defined as \( K(x_i, x_j) = \exp(-\gamma ||x_i - x_j||^2) \), where \( x_i \) and \( x_j \) are input vectors, \( \gamma \) is a positive parameter that controls the width of the kernel function, and \( ||x_i - x_j|| \) denotes the Euclidean distance between points \( x_i \) and \( x_j \).</a:t>
            </a:r>
          </a:p>
          <a:p>
            <a:pPr>
              <a:defRPr sz="1600" b="0" i="0">
                <a:latin typeface="Arial"/>
              </a:defRPr>
            </a:pPr>
            <a:r>
              <a:t>**Role in SVMs**: In SVMs, the Gaussian RBF kernel enables the model to handle non-linearly separable data by implicitly mapping input vectors into a high-dimensional space where they can be linearly separated. This transformation is computationally efficient due to its formulation as an inner product.</a:t>
            </a:r>
          </a:p>
          <a:p>
            <a:pPr>
              <a:defRPr sz="1600" b="0" i="0">
                <a:latin typeface="Arial"/>
              </a:defRPr>
            </a:pPr>
            <a:r>
              <a:t>**Advantages of Using the Gaussian RBF Kernel**: It is highly effective for complex, nonlinear relationships in datasets; it allows SVMs to operate on high-dimensional feature spaces without explicitly computing them, thus reducing computational complexity and improving efficiency.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Gaussian RBF Kernel in SVM</a:t>
            </a:r>
          </a:p>
        </p:txBody>
      </p:sp>
      <p:sp>
        <p:nvSpPr>
          <p:cNvPr id="3" name="Content Placeholder 2"/>
          <p:cNvSpPr>
            <a:spLocks noGrp="1"/>
          </p:cNvSpPr>
          <p:nvPr>
            <p:ph idx="1"/>
          </p:nvPr>
        </p:nvSpPr>
        <p:spPr/>
        <p:txBody>
          <a:bodyPr/>
          <a:lstStyle/>
          <a:p>
            <a:pPr>
              <a:defRPr sz="1600" b="0" i="0">
                <a:latin typeface="Arial"/>
              </a:defRPr>
            </a:pPr>
            <a:r>
              <a:t>**Impact of Gamma (γ)**: The parameter \( \gamma \) is crucial as it determines how much influence a single training example has in the decision function. A smaller value of \( \gamma \) means that the mapping to high-dimensional space is less aggressive, allowing for smoother decision boundaries and potentially better generalization on complex datasets.</a:t>
            </a:r>
          </a:p>
          <a:p>
            <a:pPr>
              <a:defRPr sz="1600" b="0" i="0">
                <a:latin typeface="Arial"/>
              </a:defRPr>
            </a:pPr>
            <a:r>
              <a:t>**Choosing Optimal Gamma**: Selecting an optimal value of \( \gamma \) can significantly impact model performance. Common approaches include cross-validation where different values are tested to find the one that maximizes accuracy or minimizes error; alternatively, domain knowledge might guide initial parameter settings.</a:t>
            </a:r>
          </a:p>
          <a:p>
            <a:pPr>
              <a:defRPr sz="1600" b="0" i="0">
                <a:latin typeface="Arial"/>
              </a:defRPr>
            </a:pPr>
            <a:r>
              <a:t>**Potential Drawbacks and Limitations**: Despite its effectiveness, the Gaussian RBF kernel can sometimes lead to overfitting if not used carefully due to its non-linear nature. Additionally, choosing an inappropriate value for \( \gamma \) can affect the model's ability to generalize well on unseen data.</a:t>
            </a:r>
          </a:p>
          <a:p>
            <a:pPr>
              <a:defRPr sz="1600" b="0" i="0">
                <a:latin typeface="Arial"/>
              </a:defRPr>
            </a:pPr>
            <a:r>
              <a:t>**Practical Applications**: The Gaussian RBF kernel finds applications in various fields such as bioinformatics, image processing, and natural language processing where dealing with high-dimensional feature spaces is common and non-linear relationships are prevalent.</a:t>
            </a:r>
          </a:p>
          <a:p>
            <a:pPr>
              <a:defRPr sz="1600" b="0" i="0">
                <a:latin typeface="Arial"/>
              </a:defRPr>
            </a:pPr>
            <a:r>
              <a:t>**Comparison with Other Kernels**: Compared to linear kernels or polynomial kernels, the Gaussian RBF kernel offers more flexibility by adapting to complex data structures without making strong assumptions about their form. However, it may require more computational resources for training due to its implicit nature.</a:t>
            </a:r>
          </a:p>
          <a:p>
            <a:pPr>
              <a:defRPr sz="1600" b="0" i="0">
                <a:latin typeface="Arial"/>
              </a:defRPr>
            </a:pPr>
            <a:r>
              <a:t>**Conclusion on Usefulness and Flexibility**: The Gaussian RBF kernel is a cornerstone in SVMs for tackling non-linear problems effectively. Its ability to implicitly map data into high-dimensional spaces makes it invaluable for real-world applications where linear separability of classes does not hold, thereby enhancing the overall performance and applicability of SVM models.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Gaussian RBF Kernel in SVM</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sklearn.svm import SVC</a:t>
            </a:r>
          </a:p>
          <a:p>
            <a:pPr>
              <a:defRPr sz="1600" b="0" i="0">
                <a:latin typeface="Arial"/>
              </a:defRPr>
            </a:pPr>
            <a:r>
              <a:t>from sklearn.datasets import make_classification</a:t>
            </a:r>
          </a:p>
          <a:p>
            <a:pPr>
              <a:defRPr sz="1600" b="0" i="0">
                <a:latin typeface="Arial"/>
              </a:defRPr>
            </a:pPr>
            <a:r>
              <a:t>from sklearn.model_selection import train_test_split</a:t>
            </a:r>
          </a:p>
          <a:p>
            <a:pPr>
              <a:defRPr sz="1600" b="0" i="0">
                <a:latin typeface="Arial"/>
              </a:defRPr>
            </a:pPr>
          </a:p>
          <a:p>
            <a:pPr>
              <a:defRPr sz="1600" b="0" i="0">
                <a:latin typeface="Arial"/>
              </a:defRPr>
            </a:pPr>
            <a:r>
              <a:t># Generate synthetic data</a:t>
            </a:r>
          </a:p>
          <a:p>
            <a:pPr>
              <a:defRPr sz="1600" b="0" i="0">
                <a:latin typeface="Arial"/>
              </a:defRPr>
            </a:pPr>
            <a:r>
              <a:t>X, y = make_classification(n_samples=100, n_features=20, random_state=42)</a:t>
            </a:r>
          </a:p>
          <a:p>
            <a:pPr>
              <a:defRPr sz="1600" b="0" i="0">
                <a:latin typeface="Arial"/>
              </a:defRPr>
            </a:pPr>
            <a:r>
              <a:t>X_train, X_test, y_train, y_test = train_test_split(X, y, test_size=0.2, random_state=42)</a:t>
            </a:r>
          </a:p>
          <a:p>
            <a:pPr>
              <a:defRPr sz="1600" b="0" i="0">
                <a:latin typeface="Arial"/>
              </a:defRPr>
            </a:pPr>
          </a:p>
          <a:p>
            <a:pPr>
              <a:defRPr sz="1600" b="0" i="0">
                <a:latin typeface="Arial"/>
              </a:defRPr>
            </a:pPr>
            <a:r>
              <a:t># Create an SVM model with a Gaussian RBF kernel</a:t>
            </a:r>
          </a:p>
          <a:p>
            <a:pPr>
              <a:defRPr sz="1600" b="0" i="0">
                <a:latin typeface="Arial"/>
              </a:defRPr>
            </a:pPr>
            <a:r>
              <a:t>svm_model = SVC(kernel='rbf', C=1.0, random_state=42)</a:t>
            </a:r>
          </a:p>
          <a:p>
            <a:pPr>
              <a:defRPr sz="1600" b="0" i="0">
                <a:latin typeface="Arial"/>
              </a:defRPr>
            </a:pPr>
            <a:r>
              <a:t>svm_model.fit(X_train, y_train)</a:t>
            </a:r>
          </a:p>
          <a:p>
            <a:pPr>
              <a:defRPr sz="1600" b="0" i="0">
                <a:latin typeface="Arial"/>
              </a:defRPr>
            </a:pPr>
          </a:p>
          <a:p>
            <a:pPr>
              <a:defRPr sz="1600" b="0" i="0">
                <a:latin typeface="Arial"/>
              </a:defRPr>
            </a:pPr>
            <a:r>
              <a:t># Predict on the test set</a:t>
            </a:r>
          </a:p>
          <a:p>
            <a:pPr>
              <a:defRPr sz="1600" b="0" i="0">
                <a:latin typeface="Arial"/>
              </a:defRPr>
            </a:pPr>
            <a:r>
              <a:t>predictions = svm_model.predict(X_test)</a:t>
            </a:r>
          </a:p>
          <a:p>
            <a:pPr>
              <a:defRPr sz="1600" b="0" i="0">
                <a:latin typeface="Arial"/>
              </a:defRPr>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A whimsical landscape of rolling hills, bathed in soft golden sunlight, with delicate wildflowers dotting the verdant meadows. In the foreground stands an elegant tree, its branches gracefully arching over a tranquil pond reflecting the sky's endless expanse. A gentle breeze caresses the leaves, creating ripples on the water that shimmer like liquid diamonds. Amidst this serene scene, two tiny figures can be seen walking along a winding path leading towards distant mountains shrouded in misty haze.</a:t>
            </a:r>
          </a:p>
          <a:p/>
          <a:p>
            <a:r>
              <a:t>As we gaze into the horizon, our minds wander to the fascinating world of mathematics and science: Gaussian RBF Kernel in SVM. The idea is rooted deeply within the heart of mathematics, where every curve has meaning and purpose. Imagine each individual flower on that verdant meadow as a mathematical entity - its position, color, size all play vital roles in determining the beauty of this landscape.</a:t>
            </a:r>
          </a:p>
          <a:p/>
          <a:p>
            <a:r>
              <a:t>Similarly, when we talk about Gaussian RBF Kernel in SVM, there's an intricate relationship between variables. Each variable is like one such mathmatical entity with distinct properties and characteristics that collectively create something extraordinary: a harmonious balance within chaos!</a:t>
            </a:r>
          </a:p>
          <a:p/>
          <a:p>
            <a:r>
              <a:t>The image prompts us to explore these mathematical relationships more closely through the lens of Gaussian RBF Kernel in SVM. It reminds us not only about how mathematics shapes our world but also encourages us to embrace its beauty even when faced with complex problems."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Imagine yourself standing at the edge of a vast, serene forest. The trees are tall, their leaves whispering secrets to each other in the gentle breeze. As you gaze into the distance, you notice that there is something strange about this forest - an unsettling presence stirs within its depths. Suddenly, a faint light begins to emanate from within the heart of the forest. It's as if some unseen force has awakened and drawn energy through every leaf, branch, and tree trunk. The light grows brighter and intensifies until it casts long shadows across the ground, revealing intricate patterns that seem almost otherworldly. </a:t>
            </a:r>
          </a:p>
          <a:p/>
          <a:p>
            <a:r>
              <a:t>In this mysterious scene, you are standing at the edge of a vast, serene forest where an unsettling presence stirs within its depths. Suddenly, a faint light begins to emanate from within the heart of the forest. It's as if some unseen force has awakened and drawn energy through every leaf, branch, and tree trunk. The light grows brighter and intensifies until it casts long shadows across the ground, revealing intricate patterns that seem almost otherworldly. </a:t>
            </a:r>
          </a:p>
          <a:p/>
          <a:p>
            <a:r>
              <a:t>Now imagine that this unsettling presence is a mathematical model called Gaussian RBF Kernel in SVM - an innovative tool designed to improve machine learning algorithms by allowing them to better understand complex data sets. Just as your eyes have been drawn into the light of this enchanted forest, so too can they be drawn into the complexities and nuances of real-world data. </a:t>
            </a:r>
          </a:p>
          <a:p/>
          <a:p>
            <a:r>
              <a:t>This is a visual representation that highlights how Gaussian RBF Kernel in SVM can solve problems using natural patterns within data rather than relying solely on traditional mathematical methods. The intricate tree shapes symbolize the complexity found within data sets - whether it's images, audio or any other type of information we might want to analyze. </a:t>
            </a:r>
          </a:p>
          <a:p/>
          <a:p>
            <a:r>
              <a:t>Furthermore, this visual prompt also emphasizes that these models should be used with caution because they can still make mistakes if not properly tuned for specific problems."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SVM Regression</a:t>
            </a:r>
          </a:p>
        </p:txBody>
      </p:sp>
      <p:sp>
        <p:nvSpPr>
          <p:cNvPr id="3" name="Content Placeholder 2"/>
          <p:cNvSpPr>
            <a:spLocks noGrp="1"/>
          </p:cNvSpPr>
          <p:nvPr>
            <p:ph idx="1"/>
          </p:nvPr>
        </p:nvSpPr>
        <p:spPr/>
        <p:txBody>
          <a:bodyPr/>
          <a:lstStyle/>
          <a:p>
            <a:pPr>
              <a:defRPr sz="1600" b="0" i="0">
                <a:latin typeface="Arial"/>
              </a:defRPr>
            </a:pPr>
            <a:r>
              <a:t>SVM (Support Vector Machine) Regression is a powerful supervised learning method that extends the principles of binary classification to regression tasks by finding an optimal hyperplane that fits the data with minimal error. It can handle non-linear relationships through kernel tricks, making it versatile for complex datasets.</a:t>
            </a:r>
          </a:p>
          <a:p>
            <a:pPr>
              <a:defRPr sz="1600" b="0" i="0">
                <a:latin typeface="Arial"/>
              </a:defRPr>
            </a:pPr>
            <a:r>
              <a:t>**Conceptual Foundation**: SVM Regression aims to identify a function that approximates well within a given tolerance (epsilon) and minimizes the mean squared error outside this tolerance region. Unlike traditional regression methods like linear or polynomial models, SVM regression focuses on capturing the structural aspects of data rather than fitting every single point precisely.</a:t>
            </a:r>
          </a:p>
          <a:p>
            <a:pPr>
              <a:defRPr sz="1600" b="0" i="0">
                <a:latin typeface="Arial"/>
              </a:defRPr>
            </a:pPr>
            <a:r>
              <a:t>**Loss Function in SVM Regression**: The hinge loss is replaced by an epsilon-insensitive loss function, which means that any predictions within a certain margin (epsilon) around the target value are not penalized. Points outside this margin contribute to the error, encouraging the model to predict values close to the target for points far from the margin.</a:t>
            </a:r>
          </a:p>
          <a:p>
            <a:pPr>
              <a:defRPr sz="1600" b="0" i="0">
                <a:latin typeface="Arial"/>
              </a:defRPr>
            </a:pPr>
            <a:r>
              <a:t>**Support Vectors and Slack Variables**: Similar to classification SVMs, SVM regression identifies support vectors as data points that lie within or outside the epsilon-margin, where each support vector is associated with a slack variable representing its distance from the decision boundary (the optimal hyperplane). These slack variables control the trade-off between fitting the model precisely and allowing deviations.</a:t>
            </a:r>
          </a:p>
          <a:p>
            <a:pPr>
              <a:defRPr sz="1600" b="0" i="0">
                <a:latin typeface="Arial"/>
              </a:defRPr>
            </a:pPr>
            <a:r>
              <a:t>**Kernel Trick**: For non-linear relationships, SVM regression uses kernel functions to map input data into higher-dimensional spaces, enabling it to find an optimal hyperplane that separates or approximates the data in this transformed space. Common kernels include linear, polynomial, radial basis function (RBF), and sigmoid.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SVM Regression</a:t>
            </a:r>
          </a:p>
        </p:txBody>
      </p:sp>
      <p:sp>
        <p:nvSpPr>
          <p:cNvPr id="3" name="Content Placeholder 2"/>
          <p:cNvSpPr>
            <a:spLocks noGrp="1"/>
          </p:cNvSpPr>
          <p:nvPr>
            <p:ph idx="1"/>
          </p:nvPr>
        </p:nvSpPr>
        <p:spPr/>
        <p:txBody>
          <a:bodyPr/>
          <a:lstStyle/>
          <a:p>
            <a:pPr>
              <a:defRPr sz="1600" b="0" i="0">
                <a:latin typeface="Arial"/>
              </a:defRPr>
            </a:pPr>
            <a:r>
              <a:t>**Epsilon Value Selection**: The choice of epsilon significantly impacts model performance; a small epsilon increases the robustness but can lead to underfitting if too strict, whereas a large epsilon allows more flexibility and overfitting risk. Determining an appropriate value often requires cross-validation techniques or domain-specific knowledge.</a:t>
            </a:r>
          </a:p>
          <a:p>
            <a:pPr>
              <a:defRPr sz="1600" b="0" i="0">
                <a:latin typeface="Arial"/>
              </a:defRPr>
            </a:pPr>
            <a:r>
              <a:t>**Advantages Over Traditional Regression Models**: SVM regression offers several advantages such as handling non-linear relationships through kernel methods, robustness against outliers due to the hinge loss function, ability to manage high-dimensional spaces, and effective use of support vectors for model training.</a:t>
            </a:r>
          </a:p>
          <a:p>
            <a:pPr>
              <a:defRPr sz="1600" b="0" i="0">
                <a:latin typeface="Arial"/>
              </a:defRPr>
            </a:pPr>
            <a:r>
              <a:t>**Disadvantages and Challenges**: Despite its strengths, SVM regression can be computationally intensive, especially with large datasets or when using complex kernels. It may also suffer from overfitting if not properly regularized. Additionally, selecting the appropriate kernel function and tuning parameters require careful consideration to optimize performance.</a:t>
            </a:r>
          </a:p>
          <a:p>
            <a:pPr>
              <a:defRPr sz="1600" b="0" i="0">
                <a:latin typeface="Arial"/>
              </a:defRPr>
            </a:pPr>
            <a:r>
              <a:t>**Applications in Various Fields**: SVM regression finds applications in diverse fields such as finance for predicting stock prices, engineering for quality control, environmental science for climate modeling, and healthcare for disease prediction. Its capability to handle complex data relationships makes it a valuable tool across disciplines.</a:t>
            </a:r>
          </a:p>
          <a:p>
            <a:pPr>
              <a:defRPr sz="1600" b="0" i="0">
                <a:latin typeface="Arial"/>
              </a:defRPr>
            </a:pPr>
            <a:r>
              <a:t>**Comparison with Other Regression Techniques**: When compared to other regression methods like linear regression, polynomial regression, or decision trees, SVM regression stands out by addressing non-linearities more effectively through kernel methods while offering better control over model complexity and robustness against outliers.</a:t>
            </a:r>
          </a:p>
          <a:p>
            <a:pPr>
              <a:defRPr sz="1600" b="0" i="0">
                <a:latin typeface="Arial"/>
              </a:defRPr>
            </a:pPr>
            <a:r>
              <a:t>**Implementation Considerations**: Implementing SVM regression involves using machine learning libraries such as scikit-learn in Python, specifying the type of kernel, setting hyperparameters like C (regularization parameter) and epsilon, and utilizing cross-validation techniques for model tuning and evaluation. Understanding these aspects is crucial for practical application and performance optimization.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SVM Regression</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from sklearn.svm import SVR</a:t>
            </a:r>
          </a:p>
          <a:p>
            <a:pPr>
              <a:defRPr sz="1600" b="0" i="0">
                <a:latin typeface="Arial"/>
              </a:defRPr>
            </a:pPr>
            <a:r>
              <a:t>from sklearn.model_selection import train_test_split</a:t>
            </a:r>
          </a:p>
          <a:p>
            <a:pPr>
              <a:defRPr sz="1600" b="0" i="0">
                <a:latin typeface="Arial"/>
              </a:defRPr>
            </a:pPr>
          </a:p>
          <a:p>
            <a:pPr>
              <a:defRPr sz="1600" b="0" i="0">
                <a:latin typeface="Arial"/>
              </a:defRPr>
            </a:pPr>
            <a:r>
              <a:t># Assuming X and y are already defined</a:t>
            </a:r>
          </a:p>
          <a:p>
            <a:pPr>
              <a:defRPr sz="1600" b="0" i="0">
                <a:latin typeface="Arial"/>
              </a:defRPr>
            </a:pPr>
            <a:r>
              <a:t>X_train, X_test, y_train, y_test = train_test_split(X, y, test_size=0.2, random_state=42)</a:t>
            </a:r>
          </a:p>
          <a:p>
            <a:pPr>
              <a:defRPr sz="1600" b="0" i="0">
                <a:latin typeface="Arial"/>
              </a:defRPr>
            </a:pPr>
          </a:p>
          <a:p>
            <a:pPr>
              <a:defRPr sz="1600" b="0" i="0">
                <a:latin typeface="Arial"/>
              </a:defRPr>
            </a:pPr>
            <a:r>
              <a:t># Create the SVM regressor model</a:t>
            </a:r>
          </a:p>
          <a:p>
            <a:pPr>
              <a:defRPr sz="1600" b="0" i="0">
                <a:latin typeface="Arial"/>
              </a:defRPr>
            </a:pPr>
            <a:r>
              <a:t>svm_regressor = SVR(kernel='linear')</a:t>
            </a:r>
          </a:p>
          <a:p>
            <a:pPr>
              <a:defRPr sz="1600" b="0" i="0">
                <a:latin typeface="Arial"/>
              </a:defRPr>
            </a:pPr>
          </a:p>
          <a:p>
            <a:pPr>
              <a:defRPr sz="1600" b="0" i="0">
                <a:latin typeface="Arial"/>
              </a:defRPr>
            </a:pPr>
            <a:r>
              <a:t># Fit the model to the training data</a:t>
            </a:r>
          </a:p>
          <a:p>
            <a:pPr>
              <a:defRPr sz="1600" b="0" i="0">
                <a:latin typeface="Arial"/>
              </a:defRPr>
            </a:pPr>
            <a:r>
              <a:t>svm_regressor.fit(X_train, y_train)</a:t>
            </a:r>
          </a:p>
          <a:p>
            <a:pPr>
              <a:defRPr sz="1600" b="0" i="0">
                <a:latin typeface="Arial"/>
              </a:defRPr>
            </a:pPr>
          </a:p>
          <a:p>
            <a:pPr>
              <a:defRPr sz="1600" b="0" i="0">
                <a:latin typeface="Arial"/>
              </a:defRPr>
            </a:pPr>
            <a:r>
              <a:t># Predicting on Test set</a:t>
            </a:r>
          </a:p>
          <a:p>
            <a:pPr>
              <a:defRPr sz="1600" b="0" i="0">
                <a:latin typeface="Arial"/>
              </a:defRPr>
            </a:pPr>
            <a:r>
              <a:t>predictions = svm_regressor.predict(X_test)</a:t>
            </a:r>
          </a:p>
          <a:p>
            <a:pPr>
              <a:defRPr sz="1600" b="0" i="0">
                <a:latin typeface="Arial"/>
              </a:defRPr>
            </a:p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The sun sets over an ocean of data, casting shadows across clusters of floating islands. Each island represents a dataset with its unique characteristics and patterns that need to be understood in order to make accurate predictions. The sea is filled with various waves, each representing the different types of data relationships that need to be captured by the machine learning model for optimal performance. </a:t>
            </a:r>
          </a:p>
          <a:p>
            <a:r>
              <a:t>The main island has an elaborate infrastructure consisting of multiple towers connected by vast networks of wires, symbolizing a complex system designed to manage and process large amounts of data efficiently. The cables connecting the towers suggest collaboration between various fields such as statistics, mathematics, and computer science in order to develop better algorithms for the machine learning model. </a:t>
            </a:r>
          </a:p>
          <a:p>
            <a:r>
              <a:t>As the waves crash onto the shores of this island, they are absorbed by an ocean of sensors that capture all types of information from different sources including social media, weather data, and financial transactions among others. The sensors work together as a team to provide real-time feedback on how well the algorithm is performing and where adjustments need to be made for better accuracy. </a:t>
            </a:r>
          </a:p>
          <a:p>
            <a:r>
              <a:t>The sunset over this vast sea represents the ultimate goal - achieving perfect machine learning through continuous refinement of algorithms based on experience and learning from past successes and failures.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Imagine you are in front of an old, mystical library that is filled with books on all sorts of subjects. You have been tasked with finding the most fitting book to read based on your interests. As you walk down the aisles of this ancient library, you come across a door covered by mysterious symbols and runes that appear to be from different languages, possibly even from mythical creatures. </a:t>
            </a:r>
          </a:p>
          <a:p/>
          <a:p>
            <a:r>
              <a:t>As you approach closer to the door, it slowly opens revealing an inner chamber filled with light. Inside, there is a glowing crystal ball which displays all your personal data related to interests, hobbies, desires, likes, dislikes and everything else about yourself that makes you who you are today. The room is decorated in a way that seems like something out of the fantasy world, but yet it feels very much alive and connected to you personally. </a:t>
            </a:r>
          </a:p>
          <a:p/>
          <a:p>
            <a:r>
              <a:t>Suddenly there appears on one side of this chamber an old bookshelf filled with hundreds of volumes containing numerous stories related to logistic regression. Each volume represents different scenarios where logistic regression has been applied successfully or unsuccessfully for solving various problems in real life, giving valuable insights into how the algorithm works and its impact on our lives. The other shelves are empty but as you step closer to them, you can sense a faint smell of something that smells like success and accomplishment coming from those empty spaces. </a:t>
            </a:r>
          </a:p>
          <a:p/>
          <a:p>
            <a:r>
              <a:t>You then walk towards one of these empty shelves where there is an old book lying open with its pages turned backwards. As you touch the cover of this book, it feels lighter than the other books surrounding it, almost as if the contents are waiting to be explored eagerly. You turn the page and find yourself reading a story that seems familiar yet different at the same time. Suddenly a voice behind you says "You have been chosen for this journey because your interests, preferences, and desires lie somewhere in these pages." </a:t>
            </a:r>
          </a:p>
          <a:p/>
          <a:p>
            <a:r>
              <a:t>As you continue exploring each book further, more stories come to life around you but always with a hint of suspense or surprise. You realize that there are so many hidden meanings within the storylines that relate directly to our lives - how we make decisions based on probabilities rather than certainties; how data is used in decision-making processes and much more beyond just logistic regression itself. </a:t>
            </a:r>
          </a:p>
          <a:p/>
          <a:p>
            <a:r>
              <a:t>As you step out of this chamber back into the real world, each book seems more meaningful and significant because now they have become a part of your story too!</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r>
              <a:t>Image Prompt: "A vivid depiction of an elegant woman, elegantly dressed in black and white attire with gold accents. She stands amidst a lush garden filled with vibrant flowers, while a soft-lit background reveals her standing on top of a majestic mountain peak."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Estimating Probabilities in Machine Learning</a:t>
            </a:r>
          </a:p>
        </p:txBody>
      </p:sp>
      <p:sp>
        <p:nvSpPr>
          <p:cNvPr id="3" name="Content Placeholder 2"/>
          <p:cNvSpPr>
            <a:spLocks noGrp="1"/>
          </p:cNvSpPr>
          <p:nvPr>
            <p:ph idx="1"/>
          </p:nvPr>
        </p:nvSpPr>
        <p:spPr/>
        <p:txBody>
          <a:bodyPr/>
          <a:lstStyle/>
          <a:p>
            <a:pPr>
              <a:defRPr sz="1600" b="0" i="0">
                <a:latin typeface="Arial"/>
              </a:defRPr>
            </a:pPr>
            <a:r>
              <a:t>- Estimating probabilities is crucial for many machine learning applications.</a:t>
            </a:r>
          </a:p>
          <a:p>
            <a:pPr>
              <a:defRPr sz="1600" b="0" i="0">
                <a:latin typeface="Arial"/>
              </a:defRPr>
            </a:pPr>
            <a:r>
              <a:t>- It involves predicting the likelihood of an event or outcome based on data.</a:t>
            </a:r>
          </a:p>
          <a:p>
            <a:pPr>
              <a:defRPr sz="1600" b="0" i="0">
                <a:latin typeface="Arial"/>
              </a:defRPr>
            </a:pPr>
            <a:r>
              <a:t>- Techniques such as Bayesian methods, Maximum Likelihood Estimation (MLE), and Kernel Density Estimation are used.</a:t>
            </a:r>
          </a:p>
          <a:p>
            <a:pPr>
              <a:defRPr sz="1600" b="0" i="0">
                <a:latin typeface="Arial"/>
              </a:defRPr>
            </a:pPr>
            <a:r>
              <a:t>Importance in ML: Involves making informed decisions by quantifying uncertainty, enabling better model performance and reliable predictions.</a:t>
            </a:r>
          </a:p>
          <a:p>
            <a:pPr>
              <a:defRPr sz="1600" b="0" i="0">
                <a:latin typeface="Arial"/>
              </a:defRPr>
            </a:pPr>
            <a:r>
              <a:t>Types of Probabilities: Includes marginal, conditional, joint probabilities, and probabilistic graphical models for complex dependencies.</a:t>
            </a:r>
          </a:p>
          <a:p>
            <a:pPr>
              <a:defRPr sz="1600" b="0" i="0">
                <a:latin typeface="Arial"/>
              </a:defRPr>
            </a:pPr>
            <a:r>
              <a:t>Bayesian Methods: Uses prior knowledge combined with observed data to update beliefs about a hypothesis; often used in classification tasks like Naive Bayes.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Estimating Probabilities in Machine Learning</a:t>
            </a:r>
          </a:p>
        </p:txBody>
      </p:sp>
      <p:sp>
        <p:nvSpPr>
          <p:cNvPr id="3" name="Content Placeholder 2"/>
          <p:cNvSpPr>
            <a:spLocks noGrp="1"/>
          </p:cNvSpPr>
          <p:nvPr>
            <p:ph idx="1"/>
          </p:nvPr>
        </p:nvSpPr>
        <p:spPr/>
        <p:txBody>
          <a:bodyPr/>
          <a:lstStyle/>
          <a:p>
            <a:pPr>
              <a:defRPr sz="1600" b="0" i="0">
                <a:latin typeface="Arial"/>
              </a:defRPr>
            </a:pPr>
            <a:r>
              <a:t>Maximum Likelihood Estimation (MLE): A common approach where parameters are estimated by maximizing the probability of observing the given dataset.</a:t>
            </a:r>
          </a:p>
          <a:p>
            <a:pPr>
              <a:defRPr sz="1600" b="0" i="0">
                <a:latin typeface="Arial"/>
              </a:defRPr>
            </a:pPr>
            <a:r>
              <a:t>Kernel Density Estimation (KDE): Non-parametric method for estimating continuous probability distributions from samples, useful when data is not normally distributed.</a:t>
            </a:r>
          </a:p>
          <a:p>
            <a:pPr>
              <a:defRPr sz="1600" b="0" i="0">
                <a:latin typeface="Arial"/>
              </a:defRPr>
            </a:pPr>
            <a:r>
              <a:t>Techniques in Classification: Bayesian classifiers, logistic regression, and Naive Bayes are key models that rely on probability estimation.</a:t>
            </a:r>
          </a:p>
          <a:p>
            <a:pPr>
              <a:defRPr sz="1600" b="0" i="0">
                <a:latin typeface="Arial"/>
              </a:defRPr>
            </a:pPr>
            <a:r>
              <a:t>Challenges in Estimation: Overfitting, underfitting, and the curse of dimensionality can affect accuracy; cross-validation helps mitigate these issues.</a:t>
            </a:r>
          </a:p>
          <a:p>
            <a:pPr>
              <a:defRPr sz="1600" b="0" i="0">
                <a:latin typeface="Arial"/>
              </a:defRPr>
            </a:pPr>
            <a:r>
              <a:t>Importance in Ensemble Methods: Boosting techniques like AdaBoost and XGBoost use probability estimates to improve overall model performance.</a:t>
            </a:r>
          </a:p>
          <a:p>
            <a:pPr>
              <a:defRPr sz="1600" b="0" i="0">
                <a:latin typeface="Arial"/>
              </a:defRPr>
            </a:pPr>
            <a:r>
              <a:t>Applications: Probability estimation is vital for risk assessment, fraud detection, medical diagnosis, natural language processing, and recommendation systems.</a:t>
            </a:r>
          </a:p>
          <a:p>
            <a:pPr>
              <a:defRPr sz="1600" b="0" i="0">
                <a:latin typeface="Arial"/>
              </a:defRPr>
            </a:pPr>
            <a:r>
              <a:t>Tools and Libraries: Scikit-learn, TensorFlow, PyTorch, and specialized libraries like Probabilistic Programming Language (PPL) support probability-based models in machine learning projects.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Estimating Probabilities in Machine Learning</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import numpy as np</a:t>
            </a:r>
          </a:p>
          <a:p>
            <a:pPr>
              <a:defRPr sz="1600" b="0" i="0">
                <a:latin typeface="Arial"/>
              </a:defRPr>
            </a:pPr>
          </a:p>
          <a:p>
            <a:pPr>
              <a:defRPr sz="1600" b="0" i="0">
                <a:latin typeface="Arial"/>
              </a:defRPr>
            </a:pPr>
            <a:r>
              <a:t># Sample data</a:t>
            </a:r>
          </a:p>
          <a:p>
            <a:pPr>
              <a:defRPr sz="1600" b="0" i="0">
                <a:latin typeface="Arial"/>
              </a:defRPr>
            </a:pPr>
            <a:r>
              <a:t>outcomes = np.array([1, 0, 1, 1, 0, 1, 1, 0, 1, 1])</a:t>
            </a:r>
          </a:p>
          <a:p>
            <a:pPr>
              <a:defRPr sz="1600" b="0" i="0">
                <a:latin typeface="Arial"/>
              </a:defRPr>
            </a:pPr>
          </a:p>
          <a:p>
            <a:pPr>
              <a:defRPr sz="1600" b="0" i="0">
                <a:latin typeface="Arial"/>
              </a:defRPr>
            </a:pPr>
            <a:r>
              <a:t># Estimating probability</a:t>
            </a:r>
          </a:p>
          <a:p>
            <a:pPr>
              <a:defRPr sz="1600" b="0" i="0">
                <a:latin typeface="Arial"/>
              </a:defRPr>
            </a:pPr>
            <a:r>
              <a:t>probability = np.mean(outcomes)</a:t>
            </a:r>
          </a:p>
          <a:p>
            <a:pPr>
              <a:defRPr sz="1600" b="0" i="0">
                <a:latin typeface="Arial"/>
              </a:defRPr>
            </a:pPr>
            <a:r>
              <a:t>print(f"Estimated Probability: {probability}")</a:t>
            </a:r>
          </a:p>
          <a:p>
            <a:pPr>
              <a:defRPr sz="1600" b="0" i="0">
                <a:latin typeface="Arial"/>
              </a:defRPr>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nchor="ctr">
            <a:normAutofit/>
          </a:bodyPr>
          <a:lstStyle/>
          <a:p/>
          <a:p>
            <a:r>
              <a:t>"Imagine yourself standing at the edge of an endless forest, surrounded by towering trees stretching into infinity. The air is crisp with the scent of pine, and sunlight filters through the leaves, casting dappled shadows on the ground below. Amidst this serene landscape lies a path that winds its way deeper into the woods, beckoning you forward. </a:t>
            </a:r>
          </a:p>
          <a:p/>
          <a:p>
            <a:r>
              <a:t>As you approach the entrance to the forest, you notice something peculiar: it appears as though every tree is labeled with numbers and letters that seem out of place in such a natural setting. Intrigued by what could be behind this enigmatic labeling system, you decide to follow the path and investigate further."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