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0"/>
  </p:notesMasterIdLst>
  <p:handoutMasterIdLst>
    <p:handoutMasterId r:id="rId31"/>
  </p:handoutMasterIdLst>
  <p:sldIdLst>
    <p:sldId id="465" r:id="rId5"/>
    <p:sldId id="586" r:id="rId6"/>
    <p:sldId id="587" r:id="rId7"/>
    <p:sldId id="588" r:id="rId8"/>
    <p:sldId id="565" r:id="rId9"/>
    <p:sldId id="568" r:id="rId10"/>
    <p:sldId id="570" r:id="rId11"/>
    <p:sldId id="572" r:id="rId12"/>
    <p:sldId id="597" r:id="rId13"/>
    <p:sldId id="595" r:id="rId14"/>
    <p:sldId id="596" r:id="rId15"/>
    <p:sldId id="600" r:id="rId16"/>
    <p:sldId id="574" r:id="rId17"/>
    <p:sldId id="577" r:id="rId18"/>
    <p:sldId id="579" r:id="rId19"/>
    <p:sldId id="590" r:id="rId20"/>
    <p:sldId id="591" r:id="rId21"/>
    <p:sldId id="593" r:id="rId22"/>
    <p:sldId id="580" r:id="rId23"/>
    <p:sldId id="598" r:id="rId24"/>
    <p:sldId id="582" r:id="rId25"/>
    <p:sldId id="599" r:id="rId26"/>
    <p:sldId id="583" r:id="rId27"/>
    <p:sldId id="601" r:id="rId28"/>
    <p:sldId id="26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E7D"/>
    <a:srgbClr val="3F3F3F"/>
    <a:srgbClr val="990033"/>
    <a:srgbClr val="F2F2F2"/>
    <a:srgbClr val="014067"/>
    <a:srgbClr val="013657"/>
    <a:srgbClr val="01456F"/>
    <a:srgbClr val="014B79"/>
    <a:srgbClr val="0937C9"/>
    <a:srgbClr val="0027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8" autoAdjust="0"/>
    <p:restoredTop sz="61850" autoAdjust="0"/>
  </p:normalViewPr>
  <p:slideViewPr>
    <p:cSldViewPr snapToGrid="0" showGuides="1">
      <p:cViewPr varScale="1">
        <p:scale>
          <a:sx n="39" d="100"/>
          <a:sy n="39" d="100"/>
        </p:scale>
        <p:origin x="1632" y="36"/>
      </p:cViewPr>
      <p:guideLst>
        <p:guide pos="3840"/>
        <p:guide pos="597"/>
        <p:guide orient="horz" pos="2160"/>
      </p:guideLst>
    </p:cSldViewPr>
  </p:slideViewPr>
  <p:outlineViewPr>
    <p:cViewPr>
      <p:scale>
        <a:sx n="33" d="100"/>
        <a:sy n="33" d="100"/>
      </p:scale>
      <p:origin x="0" y="-192"/>
    </p:cViewPr>
  </p:outlineViewPr>
  <p:notesTextViewPr>
    <p:cViewPr>
      <p:scale>
        <a:sx n="1" d="1"/>
        <a:sy n="1" d="1"/>
      </p:scale>
      <p:origin x="0" y="0"/>
    </p:cViewPr>
  </p:notesTextViewPr>
  <p:notesViewPr>
    <p:cSldViewPr snapToGrid="0" showGuides="1">
      <p:cViewPr varScale="1">
        <p:scale>
          <a:sx n="63" d="100"/>
          <a:sy n="63"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IN" smtClean="0"/>
              <a:t>28-08-2022</a:t>
            </a:fld>
            <a:endParaRPr lang="en-IN"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IN" smtClean="0"/>
              <a:t>‹#›</a:t>
            </a:fld>
            <a:endParaRPr lang="en-IN"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IN" smtClean="0"/>
              <a:t>28-08-2022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IN" smtClean="0"/>
              <a:t>‹#›</a:t>
            </a:fld>
            <a:endParaRPr lang="en-IN"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230CFA-805A-4FD3-B3A0-DAAA5993DA17}" type="slidenum">
              <a:rPr lang="en-IN" smtClean="0"/>
              <a:t>1</a:t>
            </a:fld>
            <a:endParaRPr lang="en-IN" dirty="0"/>
          </a:p>
        </p:txBody>
      </p:sp>
    </p:spTree>
    <p:extLst>
      <p:ext uri="{BB962C8B-B14F-4D97-AF65-F5344CB8AC3E}">
        <p14:creationId xmlns:p14="http://schemas.microsoft.com/office/powerpoint/2010/main" val="228600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79230CFA-805A-4FD3-B3A0-DAAA5993DA17}" type="slidenum">
              <a:rPr lang="en-IN" smtClean="0"/>
              <a:t>10</a:t>
            </a:fld>
            <a:endParaRPr lang="en-IN" dirty="0"/>
          </a:p>
        </p:txBody>
      </p:sp>
    </p:spTree>
    <p:extLst>
      <p:ext uri="{BB962C8B-B14F-4D97-AF65-F5344CB8AC3E}">
        <p14:creationId xmlns:p14="http://schemas.microsoft.com/office/powerpoint/2010/main" val="1439427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230CFA-805A-4FD3-B3A0-DAAA5993DA17}" type="slidenum">
              <a:rPr lang="en-IN" smtClean="0"/>
              <a:t>11</a:t>
            </a:fld>
            <a:endParaRPr lang="en-IN" dirty="0"/>
          </a:p>
        </p:txBody>
      </p:sp>
    </p:spTree>
    <p:extLst>
      <p:ext uri="{BB962C8B-B14F-4D97-AF65-F5344CB8AC3E}">
        <p14:creationId xmlns:p14="http://schemas.microsoft.com/office/powerpoint/2010/main" val="1620985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230CFA-805A-4FD3-B3A0-DAAA5993DA17}" type="slidenum">
              <a:rPr lang="en-IN" smtClean="0"/>
              <a:t>12</a:t>
            </a:fld>
            <a:endParaRPr lang="en-IN" dirty="0"/>
          </a:p>
        </p:txBody>
      </p:sp>
    </p:spTree>
    <p:extLst>
      <p:ext uri="{BB962C8B-B14F-4D97-AF65-F5344CB8AC3E}">
        <p14:creationId xmlns:p14="http://schemas.microsoft.com/office/powerpoint/2010/main" val="583399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230CFA-805A-4FD3-B3A0-DAAA5993DA17}" type="slidenum">
              <a:rPr lang="en-IN" smtClean="0"/>
              <a:t>13</a:t>
            </a:fld>
            <a:endParaRPr lang="en-IN" dirty="0"/>
          </a:p>
        </p:txBody>
      </p:sp>
    </p:spTree>
    <p:extLst>
      <p:ext uri="{BB962C8B-B14F-4D97-AF65-F5344CB8AC3E}">
        <p14:creationId xmlns:p14="http://schemas.microsoft.com/office/powerpoint/2010/main" val="1077632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en-US" dirty="0"/>
            </a:br>
            <a:endParaRPr lang="zh-CN" altLang="en-US" dirty="0"/>
          </a:p>
        </p:txBody>
      </p:sp>
      <p:sp>
        <p:nvSpPr>
          <p:cNvPr id="4" name="灯片编号占位符 3"/>
          <p:cNvSpPr>
            <a:spLocks noGrp="1"/>
          </p:cNvSpPr>
          <p:nvPr>
            <p:ph type="sldNum" sz="quarter" idx="5"/>
          </p:nvPr>
        </p:nvSpPr>
        <p:spPr/>
        <p:txBody>
          <a:bodyPr/>
          <a:lstStyle/>
          <a:p>
            <a:fld id="{79230CFA-805A-4FD3-B3A0-DAAA5993DA17}" type="slidenum">
              <a:rPr lang="en-IN" smtClean="0"/>
              <a:t>14</a:t>
            </a:fld>
            <a:endParaRPr lang="en-IN" dirty="0"/>
          </a:p>
        </p:txBody>
      </p:sp>
    </p:spTree>
    <p:extLst>
      <p:ext uri="{BB962C8B-B14F-4D97-AF65-F5344CB8AC3E}">
        <p14:creationId xmlns:p14="http://schemas.microsoft.com/office/powerpoint/2010/main" val="3899924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en-US" b="0" i="0" dirty="0">
              <a:solidFill>
                <a:srgbClr val="000000"/>
              </a:solidFill>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79230CFA-805A-4FD3-B3A0-DAAA5993DA17}" type="slidenum">
              <a:rPr lang="en-IN" smtClean="0"/>
              <a:t>15</a:t>
            </a:fld>
            <a:endParaRPr lang="en-IN" dirty="0"/>
          </a:p>
        </p:txBody>
      </p:sp>
    </p:spTree>
    <p:extLst>
      <p:ext uri="{BB962C8B-B14F-4D97-AF65-F5344CB8AC3E}">
        <p14:creationId xmlns:p14="http://schemas.microsoft.com/office/powerpoint/2010/main" val="3834780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230CFA-805A-4FD3-B3A0-DAAA5993DA17}" type="slidenum">
              <a:rPr lang="en-IN" smtClean="0"/>
              <a:t>16</a:t>
            </a:fld>
            <a:endParaRPr lang="en-IN" dirty="0"/>
          </a:p>
        </p:txBody>
      </p:sp>
    </p:spTree>
    <p:extLst>
      <p:ext uri="{BB962C8B-B14F-4D97-AF65-F5344CB8AC3E}">
        <p14:creationId xmlns:p14="http://schemas.microsoft.com/office/powerpoint/2010/main" val="22086177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230CFA-805A-4FD3-B3A0-DAAA5993DA17}" type="slidenum">
              <a:rPr lang="en-IN" smtClean="0"/>
              <a:t>17</a:t>
            </a:fld>
            <a:endParaRPr lang="en-IN" dirty="0"/>
          </a:p>
        </p:txBody>
      </p:sp>
    </p:spTree>
    <p:extLst>
      <p:ext uri="{BB962C8B-B14F-4D97-AF65-F5344CB8AC3E}">
        <p14:creationId xmlns:p14="http://schemas.microsoft.com/office/powerpoint/2010/main" val="1964305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230CFA-805A-4FD3-B3A0-DAAA5993DA17}" type="slidenum">
              <a:rPr lang="en-IN" smtClean="0"/>
              <a:t>18</a:t>
            </a:fld>
            <a:endParaRPr lang="en-IN" dirty="0"/>
          </a:p>
        </p:txBody>
      </p:sp>
    </p:spTree>
    <p:extLst>
      <p:ext uri="{BB962C8B-B14F-4D97-AF65-F5344CB8AC3E}">
        <p14:creationId xmlns:p14="http://schemas.microsoft.com/office/powerpoint/2010/main" val="1330619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79230CFA-805A-4FD3-B3A0-DAAA5993DA17}" type="slidenum">
              <a:rPr lang="en-IN" smtClean="0"/>
              <a:t>19</a:t>
            </a:fld>
            <a:endParaRPr lang="en-IN" dirty="0"/>
          </a:p>
        </p:txBody>
      </p:sp>
    </p:spTree>
    <p:extLst>
      <p:ext uri="{BB962C8B-B14F-4D97-AF65-F5344CB8AC3E}">
        <p14:creationId xmlns:p14="http://schemas.microsoft.com/office/powerpoint/2010/main" val="676544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00" spc="75" dirty="0">
                <a:effectLst/>
                <a:highlight>
                  <a:srgbClr val="FFFF00"/>
                </a:highlight>
                <a:latin typeface="Arial" panose="020B0604020202020204" pitchFamily="34" charset="0"/>
                <a:ea typeface="等线" panose="02010600030101010101" pitchFamily="2" charset="-122"/>
                <a:cs typeface="Arial" panose="020B0604020202020204" pitchFamily="34" charset="0"/>
              </a:rPr>
              <a:t>设备的异构性</a:t>
            </a:r>
            <a:r>
              <a:rPr lang="zh-CN" altLang="zh-CN" sz="1200" kern="100" spc="75" dirty="0">
                <a:effectLst/>
                <a:highlight>
                  <a:srgbClr val="FFFF00"/>
                </a:highlight>
                <a:latin typeface="Arial" panose="020B0604020202020204" pitchFamily="34" charset="0"/>
                <a:ea typeface="等线" panose="02010600030101010101" pitchFamily="2" charset="-122"/>
                <a:cs typeface="Arial" panose="020B0604020202020204" pitchFamily="34" charset="0"/>
              </a:rPr>
              <a:t>一般用云平台和边缘计算解决</a:t>
            </a:r>
            <a:r>
              <a:rPr lang="en-US" altLang="zh-CN" sz="1200" kern="100" spc="75" dirty="0">
                <a:effectLst/>
                <a:highlight>
                  <a:srgbClr val="FFFF00"/>
                </a:highlight>
                <a:latin typeface="Arial" panose="020B0604020202020204" pitchFamily="34" charset="0"/>
                <a:ea typeface="等线" panose="02010600030101010101" pitchFamily="2" charset="-122"/>
                <a:cs typeface="Arial" panose="020B0604020202020204" pitchFamily="34" charset="0"/>
              </a:rPr>
              <a:t> </a:t>
            </a:r>
          </a:p>
        </p:txBody>
      </p:sp>
      <p:sp>
        <p:nvSpPr>
          <p:cNvPr id="4" name="灯片编号占位符 3"/>
          <p:cNvSpPr>
            <a:spLocks noGrp="1"/>
          </p:cNvSpPr>
          <p:nvPr>
            <p:ph type="sldNum" sz="quarter" idx="5"/>
          </p:nvPr>
        </p:nvSpPr>
        <p:spPr/>
        <p:txBody>
          <a:bodyPr/>
          <a:lstStyle/>
          <a:p>
            <a:fld id="{79230CFA-805A-4FD3-B3A0-DAAA5993DA17}" type="slidenum">
              <a:rPr lang="en-IN" smtClean="0"/>
              <a:t>2</a:t>
            </a:fld>
            <a:endParaRPr lang="en-IN" dirty="0"/>
          </a:p>
        </p:txBody>
      </p:sp>
    </p:spTree>
    <p:extLst>
      <p:ext uri="{BB962C8B-B14F-4D97-AF65-F5344CB8AC3E}">
        <p14:creationId xmlns:p14="http://schemas.microsoft.com/office/powerpoint/2010/main" val="18594087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79230CFA-805A-4FD3-B3A0-DAAA5993DA17}" type="slidenum">
              <a:rPr lang="en-IN" smtClean="0"/>
              <a:t>20</a:t>
            </a:fld>
            <a:endParaRPr lang="en-IN" dirty="0"/>
          </a:p>
        </p:txBody>
      </p:sp>
    </p:spTree>
    <p:extLst>
      <p:ext uri="{BB962C8B-B14F-4D97-AF65-F5344CB8AC3E}">
        <p14:creationId xmlns:p14="http://schemas.microsoft.com/office/powerpoint/2010/main" val="12264035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79230CFA-805A-4FD3-B3A0-DAAA5993DA17}" type="slidenum">
              <a:rPr lang="en-IN" smtClean="0"/>
              <a:t>21</a:t>
            </a:fld>
            <a:endParaRPr lang="en-IN" dirty="0"/>
          </a:p>
        </p:txBody>
      </p:sp>
    </p:spTree>
    <p:extLst>
      <p:ext uri="{BB962C8B-B14F-4D97-AF65-F5344CB8AC3E}">
        <p14:creationId xmlns:p14="http://schemas.microsoft.com/office/powerpoint/2010/main" val="42202439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79230CFA-805A-4FD3-B3A0-DAAA5993DA17}" type="slidenum">
              <a:rPr lang="en-IN" smtClean="0"/>
              <a:t>22</a:t>
            </a:fld>
            <a:endParaRPr lang="en-IN" dirty="0"/>
          </a:p>
        </p:txBody>
      </p:sp>
    </p:spTree>
    <p:extLst>
      <p:ext uri="{BB962C8B-B14F-4D97-AF65-F5344CB8AC3E}">
        <p14:creationId xmlns:p14="http://schemas.microsoft.com/office/powerpoint/2010/main" val="25585000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79230CFA-805A-4FD3-B3A0-DAAA5993DA17}" type="slidenum">
              <a:rPr lang="en-IN" smtClean="0"/>
              <a:t>23</a:t>
            </a:fld>
            <a:endParaRPr lang="en-IN" dirty="0"/>
          </a:p>
        </p:txBody>
      </p:sp>
    </p:spTree>
    <p:extLst>
      <p:ext uri="{BB962C8B-B14F-4D97-AF65-F5344CB8AC3E}">
        <p14:creationId xmlns:p14="http://schemas.microsoft.com/office/powerpoint/2010/main" val="1837838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79230CFA-805A-4FD3-B3A0-DAAA5993DA17}" type="slidenum">
              <a:rPr lang="en-IN" smtClean="0"/>
              <a:t>24</a:t>
            </a:fld>
            <a:endParaRPr lang="en-IN" dirty="0"/>
          </a:p>
        </p:txBody>
      </p:sp>
    </p:spTree>
    <p:extLst>
      <p:ext uri="{BB962C8B-B14F-4D97-AF65-F5344CB8AC3E}">
        <p14:creationId xmlns:p14="http://schemas.microsoft.com/office/powerpoint/2010/main" val="12963541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P108</a:t>
            </a:r>
            <a:endParaRPr lang="zh-CN" altLang="en-US" dirty="0"/>
          </a:p>
        </p:txBody>
      </p:sp>
      <p:sp>
        <p:nvSpPr>
          <p:cNvPr id="4" name="灯片编号占位符 3"/>
          <p:cNvSpPr>
            <a:spLocks noGrp="1"/>
          </p:cNvSpPr>
          <p:nvPr>
            <p:ph type="sldNum" sz="quarter" idx="10"/>
          </p:nvPr>
        </p:nvSpPr>
        <p:spPr/>
        <p:txBody>
          <a:bodyPr/>
          <a:lstStyle/>
          <a:p>
            <a:fld id="{79230CFA-805A-4FD3-B3A0-DAAA5993DA17}" type="slidenum">
              <a:rPr lang="en-IN" smtClean="0"/>
              <a:t>25</a:t>
            </a:fld>
            <a:endParaRPr lang="en-IN" dirty="0"/>
          </a:p>
        </p:txBody>
      </p:sp>
    </p:spTree>
    <p:extLst>
      <p:ext uri="{BB962C8B-B14F-4D97-AF65-F5344CB8AC3E}">
        <p14:creationId xmlns:p14="http://schemas.microsoft.com/office/powerpoint/2010/main" val="1596763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p>
        </p:txBody>
      </p:sp>
      <p:sp>
        <p:nvSpPr>
          <p:cNvPr id="4" name="灯片编号占位符 3"/>
          <p:cNvSpPr>
            <a:spLocks noGrp="1"/>
          </p:cNvSpPr>
          <p:nvPr>
            <p:ph type="sldNum" sz="quarter" idx="5"/>
          </p:nvPr>
        </p:nvSpPr>
        <p:spPr/>
        <p:txBody>
          <a:bodyPr/>
          <a:lstStyle/>
          <a:p>
            <a:fld id="{79230CFA-805A-4FD3-B3A0-DAAA5993DA17}" type="slidenum">
              <a:rPr lang="en-IN" smtClean="0"/>
              <a:t>3</a:t>
            </a:fld>
            <a:endParaRPr lang="en-IN" dirty="0"/>
          </a:p>
        </p:txBody>
      </p:sp>
    </p:spTree>
    <p:extLst>
      <p:ext uri="{BB962C8B-B14F-4D97-AF65-F5344CB8AC3E}">
        <p14:creationId xmlns:p14="http://schemas.microsoft.com/office/powerpoint/2010/main" val="1613767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p>
        </p:txBody>
      </p:sp>
      <p:sp>
        <p:nvSpPr>
          <p:cNvPr id="4" name="灯片编号占位符 3"/>
          <p:cNvSpPr>
            <a:spLocks noGrp="1"/>
          </p:cNvSpPr>
          <p:nvPr>
            <p:ph type="sldNum" sz="quarter" idx="5"/>
          </p:nvPr>
        </p:nvSpPr>
        <p:spPr/>
        <p:txBody>
          <a:bodyPr/>
          <a:lstStyle/>
          <a:p>
            <a:fld id="{79230CFA-805A-4FD3-B3A0-DAAA5993DA17}" type="slidenum">
              <a:rPr lang="en-IN" smtClean="0"/>
              <a:t>4</a:t>
            </a:fld>
            <a:endParaRPr lang="en-IN" dirty="0"/>
          </a:p>
        </p:txBody>
      </p:sp>
    </p:spTree>
    <p:extLst>
      <p:ext uri="{BB962C8B-B14F-4D97-AF65-F5344CB8AC3E}">
        <p14:creationId xmlns:p14="http://schemas.microsoft.com/office/powerpoint/2010/main" val="577476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230CFA-805A-4FD3-B3A0-DAAA5993DA17}" type="slidenum">
              <a:rPr lang="en-IN" smtClean="0"/>
              <a:t>5</a:t>
            </a:fld>
            <a:endParaRPr lang="en-IN" dirty="0"/>
          </a:p>
        </p:txBody>
      </p:sp>
    </p:spTree>
    <p:extLst>
      <p:ext uri="{BB962C8B-B14F-4D97-AF65-F5344CB8AC3E}">
        <p14:creationId xmlns:p14="http://schemas.microsoft.com/office/powerpoint/2010/main" val="3151519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230CFA-805A-4FD3-B3A0-DAAA5993DA17}" type="slidenum">
              <a:rPr lang="en-IN" smtClean="0"/>
              <a:t>6</a:t>
            </a:fld>
            <a:endParaRPr lang="en-IN" dirty="0"/>
          </a:p>
        </p:txBody>
      </p:sp>
    </p:spTree>
    <p:extLst>
      <p:ext uri="{BB962C8B-B14F-4D97-AF65-F5344CB8AC3E}">
        <p14:creationId xmlns:p14="http://schemas.microsoft.com/office/powerpoint/2010/main" val="3365287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230CFA-805A-4FD3-B3A0-DAAA5993DA17}" type="slidenum">
              <a:rPr lang="en-IN" smtClean="0"/>
              <a:t>7</a:t>
            </a:fld>
            <a:endParaRPr lang="en-IN" dirty="0"/>
          </a:p>
        </p:txBody>
      </p:sp>
    </p:spTree>
    <p:extLst>
      <p:ext uri="{BB962C8B-B14F-4D97-AF65-F5344CB8AC3E}">
        <p14:creationId xmlns:p14="http://schemas.microsoft.com/office/powerpoint/2010/main" val="4226556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元学习者训练好了 </a:t>
            </a:r>
          </a:p>
        </p:txBody>
      </p:sp>
      <p:sp>
        <p:nvSpPr>
          <p:cNvPr id="4" name="灯片编号占位符 3"/>
          <p:cNvSpPr>
            <a:spLocks noGrp="1"/>
          </p:cNvSpPr>
          <p:nvPr>
            <p:ph type="sldNum" sz="quarter" idx="5"/>
          </p:nvPr>
        </p:nvSpPr>
        <p:spPr/>
        <p:txBody>
          <a:bodyPr/>
          <a:lstStyle/>
          <a:p>
            <a:fld id="{79230CFA-805A-4FD3-B3A0-DAAA5993DA17}" type="slidenum">
              <a:rPr lang="en-IN" smtClean="0"/>
              <a:t>8</a:t>
            </a:fld>
            <a:endParaRPr lang="en-IN" dirty="0"/>
          </a:p>
        </p:txBody>
      </p:sp>
    </p:spTree>
    <p:extLst>
      <p:ext uri="{BB962C8B-B14F-4D97-AF65-F5344CB8AC3E}">
        <p14:creationId xmlns:p14="http://schemas.microsoft.com/office/powerpoint/2010/main" val="784399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230CFA-805A-4FD3-B3A0-DAAA5993DA17}" type="slidenum">
              <a:rPr lang="en-IN" smtClean="0"/>
              <a:t>9</a:t>
            </a:fld>
            <a:endParaRPr lang="en-IN" dirty="0"/>
          </a:p>
        </p:txBody>
      </p:sp>
    </p:spTree>
    <p:extLst>
      <p:ext uri="{BB962C8B-B14F-4D97-AF65-F5344CB8AC3E}">
        <p14:creationId xmlns:p14="http://schemas.microsoft.com/office/powerpoint/2010/main" val="3090623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zh-CN" altLang="en-US"/>
              <a:t>单击图标添加图片</a:t>
            </a:r>
            <a:endParaRPr lang="en-IN"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IN" dirty="0"/>
              <a:t>Click To Edit Master Title Style</a:t>
            </a:r>
            <a:endParaRPr lang="en-US" dirty="0"/>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endParaRPr lang="en-IN"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IN" dirty="0"/>
              <a:t>Click To Edit Master Title Style</a:t>
            </a:r>
            <a:endParaRPr lang="en-US" dirty="0"/>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IN" dirty="0"/>
              <a:t>Click To Edit Master Title Style</a:t>
            </a:r>
            <a:endParaRPr lang="en-US" dirty="0"/>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00786568"/>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0524862" y="112603"/>
            <a:ext cx="1564852" cy="615553"/>
          </a:xfrm>
          <a:prstGeom prst="rect">
            <a:avLst/>
          </a:prstGeom>
          <a:noFill/>
        </p:spPr>
        <p:txBody>
          <a:bodyPr wrap="none" rtlCol="0">
            <a:spAutoFit/>
          </a:bodyPr>
          <a:lstStyle/>
          <a:p>
            <a:r>
              <a:rPr lang="en-US" sz="3400" b="1" dirty="0">
                <a:solidFill>
                  <a:schemeClr val="accent6"/>
                </a:solidFill>
                <a:latin typeface="Arial Black" panose="020B0A04020102020204" pitchFamily="34" charset="0"/>
              </a:rPr>
              <a:t>TSMC</a:t>
            </a:r>
            <a:endParaRPr lang="en-IN" sz="3400" b="1" dirty="0">
              <a:solidFill>
                <a:schemeClr val="accent6"/>
              </a:solidFill>
              <a:latin typeface="Arial Black" panose="020B0A04020102020204" pitchFamily="34" charset="0"/>
            </a:endParaRP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endParaRPr lang="en-IN" dirty="0"/>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2543430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0509622" y="97662"/>
            <a:ext cx="1564852" cy="615553"/>
          </a:xfrm>
          <a:prstGeom prst="rect">
            <a:avLst/>
          </a:prstGeom>
          <a:noFill/>
        </p:spPr>
        <p:txBody>
          <a:bodyPr wrap="none" rtlCol="0">
            <a:spAutoFit/>
          </a:bodyPr>
          <a:lstStyle/>
          <a:p>
            <a:r>
              <a:rPr lang="en-US" sz="3400" b="1" dirty="0">
                <a:solidFill>
                  <a:schemeClr val="accent6"/>
                </a:solidFill>
                <a:latin typeface="Arial Black" panose="020B0A04020102020204" pitchFamily="34" charset="0"/>
              </a:rPr>
              <a:t>TSMC</a:t>
            </a:r>
            <a:endParaRPr lang="en-IN" sz="3400" b="1" dirty="0">
              <a:solidFill>
                <a:schemeClr val="accent6"/>
              </a:solidFill>
              <a:latin typeface="Arial Black" panose="020B0A04020102020204" pitchFamily="34" charset="0"/>
            </a:endParaRP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endParaRPr lang="en-IN" dirty="0"/>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12848131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endParaRPr lang="en-IN" dirty="0"/>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zh-CN" altLang="en-US"/>
              <a:t>单击此处编辑母版文本样式</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7" name="TextBox 24">
            <a:extLst>
              <a:ext uri="{FF2B5EF4-FFF2-40B4-BE49-F238E27FC236}">
                <a16:creationId xmlns:a16="http://schemas.microsoft.com/office/drawing/2014/main" id="{F0BB4D3D-930C-4FF4-BB7C-2CB24208150C}"/>
              </a:ext>
            </a:extLst>
          </p:cNvPr>
          <p:cNvSpPr txBox="1"/>
          <p:nvPr userDrawn="1"/>
        </p:nvSpPr>
        <p:spPr>
          <a:xfrm>
            <a:off x="10509622" y="97662"/>
            <a:ext cx="1564852" cy="615553"/>
          </a:xfrm>
          <a:prstGeom prst="rect">
            <a:avLst/>
          </a:prstGeom>
          <a:noFill/>
        </p:spPr>
        <p:txBody>
          <a:bodyPr wrap="none" rtlCol="0">
            <a:spAutoFit/>
          </a:bodyPr>
          <a:lstStyle/>
          <a:p>
            <a:r>
              <a:rPr lang="en-US" sz="3400" b="1" dirty="0">
                <a:solidFill>
                  <a:schemeClr val="accent6"/>
                </a:solidFill>
                <a:latin typeface="Arial Black" panose="020B0A04020102020204" pitchFamily="34" charset="0"/>
              </a:rPr>
              <a:t>TSMC</a:t>
            </a:r>
            <a:endParaRPr lang="en-IN" sz="3400" b="1" dirty="0">
              <a:solidFill>
                <a:schemeClr val="accent6"/>
              </a:solidFill>
              <a:latin typeface="Arial Black" panose="020B0A04020102020204" pitchFamily="34" charset="0"/>
            </a:endParaRPr>
          </a:p>
        </p:txBody>
      </p:sp>
    </p:spTree>
    <p:extLst>
      <p:ext uri="{BB962C8B-B14F-4D97-AF65-F5344CB8AC3E}">
        <p14:creationId xmlns:p14="http://schemas.microsoft.com/office/powerpoint/2010/main" val="24522678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IN" dirty="0"/>
              <a:t>Click To Edit Master Title Style</a:t>
            </a:r>
            <a:endParaRPr lang="en-US"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255265375"/>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IN" dirty="0"/>
              <a:t>Click To Edit Master Title Style</a:t>
            </a:r>
            <a:endParaRPr lang="en-US"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Tree>
    <p:extLst>
      <p:ext uri="{BB962C8B-B14F-4D97-AF65-F5344CB8AC3E}">
        <p14:creationId xmlns:p14="http://schemas.microsoft.com/office/powerpoint/2010/main" val="261430260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endParaRPr lang="en-IN" dirty="0"/>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IN" smtClean="0"/>
              <a:t>‹#›</a:t>
            </a:fld>
            <a:endParaRPr lang="en-IN" dirty="0"/>
          </a:p>
        </p:txBody>
      </p:sp>
      <p:sp>
        <p:nvSpPr>
          <p:cNvPr id="10" name="TextBox 24">
            <a:extLst>
              <a:ext uri="{FF2B5EF4-FFF2-40B4-BE49-F238E27FC236}">
                <a16:creationId xmlns:a16="http://schemas.microsoft.com/office/drawing/2014/main" id="{F0BB4D3D-930C-4FF4-BB7C-2CB24208150C}"/>
              </a:ext>
            </a:extLst>
          </p:cNvPr>
          <p:cNvSpPr txBox="1"/>
          <p:nvPr userDrawn="1"/>
        </p:nvSpPr>
        <p:spPr>
          <a:xfrm>
            <a:off x="10509622" y="97662"/>
            <a:ext cx="1564852" cy="615553"/>
          </a:xfrm>
          <a:prstGeom prst="rect">
            <a:avLst/>
          </a:prstGeom>
          <a:noFill/>
        </p:spPr>
        <p:txBody>
          <a:bodyPr wrap="none" rtlCol="0">
            <a:spAutoFit/>
          </a:bodyPr>
          <a:lstStyle/>
          <a:p>
            <a:r>
              <a:rPr lang="en-US" sz="3400" b="1" dirty="0">
                <a:solidFill>
                  <a:schemeClr val="accent6"/>
                </a:solidFill>
                <a:latin typeface="Arial Black" panose="020B0A04020102020204" pitchFamily="34" charset="0"/>
              </a:rPr>
              <a:t>TSMC</a:t>
            </a:r>
            <a:endParaRPr lang="en-IN" sz="3400" b="1" dirty="0">
              <a:solidFill>
                <a:schemeClr val="accent6"/>
              </a:solidFill>
              <a:latin typeface="Arial Black" panose="020B0A04020102020204" pitchFamily="34" charset="0"/>
            </a:endParaRPr>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dirty="0"/>
              <a:t>Click to Edit Master Title Style </a:t>
            </a:r>
            <a:endParaRPr lang="en-IN"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endParaRPr lang="en-IN" dirty="0"/>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IN" smtClean="0"/>
              <a:t>‹#›</a:t>
            </a:fld>
            <a:endParaRPr lang="en-IN" dirty="0"/>
          </a:p>
        </p:txBody>
      </p:sp>
      <p:sp>
        <p:nvSpPr>
          <p:cNvPr id="11" name="TextBox 24">
            <a:extLst>
              <a:ext uri="{FF2B5EF4-FFF2-40B4-BE49-F238E27FC236}">
                <a16:creationId xmlns:a16="http://schemas.microsoft.com/office/drawing/2014/main" id="{F0BB4D3D-930C-4FF4-BB7C-2CB24208150C}"/>
              </a:ext>
            </a:extLst>
          </p:cNvPr>
          <p:cNvSpPr txBox="1"/>
          <p:nvPr userDrawn="1"/>
        </p:nvSpPr>
        <p:spPr>
          <a:xfrm>
            <a:off x="10509622" y="97662"/>
            <a:ext cx="1564852" cy="615553"/>
          </a:xfrm>
          <a:prstGeom prst="rect">
            <a:avLst/>
          </a:prstGeom>
          <a:noFill/>
        </p:spPr>
        <p:txBody>
          <a:bodyPr wrap="none" rtlCol="0">
            <a:spAutoFit/>
          </a:bodyPr>
          <a:lstStyle/>
          <a:p>
            <a:r>
              <a:rPr lang="en-US" sz="3400" b="1" dirty="0">
                <a:solidFill>
                  <a:schemeClr val="accent6"/>
                </a:solidFill>
                <a:latin typeface="Arial Black" panose="020B0A04020102020204" pitchFamily="34" charset="0"/>
              </a:rPr>
              <a:t>TSMC</a:t>
            </a:r>
            <a:endParaRPr lang="en-IN" sz="3400" b="1" dirty="0">
              <a:solidFill>
                <a:schemeClr val="accent6"/>
              </a:solidFill>
              <a:latin typeface="Arial Black" panose="020B0A04020102020204" pitchFamily="34" charset="0"/>
            </a:endParaRPr>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IN" dirty="0"/>
              <a:t>Click To Edit Master Title Style</a:t>
            </a:r>
            <a:endParaRPr lang="en-US" dirty="0"/>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zh-CN" altLang="en-US"/>
              <a:t>单击图标添加图片</a:t>
            </a:r>
            <a:endParaRPr lang="en-IN"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IN" dirty="0"/>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dirty="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dirty="0"/>
              <a:t>Click to Edit </a:t>
            </a:r>
            <a:br>
              <a:rPr lang="en-US" dirty="0"/>
            </a:br>
            <a:r>
              <a:rPr lang="en-US" dirty="0"/>
              <a:t>Master Title Style </a:t>
            </a:r>
            <a:endParaRPr lang="en-IN" dirty="0"/>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zh-CN" altLang="en-US"/>
              <a:t>单击图标添加图片</a:t>
            </a:r>
            <a:endParaRPr lang="en-IN"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endParaRPr lang="en-IN" dirty="0"/>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IN" smtClean="0"/>
              <a:t>‹#›</a:t>
            </a:fld>
            <a:endParaRPr lang="en-IN"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zh-CN" altLang="en-US" dirty="0"/>
              <a:t>单击图标添加图片</a:t>
            </a:r>
            <a:endParaRPr lang="en-IN"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IN"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dirty="0"/>
              <a:t>CLICK TO SUBTITLE STYLE</a:t>
            </a:r>
          </a:p>
        </p:txBody>
      </p:sp>
      <p:sp>
        <p:nvSpPr>
          <p:cNvPr id="17" name="TextBox 16">
            <a:extLst>
              <a:ext uri="{FF2B5EF4-FFF2-40B4-BE49-F238E27FC236}">
                <a16:creationId xmlns:a16="http://schemas.microsoft.com/office/drawing/2014/main" id="{3EB154C1-CE47-4220-9832-4FD0868A64A8}"/>
              </a:ext>
            </a:extLst>
          </p:cNvPr>
          <p:cNvSpPr txBox="1"/>
          <p:nvPr userDrawn="1"/>
        </p:nvSpPr>
        <p:spPr>
          <a:xfrm>
            <a:off x="10627148" y="137299"/>
            <a:ext cx="1564852" cy="615553"/>
          </a:xfrm>
          <a:prstGeom prst="rect">
            <a:avLst/>
          </a:prstGeom>
          <a:noFill/>
        </p:spPr>
        <p:txBody>
          <a:bodyPr wrap="none" rtlCol="0">
            <a:spAutoFit/>
          </a:bodyPr>
          <a:lstStyle/>
          <a:p>
            <a:r>
              <a:rPr lang="en-US" altLang="zh-CN" sz="3400" b="1" dirty="0">
                <a:solidFill>
                  <a:schemeClr val="accent1"/>
                </a:solidFill>
                <a:latin typeface="Arial Black" panose="020B0A04020102020204" pitchFamily="34" charset="0"/>
              </a:rPr>
              <a:t>TSMC</a:t>
            </a:r>
            <a:endParaRPr lang="en-IN" sz="3400" b="1" dirty="0">
              <a:solidFill>
                <a:schemeClr val="accent1"/>
              </a:solidFill>
              <a:latin typeface="Arial Black" panose="020B0A04020102020204" pitchFamily="34" charset="0"/>
            </a:endParaRP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dirty="0"/>
              <a:t>Click to Edit </a:t>
            </a:r>
            <a:br>
              <a:rPr lang="en-US" dirty="0"/>
            </a:br>
            <a:r>
              <a:rPr lang="en-US" dirty="0"/>
              <a:t>Master Title Style </a:t>
            </a:r>
            <a:endParaRPr lang="en-IN" dirty="0"/>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endParaRPr lang="en-IN" dirty="0"/>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IN" smtClean="0"/>
              <a:t>‹#›</a:t>
            </a:fld>
            <a:endParaRPr lang="en-IN" dirty="0"/>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zh-CN" altLang="en-US"/>
              <a:t>单击此处编辑母版文本样式</a:t>
            </a:r>
          </a:p>
          <a:p>
            <a:pPr lvl="1">
              <a:buClr>
                <a:schemeClr val="accent2"/>
              </a:buClr>
            </a:pPr>
            <a:r>
              <a:rPr lang="zh-CN" altLang="en-US"/>
              <a:t>第二级</a:t>
            </a:r>
          </a:p>
          <a:p>
            <a:pPr lvl="2">
              <a:buClr>
                <a:schemeClr val="accent2"/>
              </a:buClr>
            </a:pPr>
            <a:r>
              <a:rPr lang="zh-CN" altLang="en-US"/>
              <a:t>第三级</a:t>
            </a:r>
          </a:p>
          <a:p>
            <a:pPr lvl="3">
              <a:buClr>
                <a:schemeClr val="accent2"/>
              </a:buClr>
            </a:pPr>
            <a:r>
              <a:rPr lang="zh-CN" altLang="en-US"/>
              <a:t>第四级</a:t>
            </a:r>
          </a:p>
          <a:p>
            <a:pPr lvl="4">
              <a:buClr>
                <a:schemeClr val="accent2"/>
              </a:buClr>
            </a:pPr>
            <a:r>
              <a:rPr lang="zh-CN" altLang="en-US"/>
              <a:t>第五级</a:t>
            </a:r>
            <a:endParaRPr lang="en-IN" dirty="0"/>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zh-CN" altLang="en-US"/>
              <a:t>单击此处编辑母版文本样式</a:t>
            </a:r>
          </a:p>
          <a:p>
            <a:pPr lvl="1">
              <a:buClr>
                <a:schemeClr val="accent2"/>
              </a:buClr>
            </a:pPr>
            <a:r>
              <a:rPr lang="zh-CN" altLang="en-US"/>
              <a:t>第二级</a:t>
            </a:r>
          </a:p>
          <a:p>
            <a:pPr lvl="2">
              <a:buClr>
                <a:schemeClr val="accent2"/>
              </a:buClr>
            </a:pPr>
            <a:r>
              <a:rPr lang="zh-CN" altLang="en-US"/>
              <a:t>第三级</a:t>
            </a:r>
          </a:p>
          <a:p>
            <a:pPr lvl="3">
              <a:buClr>
                <a:schemeClr val="accent2"/>
              </a:buClr>
            </a:pPr>
            <a:r>
              <a:rPr lang="zh-CN" altLang="en-US"/>
              <a:t>第四级</a:t>
            </a:r>
          </a:p>
          <a:p>
            <a:pPr lvl="4">
              <a:buClr>
                <a:schemeClr val="accent2"/>
              </a:buClr>
            </a:pPr>
            <a:r>
              <a:rPr lang="zh-CN" altLang="en-US"/>
              <a:t>第五级</a:t>
            </a:r>
            <a:endParaRPr lang="en-IN" dirty="0"/>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dirty="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0601275" y="129115"/>
            <a:ext cx="1564852" cy="615553"/>
          </a:xfrm>
          <a:prstGeom prst="rect">
            <a:avLst/>
          </a:prstGeom>
          <a:noFill/>
        </p:spPr>
        <p:txBody>
          <a:bodyPr wrap="none" rtlCol="0">
            <a:spAutoFit/>
          </a:bodyPr>
          <a:lstStyle/>
          <a:p>
            <a:r>
              <a:rPr lang="en-US" altLang="zh-CN" sz="3400" b="1" dirty="0">
                <a:solidFill>
                  <a:schemeClr val="accent1"/>
                </a:solidFill>
                <a:latin typeface="Arial Black" panose="020B0A04020102020204" pitchFamily="34" charset="0"/>
              </a:rPr>
              <a:t>TSMC</a:t>
            </a:r>
            <a:endParaRPr lang="en-IN" sz="3400" b="1" dirty="0">
              <a:solidFill>
                <a:schemeClr val="accent1"/>
              </a:solidFill>
              <a:latin typeface="Arial Black" panose="020B0A04020102020204" pitchFamily="34" charset="0"/>
            </a:endParaRP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endParaRPr lang="en-IN" dirty="0"/>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4F49194-9068-41AA-B460-962319BF96A4}"/>
              </a:ext>
            </a:extLst>
          </p:cNvPr>
          <p:cNvSpPr txBox="1"/>
          <p:nvPr userDrawn="1"/>
        </p:nvSpPr>
        <p:spPr>
          <a:xfrm>
            <a:off x="10570582" y="167459"/>
            <a:ext cx="1564852" cy="615553"/>
          </a:xfrm>
          <a:prstGeom prst="rect">
            <a:avLst/>
          </a:prstGeom>
          <a:noFill/>
        </p:spPr>
        <p:txBody>
          <a:bodyPr wrap="none" rtlCol="0">
            <a:spAutoFit/>
          </a:bodyPr>
          <a:lstStyle/>
          <a:p>
            <a:r>
              <a:rPr lang="en-US" altLang="zh-CN" sz="3400" b="1" dirty="0">
                <a:solidFill>
                  <a:schemeClr val="accent1"/>
                </a:solidFill>
                <a:latin typeface="Arial Black" panose="020B0A04020102020204" pitchFamily="34" charset="0"/>
              </a:rPr>
              <a:t>TSMC</a:t>
            </a:r>
            <a:endParaRPr lang="en-IN" sz="3400" b="1" dirty="0">
              <a:solidFill>
                <a:schemeClr val="accent1"/>
              </a:solidFill>
              <a:latin typeface="Arial Black" panose="020B0A04020102020204" pitchFamily="34" charset="0"/>
            </a:endParaRP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dirty="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endParaRPr lang="en-IN" dirty="0"/>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dirty="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zh-CN" altLang="en-US" noProof="0"/>
              <a:t>单击图标添加图表</a:t>
            </a:r>
            <a:endParaRPr lang="en-US"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zh-CN" altLang="en-US" noProof="0"/>
              <a:t>单击图标添加表格</a:t>
            </a:r>
            <a:endParaRPr lang="en-GB"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0570582" y="102544"/>
            <a:ext cx="1564852" cy="615553"/>
          </a:xfrm>
          <a:prstGeom prst="rect">
            <a:avLst/>
          </a:prstGeom>
          <a:noFill/>
        </p:spPr>
        <p:txBody>
          <a:bodyPr wrap="none" rtlCol="0">
            <a:spAutoFit/>
          </a:bodyPr>
          <a:lstStyle/>
          <a:p>
            <a:r>
              <a:rPr lang="en-US" altLang="zh-CN" sz="3400" b="1" dirty="0">
                <a:solidFill>
                  <a:schemeClr val="accent1"/>
                </a:solidFill>
                <a:latin typeface="Arial Black" panose="020B0A04020102020204" pitchFamily="34" charset="0"/>
              </a:rPr>
              <a:t>TSMC</a:t>
            </a:r>
            <a:endParaRPr lang="en-IN" sz="3400" b="1" dirty="0">
              <a:solidFill>
                <a:schemeClr val="accent1"/>
              </a:solidFill>
              <a:latin typeface="Arial Black" panose="020B0A04020102020204" pitchFamily="34" charset="0"/>
            </a:endParaRP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dirty="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endParaRPr lang="en-IN" dirty="0"/>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ZA"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dirty="0"/>
              <a:t>Add Caption Here</a:t>
            </a:r>
            <a:endParaRPr lang="en-IN" dirty="0"/>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IN" dirty="0"/>
              <a:t>Click To Edit Master Title Style</a:t>
            </a:r>
            <a:endParaRPr lang="en-US" dirty="0"/>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ZA" dirty="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ZA" dirty="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ZA" dirty="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ZA" dirty="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zh-CN" altLang="en-US"/>
              <a:t>单击图标添加图片</a:t>
            </a:r>
            <a:endParaRPr lang="en-IN" dirty="0"/>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endParaRPr lang="en-IN" dirty="0"/>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IN" smtClean="0"/>
              <a:pPr/>
              <a:t>‹#›</a:t>
            </a:fld>
            <a:endParaRPr lang="en-IN"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zh-CN" altLang="en-US"/>
              <a:t>单击此处编辑母版标题样式</a:t>
            </a:r>
            <a:endParaRPr lang="en-US" dirty="0"/>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Lst>
  <p:hf hdr="0" ftr="0" dt="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8.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title="Building image">
            <a:extLst>
              <a:ext uri="{FF2B5EF4-FFF2-40B4-BE49-F238E27FC236}">
                <a16:creationId xmlns:a16="http://schemas.microsoft.com/office/drawing/2014/main" id="{257F6BCE-75BB-4ECD-BEA5-21C36A9CC0E9}"/>
              </a:ext>
            </a:extLst>
          </p:cNvPr>
          <p:cNvPicPr>
            <a:picLocks noGrp="1" noChangeAspect="1"/>
          </p:cNvPicPr>
          <p:nvPr>
            <p:ph type="pic" sz="quarter" idx="13"/>
          </p:nvPr>
        </p:nvPicPr>
        <p:blipFill>
          <a:blip r:embed="rId3"/>
          <a:srcRect l="20784" r="20784"/>
          <a:stretch>
            <a:fillRect/>
          </a:stretch>
        </p:blipFill>
        <p:spPr>
          <a:xfrm>
            <a:off x="-37100" y="860455"/>
            <a:ext cx="4428523" cy="5137089"/>
          </a:xfrm>
        </p:spPr>
      </p:pic>
      <p:sp>
        <p:nvSpPr>
          <p:cNvPr id="18" name="Hexagon 17" descr="Solid dark colored hexagon in the middle of image accent">
            <a:extLst>
              <a:ext uri="{FF2B5EF4-FFF2-40B4-BE49-F238E27FC236}">
                <a16:creationId xmlns:a16="http://schemas.microsoft.com/office/drawing/2014/main" id="{0E6B042D-E9CB-40E0-AAE9-6AD11F53E044}"/>
              </a:ext>
            </a:extLst>
          </p:cNvPr>
          <p:cNvSpPr/>
          <p:nvPr/>
        </p:nvSpPr>
        <p:spPr>
          <a:xfrm rot="16200000">
            <a:off x="928241" y="2422350"/>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9" name="Group 18" descr="Company name and logo group of information&#10;">
            <a:extLst>
              <a:ext uri="{FF2B5EF4-FFF2-40B4-BE49-F238E27FC236}">
                <a16:creationId xmlns:a16="http://schemas.microsoft.com/office/drawing/2014/main" id="{5B07AEC6-55AE-4E18-BEEA-A226E87C7897}"/>
              </a:ext>
            </a:extLst>
          </p:cNvPr>
          <p:cNvGrpSpPr/>
          <p:nvPr/>
        </p:nvGrpSpPr>
        <p:grpSpPr>
          <a:xfrm>
            <a:off x="1158167" y="2886111"/>
            <a:ext cx="2031602" cy="1119347"/>
            <a:chOff x="1158167" y="2932766"/>
            <a:chExt cx="2031602" cy="1119347"/>
          </a:xfrm>
        </p:grpSpPr>
        <p:sp>
          <p:nvSpPr>
            <p:cNvPr id="20" name="TextBox 19">
              <a:extLst>
                <a:ext uri="{FF2B5EF4-FFF2-40B4-BE49-F238E27FC236}">
                  <a16:creationId xmlns:a16="http://schemas.microsoft.com/office/drawing/2014/main" id="{94DF2E04-7632-4FED-B0BF-8FB243D982A3}"/>
                </a:ext>
              </a:extLst>
            </p:cNvPr>
            <p:cNvSpPr txBox="1"/>
            <p:nvPr/>
          </p:nvSpPr>
          <p:spPr>
            <a:xfrm>
              <a:off x="1158167" y="2932766"/>
              <a:ext cx="1970411" cy="769441"/>
            </a:xfrm>
            <a:prstGeom prst="rect">
              <a:avLst/>
            </a:prstGeom>
            <a:noFill/>
          </p:spPr>
          <p:txBody>
            <a:bodyPr wrap="none" rtlCol="0">
              <a:spAutoFit/>
            </a:bodyPr>
            <a:lstStyle/>
            <a:p>
              <a:r>
                <a:rPr lang="en-US" altLang="zh-CN" sz="4400" b="1" dirty="0">
                  <a:solidFill>
                    <a:schemeClr val="bg1"/>
                  </a:solidFill>
                  <a:latin typeface="Arial Black" panose="020B0A04020102020204" pitchFamily="34" charset="0"/>
                </a:rPr>
                <a:t>TSMC</a:t>
              </a:r>
              <a:endParaRPr lang="en-IN" sz="4400" b="1" dirty="0">
                <a:solidFill>
                  <a:schemeClr val="bg1"/>
                </a:solidFill>
                <a:latin typeface="Arial Black" panose="020B0A04020102020204" pitchFamily="34" charset="0"/>
              </a:endParaRPr>
            </a:p>
          </p:txBody>
        </p:sp>
        <p:sp>
          <p:nvSpPr>
            <p:cNvPr id="21" name="TextBox 20">
              <a:extLst>
                <a:ext uri="{FF2B5EF4-FFF2-40B4-BE49-F238E27FC236}">
                  <a16:creationId xmlns:a16="http://schemas.microsoft.com/office/drawing/2014/main" id="{FC9A1C71-347B-44A9-88B4-692D9731582D}"/>
                </a:ext>
              </a:extLst>
            </p:cNvPr>
            <p:cNvSpPr txBox="1"/>
            <p:nvPr/>
          </p:nvSpPr>
          <p:spPr>
            <a:xfrm>
              <a:off x="1227180" y="3682781"/>
              <a:ext cx="1962589" cy="369332"/>
            </a:xfrm>
            <a:prstGeom prst="rect">
              <a:avLst/>
            </a:prstGeom>
            <a:noFill/>
          </p:spPr>
          <p:txBody>
            <a:bodyPr wrap="none" rtlCol="0">
              <a:spAutoFit/>
            </a:bodyPr>
            <a:lstStyle/>
            <a:p>
              <a:r>
                <a:rPr lang="en-US" altLang="zh-CN" dirty="0">
                  <a:solidFill>
                    <a:schemeClr val="bg1"/>
                  </a:solidFill>
                  <a:cs typeface="Calibri Light" panose="020F0302020204030204" pitchFamily="34" charset="0"/>
                </a:rPr>
                <a:t>Swarm Intelligence</a:t>
              </a:r>
              <a:endParaRPr lang="en-IN" dirty="0">
                <a:solidFill>
                  <a:schemeClr val="bg1"/>
                </a:solidFill>
                <a:cs typeface="Calibri Light" panose="020F0302020204030204" pitchFamily="34" charset="0"/>
              </a:endParaRPr>
            </a:p>
          </p:txBody>
        </p:sp>
      </p:gr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a:xfrm>
            <a:off x="2733387" y="1978433"/>
            <a:ext cx="10648733" cy="1592459"/>
          </a:xfrm>
        </p:spPr>
        <p:txBody>
          <a:bodyPr>
            <a:noAutofit/>
          </a:bodyPr>
          <a:lstStyle/>
          <a:p>
            <a:pPr algn="ctr"/>
            <a:r>
              <a:rPr lang="zh-CN" altLang="en-US" sz="4400" dirty="0"/>
              <a:t>个性化联邦学习综述</a:t>
            </a:r>
            <a:endParaRPr lang="en-IN" sz="4400" dirty="0">
              <a:latin typeface="+mn-ea"/>
              <a:ea typeface="+mn-ea"/>
            </a:endParaRPr>
          </a:p>
        </p:txBody>
      </p:sp>
    </p:spTree>
    <p:extLst>
      <p:ext uri="{BB962C8B-B14F-4D97-AF65-F5344CB8AC3E}">
        <p14:creationId xmlns:p14="http://schemas.microsoft.com/office/powerpoint/2010/main" val="2152430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03586A-4803-4E8E-B802-6FE56641C4E5}"/>
              </a:ext>
            </a:extLst>
          </p:cNvPr>
          <p:cNvSpPr>
            <a:spLocks noGrp="1"/>
          </p:cNvSpPr>
          <p:nvPr>
            <p:ph type="title"/>
          </p:nvPr>
        </p:nvSpPr>
        <p:spPr>
          <a:xfrm>
            <a:off x="155390" y="171451"/>
            <a:ext cx="10703112" cy="602997"/>
          </a:xfrm>
        </p:spPr>
        <p:txBody>
          <a:bodyPr>
            <a:normAutofit fontScale="90000"/>
          </a:bodyPr>
          <a:lstStyle/>
          <a:p>
            <a:r>
              <a:rPr lang="zh-CN" altLang="en-US" dirty="0"/>
              <a:t>迁移学习</a:t>
            </a:r>
            <a:r>
              <a:rPr lang="en-US" altLang="zh-CN" sz="4400" spc="75" dirty="0" err="1">
                <a:effectLst/>
                <a:latin typeface="+mn-ea"/>
              </a:rPr>
              <a:t>FedPer</a:t>
            </a:r>
            <a:endParaRPr lang="zh-CN" altLang="en-US" dirty="0"/>
          </a:p>
        </p:txBody>
      </p:sp>
      <p:sp>
        <p:nvSpPr>
          <p:cNvPr id="3" name="灯片编号占位符 2">
            <a:extLst>
              <a:ext uri="{FF2B5EF4-FFF2-40B4-BE49-F238E27FC236}">
                <a16:creationId xmlns:a16="http://schemas.microsoft.com/office/drawing/2014/main" id="{DA626728-CF77-423B-872E-BB79CD8AA67B}"/>
              </a:ext>
            </a:extLst>
          </p:cNvPr>
          <p:cNvSpPr>
            <a:spLocks noGrp="1"/>
          </p:cNvSpPr>
          <p:nvPr>
            <p:ph type="sldNum" sz="quarter" idx="11"/>
          </p:nvPr>
        </p:nvSpPr>
        <p:spPr/>
        <p:txBody>
          <a:bodyPr/>
          <a:lstStyle/>
          <a:p>
            <a:fld id="{8699F50C-BE38-4BD0-BA84-9B090E1F2B9B}" type="slidenum">
              <a:rPr lang="en-IN" smtClean="0"/>
              <a:t>10</a:t>
            </a:fld>
            <a:endParaRPr lang="en-IN" dirty="0"/>
          </a:p>
        </p:txBody>
      </p:sp>
      <p:sp>
        <p:nvSpPr>
          <p:cNvPr id="6" name="文本框 5">
            <a:extLst>
              <a:ext uri="{FF2B5EF4-FFF2-40B4-BE49-F238E27FC236}">
                <a16:creationId xmlns:a16="http://schemas.microsoft.com/office/drawing/2014/main" id="{0929BAEB-6673-183F-EBE1-FEFDF3A77ABD}"/>
              </a:ext>
            </a:extLst>
          </p:cNvPr>
          <p:cNvSpPr txBox="1"/>
          <p:nvPr/>
        </p:nvSpPr>
        <p:spPr>
          <a:xfrm>
            <a:off x="8093991" y="472949"/>
            <a:ext cx="4037658" cy="6494085"/>
          </a:xfrm>
          <a:prstGeom prst="rect">
            <a:avLst/>
          </a:prstGeom>
          <a:noFill/>
        </p:spPr>
        <p:txBody>
          <a:bodyPr wrap="square">
            <a:spAutoFit/>
          </a:bodyPr>
          <a:lstStyle/>
          <a:p>
            <a:pPr indent="266700" algn="just"/>
            <a:r>
              <a:rPr lang="en-US" altLang="zh-CN" sz="3200" spc="75" dirty="0" err="1">
                <a:effectLst/>
                <a:latin typeface="+mn-ea"/>
              </a:rPr>
              <a:t>FedPer</a:t>
            </a:r>
            <a:r>
              <a:rPr lang="zh-CN" altLang="zh-CN" sz="3200" kern="100" spc="75" dirty="0">
                <a:effectLst/>
                <a:latin typeface="+mn-ea"/>
                <a:cs typeface="Arial" panose="020B0604020202020204" pitchFamily="34" charset="0"/>
              </a:rPr>
              <a:t>将模型视为基础</a:t>
            </a:r>
            <a:r>
              <a:rPr lang="en-US" altLang="zh-CN" sz="3200" kern="100" spc="75" dirty="0">
                <a:effectLst/>
                <a:latin typeface="+mn-ea"/>
                <a:cs typeface="Times New Roman" panose="02020603050405020304" pitchFamily="18" charset="0"/>
              </a:rPr>
              <a:t>+</a:t>
            </a:r>
            <a:r>
              <a:rPr lang="zh-CN" altLang="zh-CN" sz="3200" kern="100" spc="75" dirty="0">
                <a:effectLst/>
                <a:latin typeface="+mn-ea"/>
                <a:cs typeface="Arial" panose="020B0604020202020204" pitchFamily="34" charset="0"/>
              </a:rPr>
              <a:t>个性化层捕获个性化，训练算法包括使用联邦平均训练的基础层和仅使用</a:t>
            </a:r>
            <a:r>
              <a:rPr lang="en-US" altLang="zh-CN" sz="3200" kern="100" spc="75" dirty="0">
                <a:effectLst/>
                <a:latin typeface="+mn-ea"/>
                <a:cs typeface="Arial" panose="020B0604020202020204" pitchFamily="34" charset="0"/>
              </a:rPr>
              <a:t>SGD</a:t>
            </a:r>
            <a:r>
              <a:rPr lang="zh-CN" altLang="zh-CN" sz="3200" kern="100" spc="75" dirty="0">
                <a:effectLst/>
                <a:latin typeface="+mn-ea"/>
                <a:cs typeface="Arial" panose="020B0604020202020204" pitchFamily="34" charset="0"/>
              </a:rPr>
              <a:t>从本地数据训练的个性化层。所有用户共享一组具有相同权重的基础层，并具有不同的个性化层。基础层与参数服务器共享，而个性化层由每个设备保持私有。</a:t>
            </a:r>
            <a:endParaRPr lang="zh-CN" altLang="zh-CN" sz="3200" kern="100" dirty="0">
              <a:effectLst/>
              <a:latin typeface="+mn-ea"/>
              <a:cs typeface="Times New Roman" panose="02020603050405020304" pitchFamily="18" charset="0"/>
            </a:endParaRPr>
          </a:p>
        </p:txBody>
      </p:sp>
      <p:pic>
        <p:nvPicPr>
          <p:cNvPr id="4" name="图片 3">
            <a:extLst>
              <a:ext uri="{FF2B5EF4-FFF2-40B4-BE49-F238E27FC236}">
                <a16:creationId xmlns:a16="http://schemas.microsoft.com/office/drawing/2014/main" id="{6D4308DE-857C-9944-AF79-8CFA1E6AC939}"/>
              </a:ext>
            </a:extLst>
          </p:cNvPr>
          <p:cNvPicPr>
            <a:picLocks noChangeAspect="1"/>
          </p:cNvPicPr>
          <p:nvPr/>
        </p:nvPicPr>
        <p:blipFill>
          <a:blip r:embed="rId3"/>
          <a:stretch>
            <a:fillRect/>
          </a:stretch>
        </p:blipFill>
        <p:spPr>
          <a:xfrm>
            <a:off x="0" y="1592208"/>
            <a:ext cx="8093991" cy="4344568"/>
          </a:xfrm>
          <a:prstGeom prst="rect">
            <a:avLst/>
          </a:prstGeom>
        </p:spPr>
      </p:pic>
    </p:spTree>
    <p:extLst>
      <p:ext uri="{BB962C8B-B14F-4D97-AF65-F5344CB8AC3E}">
        <p14:creationId xmlns:p14="http://schemas.microsoft.com/office/powerpoint/2010/main" val="3412385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03586A-4803-4E8E-B802-6FE56641C4E5}"/>
              </a:ext>
            </a:extLst>
          </p:cNvPr>
          <p:cNvSpPr>
            <a:spLocks noGrp="1"/>
          </p:cNvSpPr>
          <p:nvPr>
            <p:ph type="title"/>
          </p:nvPr>
        </p:nvSpPr>
        <p:spPr>
          <a:xfrm>
            <a:off x="155390" y="171451"/>
            <a:ext cx="10703112" cy="602997"/>
          </a:xfrm>
        </p:spPr>
        <p:txBody>
          <a:bodyPr>
            <a:normAutofit fontScale="90000"/>
          </a:bodyPr>
          <a:lstStyle/>
          <a:p>
            <a:r>
              <a:rPr lang="zh-CN" altLang="en-US" dirty="0"/>
              <a:t>迁移学习</a:t>
            </a:r>
            <a:r>
              <a:rPr lang="en-US" altLang="zh-CN" sz="4400" spc="75" dirty="0" err="1">
                <a:effectLst/>
                <a:latin typeface="+mn-ea"/>
              </a:rPr>
              <a:t>FedMD</a:t>
            </a:r>
            <a:endParaRPr lang="zh-CN" altLang="en-US" dirty="0"/>
          </a:p>
        </p:txBody>
      </p:sp>
      <p:sp>
        <p:nvSpPr>
          <p:cNvPr id="3" name="灯片编号占位符 2">
            <a:extLst>
              <a:ext uri="{FF2B5EF4-FFF2-40B4-BE49-F238E27FC236}">
                <a16:creationId xmlns:a16="http://schemas.microsoft.com/office/drawing/2014/main" id="{DA626728-CF77-423B-872E-BB79CD8AA67B}"/>
              </a:ext>
            </a:extLst>
          </p:cNvPr>
          <p:cNvSpPr>
            <a:spLocks noGrp="1"/>
          </p:cNvSpPr>
          <p:nvPr>
            <p:ph type="sldNum" sz="quarter" idx="11"/>
          </p:nvPr>
        </p:nvSpPr>
        <p:spPr/>
        <p:txBody>
          <a:bodyPr/>
          <a:lstStyle/>
          <a:p>
            <a:fld id="{8699F50C-BE38-4BD0-BA84-9B090E1F2B9B}" type="slidenum">
              <a:rPr lang="en-IN" smtClean="0"/>
              <a:t>11</a:t>
            </a:fld>
            <a:endParaRPr lang="en-IN" dirty="0"/>
          </a:p>
        </p:txBody>
      </p:sp>
      <p:sp>
        <p:nvSpPr>
          <p:cNvPr id="6" name="文本框 5">
            <a:extLst>
              <a:ext uri="{FF2B5EF4-FFF2-40B4-BE49-F238E27FC236}">
                <a16:creationId xmlns:a16="http://schemas.microsoft.com/office/drawing/2014/main" id="{0929BAEB-6673-183F-EBE1-FEFDF3A77ABD}"/>
              </a:ext>
            </a:extLst>
          </p:cNvPr>
          <p:cNvSpPr txBox="1"/>
          <p:nvPr/>
        </p:nvSpPr>
        <p:spPr>
          <a:xfrm>
            <a:off x="6387153" y="856357"/>
            <a:ext cx="5804847" cy="6001643"/>
          </a:xfrm>
          <a:prstGeom prst="rect">
            <a:avLst/>
          </a:prstGeom>
          <a:noFill/>
        </p:spPr>
        <p:txBody>
          <a:bodyPr wrap="square">
            <a:spAutoFit/>
          </a:bodyPr>
          <a:lstStyle/>
          <a:p>
            <a:pPr algn="just"/>
            <a:r>
              <a:rPr lang="en-US" altLang="zh-CN" sz="3200" kern="100" dirty="0" err="1">
                <a:effectLst/>
                <a:latin typeface="宋体" panose="02010600030101010101" pitchFamily="2" charset="-122"/>
                <a:ea typeface="宋体" panose="02010600030101010101" pitchFamily="2" charset="-122"/>
                <a:cs typeface="Times New Roman" panose="02020603050405020304" pitchFamily="18" charset="0"/>
              </a:rPr>
              <a:t>FedMD</a:t>
            </a:r>
            <a:r>
              <a:rPr lang="zh-CN" altLang="zh-CN" sz="3200" kern="100" dirty="0">
                <a:effectLst/>
                <a:latin typeface="宋体" panose="02010600030101010101" pitchFamily="2" charset="-122"/>
                <a:ea typeface="宋体" panose="02010600030101010101" pitchFamily="2" charset="-122"/>
                <a:cs typeface="Times New Roman" panose="02020603050405020304" pitchFamily="18" charset="0"/>
              </a:rPr>
              <a:t>是一个基于迁移学习和知识蒸馏的框架</a:t>
            </a:r>
            <a:r>
              <a:rPr lang="zh-CN" altLang="en-US" sz="32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3200" kern="100" dirty="0">
                <a:latin typeface="宋体" panose="02010600030101010101" pitchFamily="2" charset="-122"/>
                <a:ea typeface="宋体" panose="02010600030101010101" pitchFamily="2" charset="-122"/>
                <a:cs typeface="Times New Roman" panose="02020603050405020304" pitchFamily="18" charset="0"/>
              </a:rPr>
              <a:t>假设存在一个无标签的公共数据集。</a:t>
            </a:r>
            <a:r>
              <a:rPr lang="zh-CN" altLang="zh-CN" sz="3200" kern="100" dirty="0">
                <a:effectLst/>
                <a:latin typeface="宋体" panose="02010600030101010101" pitchFamily="2" charset="-122"/>
                <a:ea typeface="宋体" panose="02010600030101010101" pitchFamily="2" charset="-122"/>
                <a:cs typeface="Times New Roman" panose="02020603050405020304" pitchFamily="18" charset="0"/>
              </a:rPr>
              <a:t>在训练之前，首先使用在公共数据集上预训练的模型进行迁移学习。然后客户端</a:t>
            </a:r>
            <a:r>
              <a:rPr lang="zh-CN" altLang="en-US" sz="3200" kern="100" dirty="0">
                <a:effectLst/>
                <a:latin typeface="宋体" panose="02010600030101010101" pitchFamily="2" charset="-122"/>
                <a:ea typeface="宋体" panose="02010600030101010101" pitchFamily="2" charset="-122"/>
                <a:cs typeface="Times New Roman" panose="02020603050405020304" pitchFamily="18" charset="0"/>
              </a:rPr>
              <a:t>利用公共数据集</a:t>
            </a:r>
            <a:r>
              <a:rPr lang="zh-CN" altLang="zh-CN" sz="3200" kern="100" dirty="0">
                <a:effectLst/>
                <a:latin typeface="宋体" panose="02010600030101010101" pitchFamily="2" charset="-122"/>
                <a:ea typeface="宋体" panose="02010600030101010101" pitchFamily="2" charset="-122"/>
                <a:cs typeface="Times New Roman" panose="02020603050405020304" pitchFamily="18" charset="0"/>
              </a:rPr>
              <a:t>将他们学到的知识</a:t>
            </a:r>
            <a:r>
              <a:rPr lang="en-US" altLang="zh-CN" sz="3200" kern="100" dirty="0">
                <a:effectLst/>
                <a:latin typeface="宋体" panose="02010600030101010101" pitchFamily="2" charset="-122"/>
                <a:ea typeface="宋体" panose="02010600030101010101" pitchFamily="2" charset="-122"/>
                <a:cs typeface="Times New Roman" panose="02020603050405020304" pitchFamily="18" charset="0"/>
              </a:rPr>
              <a:t>translator(</a:t>
            </a:r>
            <a:r>
              <a:rPr lang="zh-CN" altLang="zh-CN" sz="3200" kern="100" dirty="0">
                <a:effectLst/>
                <a:latin typeface="宋体" panose="02010600030101010101" pitchFamily="2" charset="-122"/>
                <a:ea typeface="宋体" panose="02010600030101010101" pitchFamily="2" charset="-122"/>
                <a:cs typeface="Times New Roman" panose="02020603050405020304" pitchFamily="18" charset="0"/>
              </a:rPr>
              <a:t>蒸馏</a:t>
            </a:r>
            <a:r>
              <a:rPr lang="en-US" altLang="zh-CN" sz="32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3200" kern="100" dirty="0">
                <a:effectLst/>
                <a:latin typeface="宋体" panose="02010600030101010101" pitchFamily="2" charset="-122"/>
                <a:ea typeface="宋体" panose="02010600030101010101" pitchFamily="2" charset="-122"/>
                <a:cs typeface="Times New Roman" panose="02020603050405020304" pitchFamily="18" charset="0"/>
              </a:rPr>
              <a:t>到服务器，达成共识</a:t>
            </a:r>
            <a:r>
              <a:rPr lang="en-US" altLang="zh-CN" sz="3200" kern="100" dirty="0">
                <a:effectLst/>
                <a:latin typeface="宋体" panose="02010600030101010101" pitchFamily="2" charset="-122"/>
                <a:ea typeface="宋体" panose="02010600030101010101" pitchFamily="2" charset="-122"/>
                <a:cs typeface="Times New Roman" panose="02020603050405020304" pitchFamily="18" charset="0"/>
              </a:rPr>
              <a:t>consensus</a:t>
            </a:r>
            <a:r>
              <a:rPr lang="zh-CN" altLang="en-US" sz="3200" kern="100" dirty="0">
                <a:latin typeface="宋体" panose="02010600030101010101" pitchFamily="2" charset="-122"/>
                <a:ea typeface="宋体" panose="02010600030101010101" pitchFamily="2" charset="-122"/>
                <a:cs typeface="Times New Roman" panose="02020603050405020304" pitchFamily="18" charset="0"/>
              </a:rPr>
              <a:t>。</a:t>
            </a:r>
            <a:r>
              <a:rPr lang="zh-CN" altLang="zh-CN" sz="3200" kern="100" dirty="0">
                <a:effectLst/>
                <a:latin typeface="宋体" panose="02010600030101010101" pitchFamily="2" charset="-122"/>
                <a:ea typeface="宋体" panose="02010600030101010101" pitchFamily="2" charset="-122"/>
                <a:cs typeface="Times New Roman" panose="02020603050405020304" pitchFamily="18" charset="0"/>
              </a:rPr>
              <a:t>然后每个客户端在其私有数据上微调此模型，</a:t>
            </a:r>
            <a:r>
              <a:rPr lang="zh-CN" altLang="en-US" sz="3200" kern="100" dirty="0">
                <a:latin typeface="宋体" panose="02010600030101010101" pitchFamily="2" charset="-122"/>
                <a:ea typeface="宋体" panose="02010600030101010101" pitchFamily="2" charset="-122"/>
                <a:cs typeface="Times New Roman" panose="02020603050405020304" pitchFamily="18" charset="0"/>
              </a:rPr>
              <a:t>接近这个共识，以此达到</a:t>
            </a:r>
            <a:r>
              <a:rPr lang="zh-CN" altLang="zh-CN" sz="3200" kern="100" dirty="0">
                <a:effectLst/>
                <a:latin typeface="宋体" panose="02010600030101010101" pitchFamily="2" charset="-122"/>
                <a:ea typeface="宋体" panose="02010600030101010101" pitchFamily="2" charset="-122"/>
                <a:cs typeface="Times New Roman" panose="02020603050405020304" pitchFamily="18" charset="0"/>
              </a:rPr>
              <a:t>设计独立模型</a:t>
            </a:r>
            <a:r>
              <a:rPr lang="zh-CN" altLang="en-US" sz="3200" kern="100" dirty="0">
                <a:effectLst/>
                <a:latin typeface="宋体" panose="02010600030101010101" pitchFamily="2" charset="-122"/>
                <a:ea typeface="宋体" panose="02010600030101010101" pitchFamily="2" charset="-122"/>
                <a:cs typeface="Times New Roman" panose="02020603050405020304" pitchFamily="18" charset="0"/>
              </a:rPr>
              <a:t>的目的</a:t>
            </a:r>
            <a:r>
              <a:rPr lang="zh-CN" altLang="zh-CN" sz="3200" kern="100" dirty="0">
                <a:effectLst/>
                <a:latin typeface="宋体" panose="02010600030101010101" pitchFamily="2" charset="-122"/>
                <a:ea typeface="宋体" panose="02010600030101010101" pitchFamily="2" charset="-122"/>
                <a:cs typeface="Times New Roman" panose="02020603050405020304" pitchFamily="18" charset="0"/>
              </a:rPr>
              <a:t>。</a:t>
            </a:r>
          </a:p>
        </p:txBody>
      </p:sp>
      <p:pic>
        <p:nvPicPr>
          <p:cNvPr id="5" name="图片 4">
            <a:extLst>
              <a:ext uri="{FF2B5EF4-FFF2-40B4-BE49-F238E27FC236}">
                <a16:creationId xmlns:a16="http://schemas.microsoft.com/office/drawing/2014/main" id="{A1B7937A-3E52-844B-3ACC-224AD740B7A3}"/>
              </a:ext>
            </a:extLst>
          </p:cNvPr>
          <p:cNvPicPr>
            <a:picLocks noChangeAspect="1"/>
          </p:cNvPicPr>
          <p:nvPr/>
        </p:nvPicPr>
        <p:blipFill>
          <a:blip r:embed="rId3"/>
          <a:stretch>
            <a:fillRect/>
          </a:stretch>
        </p:blipFill>
        <p:spPr>
          <a:xfrm>
            <a:off x="155390" y="1346504"/>
            <a:ext cx="6114195" cy="4944821"/>
          </a:xfrm>
          <a:prstGeom prst="rect">
            <a:avLst/>
          </a:prstGeom>
        </p:spPr>
      </p:pic>
    </p:spTree>
    <p:extLst>
      <p:ext uri="{BB962C8B-B14F-4D97-AF65-F5344CB8AC3E}">
        <p14:creationId xmlns:p14="http://schemas.microsoft.com/office/powerpoint/2010/main" val="2092481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03586A-4803-4E8E-B802-6FE56641C4E5}"/>
              </a:ext>
            </a:extLst>
          </p:cNvPr>
          <p:cNvSpPr>
            <a:spLocks noGrp="1"/>
          </p:cNvSpPr>
          <p:nvPr>
            <p:ph type="title"/>
          </p:nvPr>
        </p:nvSpPr>
        <p:spPr>
          <a:xfrm>
            <a:off x="155390" y="265176"/>
            <a:ext cx="10703112" cy="602997"/>
          </a:xfrm>
        </p:spPr>
        <p:txBody>
          <a:bodyPr>
            <a:normAutofit fontScale="90000"/>
          </a:bodyPr>
          <a:lstStyle/>
          <a:p>
            <a:r>
              <a:rPr lang="zh-CN" altLang="en-US" dirty="0"/>
              <a:t>减少缺陷继承的迁移学习</a:t>
            </a:r>
            <a:r>
              <a:rPr lang="en-US" altLang="zh-CN" dirty="0" err="1"/>
              <a:t>ReMoS</a:t>
            </a:r>
            <a:r>
              <a:rPr lang="en-US" altLang="zh-CN" dirty="0"/>
              <a:t>(</a:t>
            </a:r>
            <a:r>
              <a:rPr lang="zh-CN" altLang="en-US" dirty="0"/>
              <a:t>相关模型切片</a:t>
            </a:r>
            <a:r>
              <a:rPr lang="en-US" altLang="zh-CN" dirty="0"/>
              <a:t>)</a:t>
            </a:r>
            <a:endParaRPr lang="zh-CN" altLang="en-US" dirty="0"/>
          </a:p>
        </p:txBody>
      </p:sp>
      <p:sp>
        <p:nvSpPr>
          <p:cNvPr id="3" name="灯片编号占位符 2">
            <a:extLst>
              <a:ext uri="{FF2B5EF4-FFF2-40B4-BE49-F238E27FC236}">
                <a16:creationId xmlns:a16="http://schemas.microsoft.com/office/drawing/2014/main" id="{DA626728-CF77-423B-872E-BB79CD8AA67B}"/>
              </a:ext>
            </a:extLst>
          </p:cNvPr>
          <p:cNvSpPr>
            <a:spLocks noGrp="1"/>
          </p:cNvSpPr>
          <p:nvPr>
            <p:ph type="sldNum" sz="quarter" idx="11"/>
          </p:nvPr>
        </p:nvSpPr>
        <p:spPr/>
        <p:txBody>
          <a:bodyPr/>
          <a:lstStyle/>
          <a:p>
            <a:fld id="{8699F50C-BE38-4BD0-BA84-9B090E1F2B9B}" type="slidenum">
              <a:rPr lang="en-IN" smtClean="0"/>
              <a:t>12</a:t>
            </a:fld>
            <a:endParaRPr lang="en-IN" dirty="0"/>
          </a:p>
        </p:txBody>
      </p:sp>
      <p:sp>
        <p:nvSpPr>
          <p:cNvPr id="6" name="文本框 5">
            <a:extLst>
              <a:ext uri="{FF2B5EF4-FFF2-40B4-BE49-F238E27FC236}">
                <a16:creationId xmlns:a16="http://schemas.microsoft.com/office/drawing/2014/main" id="{0929BAEB-6673-183F-EBE1-FEFDF3A77ABD}"/>
              </a:ext>
            </a:extLst>
          </p:cNvPr>
          <p:cNvSpPr txBox="1"/>
          <p:nvPr/>
        </p:nvSpPr>
        <p:spPr>
          <a:xfrm>
            <a:off x="160866" y="940074"/>
            <a:ext cx="12031134" cy="2554545"/>
          </a:xfrm>
          <a:prstGeom prst="rect">
            <a:avLst/>
          </a:prstGeom>
          <a:noFill/>
        </p:spPr>
        <p:txBody>
          <a:bodyPr wrap="square">
            <a:spAutoFit/>
          </a:bodyPr>
          <a:lstStyle/>
          <a:p>
            <a:pPr algn="just"/>
            <a:r>
              <a:rPr lang="zh-CN" altLang="en-US" sz="3200" kern="100" dirty="0">
                <a:latin typeface="宋体" panose="02010600030101010101" pitchFamily="2" charset="-122"/>
                <a:ea typeface="宋体" panose="02010600030101010101" pitchFamily="2" charset="-122"/>
                <a:cs typeface="Times New Roman" panose="02020603050405020304" pitchFamily="18" charset="0"/>
              </a:rPr>
              <a:t>如果使用迁移学习时，你的与训练模型有缺陷，那么就会导致子模型也有这个缺陷。这篇文章的</a:t>
            </a:r>
            <a:r>
              <a:rPr lang="en-US" altLang="zh-CN" sz="3200" kern="100" dirty="0">
                <a:latin typeface="宋体" panose="02010600030101010101" pitchFamily="2" charset="-122"/>
                <a:ea typeface="宋体" panose="02010600030101010101" pitchFamily="2" charset="-122"/>
                <a:cs typeface="Times New Roman" panose="02020603050405020304" pitchFamily="18" charset="0"/>
              </a:rPr>
              <a:t>motivation</a:t>
            </a:r>
            <a:r>
              <a:rPr lang="zh-CN" altLang="en-US" sz="3200" kern="100" dirty="0">
                <a:latin typeface="宋体" panose="02010600030101010101" pitchFamily="2" charset="-122"/>
                <a:ea typeface="宋体" panose="02010600030101010101" pitchFamily="2" charset="-122"/>
                <a:cs typeface="Times New Roman" panose="02020603050405020304" pitchFamily="18" charset="0"/>
              </a:rPr>
              <a:t>就是如何在减少缺陷继承的同时，可以保持使用预训练模型的好处。方法首先从预训练模型的权重中，将哪些与</a:t>
            </a:r>
            <a:r>
              <a:rPr lang="en-US" altLang="zh-CN" sz="3200" kern="100" dirty="0">
                <a:latin typeface="宋体" panose="02010600030101010101" pitchFamily="2" charset="-122"/>
                <a:ea typeface="宋体" panose="02010600030101010101" pitchFamily="2" charset="-122"/>
                <a:cs typeface="Times New Roman" panose="02020603050405020304" pitchFamily="18" charset="0"/>
              </a:rPr>
              <a:t>student dataset</a:t>
            </a:r>
            <a:r>
              <a:rPr lang="zh-CN" altLang="en-US" sz="3200" kern="100" dirty="0">
                <a:latin typeface="宋体" panose="02010600030101010101" pitchFamily="2" charset="-122"/>
                <a:ea typeface="宋体" panose="02010600030101010101" pitchFamily="2" charset="-122"/>
                <a:cs typeface="Times New Roman" panose="02020603050405020304" pitchFamily="18" charset="0"/>
              </a:rPr>
              <a:t>更相关排好序。然后判断出哪些部分的权值对教师模型重要。</a:t>
            </a:r>
            <a:r>
              <a:rPr lang="zh-CN" altLang="en-US" sz="3200" kern="100" dirty="0">
                <a:effectLst/>
                <a:latin typeface="宋体" panose="02010600030101010101" pitchFamily="2" charset="-122"/>
                <a:ea typeface="宋体" panose="02010600030101010101" pitchFamily="2" charset="-122"/>
                <a:cs typeface="Times New Roman" panose="02020603050405020304" pitchFamily="18" charset="0"/>
              </a:rPr>
              <a:t>计算相关权重，并进行微调。</a:t>
            </a:r>
            <a:endParaRPr lang="zh-CN" altLang="zh-CN" sz="3200" kern="100" dirty="0">
              <a:effectLst/>
              <a:latin typeface="宋体" panose="02010600030101010101" pitchFamily="2" charset="-122"/>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23DE686B-6448-A05A-AA34-78F27D54DB45}"/>
              </a:ext>
            </a:extLst>
          </p:cNvPr>
          <p:cNvPicPr>
            <a:picLocks noChangeAspect="1"/>
          </p:cNvPicPr>
          <p:nvPr/>
        </p:nvPicPr>
        <p:blipFill>
          <a:blip r:embed="rId3"/>
          <a:stretch>
            <a:fillRect/>
          </a:stretch>
        </p:blipFill>
        <p:spPr>
          <a:xfrm>
            <a:off x="0" y="3429000"/>
            <a:ext cx="12192000" cy="3679031"/>
          </a:xfrm>
          <a:prstGeom prst="rect">
            <a:avLst/>
          </a:prstGeom>
        </p:spPr>
      </p:pic>
    </p:spTree>
    <p:extLst>
      <p:ext uri="{BB962C8B-B14F-4D97-AF65-F5344CB8AC3E}">
        <p14:creationId xmlns:p14="http://schemas.microsoft.com/office/powerpoint/2010/main" val="986934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DA626728-CF77-423B-872E-BB79CD8AA67B}"/>
              </a:ext>
            </a:extLst>
          </p:cNvPr>
          <p:cNvSpPr>
            <a:spLocks noGrp="1"/>
          </p:cNvSpPr>
          <p:nvPr>
            <p:ph type="sldNum" sz="quarter" idx="11"/>
          </p:nvPr>
        </p:nvSpPr>
        <p:spPr/>
        <p:txBody>
          <a:bodyPr/>
          <a:lstStyle/>
          <a:p>
            <a:fld id="{8699F50C-BE38-4BD0-BA84-9B090E1F2B9B}" type="slidenum">
              <a:rPr lang="en-IN" smtClean="0"/>
              <a:t>13</a:t>
            </a:fld>
            <a:endParaRPr lang="en-IN" dirty="0"/>
          </a:p>
        </p:txBody>
      </p:sp>
      <p:sp>
        <p:nvSpPr>
          <p:cNvPr id="10" name="文本框 9">
            <a:extLst>
              <a:ext uri="{FF2B5EF4-FFF2-40B4-BE49-F238E27FC236}">
                <a16:creationId xmlns:a16="http://schemas.microsoft.com/office/drawing/2014/main" id="{64FD3433-ED43-778E-6258-8BC39E6382DB}"/>
              </a:ext>
            </a:extLst>
          </p:cNvPr>
          <p:cNvSpPr txBox="1"/>
          <p:nvPr/>
        </p:nvSpPr>
        <p:spPr>
          <a:xfrm>
            <a:off x="157162" y="161829"/>
            <a:ext cx="9410171" cy="769441"/>
          </a:xfrm>
          <a:prstGeom prst="rect">
            <a:avLst/>
          </a:prstGeom>
          <a:noFill/>
        </p:spPr>
        <p:txBody>
          <a:bodyPr wrap="square">
            <a:spAutoFit/>
          </a:bodyPr>
          <a:lstStyle/>
          <a:p>
            <a:r>
              <a:rPr lang="zh-CN" altLang="en-US" sz="4400" b="1" dirty="0">
                <a:solidFill>
                  <a:srgbClr val="00194C"/>
                </a:solidFill>
                <a:latin typeface="Calibri" panose="020F0502020204030204"/>
                <a:ea typeface="宋体" panose="02010600030101010101" pitchFamily="2" charset="-122"/>
                <a:cs typeface="+mj-cs"/>
              </a:rPr>
              <a:t>全局模型个性化方法的优缺点</a:t>
            </a:r>
            <a:endParaRPr lang="zh-CN" altLang="en-US" dirty="0"/>
          </a:p>
        </p:txBody>
      </p:sp>
      <p:sp>
        <p:nvSpPr>
          <p:cNvPr id="4" name="文本框 3">
            <a:extLst>
              <a:ext uri="{FF2B5EF4-FFF2-40B4-BE49-F238E27FC236}">
                <a16:creationId xmlns:a16="http://schemas.microsoft.com/office/drawing/2014/main" id="{1403B032-3503-350C-6478-728CD14201B7}"/>
              </a:ext>
            </a:extLst>
          </p:cNvPr>
          <p:cNvSpPr txBox="1"/>
          <p:nvPr/>
        </p:nvSpPr>
        <p:spPr>
          <a:xfrm>
            <a:off x="-15710" y="931270"/>
            <a:ext cx="12207710" cy="6001643"/>
          </a:xfrm>
          <a:prstGeom prst="rect">
            <a:avLst/>
          </a:prstGeom>
          <a:noFill/>
        </p:spPr>
        <p:txBody>
          <a:bodyPr wrap="square">
            <a:spAutoFit/>
          </a:bodyPr>
          <a:lstStyle/>
          <a:p>
            <a:r>
              <a:rPr lang="en-US" altLang="zh-CN" sz="3200" dirty="0">
                <a:latin typeface="+mn-ea"/>
              </a:rPr>
              <a:t>	</a:t>
            </a:r>
            <a:r>
              <a:rPr lang="zh-CN" altLang="en-US" sz="3200" dirty="0">
                <a:latin typeface="+mn-ea"/>
              </a:rPr>
              <a:t>基于数据的方法旨在减少客户端数据分布的统计异质性，解决客户端漂移问题。数据增强方法易于实现。然而由于有必要了解全局数据分布，导致隐私泄露的可能性。而且改变的客户端的数据分布，使得客户端的本地数据的个性化被破坏。此外许多基于数据的方法还需要假设一个可以代表全局数据分布的代理数据集。</a:t>
            </a:r>
          </a:p>
          <a:p>
            <a:r>
              <a:rPr lang="en-US" altLang="zh-CN" sz="3200" dirty="0">
                <a:latin typeface="+mn-ea"/>
              </a:rPr>
              <a:t>	</a:t>
            </a:r>
            <a:r>
              <a:rPr lang="zh-CN" altLang="en-US" sz="3200" dirty="0">
                <a:latin typeface="+mn-ea"/>
              </a:rPr>
              <a:t>基于模型的方法训练单一全局模型。</a:t>
            </a:r>
            <a:r>
              <a:rPr lang="en-US" altLang="zh-CN" sz="3200" dirty="0">
                <a:latin typeface="+mn-ea"/>
              </a:rPr>
              <a:t>(1)</a:t>
            </a:r>
            <a:r>
              <a:rPr lang="zh-CN" altLang="en-US" sz="3200" dirty="0">
                <a:latin typeface="+mn-ea"/>
              </a:rPr>
              <a:t>正则化方法很容易实现，它们只需要对</a:t>
            </a:r>
            <a:r>
              <a:rPr lang="en-US" altLang="zh-CN" sz="3200" dirty="0" err="1">
                <a:latin typeface="+mn-ea"/>
              </a:rPr>
              <a:t>FedAvg</a:t>
            </a:r>
            <a:r>
              <a:rPr lang="zh-CN" altLang="en-US" sz="3200" dirty="0">
                <a:latin typeface="+mn-ea"/>
              </a:rPr>
              <a:t>算法稍加修改。</a:t>
            </a:r>
            <a:r>
              <a:rPr lang="en-US" altLang="zh-CN" sz="3200" dirty="0">
                <a:latin typeface="+mn-ea"/>
              </a:rPr>
              <a:t>(2)</a:t>
            </a:r>
            <a:r>
              <a:rPr lang="zh-CN" altLang="en-US" sz="3200" dirty="0">
                <a:latin typeface="+mn-ea"/>
              </a:rPr>
              <a:t>元学习优化全局模型，实现快速个性化。然而由于计算是昂贵的，因此需要梯度近似。</a:t>
            </a:r>
            <a:r>
              <a:rPr lang="en-US" altLang="zh-CN" sz="3200" dirty="0">
                <a:latin typeface="+mn-ea"/>
              </a:rPr>
              <a:t>(3)</a:t>
            </a:r>
            <a:r>
              <a:rPr lang="zh-CN" altLang="en-US" sz="3200" dirty="0">
                <a:latin typeface="+mn-ea"/>
              </a:rPr>
              <a:t>迁移学习通过减少全局模型和局部模型之间的领域差异来提高个性化。由于上述方法假设单一的全局模型设置，因此当客户机数据分布之间存在显著差异时，并不适合于解决方案个性化。而且基于模型的方法通常假设所有客户机和</a:t>
            </a:r>
            <a:r>
              <a:rPr lang="en-US" altLang="zh-CN" sz="3200" dirty="0">
                <a:latin typeface="+mn-ea"/>
              </a:rPr>
              <a:t>FL</a:t>
            </a:r>
            <a:r>
              <a:rPr lang="zh-CN" altLang="en-US" sz="3200" dirty="0">
                <a:latin typeface="+mn-ea"/>
              </a:rPr>
              <a:t>服务器共享一个通用的模型架构。</a:t>
            </a:r>
          </a:p>
        </p:txBody>
      </p:sp>
    </p:spTree>
    <p:extLst>
      <p:ext uri="{BB962C8B-B14F-4D97-AF65-F5344CB8AC3E}">
        <p14:creationId xmlns:p14="http://schemas.microsoft.com/office/powerpoint/2010/main" val="466414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DA626728-CF77-423B-872E-BB79CD8AA67B}"/>
              </a:ext>
            </a:extLst>
          </p:cNvPr>
          <p:cNvSpPr>
            <a:spLocks noGrp="1"/>
          </p:cNvSpPr>
          <p:nvPr>
            <p:ph type="sldNum" sz="quarter" idx="11"/>
          </p:nvPr>
        </p:nvSpPr>
        <p:spPr/>
        <p:txBody>
          <a:bodyPr/>
          <a:lstStyle/>
          <a:p>
            <a:fld id="{8699F50C-BE38-4BD0-BA84-9B090E1F2B9B}" type="slidenum">
              <a:rPr lang="en-IN" smtClean="0"/>
              <a:t>14</a:t>
            </a:fld>
            <a:endParaRPr lang="en-IN" dirty="0"/>
          </a:p>
        </p:txBody>
      </p:sp>
      <p:sp>
        <p:nvSpPr>
          <p:cNvPr id="4" name="文本框 3">
            <a:extLst>
              <a:ext uri="{FF2B5EF4-FFF2-40B4-BE49-F238E27FC236}">
                <a16:creationId xmlns:a16="http://schemas.microsoft.com/office/drawing/2014/main" id="{71EDDECE-8F8D-487D-80E4-0308356BC1C9}"/>
              </a:ext>
            </a:extLst>
          </p:cNvPr>
          <p:cNvSpPr txBox="1"/>
          <p:nvPr/>
        </p:nvSpPr>
        <p:spPr>
          <a:xfrm>
            <a:off x="0" y="1988796"/>
            <a:ext cx="12192000" cy="2554545"/>
          </a:xfrm>
          <a:prstGeom prst="rect">
            <a:avLst/>
          </a:prstGeom>
          <a:noFill/>
        </p:spPr>
        <p:txBody>
          <a:bodyPr wrap="square" rtlCol="0">
            <a:spAutoFit/>
          </a:bodyPr>
          <a:lstStyle/>
          <a:p>
            <a:pPr algn="just"/>
            <a:r>
              <a:rPr lang="en-US" altLang="zh-CN" sz="2800" kern="100" spc="75" dirty="0">
                <a:effectLst/>
                <a:latin typeface="Arial" panose="020B0604020202020204" pitchFamily="34" charset="0"/>
                <a:ea typeface="等线" panose="02010600030101010101" pitchFamily="2" charset="-122"/>
                <a:cs typeface="Arial" panose="020B0604020202020204" pitchFamily="34" charset="0"/>
              </a:rPr>
              <a:t>	</a:t>
            </a:r>
            <a:r>
              <a:rPr lang="zh-CN" altLang="en-US" sz="3200" kern="100" spc="75" dirty="0">
                <a:effectLst/>
                <a:latin typeface="+mn-ea"/>
                <a:cs typeface="Arial" panose="020B0604020202020204" pitchFamily="34" charset="0"/>
              </a:rPr>
              <a:t>客户端的个性化模型这种</a:t>
            </a:r>
            <a:r>
              <a:rPr lang="zh-CN" altLang="en-US" sz="3200" b="0" i="0" dirty="0">
                <a:solidFill>
                  <a:srgbClr val="000000"/>
                </a:solidFill>
                <a:effectLst/>
                <a:latin typeface="+mn-ea"/>
              </a:rPr>
              <a:t>策略</a:t>
            </a:r>
            <a:r>
              <a:rPr lang="zh-CN" altLang="zh-CN" sz="3200" kern="100" spc="75" dirty="0">
                <a:effectLst/>
                <a:latin typeface="+mn-ea"/>
                <a:cs typeface="Arial" panose="020B0604020202020204" pitchFamily="34" charset="0"/>
              </a:rPr>
              <a:t>与训练单一全局模型的全局模型个性化策略不同，这一类方法训练个体的个性化</a:t>
            </a:r>
            <a:r>
              <a:rPr lang="en-US" altLang="zh-CN" sz="3200" kern="100" spc="75" dirty="0">
                <a:effectLst/>
                <a:latin typeface="+mn-ea"/>
                <a:cs typeface="Times New Roman" panose="02020603050405020304" pitchFamily="18" charset="0"/>
              </a:rPr>
              <a:t>FL</a:t>
            </a:r>
            <a:r>
              <a:rPr lang="zh-CN" altLang="zh-CN" sz="3200" kern="100" spc="75" dirty="0">
                <a:effectLst/>
                <a:latin typeface="+mn-ea"/>
                <a:cs typeface="Arial" panose="020B0604020202020204" pitchFamily="34" charset="0"/>
              </a:rPr>
              <a:t>模型。目标是通过修改</a:t>
            </a:r>
            <a:r>
              <a:rPr lang="en-US" altLang="zh-CN" sz="3200" kern="100" spc="75" dirty="0">
                <a:effectLst/>
                <a:latin typeface="+mn-ea"/>
                <a:cs typeface="Times New Roman" panose="02020603050405020304" pitchFamily="18" charset="0"/>
              </a:rPr>
              <a:t>FL</a:t>
            </a:r>
            <a:r>
              <a:rPr lang="zh-CN" altLang="zh-CN" sz="3200" kern="100" spc="75" dirty="0">
                <a:effectLst/>
                <a:latin typeface="+mn-ea"/>
                <a:cs typeface="Arial" panose="020B0604020202020204" pitchFamily="34" charset="0"/>
              </a:rPr>
              <a:t>模型聚合过程来建立个性化模型。这是通过在联邦学习中应用不同的学习模式来实现的。个性化技术分为基于架构的方法和基于相似性的方法。</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D29D965A-03A5-F2A7-6A64-5D899BE39A4B}"/>
              </a:ext>
            </a:extLst>
          </p:cNvPr>
          <p:cNvSpPr txBox="1"/>
          <p:nvPr/>
        </p:nvSpPr>
        <p:spPr>
          <a:xfrm>
            <a:off x="359910" y="224748"/>
            <a:ext cx="8838681" cy="769441"/>
          </a:xfrm>
          <a:prstGeom prst="rect">
            <a:avLst/>
          </a:prstGeom>
          <a:noFill/>
        </p:spPr>
        <p:txBody>
          <a:bodyPr wrap="square">
            <a:spAutoFit/>
          </a:bodyPr>
          <a:lstStyle/>
          <a:p>
            <a:r>
              <a:rPr kumimoji="0" lang="zh-CN" altLang="en-US" sz="4400" b="1" i="0" u="none" strike="noStrike" kern="1200" cap="none" spc="0" normalizeH="0" baseline="0" noProof="0" dirty="0">
                <a:ln>
                  <a:noFill/>
                </a:ln>
                <a:solidFill>
                  <a:srgbClr val="00194C"/>
                </a:solidFill>
                <a:effectLst/>
                <a:uLnTx/>
                <a:uFillTx/>
                <a:latin typeface="Calibri" panose="020F0502020204030204"/>
                <a:ea typeface="宋体" panose="02010600030101010101" pitchFamily="2" charset="-122"/>
                <a:cs typeface="+mj-cs"/>
              </a:rPr>
              <a:t>三、个性化联邦学习方法的分类</a:t>
            </a:r>
            <a:endParaRPr lang="zh-CN" altLang="en-US" dirty="0"/>
          </a:p>
        </p:txBody>
      </p:sp>
    </p:spTree>
    <p:extLst>
      <p:ext uri="{BB962C8B-B14F-4D97-AF65-F5344CB8AC3E}">
        <p14:creationId xmlns:p14="http://schemas.microsoft.com/office/powerpoint/2010/main" val="4068459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03586A-4803-4E8E-B802-6FE56641C4E5}"/>
              </a:ext>
            </a:extLst>
          </p:cNvPr>
          <p:cNvSpPr>
            <a:spLocks noGrp="1"/>
          </p:cNvSpPr>
          <p:nvPr>
            <p:ph type="title"/>
          </p:nvPr>
        </p:nvSpPr>
        <p:spPr>
          <a:xfrm>
            <a:off x="283976" y="393687"/>
            <a:ext cx="10862995" cy="616247"/>
          </a:xfrm>
        </p:spPr>
        <p:txBody>
          <a:bodyPr>
            <a:normAutofit fontScale="90000"/>
          </a:bodyPr>
          <a:lstStyle/>
          <a:p>
            <a:r>
              <a:rPr lang="zh-CN" altLang="en-US" dirty="0"/>
              <a:t>基于架构的方法</a:t>
            </a:r>
            <a:r>
              <a:rPr lang="en-US" altLang="zh-CN" dirty="0"/>
              <a:t>-</a:t>
            </a:r>
            <a:r>
              <a:rPr lang="zh-CN" altLang="en-US" dirty="0"/>
              <a:t>知识蒸馏</a:t>
            </a:r>
          </a:p>
        </p:txBody>
      </p:sp>
      <p:sp>
        <p:nvSpPr>
          <p:cNvPr id="3" name="灯片编号占位符 2">
            <a:extLst>
              <a:ext uri="{FF2B5EF4-FFF2-40B4-BE49-F238E27FC236}">
                <a16:creationId xmlns:a16="http://schemas.microsoft.com/office/drawing/2014/main" id="{DA626728-CF77-423B-872E-BB79CD8AA67B}"/>
              </a:ext>
            </a:extLst>
          </p:cNvPr>
          <p:cNvSpPr>
            <a:spLocks noGrp="1"/>
          </p:cNvSpPr>
          <p:nvPr>
            <p:ph type="sldNum" sz="quarter" idx="11"/>
          </p:nvPr>
        </p:nvSpPr>
        <p:spPr/>
        <p:txBody>
          <a:bodyPr/>
          <a:lstStyle/>
          <a:p>
            <a:fld id="{8699F50C-BE38-4BD0-BA84-9B090E1F2B9B}" type="slidenum">
              <a:rPr lang="en-IN" smtClean="0"/>
              <a:t>15</a:t>
            </a:fld>
            <a:endParaRPr lang="en-IN" dirty="0"/>
          </a:p>
        </p:txBody>
      </p:sp>
      <p:sp>
        <p:nvSpPr>
          <p:cNvPr id="6" name="文本框 5">
            <a:extLst>
              <a:ext uri="{FF2B5EF4-FFF2-40B4-BE49-F238E27FC236}">
                <a16:creationId xmlns:a16="http://schemas.microsoft.com/office/drawing/2014/main" id="{6A412A8C-9016-F3A1-0B60-AF313EAA5076}"/>
              </a:ext>
            </a:extLst>
          </p:cNvPr>
          <p:cNvSpPr txBox="1"/>
          <p:nvPr/>
        </p:nvSpPr>
        <p:spPr>
          <a:xfrm>
            <a:off x="6364819" y="1266337"/>
            <a:ext cx="5632829" cy="2554545"/>
          </a:xfrm>
          <a:prstGeom prst="rect">
            <a:avLst/>
          </a:prstGeom>
          <a:noFill/>
        </p:spPr>
        <p:txBody>
          <a:bodyPr wrap="square">
            <a:spAutoFit/>
          </a:bodyPr>
          <a:lstStyle/>
          <a:p>
            <a:pPr indent="266700" algn="just"/>
            <a:r>
              <a:rPr lang="zh-CN" altLang="zh-CN" sz="3200" spc="75" dirty="0">
                <a:effectLst/>
                <a:latin typeface="宋体" panose="02010600030101010101" pitchFamily="2" charset="-122"/>
                <a:ea typeface="宋体" panose="02010600030101010101" pitchFamily="2" charset="-122"/>
                <a:cs typeface="Arial" panose="020B0604020202020204" pitchFamily="34" charset="0"/>
              </a:rPr>
              <a:t>知识蒸馏可以将一个教师网络的知识提取到学生网络中。将知识蒸馏引入联邦学习将全局联邦模型作为教师，将个性化模型作为学生。</a:t>
            </a:r>
            <a:endParaRPr lang="en-US" altLang="zh-CN" sz="3200" kern="100" spc="75" dirty="0">
              <a:effectLst/>
              <a:latin typeface="宋体" panose="02010600030101010101" pitchFamily="2" charset="-122"/>
              <a:ea typeface="宋体" panose="02010600030101010101" pitchFamily="2" charset="-122"/>
              <a:cs typeface="Arial" panose="020B0604020202020204" pitchFamily="34" charset="0"/>
            </a:endParaRPr>
          </a:p>
        </p:txBody>
      </p:sp>
      <p:pic>
        <p:nvPicPr>
          <p:cNvPr id="5" name="图片 4">
            <a:extLst>
              <a:ext uri="{FF2B5EF4-FFF2-40B4-BE49-F238E27FC236}">
                <a16:creationId xmlns:a16="http://schemas.microsoft.com/office/drawing/2014/main" id="{0D0347D2-2DEE-849B-CEC0-436271B21C97}"/>
              </a:ext>
            </a:extLst>
          </p:cNvPr>
          <p:cNvPicPr>
            <a:picLocks noChangeAspect="1"/>
          </p:cNvPicPr>
          <p:nvPr/>
        </p:nvPicPr>
        <p:blipFill>
          <a:blip r:embed="rId3"/>
          <a:stretch>
            <a:fillRect/>
          </a:stretch>
        </p:blipFill>
        <p:spPr>
          <a:xfrm>
            <a:off x="0" y="1010520"/>
            <a:ext cx="6364819" cy="5528392"/>
          </a:xfrm>
          <a:prstGeom prst="rect">
            <a:avLst/>
          </a:prstGeom>
        </p:spPr>
      </p:pic>
    </p:spTree>
    <p:extLst>
      <p:ext uri="{BB962C8B-B14F-4D97-AF65-F5344CB8AC3E}">
        <p14:creationId xmlns:p14="http://schemas.microsoft.com/office/powerpoint/2010/main" val="47251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03586A-4803-4E8E-B802-6FE56641C4E5}"/>
              </a:ext>
            </a:extLst>
          </p:cNvPr>
          <p:cNvSpPr>
            <a:spLocks noGrp="1"/>
          </p:cNvSpPr>
          <p:nvPr>
            <p:ph type="title"/>
          </p:nvPr>
        </p:nvSpPr>
        <p:spPr>
          <a:xfrm>
            <a:off x="283977" y="465671"/>
            <a:ext cx="10470460" cy="353195"/>
          </a:xfrm>
        </p:spPr>
        <p:txBody>
          <a:bodyPr>
            <a:normAutofit fontScale="90000"/>
          </a:bodyPr>
          <a:lstStyle/>
          <a:p>
            <a:r>
              <a:rPr lang="zh-CN" altLang="en-US" dirty="0"/>
              <a:t>知识蒸馏</a:t>
            </a:r>
            <a:r>
              <a:rPr lang="en-US" altLang="zh-CN" dirty="0" err="1"/>
              <a:t>FedGen</a:t>
            </a:r>
            <a:endParaRPr lang="zh-CN" altLang="en-US" dirty="0"/>
          </a:p>
        </p:txBody>
      </p:sp>
      <p:sp>
        <p:nvSpPr>
          <p:cNvPr id="3" name="灯片编号占位符 2">
            <a:extLst>
              <a:ext uri="{FF2B5EF4-FFF2-40B4-BE49-F238E27FC236}">
                <a16:creationId xmlns:a16="http://schemas.microsoft.com/office/drawing/2014/main" id="{DA626728-CF77-423B-872E-BB79CD8AA67B}"/>
              </a:ext>
            </a:extLst>
          </p:cNvPr>
          <p:cNvSpPr>
            <a:spLocks noGrp="1"/>
          </p:cNvSpPr>
          <p:nvPr>
            <p:ph type="sldNum" sz="quarter" idx="11"/>
          </p:nvPr>
        </p:nvSpPr>
        <p:spPr/>
        <p:txBody>
          <a:bodyPr/>
          <a:lstStyle/>
          <a:p>
            <a:fld id="{8699F50C-BE38-4BD0-BA84-9B090E1F2B9B}" type="slidenum">
              <a:rPr lang="en-IN" smtClean="0"/>
              <a:t>16</a:t>
            </a:fld>
            <a:endParaRPr lang="en-IN" dirty="0"/>
          </a:p>
        </p:txBody>
      </p:sp>
      <p:sp>
        <p:nvSpPr>
          <p:cNvPr id="4" name="文本框 3">
            <a:extLst>
              <a:ext uri="{FF2B5EF4-FFF2-40B4-BE49-F238E27FC236}">
                <a16:creationId xmlns:a16="http://schemas.microsoft.com/office/drawing/2014/main" id="{71EDDECE-8F8D-487D-80E4-0308356BC1C9}"/>
              </a:ext>
            </a:extLst>
          </p:cNvPr>
          <p:cNvSpPr txBox="1"/>
          <p:nvPr/>
        </p:nvSpPr>
        <p:spPr>
          <a:xfrm>
            <a:off x="7121906" y="1659285"/>
            <a:ext cx="4765292" cy="4524315"/>
          </a:xfrm>
          <a:prstGeom prst="rect">
            <a:avLst/>
          </a:prstGeom>
          <a:noFill/>
        </p:spPr>
        <p:txBody>
          <a:bodyPr wrap="square" rtlCol="0">
            <a:spAutoFit/>
          </a:bodyPr>
          <a:lstStyle/>
          <a:p>
            <a:pPr algn="just"/>
            <a:r>
              <a:rPr lang="zh-CN" altLang="en-US" sz="3200" b="0" i="0" dirty="0">
                <a:solidFill>
                  <a:srgbClr val="4D4D4D"/>
                </a:solidFill>
                <a:effectLst/>
                <a:latin typeface="-apple-system"/>
              </a:rPr>
              <a:t>在</a:t>
            </a:r>
            <a:r>
              <a:rPr lang="en-US" altLang="zh-CN" sz="3200" b="0" i="0" dirty="0">
                <a:solidFill>
                  <a:srgbClr val="4D4D4D"/>
                </a:solidFill>
                <a:effectLst/>
                <a:latin typeface="-apple-system"/>
              </a:rPr>
              <a:t>server</a:t>
            </a:r>
            <a:r>
              <a:rPr lang="zh-CN" altLang="en-US" sz="3200" b="0" i="0" dirty="0">
                <a:solidFill>
                  <a:srgbClr val="4D4D4D"/>
                </a:solidFill>
                <a:effectLst/>
                <a:latin typeface="-apple-system"/>
              </a:rPr>
              <a:t>端训练一个生成器，根据每个</a:t>
            </a:r>
            <a:r>
              <a:rPr lang="en-US" altLang="zh-CN" sz="3200" b="0" i="0" dirty="0">
                <a:solidFill>
                  <a:srgbClr val="4D4D4D"/>
                </a:solidFill>
                <a:effectLst/>
                <a:latin typeface="-apple-system"/>
              </a:rPr>
              <a:t>client</a:t>
            </a:r>
            <a:r>
              <a:rPr lang="zh-CN" altLang="en-US" sz="3200" b="0" i="0" dirty="0">
                <a:solidFill>
                  <a:srgbClr val="4D4D4D"/>
                </a:solidFill>
                <a:effectLst/>
                <a:latin typeface="-apple-system"/>
              </a:rPr>
              <a:t>提供给</a:t>
            </a:r>
            <a:r>
              <a:rPr lang="en-US" altLang="zh-CN" sz="3200" b="0" i="0" dirty="0">
                <a:solidFill>
                  <a:srgbClr val="4D4D4D"/>
                </a:solidFill>
                <a:effectLst/>
                <a:latin typeface="-apple-system"/>
              </a:rPr>
              <a:t>server</a:t>
            </a:r>
            <a:r>
              <a:rPr lang="zh-CN" altLang="en-US" sz="3200" b="0" i="0" dirty="0">
                <a:solidFill>
                  <a:srgbClr val="4D4D4D"/>
                </a:solidFill>
                <a:effectLst/>
                <a:latin typeface="-apple-system"/>
              </a:rPr>
              <a:t>自己样本标签的分布与添加的噪声，生成符合全局数据分布的样本，然后广播给用户，</a:t>
            </a:r>
            <a:r>
              <a:rPr lang="zh-CN" altLang="en-US" sz="3200" b="0" i="0" dirty="0">
                <a:solidFill>
                  <a:srgbClr val="4F4F4F"/>
                </a:solidFill>
                <a:effectLst/>
                <a:latin typeface="-apple-system"/>
              </a:rPr>
              <a:t>利用该生成器向用户传递一致的知识，已经实现了</a:t>
            </a:r>
            <a:r>
              <a:rPr lang="en-US" altLang="zh-CN" sz="3200" b="0" i="0" dirty="0">
                <a:solidFill>
                  <a:srgbClr val="4F4F4F"/>
                </a:solidFill>
                <a:effectLst/>
                <a:latin typeface="-apple-system"/>
              </a:rPr>
              <a:t>data-free</a:t>
            </a:r>
            <a:r>
              <a:rPr lang="zh-CN" altLang="en-US" sz="3200" b="0" i="0" dirty="0">
                <a:solidFill>
                  <a:srgbClr val="4F4F4F"/>
                </a:solidFill>
                <a:effectLst/>
                <a:latin typeface="-apple-system"/>
              </a:rPr>
              <a:t>的知识蒸馏。</a:t>
            </a:r>
            <a:endParaRPr lang="zh-CN" altLang="en-US" sz="3200" b="0" i="0" dirty="0">
              <a:solidFill>
                <a:srgbClr val="4D4D4D"/>
              </a:solidFill>
              <a:effectLst/>
              <a:latin typeface="-apple-system"/>
            </a:endParaRPr>
          </a:p>
        </p:txBody>
      </p:sp>
      <p:pic>
        <p:nvPicPr>
          <p:cNvPr id="5" name="图片 4">
            <a:extLst>
              <a:ext uri="{FF2B5EF4-FFF2-40B4-BE49-F238E27FC236}">
                <a16:creationId xmlns:a16="http://schemas.microsoft.com/office/drawing/2014/main" id="{C61284D2-1F16-DF52-9075-BCB3E2A520DD}"/>
              </a:ext>
            </a:extLst>
          </p:cNvPr>
          <p:cNvPicPr>
            <a:picLocks noChangeAspect="1"/>
          </p:cNvPicPr>
          <p:nvPr/>
        </p:nvPicPr>
        <p:blipFill rotWithShape="1">
          <a:blip r:embed="rId3"/>
          <a:srcRect l="6836" t="33025" r="44940" b="13461"/>
          <a:stretch/>
        </p:blipFill>
        <p:spPr bwMode="auto">
          <a:xfrm>
            <a:off x="0" y="1764588"/>
            <a:ext cx="7016580" cy="408807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55331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03586A-4803-4E8E-B802-6FE56641C4E5}"/>
              </a:ext>
            </a:extLst>
          </p:cNvPr>
          <p:cNvSpPr>
            <a:spLocks noGrp="1"/>
          </p:cNvSpPr>
          <p:nvPr>
            <p:ph type="title"/>
          </p:nvPr>
        </p:nvSpPr>
        <p:spPr>
          <a:xfrm>
            <a:off x="283977" y="465671"/>
            <a:ext cx="10579642" cy="426441"/>
          </a:xfrm>
        </p:spPr>
        <p:txBody>
          <a:bodyPr>
            <a:normAutofit fontScale="90000"/>
          </a:bodyPr>
          <a:lstStyle/>
          <a:p>
            <a:r>
              <a:rPr lang="zh-CN" altLang="en-US" dirty="0"/>
              <a:t>知识蒸馏</a:t>
            </a:r>
            <a:r>
              <a:rPr lang="en-US" altLang="zh-CN" dirty="0" err="1"/>
              <a:t>FedDF</a:t>
            </a:r>
            <a:endParaRPr lang="zh-CN" altLang="en-US" dirty="0"/>
          </a:p>
        </p:txBody>
      </p:sp>
      <p:sp>
        <p:nvSpPr>
          <p:cNvPr id="3" name="灯片编号占位符 2">
            <a:extLst>
              <a:ext uri="{FF2B5EF4-FFF2-40B4-BE49-F238E27FC236}">
                <a16:creationId xmlns:a16="http://schemas.microsoft.com/office/drawing/2014/main" id="{DA626728-CF77-423B-872E-BB79CD8AA67B}"/>
              </a:ext>
            </a:extLst>
          </p:cNvPr>
          <p:cNvSpPr>
            <a:spLocks noGrp="1"/>
          </p:cNvSpPr>
          <p:nvPr>
            <p:ph type="sldNum" sz="quarter" idx="11"/>
          </p:nvPr>
        </p:nvSpPr>
        <p:spPr/>
        <p:txBody>
          <a:bodyPr/>
          <a:lstStyle/>
          <a:p>
            <a:fld id="{8699F50C-BE38-4BD0-BA84-9B090E1F2B9B}" type="slidenum">
              <a:rPr lang="en-IN" smtClean="0"/>
              <a:t>17</a:t>
            </a:fld>
            <a:endParaRPr lang="en-IN" dirty="0"/>
          </a:p>
        </p:txBody>
      </p:sp>
      <p:sp>
        <p:nvSpPr>
          <p:cNvPr id="4" name="文本框 3">
            <a:extLst>
              <a:ext uri="{FF2B5EF4-FFF2-40B4-BE49-F238E27FC236}">
                <a16:creationId xmlns:a16="http://schemas.microsoft.com/office/drawing/2014/main" id="{71EDDECE-8F8D-487D-80E4-0308356BC1C9}"/>
              </a:ext>
            </a:extLst>
          </p:cNvPr>
          <p:cNvSpPr txBox="1"/>
          <p:nvPr/>
        </p:nvSpPr>
        <p:spPr>
          <a:xfrm>
            <a:off x="6590956" y="465671"/>
            <a:ext cx="5601045" cy="6494085"/>
          </a:xfrm>
          <a:prstGeom prst="rect">
            <a:avLst/>
          </a:prstGeom>
          <a:noFill/>
        </p:spPr>
        <p:txBody>
          <a:bodyPr wrap="square" rtlCol="0">
            <a:spAutoFit/>
          </a:bodyPr>
          <a:lstStyle/>
          <a:p>
            <a:pPr algn="just"/>
            <a:r>
              <a:rPr lang="en-US" altLang="zh-CN" sz="3200" b="0" i="0" dirty="0">
                <a:solidFill>
                  <a:srgbClr val="000000"/>
                </a:solidFill>
                <a:effectLst/>
                <a:latin typeface="宋体" panose="02010600030101010101" pitchFamily="2" charset="-122"/>
                <a:ea typeface="宋体" panose="02010600030101010101" pitchFamily="2" charset="-122"/>
              </a:rPr>
              <a:t>FL</a:t>
            </a:r>
            <a:r>
              <a:rPr lang="zh-CN" altLang="en-US" sz="3200" b="0" i="0" dirty="0">
                <a:solidFill>
                  <a:srgbClr val="000000"/>
                </a:solidFill>
                <a:effectLst/>
                <a:latin typeface="宋体" panose="02010600030101010101" pitchFamily="2" charset="-122"/>
                <a:ea typeface="宋体" panose="02010600030101010101" pitchFamily="2" charset="-122"/>
              </a:rPr>
              <a:t>服务器构建</a:t>
            </a:r>
            <a:r>
              <a:rPr lang="en-US" altLang="zh-CN" sz="3200" b="0" i="0" dirty="0">
                <a:solidFill>
                  <a:srgbClr val="000000"/>
                </a:solidFill>
                <a:effectLst/>
                <a:latin typeface="宋体" panose="02010600030101010101" pitchFamily="2" charset="-122"/>
                <a:ea typeface="宋体" panose="02010600030101010101" pitchFamily="2" charset="-122"/>
              </a:rPr>
              <a:t>p</a:t>
            </a:r>
            <a:r>
              <a:rPr lang="zh-CN" altLang="en-US" sz="3200" b="0" i="0" dirty="0">
                <a:solidFill>
                  <a:srgbClr val="000000"/>
                </a:solidFill>
                <a:effectLst/>
                <a:latin typeface="宋体" panose="02010600030101010101" pitchFamily="2" charset="-122"/>
                <a:ea typeface="宋体" panose="02010600030101010101" pitchFamily="2" charset="-122"/>
              </a:rPr>
              <a:t>个不同的原型模型，每个模型代表具有相同模型架构的客户端。对于每个通信，首先在来自同一原型组的客户端之间执行</a:t>
            </a:r>
            <a:r>
              <a:rPr lang="en-US" altLang="zh-CN" sz="3200" b="0" i="0" dirty="0" err="1">
                <a:solidFill>
                  <a:srgbClr val="000000"/>
                </a:solidFill>
                <a:effectLst/>
                <a:latin typeface="宋体" panose="02010600030101010101" pitchFamily="2" charset="-122"/>
                <a:ea typeface="宋体" panose="02010600030101010101" pitchFamily="2" charset="-122"/>
              </a:rPr>
              <a:t>FedAvg</a:t>
            </a:r>
            <a:r>
              <a:rPr lang="zh-CN" altLang="en-US" sz="3200" b="0" i="0" dirty="0">
                <a:solidFill>
                  <a:srgbClr val="000000"/>
                </a:solidFill>
                <a:effectLst/>
                <a:latin typeface="宋体" panose="02010600030101010101" pitchFamily="2" charset="-122"/>
                <a:ea typeface="宋体" panose="02010600030101010101" pitchFamily="2" charset="-122"/>
              </a:rPr>
              <a:t>，以初始化学生模型。然后通过集成蒸馏执行跨架构学习，其中在未标记的公共数据集上评估客户端模型参数，以生成</a:t>
            </a:r>
            <a:r>
              <a:rPr lang="en-US" altLang="zh-CN" sz="3200" b="0" i="0" dirty="0">
                <a:solidFill>
                  <a:srgbClr val="000000"/>
                </a:solidFill>
                <a:effectLst/>
                <a:latin typeface="宋体" panose="02010600030101010101" pitchFamily="2" charset="-122"/>
                <a:ea typeface="宋体" panose="02010600030101010101" pitchFamily="2" charset="-122"/>
              </a:rPr>
              <a:t>logit</a:t>
            </a:r>
            <a:r>
              <a:rPr lang="zh-CN" altLang="en-US" sz="3200" b="0" i="0" dirty="0">
                <a:solidFill>
                  <a:srgbClr val="000000"/>
                </a:solidFill>
                <a:effectLst/>
                <a:latin typeface="宋体" panose="02010600030101010101" pitchFamily="2" charset="-122"/>
                <a:ea typeface="宋体" panose="02010600030101010101" pitchFamily="2" charset="-122"/>
              </a:rPr>
              <a:t>输出，用于在</a:t>
            </a:r>
            <a:r>
              <a:rPr lang="en-US" altLang="zh-CN" sz="3200" b="0" i="0" dirty="0">
                <a:solidFill>
                  <a:srgbClr val="000000"/>
                </a:solidFill>
                <a:effectLst/>
                <a:latin typeface="宋体" panose="02010600030101010101" pitchFamily="2" charset="-122"/>
                <a:ea typeface="宋体" panose="02010600030101010101" pitchFamily="2" charset="-122"/>
              </a:rPr>
              <a:t>FL</a:t>
            </a:r>
            <a:r>
              <a:rPr lang="zh-CN" altLang="en-US" sz="3200" b="0" i="0" dirty="0">
                <a:solidFill>
                  <a:srgbClr val="000000"/>
                </a:solidFill>
                <a:effectLst/>
                <a:latin typeface="宋体" panose="02010600030101010101" pitchFamily="2" charset="-122"/>
                <a:ea typeface="宋体" panose="02010600030101010101" pitchFamily="2" charset="-122"/>
              </a:rPr>
              <a:t>服务器中训练每个学生模型。它允许在不同的异构客户端模型上进行灵活的聚合。</a:t>
            </a:r>
          </a:p>
        </p:txBody>
      </p:sp>
      <p:pic>
        <p:nvPicPr>
          <p:cNvPr id="6" name="图片 5">
            <a:extLst>
              <a:ext uri="{FF2B5EF4-FFF2-40B4-BE49-F238E27FC236}">
                <a16:creationId xmlns:a16="http://schemas.microsoft.com/office/drawing/2014/main" id="{47371353-5B65-A137-647C-088A34287DF7}"/>
              </a:ext>
            </a:extLst>
          </p:cNvPr>
          <p:cNvPicPr>
            <a:picLocks noChangeAspect="1"/>
          </p:cNvPicPr>
          <p:nvPr/>
        </p:nvPicPr>
        <p:blipFill rotWithShape="1">
          <a:blip r:embed="rId3"/>
          <a:srcRect l="19584" t="2306" r="15448" b="28657"/>
          <a:stretch/>
        </p:blipFill>
        <p:spPr>
          <a:xfrm>
            <a:off x="0" y="1608666"/>
            <a:ext cx="6590956" cy="3640667"/>
          </a:xfrm>
          <a:prstGeom prst="rect">
            <a:avLst/>
          </a:prstGeom>
        </p:spPr>
      </p:pic>
    </p:spTree>
    <p:extLst>
      <p:ext uri="{BB962C8B-B14F-4D97-AF65-F5344CB8AC3E}">
        <p14:creationId xmlns:p14="http://schemas.microsoft.com/office/powerpoint/2010/main" val="1129018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03586A-4803-4E8E-B802-6FE56641C4E5}"/>
              </a:ext>
            </a:extLst>
          </p:cNvPr>
          <p:cNvSpPr>
            <a:spLocks noGrp="1"/>
          </p:cNvSpPr>
          <p:nvPr>
            <p:ph type="title"/>
          </p:nvPr>
        </p:nvSpPr>
        <p:spPr>
          <a:xfrm>
            <a:off x="283976" y="465672"/>
            <a:ext cx="10497755" cy="267172"/>
          </a:xfrm>
        </p:spPr>
        <p:txBody>
          <a:bodyPr>
            <a:normAutofit fontScale="90000"/>
          </a:bodyPr>
          <a:lstStyle/>
          <a:p>
            <a:r>
              <a:rPr lang="zh-CN" altLang="en-US" dirty="0"/>
              <a:t>知识蒸馏</a:t>
            </a:r>
            <a:r>
              <a:rPr lang="en-US" altLang="zh-CN" dirty="0"/>
              <a:t>FML</a:t>
            </a:r>
            <a:endParaRPr lang="zh-CN" altLang="en-US" dirty="0"/>
          </a:p>
        </p:txBody>
      </p:sp>
      <p:sp>
        <p:nvSpPr>
          <p:cNvPr id="3" name="灯片编号占位符 2">
            <a:extLst>
              <a:ext uri="{FF2B5EF4-FFF2-40B4-BE49-F238E27FC236}">
                <a16:creationId xmlns:a16="http://schemas.microsoft.com/office/drawing/2014/main" id="{DA626728-CF77-423B-872E-BB79CD8AA67B}"/>
              </a:ext>
            </a:extLst>
          </p:cNvPr>
          <p:cNvSpPr>
            <a:spLocks noGrp="1"/>
          </p:cNvSpPr>
          <p:nvPr>
            <p:ph type="sldNum" sz="quarter" idx="11"/>
          </p:nvPr>
        </p:nvSpPr>
        <p:spPr/>
        <p:txBody>
          <a:bodyPr/>
          <a:lstStyle/>
          <a:p>
            <a:fld id="{8699F50C-BE38-4BD0-BA84-9B090E1F2B9B}" type="slidenum">
              <a:rPr lang="en-IN" smtClean="0"/>
              <a:t>18</a:t>
            </a:fld>
            <a:endParaRPr lang="en-IN" dirty="0"/>
          </a:p>
        </p:txBody>
      </p:sp>
      <p:sp>
        <p:nvSpPr>
          <p:cNvPr id="4" name="文本框 3">
            <a:extLst>
              <a:ext uri="{FF2B5EF4-FFF2-40B4-BE49-F238E27FC236}">
                <a16:creationId xmlns:a16="http://schemas.microsoft.com/office/drawing/2014/main" id="{71EDDECE-8F8D-487D-80E4-0308356BC1C9}"/>
              </a:ext>
            </a:extLst>
          </p:cNvPr>
          <p:cNvSpPr txBox="1"/>
          <p:nvPr/>
        </p:nvSpPr>
        <p:spPr>
          <a:xfrm>
            <a:off x="5276554" y="465672"/>
            <a:ext cx="6915446" cy="6494085"/>
          </a:xfrm>
          <a:prstGeom prst="rect">
            <a:avLst/>
          </a:prstGeom>
          <a:noFill/>
        </p:spPr>
        <p:txBody>
          <a:bodyPr wrap="square" rtlCol="0">
            <a:spAutoFit/>
          </a:bodyPr>
          <a:lstStyle/>
          <a:p>
            <a:pPr algn="just"/>
            <a:r>
              <a:rPr lang="en-US" altLang="zh-CN" sz="3200" dirty="0">
                <a:solidFill>
                  <a:srgbClr val="000000"/>
                </a:solidFill>
                <a:latin typeface="+mn-ea"/>
              </a:rPr>
              <a:t>	</a:t>
            </a:r>
            <a:r>
              <a:rPr lang="zh-CN" altLang="en-US" sz="3200" dirty="0">
                <a:solidFill>
                  <a:srgbClr val="000000"/>
                </a:solidFill>
                <a:latin typeface="+mn-ea"/>
              </a:rPr>
              <a:t>初始化全局模型与本地定制模型。</a:t>
            </a:r>
            <a:r>
              <a:rPr lang="zh-CN" altLang="en-US" sz="3200" b="0" i="0" dirty="0">
                <a:solidFill>
                  <a:srgbClr val="000000"/>
                </a:solidFill>
                <a:effectLst/>
                <a:latin typeface="+mn-ea"/>
              </a:rPr>
              <a:t>将全局模型派生为其</a:t>
            </a:r>
            <a:r>
              <a:rPr lang="en-US" altLang="zh-CN" sz="3200" b="0" i="0" dirty="0">
                <a:solidFill>
                  <a:srgbClr val="000000"/>
                </a:solidFill>
                <a:effectLst/>
                <a:latin typeface="+mn-ea"/>
              </a:rPr>
              <a:t>meme</a:t>
            </a:r>
            <a:r>
              <a:rPr lang="zh-CN" altLang="en-US" sz="3200" b="0" i="0" dirty="0">
                <a:solidFill>
                  <a:srgbClr val="000000"/>
                </a:solidFill>
                <a:effectLst/>
                <a:latin typeface="+mn-ea"/>
              </a:rPr>
              <a:t>模型，并开始本地更新。每个客户机的本地更新不是直接训练全局模型的副本，而是在模因模型和本地模型之间执行几个</a:t>
            </a:r>
            <a:r>
              <a:rPr lang="en-US" altLang="zh-CN" sz="3200" dirty="0">
                <a:solidFill>
                  <a:srgbClr val="000000"/>
                </a:solidFill>
                <a:latin typeface="+mn-ea"/>
              </a:rPr>
              <a:t>epoch</a:t>
            </a:r>
            <a:r>
              <a:rPr lang="zh-CN" altLang="en-US" sz="3200" b="0" i="0" dirty="0">
                <a:solidFill>
                  <a:srgbClr val="000000"/>
                </a:solidFill>
                <a:effectLst/>
                <a:latin typeface="+mn-ea"/>
              </a:rPr>
              <a:t>的</a:t>
            </a:r>
            <a:r>
              <a:rPr lang="en-US" altLang="zh-CN" sz="3200" b="0" i="0" dirty="0">
                <a:solidFill>
                  <a:srgbClr val="000000"/>
                </a:solidFill>
                <a:effectLst/>
                <a:latin typeface="+mn-ea"/>
              </a:rPr>
              <a:t>DML</a:t>
            </a:r>
            <a:r>
              <a:rPr lang="zh-CN" altLang="en-US" sz="3200" b="0" i="0" dirty="0">
                <a:solidFill>
                  <a:srgbClr val="000000"/>
                </a:solidFill>
                <a:effectLst/>
                <a:latin typeface="+mn-ea"/>
              </a:rPr>
              <a:t>。模因和局部模型之间的知识转移方向是双向的，模因模型将全局知识转移到局部模型，同时局部模型给出反馈，两个模型都是在私有数据上进行训练。在完成本地更新后，每个客户端将训练好的模因模型拉到服务器，并将这些模因模型合并到全局模型中。重复整个过程直至收敛。</a:t>
            </a:r>
            <a:endParaRPr lang="zh-CN" altLang="zh-CN" sz="3200" kern="100" dirty="0">
              <a:effectLst/>
              <a:latin typeface="+mn-ea"/>
              <a:cs typeface="Times New Roman" panose="02020603050405020304" pitchFamily="18" charset="0"/>
            </a:endParaRPr>
          </a:p>
        </p:txBody>
      </p:sp>
      <p:pic>
        <p:nvPicPr>
          <p:cNvPr id="5" name="图片 4">
            <a:extLst>
              <a:ext uri="{FF2B5EF4-FFF2-40B4-BE49-F238E27FC236}">
                <a16:creationId xmlns:a16="http://schemas.microsoft.com/office/drawing/2014/main" id="{3CB0DFF4-59FC-5386-BE77-E941C84B2CD9}"/>
              </a:ext>
            </a:extLst>
          </p:cNvPr>
          <p:cNvPicPr>
            <a:picLocks noChangeAspect="1"/>
          </p:cNvPicPr>
          <p:nvPr/>
        </p:nvPicPr>
        <p:blipFill rotWithShape="1">
          <a:blip r:embed="rId3"/>
          <a:srcRect l="4926" b="6232"/>
          <a:stretch/>
        </p:blipFill>
        <p:spPr>
          <a:xfrm>
            <a:off x="189359" y="1119948"/>
            <a:ext cx="5181813" cy="5236402"/>
          </a:xfrm>
          <a:prstGeom prst="rect">
            <a:avLst/>
          </a:prstGeom>
        </p:spPr>
      </p:pic>
    </p:spTree>
    <p:extLst>
      <p:ext uri="{BB962C8B-B14F-4D97-AF65-F5344CB8AC3E}">
        <p14:creationId xmlns:p14="http://schemas.microsoft.com/office/powerpoint/2010/main" val="3112316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03586A-4803-4E8E-B802-6FE56641C4E5}"/>
              </a:ext>
            </a:extLst>
          </p:cNvPr>
          <p:cNvSpPr>
            <a:spLocks noGrp="1"/>
          </p:cNvSpPr>
          <p:nvPr>
            <p:ph type="title"/>
          </p:nvPr>
        </p:nvSpPr>
        <p:spPr>
          <a:xfrm>
            <a:off x="198252" y="600076"/>
            <a:ext cx="8431398" cy="114299"/>
          </a:xfrm>
        </p:spPr>
        <p:txBody>
          <a:bodyPr>
            <a:normAutofit fontScale="90000"/>
          </a:bodyPr>
          <a:lstStyle/>
          <a:p>
            <a:r>
              <a:rPr lang="zh-CN" altLang="en-US" dirty="0"/>
              <a:t>基于相似性的方法</a:t>
            </a:r>
            <a:r>
              <a:rPr lang="en-US" altLang="zh-CN" dirty="0"/>
              <a:t>-</a:t>
            </a:r>
            <a:r>
              <a:rPr lang="zh-CN" altLang="en-US" dirty="0"/>
              <a:t>多任务学习</a:t>
            </a:r>
          </a:p>
        </p:txBody>
      </p:sp>
      <p:sp>
        <p:nvSpPr>
          <p:cNvPr id="3" name="灯片编号占位符 2">
            <a:extLst>
              <a:ext uri="{FF2B5EF4-FFF2-40B4-BE49-F238E27FC236}">
                <a16:creationId xmlns:a16="http://schemas.microsoft.com/office/drawing/2014/main" id="{DA626728-CF77-423B-872E-BB79CD8AA67B}"/>
              </a:ext>
            </a:extLst>
          </p:cNvPr>
          <p:cNvSpPr>
            <a:spLocks noGrp="1"/>
          </p:cNvSpPr>
          <p:nvPr>
            <p:ph type="sldNum" sz="quarter" idx="11"/>
          </p:nvPr>
        </p:nvSpPr>
        <p:spPr/>
        <p:txBody>
          <a:bodyPr/>
          <a:lstStyle/>
          <a:p>
            <a:fld id="{8699F50C-BE38-4BD0-BA84-9B090E1F2B9B}" type="slidenum">
              <a:rPr lang="en-IN" smtClean="0"/>
              <a:t>19</a:t>
            </a:fld>
            <a:endParaRPr lang="en-IN" dirty="0"/>
          </a:p>
        </p:txBody>
      </p:sp>
      <p:sp>
        <p:nvSpPr>
          <p:cNvPr id="6" name="文本框 5">
            <a:extLst>
              <a:ext uri="{FF2B5EF4-FFF2-40B4-BE49-F238E27FC236}">
                <a16:creationId xmlns:a16="http://schemas.microsoft.com/office/drawing/2014/main" id="{6A412A8C-9016-F3A1-0B60-AF313EAA5076}"/>
              </a:ext>
            </a:extLst>
          </p:cNvPr>
          <p:cNvSpPr txBox="1"/>
          <p:nvPr/>
        </p:nvSpPr>
        <p:spPr>
          <a:xfrm>
            <a:off x="6402574" y="716507"/>
            <a:ext cx="5789426" cy="6001643"/>
          </a:xfrm>
          <a:prstGeom prst="rect">
            <a:avLst/>
          </a:prstGeom>
          <a:noFill/>
        </p:spPr>
        <p:txBody>
          <a:bodyPr wrap="square">
            <a:spAutoFit/>
          </a:bodyPr>
          <a:lstStyle/>
          <a:p>
            <a:pPr indent="266700" algn="just"/>
            <a:r>
              <a:rPr lang="zh-CN" altLang="zh-CN" sz="3200" spc="75" dirty="0">
                <a:effectLst/>
                <a:latin typeface="+mn-ea"/>
                <a:cs typeface="Arial" panose="020B0604020202020204" pitchFamily="34" charset="0"/>
              </a:rPr>
              <a:t>多任务学习的目标是训练一个执行多个任务的模型。将每个客户端视为多任务学习中的一个任务，捕获客户端之间的关系。在训练过程中，服务器根据设备上传的模型参数学习任务之间的模型关系。然后每个设备可以更新自己的模型参数以及当前的模型关系。通过交替优化，使参与的设备能够协同训练其本地模型，从而缓解统计异质性</a:t>
            </a:r>
            <a:r>
              <a:rPr lang="zh-CN" altLang="en-US" sz="3200" spc="75" dirty="0">
                <a:latin typeface="+mn-ea"/>
                <a:cs typeface="Arial" panose="020B0604020202020204" pitchFamily="34" charset="0"/>
              </a:rPr>
              <a:t>。</a:t>
            </a:r>
            <a:endParaRPr lang="zh-CN" altLang="en-US" sz="3200" dirty="0">
              <a:latin typeface="+mn-ea"/>
            </a:endParaRPr>
          </a:p>
        </p:txBody>
      </p:sp>
      <p:pic>
        <p:nvPicPr>
          <p:cNvPr id="5" name="图片 4">
            <a:extLst>
              <a:ext uri="{FF2B5EF4-FFF2-40B4-BE49-F238E27FC236}">
                <a16:creationId xmlns:a16="http://schemas.microsoft.com/office/drawing/2014/main" id="{AB7BEEC0-2DBF-FCDC-5197-94B2D75EB8EB}"/>
              </a:ext>
            </a:extLst>
          </p:cNvPr>
          <p:cNvPicPr>
            <a:picLocks noChangeAspect="1"/>
          </p:cNvPicPr>
          <p:nvPr/>
        </p:nvPicPr>
        <p:blipFill rotWithShape="1">
          <a:blip r:embed="rId3"/>
          <a:srcRect l="4048" r="4685" b="9773"/>
          <a:stretch/>
        </p:blipFill>
        <p:spPr>
          <a:xfrm>
            <a:off x="0" y="1299061"/>
            <a:ext cx="6402574" cy="4548923"/>
          </a:xfrm>
          <a:prstGeom prst="rect">
            <a:avLst/>
          </a:prstGeom>
        </p:spPr>
      </p:pic>
    </p:spTree>
    <p:extLst>
      <p:ext uri="{BB962C8B-B14F-4D97-AF65-F5344CB8AC3E}">
        <p14:creationId xmlns:p14="http://schemas.microsoft.com/office/powerpoint/2010/main" val="2255256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309B5-ECD7-4E06-99FB-1B292070AE73}"/>
              </a:ext>
            </a:extLst>
          </p:cNvPr>
          <p:cNvSpPr>
            <a:spLocks noGrp="1"/>
          </p:cNvSpPr>
          <p:nvPr>
            <p:ph type="title"/>
          </p:nvPr>
        </p:nvSpPr>
        <p:spPr>
          <a:xfrm>
            <a:off x="636104" y="365593"/>
            <a:ext cx="8333222" cy="584775"/>
          </a:xfrm>
        </p:spPr>
        <p:txBody>
          <a:bodyPr>
            <a:normAutofit fontScale="90000"/>
          </a:bodyPr>
          <a:lstStyle/>
          <a:p>
            <a:r>
              <a:rPr lang="zh-CN" altLang="en-US" dirty="0"/>
              <a:t>一、</a:t>
            </a:r>
            <a:r>
              <a:rPr lang="en-US" altLang="zh-CN" dirty="0"/>
              <a:t> </a:t>
            </a:r>
            <a:r>
              <a:rPr lang="zh-CN" altLang="en-US" dirty="0"/>
              <a:t>联邦学习的异质性</a:t>
            </a:r>
          </a:p>
        </p:txBody>
      </p:sp>
      <p:sp>
        <p:nvSpPr>
          <p:cNvPr id="3" name="灯片编号占位符 2">
            <a:extLst>
              <a:ext uri="{FF2B5EF4-FFF2-40B4-BE49-F238E27FC236}">
                <a16:creationId xmlns:a16="http://schemas.microsoft.com/office/drawing/2014/main" id="{BCBB9FFD-B01E-4C6C-B428-5DBE23211FB7}"/>
              </a:ext>
            </a:extLst>
          </p:cNvPr>
          <p:cNvSpPr>
            <a:spLocks noGrp="1"/>
          </p:cNvSpPr>
          <p:nvPr>
            <p:ph type="sldNum" sz="quarter" idx="11"/>
          </p:nvPr>
        </p:nvSpPr>
        <p:spPr/>
        <p:txBody>
          <a:bodyPr/>
          <a:lstStyle/>
          <a:p>
            <a:fld id="{8699F50C-BE38-4BD0-BA84-9B090E1F2B9B}" type="slidenum">
              <a:rPr lang="en-IN" smtClean="0"/>
              <a:t>2</a:t>
            </a:fld>
            <a:endParaRPr lang="en-IN" dirty="0"/>
          </a:p>
        </p:txBody>
      </p:sp>
      <p:sp>
        <p:nvSpPr>
          <p:cNvPr id="4" name="文本框 3">
            <a:extLst>
              <a:ext uri="{FF2B5EF4-FFF2-40B4-BE49-F238E27FC236}">
                <a16:creationId xmlns:a16="http://schemas.microsoft.com/office/drawing/2014/main" id="{BF8F3047-E87E-4AE7-BE7C-DE447876D091}"/>
              </a:ext>
            </a:extLst>
          </p:cNvPr>
          <p:cNvSpPr txBox="1"/>
          <p:nvPr/>
        </p:nvSpPr>
        <p:spPr>
          <a:xfrm>
            <a:off x="636104" y="2266122"/>
            <a:ext cx="9462053" cy="584775"/>
          </a:xfrm>
          <a:prstGeom prst="rect">
            <a:avLst/>
          </a:prstGeom>
          <a:noFill/>
        </p:spPr>
        <p:txBody>
          <a:bodyPr wrap="square" rtlCol="0">
            <a:spAutoFit/>
          </a:bodyPr>
          <a:lstStyle/>
          <a:p>
            <a:pPr algn="just"/>
            <a:r>
              <a:rPr lang="zh-CN" altLang="en-US" sz="3200" dirty="0"/>
              <a:t>         </a:t>
            </a:r>
            <a:endParaRPr lang="en-US" altLang="zh-CN" sz="3200" b="1" dirty="0"/>
          </a:p>
        </p:txBody>
      </p:sp>
      <p:sp>
        <p:nvSpPr>
          <p:cNvPr id="5" name="文本框 4">
            <a:extLst>
              <a:ext uri="{FF2B5EF4-FFF2-40B4-BE49-F238E27FC236}">
                <a16:creationId xmlns:a16="http://schemas.microsoft.com/office/drawing/2014/main" id="{C40BDD0C-F643-4341-BCB2-141D90A2A37E}"/>
              </a:ext>
            </a:extLst>
          </p:cNvPr>
          <p:cNvSpPr txBox="1"/>
          <p:nvPr/>
        </p:nvSpPr>
        <p:spPr>
          <a:xfrm>
            <a:off x="-13808" y="1212275"/>
            <a:ext cx="12087275" cy="5509200"/>
          </a:xfrm>
          <a:prstGeom prst="rect">
            <a:avLst/>
          </a:prstGeom>
          <a:noFill/>
        </p:spPr>
        <p:txBody>
          <a:bodyPr wrap="square" rtlCol="0">
            <a:spAutoFit/>
          </a:bodyPr>
          <a:lstStyle/>
          <a:p>
            <a:pPr indent="266700" algn="just"/>
            <a:r>
              <a:rPr lang="en-US" altLang="zh-CN" sz="3200" kern="100" spc="75" dirty="0">
                <a:effectLst/>
                <a:latin typeface="+mn-ea"/>
                <a:cs typeface="Arial" panose="020B0604020202020204" pitchFamily="34" charset="0"/>
              </a:rPr>
              <a:t> </a:t>
            </a:r>
            <a:r>
              <a:rPr lang="zh-CN" altLang="zh-CN" sz="3200" kern="100" spc="75" dirty="0">
                <a:effectLst/>
                <a:latin typeface="+mn-ea"/>
                <a:cs typeface="Arial" panose="020B0604020202020204" pitchFamily="34" charset="0"/>
              </a:rPr>
              <a:t>传统的联邦学习存在设备异构性，数据异质性和模型异构性。</a:t>
            </a:r>
            <a:endParaRPr lang="en-US" altLang="zh-CN" sz="3200" kern="100" spc="75" dirty="0">
              <a:effectLst/>
              <a:latin typeface="+mn-ea"/>
              <a:cs typeface="Arial" panose="020B0604020202020204" pitchFamily="34" charset="0"/>
            </a:endParaRPr>
          </a:p>
          <a:p>
            <a:pPr indent="266700" algn="just"/>
            <a:r>
              <a:rPr lang="en-US" altLang="zh-CN" sz="3200" kern="100" spc="75" dirty="0">
                <a:effectLst/>
                <a:latin typeface="+mn-ea"/>
                <a:cs typeface="Arial" panose="020B0604020202020204" pitchFamily="34" charset="0"/>
              </a:rPr>
              <a:t> </a:t>
            </a:r>
            <a:r>
              <a:rPr lang="zh-CN" altLang="zh-CN" sz="3200" kern="100" spc="75" dirty="0">
                <a:effectLst/>
                <a:latin typeface="+mn-ea"/>
                <a:cs typeface="Arial" panose="020B0604020202020204" pitchFamily="34" charset="0"/>
              </a:rPr>
              <a:t>设备异构性指的是不同设备的存储、计算和通信能力各不相同。</a:t>
            </a:r>
            <a:endParaRPr lang="en-US" altLang="zh-CN" sz="3200" kern="100" spc="75" dirty="0">
              <a:effectLst/>
              <a:latin typeface="+mn-ea"/>
              <a:cs typeface="Arial" panose="020B0604020202020204" pitchFamily="34" charset="0"/>
            </a:endParaRPr>
          </a:p>
          <a:p>
            <a:pPr indent="266700" algn="just"/>
            <a:r>
              <a:rPr lang="en-US" altLang="zh-CN" sz="3200" kern="100" spc="75" dirty="0">
                <a:latin typeface="+mn-ea"/>
                <a:cs typeface="Arial" panose="020B0604020202020204" pitchFamily="34" charset="0"/>
              </a:rPr>
              <a:t> </a:t>
            </a:r>
            <a:r>
              <a:rPr lang="zh-CN" altLang="zh-CN" sz="3200" kern="100" spc="75" dirty="0">
                <a:effectLst/>
                <a:latin typeface="+mn-ea"/>
                <a:cs typeface="Arial" panose="020B0604020202020204" pitchFamily="34" charset="0"/>
              </a:rPr>
              <a:t>数据异质性是由</a:t>
            </a:r>
            <a:r>
              <a:rPr lang="en-US" altLang="zh-CN" sz="3200" kern="100" spc="75" dirty="0">
                <a:effectLst/>
                <a:latin typeface="+mn-ea"/>
                <a:cs typeface="Times New Roman" panose="02020603050405020304" pitchFamily="18" charset="0"/>
              </a:rPr>
              <a:t>non-</a:t>
            </a:r>
            <a:r>
              <a:rPr lang="en-US" altLang="zh-CN" sz="3200" kern="100" spc="75" dirty="0" err="1">
                <a:effectLst/>
                <a:latin typeface="+mn-ea"/>
                <a:cs typeface="Times New Roman" panose="02020603050405020304" pitchFamily="18" charset="0"/>
              </a:rPr>
              <a:t>iid</a:t>
            </a:r>
            <a:r>
              <a:rPr lang="zh-CN" altLang="zh-CN" sz="3200" kern="100" spc="75" dirty="0">
                <a:effectLst/>
                <a:latin typeface="+mn-ea"/>
                <a:cs typeface="Arial" panose="020B0604020202020204" pitchFamily="34" charset="0"/>
              </a:rPr>
              <a:t>引起的，</a:t>
            </a:r>
            <a:r>
              <a:rPr lang="zh-CN" altLang="zh-CN" sz="3200" kern="100" dirty="0">
                <a:effectLst/>
                <a:latin typeface="+mn-ea"/>
                <a:cs typeface="Times New Roman" panose="02020603050405020304" pitchFamily="18" charset="0"/>
              </a:rPr>
              <a:t>数据的异质性可能导致很难学到一个性能好的全局模型甚至是不收敛</a:t>
            </a:r>
            <a:r>
              <a:rPr lang="zh-CN" altLang="en-US" sz="3200" kern="100" dirty="0">
                <a:effectLst/>
                <a:latin typeface="+mn-ea"/>
                <a:cs typeface="Times New Roman" panose="02020603050405020304" pitchFamily="18" charset="0"/>
              </a:rPr>
              <a:t>。</a:t>
            </a:r>
            <a:r>
              <a:rPr lang="zh-CN" altLang="en-US" sz="3200" kern="100" dirty="0">
                <a:latin typeface="+mn-ea"/>
                <a:cs typeface="Times New Roman" panose="02020603050405020304" pitchFamily="18" charset="0"/>
              </a:rPr>
              <a:t>因此对于</a:t>
            </a:r>
            <a:r>
              <a:rPr lang="zh-CN" altLang="zh-CN" sz="3200" kern="100" dirty="0">
                <a:effectLst/>
                <a:latin typeface="+mn-ea"/>
                <a:cs typeface="Times New Roman" panose="02020603050405020304" pitchFamily="18" charset="0"/>
              </a:rPr>
              <a:t>数据量很大</a:t>
            </a:r>
            <a:r>
              <a:rPr lang="zh-CN" altLang="en-US" sz="3200" kern="100" dirty="0">
                <a:effectLst/>
                <a:latin typeface="+mn-ea"/>
                <a:cs typeface="Times New Roman" panose="02020603050405020304" pitchFamily="18" charset="0"/>
              </a:rPr>
              <a:t>的用户</a:t>
            </a:r>
            <a:r>
              <a:rPr lang="zh-CN" altLang="zh-CN" sz="3200" kern="100" dirty="0">
                <a:effectLst/>
                <a:latin typeface="+mn-ea"/>
                <a:cs typeface="Times New Roman" panose="02020603050405020304" pitchFamily="18" charset="0"/>
              </a:rPr>
              <a:t> ，他们在本地就可以学习到一个很好的模型，而全局模型并没有比本地模型好，会降低用户参与的积极性。</a:t>
            </a:r>
            <a:endParaRPr lang="en-US" altLang="zh-CN" sz="3200" kern="100" dirty="0">
              <a:effectLst/>
              <a:latin typeface="+mn-ea"/>
              <a:cs typeface="Times New Roman" panose="02020603050405020304" pitchFamily="18" charset="0"/>
            </a:endParaRPr>
          </a:p>
          <a:p>
            <a:pPr indent="266700" algn="just"/>
            <a:r>
              <a:rPr lang="en-US" altLang="zh-CN" sz="3200" kern="100" spc="75" dirty="0">
                <a:latin typeface="+mn-ea"/>
                <a:cs typeface="Times New Roman" panose="02020603050405020304" pitchFamily="18" charset="0"/>
              </a:rPr>
              <a:t> </a:t>
            </a:r>
            <a:r>
              <a:rPr lang="zh-CN" altLang="zh-CN" sz="3200" kern="100" spc="75" dirty="0">
                <a:effectLst/>
                <a:latin typeface="+mn-ea"/>
                <a:cs typeface="Arial" panose="020B0604020202020204" pitchFamily="34" charset="0"/>
              </a:rPr>
              <a:t>模型异</a:t>
            </a:r>
            <a:r>
              <a:rPr lang="zh-CN" altLang="en-US" sz="3200" kern="100" spc="75" dirty="0">
                <a:effectLst/>
                <a:latin typeface="+mn-ea"/>
                <a:cs typeface="Arial" panose="020B0604020202020204" pitchFamily="34" charset="0"/>
              </a:rPr>
              <a:t>构</a:t>
            </a:r>
            <a:r>
              <a:rPr lang="zh-CN" altLang="zh-CN" sz="3200" kern="100" spc="75" dirty="0">
                <a:effectLst/>
                <a:latin typeface="+mn-ea"/>
                <a:cs typeface="Arial" panose="020B0604020202020204" pitchFamily="34" charset="0"/>
              </a:rPr>
              <a:t>性</a:t>
            </a:r>
            <a:r>
              <a:rPr lang="zh-CN" altLang="en-US" sz="3200" kern="100" spc="75" dirty="0">
                <a:effectLst/>
                <a:latin typeface="+mn-ea"/>
                <a:cs typeface="Arial" panose="020B0604020202020204" pitchFamily="34" charset="0"/>
              </a:rPr>
              <a:t>是</a:t>
            </a:r>
            <a:r>
              <a:rPr lang="zh-CN" altLang="en-US" sz="3200" kern="100" spc="75" dirty="0">
                <a:latin typeface="+mn-ea"/>
                <a:cs typeface="Arial" panose="020B0604020202020204" pitchFamily="34" charset="0"/>
              </a:rPr>
              <a:t>由于</a:t>
            </a:r>
            <a:r>
              <a:rPr lang="zh-CN" altLang="zh-CN" sz="3200" kern="100" spc="75" dirty="0">
                <a:effectLst/>
                <a:latin typeface="+mn-ea"/>
                <a:cs typeface="Arial" panose="020B0604020202020204" pitchFamily="34" charset="0"/>
              </a:rPr>
              <a:t>不同的客户需要针对其环境定制的模型。在原始的联邦学习中，参与设备必须对训练模型的特定架构达成一致</a:t>
            </a:r>
            <a:r>
              <a:rPr lang="zh-CN" altLang="en-US" sz="3200" kern="100" spc="75" dirty="0">
                <a:effectLst/>
                <a:latin typeface="+mn-ea"/>
                <a:cs typeface="Arial" panose="020B0604020202020204" pitchFamily="34" charset="0"/>
              </a:rPr>
              <a:t>，</a:t>
            </a:r>
            <a:r>
              <a:rPr lang="zh-CN" altLang="zh-CN" sz="3200" kern="100" spc="75" dirty="0">
                <a:effectLst/>
                <a:latin typeface="+mn-ea"/>
                <a:cs typeface="Arial" panose="020B0604020202020204" pitchFamily="34" charset="0"/>
              </a:rPr>
              <a:t>然而在实际应用中，不同的设备希望制作自己的模型，以适应其应用环境和计算能力。而且出于隐私方面的考虑，他们可能不愿意分享模型的细节。</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33797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03586A-4803-4E8E-B802-6FE56641C4E5}"/>
              </a:ext>
            </a:extLst>
          </p:cNvPr>
          <p:cNvSpPr>
            <a:spLocks noGrp="1"/>
          </p:cNvSpPr>
          <p:nvPr>
            <p:ph type="title"/>
          </p:nvPr>
        </p:nvSpPr>
        <p:spPr>
          <a:xfrm>
            <a:off x="198252" y="600076"/>
            <a:ext cx="8431398" cy="114299"/>
          </a:xfrm>
        </p:spPr>
        <p:txBody>
          <a:bodyPr>
            <a:normAutofit fontScale="90000"/>
          </a:bodyPr>
          <a:lstStyle/>
          <a:p>
            <a:r>
              <a:rPr lang="zh-CN" altLang="en-US" dirty="0"/>
              <a:t>多任务学习</a:t>
            </a:r>
            <a:r>
              <a:rPr lang="en-US" altLang="zh-CN" dirty="0"/>
              <a:t>-</a:t>
            </a:r>
            <a:r>
              <a:rPr lang="en-US" altLang="zh-CN" dirty="0" err="1"/>
              <a:t>FedAMP</a:t>
            </a:r>
            <a:endParaRPr lang="zh-CN" altLang="en-US" dirty="0"/>
          </a:p>
        </p:txBody>
      </p:sp>
      <p:sp>
        <p:nvSpPr>
          <p:cNvPr id="3" name="灯片编号占位符 2">
            <a:extLst>
              <a:ext uri="{FF2B5EF4-FFF2-40B4-BE49-F238E27FC236}">
                <a16:creationId xmlns:a16="http://schemas.microsoft.com/office/drawing/2014/main" id="{DA626728-CF77-423B-872E-BB79CD8AA67B}"/>
              </a:ext>
            </a:extLst>
          </p:cNvPr>
          <p:cNvSpPr>
            <a:spLocks noGrp="1"/>
          </p:cNvSpPr>
          <p:nvPr>
            <p:ph type="sldNum" sz="quarter" idx="11"/>
          </p:nvPr>
        </p:nvSpPr>
        <p:spPr/>
        <p:txBody>
          <a:bodyPr/>
          <a:lstStyle/>
          <a:p>
            <a:fld id="{8699F50C-BE38-4BD0-BA84-9B090E1F2B9B}" type="slidenum">
              <a:rPr lang="en-IN" smtClean="0"/>
              <a:t>20</a:t>
            </a:fld>
            <a:endParaRPr lang="en-IN" dirty="0"/>
          </a:p>
        </p:txBody>
      </p:sp>
      <p:sp>
        <p:nvSpPr>
          <p:cNvPr id="6" name="文本框 5">
            <a:extLst>
              <a:ext uri="{FF2B5EF4-FFF2-40B4-BE49-F238E27FC236}">
                <a16:creationId xmlns:a16="http://schemas.microsoft.com/office/drawing/2014/main" id="{6A412A8C-9016-F3A1-0B60-AF313EAA5076}"/>
              </a:ext>
            </a:extLst>
          </p:cNvPr>
          <p:cNvSpPr txBox="1"/>
          <p:nvPr/>
        </p:nvSpPr>
        <p:spPr>
          <a:xfrm>
            <a:off x="7236309" y="615950"/>
            <a:ext cx="5065486" cy="6001643"/>
          </a:xfrm>
          <a:prstGeom prst="rect">
            <a:avLst/>
          </a:prstGeom>
          <a:noFill/>
        </p:spPr>
        <p:txBody>
          <a:bodyPr wrap="square">
            <a:spAutoFit/>
          </a:bodyPr>
          <a:lstStyle/>
          <a:p>
            <a:r>
              <a:rPr lang="en-US" altLang="zh-CN" sz="3200" b="0" i="0" dirty="0" err="1">
                <a:solidFill>
                  <a:srgbClr val="000000"/>
                </a:solidFill>
                <a:effectLst/>
                <a:latin typeface="+mn-ea"/>
              </a:rPr>
              <a:t>FedAMP</a:t>
            </a:r>
            <a:r>
              <a:rPr lang="zh-CN" altLang="en-US" sz="3200" b="0" i="0" dirty="0">
                <a:solidFill>
                  <a:srgbClr val="000000"/>
                </a:solidFill>
                <a:effectLst/>
                <a:latin typeface="+mn-ea"/>
              </a:rPr>
              <a:t>是一种基于注意力的机制，</a:t>
            </a:r>
            <a:r>
              <a:rPr lang="zh-CN" altLang="en-US" sz="3200" dirty="0">
                <a:latin typeface="+mn-ea"/>
              </a:rPr>
              <a:t>该框架允许每个客户端拥有一个本地个性化模型。云服务器上为每个客户端维护一个云模型，并通过将每个客户端的个性化模型作为消息，传递给具有相似模型参数的云模型。</a:t>
            </a:r>
            <a:r>
              <a:rPr lang="en-US" altLang="zh-CN" sz="3200" dirty="0" err="1">
                <a:latin typeface="+mn-ea"/>
              </a:rPr>
              <a:t>FedAMP</a:t>
            </a:r>
            <a:r>
              <a:rPr lang="zh-CN" altLang="en-US" sz="3200" dirty="0">
                <a:latin typeface="+mn-ea"/>
              </a:rPr>
              <a:t>通过其接收的所有消息的组合来更新每个客户端的云模型。使得</a:t>
            </a:r>
            <a:r>
              <a:rPr lang="zh-CN" altLang="en-US" sz="3200" b="0" i="0" dirty="0">
                <a:solidFill>
                  <a:srgbClr val="000000"/>
                </a:solidFill>
                <a:effectLst/>
                <a:latin typeface="+mn-ea"/>
              </a:rPr>
              <a:t>具有相似数据分布的客户端之间实施成对协作。</a:t>
            </a:r>
            <a:endParaRPr lang="en-US" altLang="zh-CN" sz="3200" b="0" i="0" dirty="0">
              <a:solidFill>
                <a:srgbClr val="000000"/>
              </a:solidFill>
              <a:effectLst/>
              <a:latin typeface="+mn-ea"/>
            </a:endParaRPr>
          </a:p>
        </p:txBody>
      </p:sp>
      <p:pic>
        <p:nvPicPr>
          <p:cNvPr id="4" name="图片 3">
            <a:extLst>
              <a:ext uri="{FF2B5EF4-FFF2-40B4-BE49-F238E27FC236}">
                <a16:creationId xmlns:a16="http://schemas.microsoft.com/office/drawing/2014/main" id="{05777F2C-D8B9-2B70-BEAE-2E0BFD7C29EE}"/>
              </a:ext>
            </a:extLst>
          </p:cNvPr>
          <p:cNvPicPr>
            <a:picLocks noChangeAspect="1"/>
          </p:cNvPicPr>
          <p:nvPr/>
        </p:nvPicPr>
        <p:blipFill rotWithShape="1">
          <a:blip r:embed="rId3"/>
          <a:srcRect l="8737" t="6670" r="12431" b="20342"/>
          <a:stretch/>
        </p:blipFill>
        <p:spPr>
          <a:xfrm>
            <a:off x="0" y="1565275"/>
            <a:ext cx="7236309" cy="4049713"/>
          </a:xfrm>
          <a:prstGeom prst="rect">
            <a:avLst/>
          </a:prstGeom>
        </p:spPr>
      </p:pic>
    </p:spTree>
    <p:extLst>
      <p:ext uri="{BB962C8B-B14F-4D97-AF65-F5344CB8AC3E}">
        <p14:creationId xmlns:p14="http://schemas.microsoft.com/office/powerpoint/2010/main" val="2982665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03586A-4803-4E8E-B802-6FE56641C4E5}"/>
              </a:ext>
            </a:extLst>
          </p:cNvPr>
          <p:cNvSpPr>
            <a:spLocks noGrp="1"/>
          </p:cNvSpPr>
          <p:nvPr>
            <p:ph type="title"/>
          </p:nvPr>
        </p:nvSpPr>
        <p:spPr>
          <a:xfrm>
            <a:off x="283977" y="393687"/>
            <a:ext cx="8982854" cy="725429"/>
          </a:xfrm>
        </p:spPr>
        <p:txBody>
          <a:bodyPr>
            <a:normAutofit/>
          </a:bodyPr>
          <a:lstStyle/>
          <a:p>
            <a:r>
              <a:rPr lang="zh-CN" altLang="en-US" dirty="0"/>
              <a:t>基于相似性的方法</a:t>
            </a:r>
            <a:r>
              <a:rPr lang="en-US" altLang="zh-CN" dirty="0"/>
              <a:t>-</a:t>
            </a:r>
            <a:r>
              <a:rPr lang="zh-CN" altLang="en-US" dirty="0"/>
              <a:t>聚簇</a:t>
            </a:r>
          </a:p>
        </p:txBody>
      </p:sp>
      <p:sp>
        <p:nvSpPr>
          <p:cNvPr id="3" name="灯片编号占位符 2">
            <a:extLst>
              <a:ext uri="{FF2B5EF4-FFF2-40B4-BE49-F238E27FC236}">
                <a16:creationId xmlns:a16="http://schemas.microsoft.com/office/drawing/2014/main" id="{DA626728-CF77-423B-872E-BB79CD8AA67B}"/>
              </a:ext>
            </a:extLst>
          </p:cNvPr>
          <p:cNvSpPr>
            <a:spLocks noGrp="1"/>
          </p:cNvSpPr>
          <p:nvPr>
            <p:ph type="sldNum" sz="quarter" idx="11"/>
          </p:nvPr>
        </p:nvSpPr>
        <p:spPr/>
        <p:txBody>
          <a:bodyPr/>
          <a:lstStyle/>
          <a:p>
            <a:fld id="{8699F50C-BE38-4BD0-BA84-9B090E1F2B9B}" type="slidenum">
              <a:rPr lang="en-IN" smtClean="0"/>
              <a:t>21</a:t>
            </a:fld>
            <a:endParaRPr lang="en-IN" dirty="0"/>
          </a:p>
        </p:txBody>
      </p:sp>
      <p:sp>
        <p:nvSpPr>
          <p:cNvPr id="6" name="文本框 5">
            <a:extLst>
              <a:ext uri="{FF2B5EF4-FFF2-40B4-BE49-F238E27FC236}">
                <a16:creationId xmlns:a16="http://schemas.microsoft.com/office/drawing/2014/main" id="{25F58BEE-4711-9CF2-0F4C-743CE9CC3C85}"/>
              </a:ext>
            </a:extLst>
          </p:cNvPr>
          <p:cNvSpPr txBox="1"/>
          <p:nvPr/>
        </p:nvSpPr>
        <p:spPr>
          <a:xfrm>
            <a:off x="5402034" y="1652391"/>
            <a:ext cx="6485164" cy="2062103"/>
          </a:xfrm>
          <a:prstGeom prst="rect">
            <a:avLst/>
          </a:prstGeom>
          <a:noFill/>
        </p:spPr>
        <p:txBody>
          <a:bodyPr wrap="square">
            <a:spAutoFit/>
          </a:bodyPr>
          <a:lstStyle/>
          <a:p>
            <a:r>
              <a:rPr lang="zh-CN" altLang="en-US" sz="3200" dirty="0"/>
              <a:t>客户端数据分布存在显著差异，但存在一个基于本地数据分布的客户的自然分组，一个</a:t>
            </a:r>
            <a:r>
              <a:rPr lang="en-US" altLang="zh-CN" sz="3200" dirty="0"/>
              <a:t>FL</a:t>
            </a:r>
            <a:r>
              <a:rPr lang="zh-CN" altLang="en-US" sz="3200" dirty="0"/>
              <a:t>模型被训练为每个同质的客户组是更合适的。</a:t>
            </a:r>
            <a:endParaRPr lang="en-US" altLang="zh-CN" sz="3200" dirty="0"/>
          </a:p>
        </p:txBody>
      </p:sp>
      <p:pic>
        <p:nvPicPr>
          <p:cNvPr id="7" name="图片 6">
            <a:extLst>
              <a:ext uri="{FF2B5EF4-FFF2-40B4-BE49-F238E27FC236}">
                <a16:creationId xmlns:a16="http://schemas.microsoft.com/office/drawing/2014/main" id="{4BC8A0D1-381A-149B-17AC-E0138EB280AE}"/>
              </a:ext>
            </a:extLst>
          </p:cNvPr>
          <p:cNvPicPr>
            <a:picLocks noChangeAspect="1"/>
          </p:cNvPicPr>
          <p:nvPr/>
        </p:nvPicPr>
        <p:blipFill rotWithShape="1">
          <a:blip r:embed="rId3"/>
          <a:srcRect l="25193" t="24824" r="45831" b="14431"/>
          <a:stretch/>
        </p:blipFill>
        <p:spPr bwMode="auto">
          <a:xfrm>
            <a:off x="199150" y="1119116"/>
            <a:ext cx="5202884" cy="572695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9149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03586A-4803-4E8E-B802-6FE56641C4E5}"/>
              </a:ext>
            </a:extLst>
          </p:cNvPr>
          <p:cNvSpPr>
            <a:spLocks noGrp="1"/>
          </p:cNvSpPr>
          <p:nvPr>
            <p:ph type="title"/>
          </p:nvPr>
        </p:nvSpPr>
        <p:spPr>
          <a:xfrm>
            <a:off x="283977" y="393688"/>
            <a:ext cx="9658310" cy="273970"/>
          </a:xfrm>
        </p:spPr>
        <p:txBody>
          <a:bodyPr>
            <a:normAutofit fontScale="90000"/>
          </a:bodyPr>
          <a:lstStyle/>
          <a:p>
            <a:r>
              <a:rPr lang="zh-CN" altLang="en-US" dirty="0"/>
              <a:t>聚簇</a:t>
            </a:r>
            <a:r>
              <a:rPr lang="en-US" altLang="zh-CN" dirty="0"/>
              <a:t>-FLT</a:t>
            </a:r>
            <a:endParaRPr lang="zh-CN" altLang="en-US" dirty="0"/>
          </a:p>
        </p:txBody>
      </p:sp>
      <p:sp>
        <p:nvSpPr>
          <p:cNvPr id="3" name="灯片编号占位符 2">
            <a:extLst>
              <a:ext uri="{FF2B5EF4-FFF2-40B4-BE49-F238E27FC236}">
                <a16:creationId xmlns:a16="http://schemas.microsoft.com/office/drawing/2014/main" id="{DA626728-CF77-423B-872E-BB79CD8AA67B}"/>
              </a:ext>
            </a:extLst>
          </p:cNvPr>
          <p:cNvSpPr>
            <a:spLocks noGrp="1"/>
          </p:cNvSpPr>
          <p:nvPr>
            <p:ph type="sldNum" sz="quarter" idx="11"/>
          </p:nvPr>
        </p:nvSpPr>
        <p:spPr/>
        <p:txBody>
          <a:bodyPr/>
          <a:lstStyle/>
          <a:p>
            <a:fld id="{8699F50C-BE38-4BD0-BA84-9B090E1F2B9B}" type="slidenum">
              <a:rPr lang="en-IN" smtClean="0"/>
              <a:t>22</a:t>
            </a:fld>
            <a:endParaRPr lang="en-IN" dirty="0"/>
          </a:p>
        </p:txBody>
      </p:sp>
      <p:pic>
        <p:nvPicPr>
          <p:cNvPr id="4" name="图片 3">
            <a:extLst>
              <a:ext uri="{FF2B5EF4-FFF2-40B4-BE49-F238E27FC236}">
                <a16:creationId xmlns:a16="http://schemas.microsoft.com/office/drawing/2014/main" id="{702D6C94-2584-8F55-228F-CC39159E83C7}"/>
              </a:ext>
            </a:extLst>
          </p:cNvPr>
          <p:cNvPicPr>
            <a:picLocks noChangeAspect="1"/>
          </p:cNvPicPr>
          <p:nvPr/>
        </p:nvPicPr>
        <p:blipFill rotWithShape="1">
          <a:blip r:embed="rId3"/>
          <a:srcRect l="1908" r="5022"/>
          <a:stretch/>
        </p:blipFill>
        <p:spPr>
          <a:xfrm>
            <a:off x="0" y="1030408"/>
            <a:ext cx="8652680" cy="4992759"/>
          </a:xfrm>
          <a:prstGeom prst="rect">
            <a:avLst/>
          </a:prstGeom>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C67A925B-5B8D-1F08-E81B-E1A5DAE2240E}"/>
                  </a:ext>
                </a:extLst>
              </p:cNvPr>
              <p:cNvSpPr txBox="1"/>
              <p:nvPr/>
            </p:nvSpPr>
            <p:spPr>
              <a:xfrm>
                <a:off x="8652680" y="537931"/>
                <a:ext cx="3539320" cy="6504281"/>
              </a:xfrm>
              <a:prstGeom prst="rect">
                <a:avLst/>
              </a:prstGeom>
              <a:noFill/>
            </p:spPr>
            <p:txBody>
              <a:bodyPr wrap="square">
                <a:spAutoFit/>
              </a:bodyPr>
              <a:lstStyle/>
              <a:p>
                <a:pPr lvl="0" algn="just">
                  <a:defRPr/>
                </a:pPr>
                <a:r>
                  <a:rPr kumimoji="0" lang="zh-CN" altLang="en-US"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客户端接收到服务器的编码器，</a:t>
                </a:r>
                <a:r>
                  <a:rPr lang="zh-CN" altLang="en-US" sz="3200" dirty="0">
                    <a:solidFill>
                      <a:schemeClr val="tx1"/>
                    </a:solidFill>
                    <a:latin typeface="Arial" panose="020B0604020202020204" pitchFamily="34" charset="0"/>
                  </a:rPr>
                  <a:t>进行</a:t>
                </a:r>
                <a:r>
                  <a:rPr lang="zh-CN" altLang="en-US" sz="3200" dirty="0">
                    <a:solidFill>
                      <a:schemeClr val="tx1"/>
                    </a:solidFill>
                  </a:rPr>
                  <a:t>压缩编码，</a:t>
                </a:r>
                <a:r>
                  <a:rPr lang="zh-CN" altLang="en-US" sz="3200" dirty="0">
                    <a:solidFill>
                      <a:schemeClr val="tx1"/>
                    </a:solidFill>
                    <a:latin typeface="Arial" panose="020B0604020202020204" pitchFamily="34" charset="0"/>
                  </a:rPr>
                  <a:t>得到嵌入集。</a:t>
                </a:r>
                <a:r>
                  <a:rPr kumimoji="0" lang="zh-CN" altLang="en-US"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然后在嵌入集上应用</a:t>
                </a:r>
                <a:r>
                  <a:rPr lang="en-US" altLang="zh-CN" sz="3200" dirty="0">
                    <a:latin typeface="Arial" panose="020B0604020202020204" pitchFamily="34" charset="0"/>
                    <a:ea typeface="宋体" panose="02010600030101010101" pitchFamily="2" charset="-122"/>
                  </a:rPr>
                  <a:t>k</a:t>
                </a:r>
                <a:r>
                  <a:rPr lang="zh-CN" altLang="en-US" sz="3200" dirty="0">
                    <a:latin typeface="Arial" panose="020B0604020202020204" pitchFamily="34" charset="0"/>
                    <a:ea typeface="宋体" panose="02010600030101010101" pitchFamily="2" charset="-122"/>
                  </a:rPr>
                  <a:t>均值</a:t>
                </a:r>
                <a:r>
                  <a:rPr kumimoji="0" lang="zh-CN" altLang="en-US"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，将嵌入集划分为</a:t>
                </a:r>
                <a:r>
                  <a:rPr kumimoji="0" lang="en-US" altLang="zh-CN"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k</a:t>
                </a:r>
                <a:r>
                  <a:rPr kumimoji="0" lang="zh-CN" altLang="en-US"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个簇，并将结果发送回服务器。</a:t>
                </a:r>
                <a:r>
                  <a:rPr kumimoji="0" lang="zh-CN" altLang="en-US" sz="3200" b="0" i="0" u="none" strike="noStrike" kern="1200" cap="none" spc="0" normalizeH="0" baseline="0" noProof="0" dirty="0">
                    <a:ln>
                      <a:noFill/>
                    </a:ln>
                    <a:solidFill>
                      <a:schemeClr val="tx1"/>
                    </a:solidFill>
                    <a:effectLst/>
                    <a:uLnTx/>
                    <a:uFillTx/>
                    <a:latin typeface="Calibri" panose="020F0502020204030204"/>
                    <a:ea typeface="宋体" panose="02010600030101010101" pitchFamily="2" charset="-122"/>
                    <a:cs typeface="+mn-cs"/>
                  </a:rPr>
                  <a:t>服务器进行</a:t>
                </a:r>
                <a:r>
                  <a:rPr kumimoji="0" lang="zh-CN" altLang="en-US"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流形学习</a:t>
                </a:r>
                <a:r>
                  <a:rPr lang="zh-CN" altLang="en-US" sz="3200" dirty="0">
                    <a:latin typeface="Calibri" panose="020F0502020204030204"/>
                    <a:ea typeface="宋体" panose="02010600030101010101" pitchFamily="2" charset="-122"/>
                  </a:rPr>
                  <a:t>并</a:t>
                </a:r>
                <a:r>
                  <a:rPr kumimoji="0" lang="zh-CN" altLang="en-US" sz="3200" b="0" i="0" u="none" strike="noStrike" kern="1200" cap="none" spc="0" normalizeH="0" baseline="0" noProof="0" dirty="0">
                    <a:ln>
                      <a:noFill/>
                    </a:ln>
                    <a:solidFill>
                      <a:schemeClr val="tx1"/>
                    </a:solidFill>
                    <a:effectLst/>
                    <a:uLnTx/>
                    <a:uFillTx/>
                    <a:latin typeface="Calibri" panose="020F0502020204030204"/>
                    <a:ea typeface="宋体" panose="02010600030101010101" pitchFamily="2" charset="-122"/>
                    <a:cs typeface="+mn-cs"/>
                  </a:rPr>
                  <a:t>构造邻接矩阵。应用层次聚类将</a:t>
                </a:r>
                <a:r>
                  <a:rPr kumimoji="0" lang="zh-CN" altLang="en-US" sz="3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邻接矩阵</a:t>
                </a:r>
                <a:r>
                  <a:rPr kumimoji="0" lang="zh-CN" altLang="en-US" sz="3200" b="0" i="0" u="none" strike="noStrike" kern="1200" cap="none" spc="0" normalizeH="0" baseline="0" noProof="0" dirty="0">
                    <a:ln>
                      <a:noFill/>
                    </a:ln>
                    <a:solidFill>
                      <a:schemeClr val="tx1"/>
                    </a:solidFill>
                    <a:effectLst/>
                    <a:uLnTx/>
                    <a:uFillTx/>
                    <a:latin typeface="Calibri" panose="020F0502020204030204"/>
                    <a:ea typeface="宋体" panose="02010600030101010101" pitchFamily="2" charset="-122"/>
                    <a:cs typeface="+mn-cs"/>
                  </a:rPr>
                  <a:t>重新排序为不相交聚类的</a:t>
                </a:r>
                <a14:m>
                  <m:oMath xmlns:m="http://schemas.openxmlformats.org/officeDocument/2006/math">
                    <m:sSup>
                      <m:sSupPr>
                        <m:ctrlPr>
                          <a:rPr kumimoji="0" lang="en-US" altLang="zh-CN" sz="32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pPr>
                      <m:e>
                        <m:acc>
                          <m:accPr>
                            <m:chr m:val="̃"/>
                            <m:ctrlPr>
                              <a:rPr kumimoji="0" lang="en-US" altLang="zh-CN" sz="32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accPr>
                          <m:e>
                            <m:r>
                              <a:rPr kumimoji="0" lang="en-US" altLang="zh-CN" sz="32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𝐴</m:t>
                            </m:r>
                          </m:e>
                        </m:acc>
                      </m:e>
                      <m:sup>
                        <m:r>
                          <m:rPr>
                            <m:sty m:val="p"/>
                          </m:rPr>
                          <a:rPr kumimoji="0" lang="en-US" altLang="zh-CN" sz="3200" b="0" i="1" u="none" strike="noStrike" kern="1200" cap="none" spc="0" normalizeH="0" baseline="0" noProof="0">
                            <a:ln>
                              <a:noFill/>
                            </a:ln>
                            <a:solidFill>
                              <a:schemeClr val="tx1"/>
                            </a:solidFill>
                            <a:effectLst/>
                            <a:uLnTx/>
                            <a:uFillTx/>
                            <a:latin typeface="Cambria Math" panose="02040503050406030204" pitchFamily="18" charset="0"/>
                            <a:cs typeface="+mn-cs"/>
                          </a:rPr>
                          <m:t>r</m:t>
                        </m:r>
                      </m:sup>
                    </m:sSup>
                  </m:oMath>
                </a14:m>
                <a:r>
                  <a:rPr kumimoji="0" lang="zh-CN" altLang="en-US" sz="3200" b="0" i="0" u="none" strike="noStrike" kern="1200" cap="none" spc="0" normalizeH="0" baseline="0" noProof="0" dirty="0">
                    <a:ln>
                      <a:noFill/>
                    </a:ln>
                    <a:solidFill>
                      <a:schemeClr val="tx1"/>
                    </a:solidFill>
                    <a:effectLst/>
                    <a:uLnTx/>
                    <a:uFillTx/>
                    <a:latin typeface="Calibri" panose="020F0502020204030204"/>
                    <a:ea typeface="宋体" panose="02010600030101010101" pitchFamily="2" charset="-122"/>
                    <a:cs typeface="+mn-cs"/>
                  </a:rPr>
                  <a:t>。</a:t>
                </a:r>
                <a:endParaRPr kumimoji="0" lang="zh-CN" altLang="en-US" sz="3200" b="0" i="0" u="none" strike="noStrike" kern="1200" cap="none" spc="0" normalizeH="0" baseline="0" noProof="0" dirty="0">
                  <a:ln>
                    <a:noFill/>
                  </a:ln>
                  <a:solidFill>
                    <a:schemeClr val="tx1"/>
                  </a:solidFill>
                  <a:effectLst/>
                  <a:uLnTx/>
                  <a:uFillTx/>
                  <a:latin typeface="Calibri" panose="020F0502020204030204"/>
                  <a:ea typeface="等线" panose="02010600030101010101" pitchFamily="2" charset="-122"/>
                  <a:cs typeface="+mn-cs"/>
                </a:endParaRPr>
              </a:p>
            </p:txBody>
          </p:sp>
        </mc:Choice>
        <mc:Fallback xmlns="">
          <p:sp>
            <p:nvSpPr>
              <p:cNvPr id="10" name="文本框 9">
                <a:extLst>
                  <a:ext uri="{FF2B5EF4-FFF2-40B4-BE49-F238E27FC236}">
                    <a16:creationId xmlns:a16="http://schemas.microsoft.com/office/drawing/2014/main" id="{C67A925B-5B8D-1F08-E81B-E1A5DAE2240E}"/>
                  </a:ext>
                </a:extLst>
              </p:cNvPr>
              <p:cNvSpPr txBox="1">
                <a:spLocks noRot="1" noChangeAspect="1" noMove="1" noResize="1" noEditPoints="1" noAdjustHandles="1" noChangeArrowheads="1" noChangeShapeType="1" noTextEdit="1"/>
              </p:cNvSpPr>
              <p:nvPr/>
            </p:nvSpPr>
            <p:spPr>
              <a:xfrm>
                <a:off x="8652680" y="537931"/>
                <a:ext cx="3539320" cy="6504281"/>
              </a:xfrm>
              <a:prstGeom prst="rect">
                <a:avLst/>
              </a:prstGeom>
              <a:blipFill>
                <a:blip r:embed="rId4"/>
                <a:stretch>
                  <a:fillRect l="-4303" t="-1218" r="-4475" b="-15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0928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DA626728-CF77-423B-872E-BB79CD8AA67B}"/>
              </a:ext>
            </a:extLst>
          </p:cNvPr>
          <p:cNvSpPr>
            <a:spLocks noGrp="1"/>
          </p:cNvSpPr>
          <p:nvPr>
            <p:ph type="sldNum" sz="quarter" idx="11"/>
          </p:nvPr>
        </p:nvSpPr>
        <p:spPr/>
        <p:txBody>
          <a:bodyPr/>
          <a:lstStyle/>
          <a:p>
            <a:fld id="{8699F50C-BE38-4BD0-BA84-9B090E1F2B9B}" type="slidenum">
              <a:rPr lang="en-IN" smtClean="0"/>
              <a:t>23</a:t>
            </a:fld>
            <a:endParaRPr lang="en-IN" dirty="0"/>
          </a:p>
        </p:txBody>
      </p:sp>
      <p:sp>
        <p:nvSpPr>
          <p:cNvPr id="10" name="文本框 9">
            <a:extLst>
              <a:ext uri="{FF2B5EF4-FFF2-40B4-BE49-F238E27FC236}">
                <a16:creationId xmlns:a16="http://schemas.microsoft.com/office/drawing/2014/main" id="{64FD3433-ED43-778E-6258-8BC39E6382DB}"/>
              </a:ext>
            </a:extLst>
          </p:cNvPr>
          <p:cNvSpPr txBox="1"/>
          <p:nvPr/>
        </p:nvSpPr>
        <p:spPr>
          <a:xfrm>
            <a:off x="157162" y="534362"/>
            <a:ext cx="9601200" cy="769441"/>
          </a:xfrm>
          <a:prstGeom prst="rect">
            <a:avLst/>
          </a:prstGeom>
          <a:noFill/>
        </p:spPr>
        <p:txBody>
          <a:bodyPr wrap="square">
            <a:spAutoFit/>
          </a:bodyPr>
          <a:lstStyle/>
          <a:p>
            <a:r>
              <a:rPr lang="zh-CN" altLang="en-US" sz="4400" b="1" dirty="0">
                <a:solidFill>
                  <a:srgbClr val="00194C"/>
                </a:solidFill>
                <a:latin typeface="Calibri" panose="020F0502020204030204"/>
                <a:ea typeface="宋体" panose="02010600030101010101" pitchFamily="2" charset="-122"/>
                <a:cs typeface="+mj-cs"/>
              </a:rPr>
              <a:t>客户端模型个性化方法的优缺点</a:t>
            </a:r>
            <a:endParaRPr lang="zh-CN" altLang="en-US" dirty="0"/>
          </a:p>
        </p:txBody>
      </p:sp>
      <p:sp>
        <p:nvSpPr>
          <p:cNvPr id="5" name="文本框 4">
            <a:extLst>
              <a:ext uri="{FF2B5EF4-FFF2-40B4-BE49-F238E27FC236}">
                <a16:creationId xmlns:a16="http://schemas.microsoft.com/office/drawing/2014/main" id="{CEE4EF7D-8A13-F0F7-CD9E-DBD6368CA431}"/>
              </a:ext>
            </a:extLst>
          </p:cNvPr>
          <p:cNvSpPr txBox="1"/>
          <p:nvPr/>
        </p:nvSpPr>
        <p:spPr>
          <a:xfrm>
            <a:off x="0" y="1303803"/>
            <a:ext cx="12192000" cy="5509200"/>
          </a:xfrm>
          <a:prstGeom prst="rect">
            <a:avLst/>
          </a:prstGeom>
          <a:noFill/>
        </p:spPr>
        <p:txBody>
          <a:bodyPr wrap="square">
            <a:spAutoFit/>
          </a:bodyPr>
          <a:lstStyle/>
          <a:p>
            <a:r>
              <a:rPr lang="en-US" altLang="zh-CN" sz="3200" dirty="0">
                <a:latin typeface="+mn-ea"/>
              </a:rPr>
              <a:t>	</a:t>
            </a:r>
            <a:r>
              <a:rPr lang="zh-CN" altLang="en-US" sz="3200" dirty="0">
                <a:latin typeface="+mn-ea"/>
              </a:rPr>
              <a:t>基于架构的方法旨在通过为每个客户量身定制的模型设计来实现个性化。基于知识蒸馏的</a:t>
            </a:r>
            <a:r>
              <a:rPr lang="en-US" altLang="zh-CN" sz="3200" dirty="0">
                <a:latin typeface="+mn-ea"/>
              </a:rPr>
              <a:t>PFL</a:t>
            </a:r>
            <a:r>
              <a:rPr lang="zh-CN" altLang="en-US" sz="3200" dirty="0">
                <a:latin typeface="+mn-ea"/>
              </a:rPr>
              <a:t>方法可以实现比较好的个性化，但是常常需要一个具有代表性的代理数据集。而且在知识蒸馏模型中，知识转移的有效性不仅取决于模型参数，还取决于模型结构。确定服务器模型和客户模型的优化设计又是很困难的。</a:t>
            </a:r>
          </a:p>
          <a:p>
            <a:r>
              <a:rPr lang="en-US" altLang="zh-CN" sz="3200" dirty="0">
                <a:latin typeface="+mn-ea"/>
              </a:rPr>
              <a:t>	</a:t>
            </a:r>
            <a:r>
              <a:rPr lang="zh-CN" altLang="en-US" sz="3200" dirty="0">
                <a:latin typeface="+mn-ea"/>
              </a:rPr>
              <a:t>基于相似性的方法旨在通过对客户关系建模来实现个性化。多任务学习方法如</a:t>
            </a:r>
            <a:r>
              <a:rPr lang="en-US" altLang="zh-CN" sz="3200" dirty="0" err="1">
                <a:latin typeface="+mn-ea"/>
              </a:rPr>
              <a:t>FedAMP</a:t>
            </a:r>
            <a:r>
              <a:rPr lang="zh-CN" altLang="en-US" sz="3200" dirty="0">
                <a:latin typeface="+mn-ea"/>
              </a:rPr>
              <a:t>擅长于捕获成对的客户关系，以便为相关客户学习相似的模型。因此，它可能对较差的数据质量很敏感，从而导致根据数据质量隔离客户端。当客户端之间存在固有分区时，集群方法具有优势。然而它们具有较高的计算和通信成本，限制了大规模设置的实际可行性。</a:t>
            </a:r>
          </a:p>
        </p:txBody>
      </p:sp>
    </p:spTree>
    <p:extLst>
      <p:ext uri="{BB962C8B-B14F-4D97-AF65-F5344CB8AC3E}">
        <p14:creationId xmlns:p14="http://schemas.microsoft.com/office/powerpoint/2010/main" val="3432689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DA626728-CF77-423B-872E-BB79CD8AA67B}"/>
              </a:ext>
            </a:extLst>
          </p:cNvPr>
          <p:cNvSpPr>
            <a:spLocks noGrp="1"/>
          </p:cNvSpPr>
          <p:nvPr>
            <p:ph type="sldNum" sz="quarter" idx="11"/>
          </p:nvPr>
        </p:nvSpPr>
        <p:spPr/>
        <p:txBody>
          <a:bodyPr/>
          <a:lstStyle/>
          <a:p>
            <a:fld id="{8699F50C-BE38-4BD0-BA84-9B090E1F2B9B}" type="slidenum">
              <a:rPr lang="en-IN" smtClean="0"/>
              <a:t>24</a:t>
            </a:fld>
            <a:endParaRPr lang="en-IN" dirty="0"/>
          </a:p>
        </p:txBody>
      </p:sp>
      <p:sp>
        <p:nvSpPr>
          <p:cNvPr id="10" name="文本框 9">
            <a:extLst>
              <a:ext uri="{FF2B5EF4-FFF2-40B4-BE49-F238E27FC236}">
                <a16:creationId xmlns:a16="http://schemas.microsoft.com/office/drawing/2014/main" id="{64FD3433-ED43-778E-6258-8BC39E6382DB}"/>
              </a:ext>
            </a:extLst>
          </p:cNvPr>
          <p:cNvSpPr txBox="1"/>
          <p:nvPr/>
        </p:nvSpPr>
        <p:spPr>
          <a:xfrm>
            <a:off x="174096" y="0"/>
            <a:ext cx="9601200" cy="769441"/>
          </a:xfrm>
          <a:prstGeom prst="rect">
            <a:avLst/>
          </a:prstGeom>
          <a:noFill/>
        </p:spPr>
        <p:txBody>
          <a:bodyPr wrap="square">
            <a:spAutoFit/>
          </a:bodyPr>
          <a:lstStyle/>
          <a:p>
            <a:r>
              <a:rPr lang="zh-CN" altLang="en-US" sz="4400" b="1" dirty="0">
                <a:solidFill>
                  <a:srgbClr val="00194C"/>
                </a:solidFill>
                <a:latin typeface="Calibri" panose="020F0502020204030204"/>
                <a:ea typeface="宋体" panose="02010600030101010101" pitchFamily="2" charset="-122"/>
                <a:cs typeface="+mj-cs"/>
              </a:rPr>
              <a:t>我们的框架</a:t>
            </a:r>
            <a:endParaRPr lang="zh-CN" altLang="en-US" dirty="0"/>
          </a:p>
        </p:txBody>
      </p:sp>
      <p:sp>
        <p:nvSpPr>
          <p:cNvPr id="5" name="文本框 4">
            <a:extLst>
              <a:ext uri="{FF2B5EF4-FFF2-40B4-BE49-F238E27FC236}">
                <a16:creationId xmlns:a16="http://schemas.microsoft.com/office/drawing/2014/main" id="{CEE4EF7D-8A13-F0F7-CD9E-DBD6368CA431}"/>
              </a:ext>
            </a:extLst>
          </p:cNvPr>
          <p:cNvSpPr txBox="1"/>
          <p:nvPr/>
        </p:nvSpPr>
        <p:spPr>
          <a:xfrm>
            <a:off x="5650546" y="874455"/>
            <a:ext cx="6367358" cy="5016758"/>
          </a:xfrm>
          <a:prstGeom prst="rect">
            <a:avLst/>
          </a:prstGeom>
          <a:noFill/>
        </p:spPr>
        <p:txBody>
          <a:bodyPr wrap="square">
            <a:spAutoFit/>
          </a:bodyPr>
          <a:lstStyle/>
          <a:p>
            <a:r>
              <a:rPr lang="en-US" altLang="zh-CN" sz="3200" dirty="0">
                <a:latin typeface="+mn-ea"/>
              </a:rPr>
              <a:t>	</a:t>
            </a:r>
            <a:r>
              <a:rPr lang="zh-CN" altLang="en-US" sz="3200" dirty="0">
                <a:latin typeface="+mn-ea"/>
              </a:rPr>
              <a:t>知识蒸馏可以有四个方向：①从服务器端到客户端，用以学习更强的个性化模型。②从客户端到服务器端，用以学习更强大的服务器模型。③双向④客户端之间</a:t>
            </a:r>
            <a:endParaRPr lang="en-US" altLang="zh-CN" sz="3200" dirty="0">
              <a:latin typeface="+mn-ea"/>
            </a:endParaRPr>
          </a:p>
          <a:p>
            <a:r>
              <a:rPr lang="en-US" altLang="zh-CN" sz="3200" dirty="0">
                <a:latin typeface="+mn-ea"/>
              </a:rPr>
              <a:t>	DKD</a:t>
            </a:r>
            <a:r>
              <a:rPr lang="zh-CN" altLang="en-US" sz="3200" dirty="0">
                <a:latin typeface="+mn-ea"/>
              </a:rPr>
              <a:t>：对于某个</a:t>
            </a:r>
            <a:r>
              <a:rPr lang="en-US" altLang="zh-CN" sz="3200" dirty="0">
                <a:latin typeface="+mn-ea"/>
              </a:rPr>
              <a:t>client</a:t>
            </a:r>
            <a:r>
              <a:rPr lang="zh-CN" altLang="en-US" sz="3200" dirty="0">
                <a:latin typeface="+mn-ea"/>
              </a:rPr>
              <a:t>的本地数据，某个类很少但是存在，如果有的类就不学习，全靠本地数据去训练的话，可能效果也不是很好。所以应将</a:t>
            </a:r>
            <a:r>
              <a:rPr lang="en-US" altLang="zh-CN" sz="3200" dirty="0" err="1">
                <a:latin typeface="+mn-ea"/>
              </a:rPr>
              <a:t>tckd</a:t>
            </a:r>
            <a:r>
              <a:rPr lang="zh-CN" altLang="en-US" sz="3200" dirty="0">
                <a:latin typeface="+mn-ea"/>
              </a:rPr>
              <a:t>与</a:t>
            </a:r>
            <a:r>
              <a:rPr lang="en-US" altLang="zh-CN" sz="3200" dirty="0" err="1">
                <a:latin typeface="+mn-ea"/>
              </a:rPr>
              <a:t>nckd</a:t>
            </a:r>
            <a:r>
              <a:rPr lang="zh-CN" altLang="en-US" sz="3200" dirty="0">
                <a:latin typeface="+mn-ea"/>
              </a:rPr>
              <a:t>平衡。</a:t>
            </a:r>
          </a:p>
        </p:txBody>
      </p:sp>
      <p:pic>
        <p:nvPicPr>
          <p:cNvPr id="2" name="图片 1">
            <a:extLst>
              <a:ext uri="{FF2B5EF4-FFF2-40B4-BE49-F238E27FC236}">
                <a16:creationId xmlns:a16="http://schemas.microsoft.com/office/drawing/2014/main" id="{00F7F8A2-24C2-1379-5AC2-C0383AF31EEB}"/>
              </a:ext>
            </a:extLst>
          </p:cNvPr>
          <p:cNvPicPr>
            <a:picLocks noChangeAspect="1"/>
          </p:cNvPicPr>
          <p:nvPr/>
        </p:nvPicPr>
        <p:blipFill>
          <a:blip r:embed="rId3"/>
          <a:stretch>
            <a:fillRect/>
          </a:stretch>
        </p:blipFill>
        <p:spPr>
          <a:xfrm>
            <a:off x="174096" y="783789"/>
            <a:ext cx="5565882" cy="6074211"/>
          </a:xfrm>
          <a:prstGeom prst="rect">
            <a:avLst/>
          </a:prstGeom>
        </p:spPr>
      </p:pic>
    </p:spTree>
    <p:extLst>
      <p:ext uri="{BB962C8B-B14F-4D97-AF65-F5344CB8AC3E}">
        <p14:creationId xmlns:p14="http://schemas.microsoft.com/office/powerpoint/2010/main" val="1733680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6" title="Building image">
            <a:extLst>
              <a:ext uri="{FF2B5EF4-FFF2-40B4-BE49-F238E27FC236}">
                <a16:creationId xmlns:a16="http://schemas.microsoft.com/office/drawing/2014/main" id="{BA026684-ED32-4C82-8EFB-03E9E047EA33}"/>
              </a:ext>
            </a:extLst>
          </p:cNvPr>
          <p:cNvPicPr>
            <a:picLocks noGrp="1" noChangeAspect="1"/>
          </p:cNvPicPr>
          <p:nvPr>
            <p:ph type="pic" sz="quarter" idx="13"/>
          </p:nvPr>
        </p:nvPicPr>
        <p:blipFill>
          <a:blip r:embed="rId3"/>
          <a:srcRect l="20784" r="20784"/>
          <a:stretch>
            <a:fillRect/>
          </a:stretch>
        </p:blipFill>
        <p:spPr>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pic>
      <p:sp>
        <p:nvSpPr>
          <p:cNvPr id="19" name="Hexagon 18" descr="Solid dark colored hexagon in the middle of image accent">
            <a:extLst>
              <a:ext uri="{FF2B5EF4-FFF2-40B4-BE49-F238E27FC236}">
                <a16:creationId xmlns:a16="http://schemas.microsoft.com/office/drawing/2014/main" id="{7CE8B54A-D8B2-498F-ACFB-31AC2DEB83FA}"/>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0" name="Group 19" descr="Company initials and name in grouped text">
            <a:extLst>
              <a:ext uri="{FF2B5EF4-FFF2-40B4-BE49-F238E27FC236}">
                <a16:creationId xmlns:a16="http://schemas.microsoft.com/office/drawing/2014/main" id="{82C4EAC6-3E04-4614-86BA-A23C851754D9}"/>
              </a:ext>
            </a:extLst>
          </p:cNvPr>
          <p:cNvGrpSpPr/>
          <p:nvPr/>
        </p:nvGrpSpPr>
        <p:grpSpPr>
          <a:xfrm>
            <a:off x="2846115" y="2835609"/>
            <a:ext cx="2132315" cy="1178855"/>
            <a:chOff x="2846115" y="2882264"/>
            <a:chExt cx="2132315" cy="1178855"/>
          </a:xfrm>
        </p:grpSpPr>
        <p:sp>
          <p:nvSpPr>
            <p:cNvPr id="21" name="TextBox 20">
              <a:extLst>
                <a:ext uri="{FF2B5EF4-FFF2-40B4-BE49-F238E27FC236}">
                  <a16:creationId xmlns:a16="http://schemas.microsoft.com/office/drawing/2014/main" id="{A20626FA-81E3-4C45-BF2D-D52CF6D96238}"/>
                </a:ext>
              </a:extLst>
            </p:cNvPr>
            <p:cNvSpPr txBox="1"/>
            <p:nvPr/>
          </p:nvSpPr>
          <p:spPr>
            <a:xfrm>
              <a:off x="2846115" y="2882264"/>
              <a:ext cx="2132315" cy="830997"/>
            </a:xfrm>
            <a:prstGeom prst="rect">
              <a:avLst/>
            </a:prstGeom>
            <a:noFill/>
          </p:spPr>
          <p:txBody>
            <a:bodyPr wrap="none" rtlCol="0">
              <a:spAutoFit/>
            </a:bodyPr>
            <a:lstStyle/>
            <a:p>
              <a:r>
                <a:rPr lang="en-US" sz="4800" b="1" dirty="0">
                  <a:solidFill>
                    <a:schemeClr val="bg1"/>
                  </a:solidFill>
                  <a:latin typeface="Arial Black" panose="020B0A04020102020204" pitchFamily="34" charset="0"/>
                </a:rPr>
                <a:t>TSMC</a:t>
              </a:r>
              <a:endParaRPr lang="en-IN" sz="4800" b="1" dirty="0">
                <a:solidFill>
                  <a:schemeClr val="bg1"/>
                </a:solidFill>
                <a:latin typeface="Arial Black" panose="020B0A04020102020204" pitchFamily="34" charset="0"/>
              </a:endParaRPr>
            </a:p>
          </p:txBody>
        </p:sp>
        <p:sp>
          <p:nvSpPr>
            <p:cNvPr id="22" name="TextBox 21">
              <a:extLst>
                <a:ext uri="{FF2B5EF4-FFF2-40B4-BE49-F238E27FC236}">
                  <a16:creationId xmlns:a16="http://schemas.microsoft.com/office/drawing/2014/main" id="{D6E86452-6AEA-4380-9682-AB26317ADB62}"/>
                </a:ext>
              </a:extLst>
            </p:cNvPr>
            <p:cNvSpPr txBox="1"/>
            <p:nvPr/>
          </p:nvSpPr>
          <p:spPr>
            <a:xfrm>
              <a:off x="2930977" y="3691787"/>
              <a:ext cx="1962589" cy="369332"/>
            </a:xfrm>
            <a:prstGeom prst="rect">
              <a:avLst/>
            </a:prstGeom>
            <a:noFill/>
          </p:spPr>
          <p:txBody>
            <a:bodyPr wrap="none" rtlCol="0">
              <a:spAutoFit/>
            </a:bodyPr>
            <a:lstStyle/>
            <a:p>
              <a:r>
                <a:rPr lang="en-IN" dirty="0">
                  <a:solidFill>
                    <a:schemeClr val="bg1"/>
                  </a:solidFill>
                  <a:cs typeface="Calibri Light" panose="020F0302020204030204" pitchFamily="34" charset="0"/>
                </a:rPr>
                <a:t>Swarm Intelligence</a:t>
              </a:r>
            </a:p>
          </p:txBody>
        </p:sp>
      </p:grpSp>
      <p:sp>
        <p:nvSpPr>
          <p:cNvPr id="8" name="Title 7">
            <a:extLst>
              <a:ext uri="{FF2B5EF4-FFF2-40B4-BE49-F238E27FC236}">
                <a16:creationId xmlns:a16="http://schemas.microsoft.com/office/drawing/2014/main" id="{8B6C5EAB-81FF-4827-A160-22F4363C611A}"/>
              </a:ext>
            </a:extLst>
          </p:cNvPr>
          <p:cNvSpPr>
            <a:spLocks noGrp="1"/>
          </p:cNvSpPr>
          <p:nvPr>
            <p:ph type="ctrTitle"/>
          </p:nvPr>
        </p:nvSpPr>
        <p:spPr/>
        <p:txBody>
          <a:bodyPr/>
          <a:lstStyle/>
          <a:p>
            <a:r>
              <a:rPr lang="en-IN" dirty="0"/>
              <a:t>Thank You.</a:t>
            </a:r>
          </a:p>
        </p:txBody>
      </p:sp>
      <p:sp>
        <p:nvSpPr>
          <p:cNvPr id="14" name="Text Placeholder 13">
            <a:extLst>
              <a:ext uri="{FF2B5EF4-FFF2-40B4-BE49-F238E27FC236}">
                <a16:creationId xmlns:a16="http://schemas.microsoft.com/office/drawing/2014/main" id="{B6611344-9447-438E-873C-299AF4110B03}"/>
              </a:ext>
            </a:extLst>
          </p:cNvPr>
          <p:cNvSpPr>
            <a:spLocks noGrp="1"/>
          </p:cNvSpPr>
          <p:nvPr>
            <p:ph type="body" sz="quarter" idx="15"/>
          </p:nvPr>
        </p:nvSpPr>
        <p:spPr/>
        <p:txBody>
          <a:bodyPr/>
          <a:lstStyle/>
          <a:p>
            <a:r>
              <a:rPr lang="en-US" altLang="zh-CN" dirty="0" err="1"/>
              <a:t>Shiqi</a:t>
            </a:r>
            <a:r>
              <a:rPr lang="en-US" altLang="zh-CN" dirty="0"/>
              <a:t> Zhang </a:t>
            </a:r>
            <a:endParaRPr lang="en-IN" dirty="0"/>
          </a:p>
        </p:txBody>
      </p:sp>
      <p:sp>
        <p:nvSpPr>
          <p:cNvPr id="15" name="Text Placeholder 14">
            <a:extLst>
              <a:ext uri="{FF2B5EF4-FFF2-40B4-BE49-F238E27FC236}">
                <a16:creationId xmlns:a16="http://schemas.microsoft.com/office/drawing/2014/main" id="{7A3FB895-3D21-4707-8EDE-3F825906DE41}"/>
              </a:ext>
            </a:extLst>
          </p:cNvPr>
          <p:cNvSpPr>
            <a:spLocks noGrp="1"/>
          </p:cNvSpPr>
          <p:nvPr>
            <p:ph type="body" sz="quarter" idx="16"/>
          </p:nvPr>
        </p:nvSpPr>
        <p:spPr/>
        <p:txBody>
          <a:bodyPr/>
          <a:lstStyle/>
          <a:p>
            <a:r>
              <a:rPr lang="en-ZA" dirty="0"/>
              <a:t>15842235166</a:t>
            </a:r>
          </a:p>
        </p:txBody>
      </p:sp>
      <p:sp>
        <p:nvSpPr>
          <p:cNvPr id="23" name="Text Placeholder 22">
            <a:extLst>
              <a:ext uri="{FF2B5EF4-FFF2-40B4-BE49-F238E27FC236}">
                <a16:creationId xmlns:a16="http://schemas.microsoft.com/office/drawing/2014/main" id="{A0B41C33-430D-4B31-A546-F85646919475}"/>
              </a:ext>
            </a:extLst>
          </p:cNvPr>
          <p:cNvSpPr>
            <a:spLocks noGrp="1"/>
          </p:cNvSpPr>
          <p:nvPr>
            <p:ph type="body" sz="quarter" idx="17"/>
          </p:nvPr>
        </p:nvSpPr>
        <p:spPr/>
        <p:txBody>
          <a:bodyPr/>
          <a:lstStyle/>
          <a:p>
            <a:r>
              <a:rPr lang="en-IN" dirty="0"/>
              <a:t>zhangshiqi123@dlmu.edu.cn</a:t>
            </a:r>
          </a:p>
        </p:txBody>
      </p:sp>
      <p:sp>
        <p:nvSpPr>
          <p:cNvPr id="3" name="文本占位符 2">
            <a:extLst>
              <a:ext uri="{FF2B5EF4-FFF2-40B4-BE49-F238E27FC236}">
                <a16:creationId xmlns:a16="http://schemas.microsoft.com/office/drawing/2014/main" id="{62857D71-AC5B-40DD-BA6B-5DFD0CC8FAD0}"/>
              </a:ext>
            </a:extLst>
          </p:cNvPr>
          <p:cNvSpPr>
            <a:spLocks noGrp="1"/>
          </p:cNvSpPr>
          <p:nvPr>
            <p:ph type="body" sz="quarter" idx="18"/>
          </p:nvPr>
        </p:nvSpPr>
        <p:spPr/>
        <p:txBody>
          <a:bodyPr/>
          <a:lstStyle/>
          <a:p>
            <a:endParaRPr lang="zh-CN" altLang="en-US" dirty="0"/>
          </a:p>
        </p:txBody>
      </p:sp>
    </p:spTree>
    <p:extLst>
      <p:ext uri="{BB962C8B-B14F-4D97-AF65-F5344CB8AC3E}">
        <p14:creationId xmlns:p14="http://schemas.microsoft.com/office/powerpoint/2010/main" val="2260955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309B5-ECD7-4E06-99FB-1B292070AE73}"/>
              </a:ext>
            </a:extLst>
          </p:cNvPr>
          <p:cNvSpPr>
            <a:spLocks noGrp="1"/>
          </p:cNvSpPr>
          <p:nvPr>
            <p:ph type="title"/>
          </p:nvPr>
        </p:nvSpPr>
        <p:spPr>
          <a:xfrm>
            <a:off x="304801" y="538448"/>
            <a:ext cx="10877550" cy="491439"/>
          </a:xfrm>
        </p:spPr>
        <p:txBody>
          <a:bodyPr>
            <a:normAutofit fontScale="90000"/>
          </a:bodyPr>
          <a:lstStyle/>
          <a:p>
            <a:r>
              <a:rPr lang="en-US" altLang="zh-CN" dirty="0" err="1"/>
              <a:t>fedavg</a:t>
            </a:r>
            <a:r>
              <a:rPr lang="zh-CN" altLang="en-US" dirty="0"/>
              <a:t>在</a:t>
            </a:r>
            <a:r>
              <a:rPr lang="en-US" altLang="zh-CN" dirty="0"/>
              <a:t>non-</a:t>
            </a:r>
            <a:r>
              <a:rPr lang="en-US" altLang="zh-CN" dirty="0" err="1"/>
              <a:t>iid</a:t>
            </a:r>
            <a:r>
              <a:rPr lang="zh-CN" altLang="en-US" dirty="0"/>
              <a:t>上性能下降原因</a:t>
            </a:r>
            <a:r>
              <a:rPr lang="en-US" altLang="zh-CN" dirty="0"/>
              <a:t>—client drift </a:t>
            </a:r>
            <a:endParaRPr lang="zh-CN" altLang="en-US" dirty="0"/>
          </a:p>
        </p:txBody>
      </p:sp>
      <p:sp>
        <p:nvSpPr>
          <p:cNvPr id="3" name="灯片编号占位符 2">
            <a:extLst>
              <a:ext uri="{FF2B5EF4-FFF2-40B4-BE49-F238E27FC236}">
                <a16:creationId xmlns:a16="http://schemas.microsoft.com/office/drawing/2014/main" id="{BCBB9FFD-B01E-4C6C-B428-5DBE23211FB7}"/>
              </a:ext>
            </a:extLst>
          </p:cNvPr>
          <p:cNvSpPr>
            <a:spLocks noGrp="1"/>
          </p:cNvSpPr>
          <p:nvPr>
            <p:ph type="sldNum" sz="quarter" idx="11"/>
          </p:nvPr>
        </p:nvSpPr>
        <p:spPr/>
        <p:txBody>
          <a:bodyPr/>
          <a:lstStyle/>
          <a:p>
            <a:fld id="{8699F50C-BE38-4BD0-BA84-9B090E1F2B9B}" type="slidenum">
              <a:rPr lang="en-IN" smtClean="0"/>
              <a:t>3</a:t>
            </a:fld>
            <a:endParaRPr lang="en-IN" dirty="0"/>
          </a:p>
        </p:txBody>
      </p:sp>
      <p:sp>
        <p:nvSpPr>
          <p:cNvPr id="5" name="文本框 4">
            <a:extLst>
              <a:ext uri="{FF2B5EF4-FFF2-40B4-BE49-F238E27FC236}">
                <a16:creationId xmlns:a16="http://schemas.microsoft.com/office/drawing/2014/main" id="{C40BDD0C-F643-4341-BCB2-141D90A2A37E}"/>
              </a:ext>
            </a:extLst>
          </p:cNvPr>
          <p:cNvSpPr txBox="1"/>
          <p:nvPr/>
        </p:nvSpPr>
        <p:spPr>
          <a:xfrm>
            <a:off x="-28274" y="1396868"/>
            <a:ext cx="12073467" cy="1569660"/>
          </a:xfrm>
          <a:prstGeom prst="rect">
            <a:avLst/>
          </a:prstGeom>
          <a:noFill/>
        </p:spPr>
        <p:txBody>
          <a:bodyPr wrap="square" rtlCol="0">
            <a:spAutoFit/>
          </a:bodyPr>
          <a:lstStyle/>
          <a:p>
            <a:pPr algn="just"/>
            <a:r>
              <a:rPr lang="en-US" altLang="zh-CN" sz="3200" dirty="0"/>
              <a:t>	</a:t>
            </a:r>
            <a:r>
              <a:rPr lang="zh-CN" altLang="en-US" sz="3200" dirty="0">
                <a:latin typeface="+mn-ea"/>
              </a:rPr>
              <a:t>在非独立和同分布数据上学习时，</a:t>
            </a:r>
            <a:r>
              <a:rPr lang="en-US" altLang="zh-CN" sz="3200" dirty="0" err="1">
                <a:latin typeface="+mn-ea"/>
              </a:rPr>
              <a:t>FedAvg</a:t>
            </a:r>
            <a:r>
              <a:rPr lang="zh-CN" altLang="en-US" sz="3200" dirty="0">
                <a:latin typeface="+mn-ea"/>
              </a:rPr>
              <a:t>的精度显著降低。</a:t>
            </a:r>
            <a:r>
              <a:rPr lang="zh-CN" altLang="en-US" sz="3200" b="0" i="0" dirty="0">
                <a:solidFill>
                  <a:srgbClr val="121212"/>
                </a:solidFill>
                <a:effectLst/>
                <a:latin typeface="+mn-ea"/>
              </a:rPr>
              <a:t>这是由于非独立同分布数据导致客户端的数据分布与总体分布不一致</a:t>
            </a:r>
            <a:r>
              <a:rPr lang="zh-CN" altLang="en-US" sz="3200" dirty="0">
                <a:solidFill>
                  <a:srgbClr val="121212"/>
                </a:solidFill>
                <a:latin typeface="+mn-ea"/>
              </a:rPr>
              <a:t>，</a:t>
            </a:r>
            <a:r>
              <a:rPr lang="zh-CN" altLang="en-US" sz="3200" b="0" i="0" dirty="0">
                <a:solidFill>
                  <a:srgbClr val="121212"/>
                </a:solidFill>
                <a:effectLst/>
                <a:latin typeface="+mn-ea"/>
              </a:rPr>
              <a:t>发生倾斜，导致训练后准确度下降。</a:t>
            </a:r>
            <a:endParaRPr lang="zh-CN" altLang="en-US" sz="3200" b="0" i="0" dirty="0">
              <a:solidFill>
                <a:srgbClr val="000000"/>
              </a:solidFill>
              <a:effectLst/>
              <a:latin typeface="+mn-ea"/>
            </a:endParaRPr>
          </a:p>
        </p:txBody>
      </p:sp>
      <p:pic>
        <p:nvPicPr>
          <p:cNvPr id="4" name="图片 3">
            <a:extLst>
              <a:ext uri="{FF2B5EF4-FFF2-40B4-BE49-F238E27FC236}">
                <a16:creationId xmlns:a16="http://schemas.microsoft.com/office/drawing/2014/main" id="{07CE5732-D445-FD87-48BD-9266A7706B60}"/>
              </a:ext>
            </a:extLst>
          </p:cNvPr>
          <p:cNvPicPr>
            <a:picLocks noChangeAspect="1"/>
          </p:cNvPicPr>
          <p:nvPr/>
        </p:nvPicPr>
        <p:blipFill>
          <a:blip r:embed="rId3"/>
          <a:stretch>
            <a:fillRect/>
          </a:stretch>
        </p:blipFill>
        <p:spPr>
          <a:xfrm>
            <a:off x="5291968" y="2830349"/>
            <a:ext cx="6753225" cy="565541"/>
          </a:xfrm>
          <a:prstGeom prst="rect">
            <a:avLst/>
          </a:prstGeom>
        </p:spPr>
      </p:pic>
      <p:pic>
        <p:nvPicPr>
          <p:cNvPr id="7" name="图片 6">
            <a:extLst>
              <a:ext uri="{FF2B5EF4-FFF2-40B4-BE49-F238E27FC236}">
                <a16:creationId xmlns:a16="http://schemas.microsoft.com/office/drawing/2014/main" id="{723BF6BE-01E0-98DB-86D3-387187586078}"/>
              </a:ext>
            </a:extLst>
          </p:cNvPr>
          <p:cNvPicPr>
            <a:picLocks noChangeAspect="1"/>
          </p:cNvPicPr>
          <p:nvPr/>
        </p:nvPicPr>
        <p:blipFill>
          <a:blip r:embed="rId4"/>
          <a:stretch>
            <a:fillRect/>
          </a:stretch>
        </p:blipFill>
        <p:spPr>
          <a:xfrm>
            <a:off x="0" y="3524250"/>
            <a:ext cx="12192000" cy="3333750"/>
          </a:xfrm>
          <a:prstGeom prst="rect">
            <a:avLst/>
          </a:prstGeom>
        </p:spPr>
      </p:pic>
    </p:spTree>
    <p:extLst>
      <p:ext uri="{BB962C8B-B14F-4D97-AF65-F5344CB8AC3E}">
        <p14:creationId xmlns:p14="http://schemas.microsoft.com/office/powerpoint/2010/main" val="1041667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309B5-ECD7-4E06-99FB-1B292070AE73}"/>
              </a:ext>
            </a:extLst>
          </p:cNvPr>
          <p:cNvSpPr>
            <a:spLocks noGrp="1"/>
          </p:cNvSpPr>
          <p:nvPr>
            <p:ph type="title"/>
          </p:nvPr>
        </p:nvSpPr>
        <p:spPr>
          <a:xfrm>
            <a:off x="0" y="562761"/>
            <a:ext cx="10877550" cy="491439"/>
          </a:xfrm>
        </p:spPr>
        <p:txBody>
          <a:bodyPr>
            <a:normAutofit fontScale="90000"/>
          </a:bodyPr>
          <a:lstStyle/>
          <a:p>
            <a:r>
              <a:rPr lang="zh-CN" altLang="en-US" dirty="0"/>
              <a:t>二、个性化联邦学习的引入</a:t>
            </a:r>
          </a:p>
        </p:txBody>
      </p:sp>
      <p:sp>
        <p:nvSpPr>
          <p:cNvPr id="3" name="灯片编号占位符 2">
            <a:extLst>
              <a:ext uri="{FF2B5EF4-FFF2-40B4-BE49-F238E27FC236}">
                <a16:creationId xmlns:a16="http://schemas.microsoft.com/office/drawing/2014/main" id="{BCBB9FFD-B01E-4C6C-B428-5DBE23211FB7}"/>
              </a:ext>
            </a:extLst>
          </p:cNvPr>
          <p:cNvSpPr>
            <a:spLocks noGrp="1"/>
          </p:cNvSpPr>
          <p:nvPr>
            <p:ph type="sldNum" sz="quarter" idx="11"/>
          </p:nvPr>
        </p:nvSpPr>
        <p:spPr/>
        <p:txBody>
          <a:bodyPr/>
          <a:lstStyle/>
          <a:p>
            <a:fld id="{8699F50C-BE38-4BD0-BA84-9B090E1F2B9B}" type="slidenum">
              <a:rPr lang="en-IN" smtClean="0"/>
              <a:t>4</a:t>
            </a:fld>
            <a:endParaRPr lang="en-IN" dirty="0"/>
          </a:p>
        </p:txBody>
      </p:sp>
      <p:sp>
        <p:nvSpPr>
          <p:cNvPr id="5" name="文本框 4">
            <a:extLst>
              <a:ext uri="{FF2B5EF4-FFF2-40B4-BE49-F238E27FC236}">
                <a16:creationId xmlns:a16="http://schemas.microsoft.com/office/drawing/2014/main" id="{C40BDD0C-F643-4341-BCB2-141D90A2A37E}"/>
              </a:ext>
            </a:extLst>
          </p:cNvPr>
          <p:cNvSpPr txBox="1"/>
          <p:nvPr/>
        </p:nvSpPr>
        <p:spPr>
          <a:xfrm>
            <a:off x="152400" y="2013337"/>
            <a:ext cx="11887199" cy="4031873"/>
          </a:xfrm>
          <a:prstGeom prst="rect">
            <a:avLst/>
          </a:prstGeom>
          <a:noFill/>
        </p:spPr>
        <p:txBody>
          <a:bodyPr wrap="square" rtlCol="0">
            <a:spAutoFit/>
          </a:bodyPr>
          <a:lstStyle/>
          <a:p>
            <a:pPr algn="just"/>
            <a:r>
              <a:rPr lang="en-US" altLang="zh-CN" sz="3200" dirty="0"/>
              <a:t>	</a:t>
            </a:r>
            <a:r>
              <a:rPr lang="zh-CN" altLang="en-US" sz="3200" dirty="0"/>
              <a:t>由于</a:t>
            </a:r>
            <a:r>
              <a:rPr lang="zh-CN" altLang="en-US" sz="3200" b="0" i="0" dirty="0">
                <a:solidFill>
                  <a:srgbClr val="000000"/>
                </a:solidFill>
                <a:effectLst/>
                <a:latin typeface="+mn-ea"/>
              </a:rPr>
              <a:t>训练单个全球</a:t>
            </a:r>
            <a:r>
              <a:rPr lang="zh-CN" altLang="en-US" sz="3200" i="0" dirty="0">
                <a:solidFill>
                  <a:srgbClr val="000000"/>
                </a:solidFill>
                <a:effectLst/>
                <a:latin typeface="+mn-ea"/>
              </a:rPr>
              <a:t>共享</a:t>
            </a:r>
            <a:r>
              <a:rPr lang="zh-CN" altLang="en-US" sz="3200" b="0" i="0" dirty="0">
                <a:solidFill>
                  <a:srgbClr val="000000"/>
                </a:solidFill>
                <a:effectLst/>
                <a:latin typeface="+mn-ea"/>
              </a:rPr>
              <a:t>模型以适应“平均客户”</a:t>
            </a:r>
            <a:r>
              <a:rPr lang="en-US" altLang="zh-CN" sz="3200" b="0" i="0" dirty="0">
                <a:solidFill>
                  <a:srgbClr val="000000"/>
                </a:solidFill>
                <a:effectLst/>
                <a:latin typeface="+mn-ea"/>
              </a:rPr>
              <a:t>,</a:t>
            </a:r>
            <a:r>
              <a:rPr lang="zh-CN" altLang="en-US" sz="3200" b="0" i="0" dirty="0">
                <a:solidFill>
                  <a:srgbClr val="000000"/>
                </a:solidFill>
                <a:effectLst/>
                <a:latin typeface="+mn-ea"/>
              </a:rPr>
              <a:t>使得每个客户端的数据丧失了个性。</a:t>
            </a:r>
            <a:r>
              <a:rPr lang="zh-CN" altLang="en-US" sz="3200" b="0" i="0" dirty="0">
                <a:effectLst/>
                <a:latin typeface="-apple-system"/>
              </a:rPr>
              <a:t>比如某个用户参与</a:t>
            </a:r>
            <a:r>
              <a:rPr lang="en-US" altLang="zh-CN" sz="3200" b="0" i="0" dirty="0">
                <a:effectLst/>
                <a:latin typeface="-apple-system"/>
              </a:rPr>
              <a:t>FL</a:t>
            </a:r>
            <a:r>
              <a:rPr lang="zh-CN" altLang="en-US" sz="3200" b="0" i="0" dirty="0">
                <a:effectLst/>
                <a:latin typeface="-apple-system"/>
              </a:rPr>
              <a:t>训练出的全局模型，在每个设备上都是一样的，但是每个设备的数据异构性强，比如我的图片都是风景，你的图片都是动物，我想得到的模型是使得它识别我自己的图片时准确率更高点，识别你的图片时准确率也会提高，不是使得整体的性能得到提升，且都很一般。</a:t>
            </a:r>
            <a:r>
              <a:rPr lang="zh-CN" altLang="en-US" sz="3200" dirty="0"/>
              <a:t>因而</a:t>
            </a:r>
            <a:r>
              <a:rPr lang="zh-CN" altLang="en-US" sz="3200" b="0" i="0" dirty="0">
                <a:solidFill>
                  <a:srgbClr val="000000"/>
                </a:solidFill>
                <a:effectLst/>
                <a:latin typeface="+mn-ea"/>
              </a:rPr>
              <a:t>单一模型通常是不够的。</a:t>
            </a:r>
            <a:endParaRPr lang="en-US" altLang="zh-CN" sz="3200" b="0" i="0" dirty="0">
              <a:solidFill>
                <a:srgbClr val="000000"/>
              </a:solidFill>
              <a:effectLst/>
              <a:latin typeface="+mn-ea"/>
            </a:endParaRPr>
          </a:p>
          <a:p>
            <a:pPr algn="just"/>
            <a:r>
              <a:rPr lang="en-US" altLang="zh-CN" sz="3200" dirty="0">
                <a:solidFill>
                  <a:srgbClr val="000000"/>
                </a:solidFill>
                <a:latin typeface="+mn-ea"/>
              </a:rPr>
              <a:t>	</a:t>
            </a:r>
            <a:r>
              <a:rPr lang="zh-CN" altLang="en-US" sz="3200" dirty="0">
                <a:solidFill>
                  <a:srgbClr val="000000"/>
                </a:solidFill>
                <a:latin typeface="+mn-ea"/>
              </a:rPr>
              <a:t>个性化联邦学习可以解决数据异质性和模型异构性的问题。</a:t>
            </a:r>
            <a:endParaRPr lang="en-US" altLang="zh-CN" sz="3200" b="0" i="0" dirty="0">
              <a:solidFill>
                <a:srgbClr val="000000"/>
              </a:solidFill>
              <a:effectLst/>
              <a:latin typeface="+mn-ea"/>
            </a:endParaRPr>
          </a:p>
        </p:txBody>
      </p:sp>
    </p:spTree>
    <p:extLst>
      <p:ext uri="{BB962C8B-B14F-4D97-AF65-F5344CB8AC3E}">
        <p14:creationId xmlns:p14="http://schemas.microsoft.com/office/powerpoint/2010/main" val="684086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DA626728-CF77-423B-872E-BB79CD8AA67B}"/>
              </a:ext>
            </a:extLst>
          </p:cNvPr>
          <p:cNvSpPr>
            <a:spLocks noGrp="1"/>
          </p:cNvSpPr>
          <p:nvPr>
            <p:ph type="sldNum" sz="quarter" idx="11"/>
          </p:nvPr>
        </p:nvSpPr>
        <p:spPr/>
        <p:txBody>
          <a:bodyPr/>
          <a:lstStyle/>
          <a:p>
            <a:fld id="{8699F50C-BE38-4BD0-BA84-9B090E1F2B9B}" type="slidenum">
              <a:rPr lang="en-IN" smtClean="0"/>
              <a:t>5</a:t>
            </a:fld>
            <a:endParaRPr lang="en-IN" dirty="0"/>
          </a:p>
        </p:txBody>
      </p:sp>
      <p:sp>
        <p:nvSpPr>
          <p:cNvPr id="4" name="文本框 3">
            <a:extLst>
              <a:ext uri="{FF2B5EF4-FFF2-40B4-BE49-F238E27FC236}">
                <a16:creationId xmlns:a16="http://schemas.microsoft.com/office/drawing/2014/main" id="{71EDDECE-8F8D-487D-80E4-0308356BC1C9}"/>
              </a:ext>
            </a:extLst>
          </p:cNvPr>
          <p:cNvSpPr txBox="1"/>
          <p:nvPr/>
        </p:nvSpPr>
        <p:spPr>
          <a:xfrm>
            <a:off x="101600" y="1941583"/>
            <a:ext cx="11887198" cy="3539430"/>
          </a:xfrm>
          <a:prstGeom prst="rect">
            <a:avLst/>
          </a:prstGeom>
          <a:noFill/>
        </p:spPr>
        <p:txBody>
          <a:bodyPr wrap="square" rtlCol="0">
            <a:spAutoFit/>
          </a:bodyPr>
          <a:lstStyle/>
          <a:p>
            <a:pPr indent="266700" algn="just"/>
            <a:r>
              <a:rPr lang="en-US" altLang="zh-CN" sz="3200" kern="100" spc="75" dirty="0">
                <a:latin typeface="Arial" panose="020B0604020202020204" pitchFamily="34" charset="0"/>
                <a:ea typeface="等线" panose="02010600030101010101" pitchFamily="2" charset="-122"/>
                <a:cs typeface="Arial" panose="020B0604020202020204" pitchFamily="34" charset="0"/>
              </a:rPr>
              <a:t>     </a:t>
            </a:r>
            <a:r>
              <a:rPr lang="zh-CN" altLang="en-US" sz="3200" kern="100" spc="75" dirty="0">
                <a:effectLst/>
                <a:latin typeface="+mn-ea"/>
                <a:cs typeface="Arial" panose="020B0604020202020204" pitchFamily="34" charset="0"/>
              </a:rPr>
              <a:t>个性化联邦学习分为全局模型个性化与客户端的个性化模型。</a:t>
            </a:r>
            <a:endParaRPr lang="en-US" altLang="zh-CN" sz="3200" kern="100" spc="75" dirty="0">
              <a:latin typeface="+mn-ea"/>
              <a:cs typeface="Arial" panose="020B0604020202020204" pitchFamily="34" charset="0"/>
            </a:endParaRPr>
          </a:p>
          <a:p>
            <a:pPr indent="266700" algn="just"/>
            <a:r>
              <a:rPr lang="en-US" altLang="zh-CN" sz="3200" kern="100" spc="75" dirty="0">
                <a:latin typeface="+mn-ea"/>
                <a:cs typeface="Arial" panose="020B0604020202020204" pitchFamily="34" charset="0"/>
              </a:rPr>
              <a:t>   </a:t>
            </a:r>
            <a:r>
              <a:rPr lang="zh-CN" altLang="en-US" sz="3200" kern="100" spc="75" dirty="0">
                <a:latin typeface="+mn-ea"/>
                <a:cs typeface="Arial" panose="020B0604020202020204" pitchFamily="34" charset="0"/>
              </a:rPr>
              <a:t>全局模型个性化这种</a:t>
            </a:r>
            <a:r>
              <a:rPr lang="zh-CN" altLang="en-US" sz="3200" b="0" i="0" dirty="0">
                <a:effectLst/>
                <a:latin typeface="+mn-ea"/>
              </a:rPr>
              <a:t>策略解决了在异构数据上训练全局共享</a:t>
            </a:r>
            <a:r>
              <a:rPr lang="en-US" altLang="zh-CN" sz="3200" b="0" i="0" dirty="0">
                <a:effectLst/>
                <a:latin typeface="+mn-ea"/>
              </a:rPr>
              <a:t>FL</a:t>
            </a:r>
            <a:r>
              <a:rPr lang="zh-CN" altLang="en-US" sz="3200" b="0" i="0" dirty="0">
                <a:effectLst/>
                <a:latin typeface="+mn-ea"/>
              </a:rPr>
              <a:t>模型的性能问题。</a:t>
            </a:r>
            <a:r>
              <a:rPr lang="zh-CN" altLang="zh-CN" sz="3200" kern="100" spc="75" dirty="0">
                <a:effectLst/>
                <a:latin typeface="+mn-ea"/>
                <a:cs typeface="Arial" panose="020B0604020202020204" pitchFamily="34" charset="0"/>
              </a:rPr>
              <a:t>首先训练一个全局联邦学习模型，然后对每个局部数据集额外训练进行局部适应。</a:t>
            </a:r>
            <a:r>
              <a:rPr lang="zh-CN" altLang="en-US" sz="3200" b="0" i="0" dirty="0">
                <a:effectLst/>
                <a:latin typeface="+mn-ea"/>
              </a:rPr>
              <a:t>由于个性化性能直接取决于全局模型的泛化性能，许多</a:t>
            </a:r>
            <a:r>
              <a:rPr lang="en-US" altLang="zh-CN" sz="3200" b="0" i="0" dirty="0">
                <a:effectLst/>
                <a:latin typeface="+mn-ea"/>
              </a:rPr>
              <a:t>PFL</a:t>
            </a:r>
            <a:r>
              <a:rPr lang="zh-CN" altLang="en-US" sz="3200" b="0" i="0" dirty="0">
                <a:effectLst/>
                <a:latin typeface="+mn-ea"/>
              </a:rPr>
              <a:t>方法旨在提高数据异构性下全局模型的性能，以提高后续个性化对局部数据的性能</a:t>
            </a:r>
            <a:r>
              <a:rPr lang="zh-CN" altLang="zh-CN" sz="3200" kern="100" spc="75" dirty="0">
                <a:effectLst/>
                <a:latin typeface="+mn-ea"/>
                <a:cs typeface="Arial" panose="020B0604020202020204" pitchFamily="34" charset="0"/>
              </a:rPr>
              <a:t>这一类的个性化技术分为基于数据的方法和基于模型的方法。</a:t>
            </a:r>
            <a:endParaRPr lang="zh-CN" altLang="zh-CN" sz="3200" kern="100" dirty="0">
              <a:effectLst/>
              <a:latin typeface="+mn-ea"/>
              <a:cs typeface="Times New Roman" panose="02020603050405020304" pitchFamily="18" charset="0"/>
            </a:endParaRPr>
          </a:p>
        </p:txBody>
      </p:sp>
      <p:sp>
        <p:nvSpPr>
          <p:cNvPr id="6" name="文本框 5">
            <a:extLst>
              <a:ext uri="{FF2B5EF4-FFF2-40B4-BE49-F238E27FC236}">
                <a16:creationId xmlns:a16="http://schemas.microsoft.com/office/drawing/2014/main" id="{0628A66B-2159-A7A6-1759-ACE29A200D28}"/>
              </a:ext>
            </a:extLst>
          </p:cNvPr>
          <p:cNvSpPr txBox="1"/>
          <p:nvPr/>
        </p:nvSpPr>
        <p:spPr>
          <a:xfrm>
            <a:off x="359910" y="224748"/>
            <a:ext cx="8838681" cy="769441"/>
          </a:xfrm>
          <a:prstGeom prst="rect">
            <a:avLst/>
          </a:prstGeom>
          <a:noFill/>
        </p:spPr>
        <p:txBody>
          <a:bodyPr wrap="square">
            <a:spAutoFit/>
          </a:bodyPr>
          <a:lstStyle/>
          <a:p>
            <a:r>
              <a:rPr kumimoji="0" lang="zh-CN" altLang="en-US" sz="4400" b="1" i="0" u="none" strike="noStrike" kern="1200" cap="none" spc="0" normalizeH="0" baseline="0" noProof="0" dirty="0">
                <a:ln>
                  <a:noFill/>
                </a:ln>
                <a:solidFill>
                  <a:srgbClr val="00194C"/>
                </a:solidFill>
                <a:effectLst/>
                <a:uLnTx/>
                <a:uFillTx/>
                <a:latin typeface="Calibri" panose="020F0502020204030204"/>
                <a:ea typeface="宋体" panose="02010600030101010101" pitchFamily="2" charset="-122"/>
                <a:cs typeface="+mj-cs"/>
              </a:rPr>
              <a:t>三、个性化联邦学习方法的分类</a:t>
            </a:r>
            <a:endParaRPr lang="zh-CN" altLang="en-US" dirty="0"/>
          </a:p>
        </p:txBody>
      </p:sp>
    </p:spTree>
    <p:extLst>
      <p:ext uri="{BB962C8B-B14F-4D97-AF65-F5344CB8AC3E}">
        <p14:creationId xmlns:p14="http://schemas.microsoft.com/office/powerpoint/2010/main" val="3911555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03586A-4803-4E8E-B802-6FE56641C4E5}"/>
              </a:ext>
            </a:extLst>
          </p:cNvPr>
          <p:cNvSpPr>
            <a:spLocks noGrp="1"/>
          </p:cNvSpPr>
          <p:nvPr>
            <p:ph type="title"/>
          </p:nvPr>
        </p:nvSpPr>
        <p:spPr>
          <a:xfrm>
            <a:off x="369701" y="679439"/>
            <a:ext cx="7774173" cy="149237"/>
          </a:xfrm>
        </p:spPr>
        <p:txBody>
          <a:bodyPr>
            <a:normAutofit fontScale="90000"/>
          </a:bodyPr>
          <a:lstStyle/>
          <a:p>
            <a:r>
              <a:rPr lang="zh-CN" altLang="en-US" dirty="0"/>
              <a:t>基于数据的方法</a:t>
            </a:r>
            <a:r>
              <a:rPr lang="en-US" altLang="zh-CN" dirty="0"/>
              <a:t>-</a:t>
            </a:r>
            <a:r>
              <a:rPr lang="zh-CN" altLang="en-US" dirty="0"/>
              <a:t>数据增强</a:t>
            </a:r>
          </a:p>
        </p:txBody>
      </p:sp>
      <p:sp>
        <p:nvSpPr>
          <p:cNvPr id="3" name="灯片编号占位符 2">
            <a:extLst>
              <a:ext uri="{FF2B5EF4-FFF2-40B4-BE49-F238E27FC236}">
                <a16:creationId xmlns:a16="http://schemas.microsoft.com/office/drawing/2014/main" id="{DA626728-CF77-423B-872E-BB79CD8AA67B}"/>
              </a:ext>
            </a:extLst>
          </p:cNvPr>
          <p:cNvSpPr>
            <a:spLocks noGrp="1"/>
          </p:cNvSpPr>
          <p:nvPr>
            <p:ph type="sldNum" sz="quarter" idx="11"/>
          </p:nvPr>
        </p:nvSpPr>
        <p:spPr/>
        <p:txBody>
          <a:bodyPr/>
          <a:lstStyle/>
          <a:p>
            <a:fld id="{8699F50C-BE38-4BD0-BA84-9B090E1F2B9B}" type="slidenum">
              <a:rPr lang="en-IN" smtClean="0"/>
              <a:t>6</a:t>
            </a:fld>
            <a:endParaRPr lang="en-IN" dirty="0"/>
          </a:p>
        </p:txBody>
      </p:sp>
      <p:pic>
        <p:nvPicPr>
          <p:cNvPr id="5" name="图片 4">
            <a:extLst>
              <a:ext uri="{FF2B5EF4-FFF2-40B4-BE49-F238E27FC236}">
                <a16:creationId xmlns:a16="http://schemas.microsoft.com/office/drawing/2014/main" id="{45BB8712-D89F-A5AB-EEB3-444A9697A311}"/>
              </a:ext>
            </a:extLst>
          </p:cNvPr>
          <p:cNvPicPr>
            <a:picLocks noChangeAspect="1"/>
          </p:cNvPicPr>
          <p:nvPr/>
        </p:nvPicPr>
        <p:blipFill>
          <a:blip r:embed="rId3"/>
          <a:stretch>
            <a:fillRect/>
          </a:stretch>
        </p:blipFill>
        <p:spPr>
          <a:xfrm>
            <a:off x="244493" y="1128765"/>
            <a:ext cx="5791198" cy="5592710"/>
          </a:xfrm>
          <a:prstGeom prst="rect">
            <a:avLst/>
          </a:prstGeom>
        </p:spPr>
      </p:pic>
      <p:sp>
        <p:nvSpPr>
          <p:cNvPr id="6" name="文本框 5">
            <a:extLst>
              <a:ext uri="{FF2B5EF4-FFF2-40B4-BE49-F238E27FC236}">
                <a16:creationId xmlns:a16="http://schemas.microsoft.com/office/drawing/2014/main" id="{DA96ADCC-F38B-8DDE-C4EA-E10A9D56DACB}"/>
              </a:ext>
            </a:extLst>
          </p:cNvPr>
          <p:cNvSpPr txBox="1"/>
          <p:nvPr/>
        </p:nvSpPr>
        <p:spPr>
          <a:xfrm>
            <a:off x="6365546" y="1874728"/>
            <a:ext cx="5581961" cy="3539430"/>
          </a:xfrm>
          <a:prstGeom prst="rect">
            <a:avLst/>
          </a:prstGeom>
          <a:noFill/>
        </p:spPr>
        <p:txBody>
          <a:bodyPr wrap="square">
            <a:spAutoFit/>
          </a:bodyPr>
          <a:lstStyle/>
          <a:p>
            <a:r>
              <a:rPr lang="en-US" altLang="zh-CN" sz="3200" dirty="0"/>
              <a:t>	</a:t>
            </a:r>
            <a:r>
              <a:rPr lang="zh-CN" altLang="en-US" sz="3200" dirty="0"/>
              <a:t>中心思想是通过某些方法将</a:t>
            </a:r>
            <a:r>
              <a:rPr lang="en-US" altLang="zh-CN" sz="3200" dirty="0"/>
              <a:t>non-</a:t>
            </a:r>
            <a:r>
              <a:rPr lang="en-US" altLang="zh-CN" sz="3200" dirty="0" err="1"/>
              <a:t>iid</a:t>
            </a:r>
            <a:r>
              <a:rPr lang="zh-CN" altLang="en-US" sz="3200" dirty="0"/>
              <a:t>变成</a:t>
            </a:r>
            <a:r>
              <a:rPr lang="en-US" altLang="zh-CN" sz="3200" dirty="0" err="1"/>
              <a:t>iid</a:t>
            </a:r>
            <a:r>
              <a:rPr lang="zh-CN" altLang="en-US" sz="3200" dirty="0"/>
              <a:t>，比如</a:t>
            </a:r>
            <a:r>
              <a:rPr lang="zh-CN" altLang="en-US" sz="3200" b="0" i="0" dirty="0">
                <a:solidFill>
                  <a:srgbClr val="000000"/>
                </a:solidFill>
                <a:effectLst/>
                <a:latin typeface="宋体" panose="02010600030101010101" pitchFamily="2" charset="-122"/>
                <a:ea typeface="宋体" panose="02010600030101010101" pitchFamily="2" charset="-122"/>
              </a:rPr>
              <a:t>将按类平衡的少量全局数据分发给每个客户端，或者将少数群体类的一些数据样本上传到服务器训练</a:t>
            </a:r>
            <a:r>
              <a:rPr lang="en-US" altLang="zh-CN" sz="3200" b="0" i="0" dirty="0">
                <a:solidFill>
                  <a:srgbClr val="000000"/>
                </a:solidFill>
                <a:effectLst/>
                <a:latin typeface="宋体" panose="02010600030101010101" pitchFamily="2" charset="-122"/>
                <a:ea typeface="宋体" panose="02010600030101010101" pitchFamily="2" charset="-122"/>
              </a:rPr>
              <a:t>GAN</a:t>
            </a:r>
            <a:r>
              <a:rPr lang="zh-CN" altLang="en-US" sz="3200" b="0" i="0" dirty="0">
                <a:solidFill>
                  <a:srgbClr val="000000"/>
                </a:solidFill>
                <a:effectLst/>
                <a:latin typeface="宋体" panose="02010600030101010101" pitchFamily="2" charset="-122"/>
                <a:ea typeface="宋体" panose="02010600030101010101" pitchFamily="2" charset="-122"/>
              </a:rPr>
              <a:t>模型，然后将训练后的</a:t>
            </a:r>
            <a:r>
              <a:rPr lang="en-US" altLang="zh-CN" sz="3200" b="0" i="0" dirty="0">
                <a:solidFill>
                  <a:srgbClr val="000000"/>
                </a:solidFill>
                <a:effectLst/>
                <a:latin typeface="宋体" panose="02010600030101010101" pitchFamily="2" charset="-122"/>
                <a:ea typeface="宋体" panose="02010600030101010101" pitchFamily="2" charset="-122"/>
              </a:rPr>
              <a:t>GAN</a:t>
            </a:r>
            <a:r>
              <a:rPr lang="zh-CN" altLang="en-US" sz="3200" b="0" i="0" dirty="0">
                <a:solidFill>
                  <a:srgbClr val="000000"/>
                </a:solidFill>
                <a:effectLst/>
                <a:latin typeface="宋体" panose="02010600030101010101" pitchFamily="2" charset="-122"/>
                <a:ea typeface="宋体" panose="02010600030101010101" pitchFamily="2" charset="-122"/>
              </a:rPr>
              <a:t>模型分发给每个客户端。</a:t>
            </a:r>
            <a:endParaRPr lang="zh-CN" altLang="en-US" sz="32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50542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03586A-4803-4E8E-B802-6FE56641C4E5}"/>
              </a:ext>
            </a:extLst>
          </p:cNvPr>
          <p:cNvSpPr>
            <a:spLocks noGrp="1"/>
          </p:cNvSpPr>
          <p:nvPr>
            <p:ph type="title"/>
          </p:nvPr>
        </p:nvSpPr>
        <p:spPr>
          <a:xfrm>
            <a:off x="283977" y="393687"/>
            <a:ext cx="10716120" cy="690005"/>
          </a:xfrm>
        </p:spPr>
        <p:txBody>
          <a:bodyPr>
            <a:normAutofit/>
          </a:bodyPr>
          <a:lstStyle/>
          <a:p>
            <a:r>
              <a:rPr lang="zh-CN" altLang="en-US" dirty="0"/>
              <a:t>基于模型的方法</a:t>
            </a:r>
            <a:r>
              <a:rPr lang="en-US" altLang="zh-CN" dirty="0"/>
              <a:t>-</a:t>
            </a:r>
            <a:r>
              <a:rPr lang="zh-CN" altLang="en-US" dirty="0"/>
              <a:t>正则化本地损失</a:t>
            </a:r>
          </a:p>
        </p:txBody>
      </p:sp>
      <p:sp>
        <p:nvSpPr>
          <p:cNvPr id="3" name="灯片编号占位符 2">
            <a:extLst>
              <a:ext uri="{FF2B5EF4-FFF2-40B4-BE49-F238E27FC236}">
                <a16:creationId xmlns:a16="http://schemas.microsoft.com/office/drawing/2014/main" id="{DA626728-CF77-423B-872E-BB79CD8AA67B}"/>
              </a:ext>
            </a:extLst>
          </p:cNvPr>
          <p:cNvSpPr>
            <a:spLocks noGrp="1"/>
          </p:cNvSpPr>
          <p:nvPr>
            <p:ph type="sldNum" sz="quarter" idx="11"/>
          </p:nvPr>
        </p:nvSpPr>
        <p:spPr/>
        <p:txBody>
          <a:bodyPr/>
          <a:lstStyle/>
          <a:p>
            <a:fld id="{8699F50C-BE38-4BD0-BA84-9B090E1F2B9B}" type="slidenum">
              <a:rPr lang="en-IN" smtClean="0"/>
              <a:t>7</a:t>
            </a:fld>
            <a:endParaRPr lang="en-IN" dirty="0"/>
          </a:p>
        </p:txBody>
      </p:sp>
      <p:pic>
        <p:nvPicPr>
          <p:cNvPr id="4" name="图片 3">
            <a:extLst>
              <a:ext uri="{FF2B5EF4-FFF2-40B4-BE49-F238E27FC236}">
                <a16:creationId xmlns:a16="http://schemas.microsoft.com/office/drawing/2014/main" id="{AF22D744-59F6-8CAF-F94E-7E169629C9CB}"/>
              </a:ext>
            </a:extLst>
          </p:cNvPr>
          <p:cNvPicPr>
            <a:picLocks noChangeAspect="1"/>
          </p:cNvPicPr>
          <p:nvPr/>
        </p:nvPicPr>
        <p:blipFill>
          <a:blip r:embed="rId3"/>
          <a:stretch>
            <a:fillRect/>
          </a:stretch>
        </p:blipFill>
        <p:spPr>
          <a:xfrm>
            <a:off x="304802" y="1324863"/>
            <a:ext cx="4664869" cy="5396612"/>
          </a:xfrm>
          <a:prstGeom prst="rect">
            <a:avLst/>
          </a:prstGeom>
        </p:spPr>
      </p:pic>
      <p:sp>
        <p:nvSpPr>
          <p:cNvPr id="6" name="文本框 5">
            <a:extLst>
              <a:ext uri="{FF2B5EF4-FFF2-40B4-BE49-F238E27FC236}">
                <a16:creationId xmlns:a16="http://schemas.microsoft.com/office/drawing/2014/main" id="{2547CC83-6BDE-2B42-7035-4269FC768EE5}"/>
              </a:ext>
            </a:extLst>
          </p:cNvPr>
          <p:cNvSpPr txBox="1"/>
          <p:nvPr/>
        </p:nvSpPr>
        <p:spPr>
          <a:xfrm>
            <a:off x="5400675" y="1693928"/>
            <a:ext cx="6777038" cy="1077218"/>
          </a:xfrm>
          <a:prstGeom prst="rect">
            <a:avLst/>
          </a:prstGeom>
          <a:noFill/>
        </p:spPr>
        <p:txBody>
          <a:bodyPr wrap="square">
            <a:spAutoFit/>
          </a:bodyPr>
          <a:lstStyle/>
          <a:p>
            <a:r>
              <a:rPr lang="zh-CN" altLang="en-US" sz="3200" b="0" i="0" dirty="0">
                <a:solidFill>
                  <a:srgbClr val="000000"/>
                </a:solidFill>
                <a:effectLst/>
                <a:latin typeface="宋体" panose="02010600030101010101" pitchFamily="2" charset="-122"/>
                <a:ea typeface="宋体" panose="02010600030101010101" pitchFamily="2" charset="-122"/>
              </a:rPr>
              <a:t>每个客户端</a:t>
            </a:r>
            <a:r>
              <a:rPr lang="en-US" altLang="zh-CN" sz="3200" b="0" i="0" dirty="0">
                <a:solidFill>
                  <a:srgbClr val="000000"/>
                </a:solidFill>
                <a:effectLst/>
                <a:latin typeface="宋体" panose="02010600030101010101" pitchFamily="2" charset="-122"/>
                <a:ea typeface="宋体" panose="02010600030101010101" pitchFamily="2" charset="-122"/>
              </a:rPr>
              <a:t>c</a:t>
            </a:r>
            <a:r>
              <a:rPr lang="zh-CN" altLang="en-US" sz="3200" b="0" i="0" dirty="0">
                <a:solidFill>
                  <a:srgbClr val="000000"/>
                </a:solidFill>
                <a:effectLst/>
                <a:latin typeface="宋体" panose="02010600030101010101" pitchFamily="2" charset="-122"/>
                <a:ea typeface="宋体" panose="02010600030101010101" pitchFamily="2" charset="-122"/>
              </a:rPr>
              <a:t>不只是最小化局部函数</a:t>
            </a:r>
            <a:r>
              <a:rPr lang="en-US" altLang="zh-CN" sz="3200" b="0" i="0" dirty="0">
                <a:solidFill>
                  <a:srgbClr val="000000"/>
                </a:solidFill>
                <a:effectLst/>
                <a:latin typeface="宋体" panose="02010600030101010101" pitchFamily="2" charset="-122"/>
                <a:ea typeface="宋体" panose="02010600030101010101" pitchFamily="2" charset="-122"/>
              </a:rPr>
              <a:t>fc</a:t>
            </a:r>
            <a:r>
              <a:rPr lang="en-US" altLang="zh-CN" sz="3200" dirty="0">
                <a:solidFill>
                  <a:srgbClr val="000000"/>
                </a:solidFill>
                <a:latin typeface="宋体" panose="02010600030101010101" pitchFamily="2" charset="-122"/>
                <a:ea typeface="宋体" panose="02010600030101010101" pitchFamily="2" charset="-122"/>
              </a:rPr>
              <a:t>(</a:t>
            </a:r>
            <a:r>
              <a:rPr lang="en-US" altLang="zh-CN" sz="3200" b="0" i="0" dirty="0">
                <a:solidFill>
                  <a:srgbClr val="000000"/>
                </a:solidFill>
                <a:effectLst/>
                <a:latin typeface="宋体" panose="02010600030101010101" pitchFamily="2" charset="-122"/>
                <a:ea typeface="宋体" panose="02010600030101010101" pitchFamily="2" charset="-122"/>
              </a:rPr>
              <a:t>θ</a:t>
            </a:r>
            <a:r>
              <a:rPr lang="en-US" altLang="zh-CN" sz="3200" dirty="0">
                <a:solidFill>
                  <a:srgbClr val="000000"/>
                </a:solidFill>
                <a:latin typeface="宋体" panose="02010600030101010101" pitchFamily="2" charset="-122"/>
                <a:ea typeface="宋体" panose="02010600030101010101" pitchFamily="2" charset="-122"/>
              </a:rPr>
              <a:t>)</a:t>
            </a:r>
            <a:r>
              <a:rPr lang="zh-CN" altLang="en-US" sz="3200" b="0" i="0" dirty="0">
                <a:solidFill>
                  <a:srgbClr val="000000"/>
                </a:solidFill>
                <a:effectLst/>
                <a:latin typeface="宋体" panose="02010600030101010101" pitchFamily="2" charset="-122"/>
                <a:ea typeface="宋体" panose="02010600030101010101" pitchFamily="2" charset="-122"/>
              </a:rPr>
              <a:t>，而是最小化以下目标：</a:t>
            </a:r>
            <a:endParaRPr lang="zh-CN" altLang="en-US" sz="3200" dirty="0">
              <a:latin typeface="宋体" panose="02010600030101010101" pitchFamily="2" charset="-122"/>
              <a:ea typeface="宋体" panose="02010600030101010101" pitchFamily="2" charset="-122"/>
            </a:endParaRPr>
          </a:p>
        </p:txBody>
      </p:sp>
      <p:pic>
        <p:nvPicPr>
          <p:cNvPr id="7" name="图片 6">
            <a:extLst>
              <a:ext uri="{FF2B5EF4-FFF2-40B4-BE49-F238E27FC236}">
                <a16:creationId xmlns:a16="http://schemas.microsoft.com/office/drawing/2014/main" id="{19721C21-E502-A264-5340-0CEE8E3A86A6}"/>
              </a:ext>
            </a:extLst>
          </p:cNvPr>
          <p:cNvPicPr>
            <a:picLocks noChangeAspect="1"/>
          </p:cNvPicPr>
          <p:nvPr/>
        </p:nvPicPr>
        <p:blipFill rotWithShape="1">
          <a:blip r:embed="rId4"/>
          <a:srcRect r="6140" b="7000"/>
          <a:stretch/>
        </p:blipFill>
        <p:spPr>
          <a:xfrm>
            <a:off x="5295596" y="3117229"/>
            <a:ext cx="6777038" cy="888748"/>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28A14191-5122-982C-6950-22FB2DABC557}"/>
                  </a:ext>
                </a:extLst>
              </p:cNvPr>
              <p:cNvSpPr txBox="1"/>
              <p:nvPr/>
            </p:nvSpPr>
            <p:spPr>
              <a:xfrm>
                <a:off x="5400675" y="4369160"/>
                <a:ext cx="6671959" cy="161614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其中</a:t>
                </a:r>
                <a14:m>
                  <m:oMath xmlns:m="http://schemas.openxmlformats.org/officeDocument/2006/math">
                    <m:sSub>
                      <m:sSubPr>
                        <m:ctrlPr>
                          <a:rPr kumimoji="0" lang="en-US" altLang="zh-CN" sz="3200" b="0" i="1" u="none" strike="noStrike" kern="12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ctrlPr>
                      </m:sSubPr>
                      <m:e>
                        <m:r>
                          <a:rPr kumimoji="0" lang="en-US" altLang="zh-CN" sz="3200" b="0" i="1" u="none" strike="noStrike" kern="12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t>𝑙</m:t>
                        </m:r>
                      </m:e>
                      <m:sub>
                        <m:r>
                          <m:rPr>
                            <m:sty m:val="p"/>
                          </m:rPr>
                          <a:rPr lang="en-US" altLang="zh-CN" sz="3200" i="1">
                            <a:solidFill>
                              <a:srgbClr val="000000"/>
                            </a:solidFill>
                            <a:latin typeface="Cambria Math" panose="02040503050406030204" pitchFamily="18" charset="0"/>
                            <a:ea typeface="宋体" panose="02010600030101010101" pitchFamily="2" charset="-122"/>
                          </a:rPr>
                          <m:t>reg</m:t>
                        </m:r>
                      </m:sub>
                    </m:sSub>
                    <m:r>
                      <a:rPr kumimoji="0" lang="en-US" altLang="zh-CN" sz="3200" b="0" i="1" u="none" strike="noStrike" kern="12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t>(</m:t>
                    </m:r>
                    <m:r>
                      <m:rPr>
                        <m:sty m:val="p"/>
                      </m:rPr>
                      <a:rPr lang="en-US" altLang="zh-CN" sz="3200" i="1">
                        <a:solidFill>
                          <a:srgbClr val="000000"/>
                        </a:solidFill>
                        <a:latin typeface="Cambria Math" panose="02040503050406030204" pitchFamily="18" charset="0"/>
                        <a:ea typeface="宋体" panose="02010600030101010101" pitchFamily="2" charset="-122"/>
                      </a:rPr>
                      <m:t>θ</m:t>
                    </m:r>
                    <m:r>
                      <a:rPr kumimoji="0" lang="en-US" altLang="zh-CN" sz="3200" b="0" i="1" u="none" strike="noStrike" kern="12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t>;</m:t>
                    </m:r>
                    <m:r>
                      <a:rPr kumimoji="0" lang="en-US" altLang="zh-CN" sz="3200" b="0" i="1" u="none" strike="noStrike" kern="12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t>𝑤</m:t>
                    </m:r>
                    <m:r>
                      <a:rPr kumimoji="0" lang="en-US" altLang="zh-CN" sz="3200" b="0" i="1" u="none" strike="noStrike" kern="12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t>)</m:t>
                    </m:r>
                  </m:oMath>
                </a14:m>
                <a:r>
                  <a:rPr kumimoji="0" lang="zh-CN" altLang="en-US" sz="32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是正则化损失，通常表示为客户</a:t>
                </a:r>
                <a:r>
                  <a:rPr kumimoji="0" lang="en-US" altLang="zh-CN" sz="32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c</a:t>
                </a:r>
                <a:r>
                  <a:rPr kumimoji="0" lang="zh-CN" altLang="en-US" sz="32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的全局模型</a:t>
                </a:r>
                <a:r>
                  <a:rPr kumimoji="0" lang="en-US" altLang="zh-CN" sz="32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w</a:t>
                </a:r>
                <a:r>
                  <a:rPr kumimoji="0" lang="zh-CN" altLang="en-US" sz="32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和局部模型</a:t>
                </a:r>
                <a:r>
                  <a:rPr kumimoji="0" lang="en-US" altLang="zh-CN" sz="32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θ</a:t>
                </a:r>
                <a:r>
                  <a:rPr kumimoji="0" lang="zh-CN" altLang="en-US" sz="32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的函数。</a:t>
                </a:r>
                <a:endParaRPr kumimoji="0" lang="en-US" altLang="zh-CN" sz="32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p:txBody>
          </p:sp>
        </mc:Choice>
        <mc:Fallback xmlns="">
          <p:sp>
            <p:nvSpPr>
              <p:cNvPr id="8" name="文本框 7">
                <a:extLst>
                  <a:ext uri="{FF2B5EF4-FFF2-40B4-BE49-F238E27FC236}">
                    <a16:creationId xmlns:a16="http://schemas.microsoft.com/office/drawing/2014/main" id="{28A14191-5122-982C-6950-22FB2DABC557}"/>
                  </a:ext>
                </a:extLst>
              </p:cNvPr>
              <p:cNvSpPr txBox="1">
                <a:spLocks noRot="1" noChangeAspect="1" noMove="1" noResize="1" noEditPoints="1" noAdjustHandles="1" noChangeArrowheads="1" noChangeShapeType="1" noTextEdit="1"/>
              </p:cNvSpPr>
              <p:nvPr/>
            </p:nvSpPr>
            <p:spPr>
              <a:xfrm>
                <a:off x="5400675" y="4369160"/>
                <a:ext cx="6671959" cy="1616148"/>
              </a:xfrm>
              <a:prstGeom prst="rect">
                <a:avLst/>
              </a:prstGeom>
              <a:blipFill>
                <a:blip r:embed="rId5"/>
                <a:stretch>
                  <a:fillRect l="-2377" t="-6415" b="-113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74800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03586A-4803-4E8E-B802-6FE56641C4E5}"/>
              </a:ext>
            </a:extLst>
          </p:cNvPr>
          <p:cNvSpPr>
            <a:spLocks noGrp="1"/>
          </p:cNvSpPr>
          <p:nvPr>
            <p:ph type="title"/>
          </p:nvPr>
        </p:nvSpPr>
        <p:spPr>
          <a:xfrm>
            <a:off x="283976" y="393688"/>
            <a:ext cx="10757063" cy="602600"/>
          </a:xfrm>
        </p:spPr>
        <p:txBody>
          <a:bodyPr>
            <a:normAutofit fontScale="90000"/>
          </a:bodyPr>
          <a:lstStyle/>
          <a:p>
            <a:r>
              <a:rPr lang="zh-CN" altLang="en-US" dirty="0"/>
              <a:t>基于模型的方法</a:t>
            </a:r>
            <a:r>
              <a:rPr lang="en-US" altLang="zh-CN" dirty="0"/>
              <a:t>-</a:t>
            </a:r>
            <a:r>
              <a:rPr lang="zh-CN" altLang="en-US" dirty="0"/>
              <a:t>元学习</a:t>
            </a:r>
          </a:p>
        </p:txBody>
      </p:sp>
      <p:sp>
        <p:nvSpPr>
          <p:cNvPr id="3" name="灯片编号占位符 2">
            <a:extLst>
              <a:ext uri="{FF2B5EF4-FFF2-40B4-BE49-F238E27FC236}">
                <a16:creationId xmlns:a16="http://schemas.microsoft.com/office/drawing/2014/main" id="{DA626728-CF77-423B-872E-BB79CD8AA67B}"/>
              </a:ext>
            </a:extLst>
          </p:cNvPr>
          <p:cNvSpPr>
            <a:spLocks noGrp="1"/>
          </p:cNvSpPr>
          <p:nvPr>
            <p:ph type="sldNum" sz="quarter" idx="11"/>
          </p:nvPr>
        </p:nvSpPr>
        <p:spPr/>
        <p:txBody>
          <a:bodyPr/>
          <a:lstStyle/>
          <a:p>
            <a:fld id="{8699F50C-BE38-4BD0-BA84-9B090E1F2B9B}" type="slidenum">
              <a:rPr lang="en-IN" smtClean="0"/>
              <a:t>8</a:t>
            </a:fld>
            <a:endParaRPr lang="en-IN" dirty="0"/>
          </a:p>
        </p:txBody>
      </p:sp>
      <p:sp>
        <p:nvSpPr>
          <p:cNvPr id="6" name="文本框 5">
            <a:extLst>
              <a:ext uri="{FF2B5EF4-FFF2-40B4-BE49-F238E27FC236}">
                <a16:creationId xmlns:a16="http://schemas.microsoft.com/office/drawing/2014/main" id="{6A412A8C-9016-F3A1-0B60-AF313EAA5076}"/>
              </a:ext>
            </a:extLst>
          </p:cNvPr>
          <p:cNvSpPr txBox="1"/>
          <p:nvPr/>
        </p:nvSpPr>
        <p:spPr>
          <a:xfrm>
            <a:off x="5054221" y="1212275"/>
            <a:ext cx="7137779" cy="5509200"/>
          </a:xfrm>
          <a:prstGeom prst="rect">
            <a:avLst/>
          </a:prstGeom>
          <a:noFill/>
        </p:spPr>
        <p:txBody>
          <a:bodyPr wrap="square">
            <a:spAutoFit/>
          </a:bodyPr>
          <a:lstStyle/>
          <a:p>
            <a:r>
              <a:rPr lang="zh-CN" altLang="en-US" sz="3200" b="0" i="0" dirty="0">
                <a:solidFill>
                  <a:srgbClr val="4D4D4D"/>
                </a:solidFill>
                <a:effectLst/>
                <a:latin typeface="+mn-ea"/>
              </a:rPr>
              <a:t>什么是元学习？</a:t>
            </a:r>
            <a:endParaRPr lang="en-US" altLang="zh-CN" sz="3200" b="0" i="0" dirty="0">
              <a:solidFill>
                <a:srgbClr val="4D4D4D"/>
              </a:solidFill>
              <a:effectLst/>
              <a:latin typeface="+mn-ea"/>
            </a:endParaRPr>
          </a:p>
          <a:p>
            <a:r>
              <a:rPr lang="en-US" altLang="zh-CN" sz="3200" b="0" i="0" dirty="0">
                <a:solidFill>
                  <a:srgbClr val="4D4D4D"/>
                </a:solidFill>
                <a:effectLst/>
                <a:latin typeface="+mn-ea"/>
              </a:rPr>
              <a:t>	</a:t>
            </a:r>
            <a:r>
              <a:rPr lang="zh-CN" altLang="en-US" sz="3200" b="0" i="0" dirty="0">
                <a:solidFill>
                  <a:srgbClr val="4D4D4D"/>
                </a:solidFill>
                <a:effectLst/>
                <a:latin typeface="+mn-ea"/>
              </a:rPr>
              <a:t>元学习即“</a:t>
            </a:r>
            <a:r>
              <a:rPr lang="en-US" altLang="zh-CN" sz="3200" b="0" i="0" dirty="0">
                <a:solidFill>
                  <a:srgbClr val="4D4D4D"/>
                </a:solidFill>
                <a:effectLst/>
                <a:latin typeface="+mn-ea"/>
              </a:rPr>
              <a:t>learn to learn</a:t>
            </a:r>
            <a:r>
              <a:rPr lang="zh-CN" altLang="en-US" sz="3200" b="0" i="0" dirty="0">
                <a:solidFill>
                  <a:srgbClr val="4D4D4D"/>
                </a:solidFill>
                <a:effectLst/>
                <a:latin typeface="+mn-ea"/>
              </a:rPr>
              <a:t>”，一般的机器学习是通过训练学会一个模型参数，元学习是学会如何得到模型参数。</a:t>
            </a:r>
            <a:r>
              <a:rPr lang="zh-CN" altLang="en-US" sz="3200" dirty="0">
                <a:solidFill>
                  <a:srgbClr val="4D4D4D"/>
                </a:solidFill>
                <a:latin typeface="+mn-ea"/>
              </a:rPr>
              <a:t>因而</a:t>
            </a:r>
            <a:r>
              <a:rPr lang="zh-CN" altLang="en-US" sz="3200" dirty="0">
                <a:solidFill>
                  <a:srgbClr val="121212"/>
                </a:solidFill>
                <a:latin typeface="+mn-ea"/>
              </a:rPr>
              <a:t>元学习</a:t>
            </a:r>
            <a:r>
              <a:rPr lang="zh-CN" altLang="en-US" sz="3200" b="0" i="0" dirty="0">
                <a:solidFill>
                  <a:srgbClr val="121212"/>
                </a:solidFill>
                <a:effectLst/>
                <a:latin typeface="+mn-ea"/>
              </a:rPr>
              <a:t>可以在获取已有“知识”的基础上快速学习新的任务。</a:t>
            </a:r>
            <a:endParaRPr lang="en-US" altLang="zh-CN" sz="3200" b="0" i="0" dirty="0">
              <a:solidFill>
                <a:srgbClr val="121212"/>
              </a:solidFill>
              <a:effectLst/>
              <a:latin typeface="+mn-ea"/>
            </a:endParaRPr>
          </a:p>
          <a:p>
            <a:r>
              <a:rPr lang="zh-CN" altLang="en-US" sz="3200" dirty="0">
                <a:latin typeface="+mn-ea"/>
              </a:rPr>
              <a:t>元学习应用在联邦学习上：</a:t>
            </a:r>
            <a:endParaRPr lang="en-US" altLang="zh-CN" sz="3200" dirty="0">
              <a:latin typeface="+mn-ea"/>
            </a:endParaRPr>
          </a:p>
          <a:p>
            <a:r>
              <a:rPr lang="en-US" altLang="zh-CN" sz="3200" dirty="0">
                <a:latin typeface="+mn-ea"/>
              </a:rPr>
              <a:t>	</a:t>
            </a:r>
            <a:r>
              <a:rPr lang="zh-CN" altLang="en-US" sz="3200" dirty="0">
                <a:latin typeface="+mn-ea"/>
              </a:rPr>
              <a:t>将众多设备联合在一起，训练同一个元学习者，这个</a:t>
            </a:r>
            <a:r>
              <a:rPr lang="en-US" altLang="zh-CN" sz="3200" dirty="0">
                <a:latin typeface="+mn-ea"/>
              </a:rPr>
              <a:t>learner</a:t>
            </a:r>
            <a:r>
              <a:rPr lang="zh-CN" altLang="en-US" sz="3200" dirty="0">
                <a:latin typeface="+mn-ea"/>
              </a:rPr>
              <a:t>由于见过很多样本了，泛化能力超强，再在设备上进行几步梯度下降即可完成训练。</a:t>
            </a:r>
          </a:p>
        </p:txBody>
      </p:sp>
      <p:pic>
        <p:nvPicPr>
          <p:cNvPr id="7" name="图片 6">
            <a:extLst>
              <a:ext uri="{FF2B5EF4-FFF2-40B4-BE49-F238E27FC236}">
                <a16:creationId xmlns:a16="http://schemas.microsoft.com/office/drawing/2014/main" id="{FF0CD284-18A1-4E69-7E89-CFABF45CF036}"/>
              </a:ext>
            </a:extLst>
          </p:cNvPr>
          <p:cNvPicPr>
            <a:picLocks noChangeAspect="1"/>
          </p:cNvPicPr>
          <p:nvPr/>
        </p:nvPicPr>
        <p:blipFill>
          <a:blip r:embed="rId3"/>
          <a:stretch>
            <a:fillRect/>
          </a:stretch>
        </p:blipFill>
        <p:spPr>
          <a:xfrm>
            <a:off x="624348" y="1435419"/>
            <a:ext cx="4347702" cy="5286056"/>
          </a:xfrm>
          <a:prstGeom prst="rect">
            <a:avLst/>
          </a:prstGeom>
        </p:spPr>
      </p:pic>
    </p:spTree>
    <p:extLst>
      <p:ext uri="{BB962C8B-B14F-4D97-AF65-F5344CB8AC3E}">
        <p14:creationId xmlns:p14="http://schemas.microsoft.com/office/powerpoint/2010/main" val="619480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03586A-4803-4E8E-B802-6FE56641C4E5}"/>
              </a:ext>
            </a:extLst>
          </p:cNvPr>
          <p:cNvSpPr>
            <a:spLocks noGrp="1"/>
          </p:cNvSpPr>
          <p:nvPr>
            <p:ph type="title"/>
          </p:nvPr>
        </p:nvSpPr>
        <p:spPr>
          <a:xfrm>
            <a:off x="243034" y="130621"/>
            <a:ext cx="10101970" cy="727898"/>
          </a:xfrm>
        </p:spPr>
        <p:txBody>
          <a:bodyPr>
            <a:normAutofit/>
          </a:bodyPr>
          <a:lstStyle/>
          <a:p>
            <a:r>
              <a:rPr lang="zh-CN" altLang="en-US" dirty="0"/>
              <a:t>基于模型的方法</a:t>
            </a:r>
            <a:r>
              <a:rPr lang="en-US" altLang="zh-CN" dirty="0"/>
              <a:t>-</a:t>
            </a:r>
            <a:r>
              <a:rPr lang="zh-CN" altLang="en-US" dirty="0"/>
              <a:t>迁移学习</a:t>
            </a:r>
          </a:p>
        </p:txBody>
      </p:sp>
      <p:sp>
        <p:nvSpPr>
          <p:cNvPr id="3" name="灯片编号占位符 2">
            <a:extLst>
              <a:ext uri="{FF2B5EF4-FFF2-40B4-BE49-F238E27FC236}">
                <a16:creationId xmlns:a16="http://schemas.microsoft.com/office/drawing/2014/main" id="{DA626728-CF77-423B-872E-BB79CD8AA67B}"/>
              </a:ext>
            </a:extLst>
          </p:cNvPr>
          <p:cNvSpPr>
            <a:spLocks noGrp="1"/>
          </p:cNvSpPr>
          <p:nvPr>
            <p:ph type="sldNum" sz="quarter" idx="11"/>
          </p:nvPr>
        </p:nvSpPr>
        <p:spPr/>
        <p:txBody>
          <a:bodyPr/>
          <a:lstStyle/>
          <a:p>
            <a:fld id="{8699F50C-BE38-4BD0-BA84-9B090E1F2B9B}" type="slidenum">
              <a:rPr lang="en-IN" smtClean="0"/>
              <a:t>9</a:t>
            </a:fld>
            <a:endParaRPr lang="en-IN" dirty="0"/>
          </a:p>
        </p:txBody>
      </p:sp>
      <p:sp>
        <p:nvSpPr>
          <p:cNvPr id="6" name="文本框 5">
            <a:extLst>
              <a:ext uri="{FF2B5EF4-FFF2-40B4-BE49-F238E27FC236}">
                <a16:creationId xmlns:a16="http://schemas.microsoft.com/office/drawing/2014/main" id="{6A412A8C-9016-F3A1-0B60-AF313EAA5076}"/>
              </a:ext>
            </a:extLst>
          </p:cNvPr>
          <p:cNvSpPr txBox="1"/>
          <p:nvPr/>
        </p:nvSpPr>
        <p:spPr>
          <a:xfrm>
            <a:off x="-93134" y="4513844"/>
            <a:ext cx="12378267" cy="206210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dirty="0">
                <a:solidFill>
                  <a:srgbClr val="000000"/>
                </a:solidFill>
                <a:latin typeface="+mn-ea"/>
              </a:rPr>
              <a:t>迁移</a:t>
            </a:r>
            <a:r>
              <a:rPr lang="zh-CN" altLang="en-US" sz="3200" b="0" i="0" dirty="0">
                <a:solidFill>
                  <a:srgbClr val="000000"/>
                </a:solidFill>
                <a:effectLst/>
                <a:latin typeface="+mn-ea"/>
              </a:rPr>
              <a:t>学习将知识从源领域转移到目标领域，它利用了来自预训练模型的知识转移，从而避免了从头开始构建模型的需要。</a:t>
            </a:r>
            <a:r>
              <a:rPr lang="zh-CN" altLang="zh-CN" sz="3200" kern="100" spc="75" dirty="0">
                <a:effectLst/>
                <a:latin typeface="+mn-ea"/>
                <a:cs typeface="Arial" panose="020B0604020202020204" pitchFamily="34" charset="0"/>
              </a:rPr>
              <a:t>联邦迁移学习的基本思想是将共享模型迁移到分布式设备，以便进一步实现个性化，训练好的全局模型的部分或全部参数在本地数据上重新学习</a:t>
            </a:r>
            <a:r>
              <a:rPr lang="zh-CN" altLang="en-US" sz="3200" kern="100" spc="75" dirty="0">
                <a:effectLst/>
                <a:latin typeface="+mn-ea"/>
                <a:cs typeface="Arial" panose="020B0604020202020204" pitchFamily="34" charset="0"/>
              </a:rPr>
              <a:t>。</a:t>
            </a:r>
            <a:endParaRPr lang="en-US" altLang="zh-CN" sz="3200" spc="75" dirty="0">
              <a:effectLst/>
              <a:latin typeface="+mn-ea"/>
              <a:cs typeface="Arial" panose="020B0604020202020204" pitchFamily="34" charset="0"/>
            </a:endParaRPr>
          </a:p>
        </p:txBody>
      </p:sp>
      <p:pic>
        <p:nvPicPr>
          <p:cNvPr id="8" name="图片 7">
            <a:extLst>
              <a:ext uri="{FF2B5EF4-FFF2-40B4-BE49-F238E27FC236}">
                <a16:creationId xmlns:a16="http://schemas.microsoft.com/office/drawing/2014/main" id="{879BAE67-1E1D-0E74-5BE5-CDCC8C4D3E22}"/>
              </a:ext>
            </a:extLst>
          </p:cNvPr>
          <p:cNvPicPr>
            <a:picLocks noChangeAspect="1"/>
          </p:cNvPicPr>
          <p:nvPr/>
        </p:nvPicPr>
        <p:blipFill rotWithShape="1">
          <a:blip r:embed="rId3"/>
          <a:srcRect b="12708"/>
          <a:stretch/>
        </p:blipFill>
        <p:spPr>
          <a:xfrm>
            <a:off x="243034" y="858519"/>
            <a:ext cx="11408855" cy="3655325"/>
          </a:xfrm>
          <a:prstGeom prst="rect">
            <a:avLst/>
          </a:prstGeom>
        </p:spPr>
      </p:pic>
    </p:spTree>
    <p:extLst>
      <p:ext uri="{BB962C8B-B14F-4D97-AF65-F5344CB8AC3E}">
        <p14:creationId xmlns:p14="http://schemas.microsoft.com/office/powerpoint/2010/main" val="821241829"/>
      </p:ext>
    </p:extLst>
  </p:cSld>
  <p:clrMapOvr>
    <a:masterClrMapping/>
  </p:clrMapOvr>
</p:sld>
</file>

<file path=ppt/theme/theme1.xml><?xml version="1.0" encoding="utf-8"?>
<a:theme xmlns:a="http://schemas.openxmlformats.org/drawingml/2006/main" name="Office 主题">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ght-03 Presentation Layout_CA - v6" id="{E989BABB-6CAC-4B7A-BEDD-AC8E941209AD}" vid="{8EB46C3B-1734-4DB1-861E-420A63F4C2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4D15D6-87BC-477C-8E91-9F90829C2FC8}">
  <ds:schemaRefs>
    <ds:schemaRef ds:uri="http://purl.org/dc/terms/"/>
    <ds:schemaRef ds:uri="http://schemas.openxmlformats.org/package/2006/metadata/core-properties"/>
    <ds:schemaRef ds:uri="6dc4bcd6-49db-4c07-9060-8acfc67cef9f"/>
    <ds:schemaRef ds:uri="http://purl.org/dc/dcmitype/"/>
    <ds:schemaRef ds:uri="http://schemas.microsoft.com/office/infopath/2007/PartnerControls"/>
    <ds:schemaRef ds:uri="http://schemas.microsoft.com/office/2006/documentManagement/types"/>
    <ds:schemaRef ds:uri="fb0879af-3eba-417a-a55a-ffe6dcd6ca77"/>
    <ds:schemaRef ds:uri="http://purl.org/dc/elements/1.1/"/>
    <ds:schemaRef ds:uri="http://schemas.microsoft.com/office/2006/metadata/properties"/>
    <ds:schemaRef ds:uri="http://schemas.microsoft.com/sharepoint/v3"/>
    <ds:schemaRef ds:uri="http://www.w3.org/XML/1998/namespace"/>
  </ds:schemaRefs>
</ds:datastoreItem>
</file>

<file path=customXml/itemProps2.xml><?xml version="1.0" encoding="utf-8"?>
<ds:datastoreItem xmlns:ds="http://schemas.openxmlformats.org/officeDocument/2006/customXml" ds:itemID="{F79AA90D-A39D-4F83-B1BD-92099B1CAD0D}">
  <ds:schemaRefs>
    <ds:schemaRef ds:uri="http://schemas.microsoft.com/sharepoint/v3/contenttype/forms"/>
  </ds:schemaRefs>
</ds:datastoreItem>
</file>

<file path=customXml/itemProps3.xml><?xml version="1.0" encoding="utf-8"?>
<ds:datastoreItem xmlns:ds="http://schemas.openxmlformats.org/officeDocument/2006/customXml" ds:itemID="{D19A80A7-0DD1-4CF4-ABD5-362A6549C5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2296</Words>
  <Application>Microsoft Office PowerPoint</Application>
  <PresentationFormat>宽屏</PresentationFormat>
  <Paragraphs>120</Paragraphs>
  <Slides>25</Slides>
  <Notes>25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-apple-system</vt:lpstr>
      <vt:lpstr>Gill Sans SemiBold</vt:lpstr>
      <vt:lpstr>等线</vt:lpstr>
      <vt:lpstr>宋体</vt:lpstr>
      <vt:lpstr>微软雅黑</vt:lpstr>
      <vt:lpstr>Arial</vt:lpstr>
      <vt:lpstr>Arial Black</vt:lpstr>
      <vt:lpstr>Calibri</vt:lpstr>
      <vt:lpstr>Cambria Math</vt:lpstr>
      <vt:lpstr>Times New Roman</vt:lpstr>
      <vt:lpstr>Office 主题</vt:lpstr>
      <vt:lpstr>个性化联邦学习综述</vt:lpstr>
      <vt:lpstr>一、 联邦学习的异质性</vt:lpstr>
      <vt:lpstr>fedavg在non-iid上性能下降原因—client drift </vt:lpstr>
      <vt:lpstr>二、个性化联邦学习的引入</vt:lpstr>
      <vt:lpstr>PowerPoint 演示文稿</vt:lpstr>
      <vt:lpstr>基于数据的方法-数据增强</vt:lpstr>
      <vt:lpstr>基于模型的方法-正则化本地损失</vt:lpstr>
      <vt:lpstr>基于模型的方法-元学习</vt:lpstr>
      <vt:lpstr>基于模型的方法-迁移学习</vt:lpstr>
      <vt:lpstr>迁移学习FedPer</vt:lpstr>
      <vt:lpstr>迁移学习FedMD</vt:lpstr>
      <vt:lpstr>减少缺陷继承的迁移学习ReMoS(相关模型切片)</vt:lpstr>
      <vt:lpstr>PowerPoint 演示文稿</vt:lpstr>
      <vt:lpstr>PowerPoint 演示文稿</vt:lpstr>
      <vt:lpstr>基于架构的方法-知识蒸馏</vt:lpstr>
      <vt:lpstr>知识蒸馏FedGen</vt:lpstr>
      <vt:lpstr>知识蒸馏FedDF</vt:lpstr>
      <vt:lpstr>知识蒸馏FML</vt:lpstr>
      <vt:lpstr>基于相似性的方法-多任务学习</vt:lpstr>
      <vt:lpstr>多任务学习-FedAMP</vt:lpstr>
      <vt:lpstr>基于相似性的方法-聚簇</vt:lpstr>
      <vt:lpstr>聚簇-FLT</vt:lpstr>
      <vt:lpstr>PowerPoint 演示文稿</vt:lpstr>
      <vt:lpstr>PowerPoint 演示文稿</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2019-03-15T23:13:56Z</dcterms:created>
  <dcterms:modified xsi:type="dcterms:W3CDTF">2022-08-28T04:29:58Z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