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465" r:id="rId5"/>
    <p:sldId id="586" r:id="rId6"/>
    <p:sldId id="622" r:id="rId7"/>
    <p:sldId id="579" r:id="rId8"/>
    <p:sldId id="617" r:id="rId9"/>
    <p:sldId id="606" r:id="rId10"/>
    <p:sldId id="591" r:id="rId11"/>
    <p:sldId id="618" r:id="rId12"/>
    <p:sldId id="619" r:id="rId13"/>
    <p:sldId id="621" r:id="rId14"/>
    <p:sldId id="580" r:id="rId15"/>
    <p:sldId id="620" r:id="rId16"/>
    <p:sldId id="598" r:id="rId17"/>
    <p:sldId id="604" r:id="rId18"/>
    <p:sldId id="608" r:id="rId19"/>
    <p:sldId id="609" r:id="rId20"/>
    <p:sldId id="610" r:id="rId21"/>
    <p:sldId id="611" r:id="rId22"/>
    <p:sldId id="612" r:id="rId23"/>
    <p:sldId id="615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E7D"/>
    <a:srgbClr val="3F3F3F"/>
    <a:srgbClr val="990033"/>
    <a:srgbClr val="F2F2F2"/>
    <a:srgbClr val="014067"/>
    <a:srgbClr val="013657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 autoAdjust="0"/>
    <p:restoredTop sz="75000" autoAdjust="0"/>
  </p:normalViewPr>
  <p:slideViewPr>
    <p:cSldViewPr snapToGrid="0" showGuides="1">
      <p:cViewPr varScale="1">
        <p:scale>
          <a:sx n="41" d="100"/>
          <a:sy n="41" d="100"/>
        </p:scale>
        <p:origin x="728" y="2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10-09-2022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10-09-2022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00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过滤之后的 权重 </a:t>
                </a:r>
                <a:endParaRPr lang="en-US" altLang="zh-CN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0" i="0" dirty="0" err="1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Npi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的平均值是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Np</a:t>
                </a:r>
              </a:p>
              <a:p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Np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类的预测样本量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∑_(</a:t>
                </a:r>
                <a:r>
                  <a:rPr lang="en-US" altLang="zh-CN" sz="1200" b="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en-US" altLang="zh-CN" sz="12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=1)</a:t>
                </a:r>
                <a:r>
                  <a:rPr lang="en-US" altLang="zh-CN" sz="1200" b="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^𝑄▒</a:t>
                </a:r>
                <a:r>
                  <a:rPr lang="en-US" altLang="zh-CN" sz="12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𝑁_𝑝^𝑗 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我要知道每个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client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各个类的数据有多少 进而知道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whole data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中每个类的数据有多少 </a:t>
                </a: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由于权值和样本数量成正比 权值越大 样本数量越多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 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所以我们只需要检测这个权值 就可以知道当前的数据是不是不平衡的</a:t>
                </a: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其中 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nap 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代表辅助数据中类别 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p 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对应 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samples 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的数量</a:t>
                </a: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 </a:t>
                </a:r>
                <a:r>
                  <a:rPr lang="en-US" altLang="zh-CN" b="0" i="0" dirty="0" err="1">
                    <a:solidFill>
                      <a:srgbClr val="121212"/>
                    </a:solidFill>
                    <a:effectLst/>
                    <a:latin typeface="-apple-system"/>
                  </a:rPr>
                  <a:t>N^p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代表类别 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p 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预测的样本数量</a:t>
                </a: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r>
                  <a:rPr lang="en-US" altLang="zh-CN" b="0" i="0" dirty="0" err="1">
                    <a:solidFill>
                      <a:srgbClr val="121212"/>
                    </a:solidFill>
                    <a:effectLst/>
                    <a:latin typeface="-apple-system"/>
                  </a:rPr>
                  <a:t>i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表示某个神经结点</a:t>
                </a: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 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W(</a:t>
                </a:r>
                <a:r>
                  <a:rPr lang="en-US" altLang="zh-CN" b="0" i="0" dirty="0" err="1">
                    <a:solidFill>
                      <a:srgbClr val="121212"/>
                    </a:solidFill>
                    <a:effectLst/>
                    <a:latin typeface="-apple-system"/>
                  </a:rPr>
                  <a:t>p,i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)Gt+1,W(</a:t>
                </a:r>
                <a:r>
                  <a:rPr lang="en-US" altLang="zh-CN" b="0" i="0" dirty="0" err="1">
                    <a:solidFill>
                      <a:srgbClr val="121212"/>
                    </a:solidFill>
                    <a:effectLst/>
                    <a:latin typeface="-apple-system"/>
                  </a:rPr>
                  <a:t>p,i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)Gt 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分别代表 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global model Gt,Gt+1 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的链路权值 </a:t>
                </a:r>
                <a:r>
                  <a:rPr lang="en-US" altLang="zh-CN" b="0" i="0" dirty="0" err="1">
                    <a:solidFill>
                      <a:srgbClr val="121212"/>
                    </a:solidFill>
                    <a:effectLst/>
                    <a:latin typeface="-apple-system"/>
                  </a:rPr>
                  <a:t>Wp,i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 </a:t>
                </a:r>
              </a:p>
              <a:p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 ∑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p=1QNpj 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代表本地客户端 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j 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所持有的所有 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samples 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的数量。这是 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monitor 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中唯一需要本地客户端提供的 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local data information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。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在所有类别中仅共享总样本量的风险要低得多，可以通过安全聚合进行保护，抵御攻击</a:t>
                </a:r>
                <a:endParaRPr lang="en-US" altLang="zh-CN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917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dirty="0">
              <a:solidFill>
                <a:srgbClr val="12121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544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上面是某个类 下面是某个节点</a:t>
                </a:r>
                <a:endParaRPr lang="en-US" altLang="zh-CN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类数据在节点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的输出的梯度比在节点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输出的梯度大</a:t>
                </a:r>
                <a:endParaRPr lang="en-US" altLang="zh-CN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rgbClr val="000000"/>
                    </a:solidFill>
                    <a:latin typeface="+mn-ea"/>
                  </a:rPr>
                  <a:t>当</a:t>
                </a:r>
                <a:r>
                  <a:rPr lang="zh-CN" altLang="en-US" sz="1200" i="0" dirty="0">
                    <a:solidFill>
                      <a:srgbClr val="000000"/>
                    </a:solidFill>
                    <a:effectLst/>
                    <a:latin typeface="+mn-ea"/>
                  </a:rPr>
                  <a:t>输入是少数类别时，其对应的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1200" i="0" dirty="0">
                    <a:solidFill>
                      <a:srgbClr val="000000"/>
                    </a:solidFill>
                    <a:effectLst/>
                    <a:latin typeface="+mn-ea"/>
                  </a:rPr>
                  <a:t>相对较大，其对</a:t>
                </a:r>
                <a:r>
                  <a:rPr lang="zh-CN" altLang="en-US" sz="1200" dirty="0">
                    <a:solidFill>
                      <a:srgbClr val="000000"/>
                    </a:solidFill>
                    <a:latin typeface="+mn-ea"/>
                  </a:rPr>
                  <a:t>总</a:t>
                </a:r>
                <a:r>
                  <a:rPr lang="zh-CN" altLang="en-US" sz="1200" i="0" dirty="0">
                    <a:solidFill>
                      <a:srgbClr val="000000"/>
                    </a:solidFill>
                    <a:effectLst/>
                    <a:latin typeface="+mn-ea"/>
                  </a:rPr>
                  <a:t>损失的贡献将增加</a:t>
                </a:r>
                <a:endParaRPr lang="en-US" altLang="zh-CN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上面是某个类 下面是某个节点</a:t>
                </a:r>
                <a:endParaRPr lang="en-US" altLang="zh-CN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类数据在节点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的输出的梯度比在节点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输出的梯度大</a:t>
                </a:r>
                <a:endParaRPr lang="en-US" altLang="zh-CN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rgbClr val="000000"/>
                    </a:solidFill>
                    <a:latin typeface="+mn-ea"/>
                  </a:rPr>
                  <a:t>当</a:t>
                </a:r>
                <a:r>
                  <a:rPr lang="zh-CN" altLang="en-US" sz="1200" i="0" dirty="0">
                    <a:solidFill>
                      <a:srgbClr val="000000"/>
                    </a:solidFill>
                    <a:effectLst/>
                    <a:latin typeface="+mn-ea"/>
                  </a:rPr>
                  <a:t>输入是少数类别时，其对应的</a:t>
                </a:r>
                <a:r>
                  <a:rPr lang="en-US" altLang="zh-CN" sz="1200" b="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𝑅_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𝑎</a:t>
                </a:r>
                <a:r>
                  <a:rPr lang="zh-CN" altLang="en-US" sz="1200" i="0" dirty="0">
                    <a:solidFill>
                      <a:srgbClr val="000000"/>
                    </a:solidFill>
                    <a:effectLst/>
                    <a:latin typeface="+mn-ea"/>
                  </a:rPr>
                  <a:t>相对较大，其对</a:t>
                </a:r>
                <a:r>
                  <a:rPr lang="zh-CN" altLang="en-US" sz="1200" dirty="0">
                    <a:solidFill>
                      <a:srgbClr val="000000"/>
                    </a:solidFill>
                    <a:latin typeface="+mn-ea"/>
                  </a:rPr>
                  <a:t>总</a:t>
                </a:r>
                <a:r>
                  <a:rPr lang="zh-CN" altLang="en-US" sz="1200" i="0" dirty="0">
                    <a:solidFill>
                      <a:srgbClr val="000000"/>
                    </a:solidFill>
                    <a:effectLst/>
                    <a:latin typeface="+mn-ea"/>
                  </a:rPr>
                  <a:t>损失的贡献将增加</a:t>
                </a:r>
                <a:endParaRPr lang="en-US" altLang="zh-CN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595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403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702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531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检验我们的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monitor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估计组成是否准确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685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检验我们的损失函数是否有效</a:t>
            </a:r>
            <a:r>
              <a:rPr lang="en-US" altLang="zh-CN" dirty="0"/>
              <a:t>-FEMNIST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229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检验我们的损失函数是否有效</a:t>
            </a:r>
            <a:r>
              <a:rPr lang="en-US" altLang="zh-CN" dirty="0"/>
              <a:t>-MNIST CIFAR10 Fer(</a:t>
            </a:r>
            <a:r>
              <a:rPr lang="zh-CN" altLang="en-US" dirty="0"/>
              <a:t>全局失衡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417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检验我们的损失函数是否有效</a:t>
            </a:r>
            <a:r>
              <a:rPr lang="en-US" altLang="zh-CN" dirty="0"/>
              <a:t>-MNIST CIFAR10 Fer(</a:t>
            </a:r>
            <a:r>
              <a:rPr lang="zh-CN" altLang="en-US" dirty="0"/>
              <a:t>局部失衡</a:t>
            </a:r>
            <a:r>
              <a:rPr lang="en-US" altLang="zh-CN" dirty="0"/>
              <a:t>)</a:t>
            </a:r>
            <a:endParaRPr lang="zh-CN" altLang="en-US" dirty="0"/>
          </a:p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674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00" spc="75" dirty="0">
              <a:effectLst/>
              <a:highlight>
                <a:srgbClr val="FFFF00"/>
              </a:highlight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408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实验局部失衡与全局失衡之间的不匹配的影响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345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P108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763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00" spc="75" dirty="0">
              <a:effectLst/>
              <a:highlight>
                <a:srgbClr val="FFFF00"/>
              </a:highlight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69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780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endPara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-apple-system"/>
                    <a:ea typeface="宋体" panose="02010600030101010101" pitchFamily="2" charset="-122"/>
                    <a:cs typeface="+mn-cs"/>
                  </a:rPr>
                  <a:t>局部失衡</a:t>
                </a: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+mn-cs"/>
                  </a:rPr>
                  <a:t>γ_𝑗  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-apple-system"/>
                    <a:ea typeface="宋体" panose="02010600030101010101" pitchFamily="2" charset="-122"/>
                    <a:cs typeface="+mn-cs"/>
                  </a:rPr>
                  <a:t>：对于每个本地设备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-apple-system"/>
                    <a:ea typeface="宋体" panose="02010600030101010101" pitchFamily="2" charset="-122"/>
                    <a:cs typeface="+mn-cs"/>
                  </a:rPr>
                  <a:t>j,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-apple-system"/>
                    <a:ea typeface="宋体" panose="02010600030101010101" pitchFamily="2" charset="-122"/>
                    <a:cs typeface="+mn-cs"/>
                  </a:rPr>
                  <a:t>每个类别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-apple-system"/>
                    <a:ea typeface="宋体" panose="02010600030101010101" pitchFamily="2" charset="-122"/>
                    <a:cs typeface="+mn-cs"/>
                  </a:rPr>
                  <a:t>p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-apple-system"/>
                    <a:ea typeface="宋体" panose="02010600030101010101" pitchFamily="2" charset="-122"/>
                    <a:cs typeface="+mn-cs"/>
                  </a:rPr>
                  <a:t>的采样数量表示为</a:t>
                </a: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+mn-cs"/>
                  </a:rPr>
                  <a:t>𝑁_𝑝^𝑗</a:t>
                </a:r>
                <a:r>
                  <a: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+mn-cs"/>
                  </a:rPr>
                  <a:t> 。即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-apple-system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-apple-system"/>
                    <a:ea typeface="宋体" panose="02010600030101010101" pitchFamily="2" charset="-122"/>
                    <a:cs typeface="+mn-cs"/>
                  </a:rPr>
                  <a:t>上的多数类样本数与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-apple-system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-apple-system"/>
                    <a:ea typeface="宋体" panose="02010600030101010101" pitchFamily="2" charset="-122"/>
                    <a:cs typeface="+mn-cs"/>
                  </a:rPr>
                  <a:t>上的少数类样本数之比。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-apple-system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-apple-system"/>
                    <a:ea typeface="宋体" panose="02010600030101010101" pitchFamily="2" charset="-122"/>
                    <a:cs typeface="+mn-cs"/>
                  </a:rPr>
                  <a:t>全局失衡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-apple-system"/>
                    <a:ea typeface="宋体" panose="02010600030101010101" pitchFamily="2" charset="-122"/>
                    <a:cs typeface="+mn-cs"/>
                  </a:rPr>
                  <a:t>Γ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-apple-system"/>
                    <a:ea typeface="宋体" panose="02010600030101010101" pitchFamily="2" charset="-122"/>
                    <a:cs typeface="+mn-cs"/>
                  </a:rPr>
                  <a:t>：所有设备的多数类样本数与少数类样本数之比。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-apple-system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通常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局部失衡</a:t>
                </a:r>
                <a:r>
                  <a:rPr lang="zh-CN" altLang="en-US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和全局失衡没有一致性，甚至可能会遇到在某些本地设备上，某个特定类是多数类，但在全局范围内却是少数类。</a:t>
                </a:r>
                <a:endParaRPr lang="en-US" altLang="zh-CN" sz="3200" dirty="0">
                  <a:solidFill>
                    <a:srgbClr val="121212"/>
                  </a:solidFill>
                  <a:latin typeface="Cambria Math" panose="02040503050406030204" pitchFamily="18" charset="0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-apple-system"/>
                  <a:ea typeface="宋体" panose="02010600030101010101" pitchFamily="2" charset="-122"/>
                  <a:cs typeface="+mn-cs"/>
                </a:endParaRPr>
              </a:p>
              <a:p>
                <a:pPr algn="just"/>
                <a:endPara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169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288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305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（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1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）</a:t>
                </a:r>
                <a:r>
                  <a:rPr lang="en-US" altLang="zh-CN" b="0" i="0" dirty="0" err="1">
                    <a:solidFill>
                      <a:srgbClr val="121212"/>
                    </a:solidFill>
                    <a:effectLst/>
                    <a:latin typeface="-apple-system"/>
                  </a:rPr>
                  <a:t>nbatch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代表 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batch 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的大小。</a:t>
                </a: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在这个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batch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中 所有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client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的所有类的梯度  乘以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λ 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除以这个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batch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的样本数量</a:t>
                </a: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（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2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）</a:t>
                </a:r>
                <a:r>
                  <a:rPr lang="zh-CN" altLang="en-US" sz="1200" i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作者在</a:t>
                </a:r>
                <a:r>
                  <a:rPr lang="zh-CN" altLang="en-US" sz="1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实验中发现同一类</a:t>
                </a:r>
                <a:r>
                  <a:rPr lang="en-US" altLang="zh-CN" sz="1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r>
                  <a:rPr lang="zh-CN" altLang="en-US" sz="1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的数据样本产生相似的</a:t>
                </a:r>
                <a:r>
                  <a:rPr lang="en-US" altLang="zh-CN" sz="1200" b="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𝑌^((𝑝))</a:t>
                </a:r>
                <a:r>
                  <a:rPr lang="en-US" altLang="zh-CN" sz="1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因此基于定理</a:t>
                </a:r>
                <a:r>
                  <a:rPr lang="en-US" altLang="zh-CN" sz="1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1 </a:t>
                </a:r>
                <a:r>
                  <a:rPr lang="zh-CN" altLang="en-US" sz="1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他们对应的梯度非常相似，于是使用梯度的平均值来改写上式</a:t>
                </a: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其中 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n(p) 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代表在这个 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batch 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中类别 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p 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下 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samples 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的数量</a:t>
                </a: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（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3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）从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batch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向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epoch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的推导</a:t>
                </a: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作者</a:t>
                </a:r>
                <a:r>
                  <a:rPr lang="zh-CN" altLang="en-US" sz="1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假设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参数变化相对较小，并且可以在训练周期内忽略。</a:t>
                </a:r>
                <a:r>
                  <a:rPr lang="zh-CN" altLang="en-US" sz="1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在一个</a:t>
                </a:r>
                <a:r>
                  <a:rPr lang="en-US" altLang="zh-CN" sz="1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epoch</a:t>
                </a:r>
                <a:r>
                  <a:rPr lang="zh-CN" altLang="en-US" sz="1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的不同</a:t>
                </a:r>
                <a:r>
                  <a:rPr lang="en-US" altLang="zh-CN" sz="1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batch</a:t>
                </a:r>
                <a:r>
                  <a:rPr lang="zh-CN" altLang="en-US" sz="1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中的梯度平均值不变 </a:t>
                </a: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r>
                  <a:rPr lang="en-US" altLang="zh-CN" b="1" i="0" dirty="0">
                    <a:solidFill>
                      <a:srgbClr val="121212"/>
                    </a:solidFill>
                    <a:effectLst/>
                    <a:latin typeface="-apple-system"/>
                  </a:rPr>
                  <a:t> 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Np</a:t>
                </a:r>
                <a:r>
                  <a:rPr lang="en-US" altLang="zh-CN" b="1" i="0" dirty="0">
                    <a:solidFill>
                      <a:srgbClr val="121212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b="1" i="0" dirty="0">
                    <a:solidFill>
                      <a:srgbClr val="121212"/>
                    </a:solidFill>
                    <a:effectLst/>
                    <a:latin typeface="-apple-system"/>
                  </a:rPr>
                  <a:t>代表类别 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p</a:t>
                </a:r>
                <a:r>
                  <a:rPr lang="en-US" altLang="zh-CN" b="1" i="0" dirty="0">
                    <a:solidFill>
                      <a:srgbClr val="121212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b="1" i="0" dirty="0">
                    <a:solidFill>
                      <a:srgbClr val="121212"/>
                    </a:solidFill>
                    <a:effectLst/>
                    <a:latin typeface="-apple-system"/>
                  </a:rPr>
                  <a:t>下所有 </a:t>
                </a:r>
                <a:r>
                  <a:rPr lang="en-US" altLang="zh-CN" b="1" i="0" dirty="0">
                    <a:solidFill>
                      <a:srgbClr val="121212"/>
                    </a:solidFill>
                    <a:effectLst/>
                    <a:latin typeface="-apple-system"/>
                  </a:rPr>
                  <a:t>samples </a:t>
                </a:r>
                <a:r>
                  <a:rPr lang="zh-CN" altLang="en-US" b="1" i="0" dirty="0">
                    <a:solidFill>
                      <a:srgbClr val="121212"/>
                    </a:solidFill>
                    <a:effectLst/>
                    <a:latin typeface="-apple-system"/>
                  </a:rPr>
                  <a:t>的 数量 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 </a:t>
                </a: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（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4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）是对某一个类的更新</a:t>
                </a: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K 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表示每一轮 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round 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所选客户端的数量</a:t>
                </a: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每个设备上这个类的平均梯度乘以这个类在当前设备的样本数量 然后求和 得到所有所有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client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中这个类的梯度更新</a:t>
                </a:r>
                <a:endParaRPr lang="en-US" altLang="zh-CN" b="1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r>
                  <a:rPr lang="zh-CN" altLang="en-US" b="1" i="0" dirty="0">
                    <a:solidFill>
                      <a:srgbClr val="121212"/>
                    </a:solidFill>
                    <a:effectLst/>
                    <a:latin typeface="-apple-system"/>
                  </a:rPr>
                  <a:t>可以得到的结论是：某个类的权重更新与这个类别的样本数量成正比</a:t>
                </a:r>
                <a:endParaRPr lang="en-US" altLang="zh-CN" b="1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691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zh-CN" altLang="en-US" dirty="0"/>
              <a:t>是某一个神经元</a:t>
            </a:r>
            <a:endParaRPr lang="en-US" altLang="zh-CN" dirty="0"/>
          </a:p>
          <a:p>
            <a:r>
              <a:rPr lang="zh-CN" altLang="en-US" dirty="0"/>
              <a:t>分母：所有类的权值之和减去</a:t>
            </a:r>
            <a:r>
              <a:rPr lang="en-US" altLang="zh-CN" dirty="0"/>
              <a:t>p</a:t>
            </a:r>
            <a:r>
              <a:rPr lang="zh-CN" altLang="en-US" dirty="0"/>
              <a:t>这个类 </a:t>
            </a:r>
            <a:endParaRPr lang="en-US" altLang="zh-CN" dirty="0"/>
          </a:p>
          <a:p>
            <a:r>
              <a:rPr lang="zh-CN" altLang="en-US" dirty="0"/>
              <a:t>分子：</a:t>
            </a:r>
            <a:r>
              <a:rPr lang="en-US" altLang="zh-CN" dirty="0"/>
              <a:t>p</a:t>
            </a:r>
            <a:r>
              <a:rPr lang="zh-CN" altLang="en-US" dirty="0"/>
              <a:t>这个类的权值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51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0524862" y="112603"/>
            <a:ext cx="15648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TSMC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0509622" y="97662"/>
            <a:ext cx="15648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TSMC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0509622" y="97662"/>
            <a:ext cx="15648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TSMC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0509622" y="97662"/>
            <a:ext cx="15648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TSMC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0509622" y="97662"/>
            <a:ext cx="15648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TSMC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单击图标添加图片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0627148" y="137299"/>
            <a:ext cx="15648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TSMC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zh-CN" altLang="en-US"/>
              <a:t>单击此处编辑母版文本样式</a:t>
            </a:r>
          </a:p>
          <a:p>
            <a:pPr lvl="1">
              <a:buClr>
                <a:schemeClr val="accent2"/>
              </a:buClr>
            </a:pPr>
            <a:r>
              <a:rPr lang="zh-CN" altLang="en-US"/>
              <a:t>第二级</a:t>
            </a:r>
          </a:p>
          <a:p>
            <a:pPr lvl="2">
              <a:buClr>
                <a:schemeClr val="accent2"/>
              </a:buClr>
            </a:pPr>
            <a:r>
              <a:rPr lang="zh-CN" altLang="en-US"/>
              <a:t>第三级</a:t>
            </a:r>
          </a:p>
          <a:p>
            <a:pPr lvl="3">
              <a:buClr>
                <a:schemeClr val="accent2"/>
              </a:buClr>
            </a:pPr>
            <a:r>
              <a:rPr lang="zh-CN" altLang="en-US"/>
              <a:t>第四级</a:t>
            </a:r>
          </a:p>
          <a:p>
            <a:pPr lvl="4">
              <a:buClr>
                <a:schemeClr val="accent2"/>
              </a:buClr>
            </a:pPr>
            <a:r>
              <a:rPr lang="zh-CN" altLang="en-US"/>
              <a:t>第五级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zh-CN" altLang="en-US"/>
              <a:t>单击此处编辑母版文本样式</a:t>
            </a:r>
          </a:p>
          <a:p>
            <a:pPr lvl="1">
              <a:buClr>
                <a:schemeClr val="accent2"/>
              </a:buClr>
            </a:pPr>
            <a:r>
              <a:rPr lang="zh-CN" altLang="en-US"/>
              <a:t>第二级</a:t>
            </a:r>
          </a:p>
          <a:p>
            <a:pPr lvl="2">
              <a:buClr>
                <a:schemeClr val="accent2"/>
              </a:buClr>
            </a:pPr>
            <a:r>
              <a:rPr lang="zh-CN" altLang="en-US"/>
              <a:t>第三级</a:t>
            </a:r>
          </a:p>
          <a:p>
            <a:pPr lvl="3">
              <a:buClr>
                <a:schemeClr val="accent2"/>
              </a:buClr>
            </a:pPr>
            <a:r>
              <a:rPr lang="zh-CN" altLang="en-US"/>
              <a:t>第四级</a:t>
            </a:r>
          </a:p>
          <a:p>
            <a:pPr lvl="4">
              <a:buClr>
                <a:schemeClr val="accent2"/>
              </a:buClr>
            </a:pPr>
            <a:r>
              <a:rPr lang="zh-CN" altLang="en-US"/>
              <a:t>第五级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0601275" y="129115"/>
            <a:ext cx="15648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TSMC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0570582" y="167459"/>
            <a:ext cx="15648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TSMC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zh-CN" altLang="en-US" noProof="0"/>
              <a:t>单击图标添加图表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 noProof="0"/>
              <a:t>单击图标添加表格</a:t>
            </a:r>
            <a:endParaRPr lang="en-GB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0570582" y="102544"/>
            <a:ext cx="15648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TSMC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xfrm>
            <a:off x="-37100" y="860455"/>
            <a:ext cx="4428523" cy="5137089"/>
          </a:xfrm>
        </p:spPr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928241" y="2422350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1158167" y="2886111"/>
            <a:ext cx="2031602" cy="1119347"/>
            <a:chOff x="1158167" y="2932766"/>
            <a:chExt cx="2031602" cy="111934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1158167" y="2932766"/>
              <a:ext cx="19704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TSMC</a:t>
              </a:r>
              <a:endParaRPr lang="en-IN" sz="44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1227180" y="3682781"/>
              <a:ext cx="1962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Calibri Light" panose="020F0302020204030204" pitchFamily="34" charset="0"/>
                </a:rPr>
                <a:t>Swarm Intelligence</a:t>
              </a:r>
              <a:endParaRPr lang="en-IN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2134" y="4516659"/>
            <a:ext cx="9419720" cy="1314956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/>
              <a:t>Addressing Class Imbalance in Federated Learning</a:t>
            </a:r>
            <a:br>
              <a:rPr lang="en-US" altLang="zh-CN" sz="4400" dirty="0"/>
            </a:br>
            <a:br>
              <a:rPr lang="en-US" altLang="zh-CN" sz="4400" dirty="0"/>
            </a:br>
            <a:br>
              <a:rPr lang="en-US" altLang="zh-CN" sz="4400" dirty="0"/>
            </a:br>
            <a:r>
              <a:rPr lang="en-US" altLang="zh-CN" sz="2400" dirty="0" err="1"/>
              <a:t>Lixu</a:t>
            </a:r>
            <a:r>
              <a:rPr lang="en-US" altLang="zh-CN" sz="2400" dirty="0"/>
              <a:t> Wang1, </a:t>
            </a:r>
            <a:r>
              <a:rPr lang="en-US" altLang="zh-CN" sz="2400" dirty="0" err="1"/>
              <a:t>Shichao</a:t>
            </a:r>
            <a:r>
              <a:rPr lang="en-US" altLang="zh-CN" sz="2400" dirty="0"/>
              <a:t> Xu1, Xiao Wang1, Qi Zhu1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400" dirty="0"/>
              <a:t>AAAI2021</a:t>
            </a:r>
            <a:endParaRPr lang="en-I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243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3586A-4803-4E8E-B802-6FE5664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77" y="465671"/>
            <a:ext cx="10579642" cy="42644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monitor</a:t>
            </a:r>
            <a:r>
              <a:rPr lang="zh-CN" altLang="en-US" dirty="0"/>
              <a:t>机制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626728-CF77-423B-872E-BB79CD8AA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10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EDDECE-8F8D-487D-80E4-0308356BC1C9}"/>
                  </a:ext>
                </a:extLst>
              </p:cNvPr>
              <p:cNvSpPr txBox="1"/>
              <p:nvPr/>
            </p:nvSpPr>
            <p:spPr>
              <a:xfrm>
                <a:off x="0" y="1176871"/>
                <a:ext cx="12192001" cy="5485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3200" dirty="0">
                    <a:latin typeface="+mn-ea"/>
                  </a:rPr>
                  <a:t>在</a:t>
                </a:r>
                <a:r>
                  <a:rPr lang="en-US" altLang="zh-CN" sz="3200" dirty="0" err="1">
                    <a:latin typeface="+mn-ea"/>
                  </a:rPr>
                  <a:t>FedAvg</a:t>
                </a:r>
                <a:r>
                  <a:rPr lang="zh-CN" altLang="en-US" sz="3200" dirty="0">
                    <a:latin typeface="+mn-ea"/>
                  </a:rPr>
                  <a:t>下的权重变化的累积：</a:t>
                </a:r>
                <a:endParaRPr lang="en-US" altLang="zh-CN" sz="3200" b="0" i="0" dirty="0">
                  <a:solidFill>
                    <a:srgbClr val="000000"/>
                  </a:solidFill>
                  <a:effectLst/>
                  <a:latin typeface="+mn-ea"/>
                </a:endParaRP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3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3200" dirty="0">
                    <a:solidFill>
                      <a:srgbClr val="000000"/>
                    </a:solidFill>
                    <a:latin typeface="+mn-ea"/>
                  </a:rPr>
                  <a:t>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+mn-ea"/>
                  </a:rPr>
                  <a:t>+(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sz="32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2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32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altLang="zh-CN" sz="32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32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32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2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32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32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32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+mn-ea"/>
                  </a:rPr>
                  <a:t>)</a:t>
                </a:r>
                <a:r>
                  <a:rPr lang="en-US" altLang="zh-CN" sz="3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3200" b="0" i="0" dirty="0">
                  <a:solidFill>
                    <a:srgbClr val="000000"/>
                  </a:solidFill>
                  <a:effectLst/>
                  <a:latin typeface="+mn-ea"/>
                </a:endParaRPr>
              </a:p>
              <a:p>
                <a:pPr algn="just"/>
                <a:r>
                  <a:rPr lang="en-US" altLang="zh-CN" sz="3200" dirty="0">
                    <a:solidFill>
                      <a:srgbClr val="000000"/>
                    </a:solidFill>
                    <a:latin typeface="+mn-ea"/>
                  </a:rPr>
                  <a:t>=</a:t>
                </a:r>
                <a:r>
                  <a:rPr lang="en-US" altLang="zh-CN" sz="3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+mn-ea"/>
                  </a:rPr>
                  <a:t>•K(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sSub>
                          <m:sSubPr>
                            <m:ctrlPr>
                              <a:rPr lang="en-US" altLang="zh-CN" sz="32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2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a:rPr lang="en-US" altLang="zh-CN" sz="3200" b="0" i="1" kern="10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+mn-ea"/>
                  </a:rPr>
                  <a:t>-</a:t>
                </a:r>
                <a:r>
                  <a:rPr lang="en-US" altLang="zh-CN" sz="3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sSub>
                          <m:sSubPr>
                            <m:ctrlPr>
                              <a:rPr lang="en-US" altLang="zh-CN" sz="32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2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+mn-ea"/>
                  </a:rPr>
                  <a:t>)</a:t>
                </a:r>
              </a:p>
              <a:p>
                <a:pPr algn="just"/>
                <a:endParaRPr lang="en-US" altLang="zh-CN" sz="3200" b="0" i="0" dirty="0">
                  <a:solidFill>
                    <a:srgbClr val="000000"/>
                  </a:solidFill>
                  <a:effectLst/>
                  <a:latin typeface="+mn-ea"/>
                </a:endParaRPr>
              </a:p>
              <a:p>
                <a:pPr algn="just"/>
                <a:r>
                  <a:rPr lang="zh-CN" altLang="en-US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除了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，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上式</a:t>
                </a:r>
                <a:r>
                  <a:rPr lang="zh-CN" altLang="en-US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中所有未知量都可以通过</a:t>
                </a:r>
                <a:r>
                  <a:rPr lang="en-US" altLang="zh-CN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monitor</a:t>
                </a:r>
                <a:r>
                  <a:rPr lang="zh-CN" altLang="en-US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得到。然后可以使用上式来计算过滤后的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的每个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组成</a:t>
                </a:r>
                <a:r>
                  <a:rPr lang="zh-CN" altLang="en-US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。</a:t>
                </a:r>
                <a:r>
                  <a:rPr lang="zh-CN" altLang="en-US" sz="3200" dirty="0"/>
                  <a:t>所有计算的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的平均值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作为最终结果（预测某个类有多少样本）。在对所有类别进行计算后，可以得到当前轮的比例向量 </a:t>
                </a:r>
                <a:r>
                  <a:rPr lang="en-US" altLang="zh-CN" sz="3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r>
                      <a:rPr lang="en-US" altLang="zh-CN" sz="3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,…,</a:t>
                </a:r>
                <a:r>
                  <a:rPr lang="en-US" altLang="zh-CN" sz="3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3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,…,</a:t>
                </a:r>
                <a:r>
                  <a:rPr lang="en-US" altLang="zh-CN" sz="3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sz="3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] 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（各个类样本数量的估计</a:t>
                </a:r>
                <a:r>
                  <a:rPr lang="zh-CN" altLang="en-US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）。</a:t>
                </a:r>
                <a:endParaRPr lang="en-US" altLang="zh-CN" sz="3200" b="0" i="0" dirty="0"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EDDECE-8F8D-487D-80E4-0308356BC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6871"/>
                <a:ext cx="12192001" cy="5485733"/>
              </a:xfrm>
              <a:prstGeom prst="rect">
                <a:avLst/>
              </a:prstGeom>
              <a:blipFill>
                <a:blip r:embed="rId3"/>
                <a:stretch>
                  <a:fillRect l="-1250" t="-1444" r="-1250" b="-3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08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3586A-4803-4E8E-B802-6FE5664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52" y="600076"/>
            <a:ext cx="8431398" cy="11429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六、</a:t>
            </a:r>
            <a:r>
              <a:rPr lang="en-US" altLang="zh-CN" dirty="0"/>
              <a:t>Ratio Loss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626728-CF77-423B-872E-BB79CD8AA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11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412A8C-9016-F3A1-0B60-AF313EAA5076}"/>
                  </a:ext>
                </a:extLst>
              </p:cNvPr>
              <p:cNvSpPr txBox="1"/>
              <p:nvPr/>
            </p:nvSpPr>
            <p:spPr>
              <a:xfrm>
                <a:off x="0" y="1147303"/>
                <a:ext cx="12192000" cy="3597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一旦 </a:t>
                </a:r>
                <a:r>
                  <a:rPr lang="en-US" altLang="zh-CN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monitor </a:t>
                </a:r>
                <a:r>
                  <a:rPr lang="zh-CN" altLang="en-US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通过检查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3200" dirty="0">
                            <a:solidFill>
                              <a:srgbClr val="121212"/>
                            </a:solidFill>
                            <a:latin typeface="-apple-system"/>
                          </a:rPr>
                          <m:t>pt</m:t>
                        </m:r>
                      </m:sub>
                    </m:sSub>
                  </m:oMath>
                </a14:m>
                <a:r>
                  <a:rPr lang="en-US" altLang="zh-CN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连续检测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类似的不平衡成分</a:t>
                </a:r>
                <a:r>
                  <a:rPr lang="zh-CN" altLang="en-US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，</a:t>
                </a:r>
                <a:r>
                  <a:rPr lang="en-US" altLang="zh-CN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monitor </a:t>
                </a:r>
                <a:r>
                  <a:rPr lang="zh-CN" altLang="en-US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将确认全局模型已经学习到不平衡数据，并应用 </a:t>
                </a:r>
                <a:r>
                  <a:rPr lang="en-US" altLang="zh-CN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Ratio Loss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缓解</a:t>
                </a:r>
                <a:r>
                  <a:rPr lang="zh-CN" altLang="en-US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策略。</a:t>
                </a:r>
                <a:endParaRPr lang="en-US" altLang="zh-CN" sz="3200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endParaRPr lang="en-US" altLang="zh-CN" sz="3200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如何检查出不平衡的成分？</a:t>
                </a:r>
                <a:endParaRPr lang="en-US" altLang="zh-CN" sz="3200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根据之前的分析，权重更新与不同类别的样本数量成比例，</a:t>
                </a:r>
                <a:r>
                  <a:rPr lang="zh-CN" altLang="en-US" sz="3200" i="0" dirty="0">
                    <a:solidFill>
                      <a:srgbClr val="121212"/>
                    </a:solidFill>
                    <a:effectLst/>
                    <a:latin typeface="-apple-system"/>
                  </a:rPr>
                  <a:t>也就是说在输入一些数据训练模型后，如果不同节点的权值在大小上相似地更新，可以认为训练是平衡的，反之则说明存在失衡问题。</a:t>
                </a:r>
                <a:endParaRPr lang="en-US" altLang="zh-CN" sz="320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412A8C-9016-F3A1-0B60-AF313EAA5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7303"/>
                <a:ext cx="12192000" cy="3597460"/>
              </a:xfrm>
              <a:prstGeom prst="rect">
                <a:avLst/>
              </a:prstGeom>
              <a:blipFill>
                <a:blip r:embed="rId3"/>
                <a:stretch>
                  <a:fillRect l="-1250" t="-2881" r="-450" b="-3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256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3586A-4803-4E8E-B802-6FE5664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52" y="600076"/>
            <a:ext cx="8431398" cy="11429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六、</a:t>
            </a:r>
            <a:r>
              <a:rPr lang="en-US" altLang="zh-CN" dirty="0"/>
              <a:t>Ratio Loss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626728-CF77-423B-872E-BB79CD8AA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12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412A8C-9016-F3A1-0B60-AF313EAA5076}"/>
                  </a:ext>
                </a:extLst>
              </p:cNvPr>
              <p:cNvSpPr txBox="1"/>
              <p:nvPr/>
            </p:nvSpPr>
            <p:spPr>
              <a:xfrm>
                <a:off x="0" y="888006"/>
                <a:ext cx="12192000" cy="5158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定理</a:t>
                </a:r>
                <a:r>
                  <a:rPr lang="en-US" altLang="zh-CN" sz="3200" dirty="0">
                    <a:solidFill>
                      <a:srgbClr val="121212"/>
                    </a:solidFill>
                    <a:latin typeface="-apple-system"/>
                  </a:rPr>
                  <a:t>2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：对于任何一个神经网络</a:t>
                </a:r>
                <a:r>
                  <a:rPr lang="en-US" altLang="zh-CN" sz="3200" dirty="0">
                    <a:solidFill>
                      <a:srgbClr val="121212"/>
                    </a:solidFill>
                    <a:latin typeface="-apple-system"/>
                  </a:rPr>
                  <a:t>f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，其最后一层为线性层和</a:t>
                </a:r>
                <a:r>
                  <a:rPr lang="en-US" altLang="zh-CN" sz="3200" dirty="0" err="1">
                    <a:solidFill>
                      <a:srgbClr val="121212"/>
                    </a:solidFill>
                    <a:latin typeface="-apple-system"/>
                  </a:rPr>
                  <a:t>softmax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操作，并且在最后一层和前一层之前的非线性激活函数是非负的。如果</a:t>
                </a:r>
                <a:r>
                  <a:rPr lang="en-US" altLang="zh-CN" sz="3200" dirty="0">
                    <a:solidFill>
                      <a:srgbClr val="121212"/>
                    </a:solidFill>
                    <a:latin typeface="-apple-system"/>
                  </a:rPr>
                  <a:t>f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学习到了不平衡的数据，对于任意多数类</a:t>
                </a:r>
                <a:r>
                  <a:rPr lang="en-US" altLang="zh-CN" sz="3200" dirty="0">
                    <a:solidFill>
                      <a:srgbClr val="121212"/>
                    </a:solidFill>
                    <a:latin typeface="-apple-system"/>
                  </a:rPr>
                  <a:t>A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，少数类</a:t>
                </a:r>
                <a:r>
                  <a:rPr lang="en-US" altLang="zh-CN" sz="3200" dirty="0">
                    <a:solidFill>
                      <a:srgbClr val="121212"/>
                    </a:solidFill>
                    <a:latin typeface="-apple-system"/>
                  </a:rPr>
                  <a:t>B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和其他类</a:t>
                </a:r>
                <a:r>
                  <a:rPr lang="en-US" altLang="zh-CN" sz="3200" dirty="0">
                    <a:solidFill>
                      <a:srgbClr val="121212"/>
                    </a:solidFill>
                    <a:latin typeface="-apple-system"/>
                  </a:rPr>
                  <a:t>C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，将数据喂入到神经网络，我们有：</a:t>
                </a:r>
                <a:endParaRPr lang="en-US" altLang="zh-CN" sz="3200" dirty="0">
                  <a:solidFill>
                    <a:srgbClr val="121212"/>
                  </a:solidFill>
                  <a:latin typeface="-apple-system"/>
                </a:endParaRPr>
              </a:p>
              <a:p>
                <a:r>
                  <a:rPr lang="en-US" altLang="zh-CN" sz="3200" dirty="0">
                    <a:solidFill>
                      <a:srgbClr val="121212"/>
                    </a:solidFill>
                    <a:latin typeface="-apple-system"/>
                  </a:rPr>
                  <a:t>|</a:t>
                </a:r>
                <a:r>
                  <a:rPr lang="en-US" altLang="zh-CN" sz="32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sSubSup>
                          <m:sSubSupPr>
                            <m:ctrlPr>
                              <a:rPr lang="en-US" altLang="zh-CN" sz="320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3200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𝐶</m:t>
                                </m:r>
                              </m:e>
                            </m:d>
                          </m:sup>
                        </m:sSubSup>
                      </m:sub>
                    </m:sSub>
                    <m:r>
                      <a:rPr lang="en-US" altLang="zh-CN" sz="32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𝐿</m:t>
                    </m:r>
                    <m:r>
                      <a:rPr lang="en-US" altLang="zh-CN" sz="32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32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𝑊</m:t>
                    </m:r>
                    <m:r>
                      <a:rPr lang="en-US" altLang="zh-CN" sz="32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</m:t>
                    </m:r>
                  </m:oMath>
                </a14:m>
                <a:r>
                  <a:rPr lang="en-US" altLang="zh-CN" sz="3200" dirty="0">
                    <a:solidFill>
                      <a:srgbClr val="121212"/>
                    </a:solidFill>
                    <a:latin typeface="-apple-system"/>
                  </a:rPr>
                  <a:t>|&gt;|</a:t>
                </a:r>
                <a:r>
                  <a:rPr lang="en-US" altLang="zh-CN" sz="3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sSubSup>
                          <m:sSubSupPr>
                            <m:ctrlP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32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sup>
                        </m:sSubSup>
                      </m:sub>
                    </m:sSub>
                    <m:r>
                      <a:rPr lang="en-US" altLang="zh-CN" sz="3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3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3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3200" dirty="0">
                    <a:solidFill>
                      <a:srgbClr val="121212"/>
                    </a:solidFill>
                    <a:latin typeface="-apple-system"/>
                  </a:rPr>
                  <a:t>|</a:t>
                </a:r>
              </a:p>
              <a:p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假设</a:t>
                </a:r>
                <a:r>
                  <a:rPr lang="en-US" altLang="zh-CN" sz="3200" dirty="0">
                    <a:solidFill>
                      <a:srgbClr val="121212"/>
                    </a:solidFill>
                    <a:latin typeface="-apple-system"/>
                  </a:rPr>
                  <a:t>1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：类</a:t>
                </a:r>
                <a:r>
                  <a:rPr lang="en-US" altLang="zh-CN" sz="3200" dirty="0">
                    <a:solidFill>
                      <a:srgbClr val="121212"/>
                    </a:solidFill>
                    <a:latin typeface="-apple-system"/>
                  </a:rPr>
                  <a:t>C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和类</a:t>
                </a:r>
                <a:r>
                  <a:rPr lang="en-US" altLang="zh-CN" sz="3200" dirty="0">
                    <a:solidFill>
                      <a:srgbClr val="121212"/>
                    </a:solidFill>
                    <a:latin typeface="-apple-system"/>
                  </a:rPr>
                  <a:t>A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之间的输入相似性与类</a:t>
                </a:r>
                <a:r>
                  <a:rPr lang="en-US" altLang="zh-CN" sz="3200" dirty="0">
                    <a:solidFill>
                      <a:srgbClr val="121212"/>
                    </a:solidFill>
                    <a:latin typeface="-apple-system"/>
                  </a:rPr>
                  <a:t>C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和类</a:t>
                </a:r>
                <a:r>
                  <a:rPr lang="en-US" altLang="zh-CN" sz="3200" dirty="0">
                    <a:solidFill>
                      <a:srgbClr val="121212"/>
                    </a:solidFill>
                    <a:latin typeface="-apple-system"/>
                  </a:rPr>
                  <a:t>B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之间的输入相似性相同</a:t>
                </a:r>
                <a:endParaRPr lang="en-US" altLang="zh-CN" sz="3200" dirty="0">
                  <a:solidFill>
                    <a:srgbClr val="121212"/>
                  </a:solidFill>
                  <a:latin typeface="-apple-system"/>
                </a:endParaRPr>
              </a:p>
              <a:p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假设</a:t>
                </a:r>
                <a:r>
                  <a:rPr lang="en-US" altLang="zh-CN" sz="3200" dirty="0">
                    <a:solidFill>
                      <a:srgbClr val="121212"/>
                    </a:solidFill>
                    <a:latin typeface="-apple-system"/>
                  </a:rPr>
                  <a:t>2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：少数类</a:t>
                </a:r>
                <a:r>
                  <a:rPr lang="en-US" altLang="zh-CN" sz="3200" dirty="0">
                    <a:solidFill>
                      <a:srgbClr val="121212"/>
                    </a:solidFill>
                    <a:latin typeface="-apple-system"/>
                  </a:rPr>
                  <a:t>B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分类精度下降的原因是其概率结果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32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zh-CN" sz="32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32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zh-CN" altLang="en-US" sz="3200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其他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altLang="zh-CN" sz="3200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>
                        <m:d>
                          <m:dPr>
                            <m:ctrlPr>
                              <a:rPr lang="en-US" altLang="zh-CN" sz="32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sup>
                    </m:sSubSup>
                    <m:r>
                      <a:rPr lang="en-US" altLang="zh-CN" sz="3200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200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sz="3200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sz="3200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sz="3200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3200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不等于</m:t>
                    </m:r>
                    <m:r>
                      <a:rPr lang="en-US" altLang="zh-CN" sz="3200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3200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3200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输出是不可区分的。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412A8C-9016-F3A1-0B60-AF313EAA5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88006"/>
                <a:ext cx="12192000" cy="5158463"/>
              </a:xfrm>
              <a:prstGeom prst="rect">
                <a:avLst/>
              </a:prstGeom>
              <a:blipFill>
                <a:blip r:embed="rId3"/>
                <a:stretch>
                  <a:fillRect l="-1250" t="-2128" r="-2600" b="-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3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3586A-4803-4E8E-B802-6FE5664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52" y="600076"/>
            <a:ext cx="8431398" cy="11429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六、</a:t>
            </a:r>
            <a:r>
              <a:rPr lang="en-US" altLang="zh-CN" dirty="0"/>
              <a:t>Ratio Loss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626728-CF77-423B-872E-BB79CD8AA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13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412A8C-9016-F3A1-0B60-AF313EAA5076}"/>
                  </a:ext>
                </a:extLst>
              </p:cNvPr>
              <p:cNvSpPr txBox="1"/>
              <p:nvPr/>
            </p:nvSpPr>
            <p:spPr>
              <a:xfrm>
                <a:off x="0" y="1225548"/>
                <a:ext cx="12192000" cy="4691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基于定理 </a:t>
                </a:r>
                <a:r>
                  <a:rPr lang="en-US" altLang="zh-CN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2</a:t>
                </a:r>
                <a:r>
                  <a:rPr lang="zh-CN" altLang="en-US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，通过设计 </a:t>
                </a:r>
                <a:r>
                  <a:rPr lang="en-US" altLang="zh-CN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Ratio Loss </a:t>
                </a:r>
                <a:r>
                  <a:rPr lang="zh-CN" altLang="en-US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记为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3200" dirty="0">
                            <a:solidFill>
                              <a:srgbClr val="121212"/>
                            </a:solidFill>
                            <a:latin typeface="-apple-system"/>
                          </a:rPr>
                          <m:t>RL</m:t>
                        </m:r>
                      </m:sub>
                    </m:sSub>
                  </m:oMath>
                </a14:m>
                <a:r>
                  <a:rPr lang="en-US" altLang="zh-CN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来缓解全局失衡。</a:t>
                </a:r>
                <a:endParaRPr lang="en-US" altLang="zh-CN" sz="3200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r>
                  <a:rPr lang="zh-CN" altLang="en-US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首先用于多分类的交叉熵损失函数，记为 </a:t>
                </a:r>
                <a:r>
                  <a:rPr lang="en-US" altLang="zh-CN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3200" b="0" i="0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CE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rgbClr val="121212"/>
                    </a:solidFill>
                    <a:latin typeface="-apple-system"/>
                  </a:rPr>
                  <a:t> 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3200" b="0" i="0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CE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rgbClr val="121212"/>
                    </a:solidFill>
                    <a:latin typeface="-apple-system"/>
                  </a:rPr>
                  <a:t> =-p[log(S)]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。</a:t>
                </a:r>
                <a:endParaRPr lang="en-US" altLang="zh-CN" sz="3200" dirty="0">
                  <a:solidFill>
                    <a:srgbClr val="121212"/>
                  </a:solidFill>
                  <a:latin typeface="-apple-system"/>
                </a:endParaRPr>
              </a:p>
              <a:p>
                <a:r>
                  <a:rPr lang="zh-CN" altLang="en-US" sz="3200" dirty="0">
                    <a:latin typeface="+mn-ea"/>
                  </a:rPr>
                  <a:t>为了解决训练样本的不平衡问题，引入权向量</a:t>
                </a:r>
                <a:r>
                  <a:rPr lang="en-US" altLang="zh-CN" sz="3200" dirty="0">
                    <a:latin typeface="+mn-ea"/>
                  </a:rPr>
                  <a:t>Π=[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3200" dirty="0">
                            <a:latin typeface="+mn-ea"/>
                          </a:rPr>
                          <m:t>π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+mn-ea"/>
                  </a:rPr>
                  <a:t>,…,</a:t>
                </a: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3200" dirty="0">
                            <a:latin typeface="+mn-ea"/>
                          </a:rPr>
                          <m:t>π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+mn-ea"/>
                  </a:rPr>
                  <a:t>]</a:t>
                </a:r>
                <a:r>
                  <a:rPr lang="zh-CN" altLang="en-US" sz="3200" dirty="0">
                    <a:latin typeface="+mn-ea"/>
                  </a:rPr>
                  <a:t>，表示为</a:t>
                </a:r>
                <a:r>
                  <a:rPr lang="en-US" altLang="zh-CN" sz="3200" dirty="0">
                    <a:latin typeface="+mn-ea"/>
                  </a:rPr>
                  <a:t>Π•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320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CE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rgbClr val="121212"/>
                    </a:solidFill>
                    <a:latin typeface="-apple-system"/>
                  </a:rPr>
                  <a:t> 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，</a:t>
                </a:r>
                <a:r>
                  <a:rPr lang="zh-CN" altLang="en-US" sz="3200" dirty="0">
                    <a:latin typeface="+mn-ea"/>
                  </a:rPr>
                  <a:t>通常</a:t>
                </a:r>
                <a:r>
                  <a:rPr lang="en-US" altLang="zh-CN" sz="3200" dirty="0">
                    <a:latin typeface="+mn-ea"/>
                  </a:rPr>
                  <a:t>π</a:t>
                </a:r>
                <a:r>
                  <a:rPr lang="zh-CN" altLang="en-US" sz="3200" dirty="0">
                    <a:latin typeface="+mn-ea"/>
                  </a:rPr>
                  <a:t>由整体训练数据的不同类别的比例或频率来确定。直观地说，这个类别数据比例越大，</a:t>
                </a:r>
                <a:r>
                  <a:rPr lang="en-US" altLang="zh-CN" sz="3200" dirty="0">
                    <a:latin typeface="+mn-ea"/>
                  </a:rPr>
                  <a:t>π</a:t>
                </a:r>
                <a:r>
                  <a:rPr lang="zh-CN" altLang="en-US" sz="3200" dirty="0">
                    <a:latin typeface="+mn-ea"/>
                  </a:rPr>
                  <a:t>就越小。</a:t>
                </a:r>
                <a:endParaRPr lang="en-US" altLang="zh-CN" sz="3200" dirty="0">
                  <a:latin typeface="+mn-ea"/>
                </a:endParaRPr>
              </a:p>
              <a:p>
                <a:r>
                  <a:rPr lang="zh-CN" altLang="en-US" sz="3200" dirty="0">
                    <a:solidFill>
                      <a:srgbClr val="000000"/>
                    </a:solidFill>
                    <a:latin typeface="+mn-ea"/>
                  </a:rPr>
                  <a:t>作者</a:t>
                </a:r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+mn-ea"/>
                  </a:rPr>
                  <a:t>使用权重变化的显著差异来评估全球失衡。以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3200" b="0" i="0" smtClean="0">
                            <a:solidFill>
                              <a:srgbClr val="121212"/>
                            </a:solidFill>
                            <a:latin typeface="+mn-ea"/>
                          </a:rPr>
                          <m:t>CE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rgbClr val="121212"/>
                    </a:solidFill>
                    <a:latin typeface="+mn-ea"/>
                  </a:rPr>
                  <a:t> </a:t>
                </a:r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+mn-ea"/>
                  </a:rPr>
                  <a:t>为基本项，将比率损耗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3200" dirty="0">
                            <a:solidFill>
                              <a:srgbClr val="121212"/>
                            </a:solidFill>
                            <a:latin typeface="+mn-ea"/>
                          </a:rPr>
                          <m:t>RL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rgbClr val="121212"/>
                    </a:solidFill>
                    <a:latin typeface="+mn-ea"/>
                  </a:rPr>
                  <a:t> </a:t>
                </a:r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+mn-ea"/>
                  </a:rPr>
                  <a:t>定义为：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3200" dirty="0">
                            <a:solidFill>
                              <a:srgbClr val="121212"/>
                            </a:solidFill>
                            <a:latin typeface="+mn-ea"/>
                          </a:rPr>
                          <m:t>RL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rgbClr val="121212"/>
                    </a:solidFill>
                    <a:latin typeface="+mn-ea"/>
                  </a:rPr>
                  <a:t> =(α+βR)•</a:t>
                </a:r>
                <a:r>
                  <a:rPr lang="en-US" altLang="zh-CN" sz="3200" dirty="0">
                    <a:latin typeface="+mn-ea"/>
                  </a:rPr>
                  <a:t> π </a:t>
                </a:r>
                <a:r>
                  <a:rPr lang="en-US" altLang="zh-CN" sz="3200" dirty="0">
                    <a:solidFill>
                      <a:srgbClr val="121212"/>
                    </a:solidFill>
                    <a:latin typeface="+mn-ea"/>
                  </a:rPr>
                  <a:t>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3200">
                            <a:solidFill>
                              <a:srgbClr val="121212"/>
                            </a:solidFill>
                            <a:latin typeface="+mn-ea"/>
                          </a:rPr>
                          <m:t>CE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rgbClr val="121212"/>
                    </a:solidFill>
                    <a:latin typeface="+mn-ea"/>
                  </a:rPr>
                  <a:t> </a:t>
                </a:r>
                <a:br>
                  <a:rPr lang="zh-CN" altLang="en-US" sz="3200" dirty="0">
                    <a:latin typeface="+mn-ea"/>
                  </a:rPr>
                </a:br>
                <a:endParaRPr lang="en-US" altLang="zh-CN" sz="3200" b="0" i="0" dirty="0"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412A8C-9016-F3A1-0B60-AF313EAA5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5548"/>
                <a:ext cx="12192000" cy="4691669"/>
              </a:xfrm>
              <a:prstGeom prst="rect">
                <a:avLst/>
              </a:prstGeom>
              <a:blipFill>
                <a:blip r:embed="rId3"/>
                <a:stretch>
                  <a:fillRect l="-1250" t="-2338" r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66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3586A-4803-4E8E-B802-6FE5664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52" y="600076"/>
            <a:ext cx="8431398" cy="11429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六、</a:t>
            </a:r>
            <a:r>
              <a:rPr lang="en-US" altLang="zh-CN" dirty="0"/>
              <a:t>Ratio Loss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626728-CF77-423B-872E-BB79CD8AA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14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412A8C-9016-F3A1-0B60-AF313EAA5076}"/>
                  </a:ext>
                </a:extLst>
              </p:cNvPr>
              <p:cNvSpPr txBox="1"/>
              <p:nvPr/>
            </p:nvSpPr>
            <p:spPr>
              <a:xfrm>
                <a:off x="0" y="1191682"/>
                <a:ext cx="12192000" cy="3871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latin typeface="+mn-ea"/>
                  </a:rPr>
                  <a:t>	</a:t>
                </a:r>
                <a:r>
                  <a:rPr lang="zh-CN" altLang="en-US" sz="3200" dirty="0">
                    <a:latin typeface="+mn-ea"/>
                  </a:rPr>
                  <a:t>对于类</a:t>
                </a:r>
                <a:r>
                  <a:rPr lang="en-US" altLang="zh-CN" sz="3200" dirty="0">
                    <a:latin typeface="+mn-ea"/>
                  </a:rPr>
                  <a:t>p</a:t>
                </a:r>
                <a:r>
                  <a:rPr lang="zh-CN" altLang="en-US" sz="3200" dirty="0">
                    <a:latin typeface="+mn-ea"/>
                  </a:rPr>
                  <a:t>计算完</a:t>
                </a:r>
                <a14:m>
                  <m:oMath xmlns:m="http://schemas.openxmlformats.org/officeDocument/2006/math"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所有</m:t>
                    </m:r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+mn-ea"/>
                  </a:rPr>
                  <a:t>之后，得到它们的平均值及其对应的绝对值，表示为</a:t>
                </a:r>
                <a:r>
                  <a:rPr lang="en-US" altLang="zh-CN" sz="3200" dirty="0">
                    <a:latin typeface="+mn-ea"/>
                  </a:rPr>
                  <a:t>R=[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sz="32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+mn-ea"/>
                  </a:rPr>
                  <a:t>],</a:t>
                </a:r>
                <a:r>
                  <a:rPr lang="zh-CN" altLang="en-US" sz="3200" dirty="0">
                    <a:latin typeface="+mn-ea"/>
                  </a:rPr>
                  <a:t>最后在局部训练中，当类</a:t>
                </a:r>
                <a:r>
                  <a:rPr lang="en-US" altLang="zh-CN" sz="3200" dirty="0">
                    <a:latin typeface="+mn-ea"/>
                  </a:rPr>
                  <a:t>p</a:t>
                </a:r>
                <a:r>
                  <a:rPr lang="zh-CN" altLang="en-US" sz="3200" dirty="0">
                    <a:latin typeface="+mn-ea"/>
                  </a:rPr>
                  <a:t>的样本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3200" i="1" dirty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 dirty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i="1" dirty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3200" dirty="0">
                    <a:latin typeface="+mn-ea"/>
                  </a:rPr>
                  <a:t>被喂到神经网络时，其相应的损失为：</a:t>
                </a:r>
                <a:br>
                  <a:rPr lang="zh-CN" altLang="en-US" sz="3200" dirty="0">
                    <a:latin typeface="+mn-ea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3200" dirty="0">
                            <a:solidFill>
                              <a:srgbClr val="121212"/>
                            </a:solidFill>
                            <a:latin typeface="+mn-ea"/>
                          </a:rPr>
                          <m:t>RL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rgbClr val="121212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3200" b="0" i="1" dirty="0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dirty="0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b="0" i="1" dirty="0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>
                    <a:solidFill>
                      <a:srgbClr val="121212"/>
                    </a:solidFill>
                    <a:latin typeface="+mn-ea"/>
                  </a:rPr>
                  <a:t>) =-(α+β</a:t>
                </a:r>
                <a:r>
                  <a:rPr lang="en-US" altLang="zh-CN" sz="32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rgbClr val="121212"/>
                    </a:solidFill>
                    <a:latin typeface="+mn-ea"/>
                  </a:rPr>
                  <a:t>)log(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zh-CN" sz="32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3200" dirty="0">
                    <a:solidFill>
                      <a:srgbClr val="121212"/>
                    </a:solidFill>
                    <a:latin typeface="+mn-ea"/>
                  </a:rPr>
                  <a:t>)</a:t>
                </a:r>
              </a:p>
              <a:p>
                <a:pPr algn="just"/>
                <a:r>
                  <a:rPr lang="en-US" altLang="zh-CN" sz="3200" i="0" dirty="0">
                    <a:solidFill>
                      <a:srgbClr val="000000"/>
                    </a:solidFill>
                    <a:effectLst/>
                    <a:latin typeface="+mn-ea"/>
                  </a:rPr>
                  <a:t>	</a:t>
                </a:r>
                <a:r>
                  <a:rPr lang="zh-CN" altLang="en-US" sz="3200" i="0" dirty="0">
                    <a:solidFill>
                      <a:srgbClr val="000000"/>
                    </a:solidFill>
                    <a:effectLst/>
                    <a:latin typeface="+mn-ea"/>
                  </a:rPr>
                  <a:t>我们通过修改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3200" i="0" smtClean="0">
                            <a:solidFill>
                              <a:srgbClr val="121212"/>
                            </a:solidFill>
                            <a:latin typeface="+mn-ea"/>
                          </a:rPr>
                          <m:t>CE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rgbClr val="121212"/>
                    </a:solidFill>
                    <a:latin typeface="+mn-ea"/>
                  </a:rPr>
                  <a:t> </a:t>
                </a:r>
                <a:r>
                  <a:rPr lang="zh-CN" altLang="en-US" sz="3200" i="0" dirty="0">
                    <a:solidFill>
                      <a:srgbClr val="000000"/>
                    </a:solidFill>
                    <a:effectLst/>
                    <a:latin typeface="+mn-ea"/>
                  </a:rPr>
                  <a:t>之前的系数</a:t>
                </a:r>
                <a:r>
                  <a:rPr lang="en-US" altLang="zh-CN" sz="3200" i="0" dirty="0">
                    <a:solidFill>
                      <a:srgbClr val="000000"/>
                    </a:solidFill>
                    <a:effectLst/>
                    <a:latin typeface="+mn-ea"/>
                  </a:rPr>
                  <a:t>π</a:t>
                </a:r>
                <a:r>
                  <a:rPr lang="zh-CN" altLang="en-US" sz="3200" i="0" dirty="0">
                    <a:solidFill>
                      <a:srgbClr val="000000"/>
                    </a:solidFill>
                    <a:effectLst/>
                    <a:latin typeface="+mn-ea"/>
                  </a:rPr>
                  <a:t>来减轻类别不平衡的影响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+mn-ea"/>
                  </a:rPr>
                  <a:t>。根据定理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+mn-ea"/>
                  </a:rPr>
                  <a:t>2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+mn-ea"/>
                  </a:rPr>
                  <a:t>，当</a:t>
                </a:r>
                <a:r>
                  <a:rPr lang="zh-CN" altLang="en-US" sz="3200" i="0" dirty="0">
                    <a:solidFill>
                      <a:srgbClr val="000000"/>
                    </a:solidFill>
                    <a:effectLst/>
                    <a:latin typeface="+mn-ea"/>
                  </a:rPr>
                  <a:t>输入是少数类别时，其对应的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3200" i="0" dirty="0">
                    <a:solidFill>
                      <a:srgbClr val="000000"/>
                    </a:solidFill>
                    <a:effectLst/>
                    <a:latin typeface="+mn-ea"/>
                  </a:rPr>
                  <a:t>相对较大，其对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+mn-ea"/>
                  </a:rPr>
                  <a:t>总</a:t>
                </a:r>
                <a:r>
                  <a:rPr lang="zh-CN" altLang="en-US" sz="3200" i="0" dirty="0">
                    <a:solidFill>
                      <a:srgbClr val="000000"/>
                    </a:solidFill>
                    <a:effectLst/>
                    <a:latin typeface="+mn-ea"/>
                  </a:rPr>
                  <a:t>损失的贡献将增加。</a:t>
                </a:r>
                <a:endParaRPr lang="en-US" altLang="zh-CN" sz="3200" b="0" i="0" dirty="0"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412A8C-9016-F3A1-0B60-AF313EAA5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1682"/>
                <a:ext cx="12192000" cy="3871894"/>
              </a:xfrm>
              <a:prstGeom prst="rect">
                <a:avLst/>
              </a:prstGeom>
              <a:blipFill>
                <a:blip r:embed="rId3"/>
                <a:stretch>
                  <a:fillRect l="-1250" t="-2516" r="-1250" b="-4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09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3586A-4803-4E8E-B802-6FE5664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77" y="465671"/>
            <a:ext cx="10579642" cy="42644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七、实验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626728-CF77-423B-872E-BB79CD8AA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15</a:t>
            </a:fld>
            <a:endParaRPr lang="en-I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EDDECE-8F8D-487D-80E4-0308356BC1C9}"/>
              </a:ext>
            </a:extLst>
          </p:cNvPr>
          <p:cNvSpPr txBox="1"/>
          <p:nvPr/>
        </p:nvSpPr>
        <p:spPr>
          <a:xfrm>
            <a:off x="1" y="1166842"/>
            <a:ext cx="121919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i="0" dirty="0">
                <a:solidFill>
                  <a:srgbClr val="121212"/>
                </a:solidFill>
                <a:effectLst/>
                <a:latin typeface="+mn-ea"/>
              </a:rPr>
              <a:t>数据集：</a:t>
            </a:r>
            <a:r>
              <a:rPr lang="en-US" altLang="zh-CN" sz="3200" i="0" dirty="0">
                <a:solidFill>
                  <a:srgbClr val="121212"/>
                </a:solidFill>
                <a:effectLst/>
                <a:latin typeface="+mn-ea"/>
              </a:rPr>
              <a:t>MNIST, CIFAR10, Fer2013</a:t>
            </a:r>
            <a:r>
              <a:rPr lang="zh-CN" altLang="en-US" sz="3200" i="0" dirty="0">
                <a:solidFill>
                  <a:srgbClr val="121212"/>
                </a:solidFill>
                <a:effectLst/>
                <a:latin typeface="+mn-ea"/>
              </a:rPr>
              <a:t>和</a:t>
            </a:r>
            <a:r>
              <a:rPr lang="en-US" altLang="zh-CN" sz="3200" i="0" dirty="0">
                <a:solidFill>
                  <a:srgbClr val="121212"/>
                </a:solidFill>
                <a:effectLst/>
                <a:latin typeface="+mn-ea"/>
              </a:rPr>
              <a:t>FEMNIST of LEAF benchmark</a:t>
            </a:r>
          </a:p>
          <a:p>
            <a:pPr algn="just"/>
            <a:endParaRPr lang="en-US" altLang="zh-CN" sz="3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辅助数据集：一组不同类别的样本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可以从公共数据中获取或者由管理员合成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algn="just"/>
            <a:endParaRPr lang="en-US" altLang="zh-CN" sz="32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在我们的实验中，我们每个类只使用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个样本，而客户端的样本数量超过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个。由于辅助数据的大小较小，监视器的部署不会产生显著的计算开销</a:t>
            </a:r>
          </a:p>
        </p:txBody>
      </p:sp>
    </p:spTree>
    <p:extLst>
      <p:ext uri="{BB962C8B-B14F-4D97-AF65-F5344CB8AC3E}">
        <p14:creationId xmlns:p14="http://schemas.microsoft.com/office/powerpoint/2010/main" val="426216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3586A-4803-4E8E-B802-6FE5664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77" y="465671"/>
            <a:ext cx="10579642" cy="42644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七、实验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626728-CF77-423B-872E-BB79CD8AA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16</a:t>
            </a:fld>
            <a:endParaRPr lang="en-I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4430DC-04CA-C0A6-A585-5AF83C9A6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36" t="7083" r="13313" b="19488"/>
          <a:stretch/>
        </p:blipFill>
        <p:spPr>
          <a:xfrm>
            <a:off x="0" y="1202267"/>
            <a:ext cx="7591667" cy="50355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18CE463-A13A-3530-17B7-754FFA9A8A8A}"/>
                  </a:ext>
                </a:extLst>
              </p:cNvPr>
              <p:cNvSpPr txBox="1"/>
              <p:nvPr/>
            </p:nvSpPr>
            <p:spPr>
              <a:xfrm>
                <a:off x="7272867" y="205381"/>
                <a:ext cx="4919133" cy="7537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在联邦学习期间，由于每轮的不同客户选择导致不同的数据组成，从而导致不同的全球失衡模式和各种非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IID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情况</a:t>
                </a:r>
                <a:r>
                  <a:rPr lang="zh-CN" altLang="en-US" sz="2800" dirty="0">
                    <a:latin typeface="+mn-ea"/>
                  </a:rPr>
                  <a:t>图</a:t>
                </a:r>
                <a:r>
                  <a:rPr lang="en-US" altLang="zh-CN" sz="2800" dirty="0">
                    <a:latin typeface="+mn-ea"/>
                  </a:rPr>
                  <a:t>2</a:t>
                </a:r>
                <a:r>
                  <a:rPr lang="zh-CN" altLang="en-US" sz="2800" dirty="0">
                    <a:latin typeface="+mn-ea"/>
                  </a:rPr>
                  <a:t>显示了我们估计的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121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121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m:rPr>
                            <m:nor/>
                          </m:rPr>
                          <a:rPr kumimoji="0" lang="en-US" altLang="zh-CN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1212"/>
                            </a:solidFill>
                            <a:effectLst/>
                            <a:uLnTx/>
                            <a:uFillTx/>
                            <a:latin typeface="-apple-system"/>
                            <a:ea typeface="宋体" panose="02010600030101010101" pitchFamily="2" charset="-122"/>
                            <a:cs typeface="+mn-cs"/>
                          </a:rPr>
                          <m:t>pt</m:t>
                        </m:r>
                      </m:sub>
                    </m:sSub>
                  </m:oMath>
                </a14:m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1212"/>
                    </a:solidFill>
                    <a:effectLst/>
                    <a:uLnTx/>
                    <a:uFillTx/>
                    <a:latin typeface="-apple-system"/>
                    <a:ea typeface="宋体" panose="02010600030101010101" pitchFamily="2" charset="-122"/>
                    <a:cs typeface="+mn-cs"/>
                  </a:rPr>
                  <a:t> </a:t>
                </a:r>
                <a:r>
                  <a:rPr lang="zh-CN" altLang="en-US" sz="2800" dirty="0">
                    <a:latin typeface="+mn-ea"/>
                  </a:rPr>
                  <a:t>和</a:t>
                </a:r>
                <a:r>
                  <a:rPr lang="en-US" altLang="zh-CN" sz="2800" dirty="0">
                    <a:latin typeface="+mn-ea"/>
                  </a:rPr>
                  <a:t>V</a:t>
                </a:r>
                <a:r>
                  <a:rPr lang="zh-CN" altLang="en-US" sz="2800" dirty="0">
                    <a:latin typeface="+mn-ea"/>
                  </a:rPr>
                  <a:t>之间的比较，由余弦相似性分数测量。值越接近</a:t>
                </a:r>
                <a:r>
                  <a:rPr lang="en-US" altLang="zh-CN" sz="2800" dirty="0">
                    <a:latin typeface="+mn-ea"/>
                  </a:rPr>
                  <a:t>1</a:t>
                </a:r>
                <a:r>
                  <a:rPr lang="zh-CN" altLang="en-US" sz="2800" dirty="0">
                    <a:latin typeface="+mn-ea"/>
                  </a:rPr>
                  <a:t>，我们的估计就越准确。我们可以观察到，我们对数据组成的估计非常接近实际情况。在四个数据集中，平均相似性得分在</a:t>
                </a:r>
                <a:r>
                  <a:rPr lang="en-US" altLang="zh-CN" sz="2800" dirty="0">
                    <a:latin typeface="+mn-ea"/>
                  </a:rPr>
                  <a:t>0.98</a:t>
                </a:r>
                <a:r>
                  <a:rPr lang="zh-CN" altLang="en-US" sz="2800" dirty="0">
                    <a:latin typeface="+mn-ea"/>
                  </a:rPr>
                  <a:t>以上，大部分时间高于</a:t>
                </a:r>
                <a:r>
                  <a:rPr lang="en-US" altLang="zh-CN" sz="2800" dirty="0">
                    <a:latin typeface="+mn-ea"/>
                  </a:rPr>
                  <a:t>0.99</a:t>
                </a:r>
                <a:r>
                  <a:rPr lang="zh-CN" altLang="en-US" sz="2800" dirty="0">
                    <a:latin typeface="+mn-ea"/>
                  </a:rPr>
                  <a:t>。这些结果证明了我们的监测方案的有效性。我们还对不同数量的客户端进行了实验，发现随着客户端数量的增加，相似度得分甚至更接近</a:t>
                </a:r>
                <a:r>
                  <a:rPr lang="en-US" altLang="zh-CN" sz="2800" dirty="0">
                    <a:latin typeface="+mn-ea"/>
                  </a:rPr>
                  <a:t>1</a:t>
                </a:r>
                <a:r>
                  <a:rPr lang="zh-CN" altLang="en-US" sz="2400" dirty="0">
                    <a:latin typeface="+mn-ea"/>
                  </a:rPr>
                  <a:t>。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18CE463-A13A-3530-17B7-754FFA9A8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867" y="205381"/>
                <a:ext cx="4919133" cy="7537000"/>
              </a:xfrm>
              <a:prstGeom prst="rect">
                <a:avLst/>
              </a:prstGeom>
              <a:blipFill>
                <a:blip r:embed="rId4"/>
                <a:stretch>
                  <a:fillRect l="-2478" t="-890" r="-7559" b="-1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171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3586A-4803-4E8E-B802-6FE5664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77" y="202435"/>
            <a:ext cx="10579642" cy="42644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七、实验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626728-CF77-423B-872E-BB79CD8AA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17</a:t>
            </a:fld>
            <a:endParaRPr lang="en-I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8CE463-A13A-3530-17B7-754FFA9A8A8A}"/>
              </a:ext>
            </a:extLst>
          </p:cNvPr>
          <p:cNvSpPr txBox="1"/>
          <p:nvPr/>
        </p:nvSpPr>
        <p:spPr>
          <a:xfrm>
            <a:off x="0" y="5109740"/>
            <a:ext cx="1219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我们的方法与交叉熵损失、焦点损失和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GHMC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损失在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FEMNIST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数据集上和不同水平的全局失衡的比较</a:t>
            </a:r>
            <a:endParaRPr lang="en-US" altLang="zh-CN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不同水平的全球失衡，即将比率分别设置为平衡，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10:1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20:1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50:1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100:1</a:t>
            </a:r>
          </a:p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评估指标是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AUC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分数和少数类别的分类准确性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Ac.M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8064B7-73DB-B855-C06E-6AEA58A2B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77" y="628876"/>
            <a:ext cx="10062290" cy="44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08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3586A-4803-4E8E-B802-6FE5664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77" y="465671"/>
            <a:ext cx="10579642" cy="42644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七、实验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626728-CF77-423B-872E-BB79CD8AA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18</a:t>
            </a:fld>
            <a:endParaRPr lang="en-I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562AD5-B1D4-F7A6-75F2-00B3631A2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1" r="2534" b="8626"/>
          <a:stretch/>
        </p:blipFill>
        <p:spPr>
          <a:xfrm>
            <a:off x="0" y="3160136"/>
            <a:ext cx="12192000" cy="26689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D6B06B-8064-7604-8C92-AE98921E07F2}"/>
              </a:ext>
            </a:extLst>
          </p:cNvPr>
          <p:cNvSpPr txBox="1"/>
          <p:nvPr/>
        </p:nvSpPr>
        <p:spPr>
          <a:xfrm>
            <a:off x="283977" y="1555633"/>
            <a:ext cx="117031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n-ea"/>
              </a:rPr>
              <a:t>我们的方法与先前基于联邦成员学习中的交叉熵损失、焦点损失和</a:t>
            </a:r>
            <a:r>
              <a:rPr lang="en-US" altLang="zh-CN" sz="3200" dirty="0">
                <a:latin typeface="+mn-ea"/>
              </a:rPr>
              <a:t>GHMC</a:t>
            </a:r>
            <a:r>
              <a:rPr lang="zh-CN" altLang="en-US" sz="3200" dirty="0">
                <a:latin typeface="+mn-ea"/>
              </a:rPr>
              <a:t>损失的方法在三个数据集和不同的全局失衡水平上的比较。</a:t>
            </a:r>
          </a:p>
        </p:txBody>
      </p:sp>
    </p:spTree>
    <p:extLst>
      <p:ext uri="{BB962C8B-B14F-4D97-AF65-F5344CB8AC3E}">
        <p14:creationId xmlns:p14="http://schemas.microsoft.com/office/powerpoint/2010/main" val="242219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3586A-4803-4E8E-B802-6FE5664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77" y="465671"/>
            <a:ext cx="10579642" cy="42644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七、实验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626728-CF77-423B-872E-BB79CD8AA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19</a:t>
            </a:fld>
            <a:endParaRPr lang="en-I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136C49-6D66-B044-682E-4AE1771D6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77" y="2846951"/>
            <a:ext cx="12028616" cy="24835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0020972-C992-B237-5117-1D0396AB1419}"/>
              </a:ext>
            </a:extLst>
          </p:cNvPr>
          <p:cNvSpPr txBox="1"/>
          <p:nvPr/>
        </p:nvSpPr>
        <p:spPr>
          <a:xfrm>
            <a:off x="163384" y="1224951"/>
            <a:ext cx="117238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我们的方法与先前基于联邦成员学习中的交叉熵损失、焦点损失和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GHMC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损失的方法在三个数据集和不同的</a:t>
            </a:r>
            <a:r>
              <a:rPr lang="zh-CN" altLang="en-US" sz="3200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局部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失衡水平上的比较。</a:t>
            </a:r>
          </a:p>
        </p:txBody>
      </p:sp>
    </p:spTree>
    <p:extLst>
      <p:ext uri="{BB962C8B-B14F-4D97-AF65-F5344CB8AC3E}">
        <p14:creationId xmlns:p14="http://schemas.microsoft.com/office/powerpoint/2010/main" val="402231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309B5-ECD7-4E06-99FB-1B292070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365593"/>
            <a:ext cx="8333222" cy="5847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一、</a:t>
            </a:r>
            <a:r>
              <a:rPr lang="en-US" altLang="zh-CN" dirty="0"/>
              <a:t> </a:t>
            </a:r>
            <a:r>
              <a:rPr lang="zh-CN" altLang="en-US" dirty="0"/>
              <a:t>背景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BB9FFD-B01E-4C6C-B428-5DBE23211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2</a:t>
            </a:fld>
            <a:endParaRPr lang="en-I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8F3047-E87E-4AE7-BE7C-DE447876D091}"/>
              </a:ext>
            </a:extLst>
          </p:cNvPr>
          <p:cNvSpPr txBox="1"/>
          <p:nvPr/>
        </p:nvSpPr>
        <p:spPr>
          <a:xfrm>
            <a:off x="636104" y="2266122"/>
            <a:ext cx="9462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dirty="0"/>
              <a:t>         </a:t>
            </a:r>
            <a:endParaRPr lang="en-US" altLang="zh-CN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0BDD0C-F643-4341-BCB2-141D90A2A37E}"/>
              </a:ext>
            </a:extLst>
          </p:cNvPr>
          <p:cNvSpPr txBox="1"/>
          <p:nvPr/>
        </p:nvSpPr>
        <p:spPr>
          <a:xfrm>
            <a:off x="52362" y="1905506"/>
            <a:ext cx="120872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/>
            <a:r>
              <a:rPr lang="en-US" altLang="zh-CN" sz="3200" dirty="0">
                <a:effectLst/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zh-CN" sz="3200" dirty="0">
                <a:effectLst/>
                <a:latin typeface="+mn-ea"/>
                <a:cs typeface="Times New Roman" panose="02020603050405020304" pitchFamily="18" charset="0"/>
              </a:rPr>
              <a:t>在</a:t>
            </a:r>
            <a:r>
              <a:rPr lang="zh-CN" altLang="en-US" sz="3200" dirty="0">
                <a:latin typeface="+mn-ea"/>
                <a:cs typeface="Times New Roman" panose="02020603050405020304" pitchFamily="18" charset="0"/>
              </a:rPr>
              <a:t>联邦学习</a:t>
            </a:r>
            <a:r>
              <a:rPr lang="zh-CN" altLang="zh-CN" sz="3200" dirty="0">
                <a:effectLst/>
                <a:latin typeface="+mn-ea"/>
                <a:cs typeface="Times New Roman" panose="02020603050405020304" pitchFamily="18" charset="0"/>
              </a:rPr>
              <a:t>中，客户端数据的分布会影响</a:t>
            </a:r>
            <a:r>
              <a:rPr lang="zh-CN" altLang="en-US" sz="3200" dirty="0">
                <a:effectLst/>
                <a:latin typeface="+mn-ea"/>
                <a:cs typeface="Times New Roman" panose="02020603050405020304" pitchFamily="18" charset="0"/>
              </a:rPr>
              <a:t>全局模型和本地模型</a:t>
            </a:r>
            <a:r>
              <a:rPr lang="zh-CN" altLang="zh-CN" sz="3200" dirty="0">
                <a:effectLst/>
                <a:latin typeface="+mn-ea"/>
                <a:cs typeface="Times New Roman" panose="02020603050405020304" pitchFamily="18" charset="0"/>
              </a:rPr>
              <a:t>的协同训练过程。</a:t>
            </a:r>
            <a:r>
              <a:rPr lang="zh-CN" altLang="en-US" sz="3200" dirty="0">
                <a:latin typeface="+mn-ea"/>
                <a:cs typeface="Times New Roman" panose="02020603050405020304" pitchFamily="18" charset="0"/>
              </a:rPr>
              <a:t>期间</a:t>
            </a:r>
            <a:r>
              <a:rPr lang="zh-CN" altLang="zh-CN" sz="3200" dirty="0">
                <a:effectLst/>
                <a:latin typeface="+mn-ea"/>
                <a:cs typeface="Times New Roman" panose="02020603050405020304" pitchFamily="18" charset="0"/>
              </a:rPr>
              <a:t>客户端不断生成新数据，类</a:t>
            </a:r>
            <a:r>
              <a:rPr lang="zh-CN" altLang="en-US" sz="3200" dirty="0">
                <a:effectLst/>
                <a:latin typeface="+mn-ea"/>
                <a:cs typeface="Times New Roman" panose="02020603050405020304" pitchFamily="18" charset="0"/>
              </a:rPr>
              <a:t>失衡</a:t>
            </a:r>
            <a:r>
              <a:rPr lang="zh-CN" altLang="zh-CN" sz="3200" dirty="0">
                <a:effectLst/>
                <a:latin typeface="+mn-ea"/>
                <a:cs typeface="Times New Roman" panose="02020603050405020304" pitchFamily="18" charset="0"/>
              </a:rPr>
              <a:t>随时</a:t>
            </a:r>
            <a:r>
              <a:rPr lang="zh-CN" altLang="en-US" sz="3200" dirty="0">
                <a:effectLst/>
                <a:latin typeface="+mn-ea"/>
                <a:cs typeface="Times New Roman" panose="02020603050405020304" pitchFamily="18" charset="0"/>
              </a:rPr>
              <a:t>可能</a:t>
            </a:r>
            <a:r>
              <a:rPr lang="zh-CN" altLang="zh-CN" sz="3200" dirty="0">
                <a:effectLst/>
                <a:latin typeface="+mn-ea"/>
                <a:cs typeface="Times New Roman" panose="02020603050405020304" pitchFamily="18" charset="0"/>
              </a:rPr>
              <a:t>发生。</a:t>
            </a:r>
            <a:r>
              <a:rPr lang="zh-CN" altLang="zh-CN" sz="3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3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失衡</a:t>
            </a:r>
            <a:r>
              <a:rPr lang="zh-CN" altLang="zh-CN" sz="3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直接影响少数类分类精度的降低。</a:t>
            </a:r>
            <a:endParaRPr lang="en-US" alt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3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在许多实际情况下，这些少数群体在数据中所占比例之外发挥着更重要的作用。</a:t>
            </a:r>
            <a:r>
              <a:rPr lang="zh-CN" altLang="zh-CN" sz="3200" dirty="0">
                <a:effectLst/>
                <a:latin typeface="+mn-ea"/>
                <a:cs typeface="Times New Roman" panose="02020603050405020304" pitchFamily="18" charset="0"/>
              </a:rPr>
              <a:t>如果不能及时检测到这种不平衡，则会在早期训练阶段将</a:t>
            </a:r>
            <a:r>
              <a:rPr lang="zh-CN" altLang="en-US" sz="3200" dirty="0">
                <a:latin typeface="+mn-ea"/>
                <a:cs typeface="Times New Roman" panose="02020603050405020304" pitchFamily="18" charset="0"/>
              </a:rPr>
              <a:t>全局</a:t>
            </a:r>
            <a:r>
              <a:rPr lang="zh-CN" altLang="zh-CN" sz="3200" dirty="0">
                <a:effectLst/>
                <a:latin typeface="+mn-ea"/>
                <a:cs typeface="Times New Roman" panose="02020603050405020304" pitchFamily="18" charset="0"/>
              </a:rPr>
              <a:t>模型引入错误的方向，从而</a:t>
            </a:r>
            <a:r>
              <a:rPr lang="zh-CN" altLang="en-US" sz="3200" dirty="0">
                <a:effectLst/>
                <a:latin typeface="+mn-ea"/>
                <a:cs typeface="Times New Roman" panose="02020603050405020304" pitchFamily="18" charset="0"/>
              </a:rPr>
              <a:t>其</a:t>
            </a:r>
            <a:r>
              <a:rPr lang="zh-CN" altLang="zh-CN" sz="3200" dirty="0">
                <a:effectLst/>
                <a:latin typeface="+mn-ea"/>
                <a:cs typeface="Times New Roman" panose="02020603050405020304" pitchFamily="18" charset="0"/>
              </a:rPr>
              <a:t>恶化性能。</a:t>
            </a:r>
            <a:endParaRPr lang="en-US" altLang="zh-CN" sz="32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797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3586A-4803-4E8E-B802-6FE5664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77" y="465671"/>
            <a:ext cx="10579642" cy="42644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七、实验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626728-CF77-423B-872E-BB79CD8AA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20</a:t>
            </a:fld>
            <a:endParaRPr lang="en-I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10B886-2E1A-982A-4A5C-9475117FE724}"/>
              </a:ext>
            </a:extLst>
          </p:cNvPr>
          <p:cNvSpPr txBox="1"/>
          <p:nvPr/>
        </p:nvSpPr>
        <p:spPr>
          <a:xfrm>
            <a:off x="7382567" y="856357"/>
            <a:ext cx="497378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四种方法在不同失配下对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cifar10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3200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Ac.M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32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轴显示了局部和全局不平衡之间的平均不匹配，由客户的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CS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分数的平均值来衡量。从图中，我们可以观察到较大的失配会恶化所有方法的性能。并且我们的方法在所有失配水平下都优于其他方法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B582E5-2450-9BF3-B11D-6A735F3C3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2798"/>
            <a:ext cx="7461424" cy="488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45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agon 18" descr="Solid dark colored hexagon in the middle of image accent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846115" y="2835609"/>
            <a:ext cx="2132315" cy="1178855"/>
            <a:chOff x="2846115" y="2882264"/>
            <a:chExt cx="2132315" cy="11788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2846115" y="2882264"/>
              <a:ext cx="21323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TSMC</a:t>
              </a:r>
              <a:endParaRPr lang="en-IN" sz="4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30977" y="3691787"/>
              <a:ext cx="1962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cs typeface="Calibri Light" panose="020F0302020204030204" pitchFamily="34" charset="0"/>
                </a:rPr>
                <a:t>Swarm Intelligence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 err="1"/>
              <a:t>Shiqi</a:t>
            </a:r>
            <a:r>
              <a:rPr lang="en-US" altLang="zh-CN" dirty="0"/>
              <a:t> Zhang 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15842235166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zhangshiqi123@dlmu.edu.cn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57D71-AC5B-40DD-BA6B-5DFD0CC8FA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309B5-ECD7-4E06-99FB-1B292070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365593"/>
            <a:ext cx="8333222" cy="5847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一、</a:t>
            </a:r>
            <a:r>
              <a:rPr lang="en-US" altLang="zh-CN" dirty="0"/>
              <a:t> </a:t>
            </a:r>
            <a:r>
              <a:rPr lang="zh-CN" altLang="en-US" dirty="0"/>
              <a:t>背景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BB9FFD-B01E-4C6C-B428-5DBE23211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3</a:t>
            </a:fld>
            <a:endParaRPr lang="en-I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8F3047-E87E-4AE7-BE7C-DE447876D091}"/>
              </a:ext>
            </a:extLst>
          </p:cNvPr>
          <p:cNvSpPr txBox="1"/>
          <p:nvPr/>
        </p:nvSpPr>
        <p:spPr>
          <a:xfrm>
            <a:off x="636104" y="2266122"/>
            <a:ext cx="9462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dirty="0"/>
              <a:t>         </a:t>
            </a:r>
            <a:endParaRPr lang="en-US" altLang="zh-CN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0BDD0C-F643-4341-BCB2-141D90A2A37E}"/>
              </a:ext>
            </a:extLst>
          </p:cNvPr>
          <p:cNvSpPr txBox="1"/>
          <p:nvPr/>
        </p:nvSpPr>
        <p:spPr>
          <a:xfrm>
            <a:off x="104725" y="1905506"/>
            <a:ext cx="120872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/>
            <a:r>
              <a:rPr lang="en-US" altLang="zh-CN" sz="3200" dirty="0">
                <a:effectLst/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zh-CN" sz="3200" dirty="0">
                <a:effectLst/>
                <a:latin typeface="+mn-ea"/>
                <a:cs typeface="Times New Roman" panose="02020603050405020304" pitchFamily="18" charset="0"/>
              </a:rPr>
              <a:t>为了及时检测</a:t>
            </a:r>
            <a:r>
              <a:rPr lang="zh-CN" altLang="en-US" sz="3200" dirty="0">
                <a:latin typeface="+mn-ea"/>
                <a:cs typeface="Times New Roman" panose="02020603050405020304" pitchFamily="18" charset="0"/>
              </a:rPr>
              <a:t>联邦学习</a:t>
            </a:r>
            <a:r>
              <a:rPr lang="zh-CN" altLang="zh-CN" sz="3200" dirty="0">
                <a:effectLst/>
                <a:latin typeface="+mn-ea"/>
                <a:cs typeface="Times New Roman" panose="02020603050405020304" pitchFamily="18" charset="0"/>
              </a:rPr>
              <a:t>中的不平衡，本文提出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+mn-ea"/>
              </a:rPr>
              <a:t>一种新的方法来解决联邦学习中的类不平衡问题。这个</a:t>
            </a:r>
            <a:r>
              <a:rPr lang="zh-CN" altLang="en-US" sz="3200" b="0" i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方法包括</a:t>
            </a:r>
            <a:r>
              <a:rPr lang="zh-CN" altLang="zh-CN" sz="3200" dirty="0">
                <a:effectLst/>
                <a:latin typeface="+mn-ea"/>
                <a:cs typeface="Times New Roman" panose="02020603050405020304" pitchFamily="18" charset="0"/>
              </a:rPr>
              <a:t>一</a:t>
            </a:r>
            <a:r>
              <a:rPr lang="zh-CN" altLang="en-US" sz="3200" dirty="0">
                <a:effectLst/>
                <a:latin typeface="+mn-ea"/>
                <a:cs typeface="Times New Roman" panose="02020603050405020304" pitchFamily="18" charset="0"/>
              </a:rPr>
              <a:t>个</a:t>
            </a:r>
            <a:r>
              <a:rPr lang="en-US" altLang="zh-CN" sz="3200" dirty="0">
                <a:effectLst/>
                <a:latin typeface="+mn-ea"/>
                <a:cs typeface="Times New Roman" panose="02020603050405020304" pitchFamily="18" charset="0"/>
              </a:rPr>
              <a:t>monitor</a:t>
            </a:r>
            <a:r>
              <a:rPr lang="zh-CN" altLang="zh-CN" sz="3200" dirty="0">
                <a:effectLst/>
                <a:latin typeface="+mn-ea"/>
                <a:cs typeface="Times New Roman" panose="02020603050405020304" pitchFamily="18" charset="0"/>
              </a:rPr>
              <a:t>机制，它可以推断每</a:t>
            </a:r>
            <a:r>
              <a:rPr lang="zh-CN" altLang="en-US" sz="3200" dirty="0">
                <a:effectLst/>
                <a:latin typeface="+mn-ea"/>
                <a:cs typeface="Times New Roman" panose="02020603050405020304" pitchFamily="18" charset="0"/>
              </a:rPr>
              <a:t>轮</a:t>
            </a:r>
            <a:r>
              <a:rPr lang="zh-CN" altLang="zh-CN" sz="3200" dirty="0">
                <a:effectLst/>
                <a:latin typeface="+mn-ea"/>
                <a:cs typeface="Times New Roman" panose="02020603050405020304" pitchFamily="18" charset="0"/>
              </a:rPr>
              <a:t>的训练数据中各类的组成，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+mn-ea"/>
              </a:rPr>
              <a:t>并检测可能存在的全局不平衡。</a:t>
            </a:r>
            <a:r>
              <a:rPr lang="zh-CN" altLang="zh-CN" sz="3200" dirty="0">
                <a:effectLst/>
                <a:latin typeface="+mn-ea"/>
                <a:cs typeface="Times New Roman" panose="02020603050405020304" pitchFamily="18" charset="0"/>
              </a:rPr>
              <a:t>如果特定的不平衡组成持续出现，监控器将提醒管理员采取措施</a:t>
            </a:r>
            <a:r>
              <a:rPr lang="zh-CN" altLang="en-US" sz="3200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zh-CN" sz="3200" dirty="0">
                <a:effectLst/>
                <a:latin typeface="+mn-ea"/>
                <a:cs typeface="Times New Roman" panose="02020603050405020304" pitchFamily="18" charset="0"/>
              </a:rPr>
              <a:t>减轻负面影响。并基于此设计了一个新的损失函数</a:t>
            </a:r>
            <a:r>
              <a:rPr lang="en-US" altLang="zh-CN" sz="3200" dirty="0">
                <a:effectLst/>
                <a:latin typeface="+mn-ea"/>
                <a:cs typeface="Times New Roman" panose="02020603050405020304" pitchFamily="18" charset="0"/>
              </a:rPr>
              <a:t>Ratio Loss</a:t>
            </a:r>
            <a:r>
              <a:rPr lang="zh-CN" altLang="zh-CN" sz="3200" dirty="0">
                <a:effectLst/>
                <a:latin typeface="+mn-ea"/>
                <a:cs typeface="Times New Roman" panose="02020603050405020304" pitchFamily="18" charset="0"/>
              </a:rPr>
              <a:t>来</a:t>
            </a:r>
            <a:r>
              <a:rPr lang="zh-CN" altLang="en-US" sz="3200" dirty="0">
                <a:effectLst/>
                <a:latin typeface="+mn-ea"/>
                <a:cs typeface="Times New Roman" panose="02020603050405020304" pitchFamily="18" charset="0"/>
              </a:rPr>
              <a:t>减轻类失衡带来</a:t>
            </a:r>
            <a:r>
              <a:rPr lang="zh-CN" altLang="zh-CN" sz="3200" dirty="0">
                <a:effectLst/>
                <a:latin typeface="+mn-ea"/>
                <a:cs typeface="Times New Roman" panose="02020603050405020304" pitchFamily="18" charset="0"/>
              </a:rPr>
              <a:t>的影响。</a:t>
            </a:r>
            <a:endParaRPr lang="zh-CN" altLang="zh-CN" sz="32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3586A-4803-4E8E-B802-6FE5664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85" y="0"/>
            <a:ext cx="10862995" cy="61624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二、符号表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626728-CF77-423B-872E-BB79CD8AA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4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8075EFC4-6CAB-FE11-035E-DC020B873F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2821951"/>
                  </p:ext>
                </p:extLst>
              </p:nvPr>
            </p:nvGraphicFramePr>
            <p:xfrm>
              <a:off x="1037771" y="616247"/>
              <a:ext cx="10109200" cy="61092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92133">
                      <a:extLst>
                        <a:ext uri="{9D8B030D-6E8A-4147-A177-3AD203B41FA5}">
                          <a16:colId xmlns:a16="http://schemas.microsoft.com/office/drawing/2014/main" val="1661761489"/>
                        </a:ext>
                      </a:extLst>
                    </a:gridCol>
                    <a:gridCol w="5317067">
                      <a:extLst>
                        <a:ext uri="{9D8B030D-6E8A-4147-A177-3AD203B41FA5}">
                          <a16:colId xmlns:a16="http://schemas.microsoft.com/office/drawing/2014/main" val="3371853100"/>
                        </a:ext>
                      </a:extLst>
                    </a:gridCol>
                  </a:tblGrid>
                  <a:tr h="499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7076439"/>
                      </a:ext>
                    </a:extLst>
                  </a:tr>
                  <a:tr h="499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Y={1,…,Q}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标签空间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117447"/>
                      </a:ext>
                    </a:extLst>
                  </a:tr>
                  <a:tr h="6595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800" i="1" spc="75" smtClean="0"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0" i="1" spc="75" smtClean="0"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800" b="0" i="1" spc="75" smtClean="0"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2800" b="0" i="1" spc="75" smtClean="0"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b="0" i="1" spc="75" smtClean="0"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2800" b="0" i="1" spc="75" smtClean="0"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类别</a:t>
                          </a:r>
                          <a:r>
                            <a:rPr lang="en-US" altLang="zh-CN" sz="28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p</a:t>
                          </a:r>
                          <a:r>
                            <a:rPr lang="zh-CN" altLang="en-US" sz="28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的第</a:t>
                          </a:r>
                          <a:r>
                            <a:rPr lang="en-US" altLang="zh-CN" sz="2800" spc="75" dirty="0"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j</a:t>
                          </a:r>
                          <a:r>
                            <a:rPr lang="zh-CN" altLang="en-US" sz="2800" spc="75" dirty="0"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个样本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9978696"/>
                      </a:ext>
                    </a:extLst>
                  </a:tr>
                  <a:tr h="9100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800" i="1" spc="75" smtClean="0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pc="75" smtClean="0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2800" i="1" spc="75" smtClean="0"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pc="75" smtClean="0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spc="75" smtClean="0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,(1)</m:t>
                                  </m:r>
                                </m:sub>
                                <m:sup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2800" b="0" i="1" spc="75" smtClean="0"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,(</m:t>
                                  </m:r>
                                  <m:r>
                                    <a:rPr lang="en-US" altLang="zh-CN" sz="2800" b="0" i="1" spc="75" smtClean="0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CN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]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隐藏层</a:t>
                          </a:r>
                          <a:r>
                            <a:rPr lang="en-US" altLang="zh-CN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HL</a:t>
                          </a:r>
                          <a:r>
                            <a:rPr lang="zh-CN" altLang="en-US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的输出</a:t>
                          </a:r>
                          <a:r>
                            <a:rPr lang="en-US" altLang="zh-CN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(s</a:t>
                          </a:r>
                          <a:r>
                            <a:rPr lang="zh-CN" altLang="en-US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表示神经元个数</a:t>
                          </a:r>
                          <a:r>
                            <a:rPr lang="en-US" altLang="zh-CN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)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428796"/>
                      </a:ext>
                    </a:extLst>
                  </a:tr>
                  <a:tr h="6661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800" i="1" spc="75" smtClean="0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pc="75" smtClean="0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2800" i="1" spc="75"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2800" kern="100" spc="75" dirty="0"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pc="75" smtClean="0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,(1)</m:t>
                                  </m:r>
                                </m:sub>
                                <m:sup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2800" i="1" spc="75"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pc="75" smtClean="0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,(</m:t>
                                  </m:r>
                                  <m:r>
                                    <a:rPr lang="en-US" altLang="zh-CN" sz="2800" b="0" i="1" spc="75" smtClean="0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CN" sz="2800" kern="100" spc="75" dirty="0"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]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模型的最后一层的输出</a:t>
                          </a:r>
                          <a:r>
                            <a:rPr lang="en-US" altLang="zh-CN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(logits)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387424"/>
                      </a:ext>
                    </a:extLst>
                  </a:tr>
                  <a:tr h="863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800" b="0" i="1" spc="75" smtClean="0"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𝑆</m:t>
                              </m:r>
                              <m:r>
                                <a:rPr lang="en-US" altLang="zh-CN" sz="2800" i="1" spc="75"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2800" kern="100" spc="75" dirty="0"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pc="75" smtClean="0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,(1)</m:t>
                                  </m:r>
                                </m:sub>
                                <m:sup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2800" i="1" spc="75"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pc="75" smtClean="0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,(</m:t>
                                  </m:r>
                                  <m:r>
                                    <a:rPr lang="en-US" altLang="zh-CN" sz="2800" b="0" i="1" spc="75" smtClean="0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spc="75"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CN" sz="2800" kern="100" spc="75" dirty="0"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]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kern="100" spc="75" dirty="0"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经过</a:t>
                          </a:r>
                          <a:r>
                            <a:rPr lang="en-US" altLang="zh-CN" sz="2800" kern="100" spc="75" dirty="0" err="1"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softmax</a:t>
                          </a:r>
                          <a:r>
                            <a:rPr lang="zh-CN" altLang="en-US" sz="2800" kern="100" spc="75" dirty="0"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的概率分布向量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2637347"/>
                      </a:ext>
                    </a:extLst>
                  </a:tr>
                  <a:tr h="5386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8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28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8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8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某个隐藏层节点</a:t>
                          </a:r>
                          <a:r>
                            <a:rPr lang="en-US" altLang="zh-CN" sz="2800" dirty="0" err="1">
                              <a:latin typeface="+mn-ea"/>
                              <a:ea typeface="+mn-ea"/>
                            </a:rPr>
                            <a:t>i</a:t>
                          </a:r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到某个输出层节点</a:t>
                          </a:r>
                          <a:r>
                            <a:rPr lang="en-US" altLang="zh-CN" sz="2800" dirty="0">
                              <a:latin typeface="+mn-ea"/>
                              <a:ea typeface="+mn-ea"/>
                            </a:rPr>
                            <a:t>p</a:t>
                          </a:r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的链路权值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986490"/>
                      </a:ext>
                    </a:extLst>
                  </a:tr>
                  <a:tr h="5386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altLang="zh-CN" sz="32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32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kumimoji="0" lang="en-US" altLang="zh-CN" sz="32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altLang="zh-CN" sz="32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𝑝</m:t>
                                    </m:r>
                                    <m:r>
                                      <a:rPr kumimoji="0" lang="en-US" altLang="zh-CN" sz="32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kumimoji="0" lang="en-US" altLang="zh-CN" sz="32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(1~</m:t>
                                    </m:r>
                                    <m:r>
                                      <a:rPr kumimoji="0" lang="en-US" altLang="zh-CN" sz="32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𝑄</m:t>
                                    </m:r>
                                    <m:r>
                                      <a:rPr kumimoji="0" lang="en-US" altLang="zh-CN" sz="32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某个类</a:t>
                          </a:r>
                          <a:r>
                            <a:rPr lang="en-US" altLang="zh-CN" sz="2800" dirty="0">
                              <a:latin typeface="+mn-ea"/>
                              <a:ea typeface="+mn-ea"/>
                            </a:rPr>
                            <a:t>p</a:t>
                          </a:r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在第</a:t>
                          </a:r>
                          <a:r>
                            <a:rPr lang="en-US" altLang="zh-CN" sz="2800" dirty="0">
                              <a:latin typeface="+mn-ea"/>
                              <a:ea typeface="+mn-ea"/>
                            </a:rPr>
                            <a:t>p</a:t>
                          </a:r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个节点的权值</a:t>
                          </a:r>
                          <a:r>
                            <a:rPr lang="en-US" altLang="zh-CN" sz="2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上面是某个类，下面是某个节点</a:t>
                          </a:r>
                          <a:r>
                            <a:rPr lang="en-US" altLang="zh-CN" sz="2800" dirty="0">
                              <a:latin typeface="+mn-ea"/>
                              <a:ea typeface="+mn-ea"/>
                            </a:rPr>
                            <a:t>)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6666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8075EFC4-6CAB-FE11-035E-DC020B873F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2821951"/>
                  </p:ext>
                </p:extLst>
              </p:nvPr>
            </p:nvGraphicFramePr>
            <p:xfrm>
              <a:off x="1037771" y="616247"/>
              <a:ext cx="10109200" cy="61092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92133">
                      <a:extLst>
                        <a:ext uri="{9D8B030D-6E8A-4147-A177-3AD203B41FA5}">
                          <a16:colId xmlns:a16="http://schemas.microsoft.com/office/drawing/2014/main" val="1661761489"/>
                        </a:ext>
                      </a:extLst>
                    </a:gridCol>
                    <a:gridCol w="5317067">
                      <a:extLst>
                        <a:ext uri="{9D8B030D-6E8A-4147-A177-3AD203B41FA5}">
                          <a16:colId xmlns:a16="http://schemas.microsoft.com/office/drawing/2014/main" val="33718531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707643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Y={1,…,Q}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标签空间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117447"/>
                      </a:ext>
                    </a:extLst>
                  </a:tr>
                  <a:tr h="68294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27" t="-160714" r="-111578" b="-66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类别</a:t>
                          </a:r>
                          <a:r>
                            <a:rPr lang="en-US" altLang="zh-CN" sz="28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p</a:t>
                          </a:r>
                          <a:r>
                            <a:rPr lang="zh-CN" altLang="en-US" sz="28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的第</a:t>
                          </a:r>
                          <a:r>
                            <a:rPr lang="en-US" altLang="zh-CN" sz="2800" spc="75" dirty="0"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j</a:t>
                          </a:r>
                          <a:r>
                            <a:rPr lang="zh-CN" altLang="en-US" sz="2800" spc="75" dirty="0"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个样本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9978696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27" t="-188387" r="-111578" b="-38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隐藏层</a:t>
                          </a:r>
                          <a:r>
                            <a:rPr lang="en-US" altLang="zh-CN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HL</a:t>
                          </a:r>
                          <a:r>
                            <a:rPr lang="zh-CN" altLang="en-US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的输出</a:t>
                          </a:r>
                          <a:r>
                            <a:rPr lang="en-US" altLang="zh-CN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(s</a:t>
                          </a:r>
                          <a:r>
                            <a:rPr lang="zh-CN" altLang="en-US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表示神经元个数</a:t>
                          </a:r>
                          <a:r>
                            <a:rPr lang="en-US" altLang="zh-CN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)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428796"/>
                      </a:ext>
                    </a:extLst>
                  </a:tr>
                  <a:tr h="69164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27" t="-392105" r="-111578" b="-420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模型的最后一层的输出</a:t>
                          </a:r>
                          <a:r>
                            <a:rPr lang="en-US" altLang="zh-CN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(logits)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387424"/>
                      </a:ext>
                    </a:extLst>
                  </a:tr>
                  <a:tr h="86372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27" t="-395070" r="-111578" b="-237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kern="100" spc="75" dirty="0"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经过</a:t>
                          </a:r>
                          <a:r>
                            <a:rPr lang="en-US" altLang="zh-CN" sz="2800" kern="100" spc="75" dirty="0" err="1"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softmax</a:t>
                          </a:r>
                          <a:r>
                            <a:rPr lang="zh-CN" altLang="en-US" sz="2800" kern="100" spc="75" dirty="0"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的概率分布向量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2637347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27" t="-453548" r="-111578" b="-11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某个隐藏层节点</a:t>
                          </a:r>
                          <a:r>
                            <a:rPr lang="en-US" altLang="zh-CN" sz="2800" dirty="0" err="1">
                              <a:latin typeface="+mn-ea"/>
                              <a:ea typeface="+mn-ea"/>
                            </a:rPr>
                            <a:t>i</a:t>
                          </a:r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到某个输出层节点</a:t>
                          </a:r>
                          <a:r>
                            <a:rPr lang="en-US" altLang="zh-CN" sz="2800" dirty="0">
                              <a:latin typeface="+mn-ea"/>
                              <a:ea typeface="+mn-ea"/>
                            </a:rPr>
                            <a:t>p</a:t>
                          </a:r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的链路权值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986490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27" t="-553548" r="-111578" b="-1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某个类</a:t>
                          </a:r>
                          <a:r>
                            <a:rPr lang="en-US" altLang="zh-CN" sz="2800" dirty="0">
                              <a:latin typeface="+mn-ea"/>
                              <a:ea typeface="+mn-ea"/>
                            </a:rPr>
                            <a:t>p</a:t>
                          </a:r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在第</a:t>
                          </a:r>
                          <a:r>
                            <a:rPr lang="en-US" altLang="zh-CN" sz="2800" dirty="0">
                              <a:latin typeface="+mn-ea"/>
                              <a:ea typeface="+mn-ea"/>
                            </a:rPr>
                            <a:t>p</a:t>
                          </a:r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个节点的权值</a:t>
                          </a:r>
                          <a:r>
                            <a:rPr lang="en-US" altLang="zh-CN" sz="2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上面是某个类，下面是某个节点</a:t>
                          </a:r>
                          <a:r>
                            <a:rPr lang="en-US" altLang="zh-CN" sz="2800" dirty="0">
                              <a:latin typeface="+mn-ea"/>
                              <a:ea typeface="+mn-ea"/>
                            </a:rPr>
                            <a:t>)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6666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25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3586A-4803-4E8E-B802-6FE5664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76" y="234958"/>
            <a:ext cx="10862995" cy="61624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二、符号表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626728-CF77-423B-872E-BB79CD8AA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5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8075EFC4-6CAB-FE11-035E-DC020B873F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6936919"/>
                  </p:ext>
                </p:extLst>
              </p:nvPr>
            </p:nvGraphicFramePr>
            <p:xfrm>
              <a:off x="1041400" y="1041081"/>
              <a:ext cx="10109200" cy="56771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92133">
                      <a:extLst>
                        <a:ext uri="{9D8B030D-6E8A-4147-A177-3AD203B41FA5}">
                          <a16:colId xmlns:a16="http://schemas.microsoft.com/office/drawing/2014/main" val="1661761489"/>
                        </a:ext>
                      </a:extLst>
                    </a:gridCol>
                    <a:gridCol w="5317067">
                      <a:extLst>
                        <a:ext uri="{9D8B030D-6E8A-4147-A177-3AD203B41FA5}">
                          <a16:colId xmlns:a16="http://schemas.microsoft.com/office/drawing/2014/main" val="3371853100"/>
                        </a:ext>
                      </a:extLst>
                    </a:gridCol>
                  </a:tblGrid>
                  <a:tr h="499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7076439"/>
                      </a:ext>
                    </a:extLst>
                  </a:tr>
                  <a:tr h="499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800" i="1" smtClean="0">
                                        <a:solidFill>
                                          <a:srgbClr val="4D4D4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4D4D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4D4D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solidFill>
                                          <a:srgbClr val="4D4D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设备</a:t>
                          </a:r>
                          <a:r>
                            <a:rPr lang="en-US" altLang="zh-CN" sz="2800" dirty="0">
                              <a:latin typeface="+mn-ea"/>
                              <a:ea typeface="+mn-ea"/>
                            </a:rPr>
                            <a:t>j</a:t>
                          </a:r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上每个类别</a:t>
                          </a:r>
                          <a:r>
                            <a:rPr lang="en-US" altLang="zh-CN" sz="2800" dirty="0">
                              <a:latin typeface="+mn-ea"/>
                              <a:ea typeface="+mn-ea"/>
                            </a:rPr>
                            <a:t>p</a:t>
                          </a:r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的样本数量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12942"/>
                      </a:ext>
                    </a:extLst>
                  </a:tr>
                  <a:tr h="4990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2800" b="0" i="0" dirty="0">
                              <a:solidFill>
                                <a:srgbClr val="4D4D4D"/>
                              </a:solidFill>
                              <a:effectLst/>
                              <a:latin typeface="-apple-system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4D4D4D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4D4D4D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4D4D4D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800" b="0" i="0" dirty="0">
                              <a:solidFill>
                                <a:srgbClr val="4D4D4D"/>
                              </a:solidFill>
                              <a:effectLst/>
                              <a:latin typeface="-apple-system"/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80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CN" sz="2800" b="0" i="0" dirty="0">
                              <a:solidFill>
                                <a:srgbClr val="4D4D4D"/>
                              </a:solidFill>
                              <a:effectLst/>
                              <a:latin typeface="-apple-system"/>
                            </a:rPr>
                            <a:t>}/</a:t>
                          </a:r>
                          <a:r>
                            <a:rPr lang="en-US" altLang="zh-CN" sz="2800" dirty="0">
                              <a:solidFill>
                                <a:srgbClr val="4D4D4D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800" b="0" i="0" dirty="0">
                              <a:solidFill>
                                <a:srgbClr val="4D4D4D"/>
                              </a:solidFill>
                              <a:effectLst/>
                              <a:latin typeface="-apple-system"/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80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CN" sz="2800" b="0" i="0" dirty="0">
                              <a:solidFill>
                                <a:srgbClr val="4D4D4D"/>
                              </a:solidFill>
                              <a:effectLst/>
                              <a:latin typeface="-apple-system"/>
                            </a:rPr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局部失衡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7549674"/>
                      </a:ext>
                    </a:extLst>
                  </a:tr>
                  <a:tr h="4990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dirty="0">
                              <a:solidFill>
                                <a:srgbClr val="4D4D4D"/>
                              </a:solidFill>
                              <a:latin typeface="-apple-system"/>
                            </a:rPr>
                            <a:t>Γ=</a:t>
                          </a:r>
                          <a:r>
                            <a:rPr lang="en-US" altLang="zh-CN" sz="2800" b="0" dirty="0">
                              <a:solidFill>
                                <a:srgbClr val="4D4D4D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4D4D4D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4D4D4D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4D4D4D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800" b="0" i="0" dirty="0">
                              <a:solidFill>
                                <a:srgbClr val="4D4D4D"/>
                              </a:solidFill>
                              <a:effectLst/>
                              <a:latin typeface="-apple-system"/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sz="2800" b="0" i="1" dirty="0" smtClean="0">
                                      <a:solidFill>
                                        <a:srgbClr val="4D4D4D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sz="2800" b="0" i="1" dirty="0" smtClean="0">
                                      <a:solidFill>
                                        <a:srgbClr val="4D4D4D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80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altLang="zh-CN" sz="280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altLang="zh-CN" sz="2800" b="0" i="0" dirty="0">
                              <a:solidFill>
                                <a:srgbClr val="4D4D4D"/>
                              </a:solidFill>
                              <a:effectLst/>
                              <a:latin typeface="-apple-system"/>
                            </a:rPr>
                            <a:t>}/</a:t>
                          </a:r>
                          <a:r>
                            <a:rPr lang="en-US" altLang="zh-CN" sz="2800" dirty="0">
                              <a:solidFill>
                                <a:srgbClr val="4D4D4D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800" dirty="0">
                              <a:solidFill>
                                <a:srgbClr val="4D4D4D"/>
                              </a:solidFill>
                              <a:latin typeface="-apple-system"/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sz="2800" i="1" dirty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sz="2800" i="1" dirty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80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altLang="zh-CN" sz="280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altLang="zh-CN" sz="2800" dirty="0">
                              <a:solidFill>
                                <a:srgbClr val="4D4D4D"/>
                              </a:solidFill>
                              <a:latin typeface="-apple-system"/>
                            </a:rPr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全局失衡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117447"/>
                      </a:ext>
                    </a:extLst>
                  </a:tr>
                  <a:tr h="6595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a:t>V=[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sz="2800" b="0" i="1" dirty="0" smtClean="0">
                                      <a:solidFill>
                                        <a:srgbClr val="4D4D4D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sz="2800" b="0" i="1" dirty="0" smtClean="0">
                                      <a:solidFill>
                                        <a:srgbClr val="4D4D4D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80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80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sz="2800" i="1" dirty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sz="2800" i="1" dirty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80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  <m:sup>
                                      <m:r>
                                        <a:rPr lang="en-US" altLang="zh-CN" sz="280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altLang="zh-CN" sz="2800" dirty="0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a:t>]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a:t>全局数据的组成情况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9978696"/>
                      </a:ext>
                    </a:extLst>
                  </a:tr>
                  <a:tr h="6809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solidFill>
                                          <a:srgbClr val="4D4D4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rgbClr val="4D4D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4D4D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800" i="1" smtClean="0">
                                        <a:solidFill>
                                          <a:srgbClr val="4D4D4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rgbClr val="4D4D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=[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rgbClr val="4D4D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4D4D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solidFill>
                                          <a:srgbClr val="4D4D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altLang="zh-CN" sz="2800" b="0" i="1" smtClean="0">
                                    <a:solidFill>
                                      <a:srgbClr val="4D4D4D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Sup>
                                  <m:sSubSupPr>
                                    <m:ctrlPr>
                                      <a:rPr lang="en-US" altLang="zh-CN" sz="2800" i="1">
                                        <a:solidFill>
                                          <a:srgbClr val="4D4D4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4D4D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4D4D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solidFill>
                                          <a:srgbClr val="4D4D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altLang="zh-CN" sz="2800" b="0" i="1" smtClean="0">
                                    <a:solidFill>
                                      <a:srgbClr val="4D4D4D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0" i="0" dirty="0">
                              <a:solidFill>
                                <a:srgbClr val="4D4D4D"/>
                              </a:solidFill>
                              <a:effectLst/>
                              <a:latin typeface="-apple-system"/>
                            </a:rPr>
                            <a:t>在设备</a:t>
                          </a:r>
                          <a:r>
                            <a:rPr lang="en-US" altLang="zh-CN" sz="2800" b="0" i="0" dirty="0">
                              <a:solidFill>
                                <a:srgbClr val="4D4D4D"/>
                              </a:solidFill>
                              <a:effectLst/>
                              <a:latin typeface="-apple-system"/>
                            </a:rPr>
                            <a:t>j</a:t>
                          </a:r>
                          <a:r>
                            <a:rPr lang="zh-CN" altLang="en-US" sz="2800" b="0" i="0" dirty="0">
                              <a:solidFill>
                                <a:srgbClr val="4D4D4D"/>
                              </a:solidFill>
                              <a:effectLst/>
                              <a:latin typeface="-apple-system"/>
                            </a:rPr>
                            <a:t>上的数据组成情况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428796"/>
                      </a:ext>
                    </a:extLst>
                  </a:tr>
                  <a:tr h="68093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D4D4D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D4D4D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𝐶𝑆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D4D4D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800" dirty="0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a:t>=(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800" b="0" i="0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oMath>
                          </a14:m>
                          <a:r>
                            <a:rPr lang="en-US" altLang="zh-CN" sz="2800" dirty="0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a:t>)/(||</a:t>
                          </a:r>
                          <a:r>
                            <a:rPr lang="en-US" altLang="zh-CN" sz="2800" dirty="0">
                              <a:solidFill>
                                <a:srgbClr val="4D4D4D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800" dirty="0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a:t>||*||V||)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使用余弦相似度来</a:t>
                          </a:r>
                          <a:r>
                            <a:rPr lang="zh-CN" altLang="en-US" sz="2800" b="0" i="0" dirty="0">
                              <a:solidFill>
                                <a:srgbClr val="121212"/>
                              </a:solidFill>
                              <a:effectLst/>
                              <a:latin typeface="-apple-system"/>
                            </a:rPr>
                            <a:t>衡量局部失衡与全局失衡之间的差距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7671677"/>
                      </a:ext>
                    </a:extLst>
                  </a:tr>
                  <a:tr h="6661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F3F3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3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3F3F3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𝑅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3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3F3F3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kumimoji="0" lang="en-US" altLang="zh-CN" sz="3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3F3F3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𝑝</m:t>
                                    </m:r>
                                    <m:r>
                                      <a:rPr kumimoji="0" lang="en-US" altLang="zh-CN" sz="3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3F3F3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CN" sz="3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3F3F3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从隐藏层</a:t>
                          </a:r>
                          <a:r>
                            <a:rPr lang="en-US" altLang="zh-CN" sz="2800" kern="100" spc="75" dirty="0" err="1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i</a:t>
                          </a:r>
                          <a:r>
                            <a:rPr lang="zh-CN" altLang="en-US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到输出层</a:t>
                          </a:r>
                          <a:r>
                            <a:rPr lang="en-US" altLang="zh-CN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p</a:t>
                          </a:r>
                          <a:r>
                            <a:rPr lang="zh-CN" altLang="en-US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的链路权重的比例</a:t>
                          </a:r>
                          <a:endParaRPr lang="en-US" altLang="zh-CN" sz="2800" kern="100" spc="75" dirty="0">
                            <a:effectLst/>
                            <a:latin typeface="+mn-ea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3874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8075EFC4-6CAB-FE11-035E-DC020B873F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6936919"/>
                  </p:ext>
                </p:extLst>
              </p:nvPr>
            </p:nvGraphicFramePr>
            <p:xfrm>
              <a:off x="1041400" y="1041081"/>
              <a:ext cx="10109200" cy="56771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92133">
                      <a:extLst>
                        <a:ext uri="{9D8B030D-6E8A-4147-A177-3AD203B41FA5}">
                          <a16:colId xmlns:a16="http://schemas.microsoft.com/office/drawing/2014/main" val="1661761489"/>
                        </a:ext>
                      </a:extLst>
                    </a:gridCol>
                    <a:gridCol w="5317067">
                      <a:extLst>
                        <a:ext uri="{9D8B030D-6E8A-4147-A177-3AD203B41FA5}">
                          <a16:colId xmlns:a16="http://schemas.microsoft.com/office/drawing/2014/main" val="33718531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7076439"/>
                      </a:ext>
                    </a:extLst>
                  </a:tr>
                  <a:tr h="64255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27" t="-89623" r="-111436" b="-725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设备</a:t>
                          </a:r>
                          <a:r>
                            <a:rPr lang="en-US" altLang="zh-CN" sz="2800" dirty="0">
                              <a:latin typeface="+mn-ea"/>
                              <a:ea typeface="+mn-ea"/>
                            </a:rPr>
                            <a:t>j</a:t>
                          </a:r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上每个类别</a:t>
                          </a:r>
                          <a:r>
                            <a:rPr lang="en-US" altLang="zh-CN" sz="2800" dirty="0">
                              <a:latin typeface="+mn-ea"/>
                              <a:ea typeface="+mn-ea"/>
                            </a:rPr>
                            <a:t>p</a:t>
                          </a:r>
                          <a:r>
                            <a:rPr lang="zh-CN" altLang="en-US" sz="2800" dirty="0">
                              <a:latin typeface="+mn-ea"/>
                              <a:ea typeface="+mn-ea"/>
                            </a:rPr>
                            <a:t>的样本数量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12942"/>
                      </a:ext>
                    </a:extLst>
                  </a:tr>
                  <a:tr h="64255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27" t="-191429" r="-111436" b="-63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局部失衡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7549674"/>
                      </a:ext>
                    </a:extLst>
                  </a:tr>
                  <a:tr h="64363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27" t="-288679" r="-111436" b="-526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全局失衡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117447"/>
                      </a:ext>
                    </a:extLst>
                  </a:tr>
                  <a:tr h="65954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27" t="-377982" r="-111436" b="-411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</a:rPr>
                            <a:t>全局数据的组成情况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9978696"/>
                      </a:ext>
                    </a:extLst>
                  </a:tr>
                  <a:tr h="6809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27" t="-469369" r="-111436" b="-304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0" i="0" dirty="0">
                              <a:solidFill>
                                <a:srgbClr val="4D4D4D"/>
                              </a:solidFill>
                              <a:effectLst/>
                              <a:latin typeface="-apple-system"/>
                            </a:rPr>
                            <a:t>在设备</a:t>
                          </a:r>
                          <a:r>
                            <a:rPr lang="en-US" altLang="zh-CN" sz="2800" b="0" i="0" dirty="0">
                              <a:solidFill>
                                <a:srgbClr val="4D4D4D"/>
                              </a:solidFill>
                              <a:effectLst/>
                              <a:latin typeface="-apple-system"/>
                            </a:rPr>
                            <a:t>j</a:t>
                          </a:r>
                          <a:r>
                            <a:rPr lang="zh-CN" altLang="en-US" sz="2800" b="0" i="0" dirty="0">
                              <a:solidFill>
                                <a:srgbClr val="4D4D4D"/>
                              </a:solidFill>
                              <a:effectLst/>
                              <a:latin typeface="-apple-system"/>
                            </a:rPr>
                            <a:t>上的数据组成情况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428796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27" t="-405128" r="-111436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使用余弦相似度来</a:t>
                          </a:r>
                          <a:r>
                            <a:rPr lang="zh-CN" altLang="en-US" sz="2800" b="0" i="0" dirty="0">
                              <a:solidFill>
                                <a:srgbClr val="121212"/>
                              </a:solidFill>
                              <a:effectLst/>
                              <a:latin typeface="-apple-system"/>
                            </a:rPr>
                            <a:t>衡量局部失衡与全局失衡之间的差距</a:t>
                          </a:r>
                          <a:endParaRPr lang="zh-CN" altLang="en-US" sz="28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7671677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27" t="-508387" r="-111436" b="-1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从隐藏层</a:t>
                          </a:r>
                          <a:r>
                            <a:rPr lang="en-US" altLang="zh-CN" sz="2800" kern="100" spc="75" dirty="0" err="1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i</a:t>
                          </a:r>
                          <a:r>
                            <a:rPr lang="zh-CN" altLang="en-US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到输出层</a:t>
                          </a:r>
                          <a:r>
                            <a:rPr lang="en-US" altLang="zh-CN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p</a:t>
                          </a:r>
                          <a:r>
                            <a:rPr lang="zh-CN" altLang="en-US" sz="2800" kern="100" spc="75" dirty="0">
                              <a:effectLst/>
                              <a:latin typeface="+mn-ea"/>
                              <a:ea typeface="+mn-ea"/>
                              <a:cs typeface="Arial" panose="020B0604020202020204" pitchFamily="34" charset="0"/>
                            </a:rPr>
                            <a:t>的链路权重的比例</a:t>
                          </a:r>
                          <a:endParaRPr lang="en-US" altLang="zh-CN" sz="2800" kern="100" spc="75" dirty="0">
                            <a:effectLst/>
                            <a:latin typeface="+mn-ea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3874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739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309B5-ECD7-4E06-99FB-1B292070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862036"/>
            <a:ext cx="8333222" cy="5847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三、</a:t>
            </a:r>
            <a:r>
              <a:rPr lang="zh-CN" altLang="en-US" sz="4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框架</a:t>
            </a:r>
            <a:br>
              <a:rPr lang="zh-CN" altLang="zh-CN" sz="4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sz="49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BB9FFD-B01E-4C6C-B428-5DBE23211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8F3047-E87E-4AE7-BE7C-DE447876D091}"/>
              </a:ext>
            </a:extLst>
          </p:cNvPr>
          <p:cNvSpPr txBox="1"/>
          <p:nvPr/>
        </p:nvSpPr>
        <p:spPr>
          <a:xfrm>
            <a:off x="636104" y="2266122"/>
            <a:ext cx="9462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dirty="0"/>
              <a:t>         </a:t>
            </a:r>
            <a:endParaRPr lang="en-US" altLang="zh-C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40BDD0C-F643-4341-BCB2-141D90A2A37E}"/>
                  </a:ext>
                </a:extLst>
              </p:cNvPr>
              <p:cNvSpPr txBox="1"/>
              <p:nvPr/>
            </p:nvSpPr>
            <p:spPr>
              <a:xfrm>
                <a:off x="6263640" y="862036"/>
                <a:ext cx="5928360" cy="5054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zh-CN" sz="3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在第</a:t>
                </a:r>
                <a:r>
                  <a:rPr lang="en-US" altLang="zh-CN" sz="3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t+1</a:t>
                </a:r>
                <a:r>
                  <a:rPr lang="zh-CN" altLang="zh-CN" sz="3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轮，</a:t>
                </a:r>
                <a:r>
                  <a:rPr lang="en-US" altLang="zh-CN" sz="3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monitor</a:t>
                </a:r>
                <a:r>
                  <a:rPr lang="zh-CN" altLang="zh-CN" sz="3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下载第</a:t>
                </a:r>
                <a:r>
                  <a:rPr lang="en-US" altLang="zh-CN" sz="3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3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轮的全局模型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CN" altLang="zh-CN" sz="3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，并喂入辅助数据。</a:t>
                </a:r>
                <a:r>
                  <a:rPr lang="en-US" altLang="zh-CN" sz="3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monitor </a:t>
                </a:r>
                <a:r>
                  <a:rPr lang="zh-CN" altLang="zh-CN" sz="3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获得</a:t>
                </a:r>
                <a:r>
                  <a:rPr lang="zh-CN" altLang="en-US" sz="3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每个类的</a:t>
                </a:r>
                <a:r>
                  <a:rPr lang="zh-CN" altLang="zh-CN" sz="3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梯度更新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en-US" altLang="zh-CN" sz="32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32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3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3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3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3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32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3200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3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3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32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sz="3200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  <m:r>
                      <a:rPr lang="zh-CN" altLang="en-US" sz="32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r>
                  <a:rPr lang="en-US" altLang="zh-CN" sz="3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monitor</a:t>
                </a:r>
                <a:r>
                  <a:rPr lang="zh-CN" altLang="zh-CN" sz="3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可以</a:t>
                </a:r>
                <a:r>
                  <a:rPr lang="zh-CN" altLang="en-US" sz="3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据此</a:t>
                </a:r>
                <a:r>
                  <a:rPr lang="zh-CN" altLang="zh-CN" sz="3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在第</a:t>
                </a:r>
                <a:r>
                  <a:rPr lang="en-US" altLang="zh-CN" sz="3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t+1</a:t>
                </a:r>
                <a:r>
                  <a:rPr lang="zh-CN" altLang="zh-CN" sz="3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轮获得训练数据中类的组成。如果连续检测到相似的不平衡组成，系统确认全局模型已经学习到不平衡数据，然后通过在</a:t>
                </a:r>
                <a:r>
                  <a:rPr lang="zh-CN" altLang="en-US" sz="3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联邦学习</a:t>
                </a:r>
                <a:r>
                  <a:rPr lang="zh-CN" altLang="zh-CN" sz="3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中应用</a:t>
                </a:r>
                <a:r>
                  <a:rPr lang="en-US" altLang="zh-CN" sz="3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Ratio Loss </a:t>
                </a:r>
                <a:r>
                  <a:rPr lang="zh-CN" altLang="zh-CN" sz="3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来减轻其影响。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40BDD0C-F643-4341-BCB2-141D90A2A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640" y="862036"/>
                <a:ext cx="5928360" cy="5054717"/>
              </a:xfrm>
              <a:prstGeom prst="rect">
                <a:avLst/>
              </a:prstGeom>
              <a:blipFill>
                <a:blip r:embed="rId3"/>
                <a:stretch>
                  <a:fillRect l="-2675" t="-1566" r="-9362" b="-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B4B3EC8-A3FF-0F06-79C1-EDE5865319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78"/>
          <a:stretch/>
        </p:blipFill>
        <p:spPr>
          <a:xfrm>
            <a:off x="218047" y="1275361"/>
            <a:ext cx="6045593" cy="44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3586A-4803-4E8E-B802-6FE5664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0166"/>
            <a:ext cx="10579642" cy="42644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四、梯度大小和样本数量之间的关系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626728-CF77-423B-872E-BB79CD8AA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7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EDDECE-8F8D-487D-80E4-0308356BC1C9}"/>
                  </a:ext>
                </a:extLst>
              </p:cNvPr>
              <p:cNvSpPr txBox="1"/>
              <p:nvPr/>
            </p:nvSpPr>
            <p:spPr>
              <a:xfrm>
                <a:off x="-1" y="1851786"/>
                <a:ext cx="12192001" cy="293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3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定理</a:t>
                </a:r>
                <a:r>
                  <a:rPr lang="en-US" altLang="zh-CN" sz="3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3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：对于任何一个神经网络</a:t>
                </a:r>
                <a:r>
                  <a:rPr lang="en-US" altLang="zh-CN" sz="3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f</a:t>
                </a:r>
                <a:r>
                  <a:rPr lang="zh-CN" altLang="en-US" sz="3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，其最后一层为线性层和</a:t>
                </a:r>
                <a:r>
                  <a:rPr lang="en-US" altLang="zh-CN" sz="3200" i="0" dirty="0" err="1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softmax</a:t>
                </a:r>
                <a:r>
                  <a:rPr lang="zh-CN" altLang="en-US" sz="3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操作，对于某一类别</a:t>
                </a:r>
                <a:r>
                  <a:rPr lang="en-US" altLang="zh-CN" sz="3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r>
                  <a:rPr lang="zh-CN" altLang="en-US" sz="3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的任意输入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sup>
                    </m:sSubSup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或</m:t>
                    </m:r>
                    <m:sSubSup>
                      <m:sSubSup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3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如果</m:t>
                    </m:r>
                  </m:oMath>
                </a14:m>
                <a:r>
                  <a:rPr lang="zh-CN" altLang="en-US" sz="3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最后一层的输入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𝑌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3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是相同的，由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或</m:t>
                    </m:r>
                    <m:sSubSup>
                      <m:sSubSup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sz="3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决定的最后一层和前一层的链路权值</a:t>
                </a:r>
                <a:r>
                  <a:rPr lang="en-US" altLang="zh-CN" sz="3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W</a:t>
                </a:r>
                <a:r>
                  <a:rPr lang="zh-CN" altLang="en-US" sz="3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的梯度是相同的。</a:t>
                </a:r>
                <a:r>
                  <a:rPr lang="en-US" altLang="zh-CN" sz="3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sz="3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也就是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+mn-ea"/>
                  </a:rPr>
                  <a:t>隐藏层和</a:t>
                </a:r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输出节点之间的链路的权值是相同的</a:t>
                </a:r>
                <a:r>
                  <a:rPr lang="en-US" altLang="zh-CN" sz="320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en-US" sz="3200" i="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EDDECE-8F8D-487D-80E4-0308356BC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51786"/>
                <a:ext cx="12192001" cy="2934906"/>
              </a:xfrm>
              <a:prstGeom prst="rect">
                <a:avLst/>
              </a:prstGeom>
              <a:blipFill>
                <a:blip r:embed="rId3"/>
                <a:stretch>
                  <a:fillRect l="-1250" t="-2703" r="-1250" b="-6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01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3586A-4803-4E8E-B802-6FE5664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7" y="710909"/>
            <a:ext cx="10579642" cy="42644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四、梯度大小和样本数量之间的关系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626728-CF77-423B-872E-BB79CD8AA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8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EDDECE-8F8D-487D-80E4-0308356BC1C9}"/>
                  </a:ext>
                </a:extLst>
              </p:cNvPr>
              <p:cNvSpPr txBox="1"/>
              <p:nvPr/>
            </p:nvSpPr>
            <p:spPr>
              <a:xfrm>
                <a:off x="108237" y="1587437"/>
                <a:ext cx="12192001" cy="4725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𝑏𝑎𝑡𝑐h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600" i="0" dirty="0">
                    <a:solidFill>
                      <a:srgbClr val="000000"/>
                    </a:solidFill>
                    <a:effectLst/>
                    <a:latin typeface="+mn-ea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sSup>
                          <m:sSupPr>
                            <m:ctrlPr>
                              <a:rPr lang="en-US" altLang="zh-CN" sz="360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6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𝑏𝑎𝑡𝑐h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altLang="zh-CN" sz="36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360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36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altLang="zh-CN" sz="360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600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3600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p>
                          <m:e>
                            <m:sSub>
                              <m:sSubPr>
                                <m:ctrlPr>
                                  <a:rPr lang="en-US" altLang="zh-CN" sz="360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altLang="zh-CN" sz="3600" i="1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600" b="0" i="1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3600" b="0" i="1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3600" b="0" i="1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b="0" i="1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sup>
                                </m:sSubSup>
                              </m:sub>
                            </m:sSub>
                            <m:r>
                              <a:rPr lang="en-US" altLang="zh-CN" sz="36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36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zh-CN" sz="36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3600" b="0" i="1" dirty="0">
                  <a:solidFill>
                    <a:srgbClr val="000000"/>
                  </a:solidFill>
                  <a:effectLst/>
                  <a:latin typeface="+mn-ea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𝑏𝑎𝑡𝑐h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600" i="0" dirty="0">
                    <a:solidFill>
                      <a:srgbClr val="000000"/>
                    </a:solidFill>
                    <a:effectLst/>
                    <a:latin typeface="+mn-ea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sSup>
                          <m:sSupPr>
                            <m:ctrlPr>
                              <a:rPr lang="en-US" altLang="zh-CN" sz="360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6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𝑏𝑎𝑡𝑐h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altLang="zh-CN" sz="36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zh-CN" sz="3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3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3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36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sup>
                                </m:sSubSup>
                              </m:sub>
                            </m:sSub>
                            <m:r>
                              <a:rPr lang="en-US" altLang="zh-CN" sz="3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sz="3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acc>
                        <m: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•</m:t>
                        </m:r>
                        <m:sSup>
                          <m:sSupPr>
                            <m:ctrlPr>
                              <a:rPr lang="en-US" altLang="zh-CN" sz="3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3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3600" i="0" dirty="0">
                  <a:solidFill>
                    <a:srgbClr val="000000"/>
                  </a:solidFill>
                  <a:effectLst/>
                  <a:latin typeface="+mn-ea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𝑒𝑝𝑜𝑐h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600" i="0" dirty="0">
                    <a:solidFill>
                      <a:srgbClr val="000000"/>
                    </a:solidFill>
                    <a:effectLst/>
                    <a:latin typeface="+mn-ea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sSup>
                          <m:sSupPr>
                            <m:ctrlPr>
                              <a:rPr lang="en-US" altLang="zh-CN" sz="360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6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𝑏𝑎𝑡𝑐h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altLang="zh-CN" sz="36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r>
                          <a:rPr lang="en-US" altLang="zh-CN" sz="3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zh-CN" sz="3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3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3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36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sup>
                                </m:sSubSup>
                              </m:sub>
                            </m:sSub>
                            <m:r>
                              <a:rPr lang="en-US" altLang="zh-CN" sz="3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3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zh-CN" sz="3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•</m:t>
                        </m:r>
                        <m:sSub>
                          <m:sSubPr>
                            <m:ctrlPr>
                              <a:rPr lang="en-US" altLang="zh-CN" sz="36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3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3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3600" i="0" dirty="0">
                  <a:solidFill>
                    <a:srgbClr val="000000"/>
                  </a:solidFill>
                  <a:effectLst/>
                  <a:latin typeface="+mn-ea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  <m:sSup>
                      <m:sSupPr>
                        <m:ctrlP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600" i="0" dirty="0">
                    <a:solidFill>
                      <a:srgbClr val="000000"/>
                    </a:solidFill>
                    <a:effectLst/>
                    <a:latin typeface="+mn-ea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sSup>
                          <m:sSupPr>
                            <m:ctrlPr>
                              <a:rPr lang="en-US" altLang="zh-CN" sz="360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6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𝑏𝑎𝑡𝑐h</m:t>
                            </m:r>
                          </m:sup>
                        </m:sSup>
                        <m: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•</m:t>
                        </m:r>
                        <m:r>
                          <a:rPr lang="en-US" altLang="zh-CN" sz="3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36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3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altLang="zh-CN" sz="3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zh-CN" sz="3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sz="36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3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sz="3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zh-CN" sz="3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3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3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CN" sz="3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altLang="zh-CN" sz="3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3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zh-CN" sz="3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•</m:t>
                        </m:r>
                        <m:sSubSup>
                          <m:sSubSupPr>
                            <m:ctrlPr>
                              <a:rPr lang="en-US" altLang="zh-CN" sz="36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3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sz="3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sz="3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3600" b="0" i="0" dirty="0">
                  <a:solidFill>
                    <a:srgbClr val="000000"/>
                  </a:solidFill>
                  <a:effectLst/>
                  <a:latin typeface="+mn-ea"/>
                </a:endParaRPr>
              </a:p>
              <a:p>
                <a:pPr algn="just"/>
                <a:r>
                  <a:rPr lang="en-US" altLang="zh-CN" sz="3600" i="0" dirty="0">
                    <a:solidFill>
                      <a:srgbClr val="000000"/>
                    </a:solidFill>
                    <a:effectLst/>
                    <a:latin typeface="+mn-ea"/>
                  </a:rPr>
                  <a:t>		</a:t>
                </a:r>
                <a:r>
                  <a:rPr lang="en-US" altLang="zh-CN" sz="3600" dirty="0">
                    <a:solidFill>
                      <a:srgbClr val="000000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600" i="0" dirty="0">
                    <a:solidFill>
                      <a:srgbClr val="000000"/>
                    </a:solidFill>
                    <a:effectLst/>
                    <a:latin typeface="+mn-ea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sSup>
                          <m:sSupPr>
                            <m:ctrlPr>
                              <a:rPr lang="en-US" altLang="zh-CN" sz="360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6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𝑏𝑎𝑡𝑐h</m:t>
                            </m:r>
                          </m:sup>
                        </m:sSup>
                        <m: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•</m:t>
                        </m:r>
                        <m:r>
                          <a:rPr lang="en-US" altLang="zh-CN" sz="3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altLang="zh-CN" sz="3600" dirty="0">
                    <a:solidFill>
                      <a:srgbClr val="000000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3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3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sup>
                            </m:sSup>
                          </m:sub>
                        </m:sSub>
                        <m: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sz="3600" dirty="0">
                    <a:solidFill>
                      <a:srgbClr val="000000"/>
                    </a:solidFill>
                    <a:latin typeface="+mn-ea"/>
                  </a:rPr>
                  <a:t>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3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3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sz="3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3600" i="0" dirty="0"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EDDECE-8F8D-487D-80E4-0308356BC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7" y="1587437"/>
                <a:ext cx="12192001" cy="4725909"/>
              </a:xfrm>
              <a:prstGeom prst="rect">
                <a:avLst/>
              </a:prstGeom>
              <a:blipFill>
                <a:blip r:embed="rId3"/>
                <a:stretch>
                  <a:fillRect b="-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87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3586A-4803-4E8E-B802-6FE5664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77" y="465671"/>
            <a:ext cx="10579642" cy="42644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monitor</a:t>
            </a:r>
            <a:r>
              <a:rPr lang="zh-CN" altLang="en-US" dirty="0"/>
              <a:t>机制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626728-CF77-423B-872E-BB79CD8AA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9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EDDECE-8F8D-487D-80E4-0308356BC1C9}"/>
                  </a:ext>
                </a:extLst>
              </p:cNvPr>
              <p:cNvSpPr txBox="1"/>
              <p:nvPr/>
            </p:nvSpPr>
            <p:spPr>
              <a:xfrm>
                <a:off x="0" y="892112"/>
                <a:ext cx="12192001" cy="4453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3200" dirty="0">
                    <a:latin typeface="+mn-ea"/>
                  </a:rPr>
                  <a:t>	</a:t>
                </a:r>
                <a:r>
                  <a:rPr lang="zh-CN" altLang="en-US" sz="3200" dirty="0">
                    <a:latin typeface="+mn-ea"/>
                  </a:rPr>
                  <a:t>在第</a:t>
                </a:r>
                <a:r>
                  <a:rPr lang="en-US" altLang="zh-CN" sz="3200" dirty="0">
                    <a:latin typeface="+mn-ea"/>
                  </a:rPr>
                  <a:t>t+1</a:t>
                </a:r>
                <a:r>
                  <a:rPr lang="zh-CN" altLang="en-US" sz="3200" dirty="0">
                    <a:latin typeface="+mn-ea"/>
                  </a:rPr>
                  <a:t>轮，</a:t>
                </a:r>
                <a:r>
                  <a:rPr lang="en-US" altLang="zh-CN" sz="3200" dirty="0">
                    <a:latin typeface="+mn-ea"/>
                  </a:rPr>
                  <a:t>monitor</a:t>
                </a:r>
                <a:r>
                  <a:rPr lang="zh-CN" altLang="en-US" sz="3200" dirty="0">
                    <a:latin typeface="+mn-ea"/>
                  </a:rPr>
                  <a:t>将辅助数据每一类的样本喂入到第</a:t>
                </a:r>
                <a:r>
                  <a:rPr lang="en-US" altLang="zh-CN" sz="3200" dirty="0">
                    <a:latin typeface="+mn-ea"/>
                  </a:rPr>
                  <a:t>t</a:t>
                </a:r>
                <a:r>
                  <a:rPr lang="zh-CN" altLang="en-US" sz="3200" dirty="0">
                    <a:latin typeface="+mn-ea"/>
                  </a:rPr>
                  <a:t>轮的全局模型，然后获得每个类的权重更新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en-US" altLang="zh-CN" sz="3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3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3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320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3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3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𝐿𝑝</m:t>
                        </m:r>
                      </m:sub>
                    </m:sSub>
                    <m:r>
                      <a:rPr lang="en-US" altLang="zh-CN" sz="32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3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3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𝐿𝑄</m:t>
                        </m:r>
                      </m:sub>
                    </m:sSub>
                    <m:r>
                      <a:rPr lang="en-US" altLang="zh-CN" sz="32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3200" dirty="0">
                    <a:latin typeface="+mn-ea"/>
                  </a:rPr>
                  <a:t>。</a:t>
                </a:r>
                <a:r>
                  <a:rPr lang="zh-CN" altLang="en-US" sz="32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实验中观察到不是所有的权重都会显著更新，其中一些基本没有变化，因而很容易被其他类的负更新所抵消。因此设计了一个过滤器来选择更新幅度相对较大的权重。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对于类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，我们得到第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个输出节点的权重更新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(1~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sz="3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rPr>
                      <m:t>,</m:t>
                    </m:r>
                    <m:r>
                      <a:rPr lang="zh-CN" altLang="en-US" sz="3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计算</m:t>
                    </m:r>
                    <m:r>
                      <m:rPr>
                        <m:sty m:val="p"/>
                      </m:rPr>
                      <a:rPr lang="en-US" altLang="zh-C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zh-CN" altLang="en-US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每个权重分量的比率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3200" b="0" i="0" dirty="0">
                  <a:solidFill>
                    <a:srgbClr val="000000"/>
                  </a:solidFill>
                  <a:effectLst/>
                  <a:latin typeface="+mn-ea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rgbClr val="000000"/>
                    </a:solidFill>
                    <a:latin typeface="+mn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sSubSup>
                          <m:sSubSupPr>
                            <m:ctrlP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32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sz="32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32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32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32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32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2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lang="en-US" altLang="zh-CN" sz="32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32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。选择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中比值 </a:t>
                </a: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3200" dirty="0">
                    <a:solidFill>
                      <a:srgbClr val="121212"/>
                    </a:solidFill>
                    <a:latin typeface="-apple-system"/>
                  </a:rPr>
                  <a:t>的分量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+mn-ea"/>
                  </a:rPr>
                  <a:t>。</a:t>
                </a:r>
                <a:endParaRPr lang="en-US" altLang="zh-CN" sz="3200" dirty="0">
                  <a:solidFill>
                    <a:srgbClr val="121212"/>
                  </a:solidFill>
                  <a:latin typeface="-apple-system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EDDECE-8F8D-487D-80E4-0308356BC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92112"/>
                <a:ext cx="12192001" cy="4453527"/>
              </a:xfrm>
              <a:prstGeom prst="rect">
                <a:avLst/>
              </a:prstGeom>
              <a:blipFill>
                <a:blip r:embed="rId3"/>
                <a:stretch>
                  <a:fillRect l="-1250" t="-1778" r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73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3 Presentation Layout_CA - v6" id="{E989BABB-6CAC-4B7A-BEDD-AC8E941209AD}" vid="{8EB46C3B-1734-4DB1-861E-420A63F4C2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purl.org/dc/terms/"/>
    <ds:schemaRef ds:uri="http://schemas.openxmlformats.org/package/2006/metadata/core-properties"/>
    <ds:schemaRef ds:uri="6dc4bcd6-49db-4c07-9060-8acfc67cef9f"/>
    <ds:schemaRef ds:uri="http://purl.org/dc/dcmitype/"/>
    <ds:schemaRef ds:uri="http://schemas.microsoft.com/office/infopath/2007/PartnerControls"/>
    <ds:schemaRef ds:uri="http://schemas.microsoft.com/office/2006/documentManagement/types"/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2014</Words>
  <Application>Microsoft Office PowerPoint</Application>
  <PresentationFormat>宽屏</PresentationFormat>
  <Paragraphs>163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-apple-system</vt:lpstr>
      <vt:lpstr>Gill Sans SemiBold</vt:lpstr>
      <vt:lpstr>等线</vt:lpstr>
      <vt:lpstr>宋体</vt:lpstr>
      <vt:lpstr>微软雅黑</vt:lpstr>
      <vt:lpstr>Arial</vt:lpstr>
      <vt:lpstr>Arial Black</vt:lpstr>
      <vt:lpstr>Calibri</vt:lpstr>
      <vt:lpstr>Cambria Math</vt:lpstr>
      <vt:lpstr>Times New Roman</vt:lpstr>
      <vt:lpstr>Office 主题</vt:lpstr>
      <vt:lpstr>Addressing Class Imbalance in Federated Learning   Lixu Wang1, Shichao Xu1, Xiao Wang1, Qi Zhu1  AAAI2021</vt:lpstr>
      <vt:lpstr>一、 背景</vt:lpstr>
      <vt:lpstr>一、 背景</vt:lpstr>
      <vt:lpstr>二、符号表</vt:lpstr>
      <vt:lpstr>二、符号表</vt:lpstr>
      <vt:lpstr>三、框架 </vt:lpstr>
      <vt:lpstr>四、梯度大小和样本数量之间的关系</vt:lpstr>
      <vt:lpstr>四、梯度大小和样本数量之间的关系</vt:lpstr>
      <vt:lpstr>五、monitor机制</vt:lpstr>
      <vt:lpstr>五、monitor机制</vt:lpstr>
      <vt:lpstr>六、Ratio Loss</vt:lpstr>
      <vt:lpstr>六、Ratio Loss</vt:lpstr>
      <vt:lpstr>六、Ratio Loss</vt:lpstr>
      <vt:lpstr>六、Ratio Loss</vt:lpstr>
      <vt:lpstr>七、实验</vt:lpstr>
      <vt:lpstr>七、实验</vt:lpstr>
      <vt:lpstr>七、实验</vt:lpstr>
      <vt:lpstr>七、实验</vt:lpstr>
      <vt:lpstr>七、实验</vt:lpstr>
      <vt:lpstr>七、实验</vt:lpstr>
      <vt:lpstr>Thank You.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2019-03-15T23:13:56Z</dcterms:created>
  <dcterms:modified xsi:type="dcterms:W3CDTF">2022-09-10T16:46:24Z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