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500" r:id="rId5"/>
    <p:sldId id="501" r:id="rId6"/>
    <p:sldId id="539" r:id="rId7"/>
    <p:sldId id="540" r:id="rId8"/>
    <p:sldId id="529" r:id="rId9"/>
    <p:sldId id="537" r:id="rId10"/>
    <p:sldId id="547" r:id="rId11"/>
    <p:sldId id="543" r:id="rId12"/>
    <p:sldId id="545" r:id="rId13"/>
    <p:sldId id="546" r:id="rId14"/>
    <p:sldId id="548" r:id="rId15"/>
    <p:sldId id="555" r:id="rId16"/>
    <p:sldId id="554" r:id="rId17"/>
    <p:sldId id="549" r:id="rId18"/>
    <p:sldId id="550"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990033"/>
    <a:srgbClr val="F2F2F2"/>
    <a:srgbClr val="014067"/>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4A2CBD-D137-4606-A8E0-5A21361C881D}" v="14" dt="2022-07-02T03:20:52.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7" autoAdjust="0"/>
    <p:restoredTop sz="72388" autoAdjust="0"/>
  </p:normalViewPr>
  <p:slideViewPr>
    <p:cSldViewPr snapToGrid="0" showGuides="1">
      <p:cViewPr varScale="1">
        <p:scale>
          <a:sx n="45" d="100"/>
          <a:sy n="45" d="100"/>
        </p:scale>
        <p:origin x="564" y="44"/>
      </p:cViewPr>
      <p:guideLst>
        <p:guide pos="3840"/>
        <p:guide pos="597"/>
        <p:guide orient="horz" pos="2160"/>
      </p:guideLst>
    </p:cSldViewPr>
  </p:slideViewPr>
  <p:outlineViewPr>
    <p:cViewPr>
      <p:scale>
        <a:sx n="33" d="100"/>
        <a:sy n="33" d="100"/>
      </p:scale>
      <p:origin x="0" y="-192"/>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10-07-2022</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10-07-2022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30CFA-805A-4FD3-B3A0-DAAA5993DA17}" type="slidenum">
              <a:rPr lang="en-IN" smtClean="0"/>
              <a:t>1</a:t>
            </a:fld>
            <a:endParaRPr lang="en-IN" dirty="0"/>
          </a:p>
        </p:txBody>
      </p:sp>
    </p:spTree>
    <p:extLst>
      <p:ext uri="{BB962C8B-B14F-4D97-AF65-F5344CB8AC3E}">
        <p14:creationId xmlns:p14="http://schemas.microsoft.com/office/powerpoint/2010/main" val="361482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10</a:t>
            </a:fld>
            <a:endParaRPr lang="en-IN" dirty="0"/>
          </a:p>
        </p:txBody>
      </p:sp>
    </p:spTree>
    <p:extLst>
      <p:ext uri="{BB962C8B-B14F-4D97-AF65-F5344CB8AC3E}">
        <p14:creationId xmlns:p14="http://schemas.microsoft.com/office/powerpoint/2010/main" val="1082755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与病理性非</a:t>
            </a:r>
            <a:r>
              <a:rPr lang="en-US" altLang="zh-CN" dirty="0"/>
              <a:t>IID</a:t>
            </a:r>
            <a:r>
              <a:rPr lang="zh-CN" altLang="en-US" dirty="0"/>
              <a:t>数据设置相比，实际的非</a:t>
            </a:r>
            <a:r>
              <a:rPr lang="en-US" altLang="zh-CN" dirty="0"/>
              <a:t>IID</a:t>
            </a:r>
            <a:r>
              <a:rPr lang="zh-CN" altLang="en-US" dirty="0"/>
              <a:t>数据设置更接近现实，因为在实践中，参与个性化联合学习过程的每个公司通常都有来自大多数类别的数据，并且一个子集团公司可能具有类似的数据分布，这些分布不同于该子集团以外公司拥有的数据。</a:t>
            </a:r>
            <a:endParaRPr lang="en-US" altLang="zh-CN" dirty="0"/>
          </a:p>
          <a:p>
            <a:r>
              <a:rPr lang="zh-CN" altLang="en-US" dirty="0"/>
              <a:t>具体来说，第一组由</a:t>
            </a:r>
            <a:r>
              <a:rPr lang="en-US" altLang="zh-CN" dirty="0"/>
              <a:t>0-9</a:t>
            </a:r>
            <a:r>
              <a:rPr lang="zh-CN" altLang="en-US" dirty="0"/>
              <a:t>个客户端组成，其中每个客户端有</a:t>
            </a:r>
            <a:r>
              <a:rPr lang="en-US" altLang="zh-CN" dirty="0"/>
              <a:t>1000</a:t>
            </a:r>
            <a:r>
              <a:rPr lang="zh-CN" altLang="en-US" dirty="0"/>
              <a:t>个来自主要类的训练样本，数字标签从“</a:t>
            </a:r>
            <a:r>
              <a:rPr lang="en-US" altLang="zh-CN" dirty="0"/>
              <a:t>0”</a:t>
            </a:r>
            <a:r>
              <a:rPr lang="zh-CN" altLang="en-US" dirty="0"/>
              <a:t>到“</a:t>
            </a:r>
            <a:r>
              <a:rPr lang="en-US" altLang="zh-CN" dirty="0"/>
              <a:t>9”</a:t>
            </a:r>
            <a:r>
              <a:rPr lang="zh-CN" altLang="en-US" dirty="0"/>
              <a:t>。第二组由</a:t>
            </a:r>
            <a:r>
              <a:rPr lang="en-US" altLang="zh-CN" dirty="0"/>
              <a:t>10-35</a:t>
            </a:r>
            <a:r>
              <a:rPr lang="zh-CN" altLang="en-US" dirty="0"/>
              <a:t>个客户组成，每个客户有</a:t>
            </a:r>
            <a:r>
              <a:rPr lang="en-US" altLang="zh-CN" dirty="0"/>
              <a:t>700</a:t>
            </a:r>
            <a:r>
              <a:rPr lang="zh-CN" altLang="en-US" dirty="0"/>
              <a:t>个训练样本，来自从“</a:t>
            </a:r>
            <a:r>
              <a:rPr lang="en-US" altLang="zh-CN" dirty="0"/>
              <a:t>A”</a:t>
            </a:r>
            <a:r>
              <a:rPr lang="zh-CN" altLang="en-US" dirty="0"/>
              <a:t>到“</a:t>
            </a:r>
            <a:r>
              <a:rPr lang="en-US" altLang="zh-CN" dirty="0"/>
              <a:t>Z”</a:t>
            </a:r>
            <a:r>
              <a:rPr lang="zh-CN" altLang="en-US" dirty="0"/>
              <a:t>的主要大写字母类。第三组由</a:t>
            </a:r>
            <a:r>
              <a:rPr lang="en-US" altLang="zh-CN" dirty="0"/>
              <a:t>36-61</a:t>
            </a:r>
            <a:r>
              <a:rPr lang="zh-CN" altLang="en-US" dirty="0"/>
              <a:t>个客户组成，每个客户有</a:t>
            </a:r>
            <a:r>
              <a:rPr lang="en-US" altLang="zh-CN" dirty="0"/>
              <a:t>400</a:t>
            </a:r>
            <a:r>
              <a:rPr lang="zh-CN" altLang="en-US" dirty="0"/>
              <a:t>个训练样本，来自从“</a:t>
            </a:r>
            <a:r>
              <a:rPr lang="en-US" altLang="zh-CN" dirty="0"/>
              <a:t>a”</a:t>
            </a:r>
            <a:r>
              <a:rPr lang="zh-CN" altLang="en-US" dirty="0"/>
              <a:t>到“</a:t>
            </a:r>
            <a:r>
              <a:rPr lang="en-US" altLang="zh-CN" dirty="0"/>
              <a:t>z”</a:t>
            </a:r>
            <a:r>
              <a:rPr lang="zh-CN" altLang="en-US" dirty="0"/>
              <a:t>的主要小写字母类。</a:t>
            </a:r>
            <a:endParaRPr lang="en-US" altLang="zh-CN" dirty="0"/>
          </a:p>
        </p:txBody>
      </p:sp>
      <p:sp>
        <p:nvSpPr>
          <p:cNvPr id="4" name="灯片编号占位符 3"/>
          <p:cNvSpPr>
            <a:spLocks noGrp="1"/>
          </p:cNvSpPr>
          <p:nvPr>
            <p:ph type="sldNum" sz="quarter" idx="5"/>
          </p:nvPr>
        </p:nvSpPr>
        <p:spPr/>
        <p:txBody>
          <a:bodyPr/>
          <a:lstStyle/>
          <a:p>
            <a:fld id="{79230CFA-805A-4FD3-B3A0-DAAA5993DA17}" type="slidenum">
              <a:rPr lang="en-IN" smtClean="0"/>
              <a:t>11</a:t>
            </a:fld>
            <a:endParaRPr lang="en-IN" dirty="0"/>
          </a:p>
        </p:txBody>
      </p:sp>
    </p:spTree>
    <p:extLst>
      <p:ext uri="{BB962C8B-B14F-4D97-AF65-F5344CB8AC3E}">
        <p14:creationId xmlns:p14="http://schemas.microsoft.com/office/powerpoint/2010/main" val="2227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最佳平均测试精度（</a:t>
            </a:r>
            <a:r>
              <a:rPr lang="en-US" altLang="zh-CN" dirty="0"/>
              <a:t>BMTA</a:t>
            </a:r>
            <a:r>
              <a:rPr lang="zh-CN" altLang="en-US" dirty="0"/>
              <a:t>）</a:t>
            </a:r>
            <a:endParaRPr lang="en-US" altLang="zh-CN" dirty="0"/>
          </a:p>
          <a:p>
            <a:r>
              <a:rPr lang="en-US" altLang="zh-CN" dirty="0" err="1"/>
              <a:t>FedAMP</a:t>
            </a:r>
            <a:r>
              <a:rPr lang="zh-CN" altLang="en-US" dirty="0"/>
              <a:t>和</a:t>
            </a:r>
            <a:r>
              <a:rPr lang="en-US" altLang="zh-CN" dirty="0" err="1"/>
              <a:t>HeurFedAMP</a:t>
            </a:r>
            <a:r>
              <a:rPr lang="zh-CN" altLang="en-US" dirty="0"/>
              <a:t>、在</a:t>
            </a:r>
            <a:r>
              <a:rPr lang="en-US" altLang="zh-CN" dirty="0"/>
              <a:t>MNIST</a:t>
            </a:r>
            <a:r>
              <a:rPr lang="zh-CN" altLang="en-US" dirty="0"/>
              <a:t>、</a:t>
            </a:r>
            <a:r>
              <a:rPr lang="en-US" altLang="zh-CN" dirty="0"/>
              <a:t>FMNIST</a:t>
            </a:r>
            <a:r>
              <a:rPr lang="zh-CN" altLang="en-US" dirty="0"/>
              <a:t>和</a:t>
            </a:r>
            <a:r>
              <a:rPr lang="en-US" altLang="zh-CN" dirty="0"/>
              <a:t>EMNIST</a:t>
            </a:r>
            <a:r>
              <a:rPr lang="zh-CN" altLang="en-US" dirty="0"/>
              <a:t>上的性能也与</a:t>
            </a:r>
            <a:r>
              <a:rPr lang="en-US" altLang="zh-CN" dirty="0" err="1"/>
              <a:t>FedAvg</a:t>
            </a:r>
            <a:r>
              <a:rPr lang="zh-CN" altLang="en-US" dirty="0"/>
              <a:t>和</a:t>
            </a:r>
            <a:r>
              <a:rPr lang="en-US" altLang="zh-CN" dirty="0" err="1"/>
              <a:t>FedProx</a:t>
            </a:r>
            <a:r>
              <a:rPr lang="zh-CN" altLang="en-US" dirty="0"/>
              <a:t>相当。</a:t>
            </a:r>
            <a:endParaRPr lang="en-US" altLang="zh-CN" dirty="0"/>
          </a:p>
        </p:txBody>
      </p:sp>
      <p:sp>
        <p:nvSpPr>
          <p:cNvPr id="4" name="灯片编号占位符 3"/>
          <p:cNvSpPr>
            <a:spLocks noGrp="1"/>
          </p:cNvSpPr>
          <p:nvPr>
            <p:ph type="sldNum" sz="quarter" idx="5"/>
          </p:nvPr>
        </p:nvSpPr>
        <p:spPr/>
        <p:txBody>
          <a:bodyPr/>
          <a:lstStyle/>
          <a:p>
            <a:fld id="{79230CFA-805A-4FD3-B3A0-DAAA5993DA17}" type="slidenum">
              <a:rPr lang="en-IN" smtClean="0"/>
              <a:t>12</a:t>
            </a:fld>
            <a:endParaRPr lang="en-IN" dirty="0"/>
          </a:p>
        </p:txBody>
      </p:sp>
    </p:spTree>
    <p:extLst>
      <p:ext uri="{BB962C8B-B14F-4D97-AF65-F5344CB8AC3E}">
        <p14:creationId xmlns:p14="http://schemas.microsoft.com/office/powerpoint/2010/main" val="150356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FedAvg</a:t>
            </a:r>
            <a:r>
              <a:rPr lang="zh-CN" altLang="en-US" dirty="0"/>
              <a:t>和</a:t>
            </a:r>
            <a:r>
              <a:rPr lang="en-US" altLang="zh-CN" dirty="0" err="1"/>
              <a:t>FedProx</a:t>
            </a:r>
            <a:r>
              <a:rPr lang="zh-CN" altLang="en-US" dirty="0"/>
              <a:t>在</a:t>
            </a:r>
            <a:r>
              <a:rPr lang="en-US" altLang="zh-CN" dirty="0"/>
              <a:t>FMNIST</a:t>
            </a:r>
            <a:r>
              <a:rPr lang="zh-CN" altLang="en-US" dirty="0"/>
              <a:t>和</a:t>
            </a:r>
            <a:r>
              <a:rPr lang="en-US" altLang="zh-CN" dirty="0"/>
              <a:t>EMNIST</a:t>
            </a:r>
            <a:r>
              <a:rPr lang="zh-CN" altLang="en-US" dirty="0"/>
              <a:t>上的性能退化很大，因为将在不同的非</a:t>
            </a:r>
            <a:r>
              <a:rPr lang="en-US" altLang="zh-CN" dirty="0"/>
              <a:t>IID</a:t>
            </a:r>
            <a:r>
              <a:rPr lang="zh-CN" altLang="en-US" dirty="0"/>
              <a:t>数据上训练的所有个性化模型进行全局聚合。</a:t>
            </a:r>
            <a:r>
              <a:rPr lang="en-US" altLang="zh-CN" b="0" i="0" dirty="0" err="1">
                <a:solidFill>
                  <a:srgbClr val="000000"/>
                </a:solidFill>
                <a:effectLst/>
                <a:latin typeface="Arial" panose="020B0604020202020204" pitchFamily="34" charset="0"/>
              </a:rPr>
              <a:t>FedAMP</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HeurFedAMP</a:t>
            </a:r>
            <a:r>
              <a:rPr lang="zh-CN" altLang="en-US" b="0" i="0" dirty="0">
                <a:solidFill>
                  <a:srgbClr val="000000"/>
                </a:solidFill>
                <a:effectLst/>
                <a:latin typeface="Arial" panose="020B0604020202020204" pitchFamily="34" charset="0"/>
              </a:rPr>
              <a:t>的良好性能是通过自适应地促进客户端之间的成对协作而实现的，无需使用单个全局模型。由于</a:t>
            </a:r>
            <a:r>
              <a:rPr lang="en-US" altLang="zh-CN" b="0" i="0" dirty="0" err="1">
                <a:solidFill>
                  <a:srgbClr val="000000"/>
                </a:solidFill>
                <a:effectLst/>
                <a:latin typeface="Arial" panose="020B0604020202020204" pitchFamily="34" charset="0"/>
              </a:rPr>
              <a:t>FedAMP</a:t>
            </a:r>
            <a:r>
              <a:rPr lang="zh-CN" altLang="en-US" b="0" i="0" dirty="0">
                <a:solidFill>
                  <a:srgbClr val="000000"/>
                </a:solidFill>
                <a:effectLst/>
                <a:latin typeface="Arial" panose="020B0604020202020204" pitchFamily="34" charset="0"/>
              </a:rPr>
              <a:t>和</a:t>
            </a:r>
            <a:r>
              <a:rPr lang="en-US" altLang="zh-CN" b="0" i="0" dirty="0" err="1">
                <a:solidFill>
                  <a:srgbClr val="000000"/>
                </a:solidFill>
                <a:effectLst/>
                <a:latin typeface="Arial" panose="020B0604020202020204" pitchFamily="34" charset="0"/>
              </a:rPr>
              <a:t>HeurFedAMP</a:t>
            </a:r>
            <a:r>
              <a:rPr lang="zh-CN" altLang="en-US" b="0" i="0" dirty="0">
                <a:solidFill>
                  <a:srgbClr val="000000"/>
                </a:solidFill>
                <a:effectLst/>
                <a:latin typeface="Arial" panose="020B0604020202020204" pitchFamily="34" charset="0"/>
              </a:rPr>
              <a:t>的个性化云模型只聚合了客户端的相似个性化模型，因此它们稳定地收敛，而不会受到不同个性化模型全局聚合所导致的不稳定影响。</a:t>
            </a:r>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13</a:t>
            </a:fld>
            <a:endParaRPr lang="en-IN" dirty="0"/>
          </a:p>
        </p:txBody>
      </p:sp>
    </p:spTree>
    <p:extLst>
      <p:ext uri="{BB962C8B-B14F-4D97-AF65-F5344CB8AC3E}">
        <p14:creationId xmlns:p14="http://schemas.microsoft.com/office/powerpoint/2010/main" val="263789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14</a:t>
            </a:fld>
            <a:endParaRPr lang="en-IN" dirty="0"/>
          </a:p>
        </p:txBody>
      </p:sp>
    </p:spTree>
    <p:extLst>
      <p:ext uri="{BB962C8B-B14F-4D97-AF65-F5344CB8AC3E}">
        <p14:creationId xmlns:p14="http://schemas.microsoft.com/office/powerpoint/2010/main" val="275148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为了详细评估所有方法的个性化性能，我们分析了每个客户拥有的个性化模型的测试准确性（图</a:t>
            </a:r>
            <a:r>
              <a:rPr lang="en-US" altLang="zh-CN" dirty="0"/>
              <a:t>2</a:t>
            </a:r>
            <a:r>
              <a:rPr lang="zh-CN" altLang="en-US" dirty="0"/>
              <a:t>）。</a:t>
            </a:r>
          </a:p>
        </p:txBody>
      </p:sp>
      <p:sp>
        <p:nvSpPr>
          <p:cNvPr id="4" name="灯片编号占位符 3"/>
          <p:cNvSpPr>
            <a:spLocks noGrp="1"/>
          </p:cNvSpPr>
          <p:nvPr>
            <p:ph type="sldNum" sz="quarter" idx="5"/>
          </p:nvPr>
        </p:nvSpPr>
        <p:spPr/>
        <p:txBody>
          <a:bodyPr/>
          <a:lstStyle/>
          <a:p>
            <a:fld id="{79230CFA-805A-4FD3-B3A0-DAAA5993DA17}" type="slidenum">
              <a:rPr lang="en-IN" smtClean="0"/>
              <a:t>15</a:t>
            </a:fld>
            <a:endParaRPr lang="en-IN" dirty="0"/>
          </a:p>
        </p:txBody>
      </p:sp>
    </p:spTree>
    <p:extLst>
      <p:ext uri="{BB962C8B-B14F-4D97-AF65-F5344CB8AC3E}">
        <p14:creationId xmlns:p14="http://schemas.microsoft.com/office/powerpoint/2010/main" val="755618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P108</a:t>
            </a:r>
            <a:endParaRPr lang="zh-CN" altLang="en-US" dirty="0"/>
          </a:p>
        </p:txBody>
      </p:sp>
      <p:sp>
        <p:nvSpPr>
          <p:cNvPr id="4" name="灯片编号占位符 3"/>
          <p:cNvSpPr>
            <a:spLocks noGrp="1"/>
          </p:cNvSpPr>
          <p:nvPr>
            <p:ph type="sldNum" sz="quarter" idx="10"/>
          </p:nvPr>
        </p:nvSpPr>
        <p:spPr/>
        <p:txBody>
          <a:bodyPr/>
          <a:lstStyle/>
          <a:p>
            <a:fld id="{79230CFA-805A-4FD3-B3A0-DAAA5993DA17}" type="slidenum">
              <a:rPr lang="en-IN" smtClean="0"/>
              <a:t>16</a:t>
            </a:fld>
            <a:endParaRPr lang="en-IN" dirty="0"/>
          </a:p>
        </p:txBody>
      </p:sp>
    </p:spTree>
    <p:extLst>
      <p:ext uri="{BB962C8B-B14F-4D97-AF65-F5344CB8AC3E}">
        <p14:creationId xmlns:p14="http://schemas.microsoft.com/office/powerpoint/2010/main" val="159676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2</a:t>
            </a:fld>
            <a:endParaRPr lang="en-IN" dirty="0"/>
          </a:p>
        </p:txBody>
      </p:sp>
    </p:spTree>
    <p:extLst>
      <p:ext uri="{BB962C8B-B14F-4D97-AF65-F5344CB8AC3E}">
        <p14:creationId xmlns:p14="http://schemas.microsoft.com/office/powerpoint/2010/main" val="1443796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3</a:t>
            </a:fld>
            <a:endParaRPr lang="en-IN" dirty="0"/>
          </a:p>
        </p:txBody>
      </p:sp>
    </p:spTree>
    <p:extLst>
      <p:ext uri="{BB962C8B-B14F-4D97-AF65-F5344CB8AC3E}">
        <p14:creationId xmlns:p14="http://schemas.microsoft.com/office/powerpoint/2010/main" val="211110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57381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 </a:t>
                </a:r>
                <a:r>
                  <a:rPr lang="en-US" altLang="zh-CN" dirty="0"/>
                  <a:t>α_</a:t>
                </a:r>
                <a:r>
                  <a:rPr lang="zh-CN" altLang="en-US" dirty="0"/>
                  <a:t>𝑘</a:t>
                </a:r>
                <a:r>
                  <a:rPr lang="en-US" altLang="zh-CN" dirty="0"/>
                  <a:t>&gt; 0</a:t>
                </a:r>
                <a:r>
                  <a:rPr lang="zh-CN" altLang="en-US" dirty="0"/>
                  <a:t>为梯度下降的步长</a:t>
                </a:r>
                <a:r>
                  <a:rPr lang="en-US" altLang="zh-CN" dirty="0"/>
                  <a:t>, </a:t>
                </a:r>
                <a:r>
                  <a:rPr lang="zh-CN" altLang="en-US" dirty="0"/>
                  <a:t>𝑊</a:t>
                </a:r>
                <a:r>
                  <a:rPr lang="en-US" altLang="zh-CN" dirty="0"/>
                  <a:t>^(</a:t>
                </a:r>
                <a:r>
                  <a:rPr lang="zh-CN" altLang="en-US" dirty="0"/>
                  <a:t>𝑘−</a:t>
                </a:r>
                <a:r>
                  <a:rPr lang="en-US" altLang="zh-CN" dirty="0"/>
                  <a:t>1)</a:t>
                </a:r>
                <a:r>
                  <a:rPr lang="zh-CN" altLang="en-US" dirty="0"/>
                  <a:t>表示第</a:t>
                </a:r>
                <a:r>
                  <a:rPr lang="en-US" altLang="zh-CN" dirty="0"/>
                  <a:t>(k−1)</a:t>
                </a:r>
                <a:r>
                  <a:rPr lang="zh-CN" altLang="en-US" dirty="0"/>
                  <a:t>次迭代后的矩阵</a:t>
                </a:r>
                <a:r>
                  <a:rPr lang="en-US" altLang="zh-CN" dirty="0"/>
                  <a:t>W</a:t>
                </a:r>
                <a:r>
                  <a:rPr lang="zh-CN" altLang="en-US" dirty="0"/>
                  <a:t>。</a:t>
                </a:r>
              </a:p>
            </p:txBody>
          </p:sp>
        </mc:Choice>
        <mc:Fallback xmlns="">
          <p:sp>
            <p:nvSpPr>
              <p:cNvPr id="3" name="备注占位符 2"/>
              <p:cNvSpPr>
                <a:spLocks noGrp="1"/>
              </p:cNvSpPr>
              <p:nvPr>
                <p:ph type="body" idx="1"/>
              </p:nvPr>
            </p:nvSpPr>
            <p:spPr/>
            <p:txBody>
              <a:bodyPr/>
              <a:lstStyle/>
              <a:p>
                <a:r>
                  <a:rPr lang="en-US" altLang="zh-CN" dirty="0"/>
                  <a:t>f(ˆ</a:t>
                </a:r>
                <a:r>
                  <a:rPr lang="en-US" altLang="zh-CN" dirty="0" err="1"/>
                  <a:t>xkt</a:t>
                </a:r>
                <a:r>
                  <a:rPr lang="en-US" altLang="zh-CN" dirty="0"/>
                  <a:t>, d)</a:t>
                </a:r>
                <a:r>
                  <a:rPr lang="zh-CN" altLang="en-US" dirty="0"/>
                  <a:t>表示在第</a:t>
                </a:r>
                <a:r>
                  <a:rPr lang="en-US" altLang="zh-CN" dirty="0"/>
                  <a:t>t </a:t>
                </a:r>
                <a:r>
                  <a:rPr lang="zh-CN" altLang="en-US" dirty="0"/>
                  <a:t>轮中第</a:t>
                </a:r>
                <a:r>
                  <a:rPr lang="en-US" altLang="zh-CN" dirty="0"/>
                  <a:t>k </a:t>
                </a:r>
                <a:r>
                  <a:rPr lang="zh-CN" altLang="en-US" dirty="0"/>
                  <a:t>个客户端模型在第</a:t>
                </a:r>
                <a:r>
                  <a:rPr lang="en-US" altLang="zh-CN" dirty="0"/>
                  <a:t>d </a:t>
                </a:r>
                <a:r>
                  <a:rPr lang="zh-CN" altLang="en-US" dirty="0"/>
                  <a:t>个</a:t>
                </a:r>
                <a:r>
                  <a:rPr lang="en-US" altLang="zh-CN" dirty="0"/>
                  <a:t>batch</a:t>
                </a:r>
                <a:r>
                  <a:rPr lang="zh-CN" altLang="en-US" dirty="0"/>
                  <a:t>的输出</a:t>
                </a:r>
              </a:p>
              <a:p>
                <a:r>
                  <a:rPr lang="en-US" altLang="zh-CN" sz="1200" dirty="0">
                    <a:solidFill>
                      <a:srgbClr val="000000"/>
                    </a:solidFill>
                    <a:latin typeface="Arial" panose="020B0604020202020204" pitchFamily="34" charset="0"/>
                  </a:rPr>
                  <a:t>|</a:t>
                </a:r>
                <a:r>
                  <a:rPr lang="en-US" altLang="zh-CN" sz="1200" b="0" i="0">
                    <a:solidFill>
                      <a:srgbClr val="000000"/>
                    </a:solidFill>
                    <a:latin typeface="Cambria Math" panose="02040503050406030204" pitchFamily="18" charset="0"/>
                  </a:rPr>
                  <a:t>𝑆_𝑡</a:t>
                </a:r>
                <a:r>
                  <a:rPr lang="en-US" altLang="zh-CN" sz="1200" dirty="0">
                    <a:solidFill>
                      <a:srgbClr val="000000"/>
                    </a:solidFill>
                    <a:latin typeface="Arial" panose="020B0604020202020204" pitchFamily="34" charset="0"/>
                  </a:rPr>
                  <a:t>|</a:t>
                </a:r>
                <a:r>
                  <a:rPr lang="zh-CN" altLang="en-US" sz="1200" dirty="0">
                    <a:solidFill>
                      <a:srgbClr val="000000"/>
                    </a:solidFill>
                    <a:latin typeface="Arial" panose="020B0604020202020204" pitchFamily="34" charset="0"/>
                  </a:rPr>
                  <a:t>表示每次抽取的进行聚合的</a:t>
                </a:r>
                <a:r>
                  <a:rPr lang="en-US" altLang="zh-CN" sz="1200" dirty="0">
                    <a:solidFill>
                      <a:srgbClr val="000000"/>
                    </a:solidFill>
                    <a:latin typeface="Arial" panose="020B0604020202020204" pitchFamily="34" charset="0"/>
                  </a:rPr>
                  <a:t>client</a:t>
                </a:r>
                <a:endParaRPr lang="zh-CN" altLang="en-US" dirty="0"/>
              </a:p>
            </p:txBody>
          </p:sp>
        </mc:Fallback>
      </mc:AlternateContent>
      <p:sp>
        <p:nvSpPr>
          <p:cNvPr id="4" name="灯片编号占位符 3"/>
          <p:cNvSpPr>
            <a:spLocks noGrp="1"/>
          </p:cNvSpPr>
          <p:nvPr>
            <p:ph type="sldNum" sz="quarter" idx="5"/>
          </p:nvPr>
        </p:nvSpPr>
        <p:spPr/>
        <p:txBody>
          <a:bodyPr/>
          <a:lstStyle/>
          <a:p>
            <a:fld id="{79230CFA-805A-4FD3-B3A0-DAAA5993DA17}" type="slidenum">
              <a:rPr lang="en-IN" smtClean="0"/>
              <a:t>5</a:t>
            </a:fld>
            <a:endParaRPr lang="en-IN" dirty="0"/>
          </a:p>
        </p:txBody>
      </p:sp>
    </p:spTree>
    <p:extLst>
      <p:ext uri="{BB962C8B-B14F-4D97-AF65-F5344CB8AC3E}">
        <p14:creationId xmlns:p14="http://schemas.microsoft.com/office/powerpoint/2010/main" val="318215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6</a:t>
            </a:fld>
            <a:endParaRPr lang="en-IN" dirty="0"/>
          </a:p>
        </p:txBody>
      </p:sp>
    </p:spTree>
    <p:extLst>
      <p:ext uri="{BB962C8B-B14F-4D97-AF65-F5344CB8AC3E}">
        <p14:creationId xmlns:p14="http://schemas.microsoft.com/office/powerpoint/2010/main" val="3856901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7</a:t>
            </a:fld>
            <a:endParaRPr lang="en-IN" dirty="0"/>
          </a:p>
        </p:txBody>
      </p:sp>
    </p:spTree>
    <p:extLst>
      <p:ext uri="{BB962C8B-B14F-4D97-AF65-F5344CB8AC3E}">
        <p14:creationId xmlns:p14="http://schemas.microsoft.com/office/powerpoint/2010/main" val="16071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8</a:t>
            </a:fld>
            <a:endParaRPr lang="en-IN" dirty="0"/>
          </a:p>
        </p:txBody>
      </p:sp>
    </p:spTree>
    <p:extLst>
      <p:ext uri="{BB962C8B-B14F-4D97-AF65-F5344CB8AC3E}">
        <p14:creationId xmlns:p14="http://schemas.microsoft.com/office/powerpoint/2010/main" val="2969234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134275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0524862" y="112603"/>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zh-CN" altLang="en-US"/>
              <a:t>单击此处编辑母版文本样式</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7"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IN"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10"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IN"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11"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IN"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zh-CN" altLang="en-US" dirty="0"/>
              <a:t>单击图标添加图片</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0627148" y="137299"/>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IN" dirty="0"/>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zh-CN" altLang="en-US"/>
              <a:t>单击此处编辑母版文本样式</a:t>
            </a:r>
          </a:p>
          <a:p>
            <a:pPr lvl="1">
              <a:buClr>
                <a:schemeClr val="accent2"/>
              </a:buClr>
            </a:pPr>
            <a:r>
              <a:rPr lang="zh-CN" altLang="en-US"/>
              <a:t>第二级</a:t>
            </a:r>
          </a:p>
          <a:p>
            <a:pPr lvl="2">
              <a:buClr>
                <a:schemeClr val="accent2"/>
              </a:buClr>
            </a:pPr>
            <a:r>
              <a:rPr lang="zh-CN" altLang="en-US"/>
              <a:t>第三级</a:t>
            </a:r>
          </a:p>
          <a:p>
            <a:pPr lvl="3">
              <a:buClr>
                <a:schemeClr val="accent2"/>
              </a:buClr>
            </a:pPr>
            <a:r>
              <a:rPr lang="zh-CN" altLang="en-US"/>
              <a:t>第四级</a:t>
            </a:r>
          </a:p>
          <a:p>
            <a:pPr lvl="4">
              <a:buClr>
                <a:schemeClr val="accent2"/>
              </a:buClr>
            </a:pPr>
            <a:r>
              <a:rPr lang="zh-CN" altLang="en-US"/>
              <a:t>第五级</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zh-CN" altLang="en-US"/>
              <a:t>单击此处编辑母版文本样式</a:t>
            </a:r>
          </a:p>
          <a:p>
            <a:pPr lvl="1">
              <a:buClr>
                <a:schemeClr val="accent2"/>
              </a:buClr>
            </a:pPr>
            <a:r>
              <a:rPr lang="zh-CN" altLang="en-US"/>
              <a:t>第二级</a:t>
            </a:r>
          </a:p>
          <a:p>
            <a:pPr lvl="2">
              <a:buClr>
                <a:schemeClr val="accent2"/>
              </a:buClr>
            </a:pPr>
            <a:r>
              <a:rPr lang="zh-CN" altLang="en-US"/>
              <a:t>第三级</a:t>
            </a:r>
          </a:p>
          <a:p>
            <a:pPr lvl="3">
              <a:buClr>
                <a:schemeClr val="accent2"/>
              </a:buClr>
            </a:pPr>
            <a:r>
              <a:rPr lang="zh-CN" altLang="en-US"/>
              <a:t>第四级</a:t>
            </a:r>
          </a:p>
          <a:p>
            <a:pPr lvl="4">
              <a:buClr>
                <a:schemeClr val="accent2"/>
              </a:buClr>
            </a:pPr>
            <a:r>
              <a:rPr lang="zh-CN" altLang="en-US"/>
              <a:t>第五级</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0601275" y="129115"/>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0570582" y="167459"/>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IN" dirty="0"/>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zh-CN" altLang="en-US" noProof="0"/>
              <a:t>单击图标添加图表</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zh-CN" altLang="en-US" noProof="0"/>
              <a:t>单击图标添加表格</a:t>
            </a:r>
            <a:endParaRPr lang="en-GB"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0570582" y="102544"/>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IN" dirty="0"/>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IN" dirty="0"/>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84" r="20784"/>
          <a:stretch>
            <a:fillRect/>
          </a:stretch>
        </p:blipFill>
        <p:spPr>
          <a:xfrm>
            <a:off x="-37100" y="860455"/>
            <a:ext cx="4428523" cy="5137089"/>
          </a:xfrm>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928241" y="2422350"/>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1158167" y="2886111"/>
            <a:ext cx="2031602" cy="1119347"/>
            <a:chOff x="1158167" y="2932766"/>
            <a:chExt cx="2031602" cy="1119347"/>
          </a:xfrm>
        </p:grpSpPr>
        <p:sp>
          <p:nvSpPr>
            <p:cNvPr id="20" name="TextBox 19">
              <a:extLst>
                <a:ext uri="{FF2B5EF4-FFF2-40B4-BE49-F238E27FC236}">
                  <a16:creationId xmlns:a16="http://schemas.microsoft.com/office/drawing/2014/main" id="{94DF2E04-7632-4FED-B0BF-8FB243D982A3}"/>
                </a:ext>
              </a:extLst>
            </p:cNvPr>
            <p:cNvSpPr txBox="1"/>
            <p:nvPr/>
          </p:nvSpPr>
          <p:spPr>
            <a:xfrm>
              <a:off x="1158167" y="2932766"/>
              <a:ext cx="1970411" cy="769441"/>
            </a:xfrm>
            <a:prstGeom prst="rect">
              <a:avLst/>
            </a:prstGeom>
            <a:noFill/>
          </p:spPr>
          <p:txBody>
            <a:bodyPr wrap="none" rtlCol="0">
              <a:spAutoFit/>
            </a:bodyPr>
            <a:lstStyle/>
            <a:p>
              <a:r>
                <a:rPr lang="en-US" altLang="zh-CN" sz="4400" b="1" dirty="0">
                  <a:solidFill>
                    <a:schemeClr val="bg1"/>
                  </a:solidFill>
                  <a:latin typeface="Arial Black" panose="020B0A04020102020204" pitchFamily="34" charset="0"/>
                </a:rPr>
                <a:t>TSMC</a:t>
              </a:r>
              <a:endParaRPr lang="en-IN" sz="44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1227180" y="3682781"/>
              <a:ext cx="1962589" cy="369332"/>
            </a:xfrm>
            <a:prstGeom prst="rect">
              <a:avLst/>
            </a:prstGeom>
            <a:noFill/>
          </p:spPr>
          <p:txBody>
            <a:bodyPr wrap="none" rtlCol="0">
              <a:spAutoFit/>
            </a:bodyPr>
            <a:lstStyle/>
            <a:p>
              <a:r>
                <a:rPr lang="en-US" altLang="zh-CN" dirty="0">
                  <a:solidFill>
                    <a:schemeClr val="bg1"/>
                  </a:solidFill>
                  <a:cs typeface="Calibri Light" panose="020F0302020204030204" pitchFamily="34" charset="0"/>
                </a:rPr>
                <a:t>Swarm Intelligence</a:t>
              </a:r>
              <a:endParaRPr lang="en-IN"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1923329" y="1267011"/>
            <a:ext cx="10648733" cy="1592459"/>
          </a:xfrm>
        </p:spPr>
        <p:txBody>
          <a:bodyPr>
            <a:noAutofit/>
          </a:bodyPr>
          <a:lstStyle/>
          <a:p>
            <a:pPr algn="ctr"/>
            <a:r>
              <a:rPr lang="en-US" altLang="zh-CN" sz="4400" i="0" dirty="0">
                <a:effectLst/>
              </a:rPr>
              <a:t>Personalized Cross-Silo Federated Learning on Non-IID Data</a:t>
            </a:r>
            <a:endParaRPr lang="en-IN" sz="4400" dirty="0">
              <a:ea typeface="+mn-ea"/>
            </a:endParaRP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4914900" y="3228134"/>
            <a:ext cx="6614174" cy="401730"/>
          </a:xfrm>
        </p:spPr>
        <p:txBody>
          <a:bodyPr/>
          <a:lstStyle/>
          <a:p>
            <a:pPr algn="ctr"/>
            <a:r>
              <a:rPr lang="en-US" altLang="zh-CN" sz="2400" dirty="0" err="1">
                <a:solidFill>
                  <a:schemeClr val="accent1"/>
                </a:solidFill>
              </a:rPr>
              <a:t>Yutao</a:t>
            </a:r>
            <a:r>
              <a:rPr lang="en-US" altLang="zh-CN" sz="2400" dirty="0">
                <a:solidFill>
                  <a:schemeClr val="accent1"/>
                </a:solidFill>
              </a:rPr>
              <a:t> Huang, </a:t>
            </a:r>
            <a:r>
              <a:rPr lang="en-US" altLang="zh-CN" sz="2400" dirty="0" err="1">
                <a:solidFill>
                  <a:schemeClr val="accent1"/>
                </a:solidFill>
              </a:rPr>
              <a:t>Lingyang</a:t>
            </a:r>
            <a:r>
              <a:rPr lang="en-US" altLang="zh-CN" sz="2400" dirty="0">
                <a:solidFill>
                  <a:schemeClr val="accent1"/>
                </a:solidFill>
              </a:rPr>
              <a:t> Chu, </a:t>
            </a:r>
            <a:r>
              <a:rPr lang="en-US" altLang="zh-CN" sz="2400" dirty="0" err="1">
                <a:solidFill>
                  <a:schemeClr val="accent1"/>
                </a:solidFill>
              </a:rPr>
              <a:t>Zirui</a:t>
            </a:r>
            <a:r>
              <a:rPr lang="en-US" altLang="zh-CN" sz="2400" dirty="0">
                <a:solidFill>
                  <a:schemeClr val="accent1"/>
                </a:solidFill>
              </a:rPr>
              <a:t> Zhou, </a:t>
            </a:r>
            <a:r>
              <a:rPr lang="en-US" altLang="zh-CN" sz="2400" dirty="0" err="1">
                <a:solidFill>
                  <a:schemeClr val="accent1"/>
                </a:solidFill>
              </a:rPr>
              <a:t>Lanjun</a:t>
            </a:r>
            <a:r>
              <a:rPr lang="en-US" altLang="zh-CN" sz="2400" dirty="0">
                <a:solidFill>
                  <a:schemeClr val="accent1"/>
                </a:solidFill>
              </a:rPr>
              <a:t> Wang,</a:t>
            </a:r>
          </a:p>
          <a:p>
            <a:pPr algn="ctr"/>
            <a:r>
              <a:rPr lang="en-US" altLang="zh-CN" sz="2400" dirty="0" err="1">
                <a:solidFill>
                  <a:schemeClr val="accent1"/>
                </a:solidFill>
              </a:rPr>
              <a:t>Jiangchuan</a:t>
            </a:r>
            <a:r>
              <a:rPr lang="en-US" altLang="zh-CN" sz="2400" dirty="0">
                <a:solidFill>
                  <a:schemeClr val="accent1"/>
                </a:solidFill>
              </a:rPr>
              <a:t> Liu, Jian Pei, Y </a:t>
            </a:r>
            <a:r>
              <a:rPr lang="en-US" altLang="zh-CN" sz="2400" dirty="0" err="1">
                <a:solidFill>
                  <a:schemeClr val="accent1"/>
                </a:solidFill>
              </a:rPr>
              <a:t>ong</a:t>
            </a:r>
            <a:r>
              <a:rPr lang="en-US" altLang="zh-CN" sz="2400" dirty="0">
                <a:solidFill>
                  <a:schemeClr val="accent1"/>
                </a:solidFill>
              </a:rPr>
              <a:t> Zhang</a:t>
            </a:r>
            <a:endParaRPr lang="en-US" altLang="zh-CN" sz="3200" b="1" dirty="0">
              <a:solidFill>
                <a:schemeClr val="accent1"/>
              </a:solidFill>
            </a:endParaRPr>
          </a:p>
        </p:txBody>
      </p:sp>
      <p:sp>
        <p:nvSpPr>
          <p:cNvPr id="4" name="矩形 3"/>
          <p:cNvSpPr/>
          <p:nvPr/>
        </p:nvSpPr>
        <p:spPr>
          <a:xfrm>
            <a:off x="7060199" y="4916249"/>
            <a:ext cx="2843087" cy="523220"/>
          </a:xfrm>
          <a:prstGeom prst="rect">
            <a:avLst/>
          </a:prstGeom>
        </p:spPr>
        <p:txBody>
          <a:bodyPr wrap="square">
            <a:spAutoFit/>
          </a:bodyPr>
          <a:lstStyle/>
          <a:p>
            <a:r>
              <a:rPr lang="en-US" altLang="zh-CN" sz="2800" dirty="0">
                <a:solidFill>
                  <a:schemeClr val="accent1"/>
                </a:solidFill>
                <a:effectLst/>
                <a:latin typeface="Arial" panose="020B0604020202020204" pitchFamily="34" charset="0"/>
              </a:rPr>
              <a:t>AAAI2021</a:t>
            </a:r>
            <a:endParaRPr lang="zh-CN" altLang="en-US" sz="2800" dirty="0">
              <a:solidFill>
                <a:schemeClr val="accent1"/>
              </a:solidFill>
            </a:endParaRPr>
          </a:p>
        </p:txBody>
      </p:sp>
    </p:spTree>
    <p:extLst>
      <p:ext uri="{BB962C8B-B14F-4D97-AF65-F5344CB8AC3E}">
        <p14:creationId xmlns:p14="http://schemas.microsoft.com/office/powerpoint/2010/main" val="208140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五、</a:t>
            </a:r>
            <a:r>
              <a:rPr lang="en-US" altLang="zh-CN" dirty="0"/>
              <a:t> </a:t>
            </a:r>
            <a:r>
              <a:rPr lang="zh-CN" altLang="en-US" dirty="0"/>
              <a:t>第三种方法</a:t>
            </a:r>
            <a:r>
              <a:rPr lang="en-US" altLang="zh-CN" dirty="0"/>
              <a:t>—</a:t>
            </a:r>
            <a:r>
              <a:rPr lang="en-US" altLang="zh-CN" dirty="0" err="1"/>
              <a:t>HeurFedAMP</a:t>
            </a:r>
            <a:endParaRPr lang="zh-CN" altLang="en-US" dirty="0"/>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10</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241852" y="1717541"/>
            <a:ext cx="11708296" cy="1077218"/>
          </a:xfrm>
          <a:prstGeom prst="rect">
            <a:avLst/>
          </a:prstGeom>
          <a:noFill/>
        </p:spPr>
        <p:txBody>
          <a:bodyPr wrap="square" rtlCol="0">
            <a:spAutoFit/>
          </a:bodyPr>
          <a:lstStyle/>
          <a:p>
            <a:pPr algn="just"/>
            <a:r>
              <a:rPr lang="en-US" altLang="zh-CN" sz="3200" dirty="0"/>
              <a:t>	</a:t>
            </a:r>
            <a:r>
              <a:rPr lang="zh-CN" altLang="en-US" sz="3200" dirty="0"/>
              <a:t>由于在参数较多的情况下，计算欧氏距离维数过高，因此使用余弦距离代替。</a:t>
            </a:r>
            <a:endParaRPr lang="en-US" altLang="zh-CN" sz="3200" b="1" dirty="0"/>
          </a:p>
        </p:txBody>
      </p:sp>
      <p:pic>
        <p:nvPicPr>
          <p:cNvPr id="6" name="图片 5">
            <a:extLst>
              <a:ext uri="{FF2B5EF4-FFF2-40B4-BE49-F238E27FC236}">
                <a16:creationId xmlns:a16="http://schemas.microsoft.com/office/drawing/2014/main" id="{7523D344-0EF5-EC71-7C41-E47DF5996C0A}"/>
              </a:ext>
            </a:extLst>
          </p:cNvPr>
          <p:cNvPicPr>
            <a:picLocks noChangeAspect="1"/>
          </p:cNvPicPr>
          <p:nvPr/>
        </p:nvPicPr>
        <p:blipFill rotWithShape="1">
          <a:blip r:embed="rId3"/>
          <a:srcRect l="2909" t="54848" r="44000" b="11990"/>
          <a:stretch/>
        </p:blipFill>
        <p:spPr>
          <a:xfrm>
            <a:off x="1179028" y="3117939"/>
            <a:ext cx="8577721" cy="1639509"/>
          </a:xfrm>
          <a:prstGeom prst="rect">
            <a:avLst/>
          </a:prstGeom>
        </p:spPr>
      </p:pic>
    </p:spTree>
    <p:extLst>
      <p:ext uri="{BB962C8B-B14F-4D97-AF65-F5344CB8AC3E}">
        <p14:creationId xmlns:p14="http://schemas.microsoft.com/office/powerpoint/2010/main" val="184525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六、实验</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11</a:t>
            </a:fld>
            <a:endParaRPr lang="en-IN" dirty="0"/>
          </a:p>
        </p:txBody>
      </p:sp>
      <p:sp>
        <p:nvSpPr>
          <p:cNvPr id="7" name="文本框 6">
            <a:extLst>
              <a:ext uri="{FF2B5EF4-FFF2-40B4-BE49-F238E27FC236}">
                <a16:creationId xmlns:a16="http://schemas.microsoft.com/office/drawing/2014/main" id="{B33F6386-83EF-ABB0-9E72-C412C81B7FB1}"/>
              </a:ext>
            </a:extLst>
          </p:cNvPr>
          <p:cNvSpPr txBox="1"/>
          <p:nvPr/>
        </p:nvSpPr>
        <p:spPr>
          <a:xfrm>
            <a:off x="304802" y="1509622"/>
            <a:ext cx="11720513" cy="5029290"/>
          </a:xfrm>
          <a:prstGeom prst="rect">
            <a:avLst/>
          </a:prstGeom>
          <a:noFill/>
        </p:spPr>
        <p:txBody>
          <a:bodyPr wrap="square">
            <a:spAutoFit/>
          </a:bodyPr>
          <a:lstStyle/>
          <a:p>
            <a:r>
              <a:rPr lang="en-US" altLang="zh-CN" sz="3200" dirty="0"/>
              <a:t>	</a:t>
            </a:r>
            <a:r>
              <a:rPr lang="zh-CN" altLang="en-US" sz="3200" dirty="0"/>
              <a:t>我们使用了四个数据集，</a:t>
            </a:r>
            <a:r>
              <a:rPr lang="en-US" altLang="zh-CN" sz="3200" dirty="0"/>
              <a:t>MNIST</a:t>
            </a:r>
            <a:r>
              <a:rPr lang="zh-CN" altLang="en-US" sz="3200" dirty="0"/>
              <a:t>、</a:t>
            </a:r>
            <a:r>
              <a:rPr lang="en-US" altLang="zh-CN" sz="3200" dirty="0"/>
              <a:t>FMNIST</a:t>
            </a:r>
            <a:r>
              <a:rPr lang="zh-CN" altLang="en-US" sz="3200" dirty="0"/>
              <a:t>（</a:t>
            </a:r>
            <a:r>
              <a:rPr lang="en-US" altLang="zh-CN" sz="3200" dirty="0" err="1"/>
              <a:t>FashionMNIST</a:t>
            </a:r>
            <a:r>
              <a:rPr lang="zh-CN" altLang="en-US" sz="3200" dirty="0"/>
              <a:t>）、</a:t>
            </a:r>
            <a:r>
              <a:rPr lang="en-US" altLang="zh-CN" sz="3200" dirty="0"/>
              <a:t>EMNIST</a:t>
            </a:r>
            <a:r>
              <a:rPr lang="zh-CN" altLang="en-US" sz="3200" dirty="0"/>
              <a:t>（扩展</a:t>
            </a:r>
            <a:r>
              <a:rPr lang="en-US" altLang="zh-CN" sz="3200" dirty="0"/>
              <a:t>MNIST</a:t>
            </a:r>
            <a:r>
              <a:rPr lang="zh-CN" altLang="en-US" sz="3200" dirty="0"/>
              <a:t>）和</a:t>
            </a:r>
            <a:r>
              <a:rPr lang="en-US" altLang="zh-CN" sz="3200" dirty="0"/>
              <a:t>CIFAR100</a:t>
            </a:r>
            <a:r>
              <a:rPr lang="zh-CN" altLang="en-US" sz="3200" dirty="0"/>
              <a:t>。</a:t>
            </a:r>
            <a:endParaRPr lang="en-US" altLang="zh-CN" sz="3200" dirty="0"/>
          </a:p>
          <a:p>
            <a:r>
              <a:rPr lang="en-US" altLang="zh-CN" sz="3200" dirty="0"/>
              <a:t>	</a:t>
            </a:r>
            <a:r>
              <a:rPr lang="zh-CN" altLang="en-US" sz="3200" dirty="0"/>
              <a:t>对于每个数据集，我们应用三种不同的数据设置：</a:t>
            </a:r>
            <a:r>
              <a:rPr lang="en-US" altLang="zh-CN" sz="3200" dirty="0"/>
              <a:t>1</a:t>
            </a:r>
            <a:r>
              <a:rPr lang="zh-CN" altLang="en-US" sz="3200" dirty="0"/>
              <a:t>）</a:t>
            </a:r>
            <a:r>
              <a:rPr lang="en-US" altLang="zh-CN" sz="3200" dirty="0"/>
              <a:t>IID</a:t>
            </a:r>
            <a:r>
              <a:rPr lang="zh-CN" altLang="en-US" sz="3200" dirty="0"/>
              <a:t>数据设置，在不同的客户机上均匀分布数据；</a:t>
            </a:r>
            <a:r>
              <a:rPr lang="en-US" altLang="zh-CN" sz="3200" dirty="0"/>
              <a:t>2</a:t>
            </a:r>
            <a:r>
              <a:rPr lang="zh-CN" altLang="en-US" sz="3200" dirty="0"/>
              <a:t>） 病理性非</a:t>
            </a:r>
            <a:r>
              <a:rPr lang="en-US" altLang="zh-CN" sz="3200" dirty="0"/>
              <a:t>IID</a:t>
            </a:r>
            <a:r>
              <a:rPr lang="zh-CN" altLang="en-US" sz="3200" dirty="0"/>
              <a:t>数据设置，以非</a:t>
            </a:r>
            <a:r>
              <a:rPr lang="en-US" altLang="zh-CN" sz="3200" dirty="0"/>
              <a:t>IID</a:t>
            </a:r>
            <a:r>
              <a:rPr lang="zh-CN" altLang="en-US" sz="3200" dirty="0"/>
              <a:t>方式划分数据集，使每个客户端包含两类样本，并且客户端的私有数据之间不存在分组相似性；</a:t>
            </a:r>
            <a:r>
              <a:rPr lang="en-US" altLang="zh-CN" sz="3200" dirty="0"/>
              <a:t>3</a:t>
            </a:r>
            <a:r>
              <a:rPr lang="zh-CN" altLang="en-US" sz="3200" dirty="0"/>
              <a:t>）一种实用的非</a:t>
            </a:r>
            <a:r>
              <a:rPr lang="en-US" altLang="zh-CN" sz="3200" dirty="0"/>
              <a:t>IID</a:t>
            </a:r>
            <a:r>
              <a:rPr lang="zh-CN" altLang="en-US" sz="3200" dirty="0"/>
              <a:t>数据设置，首先将客户机划分为多个组，然后以这样的方式将数据样本分配给客户机：同一组中的客户机具有相似的数据分布，不同组中的客户机具有不同的数据分布，每个客户机具有来自所有类的数据，每个客户机的样本数对于不同的组是不同的。</a:t>
            </a:r>
          </a:p>
        </p:txBody>
      </p:sp>
    </p:spTree>
    <p:extLst>
      <p:ext uri="{BB962C8B-B14F-4D97-AF65-F5344CB8AC3E}">
        <p14:creationId xmlns:p14="http://schemas.microsoft.com/office/powerpoint/2010/main" val="98043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六、实验</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12</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pic>
        <p:nvPicPr>
          <p:cNvPr id="5" name="图片 4">
            <a:extLst>
              <a:ext uri="{FF2B5EF4-FFF2-40B4-BE49-F238E27FC236}">
                <a16:creationId xmlns:a16="http://schemas.microsoft.com/office/drawing/2014/main" id="{412663C6-60B6-2BBA-273D-E82D184A95DE}"/>
              </a:ext>
            </a:extLst>
          </p:cNvPr>
          <p:cNvPicPr>
            <a:picLocks noChangeAspect="1"/>
          </p:cNvPicPr>
          <p:nvPr/>
        </p:nvPicPr>
        <p:blipFill rotWithShape="1">
          <a:blip r:embed="rId3"/>
          <a:srcRect b="51404"/>
          <a:stretch/>
        </p:blipFill>
        <p:spPr>
          <a:xfrm>
            <a:off x="1625077" y="1402215"/>
            <a:ext cx="9336157" cy="5209777"/>
          </a:xfrm>
          <a:prstGeom prst="rect">
            <a:avLst/>
          </a:prstGeom>
        </p:spPr>
      </p:pic>
    </p:spTree>
    <p:extLst>
      <p:ext uri="{BB962C8B-B14F-4D97-AF65-F5344CB8AC3E}">
        <p14:creationId xmlns:p14="http://schemas.microsoft.com/office/powerpoint/2010/main" val="254941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六、实验</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13</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pic>
        <p:nvPicPr>
          <p:cNvPr id="5" name="图片 4">
            <a:extLst>
              <a:ext uri="{FF2B5EF4-FFF2-40B4-BE49-F238E27FC236}">
                <a16:creationId xmlns:a16="http://schemas.microsoft.com/office/drawing/2014/main" id="{412663C6-60B6-2BBA-273D-E82D184A95DE}"/>
              </a:ext>
            </a:extLst>
          </p:cNvPr>
          <p:cNvPicPr>
            <a:picLocks noChangeAspect="1"/>
          </p:cNvPicPr>
          <p:nvPr/>
        </p:nvPicPr>
        <p:blipFill rotWithShape="1">
          <a:blip r:embed="rId3"/>
          <a:srcRect t="48596"/>
          <a:stretch/>
        </p:blipFill>
        <p:spPr>
          <a:xfrm>
            <a:off x="1509120" y="1306506"/>
            <a:ext cx="9173759" cy="5414969"/>
          </a:xfrm>
          <a:prstGeom prst="rect">
            <a:avLst/>
          </a:prstGeom>
        </p:spPr>
      </p:pic>
    </p:spTree>
    <p:extLst>
      <p:ext uri="{BB962C8B-B14F-4D97-AF65-F5344CB8AC3E}">
        <p14:creationId xmlns:p14="http://schemas.microsoft.com/office/powerpoint/2010/main" val="31493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六、实验</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14</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pic>
        <p:nvPicPr>
          <p:cNvPr id="6" name="图片 5">
            <a:extLst>
              <a:ext uri="{FF2B5EF4-FFF2-40B4-BE49-F238E27FC236}">
                <a16:creationId xmlns:a16="http://schemas.microsoft.com/office/drawing/2014/main" id="{2C6BCECD-8EC9-D242-0A39-603E886C553C}"/>
              </a:ext>
            </a:extLst>
          </p:cNvPr>
          <p:cNvPicPr>
            <a:picLocks noChangeAspect="1"/>
          </p:cNvPicPr>
          <p:nvPr/>
        </p:nvPicPr>
        <p:blipFill>
          <a:blip r:embed="rId3"/>
          <a:stretch>
            <a:fillRect/>
          </a:stretch>
        </p:blipFill>
        <p:spPr>
          <a:xfrm>
            <a:off x="2093843" y="1347481"/>
            <a:ext cx="8063033" cy="5319245"/>
          </a:xfrm>
          <a:prstGeom prst="rect">
            <a:avLst/>
          </a:prstGeom>
        </p:spPr>
      </p:pic>
    </p:spTree>
    <p:extLst>
      <p:ext uri="{BB962C8B-B14F-4D97-AF65-F5344CB8AC3E}">
        <p14:creationId xmlns:p14="http://schemas.microsoft.com/office/powerpoint/2010/main" val="985213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六、实验</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15</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pic>
        <p:nvPicPr>
          <p:cNvPr id="7" name="图片 6">
            <a:extLst>
              <a:ext uri="{FF2B5EF4-FFF2-40B4-BE49-F238E27FC236}">
                <a16:creationId xmlns:a16="http://schemas.microsoft.com/office/drawing/2014/main" id="{F5A6A966-2CFF-F8FF-1A94-85600A7846FC}"/>
              </a:ext>
            </a:extLst>
          </p:cNvPr>
          <p:cNvPicPr>
            <a:picLocks noChangeAspect="1"/>
          </p:cNvPicPr>
          <p:nvPr/>
        </p:nvPicPr>
        <p:blipFill rotWithShape="1">
          <a:blip r:embed="rId3"/>
          <a:srcRect l="-1" r="-340" b="35164"/>
          <a:stretch/>
        </p:blipFill>
        <p:spPr>
          <a:xfrm>
            <a:off x="3071719" y="376728"/>
            <a:ext cx="6758081" cy="6481272"/>
          </a:xfrm>
          <a:prstGeom prst="rect">
            <a:avLst/>
          </a:prstGeom>
        </p:spPr>
      </p:pic>
    </p:spTree>
    <p:extLst>
      <p:ext uri="{BB962C8B-B14F-4D97-AF65-F5344CB8AC3E}">
        <p14:creationId xmlns:p14="http://schemas.microsoft.com/office/powerpoint/2010/main" val="88153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846115" y="2835609"/>
            <a:ext cx="2132315" cy="1178855"/>
            <a:chOff x="2846115" y="2882264"/>
            <a:chExt cx="2132315" cy="1178855"/>
          </a:xfrm>
        </p:grpSpPr>
        <p:sp>
          <p:nvSpPr>
            <p:cNvPr id="21" name="TextBox 20">
              <a:extLst>
                <a:ext uri="{FF2B5EF4-FFF2-40B4-BE49-F238E27FC236}">
                  <a16:creationId xmlns:a16="http://schemas.microsoft.com/office/drawing/2014/main" id="{A20626FA-81E3-4C45-BF2D-D52CF6D96238}"/>
                </a:ext>
              </a:extLst>
            </p:cNvPr>
            <p:cNvSpPr txBox="1"/>
            <p:nvPr/>
          </p:nvSpPr>
          <p:spPr>
            <a:xfrm>
              <a:off x="2846115" y="2882264"/>
              <a:ext cx="2132315" cy="830997"/>
            </a:xfrm>
            <a:prstGeom prst="rect">
              <a:avLst/>
            </a:prstGeom>
            <a:noFill/>
          </p:spPr>
          <p:txBody>
            <a:bodyPr wrap="none" rtlCol="0">
              <a:spAutoFit/>
            </a:bodyPr>
            <a:lstStyle/>
            <a:p>
              <a:r>
                <a:rPr lang="en-US" sz="4800" b="1" dirty="0">
                  <a:solidFill>
                    <a:schemeClr val="bg1"/>
                  </a:solidFill>
                  <a:latin typeface="Arial Black" panose="020B0A04020102020204" pitchFamily="34" charset="0"/>
                </a:rPr>
                <a:t>TSMC</a:t>
              </a:r>
              <a:endParaRPr lang="en-IN" sz="4800" b="1" dirty="0">
                <a:solidFill>
                  <a:schemeClr val="bg1"/>
                </a:solidFill>
                <a:latin typeface="Arial Black" panose="020B0A04020102020204" pitchFamily="34" charset="0"/>
              </a:endParaRPr>
            </a:p>
          </p:txBody>
        </p:sp>
        <p:sp>
          <p:nvSpPr>
            <p:cNvPr id="22" name="TextBox 21">
              <a:extLst>
                <a:ext uri="{FF2B5EF4-FFF2-40B4-BE49-F238E27FC236}">
                  <a16:creationId xmlns:a16="http://schemas.microsoft.com/office/drawing/2014/main" id="{D6E86452-6AEA-4380-9682-AB26317ADB62}"/>
                </a:ext>
              </a:extLst>
            </p:cNvPr>
            <p:cNvSpPr txBox="1"/>
            <p:nvPr/>
          </p:nvSpPr>
          <p:spPr>
            <a:xfrm>
              <a:off x="2930977" y="3691787"/>
              <a:ext cx="1962589" cy="369332"/>
            </a:xfrm>
            <a:prstGeom prst="rect">
              <a:avLst/>
            </a:prstGeom>
            <a:noFill/>
          </p:spPr>
          <p:txBody>
            <a:bodyPr wrap="none" rtlCol="0">
              <a:spAutoFit/>
            </a:bodyPr>
            <a:lstStyle/>
            <a:p>
              <a:r>
                <a:rPr lang="en-IN" dirty="0">
                  <a:solidFill>
                    <a:schemeClr val="bg1"/>
                  </a:solidFill>
                  <a:cs typeface="Calibri Light" panose="020F0302020204030204" pitchFamily="34" charset="0"/>
                </a:rPr>
                <a:t>Swarm Intelligence</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IN" dirty="0"/>
              <a:t>Thank 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altLang="zh-CN" dirty="0" err="1"/>
              <a:t>Shiqi</a:t>
            </a:r>
            <a:r>
              <a:rPr lang="en-US" altLang="zh-CN" dirty="0"/>
              <a:t> Zhang </a:t>
            </a:r>
            <a:endParaRPr lang="en-IN" dirty="0"/>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ZA" dirty="0"/>
              <a:t>15842235166</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IN" dirty="0"/>
              <a:t>zhangshiqi123@dlmu.edu.cn</a:t>
            </a:r>
          </a:p>
        </p:txBody>
      </p:sp>
      <p:sp>
        <p:nvSpPr>
          <p:cNvPr id="3" name="文本占位符 2">
            <a:extLst>
              <a:ext uri="{FF2B5EF4-FFF2-40B4-BE49-F238E27FC236}">
                <a16:creationId xmlns:a16="http://schemas.microsoft.com/office/drawing/2014/main" id="{62857D71-AC5B-40DD-BA6B-5DFD0CC8FAD0}"/>
              </a:ext>
            </a:extLst>
          </p:cNvPr>
          <p:cNvSpPr>
            <a:spLocks noGrp="1"/>
          </p:cNvSpPr>
          <p:nvPr>
            <p:ph type="body" sz="quarter" idx="18"/>
          </p:nvPr>
        </p:nvSpPr>
        <p:spPr/>
        <p:txBody>
          <a:bodyPr/>
          <a:lstStyle/>
          <a:p>
            <a:endParaRPr lang="zh-CN" altLang="en-US" dirty="0"/>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一、</a:t>
            </a:r>
            <a:r>
              <a:rPr lang="en-US" altLang="zh-CN" dirty="0"/>
              <a:t> </a:t>
            </a:r>
            <a:r>
              <a:rPr lang="zh-CN" altLang="en-US" dirty="0"/>
              <a:t>背景</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2</a:t>
            </a:fld>
            <a:endParaRPr lang="en-IN" dirty="0"/>
          </a:p>
        </p:txBody>
      </p:sp>
      <p:sp>
        <p:nvSpPr>
          <p:cNvPr id="5" name="文本框 4">
            <a:extLst>
              <a:ext uri="{FF2B5EF4-FFF2-40B4-BE49-F238E27FC236}">
                <a16:creationId xmlns:a16="http://schemas.microsoft.com/office/drawing/2014/main" id="{C40BDD0C-F643-4341-BCB2-141D90A2A37E}"/>
              </a:ext>
            </a:extLst>
          </p:cNvPr>
          <p:cNvSpPr txBox="1"/>
          <p:nvPr/>
        </p:nvSpPr>
        <p:spPr>
          <a:xfrm>
            <a:off x="355479" y="2397948"/>
            <a:ext cx="11481042" cy="2062103"/>
          </a:xfrm>
          <a:prstGeom prst="rect">
            <a:avLst/>
          </a:prstGeom>
          <a:noFill/>
        </p:spPr>
        <p:txBody>
          <a:bodyPr wrap="square" rtlCol="0">
            <a:spAutoFit/>
          </a:bodyPr>
          <a:lstStyle/>
          <a:p>
            <a:pPr algn="just"/>
            <a:r>
              <a:rPr lang="en-US" altLang="zh-CN" sz="3200" b="0" i="0" dirty="0">
                <a:solidFill>
                  <a:srgbClr val="121212"/>
                </a:solidFill>
                <a:effectLst/>
                <a:latin typeface="-apple-system"/>
              </a:rPr>
              <a:t>	</a:t>
            </a:r>
            <a:r>
              <a:rPr lang="zh-CN" altLang="en-US" sz="3200" b="0" i="0" dirty="0">
                <a:solidFill>
                  <a:srgbClr val="121212"/>
                </a:solidFill>
                <a:effectLst/>
                <a:latin typeface="-apple-system"/>
              </a:rPr>
              <a:t>经典的联邦学习方法是从</a:t>
            </a:r>
            <a:r>
              <a:rPr lang="zh-CN" altLang="en-US" sz="3200" dirty="0">
                <a:solidFill>
                  <a:srgbClr val="121212"/>
                </a:solidFill>
                <a:latin typeface="-apple-system"/>
              </a:rPr>
              <a:t>客户端</a:t>
            </a:r>
            <a:r>
              <a:rPr lang="zh-CN" altLang="en-US" sz="3200" b="0" i="0" dirty="0">
                <a:solidFill>
                  <a:srgbClr val="121212"/>
                </a:solidFill>
                <a:effectLst/>
                <a:latin typeface="-apple-system"/>
              </a:rPr>
              <a:t>模型中聚合得到一个</a:t>
            </a:r>
            <a:r>
              <a:rPr lang="zh-CN" altLang="en-US" sz="3200" dirty="0">
                <a:solidFill>
                  <a:srgbClr val="121212"/>
                </a:solidFill>
                <a:latin typeface="-apple-system"/>
              </a:rPr>
              <a:t>全局</a:t>
            </a:r>
            <a:r>
              <a:rPr lang="zh-CN" altLang="en-US" sz="3200" b="0" i="0" dirty="0">
                <a:solidFill>
                  <a:srgbClr val="121212"/>
                </a:solidFill>
                <a:effectLst/>
                <a:latin typeface="-apple-system"/>
              </a:rPr>
              <a:t>模型，但这种方法高度依赖于数据</a:t>
            </a:r>
            <a:r>
              <a:rPr lang="en-US" altLang="zh-CN" sz="3200" b="0" i="0" dirty="0">
                <a:solidFill>
                  <a:srgbClr val="121212"/>
                </a:solidFill>
                <a:effectLst/>
                <a:latin typeface="-apple-system"/>
              </a:rPr>
              <a:t>IID</a:t>
            </a:r>
            <a:r>
              <a:rPr lang="zh-CN" altLang="en-US" sz="3200" b="0" i="0" dirty="0">
                <a:solidFill>
                  <a:srgbClr val="121212"/>
                </a:solidFill>
                <a:effectLst/>
                <a:latin typeface="-apple-system"/>
              </a:rPr>
              <a:t>分布。然而在现实场景中很多数据分布是</a:t>
            </a:r>
            <a:r>
              <a:rPr lang="en-US" altLang="zh-CN" sz="3200" b="0" i="0" dirty="0">
                <a:solidFill>
                  <a:srgbClr val="121212"/>
                </a:solidFill>
                <a:effectLst/>
                <a:latin typeface="-apple-system"/>
              </a:rPr>
              <a:t>Non-IID</a:t>
            </a:r>
            <a:r>
              <a:rPr lang="zh-CN" altLang="en-US" sz="3200" b="0" i="0" dirty="0">
                <a:solidFill>
                  <a:srgbClr val="121212"/>
                </a:solidFill>
                <a:effectLst/>
                <a:latin typeface="-apple-system"/>
              </a:rPr>
              <a:t>的。我们认为瓶颈在于错误地假定了一个全局模型可以适应所有</a:t>
            </a:r>
            <a:r>
              <a:rPr lang="zh-CN" altLang="en-US" sz="3200" dirty="0">
                <a:solidFill>
                  <a:srgbClr val="121212"/>
                </a:solidFill>
                <a:latin typeface="-apple-system"/>
              </a:rPr>
              <a:t>客户端</a:t>
            </a:r>
            <a:r>
              <a:rPr lang="zh-CN" altLang="en-US" sz="3200" b="0" i="0" dirty="0">
                <a:solidFill>
                  <a:srgbClr val="121212"/>
                </a:solidFill>
                <a:effectLst/>
                <a:latin typeface="-apple-system"/>
              </a:rPr>
              <a:t>。因此，我们提出</a:t>
            </a:r>
            <a:r>
              <a:rPr lang="en-US" altLang="zh-CN" sz="3200" b="0" i="0" dirty="0" err="1">
                <a:solidFill>
                  <a:srgbClr val="121212"/>
                </a:solidFill>
                <a:effectLst/>
                <a:latin typeface="-apple-system"/>
              </a:rPr>
              <a:t>FedAMP</a:t>
            </a:r>
            <a:r>
              <a:rPr lang="zh-CN" altLang="en-US" sz="3200" dirty="0">
                <a:solidFill>
                  <a:srgbClr val="121212"/>
                </a:solidFill>
                <a:latin typeface="-apple-system"/>
              </a:rPr>
              <a:t>。</a:t>
            </a:r>
            <a:endParaRPr lang="en-US" altLang="zh-CN" sz="3200" b="0" i="0" dirty="0">
              <a:solidFill>
                <a:srgbClr val="121212"/>
              </a:solidFill>
              <a:effectLst/>
              <a:latin typeface="-apple-system"/>
            </a:endParaRPr>
          </a:p>
        </p:txBody>
      </p:sp>
    </p:spTree>
    <p:extLst>
      <p:ext uri="{BB962C8B-B14F-4D97-AF65-F5344CB8AC3E}">
        <p14:creationId xmlns:p14="http://schemas.microsoft.com/office/powerpoint/2010/main" val="26674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二、</a:t>
            </a:r>
            <a:r>
              <a:rPr lang="en-US" altLang="zh-CN" dirty="0"/>
              <a:t> </a:t>
            </a:r>
            <a:r>
              <a:rPr lang="zh-CN" altLang="en-US" dirty="0"/>
              <a:t>建模</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3</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961BC26-7B5F-B7CF-5767-4E1B419E17D8}"/>
                  </a:ext>
                </a:extLst>
              </p:cNvPr>
              <p:cNvSpPr txBox="1"/>
              <p:nvPr/>
            </p:nvSpPr>
            <p:spPr>
              <a:xfrm>
                <a:off x="248346" y="2101955"/>
                <a:ext cx="11943654" cy="2062103"/>
              </a:xfrm>
              <a:prstGeom prst="rect">
                <a:avLst/>
              </a:prstGeom>
              <a:noFill/>
            </p:spPr>
            <p:txBody>
              <a:bodyPr wrap="square">
                <a:spAutoFit/>
              </a:bodyPr>
              <a:lstStyle/>
              <a:p>
                <a:r>
                  <a:rPr lang="en-US" altLang="zh-CN" sz="3200" b="0" i="0" dirty="0">
                    <a:solidFill>
                      <a:srgbClr val="000000"/>
                    </a:solidFill>
                    <a:effectLst/>
                    <a:latin typeface="Arial" panose="020B0604020202020204" pitchFamily="34" charset="0"/>
                  </a:rPr>
                  <a:t>	</a:t>
                </a:r>
                <a:r>
                  <a:rPr lang="zh-CN" altLang="en-US" sz="3200" b="0" i="0" dirty="0">
                    <a:solidFill>
                      <a:srgbClr val="000000"/>
                    </a:solidFill>
                    <a:effectLst/>
                    <a:latin typeface="Arial" panose="020B0604020202020204" pitchFamily="34" charset="0"/>
                  </a:rPr>
                  <a:t>假设</a:t>
                </a:r>
                <a:r>
                  <a:rPr lang="en-US" altLang="zh-CN" sz="3200" b="0" i="0" dirty="0">
                    <a:solidFill>
                      <a:srgbClr val="000000"/>
                    </a:solidFill>
                    <a:effectLst/>
                    <a:latin typeface="Arial" panose="020B0604020202020204" pitchFamily="34" charset="0"/>
                  </a:rPr>
                  <a:t>m</a:t>
                </a:r>
                <a:r>
                  <a:rPr lang="zh-CN" altLang="en-US" sz="3200" b="0" i="0" dirty="0">
                    <a:solidFill>
                      <a:srgbClr val="000000"/>
                    </a:solidFill>
                    <a:effectLst/>
                    <a:latin typeface="Arial" panose="020B0604020202020204" pitchFamily="34" charset="0"/>
                  </a:rPr>
                  <a:t>个客户端</a:t>
                </a:r>
                <a14:m>
                  <m:oMath xmlns:m="http://schemas.openxmlformats.org/officeDocument/2006/math">
                    <m:sSub>
                      <m:sSubPr>
                        <m:ctrlPr>
                          <a:rPr lang="en-US" altLang="zh-CN" sz="3200" b="0" i="1" smtClean="0">
                            <a:solidFill>
                              <a:srgbClr val="000000"/>
                            </a:solidFill>
                            <a:effectLst/>
                            <a:latin typeface="Cambria Math" panose="02040503050406030204" pitchFamily="18" charset="0"/>
                          </a:rPr>
                        </m:ctrlPr>
                      </m:sSubPr>
                      <m:e>
                        <m:r>
                          <a:rPr lang="en-US" altLang="zh-CN" sz="3200" b="0" i="1" smtClean="0">
                            <a:solidFill>
                              <a:srgbClr val="000000"/>
                            </a:solidFill>
                            <a:effectLst/>
                            <a:latin typeface="Cambria Math" panose="02040503050406030204" pitchFamily="18" charset="0"/>
                          </a:rPr>
                          <m:t>𝐶</m:t>
                        </m:r>
                      </m:e>
                      <m:sub>
                        <m:r>
                          <a:rPr lang="en-US" altLang="zh-CN" sz="3200" b="0" i="1" smtClean="0">
                            <a:solidFill>
                              <a:srgbClr val="000000"/>
                            </a:solidFill>
                            <a:effectLst/>
                            <a:latin typeface="Cambria Math" panose="02040503050406030204" pitchFamily="18" charset="0"/>
                          </a:rPr>
                          <m:t>1</m:t>
                        </m:r>
                      </m:sub>
                    </m:sSub>
                    <m:r>
                      <a:rPr lang="en-US" altLang="zh-CN" sz="3200" b="0" i="0" smtClean="0">
                        <a:solidFill>
                          <a:srgbClr val="000000"/>
                        </a:solidFill>
                        <a:effectLst/>
                        <a:latin typeface="Cambria Math" panose="02040503050406030204" pitchFamily="18" charset="0"/>
                      </a:rPr>
                      <m:t>,…,</m:t>
                    </m:r>
                  </m:oMath>
                </a14:m>
                <a:r>
                  <a:rPr lang="en-US" altLang="zh-CN" sz="3200" dirty="0">
                    <a:solidFill>
                      <a:srgbClr val="000000"/>
                    </a:solidFill>
                  </a:rPr>
                  <a:t> </a:t>
                </a:r>
                <a14:m>
                  <m:oMath xmlns:m="http://schemas.openxmlformats.org/officeDocument/2006/math">
                    <m:sSub>
                      <m:sSubPr>
                        <m:ctrlPr>
                          <a:rPr lang="en-US" altLang="zh-CN" sz="3200" i="1">
                            <a:solidFill>
                              <a:srgbClr val="000000"/>
                            </a:solidFill>
                            <a:latin typeface="Cambria Math" panose="02040503050406030204" pitchFamily="18" charset="0"/>
                          </a:rPr>
                        </m:ctrlPr>
                      </m:sSubPr>
                      <m:e>
                        <m:r>
                          <a:rPr lang="en-US" altLang="zh-CN" sz="3200" i="1">
                            <a:solidFill>
                              <a:srgbClr val="000000"/>
                            </a:solidFill>
                            <a:latin typeface="Cambria Math" panose="02040503050406030204" pitchFamily="18" charset="0"/>
                          </a:rPr>
                          <m:t>𝐶</m:t>
                        </m:r>
                      </m:e>
                      <m:sub>
                        <m:r>
                          <a:rPr lang="en-US" altLang="zh-CN" sz="3200" b="0" i="1" smtClean="0">
                            <a:solidFill>
                              <a:srgbClr val="000000"/>
                            </a:solidFill>
                            <a:latin typeface="Cambria Math" panose="02040503050406030204" pitchFamily="18" charset="0"/>
                          </a:rPr>
                          <m:t>𝑚</m:t>
                        </m:r>
                      </m:sub>
                    </m:sSub>
                  </m:oMath>
                </a14:m>
                <a:r>
                  <a:rPr lang="zh-CN" altLang="en-US" sz="3200" b="0" i="0" dirty="0">
                    <a:solidFill>
                      <a:srgbClr val="000000"/>
                    </a:solidFill>
                    <a:effectLst/>
                    <a:latin typeface="Arial" panose="020B0604020202020204" pitchFamily="34" charset="0"/>
                  </a:rPr>
                  <a:t>拥有同类型的模型</a:t>
                </a:r>
                <a:r>
                  <a:rPr lang="en-US" altLang="zh-CN" sz="3200" b="0" i="0" dirty="0">
                    <a:solidFill>
                      <a:srgbClr val="000000"/>
                    </a:solidFill>
                    <a:effectLst/>
                    <a:latin typeface="Arial" panose="020B0604020202020204" pitchFamily="34" charset="0"/>
                  </a:rPr>
                  <a:t>M</a:t>
                </a:r>
                <a:r>
                  <a:rPr lang="zh-CN" altLang="en-US" sz="3200" b="0" i="0" dirty="0">
                    <a:solidFill>
                      <a:srgbClr val="000000"/>
                    </a:solidFill>
                    <a:effectLst/>
                    <a:latin typeface="Arial" panose="020B0604020202020204" pitchFamily="34" charset="0"/>
                  </a:rPr>
                  <a:t>，模型</a:t>
                </a:r>
                <a:r>
                  <a:rPr lang="zh-CN" altLang="en-US" sz="3200" dirty="0">
                    <a:solidFill>
                      <a:srgbClr val="000000"/>
                    </a:solidFill>
                    <a:latin typeface="Arial" panose="020B0604020202020204" pitchFamily="34" charset="0"/>
                  </a:rPr>
                  <a:t>分别</a:t>
                </a:r>
                <a:r>
                  <a:rPr lang="zh-CN" altLang="en-US" sz="3200" b="0" i="0" dirty="0">
                    <a:solidFill>
                      <a:srgbClr val="000000"/>
                    </a:solidFill>
                    <a:effectLst/>
                    <a:latin typeface="Arial" panose="020B0604020202020204" pitchFamily="34" charset="0"/>
                  </a:rPr>
                  <a:t>由</a:t>
                </a:r>
                <a:r>
                  <a:rPr lang="en-US" altLang="zh-CN" sz="3200" dirty="0">
                    <a:solidFill>
                      <a:srgbClr val="000000"/>
                    </a:solidFill>
                    <a:latin typeface="Arial" panose="020B0604020202020204" pitchFamily="34" charset="0"/>
                  </a:rPr>
                  <a:t>m</a:t>
                </a:r>
                <a:r>
                  <a:rPr lang="zh-CN" altLang="en-US" sz="3200" b="0" i="0" dirty="0">
                    <a:solidFill>
                      <a:srgbClr val="000000"/>
                    </a:solidFill>
                    <a:effectLst/>
                    <a:latin typeface="Arial" panose="020B0604020202020204" pitchFamily="34" charset="0"/>
                  </a:rPr>
                  <a:t>组不同的模型参数</a:t>
                </a:r>
                <a14:m>
                  <m:oMath xmlns:m="http://schemas.openxmlformats.org/officeDocument/2006/math">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𝑊</m:t>
                        </m:r>
                      </m:e>
                      <m:sub>
                        <m:r>
                          <a:rPr lang="en-US" altLang="zh-CN" sz="3200" i="1">
                            <a:solidFill>
                              <a:srgbClr val="000000"/>
                            </a:solidFill>
                            <a:latin typeface="Cambria Math" panose="02040503050406030204" pitchFamily="18" charset="0"/>
                          </a:rPr>
                          <m:t>1</m:t>
                        </m:r>
                      </m:sub>
                    </m:sSub>
                    <m:r>
                      <a:rPr lang="en-US" altLang="zh-CN" sz="3200" i="1">
                        <a:solidFill>
                          <a:srgbClr val="000000"/>
                        </a:solidFill>
                        <a:latin typeface="Cambria Math" panose="02040503050406030204" pitchFamily="18" charset="0"/>
                      </a:rPr>
                      <m:t> </m:t>
                    </m:r>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m:t>
                        </m:r>
                        <m:r>
                          <a:rPr lang="en-US" altLang="zh-CN" sz="3200" b="0" i="1" smtClean="0">
                            <a:solidFill>
                              <a:srgbClr val="000000"/>
                            </a:solidFill>
                            <a:latin typeface="Cambria Math" panose="02040503050406030204" pitchFamily="18" charset="0"/>
                          </a:rPr>
                          <m:t>𝑊</m:t>
                        </m:r>
                      </m:e>
                      <m:sub>
                        <m:r>
                          <a:rPr lang="en-US" altLang="zh-CN" sz="3200" b="0" i="1" smtClean="0">
                            <a:solidFill>
                              <a:srgbClr val="000000"/>
                            </a:solidFill>
                            <a:latin typeface="Cambria Math" panose="02040503050406030204" pitchFamily="18" charset="0"/>
                          </a:rPr>
                          <m:t>𝑚</m:t>
                        </m:r>
                      </m:sub>
                    </m:sSub>
                  </m:oMath>
                </a14:m>
                <a:r>
                  <a:rPr lang="zh-CN" altLang="en-US" sz="3200" b="0" i="0" dirty="0">
                    <a:solidFill>
                      <a:srgbClr val="000000"/>
                    </a:solidFill>
                    <a:effectLst/>
                    <a:latin typeface="Arial" panose="020B0604020202020204" pitchFamily="34" charset="0"/>
                  </a:rPr>
                  <a:t>组成。</a:t>
                </a:r>
                <a:r>
                  <a:rPr lang="en-US" altLang="zh-CN" sz="3200" b="0" i="0" dirty="0">
                    <a:solidFill>
                      <a:srgbClr val="000000"/>
                    </a:solidFill>
                    <a:effectLst/>
                    <a:latin typeface="Arial" panose="020B0604020202020204" pitchFamily="34" charset="0"/>
                  </a:rPr>
                  <a:t>M(</a:t>
                </a:r>
                <a14:m>
                  <m:oMath xmlns:m="http://schemas.openxmlformats.org/officeDocument/2006/math">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𝑊</m:t>
                        </m:r>
                      </m:e>
                      <m:sub>
                        <m:r>
                          <a:rPr lang="en-US" altLang="zh-CN" sz="3200" b="0" i="1" smtClean="0">
                            <a:solidFill>
                              <a:srgbClr val="000000"/>
                            </a:solidFill>
                            <a:latin typeface="Cambria Math" panose="02040503050406030204" pitchFamily="18" charset="0"/>
                          </a:rPr>
                          <m:t>𝑖</m:t>
                        </m:r>
                      </m:sub>
                    </m:sSub>
                  </m:oMath>
                </a14:m>
                <a:r>
                  <a:rPr lang="en-US" altLang="zh-CN" sz="3200" b="0" i="0" dirty="0">
                    <a:solidFill>
                      <a:srgbClr val="000000"/>
                    </a:solidFill>
                    <a:effectLst/>
                    <a:latin typeface="Arial" panose="020B0604020202020204" pitchFamily="34" charset="0"/>
                  </a:rPr>
                  <a:t>)</a:t>
                </a:r>
                <a:r>
                  <a:rPr lang="zh-CN" altLang="en-US" sz="3200" dirty="0">
                    <a:solidFill>
                      <a:srgbClr val="000000"/>
                    </a:solidFill>
                    <a:latin typeface="Arial" panose="020B0604020202020204" pitchFamily="34" charset="0"/>
                  </a:rPr>
                  <a:t>表示个性化模型</a:t>
                </a:r>
                <a14:m>
                  <m:oMath xmlns:m="http://schemas.openxmlformats.org/officeDocument/2006/math">
                    <m:r>
                      <a:rPr lang="zh-CN" altLang="en-US" sz="3200" i="1" dirty="0" smtClean="0">
                        <a:solidFill>
                          <a:srgbClr val="000000"/>
                        </a:solidFill>
                        <a:latin typeface="Cambria Math" panose="02040503050406030204" pitchFamily="18" charset="0"/>
                      </a:rPr>
                      <m:t>，</m:t>
                    </m:r>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𝐷</m:t>
                        </m:r>
                      </m:e>
                      <m:sub>
                        <m:r>
                          <a:rPr lang="en-US" altLang="zh-CN" sz="3200" b="0" i="1" smtClean="0">
                            <a:solidFill>
                              <a:srgbClr val="000000"/>
                            </a:solidFill>
                            <a:latin typeface="Cambria Math" panose="02040503050406030204" pitchFamily="18" charset="0"/>
                          </a:rPr>
                          <m:t>𝑖</m:t>
                        </m:r>
                      </m:sub>
                    </m:sSub>
                  </m:oMath>
                </a14:m>
                <a:r>
                  <a:rPr lang="zh-CN" altLang="en-US" sz="3200" b="0" i="0" dirty="0">
                    <a:solidFill>
                      <a:srgbClr val="000000"/>
                    </a:solidFill>
                    <a:effectLst/>
                    <a:latin typeface="Arial" panose="020B0604020202020204" pitchFamily="34" charset="0"/>
                  </a:rPr>
                  <a:t>表示客户端的私有训练数据集。这些数据集是非</a:t>
                </a:r>
                <a:r>
                  <a:rPr lang="en-US" altLang="zh-CN" sz="3200" b="0" i="0" dirty="0" err="1">
                    <a:solidFill>
                      <a:srgbClr val="000000"/>
                    </a:solidFill>
                    <a:effectLst/>
                    <a:latin typeface="Arial" panose="020B0604020202020204" pitchFamily="34" charset="0"/>
                  </a:rPr>
                  <a:t>iid</a:t>
                </a:r>
                <a:r>
                  <a:rPr lang="zh-CN" altLang="en-US" sz="3200" b="0" i="0" dirty="0">
                    <a:solidFill>
                      <a:srgbClr val="000000"/>
                    </a:solidFill>
                    <a:effectLst/>
                    <a:latin typeface="Arial" panose="020B0604020202020204" pitchFamily="34" charset="0"/>
                  </a:rPr>
                  <a:t>，即</a:t>
                </a:r>
                <a14:m>
                  <m:oMath xmlns:m="http://schemas.openxmlformats.org/officeDocument/2006/math">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𝐷</m:t>
                        </m:r>
                      </m:e>
                      <m:sub>
                        <m:r>
                          <a:rPr lang="en-US" altLang="zh-CN" sz="3200" i="1">
                            <a:solidFill>
                              <a:srgbClr val="000000"/>
                            </a:solidFill>
                            <a:latin typeface="Cambria Math" panose="02040503050406030204" pitchFamily="18" charset="0"/>
                          </a:rPr>
                          <m:t>1</m:t>
                        </m:r>
                      </m:sub>
                    </m:sSub>
                    <m:r>
                      <a:rPr lang="en-US" altLang="zh-CN" sz="3200" i="1">
                        <a:solidFill>
                          <a:srgbClr val="000000"/>
                        </a:solidFill>
                        <a:latin typeface="Cambria Math" panose="02040503050406030204" pitchFamily="18" charset="0"/>
                      </a:rPr>
                      <m:t> </m:t>
                    </m:r>
                    <m:r>
                      <a:rPr lang="en-US" altLang="zh-CN" sz="3200" b="0" i="0" smtClean="0">
                        <a:solidFill>
                          <a:srgbClr val="000000"/>
                        </a:solidFill>
                        <a:latin typeface="Cambria Math" panose="02040503050406030204" pitchFamily="18" charset="0"/>
                      </a:rPr>
                      <m:t>,…,</m:t>
                    </m:r>
                  </m:oMath>
                </a14:m>
                <a:r>
                  <a:rPr lang="zh-CN" altLang="en-US" sz="3200" b="0" i="0" dirty="0">
                    <a:solidFill>
                      <a:srgbClr val="000000"/>
                    </a:solidFill>
                    <a:effectLst/>
                    <a:latin typeface="Arial" panose="020B0604020202020204" pitchFamily="34" charset="0"/>
                  </a:rPr>
                  <a:t> </a:t>
                </a:r>
                <a14:m>
                  <m:oMath xmlns:m="http://schemas.openxmlformats.org/officeDocument/2006/math">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𝐷</m:t>
                        </m:r>
                      </m:e>
                      <m:sub>
                        <m:r>
                          <a:rPr lang="en-US" altLang="zh-CN" sz="3200" b="0" i="1" smtClean="0">
                            <a:solidFill>
                              <a:srgbClr val="000000"/>
                            </a:solidFill>
                            <a:latin typeface="Cambria Math" panose="02040503050406030204" pitchFamily="18" charset="0"/>
                          </a:rPr>
                          <m:t>𝑚</m:t>
                        </m:r>
                      </m:sub>
                    </m:sSub>
                  </m:oMath>
                </a14:m>
                <a:r>
                  <a:rPr lang="zh-CN" altLang="en-US" sz="3200" b="0" i="0" dirty="0">
                    <a:solidFill>
                      <a:srgbClr val="000000"/>
                    </a:solidFill>
                    <a:effectLst/>
                    <a:latin typeface="Arial" panose="020B0604020202020204" pitchFamily="34" charset="0"/>
                  </a:rPr>
                  <a:t>均从</a:t>
                </a:r>
                <a:r>
                  <a:rPr lang="en-US" altLang="zh-CN" sz="3200" b="0" i="0" dirty="0">
                    <a:solidFill>
                      <a:srgbClr val="000000"/>
                    </a:solidFill>
                    <a:effectLst/>
                    <a:latin typeface="Arial" panose="020B0604020202020204" pitchFamily="34" charset="0"/>
                  </a:rPr>
                  <a:t>m</a:t>
                </a:r>
                <a:r>
                  <a:rPr lang="zh-CN" altLang="en-US" sz="3200" b="0" i="0" dirty="0">
                    <a:solidFill>
                      <a:srgbClr val="000000"/>
                    </a:solidFill>
                    <a:effectLst/>
                    <a:latin typeface="Arial" panose="020B0604020202020204" pitchFamily="34" charset="0"/>
                  </a:rPr>
                  <a:t>个不同的分布</a:t>
                </a:r>
                <a14:m>
                  <m:oMath xmlns:m="http://schemas.openxmlformats.org/officeDocument/2006/math">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𝑃</m:t>
                        </m:r>
                      </m:e>
                      <m:sub>
                        <m:r>
                          <a:rPr lang="en-US" altLang="zh-CN" sz="3200" i="1">
                            <a:solidFill>
                              <a:srgbClr val="000000"/>
                            </a:solidFill>
                            <a:latin typeface="Cambria Math" panose="02040503050406030204" pitchFamily="18" charset="0"/>
                          </a:rPr>
                          <m:t>1</m:t>
                        </m:r>
                      </m:sub>
                    </m:sSub>
                    <m:r>
                      <a:rPr lang="en-US" altLang="zh-CN" sz="3200" i="1">
                        <a:solidFill>
                          <a:srgbClr val="000000"/>
                        </a:solidFill>
                        <a:latin typeface="Cambria Math" panose="02040503050406030204" pitchFamily="18" charset="0"/>
                      </a:rPr>
                      <m:t> </m:t>
                    </m:r>
                    <m:r>
                      <a:rPr lang="en-US" altLang="zh-CN" sz="3200" b="0" i="1" smtClean="0">
                        <a:solidFill>
                          <a:srgbClr val="000000"/>
                        </a:solidFill>
                        <a:latin typeface="Cambria Math" panose="02040503050406030204" pitchFamily="18" charset="0"/>
                      </a:rPr>
                      <m:t>,…,</m:t>
                    </m:r>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𝑃</m:t>
                        </m:r>
                      </m:e>
                      <m:sub>
                        <m:r>
                          <a:rPr lang="en-US" altLang="zh-CN" sz="3200" b="0" i="1" smtClean="0">
                            <a:solidFill>
                              <a:srgbClr val="000000"/>
                            </a:solidFill>
                            <a:latin typeface="Cambria Math" panose="02040503050406030204" pitchFamily="18" charset="0"/>
                          </a:rPr>
                          <m:t>𝑚</m:t>
                        </m:r>
                      </m:sub>
                    </m:sSub>
                  </m:oMath>
                </a14:m>
                <a:r>
                  <a:rPr lang="zh-CN" altLang="en-US" sz="3200" b="0" i="0" dirty="0">
                    <a:solidFill>
                      <a:srgbClr val="000000"/>
                    </a:solidFill>
                    <a:effectLst/>
                    <a:latin typeface="Arial" panose="020B0604020202020204" pitchFamily="34" charset="0"/>
                  </a:rPr>
                  <a:t>采样。</a:t>
                </a:r>
                <a:r>
                  <a:rPr lang="zh-CN" altLang="en-US" sz="3200" dirty="0">
                    <a:solidFill>
                      <a:srgbClr val="000000"/>
                    </a:solidFill>
                    <a:latin typeface="Arial" panose="020B0604020202020204" pitchFamily="34" charset="0"/>
                  </a:rPr>
                  <a:t>用</a:t>
                </a:r>
                <a14:m>
                  <m:oMath xmlns:m="http://schemas.openxmlformats.org/officeDocument/2006/math">
                    <m:sSub>
                      <m:sSubPr>
                        <m:ctrlPr>
                          <a:rPr lang="en-US" altLang="zh-CN" sz="3200" i="1">
                            <a:solidFill>
                              <a:srgbClr val="000000"/>
                            </a:solidFill>
                            <a:latin typeface="Cambria Math" panose="02040503050406030204" pitchFamily="18" charset="0"/>
                          </a:rPr>
                        </m:ctrlPr>
                      </m:sSubPr>
                      <m:e>
                        <m:r>
                          <a:rPr lang="en-US" altLang="zh-CN" sz="3200" i="1">
                            <a:solidFill>
                              <a:srgbClr val="000000"/>
                            </a:solidFill>
                            <a:latin typeface="Cambria Math" panose="02040503050406030204" pitchFamily="18" charset="0"/>
                          </a:rPr>
                          <m:t>𝐹</m:t>
                        </m:r>
                      </m:e>
                      <m:sub>
                        <m:r>
                          <a:rPr lang="en-US" altLang="zh-CN" sz="3200" i="1">
                            <a:solidFill>
                              <a:srgbClr val="000000"/>
                            </a:solidFill>
                            <a:latin typeface="Cambria Math" panose="02040503050406030204" pitchFamily="18" charset="0"/>
                          </a:rPr>
                          <m:t>𝑖</m:t>
                        </m:r>
                      </m:sub>
                    </m:sSub>
                  </m:oMath>
                </a14:m>
                <a:r>
                  <a:rPr lang="zh-CN" altLang="en-US" sz="3200" dirty="0">
                    <a:solidFill>
                      <a:srgbClr val="000000"/>
                    </a:solidFill>
                    <a:latin typeface="Arial" panose="020B0604020202020204" pitchFamily="34" charset="0"/>
                  </a:rPr>
                  <a:t>表示训练目标函数。</a:t>
                </a:r>
                <a:endParaRPr lang="zh-CN" altLang="en-US" sz="3200" dirty="0"/>
              </a:p>
            </p:txBody>
          </p:sp>
        </mc:Choice>
        <mc:Fallback>
          <p:sp>
            <p:nvSpPr>
              <p:cNvPr id="8" name="文本框 7">
                <a:extLst>
                  <a:ext uri="{FF2B5EF4-FFF2-40B4-BE49-F238E27FC236}">
                    <a16:creationId xmlns:a16="http://schemas.microsoft.com/office/drawing/2014/main" id="{F961BC26-7B5F-B7CF-5767-4E1B419E17D8}"/>
                  </a:ext>
                </a:extLst>
              </p:cNvPr>
              <p:cNvSpPr txBox="1">
                <a:spLocks noRot="1" noChangeAspect="1" noMove="1" noResize="1" noEditPoints="1" noAdjustHandles="1" noChangeArrowheads="1" noChangeShapeType="1" noTextEdit="1"/>
              </p:cNvSpPr>
              <p:nvPr/>
            </p:nvSpPr>
            <p:spPr>
              <a:xfrm>
                <a:off x="248346" y="2101955"/>
                <a:ext cx="11943654" cy="2062103"/>
              </a:xfrm>
              <a:prstGeom prst="rect">
                <a:avLst/>
              </a:prstGeom>
              <a:blipFill>
                <a:blip r:embed="rId3"/>
                <a:stretch>
                  <a:fillRect l="-1327" t="-5325" r="-715" b="-8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169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二、</a:t>
            </a:r>
            <a:r>
              <a:rPr lang="en-US" altLang="zh-CN" dirty="0"/>
              <a:t> </a:t>
            </a:r>
            <a:r>
              <a:rPr lang="zh-CN" altLang="en-US" dirty="0"/>
              <a:t>建模</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4</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sp>
        <p:nvSpPr>
          <p:cNvPr id="8" name="文本框 7">
            <a:extLst>
              <a:ext uri="{FF2B5EF4-FFF2-40B4-BE49-F238E27FC236}">
                <a16:creationId xmlns:a16="http://schemas.microsoft.com/office/drawing/2014/main" id="{F961BC26-7B5F-B7CF-5767-4E1B419E17D8}"/>
              </a:ext>
            </a:extLst>
          </p:cNvPr>
          <p:cNvSpPr txBox="1"/>
          <p:nvPr/>
        </p:nvSpPr>
        <p:spPr>
          <a:xfrm>
            <a:off x="0" y="1311814"/>
            <a:ext cx="11695307" cy="584775"/>
          </a:xfrm>
          <a:prstGeom prst="rect">
            <a:avLst/>
          </a:prstGeom>
          <a:noFill/>
        </p:spPr>
        <p:txBody>
          <a:bodyPr wrap="square">
            <a:spAutoFit/>
          </a:bodyPr>
          <a:lstStyle/>
          <a:p>
            <a:r>
              <a:rPr lang="en-US" altLang="zh-CN" sz="3200" b="0" i="0" dirty="0">
                <a:solidFill>
                  <a:srgbClr val="000000"/>
                </a:solidFill>
                <a:effectLst/>
                <a:latin typeface="Arial" panose="020B0604020202020204" pitchFamily="34" charset="0"/>
              </a:rPr>
              <a:t>	</a:t>
            </a:r>
            <a:r>
              <a:rPr lang="zh-CN" altLang="en-US" sz="3200" b="0" i="0" dirty="0">
                <a:solidFill>
                  <a:srgbClr val="000000"/>
                </a:solidFill>
                <a:effectLst/>
                <a:latin typeface="Arial" panose="020B0604020202020204" pitchFamily="34" charset="0"/>
              </a:rPr>
              <a:t>我们将个性化联邦学习问题表述为</a:t>
            </a:r>
            <a:endParaRPr lang="zh-CN" altLang="en-US" sz="3200" dirty="0"/>
          </a:p>
        </p:txBody>
      </p:sp>
      <p:pic>
        <p:nvPicPr>
          <p:cNvPr id="5" name="图片 4">
            <a:extLst>
              <a:ext uri="{FF2B5EF4-FFF2-40B4-BE49-F238E27FC236}">
                <a16:creationId xmlns:a16="http://schemas.microsoft.com/office/drawing/2014/main" id="{5D5A61C9-3479-EDFE-6A68-939E8BC03E1B}"/>
              </a:ext>
            </a:extLst>
          </p:cNvPr>
          <p:cNvPicPr>
            <a:picLocks noChangeAspect="1"/>
          </p:cNvPicPr>
          <p:nvPr/>
        </p:nvPicPr>
        <p:blipFill rotWithShape="1">
          <a:blip r:embed="rId3"/>
          <a:srcRect l="3006" t="9970" r="8027" b="17194"/>
          <a:stretch/>
        </p:blipFill>
        <p:spPr>
          <a:xfrm>
            <a:off x="1245392" y="2266122"/>
            <a:ext cx="9701213" cy="1698260"/>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2789068-F156-0A3D-FC23-6B895D8A2573}"/>
                  </a:ext>
                </a:extLst>
              </p:cNvPr>
              <p:cNvSpPr txBox="1"/>
              <p:nvPr/>
            </p:nvSpPr>
            <p:spPr>
              <a:xfrm>
                <a:off x="248346" y="4509397"/>
                <a:ext cx="11943654" cy="1619161"/>
              </a:xfrm>
              <a:prstGeom prst="rect">
                <a:avLst/>
              </a:prstGeom>
              <a:noFill/>
            </p:spPr>
            <p:txBody>
              <a:bodyPr wrap="square">
                <a:spAutoFit/>
              </a:bodyPr>
              <a:lstStyle/>
              <a:p>
                <a:r>
                  <a:rPr lang="en-US" altLang="zh-CN" sz="3200" dirty="0"/>
                  <a:t>	G</a:t>
                </a:r>
                <a:r>
                  <a:rPr lang="zh-CN" altLang="en-US" sz="3200" dirty="0"/>
                  <a:t>是想要优化的总损失函数，</a:t>
                </a:r>
                <a:r>
                  <a:rPr lang="en-US" altLang="zh-CN" sz="3200" dirty="0"/>
                  <a:t>λ</a:t>
                </a:r>
                <a:r>
                  <a:rPr lang="zh-CN" altLang="en-US" sz="3200" dirty="0"/>
                  <a:t>是正则化参数。这个公式的前半部分是所有用户的损失之和，后半部分是文章中提出的注意力机制部分。其中</a:t>
                </a:r>
                <a:r>
                  <a:rPr lang="en-US" altLang="zh-CN" sz="3200" dirty="0"/>
                  <a:t>A(</a:t>
                </a:r>
                <a14:m>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m:t>
                        </m:r>
                        <m:sSub>
                          <m:sSubPr>
                            <m:ctrlPr>
                              <a:rPr lang="en-US" altLang="zh-CN" sz="3200" i="1">
                                <a:solidFill>
                                  <a:srgbClr val="000000"/>
                                </a:solidFill>
                                <a:latin typeface="Cambria Math" panose="02040503050406030204" pitchFamily="18" charset="0"/>
                              </a:rPr>
                            </m:ctrlPr>
                          </m:sSubPr>
                          <m:e>
                            <m:r>
                              <a:rPr lang="en-US" altLang="zh-CN" sz="3200" i="1">
                                <a:solidFill>
                                  <a:srgbClr val="000000"/>
                                </a:solidFill>
                                <a:latin typeface="Cambria Math" panose="02040503050406030204" pitchFamily="18" charset="0"/>
                              </a:rPr>
                              <m:t>𝑊</m:t>
                            </m:r>
                          </m:e>
                          <m:sub>
                            <m:r>
                              <a:rPr lang="en-US" altLang="zh-CN" sz="3200" b="0" i="1" smtClean="0">
                                <a:solidFill>
                                  <a:srgbClr val="000000"/>
                                </a:solidFill>
                                <a:latin typeface="Cambria Math" panose="02040503050406030204" pitchFamily="18" charset="0"/>
                              </a:rPr>
                              <m:t>𝑖</m:t>
                            </m:r>
                          </m:sub>
                        </m:sSub>
                        <m:sSub>
                          <m:sSubPr>
                            <m:ctrlPr>
                              <a:rPr lang="en-US" altLang="zh-CN" sz="3200" i="1">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m:t>
                            </m:r>
                            <m:r>
                              <a:rPr lang="en-US" altLang="zh-CN" sz="3200" i="1">
                                <a:solidFill>
                                  <a:srgbClr val="000000"/>
                                </a:solidFill>
                                <a:latin typeface="Cambria Math" panose="02040503050406030204" pitchFamily="18" charset="0"/>
                              </a:rPr>
                              <m:t>𝑊</m:t>
                            </m:r>
                          </m:e>
                          <m:sub>
                            <m:r>
                              <a:rPr lang="en-US" altLang="zh-CN" sz="3200" b="0" i="1" smtClean="0">
                                <a:solidFill>
                                  <a:srgbClr val="000000"/>
                                </a:solidFill>
                                <a:latin typeface="Cambria Math" panose="02040503050406030204" pitchFamily="18" charset="0"/>
                              </a:rPr>
                              <m:t>𝑗</m:t>
                            </m:r>
                          </m:sub>
                        </m:sSub>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2</m:t>
                        </m:r>
                      </m:sup>
                    </m:sSup>
                  </m:oMath>
                </a14:m>
                <a:r>
                  <a:rPr lang="en-US" altLang="zh-CN" sz="3200" dirty="0"/>
                  <a:t>)</a:t>
                </a:r>
                <a:r>
                  <a:rPr lang="zh-CN" altLang="en-US" sz="3200" dirty="0"/>
                  <a:t>是度量两个模型参数差异的函数。</a:t>
                </a:r>
              </a:p>
            </p:txBody>
          </p:sp>
        </mc:Choice>
        <mc:Fallback>
          <p:sp>
            <p:nvSpPr>
              <p:cNvPr id="9" name="文本框 8">
                <a:extLst>
                  <a:ext uri="{FF2B5EF4-FFF2-40B4-BE49-F238E27FC236}">
                    <a16:creationId xmlns:a16="http://schemas.microsoft.com/office/drawing/2014/main" id="{92789068-F156-0A3D-FC23-6B895D8A2573}"/>
                  </a:ext>
                </a:extLst>
              </p:cNvPr>
              <p:cNvSpPr txBox="1">
                <a:spLocks noRot="1" noChangeAspect="1" noMove="1" noResize="1" noEditPoints="1" noAdjustHandles="1" noChangeArrowheads="1" noChangeShapeType="1" noTextEdit="1"/>
              </p:cNvSpPr>
              <p:nvPr/>
            </p:nvSpPr>
            <p:spPr>
              <a:xfrm>
                <a:off x="248346" y="4509397"/>
                <a:ext cx="11943654" cy="1619161"/>
              </a:xfrm>
              <a:prstGeom prst="rect">
                <a:avLst/>
              </a:prstGeom>
              <a:blipFill>
                <a:blip r:embed="rId4"/>
                <a:stretch>
                  <a:fillRect l="-1327" t="-6792" b="-101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67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11836884" cy="617024"/>
          </a:xfrm>
        </p:spPr>
        <p:txBody>
          <a:bodyPr>
            <a:normAutofit fontScale="90000"/>
          </a:bodyPr>
          <a:lstStyle/>
          <a:p>
            <a:r>
              <a:rPr lang="zh-CN" altLang="en-US" dirty="0"/>
              <a:t>三、第一种方法</a:t>
            </a:r>
            <a:r>
              <a:rPr lang="en-US" altLang="zh-CN" dirty="0"/>
              <a:t>—</a:t>
            </a:r>
            <a:r>
              <a:rPr lang="zh-CN" altLang="en-US" dirty="0"/>
              <a:t>不考虑隐私的通用方法</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5</a:t>
            </a:fld>
            <a:endParaRPr lang="en-IN" dirty="0"/>
          </a:p>
        </p:txBody>
      </p:sp>
      <p:sp>
        <p:nvSpPr>
          <p:cNvPr id="9" name="文本框 8">
            <a:extLst>
              <a:ext uri="{FF2B5EF4-FFF2-40B4-BE49-F238E27FC236}">
                <a16:creationId xmlns:a16="http://schemas.microsoft.com/office/drawing/2014/main" id="{2119ACFE-201B-4033-9AC5-508700AFDEEE}"/>
              </a:ext>
            </a:extLst>
          </p:cNvPr>
          <p:cNvSpPr txBox="1"/>
          <p:nvPr/>
        </p:nvSpPr>
        <p:spPr>
          <a:xfrm>
            <a:off x="302645" y="1405786"/>
            <a:ext cx="3647282" cy="584775"/>
          </a:xfrm>
          <a:prstGeom prst="rect">
            <a:avLst/>
          </a:prstGeom>
          <a:noFill/>
        </p:spPr>
        <p:txBody>
          <a:bodyPr wrap="square">
            <a:spAutoFit/>
          </a:bodyPr>
          <a:lstStyle/>
          <a:p>
            <a:pPr algn="just"/>
            <a:r>
              <a:rPr lang="zh-CN" altLang="en-US" sz="3200" b="0" i="0" dirty="0">
                <a:solidFill>
                  <a:srgbClr val="000000"/>
                </a:solidFill>
                <a:effectLst/>
                <a:latin typeface="Arial" panose="020B0604020202020204" pitchFamily="34" charset="0"/>
              </a:rPr>
              <a:t>将优化问题重写为</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7D6860BC-D39F-1D6B-DA32-01B1B24836E0}"/>
              </a:ext>
            </a:extLst>
          </p:cNvPr>
          <p:cNvPicPr>
            <a:picLocks noChangeAspect="1"/>
          </p:cNvPicPr>
          <p:nvPr/>
        </p:nvPicPr>
        <p:blipFill rotWithShape="1">
          <a:blip r:embed="rId3"/>
          <a:srcRect l="4997" t="-10956" r="11449" b="-4101"/>
          <a:stretch/>
        </p:blipFill>
        <p:spPr>
          <a:xfrm>
            <a:off x="302645" y="1895629"/>
            <a:ext cx="6384652" cy="1052540"/>
          </a:xfrm>
          <a:prstGeom prst="rect">
            <a:avLst/>
          </a:prstGeom>
        </p:spPr>
      </p:pic>
      <p:sp>
        <p:nvSpPr>
          <p:cNvPr id="8" name="文本框 7">
            <a:extLst>
              <a:ext uri="{FF2B5EF4-FFF2-40B4-BE49-F238E27FC236}">
                <a16:creationId xmlns:a16="http://schemas.microsoft.com/office/drawing/2014/main" id="{C4C16531-2A59-09BD-AD96-57EC83CA0B36}"/>
              </a:ext>
            </a:extLst>
          </p:cNvPr>
          <p:cNvSpPr txBox="1"/>
          <p:nvPr/>
        </p:nvSpPr>
        <p:spPr>
          <a:xfrm>
            <a:off x="207479" y="2835375"/>
            <a:ext cx="11849909" cy="861774"/>
          </a:xfrm>
          <a:prstGeom prst="rect">
            <a:avLst/>
          </a:prstGeom>
          <a:noFill/>
        </p:spPr>
        <p:txBody>
          <a:bodyPr wrap="square">
            <a:spAutoFit/>
          </a:bodyPr>
          <a:lstStyle/>
          <a:p>
            <a:r>
              <a:rPr lang="zh-CN" altLang="en-US" sz="3200" dirty="0"/>
              <a:t>在第 </a:t>
            </a:r>
            <a:r>
              <a:rPr lang="en-US" altLang="zh-CN" sz="3200" dirty="0"/>
              <a:t>K</a:t>
            </a:r>
            <a:r>
              <a:rPr lang="zh-CN" altLang="en-US" sz="3200" dirty="0"/>
              <a:t>次迭代，首先通过梯度下降计算一个中间矩阵，来优化</a:t>
            </a:r>
            <a:r>
              <a:rPr lang="en-US" altLang="zh-CN" sz="3200" dirty="0"/>
              <a:t>A(W)</a:t>
            </a:r>
            <a:endParaRPr lang="zh-CN" altLang="en-US" sz="3200" dirty="0"/>
          </a:p>
          <a:p>
            <a:endParaRPr lang="zh-CN" altLang="en-US" dirty="0"/>
          </a:p>
        </p:txBody>
      </p:sp>
      <p:pic>
        <p:nvPicPr>
          <p:cNvPr id="7" name="图片 6">
            <a:extLst>
              <a:ext uri="{FF2B5EF4-FFF2-40B4-BE49-F238E27FC236}">
                <a16:creationId xmlns:a16="http://schemas.microsoft.com/office/drawing/2014/main" id="{7CC087A2-43C8-B5DE-28F1-397A19908058}"/>
              </a:ext>
            </a:extLst>
          </p:cNvPr>
          <p:cNvPicPr>
            <a:picLocks noChangeAspect="1"/>
          </p:cNvPicPr>
          <p:nvPr/>
        </p:nvPicPr>
        <p:blipFill rotWithShape="1">
          <a:blip r:embed="rId4"/>
          <a:srcRect l="4851" t="-1" r="6789" b="5221"/>
          <a:stretch/>
        </p:blipFill>
        <p:spPr>
          <a:xfrm>
            <a:off x="302645" y="3503855"/>
            <a:ext cx="6052379" cy="797915"/>
          </a:xfrm>
          <a:prstGeom prst="rect">
            <a:avLst/>
          </a:prstGeom>
        </p:spPr>
      </p:pic>
      <p:sp>
        <p:nvSpPr>
          <p:cNvPr id="11" name="文本框 10">
            <a:extLst>
              <a:ext uri="{FF2B5EF4-FFF2-40B4-BE49-F238E27FC236}">
                <a16:creationId xmlns:a16="http://schemas.microsoft.com/office/drawing/2014/main" id="{EE8F2D0C-FDCB-784C-E08E-0BDF4AE6AA45}"/>
              </a:ext>
            </a:extLst>
          </p:cNvPr>
          <p:cNvSpPr txBox="1"/>
          <p:nvPr/>
        </p:nvSpPr>
        <p:spPr>
          <a:xfrm>
            <a:off x="302645" y="4463048"/>
            <a:ext cx="11821092" cy="861774"/>
          </a:xfrm>
          <a:prstGeom prst="rect">
            <a:avLst/>
          </a:prstGeom>
          <a:noFill/>
        </p:spPr>
        <p:txBody>
          <a:bodyPr wrap="square">
            <a:spAutoFit/>
          </a:bodyPr>
          <a:lstStyle/>
          <a:p>
            <a:r>
              <a:rPr lang="zh-CN" altLang="en-US" sz="3200" b="0" i="0" dirty="0">
                <a:solidFill>
                  <a:srgbClr val="000000"/>
                </a:solidFill>
                <a:effectLst/>
                <a:latin typeface="Arial" panose="020B0604020202020204" pitchFamily="34" charset="0"/>
              </a:rPr>
              <a:t>通过计算下式优化</a:t>
            </a:r>
            <a:r>
              <a:rPr lang="en-US" altLang="zh-CN" sz="3200" b="0" i="0" dirty="0">
                <a:solidFill>
                  <a:srgbClr val="000000"/>
                </a:solidFill>
                <a:effectLst/>
                <a:latin typeface="Arial" panose="020B0604020202020204" pitchFamily="34" charset="0"/>
              </a:rPr>
              <a:t>F(W)</a:t>
            </a:r>
            <a:endParaRPr lang="zh-CN" altLang="en-US" sz="3200" dirty="0"/>
          </a:p>
          <a:p>
            <a:endParaRPr lang="zh-CN" altLang="en-US" dirty="0"/>
          </a:p>
        </p:txBody>
      </p:sp>
      <p:pic>
        <p:nvPicPr>
          <p:cNvPr id="12" name="图片 11">
            <a:extLst>
              <a:ext uri="{FF2B5EF4-FFF2-40B4-BE49-F238E27FC236}">
                <a16:creationId xmlns:a16="http://schemas.microsoft.com/office/drawing/2014/main" id="{4EBF7E91-5E85-FFE7-7BA1-84AF5F2DDD49}"/>
              </a:ext>
            </a:extLst>
          </p:cNvPr>
          <p:cNvPicPr>
            <a:picLocks noChangeAspect="1"/>
          </p:cNvPicPr>
          <p:nvPr/>
        </p:nvPicPr>
        <p:blipFill rotWithShape="1">
          <a:blip r:embed="rId5"/>
          <a:srcRect l="5298" t="8594" r="6479" b="2020"/>
          <a:stretch/>
        </p:blipFill>
        <p:spPr>
          <a:xfrm>
            <a:off x="302645" y="5067670"/>
            <a:ext cx="7198293" cy="989907"/>
          </a:xfrm>
          <a:prstGeom prst="rect">
            <a:avLst/>
          </a:prstGeom>
        </p:spPr>
      </p:pic>
      <p:sp>
        <p:nvSpPr>
          <p:cNvPr id="6" name="AutoShape 2" descr="[公式]">
            <a:extLst>
              <a:ext uri="{FF2B5EF4-FFF2-40B4-BE49-F238E27FC236}">
                <a16:creationId xmlns:a16="http://schemas.microsoft.com/office/drawing/2014/main" id="{C28C219E-A21D-BAA4-4978-AF628FE74B30}"/>
              </a:ext>
            </a:extLst>
          </p:cNvPr>
          <p:cNvSpPr>
            <a:spLocks noChangeAspect="1" noChangeArrowheads="1"/>
          </p:cNvSpPr>
          <p:nvPr/>
        </p:nvSpPr>
        <p:spPr bwMode="auto">
          <a:xfrm>
            <a:off x="876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3" descr="[公式]">
            <a:extLst>
              <a:ext uri="{FF2B5EF4-FFF2-40B4-BE49-F238E27FC236}">
                <a16:creationId xmlns:a16="http://schemas.microsoft.com/office/drawing/2014/main" id="{543F6B74-4A76-56D3-5A46-0A5BADF7430F}"/>
              </a:ext>
            </a:extLst>
          </p:cNvPr>
          <p:cNvSpPr>
            <a:spLocks noChangeAspect="1" noChangeArrowheads="1"/>
          </p:cNvSpPr>
          <p:nvPr/>
        </p:nvSpPr>
        <p:spPr bwMode="auto">
          <a:xfrm>
            <a:off x="5641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25A89254-03D0-3551-E01E-067AF17BE830}"/>
              </a:ext>
            </a:extLst>
          </p:cNvPr>
          <p:cNvSpPr txBox="1"/>
          <p:nvPr/>
        </p:nvSpPr>
        <p:spPr>
          <a:xfrm>
            <a:off x="302645" y="6052814"/>
            <a:ext cx="6868716" cy="584775"/>
          </a:xfrm>
          <a:prstGeom prst="rect">
            <a:avLst/>
          </a:prstGeom>
          <a:noFill/>
        </p:spPr>
        <p:txBody>
          <a:bodyPr wrap="square">
            <a:spAutoFit/>
          </a:bodyPr>
          <a:lstStyle/>
          <a:p>
            <a:r>
              <a:rPr lang="zh-CN" altLang="en-US" sz="3200" dirty="0"/>
              <a:t>通过交替优化</a:t>
            </a:r>
            <a:r>
              <a:rPr lang="en-US" altLang="zh-CN" sz="3200" dirty="0"/>
              <a:t>A(W)</a:t>
            </a:r>
            <a:r>
              <a:rPr lang="zh-CN" altLang="en-US" sz="3200" dirty="0"/>
              <a:t>和</a:t>
            </a:r>
            <a:r>
              <a:rPr lang="en-US" altLang="zh-CN" sz="3200" dirty="0"/>
              <a:t>F(W) </a:t>
            </a:r>
            <a:r>
              <a:rPr lang="zh-CN" altLang="en-US" sz="3200" dirty="0"/>
              <a:t>，直到收敛。</a:t>
            </a:r>
          </a:p>
        </p:txBody>
      </p:sp>
    </p:spTree>
    <p:extLst>
      <p:ext uri="{BB962C8B-B14F-4D97-AF65-F5344CB8AC3E}">
        <p14:creationId xmlns:p14="http://schemas.microsoft.com/office/powerpoint/2010/main" val="9385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378929" y="630076"/>
            <a:ext cx="8333222" cy="584775"/>
          </a:xfrm>
        </p:spPr>
        <p:txBody>
          <a:bodyPr>
            <a:normAutofit fontScale="90000"/>
          </a:bodyPr>
          <a:lstStyle/>
          <a:p>
            <a:r>
              <a:rPr lang="zh-CN" altLang="en-US" dirty="0"/>
              <a:t>四、第二种方法</a:t>
            </a:r>
            <a:r>
              <a:rPr lang="en-US" altLang="zh-CN" dirty="0"/>
              <a:t>-</a:t>
            </a:r>
            <a:r>
              <a:rPr lang="en-US" altLang="zh-CN" sz="4400" b="0" i="0" dirty="0">
                <a:solidFill>
                  <a:srgbClr val="000000"/>
                </a:solidFill>
                <a:effectLst/>
                <a:latin typeface="Arial" panose="020B0604020202020204" pitchFamily="34" charset="0"/>
              </a:rPr>
              <a:t> </a:t>
            </a:r>
            <a:r>
              <a:rPr lang="en-US" altLang="zh-CN" sz="4400" b="0" i="0" dirty="0" err="1">
                <a:effectLst/>
                <a:latin typeface="Arial" panose="020B0604020202020204" pitchFamily="34" charset="0"/>
              </a:rPr>
              <a:t>FedAMP</a:t>
            </a:r>
            <a:endParaRPr lang="zh-CN" altLang="en-US" dirty="0"/>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6</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pic>
        <p:nvPicPr>
          <p:cNvPr id="5" name="图片 4">
            <a:extLst>
              <a:ext uri="{FF2B5EF4-FFF2-40B4-BE49-F238E27FC236}">
                <a16:creationId xmlns:a16="http://schemas.microsoft.com/office/drawing/2014/main" id="{E4E0829A-DABB-CF05-FB1C-7EAF587BDBB0}"/>
              </a:ext>
            </a:extLst>
          </p:cNvPr>
          <p:cNvPicPr>
            <a:picLocks noChangeAspect="1"/>
          </p:cNvPicPr>
          <p:nvPr/>
        </p:nvPicPr>
        <p:blipFill rotWithShape="1">
          <a:blip r:embed="rId3"/>
          <a:srcRect l="8737" t="6670" r="12431" b="20342"/>
          <a:stretch/>
        </p:blipFill>
        <p:spPr>
          <a:xfrm>
            <a:off x="0" y="1565275"/>
            <a:ext cx="7236309" cy="4049713"/>
          </a:xfrm>
          <a:prstGeom prst="rect">
            <a:avLst/>
          </a:prstGeom>
        </p:spPr>
      </p:pic>
      <p:sp>
        <p:nvSpPr>
          <p:cNvPr id="7" name="文本框 6">
            <a:extLst>
              <a:ext uri="{FF2B5EF4-FFF2-40B4-BE49-F238E27FC236}">
                <a16:creationId xmlns:a16="http://schemas.microsoft.com/office/drawing/2014/main" id="{5E08727D-2409-75BB-ACFB-B6F065B32B1A}"/>
              </a:ext>
            </a:extLst>
          </p:cNvPr>
          <p:cNvSpPr txBox="1"/>
          <p:nvPr/>
        </p:nvSpPr>
        <p:spPr>
          <a:xfrm>
            <a:off x="7086600" y="856357"/>
            <a:ext cx="5105400" cy="6001643"/>
          </a:xfrm>
          <a:prstGeom prst="rect">
            <a:avLst/>
          </a:prstGeom>
          <a:noFill/>
        </p:spPr>
        <p:txBody>
          <a:bodyPr wrap="square">
            <a:spAutoFit/>
          </a:bodyPr>
          <a:lstStyle/>
          <a:p>
            <a:r>
              <a:rPr lang="zh-CN" altLang="en-US" sz="3200" dirty="0"/>
              <a:t>为了在不侵犯客户端数据隐私的情况下进行个性化联邦学习，我们提出</a:t>
            </a:r>
            <a:r>
              <a:rPr lang="en-US" altLang="zh-CN" sz="3200" dirty="0" err="1"/>
              <a:t>FedAMP</a:t>
            </a:r>
            <a:r>
              <a:rPr lang="zh-CN" altLang="en-US" sz="3200" dirty="0"/>
              <a:t>，该框架允许每个客户端拥有一个本地个性化模型。云服务器上为每个客户端维护一个云模型，并通过将每个客户端的个性化模型作为消息，传递给具有相似模型参数的云模型。</a:t>
            </a:r>
            <a:r>
              <a:rPr lang="en-US" altLang="zh-CN" sz="3200" dirty="0" err="1"/>
              <a:t>FedAMP</a:t>
            </a:r>
            <a:r>
              <a:rPr lang="zh-CN" altLang="en-US" sz="3200" dirty="0"/>
              <a:t>通过其接收的所有消息的组合来更新每个客户端的云模型。</a:t>
            </a:r>
          </a:p>
        </p:txBody>
      </p:sp>
    </p:spTree>
    <p:extLst>
      <p:ext uri="{BB962C8B-B14F-4D97-AF65-F5344CB8AC3E}">
        <p14:creationId xmlns:p14="http://schemas.microsoft.com/office/powerpoint/2010/main" val="238719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四、第二种方法</a:t>
            </a:r>
            <a:r>
              <a:rPr lang="en-US" altLang="zh-CN" dirty="0"/>
              <a:t>- </a:t>
            </a:r>
            <a:r>
              <a:rPr lang="en-US" altLang="zh-CN" dirty="0" err="1"/>
              <a:t>FedAMP</a:t>
            </a:r>
            <a:endParaRPr lang="zh-CN" altLang="en-US" dirty="0"/>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7</a:t>
            </a:fld>
            <a:endParaRPr lang="en-IN"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F8F3047-E87E-4AE7-BE7C-DE447876D091}"/>
                  </a:ext>
                </a:extLst>
              </p:cNvPr>
              <p:cNvSpPr txBox="1"/>
              <p:nvPr/>
            </p:nvSpPr>
            <p:spPr>
              <a:xfrm>
                <a:off x="52386" y="2174075"/>
                <a:ext cx="11834812" cy="2760692"/>
              </a:xfrm>
              <a:prstGeom prst="rect">
                <a:avLst/>
              </a:prstGeom>
              <a:noFill/>
            </p:spPr>
            <p:txBody>
              <a:bodyPr wrap="square" rtlCol="0">
                <a:spAutoFit/>
              </a:bodyPr>
              <a:lstStyle/>
              <a:p>
                <a:pPr algn="just"/>
                <a:r>
                  <a:rPr lang="en-US" altLang="zh-CN" sz="3200" dirty="0"/>
                  <a:t>	</a:t>
                </a:r>
                <a:r>
                  <a:rPr lang="zh-CN" altLang="en-US" sz="3200" dirty="0"/>
                  <a:t>每个</a:t>
                </a:r>
                <a:r>
                  <a:rPr lang="en-US" altLang="zh-CN" sz="3200" dirty="0"/>
                  <a:t>client</a:t>
                </a:r>
                <a:r>
                  <a:rPr lang="zh-CN" altLang="en-US" sz="3200" dirty="0"/>
                  <a:t>在训练 </a:t>
                </a:r>
                <a14:m>
                  <m:oMath xmlns:m="http://schemas.openxmlformats.org/officeDocument/2006/math">
                    <m:sSubSup>
                      <m:sSubSupPr>
                        <m:ctrlPr>
                          <a:rPr lang="en-US" altLang="zh-CN" sz="3200" i="1" smtClean="0">
                            <a:latin typeface="Cambria Math" panose="02040503050406030204" pitchFamily="18" charset="0"/>
                          </a:rPr>
                        </m:ctrlPr>
                      </m:sSubSup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𝑖</m:t>
                        </m:r>
                      </m:sub>
                      <m:sup>
                        <m:r>
                          <m:rPr>
                            <m:sty m:val="p"/>
                          </m:rPr>
                          <a:rPr lang="en-US" altLang="zh-CN" sz="3200" i="1">
                            <a:latin typeface="Cambria Math" panose="02040503050406030204" pitchFamily="18" charset="0"/>
                          </a:rPr>
                          <m:t>k</m:t>
                        </m:r>
                      </m:sup>
                    </m:sSubSup>
                  </m:oMath>
                </a14:m>
                <a:r>
                  <a:rPr lang="zh-CN" altLang="en-US" sz="3200" dirty="0"/>
                  <a:t>的同时</a:t>
                </a:r>
                <a:r>
                  <a:rPr lang="en-US" altLang="zh-CN" sz="3200" dirty="0"/>
                  <a:t>,</a:t>
                </a:r>
                <a:r>
                  <a:rPr lang="zh-CN" altLang="en-US" sz="3200" dirty="0"/>
                  <a:t>要求</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𝑤</m:t>
                        </m:r>
                      </m:e>
                      <m:sub>
                        <m:r>
                          <a:rPr lang="en-US" altLang="zh-CN" sz="3200" i="1">
                            <a:latin typeface="Cambria Math" panose="02040503050406030204" pitchFamily="18" charset="0"/>
                          </a:rPr>
                          <m:t>𝑖</m:t>
                        </m:r>
                      </m:sub>
                      <m:sup>
                        <m:r>
                          <m:rPr>
                            <m:sty m:val="p"/>
                          </m:rPr>
                          <a:rPr lang="en-US" altLang="zh-CN" sz="3200" i="1">
                            <a:latin typeface="Cambria Math" panose="02040503050406030204" pitchFamily="18" charset="0"/>
                          </a:rPr>
                          <m:t>k</m:t>
                        </m:r>
                      </m:sup>
                    </m:sSubSup>
                  </m:oMath>
                </a14:m>
                <a:r>
                  <a:rPr lang="zh-CN" altLang="en-US" sz="3200" dirty="0"/>
                  <a:t>和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b="0" i="1" smtClean="0">
                            <a:latin typeface="Cambria Math" panose="02040503050406030204" pitchFamily="18" charset="0"/>
                          </a:rPr>
                          <m:t>𝑢</m:t>
                        </m:r>
                      </m:e>
                      <m:sub>
                        <m:r>
                          <a:rPr lang="en-US" altLang="zh-CN" sz="3200" i="1">
                            <a:latin typeface="Cambria Math" panose="02040503050406030204" pitchFamily="18" charset="0"/>
                          </a:rPr>
                          <m:t>𝑖</m:t>
                        </m:r>
                      </m:sub>
                      <m:sup>
                        <m:r>
                          <m:rPr>
                            <m:sty m:val="p"/>
                          </m:rPr>
                          <a:rPr lang="en-US" altLang="zh-CN" sz="3200" i="1">
                            <a:latin typeface="Cambria Math" panose="02040503050406030204" pitchFamily="18" charset="0"/>
                          </a:rPr>
                          <m:t>k</m:t>
                        </m:r>
                      </m:sup>
                    </m:sSubSup>
                  </m:oMath>
                </a14:m>
                <a:r>
                  <a:rPr lang="zh-CN" altLang="en-US" sz="3200" dirty="0"/>
                  <a:t>尽可能接近，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𝑢</m:t>
                        </m:r>
                      </m:e>
                      <m:sub>
                        <m:r>
                          <a:rPr lang="en-US" altLang="zh-CN" sz="3200" i="1">
                            <a:latin typeface="Cambria Math" panose="02040503050406030204" pitchFamily="18" charset="0"/>
                          </a:rPr>
                          <m:t>𝑖</m:t>
                        </m:r>
                      </m:sub>
                      <m:sup>
                        <m:r>
                          <m:rPr>
                            <m:sty m:val="p"/>
                          </m:rPr>
                          <a:rPr lang="en-US" altLang="zh-CN" sz="3200" i="1">
                            <a:latin typeface="Cambria Math" panose="02040503050406030204" pitchFamily="18" charset="0"/>
                          </a:rPr>
                          <m:t>k</m:t>
                        </m:r>
                      </m:sup>
                    </m:sSubSup>
                  </m:oMath>
                </a14:m>
                <a:r>
                  <a:rPr lang="zh-CN" altLang="en-US" sz="3200" dirty="0"/>
                  <a:t>描述了所有</a:t>
                </a:r>
                <a:r>
                  <a:rPr lang="en-US" altLang="zh-CN" sz="3200" dirty="0"/>
                  <a:t>client</a:t>
                </a:r>
                <a:r>
                  <a:rPr lang="zh-CN" altLang="en-US" sz="3200" dirty="0"/>
                  <a:t>模型参数的加权平均，越靠近</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𝑤</m:t>
                        </m:r>
                      </m:e>
                      <m:sub>
                        <m:r>
                          <a:rPr lang="en-US" altLang="zh-CN" sz="3200" i="1">
                            <a:latin typeface="Cambria Math" panose="02040503050406030204" pitchFamily="18" charset="0"/>
                          </a:rPr>
                          <m:t>𝑖</m:t>
                        </m:r>
                      </m:sub>
                      <m:sup>
                        <m:r>
                          <m:rPr>
                            <m:sty m:val="p"/>
                          </m:rPr>
                          <a:rPr lang="en-US" altLang="zh-CN" sz="3200" i="1">
                            <a:latin typeface="Cambria Math" panose="02040503050406030204" pitchFamily="18" charset="0"/>
                          </a:rPr>
                          <m:t>k</m:t>
                        </m:r>
                      </m:sup>
                    </m:sSubSup>
                  </m:oMath>
                </a14:m>
                <a:r>
                  <a:rPr lang="zh-CN" altLang="en-US" sz="3200" dirty="0"/>
                  <a:t>的权重越大。进一步，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𝑤</m:t>
                        </m:r>
                      </m:e>
                      <m:sub>
                        <m:r>
                          <a:rPr lang="en-US" altLang="zh-CN" sz="3200" i="1">
                            <a:latin typeface="Cambria Math" panose="02040503050406030204" pitchFamily="18" charset="0"/>
                          </a:rPr>
                          <m:t>𝑖</m:t>
                        </m:r>
                      </m:sub>
                      <m:sup>
                        <m:r>
                          <m:rPr>
                            <m:sty m:val="p"/>
                          </m:rPr>
                          <a:rPr lang="en-US" altLang="zh-CN" sz="3200" i="1">
                            <a:latin typeface="Cambria Math" panose="02040503050406030204" pitchFamily="18" charset="0"/>
                          </a:rPr>
                          <m:t>k</m:t>
                        </m:r>
                        <m:r>
                          <a:rPr lang="en-US" altLang="zh-CN" sz="3200" b="0" i="1" smtClean="0">
                            <a:latin typeface="Cambria Math" panose="02040503050406030204" pitchFamily="18" charset="0"/>
                          </a:rPr>
                          <m:t>−1</m:t>
                        </m:r>
                      </m:sup>
                    </m:sSubSup>
                  </m:oMath>
                </a14:m>
                <a:r>
                  <a:rPr lang="zh-CN" altLang="en-US" sz="3200" dirty="0"/>
                  <a:t>和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𝑗</m:t>
                        </m:r>
                      </m:sub>
                      <m:sup>
                        <m:r>
                          <m:rPr>
                            <m:sty m:val="p"/>
                          </m:rPr>
                          <a:rPr lang="en-US" altLang="zh-CN" sz="3200" i="1">
                            <a:latin typeface="Cambria Math" panose="02040503050406030204" pitchFamily="18" charset="0"/>
                          </a:rPr>
                          <m:t>k</m:t>
                        </m:r>
                        <m:r>
                          <a:rPr lang="en-US" altLang="zh-CN" sz="3200" i="1">
                            <a:latin typeface="Cambria Math" panose="02040503050406030204" pitchFamily="18" charset="0"/>
                          </a:rPr>
                          <m:t>−1</m:t>
                        </m:r>
                      </m:sup>
                    </m:sSubSup>
                  </m:oMath>
                </a14:m>
                <a:r>
                  <a:rPr lang="zh-CN" altLang="en-US" sz="3200" dirty="0"/>
                  <a:t>越接近，</a:t>
                </a:r>
                <a:r>
                  <a:rPr lang="en-US" altLang="zh-CN" sz="3200" dirty="0"/>
                  <a:t>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𝑢</m:t>
                        </m:r>
                      </m:e>
                      <m:sub>
                        <m:r>
                          <a:rPr lang="en-US" altLang="zh-CN" sz="3200" i="1">
                            <a:latin typeface="Cambria Math" panose="02040503050406030204" pitchFamily="18" charset="0"/>
                          </a:rPr>
                          <m:t>𝑖</m:t>
                        </m:r>
                      </m:sub>
                      <m:sup>
                        <m:r>
                          <m:rPr>
                            <m:sty m:val="p"/>
                          </m:rPr>
                          <a:rPr lang="en-US" altLang="zh-CN" sz="3200" i="1">
                            <a:latin typeface="Cambria Math" panose="02040503050406030204" pitchFamily="18" charset="0"/>
                          </a:rPr>
                          <m:t>k</m:t>
                        </m:r>
                      </m:sup>
                    </m:sSubSup>
                  </m:oMath>
                </a14:m>
                <a:r>
                  <a:rPr lang="zh-CN" altLang="en-US" sz="3200" dirty="0"/>
                  <a:t>和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𝑢</m:t>
                        </m:r>
                      </m:e>
                      <m:sub>
                        <m:r>
                          <a:rPr lang="en-US" altLang="zh-CN" sz="3200" b="0" i="1" smtClean="0">
                            <a:latin typeface="Cambria Math" panose="02040503050406030204" pitchFamily="18" charset="0"/>
                          </a:rPr>
                          <m:t>𝑗</m:t>
                        </m:r>
                      </m:sub>
                      <m:sup>
                        <m:r>
                          <m:rPr>
                            <m:sty m:val="p"/>
                          </m:rPr>
                          <a:rPr lang="en-US" altLang="zh-CN" sz="3200" i="1">
                            <a:latin typeface="Cambria Math" panose="02040503050406030204" pitchFamily="18" charset="0"/>
                          </a:rPr>
                          <m:t>k</m:t>
                        </m:r>
                      </m:sup>
                    </m:sSubSup>
                  </m:oMath>
                </a14:m>
                <a:r>
                  <a:rPr lang="zh-CN" altLang="en-US" sz="3200" dirty="0"/>
                  <a:t>也越接近，随之</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𝑤</m:t>
                        </m:r>
                      </m:e>
                      <m:sub>
                        <m:r>
                          <a:rPr lang="en-US" altLang="zh-CN" sz="3200" i="1">
                            <a:latin typeface="Cambria Math" panose="02040503050406030204" pitchFamily="18" charset="0"/>
                          </a:rPr>
                          <m:t>𝑖</m:t>
                        </m:r>
                      </m:sub>
                      <m:sup>
                        <m:r>
                          <m:rPr>
                            <m:sty m:val="p"/>
                          </m:rPr>
                          <a:rPr lang="en-US" altLang="zh-CN" sz="3200" i="1">
                            <a:latin typeface="Cambria Math" panose="02040503050406030204" pitchFamily="18" charset="0"/>
                          </a:rPr>
                          <m:t>k</m:t>
                        </m:r>
                      </m:sup>
                    </m:sSubSup>
                  </m:oMath>
                </a14:m>
                <a:r>
                  <a:rPr lang="zh-CN" altLang="en-US" sz="3200" dirty="0"/>
                  <a:t>和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𝑤</m:t>
                        </m:r>
                      </m:e>
                      <m:sub>
                        <m:r>
                          <a:rPr lang="en-US" altLang="zh-CN" sz="3200" i="1">
                            <a:latin typeface="Cambria Math" panose="02040503050406030204" pitchFamily="18" charset="0"/>
                          </a:rPr>
                          <m:t>𝑗</m:t>
                        </m:r>
                      </m:sub>
                      <m:sup>
                        <m:r>
                          <m:rPr>
                            <m:sty m:val="p"/>
                          </m:rPr>
                          <a:rPr lang="en-US" altLang="zh-CN" sz="3200" i="1">
                            <a:latin typeface="Cambria Math" panose="02040503050406030204" pitchFamily="18" charset="0"/>
                          </a:rPr>
                          <m:t>k</m:t>
                        </m:r>
                      </m:sup>
                    </m:sSubSup>
                  </m:oMath>
                </a14:m>
                <a:r>
                  <a:rPr lang="zh-CN" altLang="en-US" sz="3200" dirty="0"/>
                  <a:t>越接近。</a:t>
                </a:r>
                <a:r>
                  <a:rPr lang="en-US" altLang="zh-CN" sz="3200" dirty="0" err="1"/>
                  <a:t>FedAMP</a:t>
                </a:r>
                <a:r>
                  <a:rPr lang="zh-CN" altLang="en-US" sz="3200" dirty="0"/>
                  <a:t>能够促使相似模型参数有着更强的合作，自适应地把相似</a:t>
                </a:r>
                <a:r>
                  <a:rPr lang="en-US" altLang="zh-CN" sz="3200" dirty="0"/>
                  <a:t>client</a:t>
                </a:r>
                <a:r>
                  <a:rPr lang="zh-CN" altLang="en-US" sz="3200" dirty="0"/>
                  <a:t>聚在一起。</a:t>
                </a:r>
                <a:endParaRPr lang="en-US" altLang="zh-CN" sz="3200" b="1" dirty="0"/>
              </a:p>
            </p:txBody>
          </p:sp>
        </mc:Choice>
        <mc:Fallback>
          <p:sp>
            <p:nvSpPr>
              <p:cNvPr id="4" name="文本框 3">
                <a:extLst>
                  <a:ext uri="{FF2B5EF4-FFF2-40B4-BE49-F238E27FC236}">
                    <a16:creationId xmlns:a16="http://schemas.microsoft.com/office/drawing/2014/main" id="{BF8F3047-E87E-4AE7-BE7C-DE447876D091}"/>
                  </a:ext>
                </a:extLst>
              </p:cNvPr>
              <p:cNvSpPr txBox="1">
                <a:spLocks noRot="1" noChangeAspect="1" noMove="1" noResize="1" noEditPoints="1" noAdjustHandles="1" noChangeArrowheads="1" noChangeShapeType="1" noTextEdit="1"/>
              </p:cNvSpPr>
              <p:nvPr/>
            </p:nvSpPr>
            <p:spPr>
              <a:xfrm>
                <a:off x="52386" y="2174075"/>
                <a:ext cx="11834812" cy="2760692"/>
              </a:xfrm>
              <a:prstGeom prst="rect">
                <a:avLst/>
              </a:prstGeom>
              <a:blipFill>
                <a:blip r:embed="rId3"/>
                <a:stretch>
                  <a:fillRect l="-1340" t="-2428" r="-1288" b="-6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469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四、第二种方法</a:t>
            </a:r>
            <a:r>
              <a:rPr lang="en-US" altLang="zh-CN" dirty="0"/>
              <a:t>- </a:t>
            </a:r>
            <a:r>
              <a:rPr lang="en-US" altLang="zh-CN" dirty="0" err="1"/>
              <a:t>FedAMP</a:t>
            </a:r>
            <a:endParaRPr lang="zh-CN" altLang="en-US" dirty="0"/>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8</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214312" y="2352906"/>
            <a:ext cx="9462053" cy="584775"/>
          </a:xfrm>
          <a:prstGeom prst="rect">
            <a:avLst/>
          </a:prstGeom>
          <a:noFill/>
        </p:spPr>
        <p:txBody>
          <a:bodyPr wrap="square" rtlCol="0">
            <a:spAutoFit/>
          </a:bodyPr>
          <a:lstStyle/>
          <a:p>
            <a:pPr algn="just"/>
            <a:r>
              <a:rPr lang="zh-CN" altLang="en-US" sz="3200" dirty="0"/>
              <a:t>         可以重新为</a:t>
            </a:r>
            <a:endParaRPr lang="en-US" altLang="zh-CN" sz="3200" b="1" dirty="0"/>
          </a:p>
        </p:txBody>
      </p:sp>
      <p:pic>
        <p:nvPicPr>
          <p:cNvPr id="5" name="图片 4">
            <a:extLst>
              <a:ext uri="{FF2B5EF4-FFF2-40B4-BE49-F238E27FC236}">
                <a16:creationId xmlns:a16="http://schemas.microsoft.com/office/drawing/2014/main" id="{D8049089-288B-8676-73E9-83FC42CF8C30}"/>
              </a:ext>
            </a:extLst>
          </p:cNvPr>
          <p:cNvPicPr>
            <a:picLocks noChangeAspect="1"/>
          </p:cNvPicPr>
          <p:nvPr/>
        </p:nvPicPr>
        <p:blipFill>
          <a:blip r:embed="rId3"/>
          <a:stretch>
            <a:fillRect/>
          </a:stretch>
        </p:blipFill>
        <p:spPr>
          <a:xfrm>
            <a:off x="884347" y="1403216"/>
            <a:ext cx="5642908" cy="695286"/>
          </a:xfrm>
          <a:prstGeom prst="rect">
            <a:avLst/>
          </a:prstGeom>
        </p:spPr>
      </p:pic>
      <p:pic>
        <p:nvPicPr>
          <p:cNvPr id="6" name="图片 5">
            <a:extLst>
              <a:ext uri="{FF2B5EF4-FFF2-40B4-BE49-F238E27FC236}">
                <a16:creationId xmlns:a16="http://schemas.microsoft.com/office/drawing/2014/main" id="{65D78953-7C5B-BF68-ED0E-09F661B44068}"/>
              </a:ext>
            </a:extLst>
          </p:cNvPr>
          <p:cNvPicPr>
            <a:picLocks noChangeAspect="1"/>
          </p:cNvPicPr>
          <p:nvPr/>
        </p:nvPicPr>
        <p:blipFill rotWithShape="1">
          <a:blip r:embed="rId4"/>
          <a:srcRect b="9542"/>
          <a:stretch/>
        </p:blipFill>
        <p:spPr>
          <a:xfrm>
            <a:off x="884347" y="3023327"/>
            <a:ext cx="8577706" cy="3154158"/>
          </a:xfrm>
          <a:prstGeom prst="rect">
            <a:avLst/>
          </a:prstGeom>
        </p:spPr>
      </p:pic>
    </p:spTree>
    <p:extLst>
      <p:ext uri="{BB962C8B-B14F-4D97-AF65-F5344CB8AC3E}">
        <p14:creationId xmlns:p14="http://schemas.microsoft.com/office/powerpoint/2010/main" val="207192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680515"/>
            <a:ext cx="8333222" cy="584775"/>
          </a:xfrm>
        </p:spPr>
        <p:txBody>
          <a:bodyPr>
            <a:normAutofit fontScale="90000"/>
          </a:bodyPr>
          <a:lstStyle/>
          <a:p>
            <a:r>
              <a:rPr lang="zh-CN" altLang="en-US" dirty="0"/>
              <a:t>四、第二种方法</a:t>
            </a:r>
            <a:r>
              <a:rPr lang="en-US" altLang="zh-CN" dirty="0"/>
              <a:t>- </a:t>
            </a:r>
            <a:r>
              <a:rPr lang="en-US" altLang="zh-CN" dirty="0" err="1"/>
              <a:t>FedAMP</a:t>
            </a:r>
            <a:endParaRPr lang="zh-CN" altLang="en-US" dirty="0"/>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9</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pic>
        <p:nvPicPr>
          <p:cNvPr id="7" name="图片 6">
            <a:extLst>
              <a:ext uri="{FF2B5EF4-FFF2-40B4-BE49-F238E27FC236}">
                <a16:creationId xmlns:a16="http://schemas.microsoft.com/office/drawing/2014/main" id="{1AA22345-9E8E-07DA-3A2B-F37EA6F499EB}"/>
              </a:ext>
            </a:extLst>
          </p:cNvPr>
          <p:cNvPicPr>
            <a:picLocks noChangeAspect="1"/>
          </p:cNvPicPr>
          <p:nvPr/>
        </p:nvPicPr>
        <p:blipFill>
          <a:blip r:embed="rId3"/>
          <a:stretch>
            <a:fillRect/>
          </a:stretch>
        </p:blipFill>
        <p:spPr>
          <a:xfrm>
            <a:off x="1117626" y="1275554"/>
            <a:ext cx="8499008" cy="5284896"/>
          </a:xfrm>
          <a:prstGeom prst="rect">
            <a:avLst/>
          </a:prstGeom>
        </p:spPr>
      </p:pic>
    </p:spTree>
    <p:extLst>
      <p:ext uri="{BB962C8B-B14F-4D97-AF65-F5344CB8AC3E}">
        <p14:creationId xmlns:p14="http://schemas.microsoft.com/office/powerpoint/2010/main" val="448141355"/>
      </p:ext>
    </p:extLst>
  </p:cSld>
  <p:clrMapOvr>
    <a:masterClrMapping/>
  </p:clrMapOvr>
</p:sld>
</file>

<file path=ppt/theme/theme1.xml><?xml version="1.0" encoding="utf-8"?>
<a:theme xmlns:a="http://schemas.openxmlformats.org/drawingml/2006/main" name="Office 主题">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3 Presentation Layout_CA - v6" id="{E989BABB-6CAC-4B7A-BEDD-AC8E941209AD}" vid="{8EB46C3B-1734-4DB1-861E-420A63F4C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4D15D6-87BC-477C-8E91-9F90829C2FC8}">
  <ds:schemaRefs>
    <ds:schemaRef ds:uri="http://purl.org/dc/terms/"/>
    <ds:schemaRef ds:uri="http://schemas.openxmlformats.org/package/2006/metadata/core-properties"/>
    <ds:schemaRef ds:uri="6dc4bcd6-49db-4c07-9060-8acfc67cef9f"/>
    <ds:schemaRef ds:uri="http://purl.org/dc/dcmitype/"/>
    <ds:schemaRef ds:uri="http://schemas.microsoft.com/office/infopath/2007/PartnerControls"/>
    <ds:schemaRef ds:uri="http://schemas.microsoft.com/office/2006/documentManagement/types"/>
    <ds:schemaRef ds:uri="fb0879af-3eba-417a-a55a-ffe6dcd6ca77"/>
    <ds:schemaRef ds:uri="http://purl.org/dc/elements/1.1/"/>
    <ds:schemaRef ds:uri="http://schemas.microsoft.com/office/2006/metadata/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1085</Words>
  <Application>Microsoft Office PowerPoint</Application>
  <PresentationFormat>宽屏</PresentationFormat>
  <Paragraphs>86</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Gill Sans SemiBold</vt:lpstr>
      <vt:lpstr>等线</vt:lpstr>
      <vt:lpstr>Arial</vt:lpstr>
      <vt:lpstr>Arial Black</vt:lpstr>
      <vt:lpstr>Calibri</vt:lpstr>
      <vt:lpstr>Cambria Math</vt:lpstr>
      <vt:lpstr>Times New Roman</vt:lpstr>
      <vt:lpstr>Office 主题</vt:lpstr>
      <vt:lpstr>Personalized Cross-Silo Federated Learning on Non-IID Data</vt:lpstr>
      <vt:lpstr>一、 背景</vt:lpstr>
      <vt:lpstr>二、 建模</vt:lpstr>
      <vt:lpstr>二、 建模</vt:lpstr>
      <vt:lpstr>三、第一种方法—不考虑隐私的通用方法</vt:lpstr>
      <vt:lpstr>四、第二种方法- FedAMP</vt:lpstr>
      <vt:lpstr>四、第二种方法- FedAMP</vt:lpstr>
      <vt:lpstr>四、第二种方法- FedAMP</vt:lpstr>
      <vt:lpstr>四、第二种方法- FedAMP</vt:lpstr>
      <vt:lpstr>五、 第三种方法—HeurFedAMP</vt:lpstr>
      <vt:lpstr>六、实验</vt:lpstr>
      <vt:lpstr>六、实验</vt:lpstr>
      <vt:lpstr>六、实验</vt:lpstr>
      <vt:lpstr>六、实验</vt:lpstr>
      <vt:lpstr>六、实验</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2019-03-15T23:13:56Z</dcterms:created>
  <dcterms:modified xsi:type="dcterms:W3CDTF">2022-07-10T17:35:00Z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