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9"/>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4/28/17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location choosing</a:t>
            </a:r>
            <a:endParaRPr lang="en-US" dirty="0"/>
          </a:p>
        </p:txBody>
      </p:sp>
      <p:sp>
        <p:nvSpPr>
          <p:cNvPr id="3" name="Subtitle 2"/>
          <p:cNvSpPr>
            <a:spLocks noGrp="1"/>
          </p:cNvSpPr>
          <p:nvPr>
            <p:ph type="subTitle" idx="1"/>
          </p:nvPr>
        </p:nvSpPr>
        <p:spPr/>
        <p:txBody>
          <a:bodyPr/>
          <a:lstStyle/>
          <a:p>
            <a:r>
              <a:rPr lang="en-US" dirty="0" smtClean="0"/>
              <a:t>Shu </a:t>
            </a:r>
            <a:r>
              <a:rPr lang="en-US" dirty="0" err="1" smtClean="0"/>
              <a:t>zhang</a:t>
            </a:r>
            <a:r>
              <a:rPr lang="en-US" dirty="0" smtClean="0"/>
              <a:t> 001255490</a:t>
            </a:r>
            <a:endParaRPr lang="en-US" dirty="0"/>
          </a:p>
        </p:txBody>
      </p:sp>
    </p:spTree>
    <p:extLst>
      <p:ext uri="{BB962C8B-B14F-4D97-AF65-F5344CB8AC3E}">
        <p14:creationId xmlns:p14="http://schemas.microsoft.com/office/powerpoint/2010/main" val="1148139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3"/>
          </p:nvPr>
        </p:nvSpPr>
        <p:spPr/>
        <p:txBody>
          <a:bodyPr/>
          <a:lstStyle/>
          <a:p>
            <a:r>
              <a:rPr lang="en-US" dirty="0"/>
              <a:t>Business location choosing is perhaps the most important decision for a business </a:t>
            </a:r>
            <a:r>
              <a:rPr lang="en-US" dirty="0" smtClean="0"/>
              <a:t>owner, </a:t>
            </a:r>
            <a:r>
              <a:rPr lang="en-US" dirty="0"/>
              <a:t>so it requires precise planning and research. It involves many factors such as proximity to living area, shop rent, population flow and much more. In order to make the most profits, we need to generate an algorithm to measure different locations hence find the best location.</a:t>
            </a:r>
          </a:p>
          <a:p>
            <a:endParaRPr lang="en-US" dirty="0"/>
          </a:p>
        </p:txBody>
      </p:sp>
    </p:spTree>
    <p:extLst>
      <p:ext uri="{BB962C8B-B14F-4D97-AF65-F5344CB8AC3E}">
        <p14:creationId xmlns:p14="http://schemas.microsoft.com/office/powerpoint/2010/main" val="163804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a:t>
            </a:r>
            <a:endParaRPr lang="en-US" dirty="0"/>
          </a:p>
        </p:txBody>
      </p:sp>
      <p:sp>
        <p:nvSpPr>
          <p:cNvPr id="3" name="Content Placeholder 2"/>
          <p:cNvSpPr>
            <a:spLocks noGrp="1"/>
          </p:cNvSpPr>
          <p:nvPr>
            <p:ph sz="quarter" idx="13"/>
          </p:nvPr>
        </p:nvSpPr>
        <p:spPr/>
        <p:txBody>
          <a:bodyPr/>
          <a:lstStyle/>
          <a:p>
            <a:r>
              <a:rPr lang="en-US" dirty="0"/>
              <a:t>Particle Swarm Optimization </a:t>
            </a:r>
          </a:p>
          <a:p>
            <a:r>
              <a:rPr lang="en-US" dirty="0" smtClean="0"/>
              <a:t>Reilly‘s </a:t>
            </a:r>
            <a:r>
              <a:rPr lang="en-US" dirty="0"/>
              <a:t>Law of Retail </a:t>
            </a:r>
            <a:r>
              <a:rPr lang="en-US" dirty="0" smtClean="0"/>
              <a:t>Gravitation</a:t>
            </a:r>
            <a:r>
              <a:rPr lang="zh-CN" altLang="en-US" dirty="0" smtClean="0"/>
              <a:t> </a:t>
            </a:r>
            <a:r>
              <a:rPr lang="en-US" altLang="zh-CN" dirty="0" smtClean="0"/>
              <a:t>—— calculate fitness value</a:t>
            </a:r>
            <a:endParaRPr lang="en-US" dirty="0"/>
          </a:p>
          <a:p>
            <a:endParaRPr lang="en-US" dirty="0"/>
          </a:p>
        </p:txBody>
      </p:sp>
    </p:spTree>
    <p:extLst>
      <p:ext uri="{BB962C8B-B14F-4D97-AF65-F5344CB8AC3E}">
        <p14:creationId xmlns:p14="http://schemas.microsoft.com/office/powerpoint/2010/main" val="197542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71737" y="2616618"/>
            <a:ext cx="974558" cy="986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 name="Oval 4"/>
          <p:cNvSpPr/>
          <p:nvPr/>
        </p:nvSpPr>
        <p:spPr>
          <a:xfrm>
            <a:off x="4442159" y="1738313"/>
            <a:ext cx="1359568"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 name="Oval 5"/>
          <p:cNvSpPr/>
          <p:nvPr/>
        </p:nvSpPr>
        <p:spPr>
          <a:xfrm>
            <a:off x="8500811" y="3005639"/>
            <a:ext cx="1134980" cy="1118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TextBox 6"/>
          <p:cNvSpPr txBox="1"/>
          <p:nvPr/>
        </p:nvSpPr>
        <p:spPr>
          <a:xfrm>
            <a:off x="1864895" y="3898232"/>
            <a:ext cx="7375358" cy="1200329"/>
          </a:xfrm>
          <a:prstGeom prst="rect">
            <a:avLst/>
          </a:prstGeom>
          <a:noFill/>
        </p:spPr>
        <p:txBody>
          <a:bodyPr wrap="square" rtlCol="0">
            <a:spAutoFit/>
          </a:bodyPr>
          <a:lstStyle/>
          <a:p>
            <a:r>
              <a:rPr lang="mr-IN" dirty="0" err="1"/>
              <a:t>Ba</a:t>
            </a:r>
            <a:r>
              <a:rPr lang="mr-IN" dirty="0"/>
              <a:t> / </a:t>
            </a:r>
            <a:r>
              <a:rPr lang="mr-IN" dirty="0" err="1"/>
              <a:t>Bb</a:t>
            </a:r>
            <a:r>
              <a:rPr lang="mr-IN" dirty="0"/>
              <a:t> = (</a:t>
            </a:r>
            <a:r>
              <a:rPr lang="mr-IN" dirty="0" err="1"/>
              <a:t>Pa</a:t>
            </a:r>
            <a:r>
              <a:rPr lang="mr-IN" dirty="0"/>
              <a:t> / </a:t>
            </a:r>
            <a:r>
              <a:rPr lang="mr-IN" dirty="0" err="1"/>
              <a:t>Pb</a:t>
            </a:r>
            <a:r>
              <a:rPr lang="mr-IN" dirty="0"/>
              <a:t>)(</a:t>
            </a:r>
            <a:r>
              <a:rPr lang="mr-IN" dirty="0" err="1"/>
              <a:t>Db</a:t>
            </a:r>
            <a:r>
              <a:rPr lang="mr-IN" dirty="0"/>
              <a:t> / </a:t>
            </a:r>
            <a:r>
              <a:rPr lang="mr-IN" dirty="0" err="1" smtClean="0"/>
              <a:t>Da</a:t>
            </a:r>
            <a:r>
              <a:rPr lang="mr-IN" dirty="0" smtClean="0"/>
              <a:t>)2</a:t>
            </a:r>
            <a:endParaRPr lang="en-US" dirty="0" smtClean="0"/>
          </a:p>
          <a:p>
            <a:r>
              <a:rPr lang="en-US" dirty="0" smtClean="0"/>
              <a:t>Ba----A’s Attractiveness to C</a:t>
            </a:r>
          </a:p>
          <a:p>
            <a:r>
              <a:rPr lang="en-US" dirty="0" smtClean="0"/>
              <a:t>Pa----A’s population</a:t>
            </a:r>
          </a:p>
          <a:p>
            <a:r>
              <a:rPr lang="en-US" dirty="0" smtClean="0"/>
              <a:t>Da----Distance from A to C</a:t>
            </a:r>
            <a:endParaRPr lang="en-US" dirty="0"/>
          </a:p>
        </p:txBody>
      </p:sp>
      <p:sp>
        <p:nvSpPr>
          <p:cNvPr id="8" name="TextBox 7"/>
          <p:cNvSpPr txBox="1"/>
          <p:nvPr/>
        </p:nvSpPr>
        <p:spPr>
          <a:xfrm>
            <a:off x="1864895" y="922685"/>
            <a:ext cx="5700713" cy="523220"/>
          </a:xfrm>
          <a:prstGeom prst="rect">
            <a:avLst/>
          </a:prstGeom>
          <a:noFill/>
        </p:spPr>
        <p:txBody>
          <a:bodyPr wrap="square" rtlCol="0">
            <a:spAutoFit/>
          </a:bodyPr>
          <a:lstStyle/>
          <a:p>
            <a:r>
              <a:rPr lang="en-US" sz="2800" dirty="0"/>
              <a:t>Reilly's Law of Retail Gravitation</a:t>
            </a:r>
          </a:p>
        </p:txBody>
      </p:sp>
    </p:spTree>
    <p:extLst>
      <p:ext uri="{BB962C8B-B14F-4D97-AF65-F5344CB8AC3E}">
        <p14:creationId xmlns:p14="http://schemas.microsoft.com/office/powerpoint/2010/main" val="89447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8726" y="657225"/>
            <a:ext cx="7200900" cy="523220"/>
          </a:xfrm>
          <a:prstGeom prst="rect">
            <a:avLst/>
          </a:prstGeom>
          <a:noFill/>
        </p:spPr>
        <p:txBody>
          <a:bodyPr wrap="square" rtlCol="0">
            <a:spAutoFit/>
          </a:bodyPr>
          <a:lstStyle/>
          <a:p>
            <a:r>
              <a:rPr lang="en-US" sz="2800" dirty="0"/>
              <a:t>Particle Swarm </a:t>
            </a:r>
            <a:r>
              <a:rPr lang="en-US" sz="2800" dirty="0" smtClean="0"/>
              <a:t>Optimization</a:t>
            </a:r>
            <a:endParaRPr lang="en-US" sz="2800" dirty="0"/>
          </a:p>
        </p:txBody>
      </p:sp>
      <p:sp>
        <p:nvSpPr>
          <p:cNvPr id="25" name="Rectangle 24"/>
          <p:cNvSpPr/>
          <p:nvPr/>
        </p:nvSpPr>
        <p:spPr>
          <a:xfrm>
            <a:off x="4752975" y="2843212"/>
            <a:ext cx="16002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Particle</a:t>
            </a:r>
            <a:endParaRPr lang="en-US" dirty="0"/>
          </a:p>
        </p:txBody>
      </p:sp>
      <p:sp>
        <p:nvSpPr>
          <p:cNvPr id="26" name="Rectangle 25"/>
          <p:cNvSpPr/>
          <p:nvPr/>
        </p:nvSpPr>
        <p:spPr>
          <a:xfrm>
            <a:off x="2762250" y="4010025"/>
            <a:ext cx="16002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PBest</a:t>
            </a:r>
            <a:endParaRPr lang="en-US" dirty="0"/>
          </a:p>
        </p:txBody>
      </p:sp>
      <p:sp>
        <p:nvSpPr>
          <p:cNvPr id="27" name="Rectangle 26"/>
          <p:cNvSpPr/>
          <p:nvPr/>
        </p:nvSpPr>
        <p:spPr>
          <a:xfrm>
            <a:off x="6829426" y="4010025"/>
            <a:ext cx="1600200" cy="6286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Velocity</a:t>
            </a:r>
            <a:endParaRPr lang="en-US" dirty="0"/>
          </a:p>
        </p:txBody>
      </p:sp>
      <p:sp>
        <p:nvSpPr>
          <p:cNvPr id="28" name="Rectangle 27"/>
          <p:cNvSpPr/>
          <p:nvPr/>
        </p:nvSpPr>
        <p:spPr>
          <a:xfrm>
            <a:off x="4752975" y="4010025"/>
            <a:ext cx="16002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Location</a:t>
            </a:r>
            <a:endParaRPr lang="en-US" dirty="0"/>
          </a:p>
        </p:txBody>
      </p:sp>
      <p:cxnSp>
        <p:nvCxnSpPr>
          <p:cNvPr id="32" name="Straight Arrow Connector 31"/>
          <p:cNvCxnSpPr>
            <a:stCxn id="28" idx="0"/>
            <a:endCxn id="25" idx="2"/>
          </p:cNvCxnSpPr>
          <p:nvPr/>
        </p:nvCxnSpPr>
        <p:spPr>
          <a:xfrm flipV="1">
            <a:off x="5553075" y="3471862"/>
            <a:ext cx="0" cy="53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62350" y="3740943"/>
            <a:ext cx="406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6" idx="0"/>
          </p:cNvCxnSpPr>
          <p:nvPr/>
        </p:nvCxnSpPr>
        <p:spPr>
          <a:xfrm>
            <a:off x="3562350" y="3740943"/>
            <a:ext cx="0" cy="269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7" idx="0"/>
          </p:cNvCxnSpPr>
          <p:nvPr/>
        </p:nvCxnSpPr>
        <p:spPr>
          <a:xfrm>
            <a:off x="7629526" y="3740943"/>
            <a:ext cx="0" cy="269082"/>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105900" y="2843212"/>
            <a:ext cx="16002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PSOProcess</a:t>
            </a:r>
            <a:endParaRPr lang="en-US" dirty="0"/>
          </a:p>
        </p:txBody>
      </p:sp>
      <p:sp>
        <p:nvSpPr>
          <p:cNvPr id="40" name="Rectangle 39"/>
          <p:cNvSpPr/>
          <p:nvPr/>
        </p:nvSpPr>
        <p:spPr>
          <a:xfrm>
            <a:off x="9105900" y="4010025"/>
            <a:ext cx="16002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MethodSet</a:t>
            </a:r>
            <a:endParaRPr lang="en-US" dirty="0"/>
          </a:p>
        </p:txBody>
      </p:sp>
      <p:sp>
        <p:nvSpPr>
          <p:cNvPr id="41" name="Rectangle 40"/>
          <p:cNvSpPr/>
          <p:nvPr/>
        </p:nvSpPr>
        <p:spPr>
          <a:xfrm>
            <a:off x="4752975" y="1751944"/>
            <a:ext cx="16002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PublicInfo</a:t>
            </a:r>
            <a:endParaRPr lang="en-US" dirty="0"/>
          </a:p>
        </p:txBody>
      </p:sp>
      <p:cxnSp>
        <p:nvCxnSpPr>
          <p:cNvPr id="43" name="Straight Arrow Connector 42"/>
          <p:cNvCxnSpPr>
            <a:stCxn id="25" idx="0"/>
            <a:endCxn id="41" idx="2"/>
          </p:cNvCxnSpPr>
          <p:nvPr/>
        </p:nvCxnSpPr>
        <p:spPr>
          <a:xfrm flipV="1">
            <a:off x="5553075" y="2380594"/>
            <a:ext cx="0" cy="46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6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a:t>
            </a:r>
            <a:r>
              <a:rPr lang="en-US" dirty="0" err="1" smtClean="0"/>
              <a:t>psoprocess</a:t>
            </a:r>
            <a:endParaRPr lang="en-US" dirty="0"/>
          </a:p>
        </p:txBody>
      </p:sp>
      <p:sp>
        <p:nvSpPr>
          <p:cNvPr id="3" name="Content Placeholder 2"/>
          <p:cNvSpPr>
            <a:spLocks noGrp="1"/>
          </p:cNvSpPr>
          <p:nvPr>
            <p:ph sz="quarter" idx="13"/>
          </p:nvPr>
        </p:nvSpPr>
        <p:spPr/>
        <p:txBody>
          <a:bodyPr/>
          <a:lstStyle/>
          <a:p>
            <a:pPr lvl="0"/>
            <a:r>
              <a:rPr lang="en-US" dirty="0"/>
              <a:t>Calculate the fitness value of current particle.</a:t>
            </a:r>
          </a:p>
          <a:p>
            <a:pPr lvl="0"/>
            <a:r>
              <a:rPr lang="en-US" dirty="0"/>
              <a:t>Compare the fitness value with particles nearby, update </a:t>
            </a:r>
            <a:r>
              <a:rPr lang="en-US" dirty="0" err="1"/>
              <a:t>PBest</a:t>
            </a:r>
            <a:r>
              <a:rPr lang="en-US" dirty="0"/>
              <a:t>.</a:t>
            </a:r>
          </a:p>
          <a:p>
            <a:pPr lvl="0"/>
            <a:r>
              <a:rPr lang="en-US" dirty="0"/>
              <a:t>Calculate </a:t>
            </a:r>
            <a:r>
              <a:rPr lang="en-US" dirty="0" err="1"/>
              <a:t>GBest</a:t>
            </a:r>
            <a:r>
              <a:rPr lang="en-US" dirty="0"/>
              <a:t>.</a:t>
            </a:r>
          </a:p>
          <a:p>
            <a:pPr lvl="0"/>
            <a:r>
              <a:rPr lang="en-US" dirty="0"/>
              <a:t>Update location and velocity</a:t>
            </a:r>
            <a:r>
              <a:rPr lang="en-US" dirty="0" smtClean="0"/>
              <a:t>.</a:t>
            </a:r>
            <a:endParaRPr lang="en-US" dirty="0"/>
          </a:p>
        </p:txBody>
      </p:sp>
    </p:spTree>
    <p:extLst>
      <p:ext uri="{BB962C8B-B14F-4D97-AF65-F5344CB8AC3E}">
        <p14:creationId xmlns:p14="http://schemas.microsoft.com/office/powerpoint/2010/main" val="86033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0213" y="828675"/>
            <a:ext cx="7200900" cy="523220"/>
          </a:xfrm>
          <a:prstGeom prst="rect">
            <a:avLst/>
          </a:prstGeom>
          <a:noFill/>
        </p:spPr>
        <p:txBody>
          <a:bodyPr wrap="square" rtlCol="0">
            <a:spAutoFit/>
          </a:bodyPr>
          <a:lstStyle/>
          <a:p>
            <a:r>
              <a:rPr lang="en-US" sz="2800" dirty="0" smtClean="0"/>
              <a:t>Thread</a:t>
            </a:r>
            <a:endParaRPr lang="en-US" sz="2800" dirty="0"/>
          </a:p>
        </p:txBody>
      </p:sp>
      <p:sp>
        <p:nvSpPr>
          <p:cNvPr id="3" name="Rectangle 2"/>
          <p:cNvSpPr/>
          <p:nvPr/>
        </p:nvSpPr>
        <p:spPr>
          <a:xfrm>
            <a:off x="1814513" y="2228850"/>
            <a:ext cx="8443913"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2543175" y="2228850"/>
            <a:ext cx="14288" cy="642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21819" y="2228850"/>
            <a:ext cx="14288" cy="642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00463" y="2228850"/>
            <a:ext cx="14288" cy="642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4819" y="2228850"/>
            <a:ext cx="14288" cy="642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29175" y="2228850"/>
            <a:ext cx="14288" cy="642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07819" y="2228850"/>
            <a:ext cx="14288" cy="642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79319" y="2228850"/>
            <a:ext cx="14288" cy="6429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14513" y="1859518"/>
            <a:ext cx="2557463" cy="369332"/>
          </a:xfrm>
          <a:prstGeom prst="rect">
            <a:avLst/>
          </a:prstGeom>
          <a:noFill/>
        </p:spPr>
        <p:txBody>
          <a:bodyPr wrap="square" rtlCol="0">
            <a:spAutoFit/>
          </a:bodyPr>
          <a:lstStyle/>
          <a:p>
            <a:r>
              <a:rPr lang="en-US" smtClean="0"/>
              <a:t>swarm</a:t>
            </a:r>
            <a:endParaRPr lang="en-US"/>
          </a:p>
        </p:txBody>
      </p:sp>
      <p:sp>
        <p:nvSpPr>
          <p:cNvPr id="13" name="Oval 12"/>
          <p:cNvSpPr/>
          <p:nvPr/>
        </p:nvSpPr>
        <p:spPr>
          <a:xfrm>
            <a:off x="1814513" y="3105805"/>
            <a:ext cx="571500" cy="542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50319" y="3105804"/>
            <a:ext cx="571500" cy="542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43251" y="3105803"/>
            <a:ext cx="571500" cy="542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14513" y="4186238"/>
            <a:ext cx="9101137" cy="1323439"/>
          </a:xfrm>
          <a:prstGeom prst="rect">
            <a:avLst/>
          </a:prstGeom>
          <a:noFill/>
        </p:spPr>
        <p:txBody>
          <a:bodyPr wrap="square" rtlCol="0">
            <a:spAutoFit/>
          </a:bodyPr>
          <a:lstStyle/>
          <a:p>
            <a:r>
              <a:rPr lang="en-US" sz="2000" dirty="0"/>
              <a:t>In my project, each particle is a thread. In the </a:t>
            </a:r>
            <a:r>
              <a:rPr lang="en-US" sz="2000" dirty="0" err="1"/>
              <a:t>PSOProcess</a:t>
            </a:r>
            <a:r>
              <a:rPr lang="en-US" sz="2000" dirty="0"/>
              <a:t>, particles only care about their own </a:t>
            </a:r>
            <a:r>
              <a:rPr lang="en-US" sz="2000" dirty="0" err="1"/>
              <a:t>PBest</a:t>
            </a:r>
            <a:r>
              <a:rPr lang="en-US" sz="2000" dirty="0"/>
              <a:t>. The initialized swarm is defined in </a:t>
            </a:r>
            <a:r>
              <a:rPr lang="en-US" sz="2000" dirty="0" err="1"/>
              <a:t>PublicInfo</a:t>
            </a:r>
            <a:r>
              <a:rPr lang="en-US" sz="2000" dirty="0"/>
              <a:t> as public variable, so every particle can use it.</a:t>
            </a:r>
          </a:p>
          <a:p>
            <a:endParaRPr lang="en-US" sz="2000" dirty="0"/>
          </a:p>
        </p:txBody>
      </p:sp>
    </p:spTree>
    <p:extLst>
      <p:ext uri="{BB962C8B-B14F-4D97-AF65-F5344CB8AC3E}">
        <p14:creationId xmlns:p14="http://schemas.microsoft.com/office/powerpoint/2010/main" val="117776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04185" y="1922462"/>
            <a:ext cx="1831975" cy="4597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Initialization</a:t>
            </a:r>
          </a:p>
        </p:txBody>
      </p:sp>
      <p:sp>
        <p:nvSpPr>
          <p:cNvPr id="38" name="Rectangle 37"/>
          <p:cNvSpPr/>
          <p:nvPr/>
        </p:nvSpPr>
        <p:spPr>
          <a:xfrm>
            <a:off x="3001010" y="2603182"/>
            <a:ext cx="1831975" cy="4597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Execute and search</a:t>
            </a:r>
          </a:p>
        </p:txBody>
      </p:sp>
      <p:sp>
        <p:nvSpPr>
          <p:cNvPr id="39" name="Rounded Rectangle 38"/>
          <p:cNvSpPr/>
          <p:nvPr/>
        </p:nvSpPr>
        <p:spPr>
          <a:xfrm>
            <a:off x="3122295" y="1230947"/>
            <a:ext cx="1595755" cy="4572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Main thread begins</a:t>
            </a:r>
          </a:p>
        </p:txBody>
      </p:sp>
      <p:sp>
        <p:nvSpPr>
          <p:cNvPr id="40" name="Rounded Rectangle 39"/>
          <p:cNvSpPr/>
          <p:nvPr/>
        </p:nvSpPr>
        <p:spPr>
          <a:xfrm>
            <a:off x="3120390" y="3297872"/>
            <a:ext cx="1595755" cy="4572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End</a:t>
            </a:r>
          </a:p>
        </p:txBody>
      </p:sp>
      <p:sp>
        <p:nvSpPr>
          <p:cNvPr id="41" name="Rectangle 40"/>
          <p:cNvSpPr/>
          <p:nvPr/>
        </p:nvSpPr>
        <p:spPr>
          <a:xfrm>
            <a:off x="5631180" y="1917382"/>
            <a:ext cx="1943735" cy="4597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Calculate fitness value</a:t>
            </a:r>
          </a:p>
        </p:txBody>
      </p:sp>
      <p:sp>
        <p:nvSpPr>
          <p:cNvPr id="42" name="Rectangle 41"/>
          <p:cNvSpPr/>
          <p:nvPr/>
        </p:nvSpPr>
        <p:spPr>
          <a:xfrm>
            <a:off x="5631815" y="2605722"/>
            <a:ext cx="1943735" cy="4597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Compare it to pBest, gBest</a:t>
            </a:r>
          </a:p>
        </p:txBody>
      </p:sp>
      <p:sp>
        <p:nvSpPr>
          <p:cNvPr id="43" name="Rectangle 42"/>
          <p:cNvSpPr/>
          <p:nvPr/>
        </p:nvSpPr>
        <p:spPr>
          <a:xfrm>
            <a:off x="5632450" y="3296602"/>
            <a:ext cx="1943735" cy="4597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update</a:t>
            </a:r>
          </a:p>
        </p:txBody>
      </p:sp>
      <p:sp>
        <p:nvSpPr>
          <p:cNvPr id="44" name="Diamond 43"/>
          <p:cNvSpPr/>
          <p:nvPr/>
        </p:nvSpPr>
        <p:spPr>
          <a:xfrm>
            <a:off x="5404485" y="3969702"/>
            <a:ext cx="2398395" cy="990600"/>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Meeting ending condition?</a:t>
            </a:r>
          </a:p>
        </p:txBody>
      </p:sp>
      <p:sp>
        <p:nvSpPr>
          <p:cNvPr id="45" name="Rounded Rectangle 44"/>
          <p:cNvSpPr/>
          <p:nvPr/>
        </p:nvSpPr>
        <p:spPr>
          <a:xfrm>
            <a:off x="5749290" y="1237297"/>
            <a:ext cx="1595755" cy="4572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Particle thread begins</a:t>
            </a:r>
          </a:p>
        </p:txBody>
      </p:sp>
      <p:sp>
        <p:nvSpPr>
          <p:cNvPr id="46" name="Rounded Rectangle 45"/>
          <p:cNvSpPr/>
          <p:nvPr/>
        </p:nvSpPr>
        <p:spPr>
          <a:xfrm>
            <a:off x="5861685" y="5119687"/>
            <a:ext cx="1595755" cy="4572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DengXian" charset="-122"/>
                <a:cs typeface="Times New Roman" charset="0"/>
              </a:rPr>
              <a:t>End</a:t>
            </a:r>
          </a:p>
        </p:txBody>
      </p:sp>
      <p:cxnSp>
        <p:nvCxnSpPr>
          <p:cNvPr id="47" name="Straight Arrow Connector 46"/>
          <p:cNvCxnSpPr/>
          <p:nvPr/>
        </p:nvCxnSpPr>
        <p:spPr>
          <a:xfrm>
            <a:off x="3918585" y="1693862"/>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918585" y="2379662"/>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18585" y="3065462"/>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547485" y="1693862"/>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547485" y="2379662"/>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547485" y="3065462"/>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546215" y="3751262"/>
            <a:ext cx="45085"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6657975" y="4893627"/>
            <a:ext cx="45085"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flipH="1" flipV="1">
            <a:off x="7583170" y="2156142"/>
            <a:ext cx="221615" cy="2280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2" idx="1"/>
          </p:cNvCxnSpPr>
          <p:nvPr/>
        </p:nvCxnSpPr>
        <p:spPr>
          <a:xfrm flipH="1">
            <a:off x="4832985" y="2835592"/>
            <a:ext cx="798830" cy="1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63"/>
          <p:cNvSpPr>
            <a:spLocks noChangeArrowheads="1"/>
          </p:cNvSpPr>
          <p:nvPr/>
        </p:nvSpPr>
        <p:spPr bwMode="auto">
          <a:xfrm>
            <a:off x="1924050" y="2524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8" name="Rectangle 66"/>
          <p:cNvSpPr>
            <a:spLocks noChangeArrowheads="1"/>
          </p:cNvSpPr>
          <p:nvPr/>
        </p:nvSpPr>
        <p:spPr bwMode="auto">
          <a:xfrm>
            <a:off x="1924050" y="7096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9" name="Rectangle 67"/>
          <p:cNvSpPr>
            <a:spLocks noChangeArrowheads="1"/>
          </p:cNvSpPr>
          <p:nvPr/>
        </p:nvSpPr>
        <p:spPr bwMode="auto">
          <a:xfrm>
            <a:off x="1924050" y="11668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0" name="Rectangle 70"/>
          <p:cNvSpPr>
            <a:spLocks noChangeArrowheads="1"/>
          </p:cNvSpPr>
          <p:nvPr/>
        </p:nvSpPr>
        <p:spPr bwMode="auto">
          <a:xfrm>
            <a:off x="1924050" y="16240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1" name="Rectangle 71"/>
          <p:cNvSpPr>
            <a:spLocks noChangeArrowheads="1"/>
          </p:cNvSpPr>
          <p:nvPr/>
        </p:nvSpPr>
        <p:spPr bwMode="auto">
          <a:xfrm>
            <a:off x="1924050" y="16240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2" name="Rectangle 74"/>
          <p:cNvSpPr>
            <a:spLocks noChangeArrowheads="1"/>
          </p:cNvSpPr>
          <p:nvPr/>
        </p:nvSpPr>
        <p:spPr bwMode="auto">
          <a:xfrm>
            <a:off x="1924050" y="20812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3" name="Rectangle 75"/>
          <p:cNvSpPr>
            <a:spLocks noChangeArrowheads="1"/>
          </p:cNvSpPr>
          <p:nvPr/>
        </p:nvSpPr>
        <p:spPr bwMode="auto">
          <a:xfrm>
            <a:off x="1924050" y="2081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4" name="Rectangle 78"/>
          <p:cNvSpPr>
            <a:spLocks noChangeArrowheads="1"/>
          </p:cNvSpPr>
          <p:nvPr/>
        </p:nvSpPr>
        <p:spPr bwMode="auto">
          <a:xfrm>
            <a:off x="1924050" y="25384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5" name="Rectangle 79"/>
          <p:cNvSpPr>
            <a:spLocks noChangeArrowheads="1"/>
          </p:cNvSpPr>
          <p:nvPr/>
        </p:nvSpPr>
        <p:spPr bwMode="auto">
          <a:xfrm>
            <a:off x="1924050" y="25384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6" name="Rectangle 81"/>
          <p:cNvSpPr>
            <a:spLocks noChangeArrowheads="1"/>
          </p:cNvSpPr>
          <p:nvPr/>
        </p:nvSpPr>
        <p:spPr bwMode="auto">
          <a:xfrm>
            <a:off x="1924050" y="29956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7" name="Rectangle 82"/>
          <p:cNvSpPr>
            <a:spLocks noChangeArrowheads="1"/>
          </p:cNvSpPr>
          <p:nvPr/>
        </p:nvSpPr>
        <p:spPr bwMode="auto">
          <a:xfrm>
            <a:off x="1924050" y="29956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68" name="Rectangle 84"/>
          <p:cNvSpPr>
            <a:spLocks noChangeArrowheads="1"/>
          </p:cNvSpPr>
          <p:nvPr/>
        </p:nvSpPr>
        <p:spPr bwMode="auto">
          <a:xfrm>
            <a:off x="1924050" y="29956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t>
            </a:r>
          </a:p>
        </p:txBody>
      </p:sp>
    </p:spTree>
    <p:extLst>
      <p:ext uri="{BB962C8B-B14F-4D97-AF65-F5344CB8AC3E}">
        <p14:creationId xmlns:p14="http://schemas.microsoft.com/office/powerpoint/2010/main" val="12789475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39</TotalTime>
  <Words>235</Words>
  <Application>Microsoft Macintosh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DengXian</vt:lpstr>
      <vt:lpstr>Mangal</vt:lpstr>
      <vt:lpstr>Times New Roman</vt:lpstr>
      <vt:lpstr>Tw Cen MT</vt:lpstr>
      <vt:lpstr>宋体</vt:lpstr>
      <vt:lpstr>Arial</vt:lpstr>
      <vt:lpstr>Droplet</vt:lpstr>
      <vt:lpstr>Business location choosing</vt:lpstr>
      <vt:lpstr>Problem statement</vt:lpstr>
      <vt:lpstr>Problem solution</vt:lpstr>
      <vt:lpstr>PowerPoint Presentation</vt:lpstr>
      <vt:lpstr>PowerPoint Presentation</vt:lpstr>
      <vt:lpstr>Steps in psoprocess</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location choosing</dc:title>
  <dc:creator>张舒</dc:creator>
  <cp:lastModifiedBy>张舒</cp:lastModifiedBy>
  <cp:revision>7</cp:revision>
  <dcterms:created xsi:type="dcterms:W3CDTF">2017-04-29T02:31:26Z</dcterms:created>
  <dcterms:modified xsi:type="dcterms:W3CDTF">2017-04-29T03:11:23Z</dcterms:modified>
</cp:coreProperties>
</file>