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8002250" cy="10801350"/>
  <p:notesSz cx="6858000" cy="9144000"/>
  <p:defaultTextStyle>
    <a:defPPr>
      <a:defRPr lang="zh-CN"/>
    </a:defPPr>
    <a:lvl1pPr marL="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2296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4592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6888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9184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11480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93776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6072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83680" algn="l" defTabSz="164592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F9F"/>
    <a:srgbClr val="FEDCD8"/>
    <a:srgbClr val="FCE6D8"/>
    <a:srgbClr val="8DD69F"/>
    <a:srgbClr val="B8D07C"/>
    <a:srgbClr val="BBFBC9"/>
    <a:srgbClr val="D87E64"/>
    <a:srgbClr val="FFED91"/>
    <a:srgbClr val="FFDCBC"/>
    <a:srgbClr val="CCCA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42" autoAdjust="0"/>
    <p:restoredTop sz="94660"/>
  </p:normalViewPr>
  <p:slideViewPr>
    <p:cSldViewPr>
      <p:cViewPr>
        <p:scale>
          <a:sx n="100" d="100"/>
          <a:sy n="100" d="100"/>
        </p:scale>
        <p:origin x="-78" y="24"/>
      </p:cViewPr>
      <p:guideLst>
        <p:guide orient="horz" pos="3402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3355420"/>
            <a:ext cx="15301913" cy="231528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0338" y="6120765"/>
            <a:ext cx="12601575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0878-84EF-4614-BEE6-31DE5470366B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D768-937A-4CF5-BA73-89F9B82A5E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0878-84EF-4614-BEE6-31DE5470366B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D768-937A-4CF5-BA73-89F9B82A5E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5696963" y="680086"/>
            <a:ext cx="7972872" cy="1451681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72097" y="680086"/>
            <a:ext cx="23624827" cy="1451681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0878-84EF-4614-BEE6-31DE5470366B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D768-937A-4CF5-BA73-89F9B82A5E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0878-84EF-4614-BEE6-31DE5470366B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D768-937A-4CF5-BA73-89F9B82A5E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53" y="6940868"/>
            <a:ext cx="15301913" cy="2145268"/>
          </a:xfrm>
        </p:spPr>
        <p:txBody>
          <a:bodyPr anchor="t"/>
          <a:lstStyle>
            <a:lvl1pPr algn="l">
              <a:defRPr sz="7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53" y="4578074"/>
            <a:ext cx="15301913" cy="236279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229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0878-84EF-4614-BEE6-31DE5470366B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D768-937A-4CF5-BA73-89F9B82A5E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72097" y="3970497"/>
            <a:ext cx="15798849" cy="11226403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870984" y="3970497"/>
            <a:ext cx="15798851" cy="11226403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0878-84EF-4614-BEE6-31DE5470366B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D768-937A-4CF5-BA73-89F9B82A5E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3" y="432555"/>
            <a:ext cx="16202025" cy="18002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2417803"/>
            <a:ext cx="7954120" cy="1007625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00" b="1"/>
            </a:lvl3pPr>
            <a:lvl4pPr marL="2468880" indent="0">
              <a:buNone/>
              <a:defRPr sz="2900" b="1"/>
            </a:lvl4pPr>
            <a:lvl5pPr marL="3291840" indent="0">
              <a:buNone/>
              <a:defRPr sz="2900" b="1"/>
            </a:lvl5pPr>
            <a:lvl6pPr marL="4114800" indent="0">
              <a:buNone/>
              <a:defRPr sz="2900" b="1"/>
            </a:lvl6pPr>
            <a:lvl7pPr marL="4937760" indent="0">
              <a:buNone/>
              <a:defRPr sz="2900" b="1"/>
            </a:lvl7pPr>
            <a:lvl8pPr marL="5760720" indent="0">
              <a:buNone/>
              <a:defRPr sz="2900" b="1"/>
            </a:lvl8pPr>
            <a:lvl9pPr marL="6583680" indent="0">
              <a:buNone/>
              <a:defRPr sz="2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00113" y="3425428"/>
            <a:ext cx="7954120" cy="6223279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44894" y="2417803"/>
            <a:ext cx="7957245" cy="1007625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00" b="1"/>
            </a:lvl3pPr>
            <a:lvl4pPr marL="2468880" indent="0">
              <a:buNone/>
              <a:defRPr sz="2900" b="1"/>
            </a:lvl4pPr>
            <a:lvl5pPr marL="3291840" indent="0">
              <a:buNone/>
              <a:defRPr sz="2900" b="1"/>
            </a:lvl5pPr>
            <a:lvl6pPr marL="4114800" indent="0">
              <a:buNone/>
              <a:defRPr sz="2900" b="1"/>
            </a:lvl6pPr>
            <a:lvl7pPr marL="4937760" indent="0">
              <a:buNone/>
              <a:defRPr sz="2900" b="1"/>
            </a:lvl7pPr>
            <a:lvl8pPr marL="5760720" indent="0">
              <a:buNone/>
              <a:defRPr sz="2900" b="1"/>
            </a:lvl8pPr>
            <a:lvl9pPr marL="6583680" indent="0">
              <a:buNone/>
              <a:defRPr sz="2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44894" y="3425428"/>
            <a:ext cx="7957245" cy="6223279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0878-84EF-4614-BEE6-31DE5470366B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D768-937A-4CF5-BA73-89F9B82A5E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0878-84EF-4614-BEE6-31DE5470366B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D768-937A-4CF5-BA73-89F9B82A5E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0878-84EF-4614-BEE6-31DE5470366B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D768-937A-4CF5-BA73-89F9B82A5E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4" y="430054"/>
            <a:ext cx="5922616" cy="183022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8380" y="430055"/>
            <a:ext cx="10063758" cy="9218653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0114" y="2260283"/>
            <a:ext cx="5922616" cy="7388424"/>
          </a:xfrm>
        </p:spPr>
        <p:txBody>
          <a:bodyPr/>
          <a:lstStyle>
            <a:lvl1pPr marL="0" indent="0">
              <a:buNone/>
              <a:defRPr sz="2500"/>
            </a:lvl1pPr>
            <a:lvl2pPr marL="822960" indent="0">
              <a:buNone/>
              <a:defRPr sz="2200"/>
            </a:lvl2pPr>
            <a:lvl3pPr marL="1645920" indent="0">
              <a:buNone/>
              <a:defRPr sz="1800"/>
            </a:lvl3pPr>
            <a:lvl4pPr marL="2468880" indent="0">
              <a:buNone/>
              <a:defRPr sz="1600"/>
            </a:lvl4pPr>
            <a:lvl5pPr marL="3291840" indent="0">
              <a:buNone/>
              <a:defRPr sz="1600"/>
            </a:lvl5pPr>
            <a:lvl6pPr marL="4114800" indent="0">
              <a:buNone/>
              <a:defRPr sz="1600"/>
            </a:lvl6pPr>
            <a:lvl7pPr marL="4937760" indent="0">
              <a:buNone/>
              <a:defRPr sz="1600"/>
            </a:lvl7pPr>
            <a:lvl8pPr marL="5760720" indent="0">
              <a:buNone/>
              <a:defRPr sz="1600"/>
            </a:lvl8pPr>
            <a:lvl9pPr marL="658368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0878-84EF-4614-BEE6-31DE5470366B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D768-937A-4CF5-BA73-89F9B82A5E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8567" y="7560945"/>
            <a:ext cx="10801350" cy="892612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528567" y="965121"/>
            <a:ext cx="10801350" cy="6480810"/>
          </a:xfrm>
        </p:spPr>
        <p:txBody>
          <a:bodyPr/>
          <a:lstStyle>
            <a:lvl1pPr marL="0" indent="0">
              <a:buNone/>
              <a:defRPr sz="5800"/>
            </a:lvl1pPr>
            <a:lvl2pPr marL="822960" indent="0">
              <a:buNone/>
              <a:defRPr sz="5000"/>
            </a:lvl2pPr>
            <a:lvl3pPr marL="1645920" indent="0">
              <a:buNone/>
              <a:defRPr sz="430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28567" y="8453557"/>
            <a:ext cx="10801350" cy="1267658"/>
          </a:xfrm>
        </p:spPr>
        <p:txBody>
          <a:bodyPr/>
          <a:lstStyle>
            <a:lvl1pPr marL="0" indent="0">
              <a:buNone/>
              <a:defRPr sz="2500"/>
            </a:lvl1pPr>
            <a:lvl2pPr marL="822960" indent="0">
              <a:buNone/>
              <a:defRPr sz="2200"/>
            </a:lvl2pPr>
            <a:lvl3pPr marL="1645920" indent="0">
              <a:buNone/>
              <a:defRPr sz="1800"/>
            </a:lvl3pPr>
            <a:lvl4pPr marL="2468880" indent="0">
              <a:buNone/>
              <a:defRPr sz="1600"/>
            </a:lvl4pPr>
            <a:lvl5pPr marL="3291840" indent="0">
              <a:buNone/>
              <a:defRPr sz="1600"/>
            </a:lvl5pPr>
            <a:lvl6pPr marL="4114800" indent="0">
              <a:buNone/>
              <a:defRPr sz="1600"/>
            </a:lvl6pPr>
            <a:lvl7pPr marL="4937760" indent="0">
              <a:buNone/>
              <a:defRPr sz="1600"/>
            </a:lvl7pPr>
            <a:lvl8pPr marL="5760720" indent="0">
              <a:buNone/>
              <a:defRPr sz="1600"/>
            </a:lvl8pPr>
            <a:lvl9pPr marL="658368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0878-84EF-4614-BEE6-31DE5470366B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6D768-937A-4CF5-BA73-89F9B82A5E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00113" y="432555"/>
            <a:ext cx="16202025" cy="1800225"/>
          </a:xfrm>
          <a:prstGeom prst="rect">
            <a:avLst/>
          </a:prstGeom>
        </p:spPr>
        <p:txBody>
          <a:bodyPr vert="horz" lIns="164592" tIns="82296" rIns="164592" bIns="8229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2520316"/>
            <a:ext cx="16202025" cy="7128392"/>
          </a:xfrm>
          <a:prstGeom prst="rect">
            <a:avLst/>
          </a:prstGeom>
        </p:spPr>
        <p:txBody>
          <a:bodyPr vert="horz" lIns="164592" tIns="82296" rIns="164592" bIns="8229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0112" y="10011252"/>
            <a:ext cx="4200525" cy="575072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l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20878-84EF-4614-BEE6-31DE5470366B}" type="datetimeFigureOut">
              <a:rPr lang="zh-CN" altLang="en-US" smtClean="0"/>
              <a:t>2017/2/3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50769" y="10011252"/>
            <a:ext cx="5700713" cy="575072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ct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01613" y="10011252"/>
            <a:ext cx="4200525" cy="575072"/>
          </a:xfrm>
          <a:prstGeom prst="rect">
            <a:avLst/>
          </a:prstGeom>
        </p:spPr>
        <p:txBody>
          <a:bodyPr vert="horz" lIns="164592" tIns="82296" rIns="164592" bIns="82296" rtlCol="0" anchor="ctr"/>
          <a:lstStyle>
            <a:lvl1pPr algn="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6D768-937A-4CF5-BA73-89F9B82A5E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45920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1645920" rtl="0" eaLnBrk="1" latinLnBrk="0" hangingPunct="1">
        <a:spcBef>
          <a:spcPct val="20000"/>
        </a:spcBef>
        <a:buFont typeface="Arial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indent="-514350" algn="l" defTabSz="1645920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" name="直接连接符 408"/>
          <p:cNvCxnSpPr/>
          <p:nvPr/>
        </p:nvCxnSpPr>
        <p:spPr>
          <a:xfrm>
            <a:off x="13581062" y="1436044"/>
            <a:ext cx="0" cy="64807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129" idx="1"/>
          </p:cNvCxnSpPr>
          <p:nvPr/>
        </p:nvCxnSpPr>
        <p:spPr>
          <a:xfrm>
            <a:off x="251521" y="2078787"/>
            <a:ext cx="13609517" cy="551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130" idx="1"/>
          </p:cNvCxnSpPr>
          <p:nvPr/>
        </p:nvCxnSpPr>
        <p:spPr>
          <a:xfrm flipV="1">
            <a:off x="251521" y="2289298"/>
            <a:ext cx="13609517" cy="551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251523" y="2505322"/>
            <a:ext cx="13556753" cy="5516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endCxn id="132" idx="1"/>
          </p:cNvCxnSpPr>
          <p:nvPr/>
        </p:nvCxnSpPr>
        <p:spPr>
          <a:xfrm flipV="1">
            <a:off x="179513" y="4525460"/>
            <a:ext cx="13681525" cy="551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133" idx="1"/>
          </p:cNvCxnSpPr>
          <p:nvPr/>
        </p:nvCxnSpPr>
        <p:spPr>
          <a:xfrm>
            <a:off x="179513" y="4746999"/>
            <a:ext cx="13681525" cy="5519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endCxn id="134" idx="1"/>
          </p:cNvCxnSpPr>
          <p:nvPr/>
        </p:nvCxnSpPr>
        <p:spPr>
          <a:xfrm>
            <a:off x="179513" y="4963025"/>
            <a:ext cx="13681525" cy="5517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135" idx="1"/>
          </p:cNvCxnSpPr>
          <p:nvPr/>
        </p:nvCxnSpPr>
        <p:spPr>
          <a:xfrm>
            <a:off x="179513" y="5179049"/>
            <a:ext cx="13681525" cy="5517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78235" y="1430710"/>
            <a:ext cx="0" cy="64807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769021" y="1430710"/>
            <a:ext cx="0" cy="64807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2926482" y="1430710"/>
            <a:ext cx="0" cy="64807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4179193" y="1987724"/>
            <a:ext cx="0" cy="9105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355704" y="1997249"/>
            <a:ext cx="0" cy="9105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479257" y="1978199"/>
            <a:ext cx="0" cy="9105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7674818" y="1430710"/>
            <a:ext cx="0" cy="64807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8841804" y="1430710"/>
            <a:ext cx="0" cy="64807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027840" y="1430710"/>
            <a:ext cx="0" cy="64807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11175776" y="1214686"/>
            <a:ext cx="0" cy="86409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12337429" y="1214686"/>
            <a:ext cx="0" cy="86409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822251" y="1430715"/>
            <a:ext cx="0" cy="854572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913037" y="1430710"/>
            <a:ext cx="0" cy="864096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3080023" y="1430710"/>
            <a:ext cx="0" cy="864096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323209" y="1953816"/>
            <a:ext cx="0" cy="34099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499720" y="1953816"/>
            <a:ext cx="0" cy="34099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623273" y="1959149"/>
            <a:ext cx="0" cy="34099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809309" y="1430710"/>
            <a:ext cx="0" cy="864096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8985820" y="1430710"/>
            <a:ext cx="0" cy="864096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10171856" y="1430710"/>
            <a:ext cx="0" cy="864096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11319792" y="1214686"/>
            <a:ext cx="0" cy="108012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12471920" y="1214686"/>
            <a:ext cx="0" cy="108012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2057053" y="1430710"/>
            <a:ext cx="0" cy="1080120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3224039" y="1430710"/>
            <a:ext cx="0" cy="1080120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467544" y="3810890"/>
            <a:ext cx="0" cy="72008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1619672" y="3810890"/>
            <a:ext cx="0" cy="72008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2771800" y="3810890"/>
            <a:ext cx="0" cy="72008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11560" y="4530970"/>
            <a:ext cx="0" cy="7920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763688" y="4530970"/>
            <a:ext cx="0" cy="7920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2915816" y="4530970"/>
            <a:ext cx="0" cy="7920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4032573" y="4530970"/>
            <a:ext cx="0" cy="7920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5184701" y="4530970"/>
            <a:ext cx="0" cy="7920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6408837" y="4530970"/>
            <a:ext cx="0" cy="7920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4089723" y="4343527"/>
            <a:ext cx="0" cy="18745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112693" y="4334001"/>
            <a:ext cx="0" cy="18745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6327304" y="4343527"/>
            <a:ext cx="0" cy="18745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7740352" y="3810890"/>
            <a:ext cx="0" cy="72008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8892480" y="3810890"/>
            <a:ext cx="0" cy="72008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10044608" y="3810890"/>
            <a:ext cx="0" cy="72008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7632973" y="4530970"/>
            <a:ext cx="0" cy="7920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8785101" y="4530970"/>
            <a:ext cx="0" cy="7920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10009237" y="4530970"/>
            <a:ext cx="0" cy="7920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11214323" y="4530970"/>
            <a:ext cx="0" cy="7920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12457509" y="4530970"/>
            <a:ext cx="0" cy="7920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11268744" y="4026914"/>
            <a:ext cx="0" cy="50405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683568" y="3810890"/>
            <a:ext cx="0" cy="936104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1835696" y="3810890"/>
            <a:ext cx="0" cy="936104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2987824" y="3810890"/>
            <a:ext cx="0" cy="936104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4197102" y="4314946"/>
            <a:ext cx="0" cy="432048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5239122" y="4329811"/>
            <a:ext cx="0" cy="417183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6453733" y="4343527"/>
            <a:ext cx="0" cy="388615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755576" y="4746994"/>
            <a:ext cx="0" cy="576064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1907704" y="4746994"/>
            <a:ext cx="0" cy="576064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059832" y="4746994"/>
            <a:ext cx="0" cy="576064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176589" y="4746994"/>
            <a:ext cx="0" cy="576064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328717" y="4746994"/>
            <a:ext cx="0" cy="576064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6552853" y="4746994"/>
            <a:ext cx="0" cy="576064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7733556" y="4746994"/>
            <a:ext cx="0" cy="576064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8895209" y="4746994"/>
            <a:ext cx="0" cy="576064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8028384" y="3810890"/>
            <a:ext cx="0" cy="936104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9190484" y="3810890"/>
            <a:ext cx="0" cy="936104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10332640" y="3810890"/>
            <a:ext cx="0" cy="936104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4341118" y="4314945"/>
            <a:ext cx="0" cy="648072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5383138" y="4314945"/>
            <a:ext cx="0" cy="648072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6597749" y="4314945"/>
            <a:ext cx="0" cy="648072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4320605" y="4963018"/>
            <a:ext cx="0" cy="36004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5472733" y="4963018"/>
            <a:ext cx="0" cy="36004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6696869" y="4963018"/>
            <a:ext cx="0" cy="36004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7848997" y="5179042"/>
            <a:ext cx="0" cy="144016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9001125" y="5179042"/>
            <a:ext cx="0" cy="144016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3861038" y="19458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运维面</a:t>
            </a:r>
            <a:endParaRPr lang="zh-CN" altLang="en-US" sz="1200"/>
          </a:p>
        </p:txBody>
      </p:sp>
      <p:sp>
        <p:nvSpPr>
          <p:cNvPr id="130" name="TextBox 129"/>
          <p:cNvSpPr txBox="1"/>
          <p:nvPr/>
        </p:nvSpPr>
        <p:spPr>
          <a:xfrm>
            <a:off x="13861038" y="215079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管理</a:t>
            </a:r>
            <a:r>
              <a:rPr lang="zh-CN" altLang="en-US" sz="1200" smtClean="0"/>
              <a:t>面</a:t>
            </a:r>
            <a:endParaRPr lang="zh-CN" altLang="en-US" sz="1200"/>
          </a:p>
        </p:txBody>
      </p:sp>
      <p:sp>
        <p:nvSpPr>
          <p:cNvPr id="131" name="TextBox 130"/>
          <p:cNvSpPr txBox="1"/>
          <p:nvPr/>
        </p:nvSpPr>
        <p:spPr>
          <a:xfrm>
            <a:off x="13808276" y="2448347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API</a:t>
            </a:r>
            <a:r>
              <a:rPr lang="zh-CN" altLang="en-US" sz="1200" smtClean="0"/>
              <a:t>平面</a:t>
            </a:r>
            <a:endParaRPr lang="zh-CN" altLang="en-US" sz="1200"/>
          </a:p>
        </p:txBody>
      </p:sp>
      <p:sp>
        <p:nvSpPr>
          <p:cNvPr id="132" name="TextBox 131"/>
          <p:cNvSpPr txBox="1"/>
          <p:nvPr/>
        </p:nvSpPr>
        <p:spPr>
          <a:xfrm>
            <a:off x="13861038" y="438696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运维面</a:t>
            </a:r>
            <a:endParaRPr lang="zh-CN" altLang="en-US" sz="1200"/>
          </a:p>
        </p:txBody>
      </p:sp>
      <p:sp>
        <p:nvSpPr>
          <p:cNvPr id="133" name="TextBox 132"/>
          <p:cNvSpPr txBox="1"/>
          <p:nvPr/>
        </p:nvSpPr>
        <p:spPr>
          <a:xfrm>
            <a:off x="13861038" y="461401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管理</a:t>
            </a:r>
            <a:r>
              <a:rPr lang="zh-CN" altLang="en-US" sz="1200" smtClean="0"/>
              <a:t>面</a:t>
            </a:r>
            <a:endParaRPr lang="zh-CN" altLang="en-US" sz="1200"/>
          </a:p>
        </p:txBody>
      </p:sp>
      <p:sp>
        <p:nvSpPr>
          <p:cNvPr id="134" name="TextBox 133"/>
          <p:cNvSpPr txBox="1"/>
          <p:nvPr/>
        </p:nvSpPr>
        <p:spPr>
          <a:xfrm>
            <a:off x="13861038" y="48300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数据</a:t>
            </a:r>
            <a:r>
              <a:rPr lang="zh-CN" altLang="en-US" sz="1200" smtClean="0"/>
              <a:t>面</a:t>
            </a:r>
            <a:endParaRPr lang="zh-CN" altLang="en-US" sz="1200"/>
          </a:p>
        </p:txBody>
      </p:sp>
      <p:sp>
        <p:nvSpPr>
          <p:cNvPr id="135" name="TextBox 134"/>
          <p:cNvSpPr txBox="1"/>
          <p:nvPr/>
        </p:nvSpPr>
        <p:spPr>
          <a:xfrm>
            <a:off x="13861038" y="504606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存储</a:t>
            </a:r>
            <a:r>
              <a:rPr lang="zh-CN" altLang="en-US" sz="1200" smtClean="0"/>
              <a:t>面</a:t>
            </a:r>
            <a:endParaRPr lang="zh-CN" altLang="en-US" sz="1200"/>
          </a:p>
        </p:txBody>
      </p:sp>
      <p:sp>
        <p:nvSpPr>
          <p:cNvPr id="136" name="矩形 135"/>
          <p:cNvSpPr/>
          <p:nvPr/>
        </p:nvSpPr>
        <p:spPr>
          <a:xfrm>
            <a:off x="179513" y="119708"/>
            <a:ext cx="1116000" cy="1368152"/>
          </a:xfrm>
          <a:prstGeom prst="rect">
            <a:avLst/>
          </a:prstGeom>
          <a:solidFill>
            <a:srgbClr val="6B99B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189037" y="360113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232471" y="407739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-discovery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232471" y="666816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registry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232471" y="925893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yum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32471" y="1184969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git</a:t>
            </a:r>
            <a:r>
              <a:rPr lang="en-US" altLang="zh-CN" sz="1100" smtClean="0">
                <a:solidFill>
                  <a:schemeClr val="tx1"/>
                </a:solidFill>
              </a:rPr>
              <a:t>-server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80099" y="74121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/>
              <a:t>r</a:t>
            </a:r>
            <a:r>
              <a:rPr lang="en-US" altLang="zh-CN" sz="1100" smtClean="0"/>
              <a:t>ole-initiator</a:t>
            </a: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1341166" y="117669"/>
            <a:ext cx="1116000" cy="1368152"/>
          </a:xfrm>
          <a:prstGeom prst="rect">
            <a:avLst/>
          </a:prstGeom>
          <a:solidFill>
            <a:srgbClr val="FFADC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1350690" y="358073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1394124" y="66477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SSL Proxy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1394124" y="923853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1394124" y="1182930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319124" y="72083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</a:t>
            </a:r>
            <a:r>
              <a:rPr lang="en-US" altLang="zh-CN" sz="1100" err="1" smtClean="0"/>
              <a:t>api</a:t>
            </a:r>
            <a:r>
              <a:rPr lang="en-US" altLang="zh-CN" sz="1100" smtClean="0"/>
              <a:t>-gateway</a:t>
            </a:r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2505060" y="117669"/>
            <a:ext cx="1116000" cy="1368152"/>
          </a:xfrm>
          <a:prstGeom prst="rect">
            <a:avLst/>
          </a:prstGeom>
          <a:solidFill>
            <a:srgbClr val="FFADC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2514584" y="358073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2558018" y="66477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SSL Proxy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2558018" y="923853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2558018" y="1182930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483018" y="72083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</a:t>
            </a:r>
            <a:r>
              <a:rPr lang="en-US" altLang="zh-CN" sz="1100" err="1" smtClean="0"/>
              <a:t>api</a:t>
            </a:r>
            <a:r>
              <a:rPr lang="en-US" altLang="zh-CN" sz="1100" smtClean="0"/>
              <a:t>-gateway</a:t>
            </a:r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1394128" y="405702"/>
            <a:ext cx="2169765" cy="21806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HAProxy</a:t>
            </a:r>
            <a:r>
              <a:rPr lang="en-US" altLang="zh-CN" sz="1100" smtClean="0">
                <a:solidFill>
                  <a:schemeClr val="tx1"/>
                </a:solidFill>
              </a:rPr>
              <a:t> &amp; </a:t>
            </a:r>
            <a:r>
              <a:rPr lang="en-US" altLang="zh-CN" sz="1100" err="1" smtClean="0">
                <a:solidFill>
                  <a:schemeClr val="tx1"/>
                </a:solidFill>
              </a:rPr>
              <a:t>Keepalived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669805" y="121862"/>
            <a:ext cx="1116000" cy="1872000"/>
          </a:xfrm>
          <a:prstGeom prst="rect">
            <a:avLst/>
          </a:prstGeom>
          <a:solidFill>
            <a:srgbClr val="FFFA8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3679329" y="1372419"/>
            <a:ext cx="1080000" cy="57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3722763" y="350589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keystone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3722763" y="603316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glance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3722763" y="856043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n</a:t>
            </a:r>
            <a:r>
              <a:rPr lang="en-US" altLang="zh-CN" sz="1100" smtClean="0">
                <a:solidFill>
                  <a:schemeClr val="tx1"/>
                </a:solidFill>
              </a:rPr>
              <a:t>ova-controller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3722763" y="1108769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c</a:t>
            </a:r>
            <a:r>
              <a:rPr lang="en-US" altLang="zh-CN" sz="1100" smtClean="0">
                <a:solidFill>
                  <a:schemeClr val="tx1"/>
                </a:solidFill>
              </a:rPr>
              <a:t>inder-controller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716692" y="76274"/>
            <a:ext cx="1015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role-controller</a:t>
            </a:r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3717430" y="1425759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3717430" y="1684834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n</a:t>
            </a:r>
            <a:r>
              <a:rPr lang="en-US" altLang="zh-CN" sz="1100" smtClean="0">
                <a:solidFill>
                  <a:schemeClr val="tx1"/>
                </a:solidFill>
              </a:rPr>
              <a:t>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4831458" y="117670"/>
            <a:ext cx="1116000" cy="1872000"/>
          </a:xfrm>
          <a:prstGeom prst="rect">
            <a:avLst/>
          </a:prstGeom>
          <a:solidFill>
            <a:srgbClr val="FFFA8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4840982" y="1368227"/>
            <a:ext cx="1080000" cy="57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4884416" y="34639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keystone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4884416" y="595949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glance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4884416" y="855026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n</a:t>
            </a:r>
            <a:r>
              <a:rPr lang="en-US" altLang="zh-CN" sz="1100" smtClean="0">
                <a:solidFill>
                  <a:schemeClr val="tx1"/>
                </a:solidFill>
              </a:rPr>
              <a:t>ova-controller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4884416" y="110457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c</a:t>
            </a:r>
            <a:r>
              <a:rPr lang="en-US" altLang="zh-CN" sz="1100" smtClean="0">
                <a:solidFill>
                  <a:schemeClr val="tx1"/>
                </a:solidFill>
              </a:rPr>
              <a:t>inder-controller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878346" y="72083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role-controller</a:t>
            </a:r>
            <a:endParaRPr lang="zh-CN" altLang="en-US" sz="1100" smtClean="0"/>
          </a:p>
        </p:txBody>
      </p:sp>
      <p:sp>
        <p:nvSpPr>
          <p:cNvPr id="172" name="矩形 171"/>
          <p:cNvSpPr/>
          <p:nvPr/>
        </p:nvSpPr>
        <p:spPr>
          <a:xfrm>
            <a:off x="4879083" y="1421566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4879083" y="1680642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n</a:t>
            </a:r>
            <a:r>
              <a:rPr lang="en-US" altLang="zh-CN" sz="1100" smtClean="0">
                <a:solidFill>
                  <a:schemeClr val="tx1"/>
                </a:solidFill>
              </a:rPr>
              <a:t>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991139" y="117670"/>
            <a:ext cx="1116000" cy="1872000"/>
          </a:xfrm>
          <a:prstGeom prst="rect">
            <a:avLst/>
          </a:prstGeom>
          <a:solidFill>
            <a:srgbClr val="FFFA8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6000663" y="1368228"/>
            <a:ext cx="1080000" cy="57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6044096" y="346398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keystone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6044096" y="595950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glance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6044096" y="85502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n</a:t>
            </a:r>
            <a:r>
              <a:rPr lang="en-US" altLang="zh-CN" sz="1100" smtClean="0">
                <a:solidFill>
                  <a:schemeClr val="tx1"/>
                </a:solidFill>
              </a:rPr>
              <a:t>ova-controller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6044096" y="1104578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c</a:t>
            </a:r>
            <a:r>
              <a:rPr lang="en-US" altLang="zh-CN" sz="1100" smtClean="0">
                <a:solidFill>
                  <a:schemeClr val="tx1"/>
                </a:solidFill>
              </a:rPr>
              <a:t>inder-controller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038026" y="72083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role-controller</a:t>
            </a:r>
            <a:endParaRPr lang="zh-CN" altLang="en-US" sz="1100" smtClean="0"/>
          </a:p>
        </p:txBody>
      </p:sp>
      <p:sp>
        <p:nvSpPr>
          <p:cNvPr id="181" name="矩形 180"/>
          <p:cNvSpPr/>
          <p:nvPr/>
        </p:nvSpPr>
        <p:spPr>
          <a:xfrm>
            <a:off x="6038764" y="142156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6038764" y="1680643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n</a:t>
            </a:r>
            <a:r>
              <a:rPr lang="en-US" altLang="zh-CN" sz="1100" smtClean="0">
                <a:solidFill>
                  <a:schemeClr val="tx1"/>
                </a:solidFill>
              </a:rPr>
              <a:t>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7153300" y="119708"/>
            <a:ext cx="1116000" cy="1368152"/>
          </a:xfrm>
          <a:prstGeom prst="rect">
            <a:avLst/>
          </a:prstGeom>
          <a:solidFill>
            <a:srgbClr val="D3BEE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7162824" y="864171"/>
            <a:ext cx="1080000" cy="575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7206258" y="350589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ceilometer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7206258" y="925893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7206258" y="1184969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199382" y="74121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role-telemetry</a:t>
            </a:r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8314953" y="117669"/>
            <a:ext cx="1116000" cy="1368152"/>
          </a:xfrm>
          <a:prstGeom prst="rect">
            <a:avLst/>
          </a:prstGeom>
          <a:solidFill>
            <a:srgbClr val="D3BEE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TextBox 194"/>
          <p:cNvSpPr txBox="1"/>
          <p:nvPr/>
        </p:nvSpPr>
        <p:spPr>
          <a:xfrm>
            <a:off x="8361038" y="72083"/>
            <a:ext cx="1016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role-telemetry</a:t>
            </a:r>
            <a:endParaRPr lang="zh-CN" altLang="en-US" sz="1100" smtClean="0"/>
          </a:p>
        </p:txBody>
      </p:sp>
      <p:sp>
        <p:nvSpPr>
          <p:cNvPr id="196" name="矩形 195"/>
          <p:cNvSpPr/>
          <p:nvPr/>
        </p:nvSpPr>
        <p:spPr>
          <a:xfrm>
            <a:off x="9478847" y="117669"/>
            <a:ext cx="1116000" cy="1368152"/>
          </a:xfrm>
          <a:prstGeom prst="rect">
            <a:avLst/>
          </a:prstGeom>
          <a:solidFill>
            <a:srgbClr val="D3BEE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TextBox 200"/>
          <p:cNvSpPr txBox="1"/>
          <p:nvPr/>
        </p:nvSpPr>
        <p:spPr>
          <a:xfrm>
            <a:off x="9524932" y="72083"/>
            <a:ext cx="1016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role-telemetry</a:t>
            </a:r>
            <a:endParaRPr lang="zh-CN" altLang="en-US" sz="1100" smtClean="0"/>
          </a:p>
        </p:txBody>
      </p:sp>
      <p:sp>
        <p:nvSpPr>
          <p:cNvPr id="203" name="矩形 202"/>
          <p:cNvSpPr/>
          <p:nvPr/>
        </p:nvSpPr>
        <p:spPr>
          <a:xfrm>
            <a:off x="8324598" y="864172"/>
            <a:ext cx="1080000" cy="575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03"/>
          <p:cNvSpPr/>
          <p:nvPr/>
        </p:nvSpPr>
        <p:spPr>
          <a:xfrm>
            <a:off x="8368032" y="350590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ceilometer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7215783" y="610047"/>
            <a:ext cx="3312000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Mongodb</a:t>
            </a:r>
            <a:r>
              <a:rPr lang="en-US" altLang="zh-CN" sz="1100" smtClean="0">
                <a:solidFill>
                  <a:schemeClr val="tx1"/>
                </a:solidFill>
              </a:rPr>
              <a:t> cluster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8368032" y="925894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8368032" y="1184970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9495776" y="864172"/>
            <a:ext cx="1080000" cy="575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208"/>
          <p:cNvSpPr/>
          <p:nvPr/>
        </p:nvSpPr>
        <p:spPr>
          <a:xfrm>
            <a:off x="9539210" y="350590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ceilometer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9539210" y="925894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9539210" y="1184970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10650776" y="125041"/>
            <a:ext cx="1116000" cy="1152000"/>
          </a:xfrm>
          <a:prstGeom prst="rect">
            <a:avLst/>
          </a:prstGeom>
          <a:solidFill>
            <a:srgbClr val="FFDFB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/>
          <p:cNvSpPr/>
          <p:nvPr/>
        </p:nvSpPr>
        <p:spPr>
          <a:xfrm>
            <a:off x="10660300" y="629097"/>
            <a:ext cx="1080000" cy="5812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10703734" y="696151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10703734" y="955228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10746554" y="79455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</a:t>
            </a:r>
            <a:r>
              <a:rPr lang="en-US" altLang="zh-CN" sz="1100" err="1" smtClean="0"/>
              <a:t>haproxy</a:t>
            </a:r>
            <a:endParaRPr lang="zh-CN" altLang="en-US"/>
          </a:p>
        </p:txBody>
      </p:sp>
      <p:sp>
        <p:nvSpPr>
          <p:cNvPr id="219" name="矩形 218"/>
          <p:cNvSpPr/>
          <p:nvPr/>
        </p:nvSpPr>
        <p:spPr>
          <a:xfrm>
            <a:off x="11814670" y="125041"/>
            <a:ext cx="1116000" cy="1152000"/>
          </a:xfrm>
          <a:prstGeom prst="rect">
            <a:avLst/>
          </a:prstGeom>
          <a:solidFill>
            <a:srgbClr val="FFDFB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/>
          <p:cNvSpPr/>
          <p:nvPr/>
        </p:nvSpPr>
        <p:spPr>
          <a:xfrm>
            <a:off x="11824194" y="629097"/>
            <a:ext cx="1080000" cy="5812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/>
          <p:cNvSpPr/>
          <p:nvPr/>
        </p:nvSpPr>
        <p:spPr>
          <a:xfrm>
            <a:off x="11867628" y="696151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11867628" y="955228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1910449" y="79455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</a:t>
            </a:r>
            <a:r>
              <a:rPr lang="en-US" altLang="zh-CN" sz="1100" err="1" smtClean="0"/>
              <a:t>haproxy</a:t>
            </a:r>
            <a:endParaRPr lang="zh-CN" altLang="en-US" sz="1100" smtClean="0"/>
          </a:p>
        </p:txBody>
      </p:sp>
      <p:sp>
        <p:nvSpPr>
          <p:cNvPr id="225" name="矩形 224"/>
          <p:cNvSpPr/>
          <p:nvPr/>
        </p:nvSpPr>
        <p:spPr>
          <a:xfrm>
            <a:off x="10703738" y="365449"/>
            <a:ext cx="2169765" cy="21806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HAProxy</a:t>
            </a:r>
            <a:r>
              <a:rPr lang="en-US" altLang="zh-CN" sz="1100" smtClean="0">
                <a:solidFill>
                  <a:schemeClr val="tx1"/>
                </a:solidFill>
              </a:rPr>
              <a:t> &amp; </a:t>
            </a:r>
            <a:r>
              <a:rPr lang="en-US" altLang="zh-CN" sz="1100" err="1" smtClean="0">
                <a:solidFill>
                  <a:schemeClr val="tx1"/>
                </a:solidFill>
              </a:rPr>
              <a:t>Keepalived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172716" y="2706387"/>
            <a:ext cx="1116000" cy="1116000"/>
          </a:xfrm>
          <a:prstGeom prst="rect">
            <a:avLst/>
          </a:prstGeom>
          <a:solidFill>
            <a:srgbClr val="B3FE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/>
          <p:cNvSpPr/>
          <p:nvPr/>
        </p:nvSpPr>
        <p:spPr>
          <a:xfrm>
            <a:off x="182240" y="3200918"/>
            <a:ext cx="1080000" cy="575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225674" y="3262640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225674" y="3521716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262081" y="2660800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</a:t>
            </a:r>
            <a:r>
              <a:rPr lang="en-US" altLang="zh-CN" sz="1100" err="1" smtClean="0"/>
              <a:t>mariadb</a:t>
            </a:r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1334369" y="2704348"/>
            <a:ext cx="1116000" cy="1116000"/>
          </a:xfrm>
          <a:prstGeom prst="rect">
            <a:avLst/>
          </a:prstGeom>
          <a:solidFill>
            <a:srgbClr val="B3FE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TextBox 232"/>
          <p:cNvSpPr txBox="1"/>
          <p:nvPr/>
        </p:nvSpPr>
        <p:spPr>
          <a:xfrm>
            <a:off x="1423734" y="2658762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</a:t>
            </a:r>
            <a:r>
              <a:rPr lang="en-US" altLang="zh-CN" sz="1100" err="1" smtClean="0"/>
              <a:t>mariadb</a:t>
            </a:r>
            <a:endParaRPr lang="zh-CN" altLang="en-US" sz="1100" smtClean="0"/>
          </a:p>
        </p:txBody>
      </p:sp>
      <p:sp>
        <p:nvSpPr>
          <p:cNvPr id="234" name="矩形 233"/>
          <p:cNvSpPr/>
          <p:nvPr/>
        </p:nvSpPr>
        <p:spPr>
          <a:xfrm>
            <a:off x="2498263" y="2704348"/>
            <a:ext cx="1116000" cy="1116000"/>
          </a:xfrm>
          <a:prstGeom prst="rect">
            <a:avLst/>
          </a:prstGeom>
          <a:solidFill>
            <a:srgbClr val="B3FE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TextBox 234"/>
          <p:cNvSpPr txBox="1"/>
          <p:nvPr/>
        </p:nvSpPr>
        <p:spPr>
          <a:xfrm>
            <a:off x="2587628" y="2658762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</a:t>
            </a:r>
            <a:r>
              <a:rPr lang="en-US" altLang="zh-CN" sz="1100" err="1" smtClean="0"/>
              <a:t>mariadb</a:t>
            </a:r>
            <a:endParaRPr lang="zh-CN" altLang="en-US" sz="1100" smtClean="0"/>
          </a:p>
        </p:txBody>
      </p:sp>
      <p:sp>
        <p:nvSpPr>
          <p:cNvPr id="236" name="矩形 235"/>
          <p:cNvSpPr/>
          <p:nvPr/>
        </p:nvSpPr>
        <p:spPr>
          <a:xfrm>
            <a:off x="1344014" y="3200919"/>
            <a:ext cx="1080000" cy="575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235199" y="2946794"/>
            <a:ext cx="3312000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mariadb</a:t>
            </a:r>
            <a:r>
              <a:rPr lang="en-US" altLang="zh-CN" sz="1100" smtClean="0">
                <a:solidFill>
                  <a:schemeClr val="tx1"/>
                </a:solidFill>
              </a:rPr>
              <a:t> cluster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1387448" y="3262641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387448" y="352171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2515192" y="3200919"/>
            <a:ext cx="1080000" cy="575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/>
          <p:cNvSpPr/>
          <p:nvPr/>
        </p:nvSpPr>
        <p:spPr>
          <a:xfrm>
            <a:off x="2558626" y="3262641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2558626" y="352171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3653483" y="2708542"/>
            <a:ext cx="1116000" cy="1620000"/>
          </a:xfrm>
          <a:prstGeom prst="rect">
            <a:avLst/>
          </a:prstGeom>
          <a:solidFill>
            <a:srgbClr val="CCCA7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245"/>
          <p:cNvSpPr/>
          <p:nvPr/>
        </p:nvSpPr>
        <p:spPr>
          <a:xfrm>
            <a:off x="3663007" y="3699641"/>
            <a:ext cx="1080000" cy="57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>
            <a:off x="3706441" y="2937268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n</a:t>
            </a:r>
            <a:r>
              <a:rPr lang="en-US" altLang="zh-CN" sz="1100" smtClean="0">
                <a:solidFill>
                  <a:schemeClr val="tx1"/>
                </a:solidFill>
              </a:rPr>
              <a:t>ova-compute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48" name="矩形 247"/>
          <p:cNvSpPr/>
          <p:nvPr/>
        </p:nvSpPr>
        <p:spPr>
          <a:xfrm>
            <a:off x="3706441" y="3186820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neutron-agent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49" name="矩形 248"/>
          <p:cNvSpPr/>
          <p:nvPr/>
        </p:nvSpPr>
        <p:spPr>
          <a:xfrm>
            <a:off x="3706441" y="344589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>
                <a:solidFill>
                  <a:schemeClr val="tx1"/>
                </a:solidFill>
              </a:rPr>
              <a:t>c</a:t>
            </a:r>
            <a:r>
              <a:rPr lang="en-US" altLang="zh-CN" sz="1100" err="1" smtClean="0">
                <a:solidFill>
                  <a:schemeClr val="tx1"/>
                </a:solidFill>
              </a:rPr>
              <a:t>eilometer</a:t>
            </a:r>
            <a:r>
              <a:rPr lang="en-US" altLang="zh-CN" sz="1100" smtClean="0">
                <a:solidFill>
                  <a:schemeClr val="tx1"/>
                </a:solidFill>
              </a:rPr>
              <a:t>-agent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3726017" y="2662953"/>
            <a:ext cx="9637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role-compute</a:t>
            </a:r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3701108" y="3752981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3701108" y="4012056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n</a:t>
            </a:r>
            <a:r>
              <a:rPr lang="en-US" altLang="zh-CN" sz="1100" smtClean="0">
                <a:solidFill>
                  <a:schemeClr val="tx1"/>
                </a:solidFill>
              </a:rPr>
              <a:t>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4815136" y="2704350"/>
            <a:ext cx="1116000" cy="1620000"/>
          </a:xfrm>
          <a:prstGeom prst="rect">
            <a:avLst/>
          </a:prstGeom>
          <a:solidFill>
            <a:srgbClr val="CCCA7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>
            <a:off x="4824660" y="3695449"/>
            <a:ext cx="1080000" cy="57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>
            <a:off x="4868094" y="2933076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nova-compute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57" name="矩形 256"/>
          <p:cNvSpPr/>
          <p:nvPr/>
        </p:nvSpPr>
        <p:spPr>
          <a:xfrm>
            <a:off x="4868094" y="3182628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neutron-agent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258" name="矩形 257"/>
          <p:cNvSpPr/>
          <p:nvPr/>
        </p:nvSpPr>
        <p:spPr>
          <a:xfrm>
            <a:off x="4868094" y="3441705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ceilometer</a:t>
            </a:r>
            <a:r>
              <a:rPr lang="en-US" altLang="zh-CN" sz="1100" smtClean="0">
                <a:solidFill>
                  <a:schemeClr val="tx1"/>
                </a:solidFill>
              </a:rPr>
              <a:t>-agent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4887672" y="2658762"/>
            <a:ext cx="963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role-compute</a:t>
            </a:r>
            <a:endParaRPr lang="zh-CN" altLang="en-US" sz="1100" smtClean="0"/>
          </a:p>
        </p:txBody>
      </p:sp>
      <p:sp>
        <p:nvSpPr>
          <p:cNvPr id="261" name="矩形 260"/>
          <p:cNvSpPr/>
          <p:nvPr/>
        </p:nvSpPr>
        <p:spPr>
          <a:xfrm>
            <a:off x="4862761" y="3748788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4862761" y="4007864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n</a:t>
            </a:r>
            <a:r>
              <a:rPr lang="en-US" altLang="zh-CN" sz="1100" smtClean="0">
                <a:solidFill>
                  <a:schemeClr val="tx1"/>
                </a:solidFill>
              </a:rPr>
              <a:t>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63" name="矩形 262"/>
          <p:cNvSpPr/>
          <p:nvPr/>
        </p:nvSpPr>
        <p:spPr>
          <a:xfrm>
            <a:off x="5974817" y="2704350"/>
            <a:ext cx="1116000" cy="1620000"/>
          </a:xfrm>
          <a:prstGeom prst="rect">
            <a:avLst/>
          </a:prstGeom>
          <a:solidFill>
            <a:srgbClr val="CCCA7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5984341" y="3695450"/>
            <a:ext cx="1080000" cy="57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>
            <a:off x="6027774" y="293307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nova-compute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6027774" y="3182629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neutron-agent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6027774" y="3441706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ceilometer</a:t>
            </a:r>
            <a:r>
              <a:rPr lang="en-US" altLang="zh-CN" sz="1100" smtClean="0">
                <a:solidFill>
                  <a:schemeClr val="tx1"/>
                </a:solidFill>
              </a:rPr>
              <a:t>-agent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6047352" y="2658762"/>
            <a:ext cx="963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role-compute</a:t>
            </a:r>
            <a:endParaRPr lang="zh-CN" altLang="en-US" sz="1100" smtClean="0"/>
          </a:p>
        </p:txBody>
      </p:sp>
      <p:sp>
        <p:nvSpPr>
          <p:cNvPr id="270" name="矩形 269"/>
          <p:cNvSpPr/>
          <p:nvPr/>
        </p:nvSpPr>
        <p:spPr>
          <a:xfrm>
            <a:off x="6022442" y="3748789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6022442" y="4007865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n</a:t>
            </a:r>
            <a:r>
              <a:rPr lang="en-US" altLang="zh-CN" sz="1100" smtClean="0">
                <a:solidFill>
                  <a:schemeClr val="tx1"/>
                </a:solidFill>
              </a:rPr>
              <a:t>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72" name="矩形 271"/>
          <p:cNvSpPr/>
          <p:nvPr/>
        </p:nvSpPr>
        <p:spPr>
          <a:xfrm>
            <a:off x="7143775" y="2702195"/>
            <a:ext cx="1116000" cy="1116000"/>
          </a:xfrm>
          <a:prstGeom prst="rect">
            <a:avLst/>
          </a:prstGeom>
          <a:solidFill>
            <a:srgbClr val="FFDCB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>
            <a:off x="7153299" y="3196726"/>
            <a:ext cx="1080000" cy="575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>
            <a:off x="7196733" y="3258448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7196733" y="3517524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346149" y="2656608"/>
            <a:ext cx="7040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</a:t>
            </a:r>
            <a:r>
              <a:rPr lang="en-US" altLang="zh-CN" sz="1100" err="1" smtClean="0"/>
              <a:t>etcd</a:t>
            </a:r>
            <a:endParaRPr lang="zh-CN" altLang="en-US"/>
          </a:p>
        </p:txBody>
      </p:sp>
      <p:sp>
        <p:nvSpPr>
          <p:cNvPr id="277" name="矩形 276"/>
          <p:cNvSpPr/>
          <p:nvPr/>
        </p:nvSpPr>
        <p:spPr>
          <a:xfrm>
            <a:off x="8305428" y="2700156"/>
            <a:ext cx="1116000" cy="1116000"/>
          </a:xfrm>
          <a:prstGeom prst="rect">
            <a:avLst/>
          </a:prstGeom>
          <a:solidFill>
            <a:srgbClr val="FFDCB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TextBox 277"/>
          <p:cNvSpPr txBox="1"/>
          <p:nvPr/>
        </p:nvSpPr>
        <p:spPr>
          <a:xfrm>
            <a:off x="8507805" y="2654570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</a:t>
            </a:r>
            <a:r>
              <a:rPr lang="en-US" altLang="zh-CN" sz="1100" err="1" smtClean="0"/>
              <a:t>etcd</a:t>
            </a:r>
            <a:endParaRPr lang="zh-CN" altLang="en-US" sz="1100" smtClean="0"/>
          </a:p>
        </p:txBody>
      </p:sp>
      <p:sp>
        <p:nvSpPr>
          <p:cNvPr id="279" name="矩形 278"/>
          <p:cNvSpPr/>
          <p:nvPr/>
        </p:nvSpPr>
        <p:spPr>
          <a:xfrm>
            <a:off x="9469322" y="2700156"/>
            <a:ext cx="1116000" cy="1116000"/>
          </a:xfrm>
          <a:prstGeom prst="rect">
            <a:avLst/>
          </a:prstGeom>
          <a:solidFill>
            <a:srgbClr val="FFDCB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TextBox 279"/>
          <p:cNvSpPr txBox="1"/>
          <p:nvPr/>
        </p:nvSpPr>
        <p:spPr>
          <a:xfrm>
            <a:off x="9671699" y="2654570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</a:t>
            </a:r>
            <a:r>
              <a:rPr lang="en-US" altLang="zh-CN" sz="1100" err="1" smtClean="0"/>
              <a:t>etcd</a:t>
            </a:r>
            <a:endParaRPr lang="zh-CN" altLang="en-US" sz="1100" smtClean="0"/>
          </a:p>
        </p:txBody>
      </p:sp>
      <p:sp>
        <p:nvSpPr>
          <p:cNvPr id="281" name="矩形 280"/>
          <p:cNvSpPr/>
          <p:nvPr/>
        </p:nvSpPr>
        <p:spPr>
          <a:xfrm>
            <a:off x="8315073" y="3196727"/>
            <a:ext cx="1080000" cy="575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矩形 281"/>
          <p:cNvSpPr/>
          <p:nvPr/>
        </p:nvSpPr>
        <p:spPr>
          <a:xfrm>
            <a:off x="7206258" y="2942602"/>
            <a:ext cx="3312000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>
                <a:solidFill>
                  <a:schemeClr val="tx1"/>
                </a:solidFill>
              </a:rPr>
              <a:t>e</a:t>
            </a:r>
            <a:r>
              <a:rPr lang="en-US" altLang="zh-CN" sz="1100" err="1" smtClean="0">
                <a:solidFill>
                  <a:schemeClr val="tx1"/>
                </a:solidFill>
              </a:rPr>
              <a:t>tcd</a:t>
            </a:r>
            <a:r>
              <a:rPr lang="en-US" altLang="zh-CN" sz="1100" smtClean="0">
                <a:solidFill>
                  <a:schemeClr val="tx1"/>
                </a:solidFill>
              </a:rPr>
              <a:t> cluster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8358507" y="3258449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8358507" y="3517525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9486251" y="3196727"/>
            <a:ext cx="1080000" cy="575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 285"/>
          <p:cNvSpPr/>
          <p:nvPr/>
        </p:nvSpPr>
        <p:spPr>
          <a:xfrm>
            <a:off x="9529685" y="3258449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87" name="矩形 286"/>
          <p:cNvSpPr/>
          <p:nvPr/>
        </p:nvSpPr>
        <p:spPr>
          <a:xfrm>
            <a:off x="9529685" y="3517525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288" name="矩形 287"/>
          <p:cNvSpPr/>
          <p:nvPr/>
        </p:nvSpPr>
        <p:spPr>
          <a:xfrm>
            <a:off x="10643592" y="2704350"/>
            <a:ext cx="1116000" cy="1332000"/>
          </a:xfrm>
          <a:prstGeom prst="rect">
            <a:avLst/>
          </a:prstGeom>
          <a:solidFill>
            <a:srgbClr val="FFED9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 288"/>
          <p:cNvSpPr/>
          <p:nvPr/>
        </p:nvSpPr>
        <p:spPr>
          <a:xfrm>
            <a:off x="10653116" y="2903360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 289"/>
          <p:cNvSpPr/>
          <p:nvPr/>
        </p:nvSpPr>
        <p:spPr>
          <a:xfrm>
            <a:off x="10696550" y="2952126"/>
            <a:ext cx="1044000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Elastic search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91" name="矩形 290"/>
          <p:cNvSpPr/>
          <p:nvPr/>
        </p:nvSpPr>
        <p:spPr>
          <a:xfrm>
            <a:off x="10696550" y="3201678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ElastAlert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0564646" y="2658761"/>
            <a:ext cx="12666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</a:t>
            </a:r>
            <a:r>
              <a:rPr lang="en-US" altLang="zh-CN" sz="1100" smtClean="0">
                <a:solidFill>
                  <a:schemeClr val="tx1"/>
                </a:solidFill>
              </a:rPr>
              <a:t>elastic-search</a:t>
            </a:r>
            <a:endParaRPr lang="zh-CN" altLang="en-US"/>
          </a:p>
        </p:txBody>
      </p:sp>
      <p:sp>
        <p:nvSpPr>
          <p:cNvPr id="294" name="矩形 293"/>
          <p:cNvSpPr/>
          <p:nvPr/>
        </p:nvSpPr>
        <p:spPr>
          <a:xfrm>
            <a:off x="10691217" y="3460756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10691217" y="3719831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n</a:t>
            </a:r>
            <a:r>
              <a:rPr lang="en-US" altLang="zh-CN" sz="1100" smtClean="0">
                <a:solidFill>
                  <a:schemeClr val="tx1"/>
                </a:solidFill>
              </a:rPr>
              <a:t>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96" name="矩形 295"/>
          <p:cNvSpPr/>
          <p:nvPr/>
        </p:nvSpPr>
        <p:spPr>
          <a:xfrm>
            <a:off x="12971090" y="2700158"/>
            <a:ext cx="1116000" cy="1332000"/>
          </a:xfrm>
          <a:prstGeom prst="rect">
            <a:avLst/>
          </a:prstGeom>
          <a:solidFill>
            <a:srgbClr val="D87E6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/>
          <p:cNvSpPr/>
          <p:nvPr/>
        </p:nvSpPr>
        <p:spPr>
          <a:xfrm>
            <a:off x="12980614" y="2893836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>
            <a:off x="13024048" y="2947934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Prometheus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99" name="矩形 298"/>
          <p:cNvSpPr/>
          <p:nvPr/>
        </p:nvSpPr>
        <p:spPr>
          <a:xfrm>
            <a:off x="13024048" y="3197486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Alert Manager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12890539" y="2654570"/>
            <a:ext cx="1269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role-alert-manager</a:t>
            </a:r>
            <a:endParaRPr lang="zh-CN" altLang="en-US"/>
          </a:p>
        </p:txBody>
      </p:sp>
      <p:sp>
        <p:nvSpPr>
          <p:cNvPr id="302" name="矩形 301"/>
          <p:cNvSpPr/>
          <p:nvPr/>
        </p:nvSpPr>
        <p:spPr>
          <a:xfrm>
            <a:off x="13018715" y="3451231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13018715" y="371030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n</a:t>
            </a:r>
            <a:r>
              <a:rPr lang="en-US" altLang="zh-CN" sz="1100" smtClean="0">
                <a:solidFill>
                  <a:schemeClr val="tx1"/>
                </a:solidFill>
              </a:rPr>
              <a:t>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04" name="矩形 303"/>
          <p:cNvSpPr/>
          <p:nvPr/>
        </p:nvSpPr>
        <p:spPr>
          <a:xfrm>
            <a:off x="11809437" y="2704351"/>
            <a:ext cx="1116000" cy="1332000"/>
          </a:xfrm>
          <a:prstGeom prst="rect">
            <a:avLst/>
          </a:prstGeom>
          <a:solidFill>
            <a:srgbClr val="FFED9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/>
          <p:cNvSpPr/>
          <p:nvPr/>
        </p:nvSpPr>
        <p:spPr>
          <a:xfrm>
            <a:off x="11818961" y="2903361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 305"/>
          <p:cNvSpPr/>
          <p:nvPr/>
        </p:nvSpPr>
        <p:spPr>
          <a:xfrm>
            <a:off x="11862395" y="2952127"/>
            <a:ext cx="1044000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Elastic search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307" name="矩形 306"/>
          <p:cNvSpPr/>
          <p:nvPr/>
        </p:nvSpPr>
        <p:spPr>
          <a:xfrm>
            <a:off x="11862395" y="3201679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ElastAlert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11746520" y="2658762"/>
            <a:ext cx="12346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</a:t>
            </a:r>
            <a:r>
              <a:rPr lang="en-US" altLang="zh-CN" sz="1100" smtClean="0">
                <a:solidFill>
                  <a:schemeClr val="tx1"/>
                </a:solidFill>
              </a:rPr>
              <a:t>elastic-search</a:t>
            </a:r>
            <a:endParaRPr lang="zh-CN" altLang="en-US" sz="1100" smtClean="0"/>
          </a:p>
        </p:txBody>
      </p:sp>
      <p:sp>
        <p:nvSpPr>
          <p:cNvPr id="310" name="矩形 309"/>
          <p:cNvSpPr/>
          <p:nvPr/>
        </p:nvSpPr>
        <p:spPr>
          <a:xfrm>
            <a:off x="11857062" y="346075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11" name="矩形 310"/>
          <p:cNvSpPr/>
          <p:nvPr/>
        </p:nvSpPr>
        <p:spPr>
          <a:xfrm>
            <a:off x="11857062" y="3719832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n</a:t>
            </a:r>
            <a:r>
              <a:rPr lang="en-US" altLang="zh-CN" sz="1100" smtClean="0">
                <a:solidFill>
                  <a:schemeClr val="tx1"/>
                </a:solidFill>
              </a:rPr>
              <a:t>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63191" y="5317725"/>
            <a:ext cx="1116000" cy="1116000"/>
          </a:xfrm>
          <a:prstGeom prst="rect">
            <a:avLst/>
          </a:prstGeom>
          <a:solidFill>
            <a:srgbClr val="BBFBC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矩形 312"/>
          <p:cNvSpPr/>
          <p:nvPr/>
        </p:nvSpPr>
        <p:spPr>
          <a:xfrm>
            <a:off x="172715" y="5812256"/>
            <a:ext cx="1080000" cy="575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/>
          <p:cNvSpPr/>
          <p:nvPr/>
        </p:nvSpPr>
        <p:spPr>
          <a:xfrm>
            <a:off x="216149" y="5873978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16149" y="6133054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226106" y="5272138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</a:t>
            </a:r>
            <a:r>
              <a:rPr lang="en-US" altLang="zh-CN" sz="1100" err="1" smtClean="0"/>
              <a:t>rabbitmq</a:t>
            </a:r>
            <a:endParaRPr lang="zh-CN" altLang="en-US"/>
          </a:p>
        </p:txBody>
      </p:sp>
      <p:sp>
        <p:nvSpPr>
          <p:cNvPr id="317" name="矩形 316"/>
          <p:cNvSpPr/>
          <p:nvPr/>
        </p:nvSpPr>
        <p:spPr>
          <a:xfrm>
            <a:off x="1324844" y="5315686"/>
            <a:ext cx="1116000" cy="1116000"/>
          </a:xfrm>
          <a:prstGeom prst="rect">
            <a:avLst/>
          </a:prstGeom>
          <a:solidFill>
            <a:srgbClr val="BBFBC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TextBox 317"/>
          <p:cNvSpPr txBox="1"/>
          <p:nvPr/>
        </p:nvSpPr>
        <p:spPr>
          <a:xfrm>
            <a:off x="1387760" y="5270100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</a:t>
            </a:r>
            <a:r>
              <a:rPr lang="en-US" altLang="zh-CN" sz="1100" err="1" smtClean="0"/>
              <a:t>rabbitmq</a:t>
            </a:r>
            <a:endParaRPr lang="zh-CN" altLang="en-US" sz="1100" smtClean="0"/>
          </a:p>
        </p:txBody>
      </p:sp>
      <p:sp>
        <p:nvSpPr>
          <p:cNvPr id="319" name="矩形 318"/>
          <p:cNvSpPr/>
          <p:nvPr/>
        </p:nvSpPr>
        <p:spPr>
          <a:xfrm>
            <a:off x="2488738" y="5315686"/>
            <a:ext cx="1116000" cy="1116000"/>
          </a:xfrm>
          <a:prstGeom prst="rect">
            <a:avLst/>
          </a:prstGeom>
          <a:solidFill>
            <a:srgbClr val="BBFBC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TextBox 319"/>
          <p:cNvSpPr txBox="1"/>
          <p:nvPr/>
        </p:nvSpPr>
        <p:spPr>
          <a:xfrm>
            <a:off x="2551654" y="5270100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</a:t>
            </a:r>
            <a:r>
              <a:rPr lang="en-US" altLang="zh-CN" sz="1100" err="1" smtClean="0"/>
              <a:t>rabbitmq</a:t>
            </a:r>
            <a:endParaRPr lang="zh-CN" altLang="en-US" sz="1100" smtClean="0"/>
          </a:p>
        </p:txBody>
      </p:sp>
      <p:sp>
        <p:nvSpPr>
          <p:cNvPr id="321" name="矩形 320"/>
          <p:cNvSpPr/>
          <p:nvPr/>
        </p:nvSpPr>
        <p:spPr>
          <a:xfrm>
            <a:off x="1334489" y="5812257"/>
            <a:ext cx="1080000" cy="575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矩形 321"/>
          <p:cNvSpPr/>
          <p:nvPr/>
        </p:nvSpPr>
        <p:spPr>
          <a:xfrm>
            <a:off x="225674" y="5558132"/>
            <a:ext cx="3312000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rabbitmq</a:t>
            </a:r>
            <a:r>
              <a:rPr lang="en-US" altLang="zh-CN" sz="1100" smtClean="0">
                <a:solidFill>
                  <a:schemeClr val="tx1"/>
                </a:solidFill>
              </a:rPr>
              <a:t> cluster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23" name="矩形 322"/>
          <p:cNvSpPr/>
          <p:nvPr/>
        </p:nvSpPr>
        <p:spPr>
          <a:xfrm>
            <a:off x="1377923" y="5873979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24" name="矩形 323"/>
          <p:cNvSpPr/>
          <p:nvPr/>
        </p:nvSpPr>
        <p:spPr>
          <a:xfrm>
            <a:off x="1377923" y="6133055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325" name="矩形 324"/>
          <p:cNvSpPr/>
          <p:nvPr/>
        </p:nvSpPr>
        <p:spPr>
          <a:xfrm>
            <a:off x="2505667" y="5812257"/>
            <a:ext cx="1080000" cy="575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2549101" y="5873979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27" name="矩形 326"/>
          <p:cNvSpPr/>
          <p:nvPr/>
        </p:nvSpPr>
        <p:spPr>
          <a:xfrm>
            <a:off x="2549101" y="6133055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328" name="矩形 327"/>
          <p:cNvSpPr/>
          <p:nvPr/>
        </p:nvSpPr>
        <p:spPr>
          <a:xfrm>
            <a:off x="3653483" y="5313533"/>
            <a:ext cx="1116000" cy="1116000"/>
          </a:xfrm>
          <a:prstGeom prst="rect">
            <a:avLst/>
          </a:prstGeom>
          <a:solidFill>
            <a:srgbClr val="B8D07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3663007" y="5808064"/>
            <a:ext cx="1080000" cy="575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3706441" y="5869786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31" name="矩形 330"/>
          <p:cNvSpPr/>
          <p:nvPr/>
        </p:nvSpPr>
        <p:spPr>
          <a:xfrm>
            <a:off x="3706441" y="6128862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3741246" y="5267946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/>
              <a:t>r</a:t>
            </a:r>
            <a:r>
              <a:rPr lang="en-US" altLang="zh-CN" sz="1100" smtClean="0"/>
              <a:t>ole-network</a:t>
            </a:r>
            <a:endParaRPr lang="zh-CN" altLang="en-US"/>
          </a:p>
        </p:txBody>
      </p:sp>
      <p:sp>
        <p:nvSpPr>
          <p:cNvPr id="333" name="矩形 332"/>
          <p:cNvSpPr/>
          <p:nvPr/>
        </p:nvSpPr>
        <p:spPr>
          <a:xfrm>
            <a:off x="4815136" y="5311494"/>
            <a:ext cx="1116000" cy="1116000"/>
          </a:xfrm>
          <a:prstGeom prst="rect">
            <a:avLst/>
          </a:prstGeom>
          <a:solidFill>
            <a:srgbClr val="B8D07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TextBox 333"/>
          <p:cNvSpPr txBox="1"/>
          <p:nvPr/>
        </p:nvSpPr>
        <p:spPr>
          <a:xfrm>
            <a:off x="4902899" y="5265908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role-network</a:t>
            </a:r>
            <a:endParaRPr lang="zh-CN" altLang="en-US" sz="1100" smtClean="0"/>
          </a:p>
        </p:txBody>
      </p:sp>
      <p:sp>
        <p:nvSpPr>
          <p:cNvPr id="335" name="矩形 334"/>
          <p:cNvSpPr/>
          <p:nvPr/>
        </p:nvSpPr>
        <p:spPr>
          <a:xfrm>
            <a:off x="5979030" y="5311494"/>
            <a:ext cx="1116000" cy="1116000"/>
          </a:xfrm>
          <a:prstGeom prst="rect">
            <a:avLst/>
          </a:prstGeom>
          <a:solidFill>
            <a:srgbClr val="B8D07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TextBox 335"/>
          <p:cNvSpPr txBox="1"/>
          <p:nvPr/>
        </p:nvSpPr>
        <p:spPr>
          <a:xfrm>
            <a:off x="6066793" y="5265908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role-network</a:t>
            </a:r>
            <a:endParaRPr lang="zh-CN" altLang="en-US" sz="1100" smtClean="0"/>
          </a:p>
        </p:txBody>
      </p:sp>
      <p:sp>
        <p:nvSpPr>
          <p:cNvPr id="337" name="矩形 336"/>
          <p:cNvSpPr/>
          <p:nvPr/>
        </p:nvSpPr>
        <p:spPr>
          <a:xfrm>
            <a:off x="4824781" y="5808065"/>
            <a:ext cx="1080000" cy="575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 338"/>
          <p:cNvSpPr/>
          <p:nvPr/>
        </p:nvSpPr>
        <p:spPr>
          <a:xfrm>
            <a:off x="4868215" y="586978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40" name="矩形 339"/>
          <p:cNvSpPr/>
          <p:nvPr/>
        </p:nvSpPr>
        <p:spPr>
          <a:xfrm>
            <a:off x="4868215" y="6128863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341" name="矩形 340"/>
          <p:cNvSpPr/>
          <p:nvPr/>
        </p:nvSpPr>
        <p:spPr>
          <a:xfrm>
            <a:off x="5995959" y="5808065"/>
            <a:ext cx="1080000" cy="575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2" name="矩形 341"/>
          <p:cNvSpPr/>
          <p:nvPr/>
        </p:nvSpPr>
        <p:spPr>
          <a:xfrm>
            <a:off x="6039393" y="586978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43" name="矩形 342"/>
          <p:cNvSpPr/>
          <p:nvPr/>
        </p:nvSpPr>
        <p:spPr>
          <a:xfrm>
            <a:off x="6039393" y="6128863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344" name="矩形 343"/>
          <p:cNvSpPr/>
          <p:nvPr/>
        </p:nvSpPr>
        <p:spPr>
          <a:xfrm>
            <a:off x="7150959" y="5311494"/>
            <a:ext cx="1116000" cy="1152000"/>
          </a:xfrm>
          <a:prstGeom prst="rect">
            <a:avLst/>
          </a:prstGeom>
          <a:solidFill>
            <a:srgbClr val="8DD69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矩形 344"/>
          <p:cNvSpPr/>
          <p:nvPr/>
        </p:nvSpPr>
        <p:spPr>
          <a:xfrm>
            <a:off x="7160483" y="5815550"/>
            <a:ext cx="1080000" cy="5812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矩形 345"/>
          <p:cNvSpPr/>
          <p:nvPr/>
        </p:nvSpPr>
        <p:spPr>
          <a:xfrm>
            <a:off x="7203917" y="5882604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7203917" y="6141681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7264371" y="5265908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role-storage</a:t>
            </a:r>
            <a:endParaRPr lang="zh-CN" altLang="en-US"/>
          </a:p>
        </p:txBody>
      </p:sp>
      <p:sp>
        <p:nvSpPr>
          <p:cNvPr id="349" name="矩形 348"/>
          <p:cNvSpPr/>
          <p:nvPr/>
        </p:nvSpPr>
        <p:spPr>
          <a:xfrm>
            <a:off x="8314853" y="5311494"/>
            <a:ext cx="1116000" cy="1152000"/>
          </a:xfrm>
          <a:prstGeom prst="rect">
            <a:avLst/>
          </a:prstGeom>
          <a:solidFill>
            <a:srgbClr val="8DD69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矩形 349"/>
          <p:cNvSpPr/>
          <p:nvPr/>
        </p:nvSpPr>
        <p:spPr>
          <a:xfrm>
            <a:off x="8324377" y="5815550"/>
            <a:ext cx="1080000" cy="5812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矩形 350"/>
          <p:cNvSpPr/>
          <p:nvPr/>
        </p:nvSpPr>
        <p:spPr>
          <a:xfrm>
            <a:off x="8367811" y="5882604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52" name="矩形 351"/>
          <p:cNvSpPr/>
          <p:nvPr/>
        </p:nvSpPr>
        <p:spPr>
          <a:xfrm>
            <a:off x="8367811" y="6141681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8428264" y="5265908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role-storage</a:t>
            </a:r>
            <a:endParaRPr lang="zh-CN" altLang="en-US" sz="1100" smtClean="0"/>
          </a:p>
        </p:txBody>
      </p:sp>
      <p:sp>
        <p:nvSpPr>
          <p:cNvPr id="355" name="矩形 354"/>
          <p:cNvSpPr/>
          <p:nvPr/>
        </p:nvSpPr>
        <p:spPr>
          <a:xfrm>
            <a:off x="9486130" y="5315686"/>
            <a:ext cx="1116000" cy="1332000"/>
          </a:xfrm>
          <a:prstGeom prst="rect">
            <a:avLst/>
          </a:prstGeom>
          <a:solidFill>
            <a:srgbClr val="FEDCD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矩形 355"/>
          <p:cNvSpPr/>
          <p:nvPr/>
        </p:nvSpPr>
        <p:spPr>
          <a:xfrm>
            <a:off x="9495654" y="5505174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TextBox 358"/>
          <p:cNvSpPr txBox="1"/>
          <p:nvPr/>
        </p:nvSpPr>
        <p:spPr>
          <a:xfrm>
            <a:off x="9515383" y="5270100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role-log-broker</a:t>
            </a:r>
            <a:endParaRPr lang="zh-CN" altLang="en-US"/>
          </a:p>
        </p:txBody>
      </p:sp>
      <p:sp>
        <p:nvSpPr>
          <p:cNvPr id="360" name="矩形 359"/>
          <p:cNvSpPr/>
          <p:nvPr/>
        </p:nvSpPr>
        <p:spPr>
          <a:xfrm>
            <a:off x="10650024" y="5315686"/>
            <a:ext cx="1116000" cy="1332000"/>
          </a:xfrm>
          <a:prstGeom prst="rect">
            <a:avLst/>
          </a:prstGeom>
          <a:solidFill>
            <a:srgbClr val="FEDCD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矩形 360"/>
          <p:cNvSpPr/>
          <p:nvPr/>
        </p:nvSpPr>
        <p:spPr>
          <a:xfrm>
            <a:off x="10659548" y="5505174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TextBox 363"/>
          <p:cNvSpPr txBox="1"/>
          <p:nvPr/>
        </p:nvSpPr>
        <p:spPr>
          <a:xfrm>
            <a:off x="10679278" y="5270100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role-log-broker</a:t>
            </a:r>
            <a:endParaRPr lang="zh-CN" altLang="en-US" sz="1100" smtClean="0"/>
          </a:p>
        </p:txBody>
      </p:sp>
      <p:sp>
        <p:nvSpPr>
          <p:cNvPr id="365" name="矩形 364"/>
          <p:cNvSpPr/>
          <p:nvPr/>
        </p:nvSpPr>
        <p:spPr>
          <a:xfrm>
            <a:off x="9539092" y="5556094"/>
            <a:ext cx="2169765" cy="21806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HAProxy</a:t>
            </a:r>
            <a:r>
              <a:rPr lang="en-US" altLang="zh-CN" sz="1100" smtClean="0">
                <a:solidFill>
                  <a:schemeClr val="tx1"/>
                </a:solidFill>
              </a:rPr>
              <a:t> &amp; </a:t>
            </a:r>
            <a:r>
              <a:rPr lang="en-US" altLang="zh-CN" sz="1100" err="1" smtClean="0">
                <a:solidFill>
                  <a:schemeClr val="tx1"/>
                </a:solidFill>
              </a:rPr>
              <a:t>Keepalived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66" name="矩形 365"/>
          <p:cNvSpPr/>
          <p:nvPr/>
        </p:nvSpPr>
        <p:spPr>
          <a:xfrm>
            <a:off x="12988168" y="125041"/>
            <a:ext cx="1116000" cy="1368152"/>
          </a:xfrm>
          <a:prstGeom prst="rect">
            <a:avLst/>
          </a:prstGeom>
          <a:solidFill>
            <a:srgbClr val="EEFF9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矩形 366"/>
          <p:cNvSpPr/>
          <p:nvPr/>
        </p:nvSpPr>
        <p:spPr>
          <a:xfrm>
            <a:off x="12997692" y="365446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矩形 367"/>
          <p:cNvSpPr/>
          <p:nvPr/>
        </p:nvSpPr>
        <p:spPr>
          <a:xfrm>
            <a:off x="13041126" y="413072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>
                <a:solidFill>
                  <a:schemeClr val="tx1"/>
                </a:solidFill>
              </a:rPr>
              <a:t>K</a:t>
            </a:r>
            <a:r>
              <a:rPr lang="en-US" altLang="zh-CN" sz="1100" err="1" smtClean="0">
                <a:solidFill>
                  <a:schemeClr val="tx1"/>
                </a:solidFill>
              </a:rPr>
              <a:t>ibana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69" name="矩形 368"/>
          <p:cNvSpPr/>
          <p:nvPr/>
        </p:nvSpPr>
        <p:spPr>
          <a:xfrm>
            <a:off x="13041126" y="672149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Grafana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70" name="矩形 369"/>
          <p:cNvSpPr/>
          <p:nvPr/>
        </p:nvSpPr>
        <p:spPr>
          <a:xfrm>
            <a:off x="13041126" y="931226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71" name="矩形 370"/>
          <p:cNvSpPr/>
          <p:nvPr/>
        </p:nvSpPr>
        <p:spPr>
          <a:xfrm>
            <a:off x="13041126" y="1190302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12887578" y="79454"/>
            <a:ext cx="1309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role-web-interfaces</a:t>
            </a:r>
            <a:endParaRPr lang="zh-CN" altLang="en-US"/>
          </a:p>
        </p:txBody>
      </p:sp>
      <p:sp>
        <p:nvSpPr>
          <p:cNvPr id="373" name="矩形 372"/>
          <p:cNvSpPr/>
          <p:nvPr/>
        </p:nvSpPr>
        <p:spPr>
          <a:xfrm>
            <a:off x="3706441" y="554860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n</a:t>
            </a:r>
            <a:r>
              <a:rPr lang="en-US" altLang="zh-CN" sz="1100" smtClean="0">
                <a:solidFill>
                  <a:schemeClr val="tx1"/>
                </a:solidFill>
              </a:rPr>
              <a:t>eutron-network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74" name="矩形 373"/>
          <p:cNvSpPr/>
          <p:nvPr/>
        </p:nvSpPr>
        <p:spPr>
          <a:xfrm>
            <a:off x="4868215" y="5548608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neutron-network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375" name="矩形 374"/>
          <p:cNvSpPr/>
          <p:nvPr/>
        </p:nvSpPr>
        <p:spPr>
          <a:xfrm>
            <a:off x="6039393" y="5548608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neutron-network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376" name="矩形 375"/>
          <p:cNvSpPr/>
          <p:nvPr/>
        </p:nvSpPr>
        <p:spPr>
          <a:xfrm>
            <a:off x="7200925" y="554860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c</a:t>
            </a:r>
            <a:r>
              <a:rPr lang="en-US" altLang="zh-CN" sz="1100" smtClean="0">
                <a:solidFill>
                  <a:schemeClr val="tx1"/>
                </a:solidFill>
              </a:rPr>
              <a:t>inder-volume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77" name="矩形 376"/>
          <p:cNvSpPr/>
          <p:nvPr/>
        </p:nvSpPr>
        <p:spPr>
          <a:xfrm>
            <a:off x="8364819" y="554860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cinder-volume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378" name="矩形 377"/>
          <p:cNvSpPr/>
          <p:nvPr/>
        </p:nvSpPr>
        <p:spPr>
          <a:xfrm>
            <a:off x="9539089" y="6075274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79" name="矩形 378"/>
          <p:cNvSpPr/>
          <p:nvPr/>
        </p:nvSpPr>
        <p:spPr>
          <a:xfrm>
            <a:off x="9539089" y="6334351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80" name="矩形 379"/>
          <p:cNvSpPr/>
          <p:nvPr/>
        </p:nvSpPr>
        <p:spPr>
          <a:xfrm>
            <a:off x="10702983" y="6075274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81" name="矩形 380"/>
          <p:cNvSpPr/>
          <p:nvPr/>
        </p:nvSpPr>
        <p:spPr>
          <a:xfrm>
            <a:off x="10702983" y="6334351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58" name="矩形 357"/>
          <p:cNvSpPr/>
          <p:nvPr/>
        </p:nvSpPr>
        <p:spPr>
          <a:xfrm>
            <a:off x="9539088" y="5808064"/>
            <a:ext cx="2160000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>
                <a:solidFill>
                  <a:schemeClr val="tx1"/>
                </a:solidFill>
              </a:rPr>
              <a:t>r</a:t>
            </a:r>
            <a:r>
              <a:rPr lang="en-US" altLang="zh-CN" sz="1100" err="1" smtClean="0">
                <a:solidFill>
                  <a:schemeClr val="tx1"/>
                </a:solidFill>
              </a:rPr>
              <a:t>edis</a:t>
            </a:r>
            <a:r>
              <a:rPr lang="en-US" altLang="zh-CN" sz="1100" smtClean="0">
                <a:solidFill>
                  <a:schemeClr val="tx1"/>
                </a:solidFill>
              </a:rPr>
              <a:t> cluster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cxnSp>
        <p:nvCxnSpPr>
          <p:cNvPr id="383" name="直接连接符 382"/>
          <p:cNvCxnSpPr/>
          <p:nvPr/>
        </p:nvCxnSpPr>
        <p:spPr>
          <a:xfrm>
            <a:off x="12385501" y="4026914"/>
            <a:ext cx="0" cy="50405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/>
          <p:cNvCxnSpPr/>
          <p:nvPr/>
        </p:nvCxnSpPr>
        <p:spPr>
          <a:xfrm>
            <a:off x="13537629" y="4026914"/>
            <a:ext cx="0" cy="50405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矩形 384"/>
          <p:cNvSpPr/>
          <p:nvPr/>
        </p:nvSpPr>
        <p:spPr>
          <a:xfrm>
            <a:off x="11833799" y="5311494"/>
            <a:ext cx="1116000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矩形 385"/>
          <p:cNvSpPr/>
          <p:nvPr/>
        </p:nvSpPr>
        <p:spPr>
          <a:xfrm>
            <a:off x="11843323" y="5510507"/>
            <a:ext cx="1080000" cy="82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矩形 386"/>
          <p:cNvSpPr/>
          <p:nvPr/>
        </p:nvSpPr>
        <p:spPr>
          <a:xfrm>
            <a:off x="11886757" y="5562324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Logstash</a:t>
            </a:r>
            <a:r>
              <a:rPr lang="en-US" altLang="zh-CN" sz="1100" smtClean="0">
                <a:solidFill>
                  <a:schemeClr val="tx1"/>
                </a:solidFill>
              </a:rPr>
              <a:t>-indexer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11838204" y="5265908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role-log-indexer</a:t>
            </a:r>
            <a:endParaRPr lang="zh-CN" altLang="en-US"/>
          </a:p>
        </p:txBody>
      </p:sp>
      <p:sp>
        <p:nvSpPr>
          <p:cNvPr id="389" name="矩形 388"/>
          <p:cNvSpPr/>
          <p:nvPr/>
        </p:nvSpPr>
        <p:spPr>
          <a:xfrm>
            <a:off x="12997693" y="5311494"/>
            <a:ext cx="1116000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矩形 389"/>
          <p:cNvSpPr/>
          <p:nvPr/>
        </p:nvSpPr>
        <p:spPr>
          <a:xfrm>
            <a:off x="13007217" y="5510507"/>
            <a:ext cx="1080000" cy="82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矩形 390"/>
          <p:cNvSpPr/>
          <p:nvPr/>
        </p:nvSpPr>
        <p:spPr>
          <a:xfrm>
            <a:off x="13050651" y="5562324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Logstash</a:t>
            </a:r>
            <a:r>
              <a:rPr lang="en-US" altLang="zh-CN" sz="1100" smtClean="0">
                <a:solidFill>
                  <a:schemeClr val="tx1"/>
                </a:solidFill>
              </a:rPr>
              <a:t>-indexer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13002101" y="5265908"/>
            <a:ext cx="10999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role-log-indexer</a:t>
            </a:r>
            <a:endParaRPr lang="zh-CN" altLang="en-US" sz="1100" smtClean="0"/>
          </a:p>
        </p:txBody>
      </p:sp>
      <p:sp>
        <p:nvSpPr>
          <p:cNvPr id="394" name="矩形 393"/>
          <p:cNvSpPr/>
          <p:nvPr/>
        </p:nvSpPr>
        <p:spPr>
          <a:xfrm>
            <a:off x="11886758" y="5817589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95" name="矩形 394"/>
          <p:cNvSpPr/>
          <p:nvPr/>
        </p:nvSpPr>
        <p:spPr>
          <a:xfrm>
            <a:off x="11886758" y="6076666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96" name="矩形 395"/>
          <p:cNvSpPr/>
          <p:nvPr/>
        </p:nvSpPr>
        <p:spPr>
          <a:xfrm>
            <a:off x="13050652" y="5817589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13050652" y="6076666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cxnSp>
        <p:nvCxnSpPr>
          <p:cNvPr id="399" name="直接连接符 398"/>
          <p:cNvCxnSpPr/>
          <p:nvPr/>
        </p:nvCxnSpPr>
        <p:spPr>
          <a:xfrm>
            <a:off x="4468813" y="4314946"/>
            <a:ext cx="0" cy="864096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/>
          <p:nvPr/>
        </p:nvCxnSpPr>
        <p:spPr>
          <a:xfrm>
            <a:off x="5510833" y="4314946"/>
            <a:ext cx="0" cy="864096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/>
          <p:nvPr/>
        </p:nvCxnSpPr>
        <p:spPr>
          <a:xfrm>
            <a:off x="6749827" y="4314946"/>
            <a:ext cx="0" cy="864096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/>
          <p:nvPr/>
        </p:nvCxnSpPr>
        <p:spPr>
          <a:xfrm>
            <a:off x="13465621" y="4521445"/>
            <a:ext cx="0" cy="7920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7" name="直接连接符 446"/>
          <p:cNvCxnSpPr/>
          <p:nvPr/>
        </p:nvCxnSpPr>
        <p:spPr>
          <a:xfrm>
            <a:off x="12457509" y="5112643"/>
            <a:ext cx="0" cy="936104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45"/>
          <p:cNvCxnSpPr/>
          <p:nvPr/>
        </p:nvCxnSpPr>
        <p:spPr>
          <a:xfrm>
            <a:off x="11348814" y="5112643"/>
            <a:ext cx="0" cy="72008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/>
          <p:cNvCxnSpPr/>
          <p:nvPr/>
        </p:nvCxnSpPr>
        <p:spPr>
          <a:xfrm>
            <a:off x="10114012" y="5112643"/>
            <a:ext cx="0" cy="72008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连接符 443"/>
          <p:cNvCxnSpPr/>
          <p:nvPr/>
        </p:nvCxnSpPr>
        <p:spPr>
          <a:xfrm>
            <a:off x="11271473" y="4176539"/>
            <a:ext cx="0" cy="936104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/>
          <p:nvPr/>
        </p:nvCxnSpPr>
        <p:spPr>
          <a:xfrm>
            <a:off x="12529517" y="4392563"/>
            <a:ext cx="0" cy="72008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连接符 439"/>
          <p:cNvCxnSpPr/>
          <p:nvPr/>
        </p:nvCxnSpPr>
        <p:spPr>
          <a:xfrm>
            <a:off x="10068669" y="4176539"/>
            <a:ext cx="0" cy="936104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/>
          <p:nvPr/>
        </p:nvCxnSpPr>
        <p:spPr>
          <a:xfrm>
            <a:off x="9039225" y="4392563"/>
            <a:ext cx="0" cy="72008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连接符 434"/>
          <p:cNvCxnSpPr/>
          <p:nvPr/>
        </p:nvCxnSpPr>
        <p:spPr>
          <a:xfrm>
            <a:off x="7863855" y="4320555"/>
            <a:ext cx="0" cy="792088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/>
          <p:nvPr/>
        </p:nvCxnSpPr>
        <p:spPr>
          <a:xfrm>
            <a:off x="11142315" y="4104531"/>
            <a:ext cx="0" cy="7920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/>
          <p:cNvCxnSpPr/>
          <p:nvPr/>
        </p:nvCxnSpPr>
        <p:spPr>
          <a:xfrm>
            <a:off x="4468813" y="4680595"/>
            <a:ext cx="0" cy="864096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/>
          <p:cNvCxnSpPr/>
          <p:nvPr/>
        </p:nvCxnSpPr>
        <p:spPr>
          <a:xfrm>
            <a:off x="5539408" y="4680595"/>
            <a:ext cx="0" cy="864096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/>
          <p:nvPr/>
        </p:nvCxnSpPr>
        <p:spPr>
          <a:xfrm>
            <a:off x="6749827" y="4680595"/>
            <a:ext cx="0" cy="864096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/>
          <p:cNvCxnSpPr/>
          <p:nvPr/>
        </p:nvCxnSpPr>
        <p:spPr>
          <a:xfrm>
            <a:off x="12393054" y="4392563"/>
            <a:ext cx="0" cy="50405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/>
          <p:nvPr/>
        </p:nvCxnSpPr>
        <p:spPr>
          <a:xfrm>
            <a:off x="8883712" y="4392563"/>
            <a:ext cx="0" cy="50405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/>
          <p:nvPr/>
        </p:nvCxnSpPr>
        <p:spPr>
          <a:xfrm>
            <a:off x="12313493" y="4896619"/>
            <a:ext cx="0" cy="7920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129" idx="1"/>
          </p:cNvCxnSpPr>
          <p:nvPr/>
        </p:nvCxnSpPr>
        <p:spPr>
          <a:xfrm>
            <a:off x="144141" y="2319377"/>
            <a:ext cx="12962712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130" idx="1"/>
          </p:cNvCxnSpPr>
          <p:nvPr/>
        </p:nvCxnSpPr>
        <p:spPr>
          <a:xfrm>
            <a:off x="144141" y="2524372"/>
            <a:ext cx="12962712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131" idx="1"/>
          </p:cNvCxnSpPr>
          <p:nvPr/>
        </p:nvCxnSpPr>
        <p:spPr>
          <a:xfrm flipV="1">
            <a:off x="144141" y="2730863"/>
            <a:ext cx="12961440" cy="5516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endCxn id="132" idx="1"/>
          </p:cNvCxnSpPr>
          <p:nvPr/>
        </p:nvCxnSpPr>
        <p:spPr>
          <a:xfrm flipV="1">
            <a:off x="144141" y="4891109"/>
            <a:ext cx="12962712" cy="551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133" idx="1"/>
          </p:cNvCxnSpPr>
          <p:nvPr/>
        </p:nvCxnSpPr>
        <p:spPr>
          <a:xfrm>
            <a:off x="144141" y="5112643"/>
            <a:ext cx="12962712" cy="5524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endCxn id="134" idx="1"/>
          </p:cNvCxnSpPr>
          <p:nvPr/>
        </p:nvCxnSpPr>
        <p:spPr>
          <a:xfrm>
            <a:off x="144141" y="5328667"/>
            <a:ext cx="12962712" cy="5524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135" idx="1"/>
          </p:cNvCxnSpPr>
          <p:nvPr/>
        </p:nvCxnSpPr>
        <p:spPr>
          <a:xfrm>
            <a:off x="144141" y="5544691"/>
            <a:ext cx="12962712" cy="5524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78235" y="1474143"/>
            <a:ext cx="0" cy="8301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769021" y="1665784"/>
            <a:ext cx="0" cy="64807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2926482" y="1665784"/>
            <a:ext cx="0" cy="64807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4179193" y="2222798"/>
            <a:ext cx="0" cy="9105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355704" y="2232323"/>
            <a:ext cx="0" cy="9105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479257" y="2213273"/>
            <a:ext cx="0" cy="9105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7674818" y="1665784"/>
            <a:ext cx="0" cy="64807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8841804" y="1665784"/>
            <a:ext cx="0" cy="64807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027840" y="1665784"/>
            <a:ext cx="0" cy="64807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11175776" y="1449760"/>
            <a:ext cx="0" cy="86409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12337429" y="1449760"/>
            <a:ext cx="0" cy="86409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822251" y="1474148"/>
            <a:ext cx="0" cy="1046207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913037" y="1665784"/>
            <a:ext cx="0" cy="864096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3080023" y="1665784"/>
            <a:ext cx="0" cy="864096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323209" y="2188890"/>
            <a:ext cx="0" cy="34099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499720" y="2188890"/>
            <a:ext cx="0" cy="34099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623273" y="2194223"/>
            <a:ext cx="0" cy="34099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809309" y="1665784"/>
            <a:ext cx="0" cy="864096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8985820" y="1665784"/>
            <a:ext cx="0" cy="864096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10171856" y="1665784"/>
            <a:ext cx="0" cy="864096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11319792" y="1449760"/>
            <a:ext cx="0" cy="108012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12471920" y="1449760"/>
            <a:ext cx="0" cy="108012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2057053" y="1665784"/>
            <a:ext cx="0" cy="1080120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3224039" y="1665784"/>
            <a:ext cx="0" cy="1080120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467544" y="4176539"/>
            <a:ext cx="0" cy="72008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1619672" y="4176539"/>
            <a:ext cx="0" cy="72008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2771800" y="4176539"/>
            <a:ext cx="0" cy="72008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11560" y="4896619"/>
            <a:ext cx="0" cy="7920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763688" y="4896619"/>
            <a:ext cx="0" cy="7920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2915816" y="4896619"/>
            <a:ext cx="0" cy="7920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4032573" y="4896619"/>
            <a:ext cx="0" cy="7920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5184701" y="4896619"/>
            <a:ext cx="0" cy="7920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6408837" y="4896619"/>
            <a:ext cx="0" cy="7920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4089723" y="4709176"/>
            <a:ext cx="0" cy="18745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112693" y="4699650"/>
            <a:ext cx="0" cy="18745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6327304" y="4709176"/>
            <a:ext cx="0" cy="18745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7632973" y="4896619"/>
            <a:ext cx="0" cy="7920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8785101" y="4896619"/>
            <a:ext cx="0" cy="7920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9990187" y="4896619"/>
            <a:ext cx="0" cy="7920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11214323" y="4896619"/>
            <a:ext cx="0" cy="7920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9919320" y="4104531"/>
            <a:ext cx="0" cy="7920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7709805" y="4392563"/>
            <a:ext cx="0" cy="50405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683568" y="4176539"/>
            <a:ext cx="0" cy="936104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1835696" y="4176539"/>
            <a:ext cx="0" cy="936104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2987824" y="4176539"/>
            <a:ext cx="0" cy="936104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4197102" y="4680595"/>
            <a:ext cx="0" cy="432048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5239122" y="4695460"/>
            <a:ext cx="0" cy="417183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6453733" y="4718701"/>
            <a:ext cx="0" cy="388615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755576" y="5112643"/>
            <a:ext cx="0" cy="576064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1907704" y="5112643"/>
            <a:ext cx="0" cy="576064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059832" y="5112643"/>
            <a:ext cx="0" cy="576064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176589" y="5112643"/>
            <a:ext cx="0" cy="576064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328717" y="5112643"/>
            <a:ext cx="0" cy="576064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6552853" y="5112643"/>
            <a:ext cx="0" cy="576064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7733556" y="5112643"/>
            <a:ext cx="0" cy="576064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8895209" y="5112643"/>
            <a:ext cx="0" cy="576064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4341118" y="4680594"/>
            <a:ext cx="0" cy="648072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5383138" y="4680594"/>
            <a:ext cx="0" cy="648072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6597749" y="4680594"/>
            <a:ext cx="0" cy="648072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4320605" y="5328667"/>
            <a:ext cx="0" cy="36004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5472733" y="5328667"/>
            <a:ext cx="0" cy="36004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6696869" y="5328667"/>
            <a:ext cx="0" cy="36004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7848997" y="5544691"/>
            <a:ext cx="0" cy="144016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9001125" y="5544691"/>
            <a:ext cx="0" cy="144016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3106853" y="21808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运维面</a:t>
            </a:r>
            <a:endParaRPr lang="zh-CN" altLang="en-US" sz="1200"/>
          </a:p>
        </p:txBody>
      </p:sp>
      <p:sp>
        <p:nvSpPr>
          <p:cNvPr id="130" name="TextBox 129"/>
          <p:cNvSpPr txBox="1"/>
          <p:nvPr/>
        </p:nvSpPr>
        <p:spPr>
          <a:xfrm>
            <a:off x="13106853" y="238587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管理</a:t>
            </a:r>
            <a:r>
              <a:rPr lang="zh-CN" altLang="en-US" sz="1200" smtClean="0"/>
              <a:t>面</a:t>
            </a:r>
            <a:endParaRPr lang="zh-CN" altLang="en-US" sz="1200"/>
          </a:p>
        </p:txBody>
      </p:sp>
      <p:sp>
        <p:nvSpPr>
          <p:cNvPr id="131" name="TextBox 130"/>
          <p:cNvSpPr txBox="1"/>
          <p:nvPr/>
        </p:nvSpPr>
        <p:spPr>
          <a:xfrm>
            <a:off x="13105581" y="2592363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API</a:t>
            </a:r>
            <a:r>
              <a:rPr lang="zh-CN" altLang="en-US" sz="1200" smtClean="0"/>
              <a:t>平面</a:t>
            </a:r>
            <a:endParaRPr lang="zh-CN" altLang="en-US" sz="1200"/>
          </a:p>
        </p:txBody>
      </p:sp>
      <p:sp>
        <p:nvSpPr>
          <p:cNvPr id="132" name="TextBox 131"/>
          <p:cNvSpPr txBox="1"/>
          <p:nvPr/>
        </p:nvSpPr>
        <p:spPr>
          <a:xfrm>
            <a:off x="13106853" y="47526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运维面</a:t>
            </a:r>
            <a:endParaRPr lang="zh-CN" altLang="en-US" sz="1200"/>
          </a:p>
        </p:txBody>
      </p:sp>
      <p:sp>
        <p:nvSpPr>
          <p:cNvPr id="133" name="TextBox 132"/>
          <p:cNvSpPr txBox="1"/>
          <p:nvPr/>
        </p:nvSpPr>
        <p:spPr>
          <a:xfrm>
            <a:off x="13106853" y="49796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管理</a:t>
            </a:r>
            <a:r>
              <a:rPr lang="zh-CN" altLang="en-US" sz="1200" smtClean="0"/>
              <a:t>面</a:t>
            </a:r>
            <a:endParaRPr lang="zh-CN" altLang="en-US" sz="1200"/>
          </a:p>
        </p:txBody>
      </p:sp>
      <p:sp>
        <p:nvSpPr>
          <p:cNvPr id="134" name="TextBox 133"/>
          <p:cNvSpPr txBox="1"/>
          <p:nvPr/>
        </p:nvSpPr>
        <p:spPr>
          <a:xfrm>
            <a:off x="13106853" y="519569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数据</a:t>
            </a:r>
            <a:r>
              <a:rPr lang="zh-CN" altLang="en-US" sz="1200" smtClean="0"/>
              <a:t>面</a:t>
            </a:r>
            <a:endParaRPr lang="zh-CN" altLang="en-US" sz="1200"/>
          </a:p>
        </p:txBody>
      </p:sp>
      <p:sp>
        <p:nvSpPr>
          <p:cNvPr id="135" name="TextBox 134"/>
          <p:cNvSpPr txBox="1"/>
          <p:nvPr/>
        </p:nvSpPr>
        <p:spPr>
          <a:xfrm>
            <a:off x="13106853" y="541171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存储</a:t>
            </a:r>
            <a:r>
              <a:rPr lang="zh-CN" altLang="en-US" sz="1200" smtClean="0"/>
              <a:t>面</a:t>
            </a:r>
            <a:endParaRPr lang="zh-CN" altLang="en-US" sz="1200"/>
          </a:p>
        </p:txBody>
      </p:sp>
      <p:sp>
        <p:nvSpPr>
          <p:cNvPr id="136" name="矩形 135"/>
          <p:cNvSpPr/>
          <p:nvPr/>
        </p:nvSpPr>
        <p:spPr>
          <a:xfrm>
            <a:off x="179513" y="119708"/>
            <a:ext cx="1116000" cy="1368152"/>
          </a:xfrm>
          <a:prstGeom prst="rect">
            <a:avLst/>
          </a:prstGeom>
          <a:solidFill>
            <a:srgbClr val="6B99B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189037" y="360113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232471" y="407739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-discovery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232471" y="666816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registry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232471" y="925893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yum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32471" y="1184969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git</a:t>
            </a:r>
            <a:r>
              <a:rPr lang="en-US" altLang="zh-CN" sz="1100" smtClean="0">
                <a:solidFill>
                  <a:schemeClr val="tx1"/>
                </a:solidFill>
              </a:rPr>
              <a:t>-server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14752" y="74121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/>
              <a:t>i</a:t>
            </a:r>
            <a:r>
              <a:rPr lang="en-US" altLang="zh-CN" sz="1100" smtClean="0"/>
              <a:t>nitiator</a:t>
            </a: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1341166" y="117669"/>
            <a:ext cx="1116000" cy="1620000"/>
          </a:xfrm>
          <a:prstGeom prst="rect">
            <a:avLst/>
          </a:prstGeom>
          <a:solidFill>
            <a:srgbClr val="FFADC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1350690" y="1108770"/>
            <a:ext cx="1080000" cy="57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1394124" y="859721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SSL Proxy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1394124" y="117594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1394124" y="1435024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453776" y="72083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err="1" smtClean="0"/>
              <a:t>api</a:t>
            </a:r>
            <a:r>
              <a:rPr lang="en-US" altLang="zh-CN" sz="1100" smtClean="0"/>
              <a:t>-gateway</a:t>
            </a:r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2505060" y="117669"/>
            <a:ext cx="1116000" cy="1620000"/>
          </a:xfrm>
          <a:prstGeom prst="rect">
            <a:avLst/>
          </a:prstGeom>
          <a:solidFill>
            <a:srgbClr val="FFADC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2514584" y="1108770"/>
            <a:ext cx="1080000" cy="57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2558018" y="859721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SSL Proxy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2558018" y="117594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2558018" y="1435024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617670" y="72083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err="1" smtClean="0"/>
              <a:t>api</a:t>
            </a:r>
            <a:r>
              <a:rPr lang="en-US" altLang="zh-CN" sz="1100" smtClean="0"/>
              <a:t>-gateway</a:t>
            </a:r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1394128" y="600646"/>
            <a:ext cx="2169765" cy="21806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HAProxy</a:t>
            </a:r>
            <a:r>
              <a:rPr lang="en-US" altLang="zh-CN" sz="1100" smtClean="0">
                <a:solidFill>
                  <a:schemeClr val="tx1"/>
                </a:solidFill>
              </a:rPr>
              <a:t> &amp; </a:t>
            </a:r>
            <a:r>
              <a:rPr lang="en-US" altLang="zh-CN" sz="1100" err="1" smtClean="0">
                <a:solidFill>
                  <a:schemeClr val="tx1"/>
                </a:solidFill>
              </a:rPr>
              <a:t>Keepalived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669805" y="121862"/>
            <a:ext cx="1116000" cy="2124000"/>
          </a:xfrm>
          <a:prstGeom prst="rect">
            <a:avLst/>
          </a:prstGeom>
          <a:solidFill>
            <a:srgbClr val="FFFA8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3679329" y="1622415"/>
            <a:ext cx="1080000" cy="57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3722763" y="350589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keystone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3722763" y="603316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glance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3722763" y="856043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n</a:t>
            </a:r>
            <a:r>
              <a:rPr lang="en-US" altLang="zh-CN" sz="1100" smtClean="0">
                <a:solidFill>
                  <a:schemeClr val="tx1"/>
                </a:solidFill>
              </a:rPr>
              <a:t>ova-controller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3722763" y="1108769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c</a:t>
            </a:r>
            <a:r>
              <a:rPr lang="en-US" altLang="zh-CN" sz="1100" smtClean="0">
                <a:solidFill>
                  <a:schemeClr val="tx1"/>
                </a:solidFill>
              </a:rPr>
              <a:t>inder-controller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851344" y="76274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controller</a:t>
            </a:r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3717430" y="1675755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3717430" y="1934830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n</a:t>
            </a:r>
            <a:r>
              <a:rPr lang="en-US" altLang="zh-CN" sz="1100" smtClean="0">
                <a:solidFill>
                  <a:schemeClr val="tx1"/>
                </a:solidFill>
              </a:rPr>
              <a:t>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4831458" y="117670"/>
            <a:ext cx="1116000" cy="2124000"/>
          </a:xfrm>
          <a:prstGeom prst="rect">
            <a:avLst/>
          </a:prstGeom>
          <a:solidFill>
            <a:srgbClr val="FFFA8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4840982" y="1618223"/>
            <a:ext cx="1080000" cy="57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4884416" y="34639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keystone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4884416" y="595949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glance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4884416" y="855026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n</a:t>
            </a:r>
            <a:r>
              <a:rPr lang="en-US" altLang="zh-CN" sz="1100" smtClean="0">
                <a:solidFill>
                  <a:schemeClr val="tx1"/>
                </a:solidFill>
              </a:rPr>
              <a:t>ova-controller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4884416" y="110457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c</a:t>
            </a:r>
            <a:r>
              <a:rPr lang="en-US" altLang="zh-CN" sz="1100" smtClean="0">
                <a:solidFill>
                  <a:schemeClr val="tx1"/>
                </a:solidFill>
              </a:rPr>
              <a:t>inder-controller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012998" y="7208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controller</a:t>
            </a:r>
            <a:endParaRPr lang="zh-CN" altLang="en-US" sz="1100" smtClean="0"/>
          </a:p>
        </p:txBody>
      </p:sp>
      <p:sp>
        <p:nvSpPr>
          <p:cNvPr id="172" name="矩形 171"/>
          <p:cNvSpPr/>
          <p:nvPr/>
        </p:nvSpPr>
        <p:spPr>
          <a:xfrm>
            <a:off x="4879083" y="1671562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4879083" y="1930638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n</a:t>
            </a:r>
            <a:r>
              <a:rPr lang="en-US" altLang="zh-CN" sz="1100" smtClean="0">
                <a:solidFill>
                  <a:schemeClr val="tx1"/>
                </a:solidFill>
              </a:rPr>
              <a:t>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991139" y="117670"/>
            <a:ext cx="1116000" cy="2124000"/>
          </a:xfrm>
          <a:prstGeom prst="rect">
            <a:avLst/>
          </a:prstGeom>
          <a:solidFill>
            <a:srgbClr val="FFFA8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6000663" y="1618224"/>
            <a:ext cx="1080000" cy="57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6044096" y="346398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keystone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6044096" y="595950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glance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6044096" y="85502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n</a:t>
            </a:r>
            <a:r>
              <a:rPr lang="en-US" altLang="zh-CN" sz="1100" smtClean="0">
                <a:solidFill>
                  <a:schemeClr val="tx1"/>
                </a:solidFill>
              </a:rPr>
              <a:t>ova-controller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6044096" y="1104578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c</a:t>
            </a:r>
            <a:r>
              <a:rPr lang="en-US" altLang="zh-CN" sz="1100" smtClean="0">
                <a:solidFill>
                  <a:schemeClr val="tx1"/>
                </a:solidFill>
              </a:rPr>
              <a:t>inder-controller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172677" y="7208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controller</a:t>
            </a:r>
            <a:endParaRPr lang="zh-CN" altLang="en-US" sz="1100" smtClean="0"/>
          </a:p>
        </p:txBody>
      </p:sp>
      <p:sp>
        <p:nvSpPr>
          <p:cNvPr id="181" name="矩形 180"/>
          <p:cNvSpPr/>
          <p:nvPr/>
        </p:nvSpPr>
        <p:spPr>
          <a:xfrm>
            <a:off x="6038764" y="1671563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6038764" y="1930639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n</a:t>
            </a:r>
            <a:r>
              <a:rPr lang="en-US" altLang="zh-CN" sz="1100" smtClean="0">
                <a:solidFill>
                  <a:schemeClr val="tx1"/>
                </a:solidFill>
              </a:rPr>
              <a:t>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7153300" y="119708"/>
            <a:ext cx="1116000" cy="1656000"/>
          </a:xfrm>
          <a:prstGeom prst="rect">
            <a:avLst/>
          </a:prstGeom>
          <a:solidFill>
            <a:srgbClr val="D3BEE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7162824" y="1152324"/>
            <a:ext cx="1080000" cy="575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7206258" y="350589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ceilometer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7206258" y="1214046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7206258" y="1473122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334035" y="74121"/>
            <a:ext cx="747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telemetry</a:t>
            </a:r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8314953" y="117669"/>
            <a:ext cx="1116000" cy="1656000"/>
          </a:xfrm>
          <a:prstGeom prst="rect">
            <a:avLst/>
          </a:prstGeom>
          <a:solidFill>
            <a:srgbClr val="D3BEE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TextBox 194"/>
          <p:cNvSpPr txBox="1"/>
          <p:nvPr/>
        </p:nvSpPr>
        <p:spPr>
          <a:xfrm>
            <a:off x="8495690" y="72083"/>
            <a:ext cx="747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telemetry</a:t>
            </a:r>
            <a:endParaRPr lang="zh-CN" altLang="en-US" sz="1100" smtClean="0"/>
          </a:p>
        </p:txBody>
      </p:sp>
      <p:sp>
        <p:nvSpPr>
          <p:cNvPr id="196" name="矩形 195"/>
          <p:cNvSpPr/>
          <p:nvPr/>
        </p:nvSpPr>
        <p:spPr>
          <a:xfrm>
            <a:off x="9478847" y="117669"/>
            <a:ext cx="1116000" cy="1656000"/>
          </a:xfrm>
          <a:prstGeom prst="rect">
            <a:avLst/>
          </a:prstGeom>
          <a:solidFill>
            <a:srgbClr val="D3BEE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TextBox 200"/>
          <p:cNvSpPr txBox="1"/>
          <p:nvPr/>
        </p:nvSpPr>
        <p:spPr>
          <a:xfrm>
            <a:off x="9659584" y="72083"/>
            <a:ext cx="747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telemetry</a:t>
            </a:r>
            <a:endParaRPr lang="zh-CN" altLang="en-US" sz="1100" smtClean="0"/>
          </a:p>
        </p:txBody>
      </p:sp>
      <p:sp>
        <p:nvSpPr>
          <p:cNvPr id="203" name="矩形 202"/>
          <p:cNvSpPr/>
          <p:nvPr/>
        </p:nvSpPr>
        <p:spPr>
          <a:xfrm>
            <a:off x="8324598" y="1152325"/>
            <a:ext cx="1080000" cy="575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03"/>
          <p:cNvSpPr/>
          <p:nvPr/>
        </p:nvSpPr>
        <p:spPr>
          <a:xfrm>
            <a:off x="8368032" y="350590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ceilometer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7215783" y="610047"/>
            <a:ext cx="3312000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Mongodb</a:t>
            </a:r>
            <a:r>
              <a:rPr lang="en-US" altLang="zh-CN" sz="1100" smtClean="0">
                <a:solidFill>
                  <a:schemeClr val="tx1"/>
                </a:solidFill>
              </a:rPr>
              <a:t> cluster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8368032" y="121404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8368032" y="1473123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9495776" y="1152325"/>
            <a:ext cx="1080000" cy="575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208"/>
          <p:cNvSpPr/>
          <p:nvPr/>
        </p:nvSpPr>
        <p:spPr>
          <a:xfrm>
            <a:off x="9539210" y="350590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ceilometer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9539210" y="121404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9539210" y="1473123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10650776" y="125041"/>
            <a:ext cx="1116000" cy="1404000"/>
          </a:xfrm>
          <a:prstGeom prst="rect">
            <a:avLst/>
          </a:prstGeom>
          <a:solidFill>
            <a:srgbClr val="FFDFB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/>
          <p:cNvSpPr/>
          <p:nvPr/>
        </p:nvSpPr>
        <p:spPr>
          <a:xfrm>
            <a:off x="10660300" y="906586"/>
            <a:ext cx="1080000" cy="5812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10703734" y="973640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10703734" y="123271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10881207" y="79455"/>
            <a:ext cx="647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err="1" smtClean="0"/>
              <a:t>haproxy</a:t>
            </a:r>
            <a:endParaRPr lang="zh-CN" altLang="en-US"/>
          </a:p>
        </p:txBody>
      </p:sp>
      <p:sp>
        <p:nvSpPr>
          <p:cNvPr id="219" name="矩形 218"/>
          <p:cNvSpPr/>
          <p:nvPr/>
        </p:nvSpPr>
        <p:spPr>
          <a:xfrm>
            <a:off x="11814670" y="125041"/>
            <a:ext cx="1116000" cy="1404000"/>
          </a:xfrm>
          <a:prstGeom prst="rect">
            <a:avLst/>
          </a:prstGeom>
          <a:solidFill>
            <a:srgbClr val="FFDFB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/>
          <p:cNvSpPr/>
          <p:nvPr/>
        </p:nvSpPr>
        <p:spPr>
          <a:xfrm>
            <a:off x="11824194" y="906586"/>
            <a:ext cx="1080000" cy="5812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/>
          <p:cNvSpPr/>
          <p:nvPr/>
        </p:nvSpPr>
        <p:spPr>
          <a:xfrm>
            <a:off x="11867628" y="973640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11867628" y="123271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12045102" y="79455"/>
            <a:ext cx="647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err="1" smtClean="0"/>
              <a:t>haproxy</a:t>
            </a:r>
            <a:endParaRPr lang="zh-CN" altLang="en-US" sz="1100" smtClean="0"/>
          </a:p>
        </p:txBody>
      </p:sp>
      <p:sp>
        <p:nvSpPr>
          <p:cNvPr id="225" name="矩形 224"/>
          <p:cNvSpPr/>
          <p:nvPr/>
        </p:nvSpPr>
        <p:spPr>
          <a:xfrm>
            <a:off x="10703738" y="365449"/>
            <a:ext cx="2169765" cy="21806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HAProxy</a:t>
            </a:r>
            <a:r>
              <a:rPr lang="en-US" altLang="zh-CN" sz="1100" smtClean="0">
                <a:solidFill>
                  <a:schemeClr val="tx1"/>
                </a:solidFill>
              </a:rPr>
              <a:t> &amp; </a:t>
            </a:r>
            <a:r>
              <a:rPr lang="en-US" altLang="zh-CN" sz="1100" err="1" smtClean="0">
                <a:solidFill>
                  <a:schemeClr val="tx1"/>
                </a:solidFill>
              </a:rPr>
              <a:t>Keepalived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172716" y="2879254"/>
            <a:ext cx="1116000" cy="1404000"/>
          </a:xfrm>
          <a:prstGeom prst="rect">
            <a:avLst/>
          </a:prstGeom>
          <a:solidFill>
            <a:srgbClr val="B3FE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/>
          <p:cNvSpPr/>
          <p:nvPr/>
        </p:nvSpPr>
        <p:spPr>
          <a:xfrm>
            <a:off x="182240" y="3648221"/>
            <a:ext cx="1080000" cy="575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225674" y="3709943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225674" y="3969019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96734" y="2833667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err="1" smtClean="0"/>
              <a:t>mariadb</a:t>
            </a:r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1334369" y="2877215"/>
            <a:ext cx="1116000" cy="1404000"/>
          </a:xfrm>
          <a:prstGeom prst="rect">
            <a:avLst/>
          </a:prstGeom>
          <a:solidFill>
            <a:srgbClr val="B3FE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TextBox 232"/>
          <p:cNvSpPr txBox="1"/>
          <p:nvPr/>
        </p:nvSpPr>
        <p:spPr>
          <a:xfrm>
            <a:off x="1558387" y="2831629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err="1" smtClean="0"/>
              <a:t>mariadb</a:t>
            </a:r>
            <a:endParaRPr lang="zh-CN" altLang="en-US" sz="1100" smtClean="0"/>
          </a:p>
        </p:txBody>
      </p:sp>
      <p:sp>
        <p:nvSpPr>
          <p:cNvPr id="234" name="矩形 233"/>
          <p:cNvSpPr/>
          <p:nvPr/>
        </p:nvSpPr>
        <p:spPr>
          <a:xfrm>
            <a:off x="2498263" y="2877215"/>
            <a:ext cx="1116000" cy="1404000"/>
          </a:xfrm>
          <a:prstGeom prst="rect">
            <a:avLst/>
          </a:prstGeom>
          <a:solidFill>
            <a:srgbClr val="B3FE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TextBox 234"/>
          <p:cNvSpPr txBox="1"/>
          <p:nvPr/>
        </p:nvSpPr>
        <p:spPr>
          <a:xfrm>
            <a:off x="2722281" y="2831629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err="1" smtClean="0"/>
              <a:t>mariadb</a:t>
            </a:r>
            <a:endParaRPr lang="zh-CN" altLang="en-US" sz="1100" smtClean="0"/>
          </a:p>
        </p:txBody>
      </p:sp>
      <p:sp>
        <p:nvSpPr>
          <p:cNvPr id="236" name="矩形 235"/>
          <p:cNvSpPr/>
          <p:nvPr/>
        </p:nvSpPr>
        <p:spPr>
          <a:xfrm>
            <a:off x="1344014" y="3648222"/>
            <a:ext cx="1080000" cy="575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235199" y="3119661"/>
            <a:ext cx="3312000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mariadb</a:t>
            </a:r>
            <a:r>
              <a:rPr lang="en-US" altLang="zh-CN" sz="1100" smtClean="0">
                <a:solidFill>
                  <a:schemeClr val="tx1"/>
                </a:solidFill>
              </a:rPr>
              <a:t> cluster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1387448" y="3709944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387448" y="3969020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2515192" y="3648222"/>
            <a:ext cx="1080000" cy="575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/>
          <p:cNvSpPr/>
          <p:nvPr/>
        </p:nvSpPr>
        <p:spPr>
          <a:xfrm>
            <a:off x="2558626" y="3709944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2558626" y="3969020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3653483" y="2881409"/>
            <a:ext cx="1116000" cy="1872000"/>
          </a:xfrm>
          <a:prstGeom prst="rect">
            <a:avLst/>
          </a:prstGeom>
          <a:solidFill>
            <a:srgbClr val="CCCA7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245"/>
          <p:cNvSpPr/>
          <p:nvPr/>
        </p:nvSpPr>
        <p:spPr>
          <a:xfrm>
            <a:off x="3663007" y="4133170"/>
            <a:ext cx="1080000" cy="57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>
            <a:off x="3706441" y="3110135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n</a:t>
            </a:r>
            <a:r>
              <a:rPr lang="en-US" altLang="zh-CN" sz="1100" smtClean="0">
                <a:solidFill>
                  <a:schemeClr val="tx1"/>
                </a:solidFill>
              </a:rPr>
              <a:t>ova-compute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48" name="矩形 247"/>
          <p:cNvSpPr/>
          <p:nvPr/>
        </p:nvSpPr>
        <p:spPr>
          <a:xfrm>
            <a:off x="3706441" y="335968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neutron-agent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49" name="矩形 248"/>
          <p:cNvSpPr/>
          <p:nvPr/>
        </p:nvSpPr>
        <p:spPr>
          <a:xfrm>
            <a:off x="3706441" y="3618764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>
                <a:solidFill>
                  <a:schemeClr val="tx1"/>
                </a:solidFill>
              </a:rPr>
              <a:t>c</a:t>
            </a:r>
            <a:r>
              <a:rPr lang="en-US" altLang="zh-CN" sz="1100" err="1" smtClean="0">
                <a:solidFill>
                  <a:schemeClr val="tx1"/>
                </a:solidFill>
              </a:rPr>
              <a:t>eilometer</a:t>
            </a:r>
            <a:r>
              <a:rPr lang="en-US" altLang="zh-CN" sz="1100" smtClean="0">
                <a:solidFill>
                  <a:schemeClr val="tx1"/>
                </a:solidFill>
              </a:rPr>
              <a:t>-agent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3860669" y="2835820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compute</a:t>
            </a:r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3701108" y="4186510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3701108" y="4445585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n</a:t>
            </a:r>
            <a:r>
              <a:rPr lang="en-US" altLang="zh-CN" sz="1100" smtClean="0">
                <a:solidFill>
                  <a:schemeClr val="tx1"/>
                </a:solidFill>
              </a:rPr>
              <a:t>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4815136" y="2877217"/>
            <a:ext cx="1116000" cy="1872000"/>
          </a:xfrm>
          <a:prstGeom prst="rect">
            <a:avLst/>
          </a:prstGeom>
          <a:solidFill>
            <a:srgbClr val="CCCA7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>
            <a:off x="4824660" y="4128978"/>
            <a:ext cx="1080000" cy="57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>
            <a:off x="4868094" y="3105943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nova-compute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57" name="矩形 256"/>
          <p:cNvSpPr/>
          <p:nvPr/>
        </p:nvSpPr>
        <p:spPr>
          <a:xfrm>
            <a:off x="4868094" y="3355495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neutron-agent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258" name="矩形 257"/>
          <p:cNvSpPr/>
          <p:nvPr/>
        </p:nvSpPr>
        <p:spPr>
          <a:xfrm>
            <a:off x="4868094" y="3614572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ceilometer</a:t>
            </a:r>
            <a:r>
              <a:rPr lang="en-US" altLang="zh-CN" sz="1100" smtClean="0">
                <a:solidFill>
                  <a:schemeClr val="tx1"/>
                </a:solidFill>
              </a:rPr>
              <a:t>-agent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5022324" y="2831629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compute</a:t>
            </a:r>
            <a:endParaRPr lang="zh-CN" altLang="en-US" sz="1100" smtClean="0"/>
          </a:p>
        </p:txBody>
      </p:sp>
      <p:sp>
        <p:nvSpPr>
          <p:cNvPr id="261" name="矩形 260"/>
          <p:cNvSpPr/>
          <p:nvPr/>
        </p:nvSpPr>
        <p:spPr>
          <a:xfrm>
            <a:off x="4862761" y="418231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4862761" y="4441393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n</a:t>
            </a:r>
            <a:r>
              <a:rPr lang="en-US" altLang="zh-CN" sz="1100" smtClean="0">
                <a:solidFill>
                  <a:schemeClr val="tx1"/>
                </a:solidFill>
              </a:rPr>
              <a:t>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63" name="矩形 262"/>
          <p:cNvSpPr/>
          <p:nvPr/>
        </p:nvSpPr>
        <p:spPr>
          <a:xfrm>
            <a:off x="5974817" y="2877217"/>
            <a:ext cx="1116000" cy="1872000"/>
          </a:xfrm>
          <a:prstGeom prst="rect">
            <a:avLst/>
          </a:prstGeom>
          <a:solidFill>
            <a:srgbClr val="CCCA7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5984341" y="4128979"/>
            <a:ext cx="1080000" cy="576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>
            <a:off x="6027774" y="3105944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nova-compute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6027774" y="3355496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neutron-agent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6027774" y="3614573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ceilometer</a:t>
            </a:r>
            <a:r>
              <a:rPr lang="en-US" altLang="zh-CN" sz="1100" smtClean="0">
                <a:solidFill>
                  <a:schemeClr val="tx1"/>
                </a:solidFill>
              </a:rPr>
              <a:t>-agent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6182004" y="2831629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compute</a:t>
            </a:r>
            <a:endParaRPr lang="zh-CN" altLang="en-US" sz="1100" smtClean="0"/>
          </a:p>
        </p:txBody>
      </p:sp>
      <p:sp>
        <p:nvSpPr>
          <p:cNvPr id="270" name="矩形 269"/>
          <p:cNvSpPr/>
          <p:nvPr/>
        </p:nvSpPr>
        <p:spPr>
          <a:xfrm>
            <a:off x="6022442" y="4182318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6022442" y="4441394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n</a:t>
            </a:r>
            <a:r>
              <a:rPr lang="en-US" altLang="zh-CN" sz="1100" smtClean="0">
                <a:solidFill>
                  <a:schemeClr val="tx1"/>
                </a:solidFill>
              </a:rPr>
              <a:t>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88" name="矩形 287"/>
          <p:cNvSpPr/>
          <p:nvPr/>
        </p:nvSpPr>
        <p:spPr>
          <a:xfrm>
            <a:off x="7141803" y="2877217"/>
            <a:ext cx="1116000" cy="1620000"/>
          </a:xfrm>
          <a:prstGeom prst="rect">
            <a:avLst/>
          </a:prstGeom>
          <a:solidFill>
            <a:srgbClr val="FFED9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 288"/>
          <p:cNvSpPr/>
          <p:nvPr/>
        </p:nvSpPr>
        <p:spPr>
          <a:xfrm>
            <a:off x="7151327" y="3360187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 289"/>
          <p:cNvSpPr/>
          <p:nvPr/>
        </p:nvSpPr>
        <p:spPr>
          <a:xfrm>
            <a:off x="7194761" y="3408953"/>
            <a:ext cx="1044000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Elastic search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91" name="矩形 290"/>
          <p:cNvSpPr/>
          <p:nvPr/>
        </p:nvSpPr>
        <p:spPr>
          <a:xfrm>
            <a:off x="7194761" y="3658505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ElastAlert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7213538" y="2831628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elastic-search</a:t>
            </a:r>
            <a:endParaRPr lang="zh-CN" altLang="en-US"/>
          </a:p>
        </p:txBody>
      </p:sp>
      <p:sp>
        <p:nvSpPr>
          <p:cNvPr id="294" name="矩形 293"/>
          <p:cNvSpPr/>
          <p:nvPr/>
        </p:nvSpPr>
        <p:spPr>
          <a:xfrm>
            <a:off x="7189428" y="3917583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7189428" y="4176658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n</a:t>
            </a:r>
            <a:r>
              <a:rPr lang="en-US" altLang="zh-CN" sz="1100" smtClean="0">
                <a:solidFill>
                  <a:schemeClr val="tx1"/>
                </a:solidFill>
              </a:rPr>
              <a:t>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96" name="矩形 295"/>
          <p:cNvSpPr/>
          <p:nvPr/>
        </p:nvSpPr>
        <p:spPr>
          <a:xfrm>
            <a:off x="11824295" y="5679182"/>
            <a:ext cx="1116000" cy="1620000"/>
          </a:xfrm>
          <a:prstGeom prst="rect">
            <a:avLst/>
          </a:prstGeom>
          <a:solidFill>
            <a:srgbClr val="D87E6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/>
          <p:cNvSpPr/>
          <p:nvPr/>
        </p:nvSpPr>
        <p:spPr>
          <a:xfrm>
            <a:off x="11833819" y="6166345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>
            <a:off x="11877253" y="6220443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Prometheus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299" name="矩形 298"/>
          <p:cNvSpPr/>
          <p:nvPr/>
        </p:nvSpPr>
        <p:spPr>
          <a:xfrm>
            <a:off x="11877253" y="6469995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Alert Manager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11878395" y="5633594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alert-manager</a:t>
            </a:r>
            <a:endParaRPr lang="zh-CN" altLang="en-US"/>
          </a:p>
        </p:txBody>
      </p:sp>
      <p:sp>
        <p:nvSpPr>
          <p:cNvPr id="302" name="矩形 301"/>
          <p:cNvSpPr/>
          <p:nvPr/>
        </p:nvSpPr>
        <p:spPr>
          <a:xfrm>
            <a:off x="11871920" y="6723740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11871920" y="6982816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n</a:t>
            </a:r>
            <a:r>
              <a:rPr lang="en-US" altLang="zh-CN" sz="1100" smtClean="0">
                <a:solidFill>
                  <a:schemeClr val="tx1"/>
                </a:solidFill>
              </a:rPr>
              <a:t>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04" name="矩形 303"/>
          <p:cNvSpPr/>
          <p:nvPr/>
        </p:nvSpPr>
        <p:spPr>
          <a:xfrm>
            <a:off x="8307648" y="2877218"/>
            <a:ext cx="1116000" cy="1620000"/>
          </a:xfrm>
          <a:prstGeom prst="rect">
            <a:avLst/>
          </a:prstGeom>
          <a:solidFill>
            <a:srgbClr val="FFED9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/>
          <p:cNvSpPr/>
          <p:nvPr/>
        </p:nvSpPr>
        <p:spPr>
          <a:xfrm>
            <a:off x="8317172" y="3360188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 305"/>
          <p:cNvSpPr/>
          <p:nvPr/>
        </p:nvSpPr>
        <p:spPr>
          <a:xfrm>
            <a:off x="8360606" y="3408954"/>
            <a:ext cx="1044000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Elastic search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307" name="矩形 306"/>
          <p:cNvSpPr/>
          <p:nvPr/>
        </p:nvSpPr>
        <p:spPr>
          <a:xfrm>
            <a:off x="8360606" y="3658506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ElastAlert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8379382" y="2831629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elastic-search</a:t>
            </a:r>
            <a:endParaRPr lang="zh-CN" altLang="en-US" sz="1100" smtClean="0"/>
          </a:p>
        </p:txBody>
      </p:sp>
      <p:sp>
        <p:nvSpPr>
          <p:cNvPr id="310" name="矩形 309"/>
          <p:cNvSpPr/>
          <p:nvPr/>
        </p:nvSpPr>
        <p:spPr>
          <a:xfrm>
            <a:off x="8355273" y="3917584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11" name="矩形 310"/>
          <p:cNvSpPr/>
          <p:nvPr/>
        </p:nvSpPr>
        <p:spPr>
          <a:xfrm>
            <a:off x="8355273" y="4176659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n</a:t>
            </a:r>
            <a:r>
              <a:rPr lang="en-US" altLang="zh-CN" sz="1100" smtClean="0">
                <a:solidFill>
                  <a:schemeClr val="tx1"/>
                </a:solidFill>
              </a:rPr>
              <a:t>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63191" y="5683374"/>
            <a:ext cx="1116000" cy="1404000"/>
          </a:xfrm>
          <a:prstGeom prst="rect">
            <a:avLst/>
          </a:prstGeom>
          <a:solidFill>
            <a:srgbClr val="BBFBC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矩形 312"/>
          <p:cNvSpPr/>
          <p:nvPr/>
        </p:nvSpPr>
        <p:spPr>
          <a:xfrm>
            <a:off x="172715" y="6452341"/>
            <a:ext cx="1080000" cy="575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/>
          <p:cNvSpPr/>
          <p:nvPr/>
        </p:nvSpPr>
        <p:spPr>
          <a:xfrm>
            <a:off x="216149" y="6514063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16149" y="6773139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360758" y="5637787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err="1" smtClean="0"/>
              <a:t>rabbitmq</a:t>
            </a:r>
            <a:endParaRPr lang="zh-CN" altLang="en-US"/>
          </a:p>
        </p:txBody>
      </p:sp>
      <p:sp>
        <p:nvSpPr>
          <p:cNvPr id="317" name="矩形 316"/>
          <p:cNvSpPr/>
          <p:nvPr/>
        </p:nvSpPr>
        <p:spPr>
          <a:xfrm>
            <a:off x="1324844" y="5681335"/>
            <a:ext cx="1116000" cy="1404000"/>
          </a:xfrm>
          <a:prstGeom prst="rect">
            <a:avLst/>
          </a:prstGeom>
          <a:solidFill>
            <a:srgbClr val="BBFBC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TextBox 317"/>
          <p:cNvSpPr txBox="1"/>
          <p:nvPr/>
        </p:nvSpPr>
        <p:spPr>
          <a:xfrm>
            <a:off x="1522412" y="5635749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err="1" smtClean="0"/>
              <a:t>rabbitmq</a:t>
            </a:r>
            <a:endParaRPr lang="zh-CN" altLang="en-US" sz="1100" smtClean="0"/>
          </a:p>
        </p:txBody>
      </p:sp>
      <p:sp>
        <p:nvSpPr>
          <p:cNvPr id="319" name="矩形 318"/>
          <p:cNvSpPr/>
          <p:nvPr/>
        </p:nvSpPr>
        <p:spPr>
          <a:xfrm>
            <a:off x="2488738" y="5681335"/>
            <a:ext cx="1116000" cy="1404000"/>
          </a:xfrm>
          <a:prstGeom prst="rect">
            <a:avLst/>
          </a:prstGeom>
          <a:solidFill>
            <a:srgbClr val="BBFBC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TextBox 319"/>
          <p:cNvSpPr txBox="1"/>
          <p:nvPr/>
        </p:nvSpPr>
        <p:spPr>
          <a:xfrm>
            <a:off x="2686306" y="5635749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err="1" smtClean="0"/>
              <a:t>rabbitmq</a:t>
            </a:r>
            <a:endParaRPr lang="zh-CN" altLang="en-US" sz="1100" smtClean="0"/>
          </a:p>
        </p:txBody>
      </p:sp>
      <p:sp>
        <p:nvSpPr>
          <p:cNvPr id="321" name="矩形 320"/>
          <p:cNvSpPr/>
          <p:nvPr/>
        </p:nvSpPr>
        <p:spPr>
          <a:xfrm>
            <a:off x="1334489" y="6452342"/>
            <a:ext cx="1080000" cy="575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矩形 321"/>
          <p:cNvSpPr/>
          <p:nvPr/>
        </p:nvSpPr>
        <p:spPr>
          <a:xfrm>
            <a:off x="225674" y="5923781"/>
            <a:ext cx="3312000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rabbitmq</a:t>
            </a:r>
            <a:r>
              <a:rPr lang="en-US" altLang="zh-CN" sz="1100" smtClean="0">
                <a:solidFill>
                  <a:schemeClr val="tx1"/>
                </a:solidFill>
              </a:rPr>
              <a:t> cluster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23" name="矩形 322"/>
          <p:cNvSpPr/>
          <p:nvPr/>
        </p:nvSpPr>
        <p:spPr>
          <a:xfrm>
            <a:off x="1377923" y="6514064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24" name="矩形 323"/>
          <p:cNvSpPr/>
          <p:nvPr/>
        </p:nvSpPr>
        <p:spPr>
          <a:xfrm>
            <a:off x="1377923" y="6773140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325" name="矩形 324"/>
          <p:cNvSpPr/>
          <p:nvPr/>
        </p:nvSpPr>
        <p:spPr>
          <a:xfrm>
            <a:off x="2505667" y="6452342"/>
            <a:ext cx="1080000" cy="575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2549101" y="6514064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27" name="矩形 326"/>
          <p:cNvSpPr/>
          <p:nvPr/>
        </p:nvSpPr>
        <p:spPr>
          <a:xfrm>
            <a:off x="2549101" y="6773140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328" name="矩形 327"/>
          <p:cNvSpPr/>
          <p:nvPr/>
        </p:nvSpPr>
        <p:spPr>
          <a:xfrm>
            <a:off x="3653483" y="5679182"/>
            <a:ext cx="1116000" cy="1404000"/>
          </a:xfrm>
          <a:prstGeom prst="rect">
            <a:avLst/>
          </a:prstGeom>
          <a:solidFill>
            <a:srgbClr val="B8D07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3663007" y="6456533"/>
            <a:ext cx="1080000" cy="575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3706441" y="6518255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31" name="矩形 330"/>
          <p:cNvSpPr/>
          <p:nvPr/>
        </p:nvSpPr>
        <p:spPr>
          <a:xfrm>
            <a:off x="3706441" y="6777331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3875899" y="5633595"/>
            <a:ext cx="6639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network</a:t>
            </a:r>
            <a:endParaRPr lang="zh-CN" altLang="en-US"/>
          </a:p>
        </p:txBody>
      </p:sp>
      <p:sp>
        <p:nvSpPr>
          <p:cNvPr id="333" name="矩形 332"/>
          <p:cNvSpPr/>
          <p:nvPr/>
        </p:nvSpPr>
        <p:spPr>
          <a:xfrm>
            <a:off x="4815136" y="5677143"/>
            <a:ext cx="1116000" cy="1404000"/>
          </a:xfrm>
          <a:prstGeom prst="rect">
            <a:avLst/>
          </a:prstGeom>
          <a:solidFill>
            <a:srgbClr val="B8D07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TextBox 333"/>
          <p:cNvSpPr txBox="1"/>
          <p:nvPr/>
        </p:nvSpPr>
        <p:spPr>
          <a:xfrm>
            <a:off x="5037552" y="5631557"/>
            <a:ext cx="6639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network</a:t>
            </a:r>
            <a:endParaRPr lang="zh-CN" altLang="en-US" sz="1100" smtClean="0"/>
          </a:p>
        </p:txBody>
      </p:sp>
      <p:sp>
        <p:nvSpPr>
          <p:cNvPr id="335" name="矩形 334"/>
          <p:cNvSpPr/>
          <p:nvPr/>
        </p:nvSpPr>
        <p:spPr>
          <a:xfrm>
            <a:off x="5979030" y="5677143"/>
            <a:ext cx="1116000" cy="1404000"/>
          </a:xfrm>
          <a:prstGeom prst="rect">
            <a:avLst/>
          </a:prstGeom>
          <a:solidFill>
            <a:srgbClr val="B8D07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TextBox 335"/>
          <p:cNvSpPr txBox="1"/>
          <p:nvPr/>
        </p:nvSpPr>
        <p:spPr>
          <a:xfrm>
            <a:off x="6201446" y="5631557"/>
            <a:ext cx="6639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network</a:t>
            </a:r>
            <a:endParaRPr lang="zh-CN" altLang="en-US" sz="1100" smtClean="0"/>
          </a:p>
        </p:txBody>
      </p:sp>
      <p:sp>
        <p:nvSpPr>
          <p:cNvPr id="337" name="矩形 336"/>
          <p:cNvSpPr/>
          <p:nvPr/>
        </p:nvSpPr>
        <p:spPr>
          <a:xfrm>
            <a:off x="4824781" y="6456534"/>
            <a:ext cx="1080000" cy="575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 338"/>
          <p:cNvSpPr/>
          <p:nvPr/>
        </p:nvSpPr>
        <p:spPr>
          <a:xfrm>
            <a:off x="4868215" y="6518256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40" name="矩形 339"/>
          <p:cNvSpPr/>
          <p:nvPr/>
        </p:nvSpPr>
        <p:spPr>
          <a:xfrm>
            <a:off x="4868215" y="6777332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341" name="矩形 340"/>
          <p:cNvSpPr/>
          <p:nvPr/>
        </p:nvSpPr>
        <p:spPr>
          <a:xfrm>
            <a:off x="5995959" y="6456534"/>
            <a:ext cx="1080000" cy="575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2" name="矩形 341"/>
          <p:cNvSpPr/>
          <p:nvPr/>
        </p:nvSpPr>
        <p:spPr>
          <a:xfrm>
            <a:off x="6039393" y="6518256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43" name="矩形 342"/>
          <p:cNvSpPr/>
          <p:nvPr/>
        </p:nvSpPr>
        <p:spPr>
          <a:xfrm>
            <a:off x="6039393" y="6777332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344" name="矩形 343"/>
          <p:cNvSpPr/>
          <p:nvPr/>
        </p:nvSpPr>
        <p:spPr>
          <a:xfrm>
            <a:off x="7150959" y="5677143"/>
            <a:ext cx="1116000" cy="1404000"/>
          </a:xfrm>
          <a:prstGeom prst="rect">
            <a:avLst/>
          </a:prstGeom>
          <a:solidFill>
            <a:srgbClr val="8DD69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矩形 344"/>
          <p:cNvSpPr/>
          <p:nvPr/>
        </p:nvSpPr>
        <p:spPr>
          <a:xfrm>
            <a:off x="7160483" y="6451202"/>
            <a:ext cx="1080000" cy="5812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矩形 345"/>
          <p:cNvSpPr/>
          <p:nvPr/>
        </p:nvSpPr>
        <p:spPr>
          <a:xfrm>
            <a:off x="7203917" y="6518256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7203917" y="6777333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7399024" y="5631557"/>
            <a:ext cx="6126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storage</a:t>
            </a:r>
            <a:endParaRPr lang="zh-CN" altLang="en-US"/>
          </a:p>
        </p:txBody>
      </p:sp>
      <p:sp>
        <p:nvSpPr>
          <p:cNvPr id="349" name="矩形 348"/>
          <p:cNvSpPr/>
          <p:nvPr/>
        </p:nvSpPr>
        <p:spPr>
          <a:xfrm>
            <a:off x="8314853" y="5677143"/>
            <a:ext cx="1116000" cy="1404000"/>
          </a:xfrm>
          <a:prstGeom prst="rect">
            <a:avLst/>
          </a:prstGeom>
          <a:solidFill>
            <a:srgbClr val="8DD69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矩形 349"/>
          <p:cNvSpPr/>
          <p:nvPr/>
        </p:nvSpPr>
        <p:spPr>
          <a:xfrm>
            <a:off x="8324377" y="6451202"/>
            <a:ext cx="1080000" cy="5812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矩形 350"/>
          <p:cNvSpPr/>
          <p:nvPr/>
        </p:nvSpPr>
        <p:spPr>
          <a:xfrm>
            <a:off x="8367811" y="6518256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52" name="矩形 351"/>
          <p:cNvSpPr/>
          <p:nvPr/>
        </p:nvSpPr>
        <p:spPr>
          <a:xfrm>
            <a:off x="8367811" y="6777333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8562917" y="5631557"/>
            <a:ext cx="6126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storage</a:t>
            </a:r>
            <a:endParaRPr lang="zh-CN" altLang="en-US" sz="1100" smtClean="0"/>
          </a:p>
        </p:txBody>
      </p:sp>
      <p:sp>
        <p:nvSpPr>
          <p:cNvPr id="355" name="矩形 354"/>
          <p:cNvSpPr/>
          <p:nvPr/>
        </p:nvSpPr>
        <p:spPr>
          <a:xfrm>
            <a:off x="9486130" y="5681335"/>
            <a:ext cx="1116000" cy="1584000"/>
          </a:xfrm>
          <a:prstGeom prst="rect">
            <a:avLst/>
          </a:prstGeom>
          <a:solidFill>
            <a:srgbClr val="FEDCD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矩形 355"/>
          <p:cNvSpPr/>
          <p:nvPr/>
        </p:nvSpPr>
        <p:spPr>
          <a:xfrm>
            <a:off x="9495654" y="6168380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TextBox 358"/>
          <p:cNvSpPr txBox="1"/>
          <p:nvPr/>
        </p:nvSpPr>
        <p:spPr>
          <a:xfrm>
            <a:off x="9650034" y="5635749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log-broker</a:t>
            </a:r>
            <a:endParaRPr lang="zh-CN" altLang="en-US"/>
          </a:p>
        </p:txBody>
      </p:sp>
      <p:sp>
        <p:nvSpPr>
          <p:cNvPr id="360" name="矩形 359"/>
          <p:cNvSpPr/>
          <p:nvPr/>
        </p:nvSpPr>
        <p:spPr>
          <a:xfrm>
            <a:off x="10650024" y="5681335"/>
            <a:ext cx="1116000" cy="1584000"/>
          </a:xfrm>
          <a:prstGeom prst="rect">
            <a:avLst/>
          </a:prstGeom>
          <a:solidFill>
            <a:srgbClr val="FEDCD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矩形 360"/>
          <p:cNvSpPr/>
          <p:nvPr/>
        </p:nvSpPr>
        <p:spPr>
          <a:xfrm>
            <a:off x="10659548" y="6168380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TextBox 363"/>
          <p:cNvSpPr txBox="1"/>
          <p:nvPr/>
        </p:nvSpPr>
        <p:spPr>
          <a:xfrm>
            <a:off x="10813929" y="5635749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log-broker</a:t>
            </a:r>
            <a:endParaRPr lang="zh-CN" altLang="en-US" sz="1100" smtClean="0"/>
          </a:p>
        </p:txBody>
      </p:sp>
      <p:sp>
        <p:nvSpPr>
          <p:cNvPr id="365" name="矩形 364"/>
          <p:cNvSpPr/>
          <p:nvPr/>
        </p:nvSpPr>
        <p:spPr>
          <a:xfrm>
            <a:off x="9539092" y="6219300"/>
            <a:ext cx="2169765" cy="21806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HAProxy</a:t>
            </a:r>
            <a:r>
              <a:rPr lang="en-US" altLang="zh-CN" sz="1100" smtClean="0">
                <a:solidFill>
                  <a:schemeClr val="tx1"/>
                </a:solidFill>
              </a:rPr>
              <a:t> &amp; </a:t>
            </a:r>
            <a:r>
              <a:rPr lang="en-US" altLang="zh-CN" sz="1100" err="1" smtClean="0">
                <a:solidFill>
                  <a:schemeClr val="tx1"/>
                </a:solidFill>
              </a:rPr>
              <a:t>Keepalived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66" name="矩形 365"/>
          <p:cNvSpPr/>
          <p:nvPr/>
        </p:nvSpPr>
        <p:spPr>
          <a:xfrm>
            <a:off x="11814770" y="2880579"/>
            <a:ext cx="1116000" cy="1656000"/>
          </a:xfrm>
          <a:prstGeom prst="rect">
            <a:avLst/>
          </a:prstGeom>
          <a:solidFill>
            <a:srgbClr val="EEFF9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矩形 366"/>
          <p:cNvSpPr/>
          <p:nvPr/>
        </p:nvSpPr>
        <p:spPr>
          <a:xfrm>
            <a:off x="11824294" y="3407997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矩形 367"/>
          <p:cNvSpPr/>
          <p:nvPr/>
        </p:nvSpPr>
        <p:spPr>
          <a:xfrm>
            <a:off x="11867728" y="3455623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>
                <a:solidFill>
                  <a:schemeClr val="tx1"/>
                </a:solidFill>
              </a:rPr>
              <a:t>K</a:t>
            </a:r>
            <a:r>
              <a:rPr lang="en-US" altLang="zh-CN" sz="1100" err="1" smtClean="0">
                <a:solidFill>
                  <a:schemeClr val="tx1"/>
                </a:solidFill>
              </a:rPr>
              <a:t>ibana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69" name="矩形 368"/>
          <p:cNvSpPr/>
          <p:nvPr/>
        </p:nvSpPr>
        <p:spPr>
          <a:xfrm>
            <a:off x="11867728" y="3714700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Grafana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70" name="矩形 369"/>
          <p:cNvSpPr/>
          <p:nvPr/>
        </p:nvSpPr>
        <p:spPr>
          <a:xfrm>
            <a:off x="11867728" y="397377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71" name="矩形 370"/>
          <p:cNvSpPr/>
          <p:nvPr/>
        </p:nvSpPr>
        <p:spPr>
          <a:xfrm>
            <a:off x="11867728" y="4232853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11852870" y="2827437"/>
            <a:ext cx="1040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web-interfaces</a:t>
            </a:r>
            <a:endParaRPr lang="zh-CN" altLang="en-US"/>
          </a:p>
        </p:txBody>
      </p:sp>
      <p:sp>
        <p:nvSpPr>
          <p:cNvPr id="373" name="矩形 372"/>
          <p:cNvSpPr/>
          <p:nvPr/>
        </p:nvSpPr>
        <p:spPr>
          <a:xfrm>
            <a:off x="3706441" y="5914256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n</a:t>
            </a:r>
            <a:r>
              <a:rPr lang="en-US" altLang="zh-CN" sz="1100" smtClean="0">
                <a:solidFill>
                  <a:schemeClr val="tx1"/>
                </a:solidFill>
              </a:rPr>
              <a:t>eutron-network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74" name="矩形 373"/>
          <p:cNvSpPr/>
          <p:nvPr/>
        </p:nvSpPr>
        <p:spPr>
          <a:xfrm>
            <a:off x="4868215" y="591425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neutron-network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375" name="矩形 374"/>
          <p:cNvSpPr/>
          <p:nvPr/>
        </p:nvSpPr>
        <p:spPr>
          <a:xfrm>
            <a:off x="6039393" y="591425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neutron-network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376" name="矩形 375"/>
          <p:cNvSpPr/>
          <p:nvPr/>
        </p:nvSpPr>
        <p:spPr>
          <a:xfrm>
            <a:off x="7200925" y="5914256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c</a:t>
            </a:r>
            <a:r>
              <a:rPr lang="en-US" altLang="zh-CN" sz="1100" smtClean="0">
                <a:solidFill>
                  <a:schemeClr val="tx1"/>
                </a:solidFill>
              </a:rPr>
              <a:t>inder-volume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77" name="矩形 376"/>
          <p:cNvSpPr/>
          <p:nvPr/>
        </p:nvSpPr>
        <p:spPr>
          <a:xfrm>
            <a:off x="8364819" y="5914256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cinder-volume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378" name="矩形 377"/>
          <p:cNvSpPr/>
          <p:nvPr/>
        </p:nvSpPr>
        <p:spPr>
          <a:xfrm>
            <a:off x="9539089" y="6738480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79" name="矩形 378"/>
          <p:cNvSpPr/>
          <p:nvPr/>
        </p:nvSpPr>
        <p:spPr>
          <a:xfrm>
            <a:off x="9539089" y="699755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80" name="矩形 379"/>
          <p:cNvSpPr/>
          <p:nvPr/>
        </p:nvSpPr>
        <p:spPr>
          <a:xfrm>
            <a:off x="10702983" y="6738480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81" name="矩形 380"/>
          <p:cNvSpPr/>
          <p:nvPr/>
        </p:nvSpPr>
        <p:spPr>
          <a:xfrm>
            <a:off x="10702983" y="699755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58" name="矩形 357"/>
          <p:cNvSpPr/>
          <p:nvPr/>
        </p:nvSpPr>
        <p:spPr>
          <a:xfrm>
            <a:off x="9539088" y="6471270"/>
            <a:ext cx="2160000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>
                <a:solidFill>
                  <a:schemeClr val="tx1"/>
                </a:solidFill>
              </a:rPr>
              <a:t>r</a:t>
            </a:r>
            <a:r>
              <a:rPr lang="en-US" altLang="zh-CN" sz="1100" err="1" smtClean="0">
                <a:solidFill>
                  <a:schemeClr val="tx1"/>
                </a:solidFill>
              </a:rPr>
              <a:t>edis</a:t>
            </a:r>
            <a:r>
              <a:rPr lang="en-US" altLang="zh-CN" sz="1100" smtClean="0">
                <a:solidFill>
                  <a:schemeClr val="tx1"/>
                </a:solidFill>
              </a:rPr>
              <a:t> cluster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85" name="矩形 384"/>
          <p:cNvSpPr/>
          <p:nvPr/>
        </p:nvSpPr>
        <p:spPr>
          <a:xfrm>
            <a:off x="9476606" y="2878356"/>
            <a:ext cx="1116000" cy="13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矩形 385"/>
          <p:cNvSpPr/>
          <p:nvPr/>
        </p:nvSpPr>
        <p:spPr>
          <a:xfrm>
            <a:off x="9486130" y="3362256"/>
            <a:ext cx="1080000" cy="82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矩形 386"/>
          <p:cNvSpPr/>
          <p:nvPr/>
        </p:nvSpPr>
        <p:spPr>
          <a:xfrm>
            <a:off x="9529564" y="3414073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Logstash</a:t>
            </a:r>
            <a:r>
              <a:rPr lang="en-US" altLang="zh-CN" sz="1100" smtClean="0">
                <a:solidFill>
                  <a:schemeClr val="tx1"/>
                </a:solidFill>
              </a:rPr>
              <a:t>-indexer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9615662" y="2832770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log-indexer</a:t>
            </a:r>
            <a:endParaRPr lang="zh-CN" altLang="en-US"/>
          </a:p>
        </p:txBody>
      </p:sp>
      <p:sp>
        <p:nvSpPr>
          <p:cNvPr id="389" name="矩形 388"/>
          <p:cNvSpPr/>
          <p:nvPr/>
        </p:nvSpPr>
        <p:spPr>
          <a:xfrm>
            <a:off x="10640500" y="2878356"/>
            <a:ext cx="1116000" cy="13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矩形 389"/>
          <p:cNvSpPr/>
          <p:nvPr/>
        </p:nvSpPr>
        <p:spPr>
          <a:xfrm>
            <a:off x="10650024" y="3362256"/>
            <a:ext cx="1080000" cy="82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矩形 390"/>
          <p:cNvSpPr/>
          <p:nvPr/>
        </p:nvSpPr>
        <p:spPr>
          <a:xfrm>
            <a:off x="10693458" y="3414073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Logstash</a:t>
            </a:r>
            <a:r>
              <a:rPr lang="en-US" altLang="zh-CN" sz="1100" smtClean="0">
                <a:solidFill>
                  <a:schemeClr val="tx1"/>
                </a:solidFill>
              </a:rPr>
              <a:t>-indexer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10779559" y="2832770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smtClean="0"/>
              <a:t>log-indexer</a:t>
            </a:r>
            <a:endParaRPr lang="zh-CN" altLang="en-US" sz="1100" smtClean="0"/>
          </a:p>
        </p:txBody>
      </p:sp>
      <p:sp>
        <p:nvSpPr>
          <p:cNvPr id="394" name="矩形 393"/>
          <p:cNvSpPr/>
          <p:nvPr/>
        </p:nvSpPr>
        <p:spPr>
          <a:xfrm>
            <a:off x="9529565" y="3669338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95" name="矩形 394"/>
          <p:cNvSpPr/>
          <p:nvPr/>
        </p:nvSpPr>
        <p:spPr>
          <a:xfrm>
            <a:off x="9529565" y="3928415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96" name="矩形 395"/>
          <p:cNvSpPr/>
          <p:nvPr/>
        </p:nvSpPr>
        <p:spPr>
          <a:xfrm>
            <a:off x="10693459" y="3669338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Filebeat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10693459" y="3928415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</a:rPr>
              <a:t>Node exporter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38" name="矩形 337"/>
          <p:cNvSpPr/>
          <p:nvPr/>
        </p:nvSpPr>
        <p:spPr>
          <a:xfrm>
            <a:off x="3725491" y="136822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-peer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4887144" y="1364035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-peer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357" name="矩形 356"/>
          <p:cNvSpPr/>
          <p:nvPr/>
        </p:nvSpPr>
        <p:spPr>
          <a:xfrm>
            <a:off x="6046824" y="1364036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-peer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362" name="矩形 361"/>
          <p:cNvSpPr/>
          <p:nvPr/>
        </p:nvSpPr>
        <p:spPr>
          <a:xfrm>
            <a:off x="7196733" y="883220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-proxy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63" name="矩形 362"/>
          <p:cNvSpPr/>
          <p:nvPr/>
        </p:nvSpPr>
        <p:spPr>
          <a:xfrm>
            <a:off x="8358507" y="883221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-proxy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382" name="矩形 381"/>
          <p:cNvSpPr/>
          <p:nvPr/>
        </p:nvSpPr>
        <p:spPr>
          <a:xfrm>
            <a:off x="9529685" y="883221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-proxy</a:t>
            </a:r>
            <a:endParaRPr lang="zh-CN" altLang="en-US" sz="1050" smtClean="0">
              <a:solidFill>
                <a:schemeClr val="tx1"/>
              </a:solidFill>
            </a:endParaRPr>
          </a:p>
        </p:txBody>
      </p:sp>
      <p:sp>
        <p:nvSpPr>
          <p:cNvPr id="393" name="矩形 392"/>
          <p:cNvSpPr/>
          <p:nvPr/>
        </p:nvSpPr>
        <p:spPr>
          <a:xfrm>
            <a:off x="10696550" y="62909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-proxy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398" name="矩形 397"/>
          <p:cNvSpPr/>
          <p:nvPr/>
        </p:nvSpPr>
        <p:spPr>
          <a:xfrm>
            <a:off x="11860444" y="62909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-proxy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400" name="矩形 399"/>
          <p:cNvSpPr/>
          <p:nvPr/>
        </p:nvSpPr>
        <p:spPr>
          <a:xfrm>
            <a:off x="11860175" y="3125178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-proxy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403" name="矩形 402"/>
          <p:cNvSpPr/>
          <p:nvPr/>
        </p:nvSpPr>
        <p:spPr>
          <a:xfrm>
            <a:off x="1387327" y="350590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-proxy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404" name="矩形 403"/>
          <p:cNvSpPr/>
          <p:nvPr/>
        </p:nvSpPr>
        <p:spPr>
          <a:xfrm>
            <a:off x="2551221" y="350590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-proxy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410" name="矩形 409"/>
          <p:cNvSpPr/>
          <p:nvPr/>
        </p:nvSpPr>
        <p:spPr>
          <a:xfrm>
            <a:off x="3701108" y="3869457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-proxy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4862761" y="3865265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-proxy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412" name="矩形 411"/>
          <p:cNvSpPr/>
          <p:nvPr/>
        </p:nvSpPr>
        <p:spPr>
          <a:xfrm>
            <a:off x="6022441" y="3865266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-proxy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413" name="矩形 412"/>
          <p:cNvSpPr/>
          <p:nvPr/>
        </p:nvSpPr>
        <p:spPr>
          <a:xfrm>
            <a:off x="216149" y="3384451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-proxy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414" name="矩形 413"/>
          <p:cNvSpPr/>
          <p:nvPr/>
        </p:nvSpPr>
        <p:spPr>
          <a:xfrm>
            <a:off x="1377923" y="3384452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-proxy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415" name="矩形 414"/>
          <p:cNvSpPr/>
          <p:nvPr/>
        </p:nvSpPr>
        <p:spPr>
          <a:xfrm>
            <a:off x="2549101" y="3384452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-proxy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419" name="矩形 418"/>
          <p:cNvSpPr/>
          <p:nvPr/>
        </p:nvSpPr>
        <p:spPr>
          <a:xfrm>
            <a:off x="7198953" y="3105944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-proxy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420" name="矩形 419"/>
          <p:cNvSpPr/>
          <p:nvPr/>
        </p:nvSpPr>
        <p:spPr>
          <a:xfrm>
            <a:off x="8358633" y="3105945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-proxy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421" name="矩形 420"/>
          <p:cNvSpPr/>
          <p:nvPr/>
        </p:nvSpPr>
        <p:spPr>
          <a:xfrm>
            <a:off x="11877253" y="5912101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-proxy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422" name="矩形 421"/>
          <p:cNvSpPr/>
          <p:nvPr/>
        </p:nvSpPr>
        <p:spPr>
          <a:xfrm>
            <a:off x="216149" y="6192762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-proxy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423" name="矩形 422"/>
          <p:cNvSpPr/>
          <p:nvPr/>
        </p:nvSpPr>
        <p:spPr>
          <a:xfrm>
            <a:off x="1377923" y="6192763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-proxy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424" name="矩形 423"/>
          <p:cNvSpPr/>
          <p:nvPr/>
        </p:nvSpPr>
        <p:spPr>
          <a:xfrm>
            <a:off x="2549101" y="6192763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-proxy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425" name="矩形 424"/>
          <p:cNvSpPr/>
          <p:nvPr/>
        </p:nvSpPr>
        <p:spPr>
          <a:xfrm>
            <a:off x="3696916" y="6192763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-proxy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426" name="矩形 425"/>
          <p:cNvSpPr/>
          <p:nvPr/>
        </p:nvSpPr>
        <p:spPr>
          <a:xfrm>
            <a:off x="4858690" y="6192764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-proxy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427" name="矩形 426"/>
          <p:cNvSpPr/>
          <p:nvPr/>
        </p:nvSpPr>
        <p:spPr>
          <a:xfrm>
            <a:off x="6029868" y="6192764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-proxy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428" name="矩形 427"/>
          <p:cNvSpPr/>
          <p:nvPr/>
        </p:nvSpPr>
        <p:spPr>
          <a:xfrm>
            <a:off x="7200925" y="6183238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-proxy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429" name="矩形 428"/>
          <p:cNvSpPr/>
          <p:nvPr/>
        </p:nvSpPr>
        <p:spPr>
          <a:xfrm>
            <a:off x="8372103" y="6183238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-proxy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430" name="矩形 429"/>
          <p:cNvSpPr/>
          <p:nvPr/>
        </p:nvSpPr>
        <p:spPr>
          <a:xfrm>
            <a:off x="9533756" y="5904731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-proxy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431" name="矩形 430"/>
          <p:cNvSpPr/>
          <p:nvPr/>
        </p:nvSpPr>
        <p:spPr>
          <a:xfrm>
            <a:off x="10704934" y="5904731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-proxy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432" name="矩形 431"/>
          <p:cNvSpPr/>
          <p:nvPr/>
        </p:nvSpPr>
        <p:spPr>
          <a:xfrm>
            <a:off x="9529585" y="3105944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-proxy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433" name="矩形 432"/>
          <p:cNvSpPr/>
          <p:nvPr/>
        </p:nvSpPr>
        <p:spPr>
          <a:xfrm>
            <a:off x="10700763" y="3105944"/>
            <a:ext cx="1008112" cy="21602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err="1" smtClean="0">
                <a:solidFill>
                  <a:schemeClr val="tx1"/>
                </a:solidFill>
              </a:rPr>
              <a:t>etcd</a:t>
            </a:r>
            <a:r>
              <a:rPr lang="en-US" altLang="zh-CN" sz="1100" smtClean="0">
                <a:solidFill>
                  <a:schemeClr val="tx1"/>
                </a:solidFill>
              </a:rPr>
              <a:t>-proxy</a:t>
            </a:r>
            <a:endParaRPr lang="zh-CN" altLang="en-US" sz="105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480</Words>
  <Application>Microsoft Office PowerPoint</Application>
  <PresentationFormat>自定义</PresentationFormat>
  <Paragraphs>354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x00280587</dc:creator>
  <cp:lastModifiedBy>x00280587</cp:lastModifiedBy>
  <cp:revision>127</cp:revision>
  <dcterms:created xsi:type="dcterms:W3CDTF">2017-02-03T12:48:21Z</dcterms:created>
  <dcterms:modified xsi:type="dcterms:W3CDTF">2017-02-04T09:49:12Z</dcterms:modified>
</cp:coreProperties>
</file>