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80" d="100"/>
          <a:sy n="80" d="100"/>
        </p:scale>
        <p:origin x="142" y="-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CB39-7234-D0FB-2A91-24179FB08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BD0EE-00F3-3A8A-CD9D-88E384C0E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9BAE6-51DB-A35A-D316-E67E175B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68A3-1187-B614-8E62-AF9552F5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3D230-65A4-5554-7D17-F0F6D78B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96A0-2467-878E-EA3A-816F3B45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F4CCE-99CA-F5D4-2727-D52D6276C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5150-181F-4A1D-C861-07320830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4D45-5BAF-335F-B4BD-44565D80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BCBD-6501-C55F-E6C5-6E82EE3B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516E7-97CF-725E-4F6A-8D88FD24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8814-FF3F-584B-611C-53CF27EB8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542C-1F9A-1B39-14D0-D213F014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C499-834E-42D8-B2F9-F7E9418F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8505-FF9E-1A01-A566-A0B58A8C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8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74CB-91A9-C00B-8BB6-41C3C391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F226-40AD-281F-56C1-E57800CD6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B033-EC7D-AFC8-105B-E5E24F92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B97A-5E21-4780-1CC3-202EC64C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2786-A7BB-11EA-E2EE-A62D0422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9F3A-330D-4CD3-1A15-6F78DD18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37A4-D613-ED69-176F-D88AADB3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4E70-EAEE-849A-D656-6B58B869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16A3-05DC-8B15-A704-DA596C03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1671-2B28-D1BE-BB80-DFA678D8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7C80-7D50-E24C-7012-31FF751B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7DB8-EB7A-3F0B-12CE-79B4D52A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A146-1731-560D-1EB3-C04804C8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5159-A4C7-BC6A-1304-34E0F6EA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818A-9E2C-859D-1DF1-F853E83E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39C2-9A5A-E56D-D136-1F5EE0F3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5FD8-59D7-9A10-0AB5-EA8B2ADA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8A63-7F29-2620-CEFD-FFD2E557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97869-5C61-7EA6-73B7-7B0078EE5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F2C37-9B8E-5DFD-BDA4-0698A05BA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C9F69-5F40-3050-43E2-4BDDB1FFB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89F10-BA73-EC0F-1919-FF2AC143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105CE-38B8-E671-4DD4-1DBC2E05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87AE7-AA96-9C6E-6913-C36E8B93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2119-16EF-EA8C-459B-42BA1E5B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F1B21-AFB8-A6BE-DBE9-AEB7E76C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5359A-FE31-D65A-902C-5908A706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DC0BB-6C00-A7F9-1F95-CC8CA0E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F201C-4938-A78D-A9C6-C3B7E204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690A3-31C6-E73B-185D-E57F5EF9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832C-13BF-6B9A-4E3F-F5B58C41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7BC2-A7E0-CBD1-6921-4512CDF2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5DD6-A1B5-B00D-9641-BA6CEC1D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ED16D-FE73-DE96-C296-6A74F37D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9FC79-26C3-177F-605A-92AF7F3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BD1F-06B5-DBAB-0E9B-045ACC24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A9352-0A59-8BC8-B8E3-CE4BE5C3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9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3FE5-3F36-F86F-756A-4701D226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8F33B-201E-2659-2C50-B3B8DCB65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440AF-9C89-23D8-8001-799BEC7A2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44376-FFFD-BA8A-A711-7D8CE48B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BE80-BDE0-BB2F-0923-1B0A46DD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1FD5-D5BE-4AA7-31CA-890D9005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7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E2805-BAD9-9CBF-156B-D3236F2C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5E2FA-3BCE-6AE1-6043-EAC8758E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1AD3-4094-BCCA-89AF-E7476F6B8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F5739-D92D-458B-AA53-1EC4F70DE6D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05E7-EFA6-C49D-69D2-7EF5DB1E7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4CAF-B977-277C-1DED-1EF20EFD8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3DE4B-B3FF-4A3E-90B0-414C95E51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3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CB7356-711C-6ED3-22E5-A74B1750385A}"/>
              </a:ext>
            </a:extLst>
          </p:cNvPr>
          <p:cNvSpPr txBox="1"/>
          <p:nvPr/>
        </p:nvSpPr>
        <p:spPr>
          <a:xfrm>
            <a:off x="3039533" y="160866"/>
            <a:ext cx="478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Weather – Nowcasting profiling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29F71-C9CA-7A1F-AC92-59EA4A2DBC33}"/>
              </a:ext>
            </a:extLst>
          </p:cNvPr>
          <p:cNvSpPr txBox="1"/>
          <p:nvPr/>
        </p:nvSpPr>
        <p:spPr>
          <a:xfrm>
            <a:off x="279400" y="1132024"/>
            <a:ext cx="50080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Experiment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dirty="0"/>
              <a:t>Thanks a lot for helps of Divya Kumar, </a:t>
            </a:r>
            <a:r>
              <a:rPr lang="en-US" i="0" dirty="0">
                <a:solidFill>
                  <a:srgbClr val="252424"/>
                </a:solidFill>
                <a:effectLst/>
              </a:rPr>
              <a:t>Volodymyr, and </a:t>
            </a:r>
            <a:r>
              <a:rPr lang="en-US" i="0" dirty="0" err="1">
                <a:solidFill>
                  <a:srgbClr val="252424"/>
                </a:solidFill>
                <a:effectLst/>
              </a:rPr>
              <a:t>minjia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nodes, 16 GPUs per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AMD MI200 </a:t>
            </a:r>
            <a:r>
              <a:rPr lang="en-US" dirty="0">
                <a:solidFill>
                  <a:srgbClr val="FF0000"/>
                </a:solidFill>
              </a:rPr>
              <a:t>64</a:t>
            </a:r>
            <a:r>
              <a:rPr lang="en-US" dirty="0"/>
              <a:t>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batch size </a:t>
            </a:r>
            <a:r>
              <a:rPr lang="en-US" dirty="0">
                <a:solidFill>
                  <a:srgbClr val="FF0000"/>
                </a:solidFill>
              </a:rPr>
              <a:t>48</a:t>
            </a:r>
            <a:r>
              <a:rPr lang="en-US" dirty="0"/>
              <a:t> (1 per GPU)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Blob Storage (</a:t>
            </a:r>
            <a:r>
              <a:rPr lang="en-US" dirty="0">
                <a:solidFill>
                  <a:srgbClr val="FF0000"/>
                </a:solidFill>
              </a:rPr>
              <a:t>60</a:t>
            </a:r>
            <a:r>
              <a:rPr lang="en-US" dirty="0"/>
              <a:t> MiB per second)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A201C-8341-B21C-E805-FB148EEC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906319"/>
            <a:ext cx="6365430" cy="2232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5D8E8-A10E-BFDB-625B-E1EB9915AB8D}"/>
              </a:ext>
            </a:extLst>
          </p:cNvPr>
          <p:cNvSpPr txBox="1"/>
          <p:nvPr/>
        </p:nvSpPr>
        <p:spPr>
          <a:xfrm>
            <a:off x="1862667" y="6327802"/>
            <a:ext cx="30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Memory (batch = 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0D8F1E-EDF3-9262-3BEA-6B868B1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666" y="1351772"/>
            <a:ext cx="4618567" cy="23657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D968E6-5479-7646-0B68-BCDAD6D81073}"/>
              </a:ext>
            </a:extLst>
          </p:cNvPr>
          <p:cNvSpPr txBox="1"/>
          <p:nvPr/>
        </p:nvSpPr>
        <p:spPr>
          <a:xfrm>
            <a:off x="4999567" y="758564"/>
            <a:ext cx="223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Test code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4425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61676A-18CB-8B1D-42C3-E03267A90A1D}"/>
              </a:ext>
            </a:extLst>
          </p:cNvPr>
          <p:cNvSpPr txBox="1"/>
          <p:nvPr/>
        </p:nvSpPr>
        <p:spPr>
          <a:xfrm>
            <a:off x="194734" y="115096"/>
            <a:ext cx="1553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CB5F8E-CB55-8A11-4A9B-2B5F4784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00" y="741818"/>
            <a:ext cx="7125066" cy="609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C9DBC5-1589-CEAD-7F5F-F96A72C5065C}"/>
              </a:ext>
            </a:extLst>
          </p:cNvPr>
          <p:cNvSpPr txBox="1"/>
          <p:nvPr/>
        </p:nvSpPr>
        <p:spPr>
          <a:xfrm>
            <a:off x="292099" y="5236634"/>
            <a:ext cx="77639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Think</a:t>
            </a:r>
          </a:p>
          <a:p>
            <a:r>
              <a:rPr lang="en-US" dirty="0"/>
              <a:t>1. </a:t>
            </a:r>
            <a:r>
              <a:rPr lang="en-US" dirty="0" err="1"/>
              <a:t>training.num_workers_per_gpu</a:t>
            </a:r>
            <a:r>
              <a:rPr lang="en-US" dirty="0"/>
              <a:t> = 4, multi-worker reading make it fast.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EF3D29-FEF5-8699-2795-DEA39F40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0" y="1660311"/>
            <a:ext cx="3744567" cy="32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23F96-4A97-6632-1F2C-6AC414CDB7F0}"/>
              </a:ext>
            </a:extLst>
          </p:cNvPr>
          <p:cNvSpPr txBox="1"/>
          <p:nvPr/>
        </p:nvSpPr>
        <p:spPr>
          <a:xfrm>
            <a:off x="641443" y="848015"/>
            <a:ext cx="94942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First thanks</a:t>
            </a:r>
          </a:p>
          <a:p>
            <a:r>
              <a:rPr lang="en-US" sz="2000" dirty="0"/>
              <a:t>Volodymyr help to generate large dataset.</a:t>
            </a:r>
          </a:p>
          <a:p>
            <a:r>
              <a:rPr lang="en-US" sz="2000" dirty="0" err="1"/>
              <a:t>Sylwester</a:t>
            </a:r>
            <a:r>
              <a:rPr lang="en-US" sz="2000" dirty="0"/>
              <a:t> provides  I/O stress test command</a:t>
            </a:r>
          </a:p>
          <a:p>
            <a:r>
              <a:rPr lang="en-US" sz="2000" i="0" dirty="0">
                <a:solidFill>
                  <a:srgbClr val="252424"/>
                </a:solidFill>
                <a:effectLst/>
              </a:rPr>
              <a:t>Jonathan </a:t>
            </a:r>
            <a:r>
              <a:rPr lang="en-US" sz="2000" i="0" dirty="0" err="1">
                <a:solidFill>
                  <a:srgbClr val="252424"/>
                </a:solidFill>
                <a:effectLst/>
              </a:rPr>
              <a:t>Weyn</a:t>
            </a:r>
            <a:r>
              <a:rPr lang="en-US" sz="2000" dirty="0">
                <a:solidFill>
                  <a:srgbClr val="252424"/>
                </a:solidFill>
              </a:rPr>
              <a:t> helps to collect date time.</a:t>
            </a:r>
          </a:p>
          <a:p>
            <a:r>
              <a:rPr lang="en-US" sz="2000" i="0" dirty="0" err="1">
                <a:solidFill>
                  <a:srgbClr val="252424"/>
                </a:solidFill>
                <a:effectLst/>
              </a:rPr>
              <a:t>Minjia</a:t>
            </a:r>
            <a:r>
              <a:rPr lang="en-US" sz="2000" i="0" dirty="0">
                <a:solidFill>
                  <a:srgbClr val="252424"/>
                </a:solidFill>
                <a:effectLst/>
              </a:rPr>
              <a:t> helps to analyze. </a:t>
            </a:r>
          </a:p>
        </p:txBody>
      </p:sp>
    </p:spTree>
    <p:extLst>
      <p:ext uri="{BB962C8B-B14F-4D97-AF65-F5344CB8AC3E}">
        <p14:creationId xmlns:p14="http://schemas.microsoft.com/office/powerpoint/2010/main" val="64109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A3DCE6-B637-5029-8939-B4A7417EA78B}"/>
              </a:ext>
            </a:extLst>
          </p:cNvPr>
          <p:cNvSpPr txBox="1"/>
          <p:nvPr/>
        </p:nvSpPr>
        <p:spPr>
          <a:xfrm>
            <a:off x="342900" y="152512"/>
            <a:ext cx="2841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sz="2000" b="1" dirty="0"/>
              <a:t>. Where read is slow</a:t>
            </a:r>
          </a:p>
          <a:p>
            <a:r>
              <a:rPr lang="en-US" dirty="0"/>
              <a:t>At the begin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1E009-B0EA-1DBE-48C1-CA06CC5E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62" y="885600"/>
            <a:ext cx="10804076" cy="54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4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E2EC8E-1975-2EFF-045F-896FAC27AAFA}"/>
              </a:ext>
            </a:extLst>
          </p:cNvPr>
          <p:cNvSpPr txBox="1"/>
          <p:nvPr/>
        </p:nvSpPr>
        <p:spPr>
          <a:xfrm>
            <a:off x="474134" y="156633"/>
            <a:ext cx="3970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Jonathan </a:t>
            </a:r>
            <a:r>
              <a:rPr lang="en-US" b="1" dirty="0" err="1"/>
              <a:t>Weyn</a:t>
            </a:r>
            <a:r>
              <a:rPr lang="en-US" b="1" dirty="0"/>
              <a:t> method</a:t>
            </a:r>
          </a:p>
          <a:p>
            <a:endParaRPr lang="en-US" dirty="0"/>
          </a:p>
          <a:p>
            <a:r>
              <a:rPr lang="en-US" dirty="0"/>
              <a:t>Measure time in the __</a:t>
            </a:r>
            <a:r>
              <a:rPr lang="en-US" dirty="0" err="1"/>
              <a:t>getitem</a:t>
            </a:r>
            <a:r>
              <a:rPr lang="en-US" dirty="0"/>
              <a:t>__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C43F9-88E2-0209-23A6-EBC2D663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" y="1587551"/>
            <a:ext cx="5695406" cy="3267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A7FE5-A51B-8D0B-496E-A001200FB3C6}"/>
              </a:ext>
            </a:extLst>
          </p:cNvPr>
          <p:cNvSpPr txBox="1"/>
          <p:nvPr/>
        </p:nvSpPr>
        <p:spPr>
          <a:xfrm>
            <a:off x="8040941" y="295132"/>
            <a:ext cx="397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My method</a:t>
            </a:r>
          </a:p>
          <a:p>
            <a:r>
              <a:rPr lang="en-US" b="1" dirty="0"/>
              <a:t>Direct in data loader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FBEB6-CB7D-951F-14D0-F80FD28F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19" y="1819929"/>
            <a:ext cx="6894702" cy="338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0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CE817-694A-E914-030D-9A1AB9ECFD9F}"/>
              </a:ext>
            </a:extLst>
          </p:cNvPr>
          <p:cNvSpPr txBox="1"/>
          <p:nvPr/>
        </p:nvSpPr>
        <p:spPr>
          <a:xfrm>
            <a:off x="260319" y="197576"/>
            <a:ext cx="111492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Jonathan </a:t>
            </a:r>
            <a:r>
              <a:rPr lang="en-US" b="1" dirty="0" err="1"/>
              <a:t>Weyn</a:t>
            </a:r>
            <a:r>
              <a:rPr lang="en-US" b="1" dirty="0"/>
              <a:t> get more results  on </a:t>
            </a:r>
            <a:r>
              <a:rPr lang="en-US" dirty="0">
                <a:solidFill>
                  <a:srgbClr val="FF0000"/>
                </a:solidFill>
              </a:rPr>
              <a:t>Huracan model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Batch size: [6, 2, 20, 721, 1440]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dataset in example </a:t>
            </a:r>
            <a:r>
              <a:rPr lang="en-US" b="1" dirty="0"/>
              <a:t>30 TB</a:t>
            </a:r>
          </a:p>
          <a:p>
            <a:pPr rtl="0"/>
            <a:r>
              <a:rPr lang="en-US" b="1" dirty="0">
                <a:effectLst/>
              </a:rPr>
              <a:t>Example 1: too much data to save to local SSD cache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Typical loading time: </a:t>
            </a:r>
            <a:r>
              <a:rPr lang="en-US" b="1" dirty="0"/>
              <a:t>~30-70 seconds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Typical compute time: </a:t>
            </a:r>
            <a:r>
              <a:rPr lang="en-US" b="1" dirty="0"/>
              <a:t>~1.4-2.0 seconds</a:t>
            </a:r>
            <a:endParaRPr lang="en-US" dirty="0"/>
          </a:p>
          <a:p>
            <a:pPr rtl="0"/>
            <a:r>
              <a:rPr lang="en-US" dirty="0">
                <a:effectLst/>
              </a:rPr>
              <a:t> </a:t>
            </a:r>
          </a:p>
          <a:p>
            <a:pPr rtl="0"/>
            <a:r>
              <a:rPr lang="en-US" dirty="0"/>
              <a:t>About </a:t>
            </a:r>
            <a:r>
              <a:rPr lang="en-US" b="1" dirty="0"/>
              <a:t>1.5TB</a:t>
            </a:r>
            <a:endParaRPr lang="en-US" b="1" dirty="0">
              <a:effectLst/>
            </a:endParaRPr>
          </a:p>
          <a:p>
            <a:pPr rtl="0"/>
            <a:r>
              <a:rPr lang="en-US" b="1" dirty="0">
                <a:effectLst/>
              </a:rPr>
              <a:t>Example 2: smaller dataset which fits on SSD cache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Typical loading time: </a:t>
            </a:r>
            <a:r>
              <a:rPr lang="en-US" b="1" dirty="0"/>
              <a:t>~10-15 sec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Typical compute time: </a:t>
            </a:r>
            <a:r>
              <a:rPr lang="en-US" b="1" dirty="0"/>
              <a:t>~1.5-2.5 sec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For some reason, compute is slower here, and insolation sometimes is slower too. Perhaps some RAM pressure. The difference in loading time is SSD vs </a:t>
            </a:r>
            <a:r>
              <a:rPr lang="en-US" dirty="0" err="1"/>
              <a:t>blobfuse</a:t>
            </a:r>
            <a:r>
              <a:rPr lang="en-US" dirty="0"/>
              <a:t> networking.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7BE28-8F3D-081E-44F0-AB566F7261A9}"/>
              </a:ext>
            </a:extLst>
          </p:cNvPr>
          <p:cNvSpPr txBox="1"/>
          <p:nvPr/>
        </p:nvSpPr>
        <p:spPr>
          <a:xfrm>
            <a:off x="322997" y="4308142"/>
            <a:ext cx="84752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b="1" dirty="0"/>
              <a:t>dataset info:</a:t>
            </a:r>
          </a:p>
          <a:p>
            <a:pPr rtl="0"/>
            <a:r>
              <a:rPr lang="en-US" dirty="0"/>
              <a:t>Large dataset: 40 years of ERA5 reanalysis at 0.25 degrees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20 variables (up to 75 targeted)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1-hourly steps (6 hours ok)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721x1440 spatial shape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Chunks of 12x721x1440 (time,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) in </a:t>
            </a:r>
            <a:r>
              <a:rPr lang="en-US" dirty="0" err="1"/>
              <a:t>zarr</a:t>
            </a:r>
            <a:r>
              <a:rPr lang="en-US" dirty="0"/>
              <a:t> format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Each variable is ~1.5 TB total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6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3FEE0-CC08-1BE3-69C4-103A65557373}"/>
              </a:ext>
            </a:extLst>
          </p:cNvPr>
          <p:cNvSpPr txBox="1"/>
          <p:nvPr/>
        </p:nvSpPr>
        <p:spPr>
          <a:xfrm>
            <a:off x="645993" y="279358"/>
            <a:ext cx="722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</a:t>
            </a:r>
          </a:p>
          <a:p>
            <a:r>
              <a:rPr lang="en-US" dirty="0"/>
              <a:t>1. Get the </a:t>
            </a:r>
            <a:r>
              <a:rPr lang="en-US" dirty="0" err="1"/>
              <a:t>dataloader</a:t>
            </a:r>
            <a:r>
              <a:rPr lang="en-US" dirty="0"/>
              <a:t> loading time of single worker </a:t>
            </a:r>
          </a:p>
          <a:p>
            <a:pPr marL="342900" indent="-342900">
              <a:buAutoNum type="arabicPeriod"/>
            </a:pPr>
            <a:r>
              <a:rPr lang="en-US" dirty="0"/>
              <a:t>Confirm that if it is because the batch size is small </a:t>
            </a:r>
          </a:p>
          <a:p>
            <a:pPr marL="342900" indent="-342900">
              <a:buAutoNum type="arabicPeriod"/>
            </a:pPr>
            <a:r>
              <a:rPr lang="en-US" dirty="0"/>
              <a:t>We need figure out the </a:t>
            </a:r>
            <a:r>
              <a:rPr lang="en-US" dirty="0" err="1"/>
              <a:t>the</a:t>
            </a:r>
            <a:r>
              <a:rPr lang="en-US" dirty="0"/>
              <a:t> cache size of azure blob.  </a:t>
            </a:r>
          </a:p>
        </p:txBody>
      </p:sp>
    </p:spTree>
    <p:extLst>
      <p:ext uri="{BB962C8B-B14F-4D97-AF65-F5344CB8AC3E}">
        <p14:creationId xmlns:p14="http://schemas.microsoft.com/office/powerpoint/2010/main" val="238975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24233-70D1-0E08-834B-FD4FE069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43" y="1174249"/>
            <a:ext cx="8753925" cy="50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10234</TotalTime>
  <Words>348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Chengming Zhang</dc:creator>
  <cp:lastModifiedBy>Chengming Zhang</cp:lastModifiedBy>
  <cp:revision>7</cp:revision>
  <dcterms:created xsi:type="dcterms:W3CDTF">2023-07-25T23:56:53Z</dcterms:created>
  <dcterms:modified xsi:type="dcterms:W3CDTF">2023-08-03T18:51:14Z</dcterms:modified>
</cp:coreProperties>
</file>