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1" r:id="rId4"/>
    <p:sldId id="260" r:id="rId5"/>
    <p:sldId id="262" r:id="rId6"/>
    <p:sldId id="259" r:id="rId7"/>
    <p:sldId id="266" r:id="rId8"/>
    <p:sldId id="268" r:id="rId9"/>
    <p:sldId id="269" r:id="rId10"/>
    <p:sldId id="270" r:id="rId11"/>
    <p:sldId id="271" r:id="rId12"/>
    <p:sldId id="264" r:id="rId13"/>
    <p:sldId id="265" r:id="rId14"/>
    <p:sldId id="267" r:id="rId15"/>
    <p:sldId id="263" r:id="rId16"/>
    <p:sldId id="25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60"/>
  </p:normalViewPr>
  <p:slideViewPr>
    <p:cSldViewPr snapToGrid="0">
      <p:cViewPr>
        <p:scale>
          <a:sx n="80" d="100"/>
          <a:sy n="80" d="100"/>
        </p:scale>
        <p:origin x="104"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4904-74F4-5A7F-0A3E-73F14ECD82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40F0E8-4535-DF25-AA25-62F4CA7299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4D59C5-CA8B-B648-53A6-CF75C0AD7AA5}"/>
              </a:ext>
            </a:extLst>
          </p:cNvPr>
          <p:cNvSpPr>
            <a:spLocks noGrp="1"/>
          </p:cNvSpPr>
          <p:nvPr>
            <p:ph type="dt" sz="half" idx="10"/>
          </p:nvPr>
        </p:nvSpPr>
        <p:spPr/>
        <p:txBody>
          <a:bodyPr/>
          <a:lstStyle/>
          <a:p>
            <a:fld id="{34970BCB-6B3F-43D0-A1F2-3CA8A555C3F2}" type="datetimeFigureOut">
              <a:rPr lang="en-US" smtClean="0"/>
              <a:t>7/3/2023</a:t>
            </a:fld>
            <a:endParaRPr lang="en-US"/>
          </a:p>
        </p:txBody>
      </p:sp>
      <p:sp>
        <p:nvSpPr>
          <p:cNvPr id="5" name="Footer Placeholder 4">
            <a:extLst>
              <a:ext uri="{FF2B5EF4-FFF2-40B4-BE49-F238E27FC236}">
                <a16:creationId xmlns:a16="http://schemas.microsoft.com/office/drawing/2014/main" id="{827E728F-7189-1E1F-DEE2-25F1F6058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074B84-2DC3-CE96-6735-03D5198AEADC}"/>
              </a:ext>
            </a:extLst>
          </p:cNvPr>
          <p:cNvSpPr>
            <a:spLocks noGrp="1"/>
          </p:cNvSpPr>
          <p:nvPr>
            <p:ph type="sldNum" sz="quarter" idx="12"/>
          </p:nvPr>
        </p:nvSpPr>
        <p:spPr/>
        <p:txBody>
          <a:bodyPr/>
          <a:lstStyle/>
          <a:p>
            <a:fld id="{AFB6378D-59A8-4CD9-964B-6D1E17D8E989}" type="slidenum">
              <a:rPr lang="en-US" smtClean="0"/>
              <a:t>‹#›</a:t>
            </a:fld>
            <a:endParaRPr lang="en-US"/>
          </a:p>
        </p:txBody>
      </p:sp>
    </p:spTree>
    <p:extLst>
      <p:ext uri="{BB962C8B-B14F-4D97-AF65-F5344CB8AC3E}">
        <p14:creationId xmlns:p14="http://schemas.microsoft.com/office/powerpoint/2010/main" val="185455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DF30-474A-58F1-EF9D-347E2463BB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24B66C-7CE8-AD9F-E0C4-8016BC6E84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4A913B-6A73-05DA-7791-7F65E1DBCC68}"/>
              </a:ext>
            </a:extLst>
          </p:cNvPr>
          <p:cNvSpPr>
            <a:spLocks noGrp="1"/>
          </p:cNvSpPr>
          <p:nvPr>
            <p:ph type="dt" sz="half" idx="10"/>
          </p:nvPr>
        </p:nvSpPr>
        <p:spPr/>
        <p:txBody>
          <a:bodyPr/>
          <a:lstStyle/>
          <a:p>
            <a:fld id="{34970BCB-6B3F-43D0-A1F2-3CA8A555C3F2}" type="datetimeFigureOut">
              <a:rPr lang="en-US" smtClean="0"/>
              <a:t>7/3/2023</a:t>
            </a:fld>
            <a:endParaRPr lang="en-US"/>
          </a:p>
        </p:txBody>
      </p:sp>
      <p:sp>
        <p:nvSpPr>
          <p:cNvPr id="5" name="Footer Placeholder 4">
            <a:extLst>
              <a:ext uri="{FF2B5EF4-FFF2-40B4-BE49-F238E27FC236}">
                <a16:creationId xmlns:a16="http://schemas.microsoft.com/office/drawing/2014/main" id="{DC05BC3B-BF35-C7EF-B11B-358CCF0310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288B7D-1BFE-C49B-5141-B5E04EA90B77}"/>
              </a:ext>
            </a:extLst>
          </p:cNvPr>
          <p:cNvSpPr>
            <a:spLocks noGrp="1"/>
          </p:cNvSpPr>
          <p:nvPr>
            <p:ph type="sldNum" sz="quarter" idx="12"/>
          </p:nvPr>
        </p:nvSpPr>
        <p:spPr/>
        <p:txBody>
          <a:bodyPr/>
          <a:lstStyle/>
          <a:p>
            <a:fld id="{AFB6378D-59A8-4CD9-964B-6D1E17D8E989}" type="slidenum">
              <a:rPr lang="en-US" smtClean="0"/>
              <a:t>‹#›</a:t>
            </a:fld>
            <a:endParaRPr lang="en-US"/>
          </a:p>
        </p:txBody>
      </p:sp>
    </p:spTree>
    <p:extLst>
      <p:ext uri="{BB962C8B-B14F-4D97-AF65-F5344CB8AC3E}">
        <p14:creationId xmlns:p14="http://schemas.microsoft.com/office/powerpoint/2010/main" val="46674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08951E-997B-C051-1AC2-57004F5FD4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C38B91-A463-5B55-27C9-D1961837EF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235AE1-5695-770F-E68A-F8A695ECA675}"/>
              </a:ext>
            </a:extLst>
          </p:cNvPr>
          <p:cNvSpPr>
            <a:spLocks noGrp="1"/>
          </p:cNvSpPr>
          <p:nvPr>
            <p:ph type="dt" sz="half" idx="10"/>
          </p:nvPr>
        </p:nvSpPr>
        <p:spPr/>
        <p:txBody>
          <a:bodyPr/>
          <a:lstStyle/>
          <a:p>
            <a:fld id="{34970BCB-6B3F-43D0-A1F2-3CA8A555C3F2}" type="datetimeFigureOut">
              <a:rPr lang="en-US" smtClean="0"/>
              <a:t>7/3/2023</a:t>
            </a:fld>
            <a:endParaRPr lang="en-US"/>
          </a:p>
        </p:txBody>
      </p:sp>
      <p:sp>
        <p:nvSpPr>
          <p:cNvPr id="5" name="Footer Placeholder 4">
            <a:extLst>
              <a:ext uri="{FF2B5EF4-FFF2-40B4-BE49-F238E27FC236}">
                <a16:creationId xmlns:a16="http://schemas.microsoft.com/office/drawing/2014/main" id="{9B119AA8-2ED9-1B29-3E3C-D7CE0B1206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08CE5C-B69C-1385-554B-E849CC1E12CE}"/>
              </a:ext>
            </a:extLst>
          </p:cNvPr>
          <p:cNvSpPr>
            <a:spLocks noGrp="1"/>
          </p:cNvSpPr>
          <p:nvPr>
            <p:ph type="sldNum" sz="quarter" idx="12"/>
          </p:nvPr>
        </p:nvSpPr>
        <p:spPr/>
        <p:txBody>
          <a:bodyPr/>
          <a:lstStyle/>
          <a:p>
            <a:fld id="{AFB6378D-59A8-4CD9-964B-6D1E17D8E989}" type="slidenum">
              <a:rPr lang="en-US" smtClean="0"/>
              <a:t>‹#›</a:t>
            </a:fld>
            <a:endParaRPr lang="en-US"/>
          </a:p>
        </p:txBody>
      </p:sp>
    </p:spTree>
    <p:extLst>
      <p:ext uri="{BB962C8B-B14F-4D97-AF65-F5344CB8AC3E}">
        <p14:creationId xmlns:p14="http://schemas.microsoft.com/office/powerpoint/2010/main" val="1706581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8EC2D-45F3-27C7-1569-70B6D2768D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B2E43B-22C6-E694-8E22-B9A316F56D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287BFD-945F-A346-DBE8-55FF08A0E472}"/>
              </a:ext>
            </a:extLst>
          </p:cNvPr>
          <p:cNvSpPr>
            <a:spLocks noGrp="1"/>
          </p:cNvSpPr>
          <p:nvPr>
            <p:ph type="dt" sz="half" idx="10"/>
          </p:nvPr>
        </p:nvSpPr>
        <p:spPr/>
        <p:txBody>
          <a:bodyPr/>
          <a:lstStyle/>
          <a:p>
            <a:fld id="{34970BCB-6B3F-43D0-A1F2-3CA8A555C3F2}" type="datetimeFigureOut">
              <a:rPr lang="en-US" smtClean="0"/>
              <a:t>7/3/2023</a:t>
            </a:fld>
            <a:endParaRPr lang="en-US"/>
          </a:p>
        </p:txBody>
      </p:sp>
      <p:sp>
        <p:nvSpPr>
          <p:cNvPr id="5" name="Footer Placeholder 4">
            <a:extLst>
              <a:ext uri="{FF2B5EF4-FFF2-40B4-BE49-F238E27FC236}">
                <a16:creationId xmlns:a16="http://schemas.microsoft.com/office/drawing/2014/main" id="{A713D762-AF3B-75D3-2047-B1401D403F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F8467A-C42E-B56C-D929-7F9D93919E86}"/>
              </a:ext>
            </a:extLst>
          </p:cNvPr>
          <p:cNvSpPr>
            <a:spLocks noGrp="1"/>
          </p:cNvSpPr>
          <p:nvPr>
            <p:ph type="sldNum" sz="quarter" idx="12"/>
          </p:nvPr>
        </p:nvSpPr>
        <p:spPr/>
        <p:txBody>
          <a:bodyPr/>
          <a:lstStyle/>
          <a:p>
            <a:fld id="{AFB6378D-59A8-4CD9-964B-6D1E17D8E989}" type="slidenum">
              <a:rPr lang="en-US" smtClean="0"/>
              <a:t>‹#›</a:t>
            </a:fld>
            <a:endParaRPr lang="en-US"/>
          </a:p>
        </p:txBody>
      </p:sp>
    </p:spTree>
    <p:extLst>
      <p:ext uri="{BB962C8B-B14F-4D97-AF65-F5344CB8AC3E}">
        <p14:creationId xmlns:p14="http://schemas.microsoft.com/office/powerpoint/2010/main" val="3431271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63DD4-890B-F361-2596-6D7B4159A8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C7DB9F-2FF5-E668-735F-E354AD08C27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E536D4-A696-97C7-F781-8D7C956A5C5B}"/>
              </a:ext>
            </a:extLst>
          </p:cNvPr>
          <p:cNvSpPr>
            <a:spLocks noGrp="1"/>
          </p:cNvSpPr>
          <p:nvPr>
            <p:ph type="dt" sz="half" idx="10"/>
          </p:nvPr>
        </p:nvSpPr>
        <p:spPr/>
        <p:txBody>
          <a:bodyPr/>
          <a:lstStyle/>
          <a:p>
            <a:fld id="{34970BCB-6B3F-43D0-A1F2-3CA8A555C3F2}" type="datetimeFigureOut">
              <a:rPr lang="en-US" smtClean="0"/>
              <a:t>7/3/2023</a:t>
            </a:fld>
            <a:endParaRPr lang="en-US"/>
          </a:p>
        </p:txBody>
      </p:sp>
      <p:sp>
        <p:nvSpPr>
          <p:cNvPr id="5" name="Footer Placeholder 4">
            <a:extLst>
              <a:ext uri="{FF2B5EF4-FFF2-40B4-BE49-F238E27FC236}">
                <a16:creationId xmlns:a16="http://schemas.microsoft.com/office/drawing/2014/main" id="{FC3E06F0-E9A4-EF40-B6BE-9D5EEAACFC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F3864E-2622-6B0E-D870-0E923C7B9311}"/>
              </a:ext>
            </a:extLst>
          </p:cNvPr>
          <p:cNvSpPr>
            <a:spLocks noGrp="1"/>
          </p:cNvSpPr>
          <p:nvPr>
            <p:ph type="sldNum" sz="quarter" idx="12"/>
          </p:nvPr>
        </p:nvSpPr>
        <p:spPr/>
        <p:txBody>
          <a:bodyPr/>
          <a:lstStyle/>
          <a:p>
            <a:fld id="{AFB6378D-59A8-4CD9-964B-6D1E17D8E989}" type="slidenum">
              <a:rPr lang="en-US" smtClean="0"/>
              <a:t>‹#›</a:t>
            </a:fld>
            <a:endParaRPr lang="en-US"/>
          </a:p>
        </p:txBody>
      </p:sp>
    </p:spTree>
    <p:extLst>
      <p:ext uri="{BB962C8B-B14F-4D97-AF65-F5344CB8AC3E}">
        <p14:creationId xmlns:p14="http://schemas.microsoft.com/office/powerpoint/2010/main" val="972011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EC359-F379-5452-B61E-DD564F20AC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3BFF39-D6E0-892D-DFF5-7DFE84FAC1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58FADC-F276-B18E-27A1-1E24ECF525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2C1D5E-B3D0-CA73-861A-791D860FFA85}"/>
              </a:ext>
            </a:extLst>
          </p:cNvPr>
          <p:cNvSpPr>
            <a:spLocks noGrp="1"/>
          </p:cNvSpPr>
          <p:nvPr>
            <p:ph type="dt" sz="half" idx="10"/>
          </p:nvPr>
        </p:nvSpPr>
        <p:spPr/>
        <p:txBody>
          <a:bodyPr/>
          <a:lstStyle/>
          <a:p>
            <a:fld id="{34970BCB-6B3F-43D0-A1F2-3CA8A555C3F2}" type="datetimeFigureOut">
              <a:rPr lang="en-US" smtClean="0"/>
              <a:t>7/3/2023</a:t>
            </a:fld>
            <a:endParaRPr lang="en-US"/>
          </a:p>
        </p:txBody>
      </p:sp>
      <p:sp>
        <p:nvSpPr>
          <p:cNvPr id="6" name="Footer Placeholder 5">
            <a:extLst>
              <a:ext uri="{FF2B5EF4-FFF2-40B4-BE49-F238E27FC236}">
                <a16:creationId xmlns:a16="http://schemas.microsoft.com/office/drawing/2014/main" id="{1F9AC64F-9D6C-86FE-C85E-16DEEF6A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B94BD3-735F-3C23-2FEF-DDCAC23D5A69}"/>
              </a:ext>
            </a:extLst>
          </p:cNvPr>
          <p:cNvSpPr>
            <a:spLocks noGrp="1"/>
          </p:cNvSpPr>
          <p:nvPr>
            <p:ph type="sldNum" sz="quarter" idx="12"/>
          </p:nvPr>
        </p:nvSpPr>
        <p:spPr/>
        <p:txBody>
          <a:bodyPr/>
          <a:lstStyle/>
          <a:p>
            <a:fld id="{AFB6378D-59A8-4CD9-964B-6D1E17D8E989}" type="slidenum">
              <a:rPr lang="en-US" smtClean="0"/>
              <a:t>‹#›</a:t>
            </a:fld>
            <a:endParaRPr lang="en-US"/>
          </a:p>
        </p:txBody>
      </p:sp>
    </p:spTree>
    <p:extLst>
      <p:ext uri="{BB962C8B-B14F-4D97-AF65-F5344CB8AC3E}">
        <p14:creationId xmlns:p14="http://schemas.microsoft.com/office/powerpoint/2010/main" val="1088063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89809-8A16-3E80-BECB-6C486BDD11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19C627-52E0-3698-4FE0-DDE7FC732A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089A71-188D-C750-E0D3-D2E8703484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54F74C-E6D3-12A7-8705-7D32B055F9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93E218-93F1-86DC-147B-B9E1A27137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BB800B-80C1-41C5-81C5-2409AA4AE379}"/>
              </a:ext>
            </a:extLst>
          </p:cNvPr>
          <p:cNvSpPr>
            <a:spLocks noGrp="1"/>
          </p:cNvSpPr>
          <p:nvPr>
            <p:ph type="dt" sz="half" idx="10"/>
          </p:nvPr>
        </p:nvSpPr>
        <p:spPr/>
        <p:txBody>
          <a:bodyPr/>
          <a:lstStyle/>
          <a:p>
            <a:fld id="{34970BCB-6B3F-43D0-A1F2-3CA8A555C3F2}" type="datetimeFigureOut">
              <a:rPr lang="en-US" smtClean="0"/>
              <a:t>7/3/2023</a:t>
            </a:fld>
            <a:endParaRPr lang="en-US"/>
          </a:p>
        </p:txBody>
      </p:sp>
      <p:sp>
        <p:nvSpPr>
          <p:cNvPr id="8" name="Footer Placeholder 7">
            <a:extLst>
              <a:ext uri="{FF2B5EF4-FFF2-40B4-BE49-F238E27FC236}">
                <a16:creationId xmlns:a16="http://schemas.microsoft.com/office/drawing/2014/main" id="{7058B6FF-998B-3593-D243-DC266C62A2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C4F8F8-83A2-4934-B018-F6BDFB268673}"/>
              </a:ext>
            </a:extLst>
          </p:cNvPr>
          <p:cNvSpPr>
            <a:spLocks noGrp="1"/>
          </p:cNvSpPr>
          <p:nvPr>
            <p:ph type="sldNum" sz="quarter" idx="12"/>
          </p:nvPr>
        </p:nvSpPr>
        <p:spPr/>
        <p:txBody>
          <a:bodyPr/>
          <a:lstStyle/>
          <a:p>
            <a:fld id="{AFB6378D-59A8-4CD9-964B-6D1E17D8E989}" type="slidenum">
              <a:rPr lang="en-US" smtClean="0"/>
              <a:t>‹#›</a:t>
            </a:fld>
            <a:endParaRPr lang="en-US"/>
          </a:p>
        </p:txBody>
      </p:sp>
    </p:spTree>
    <p:extLst>
      <p:ext uri="{BB962C8B-B14F-4D97-AF65-F5344CB8AC3E}">
        <p14:creationId xmlns:p14="http://schemas.microsoft.com/office/powerpoint/2010/main" val="3716565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F0919-883E-E13A-BD89-4FE0138051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2F55C6-97DB-A0F5-9298-4B86873C911D}"/>
              </a:ext>
            </a:extLst>
          </p:cNvPr>
          <p:cNvSpPr>
            <a:spLocks noGrp="1"/>
          </p:cNvSpPr>
          <p:nvPr>
            <p:ph type="dt" sz="half" idx="10"/>
          </p:nvPr>
        </p:nvSpPr>
        <p:spPr/>
        <p:txBody>
          <a:bodyPr/>
          <a:lstStyle/>
          <a:p>
            <a:fld id="{34970BCB-6B3F-43D0-A1F2-3CA8A555C3F2}" type="datetimeFigureOut">
              <a:rPr lang="en-US" smtClean="0"/>
              <a:t>7/3/2023</a:t>
            </a:fld>
            <a:endParaRPr lang="en-US"/>
          </a:p>
        </p:txBody>
      </p:sp>
      <p:sp>
        <p:nvSpPr>
          <p:cNvPr id="4" name="Footer Placeholder 3">
            <a:extLst>
              <a:ext uri="{FF2B5EF4-FFF2-40B4-BE49-F238E27FC236}">
                <a16:creationId xmlns:a16="http://schemas.microsoft.com/office/drawing/2014/main" id="{1937FAA7-278E-E403-83F0-715C41C2E1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92186D-B0D4-704B-FD20-39082086B876}"/>
              </a:ext>
            </a:extLst>
          </p:cNvPr>
          <p:cNvSpPr>
            <a:spLocks noGrp="1"/>
          </p:cNvSpPr>
          <p:nvPr>
            <p:ph type="sldNum" sz="quarter" idx="12"/>
          </p:nvPr>
        </p:nvSpPr>
        <p:spPr/>
        <p:txBody>
          <a:bodyPr/>
          <a:lstStyle/>
          <a:p>
            <a:fld id="{AFB6378D-59A8-4CD9-964B-6D1E17D8E989}" type="slidenum">
              <a:rPr lang="en-US" smtClean="0"/>
              <a:t>‹#›</a:t>
            </a:fld>
            <a:endParaRPr lang="en-US"/>
          </a:p>
        </p:txBody>
      </p:sp>
    </p:spTree>
    <p:extLst>
      <p:ext uri="{BB962C8B-B14F-4D97-AF65-F5344CB8AC3E}">
        <p14:creationId xmlns:p14="http://schemas.microsoft.com/office/powerpoint/2010/main" val="1515325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0740C-B5A0-EF1D-6934-FF2767354B92}"/>
              </a:ext>
            </a:extLst>
          </p:cNvPr>
          <p:cNvSpPr>
            <a:spLocks noGrp="1"/>
          </p:cNvSpPr>
          <p:nvPr>
            <p:ph type="title"/>
          </p:nvPr>
        </p:nvSpPr>
        <p:spPr>
          <a:xfrm>
            <a:off x="838200" y="-1457325"/>
            <a:ext cx="10515600" cy="1325562"/>
          </a:xfrm>
        </p:spPr>
        <p:txBody>
          <a:bodyPr anchor="b"/>
          <a:lstStyle>
            <a:lvl1pPr>
              <a:defRPr/>
            </a:lvl1pPr>
          </a:lstStyle>
          <a:p>
            <a:r>
              <a:rPr lang="en-US"/>
              <a:t>Click to edit Master title style</a:t>
            </a:r>
          </a:p>
        </p:txBody>
      </p:sp>
      <p:sp>
        <p:nvSpPr>
          <p:cNvPr id="3" name="Date Placeholder 2">
            <a:extLst>
              <a:ext uri="{FF2B5EF4-FFF2-40B4-BE49-F238E27FC236}">
                <a16:creationId xmlns:a16="http://schemas.microsoft.com/office/drawing/2014/main" id="{CC3E779A-71C5-2EBC-6784-0BB8D582FFB7}"/>
              </a:ext>
            </a:extLst>
          </p:cNvPr>
          <p:cNvSpPr>
            <a:spLocks noGrp="1"/>
          </p:cNvSpPr>
          <p:nvPr>
            <p:ph type="dt" sz="half" idx="10"/>
          </p:nvPr>
        </p:nvSpPr>
        <p:spPr/>
        <p:txBody>
          <a:bodyPr/>
          <a:lstStyle/>
          <a:p>
            <a:fld id="{34970BCB-6B3F-43D0-A1F2-3CA8A555C3F2}" type="datetimeFigureOut">
              <a:rPr lang="en-US" smtClean="0"/>
              <a:t>7/3/2023</a:t>
            </a:fld>
            <a:endParaRPr lang="en-US"/>
          </a:p>
        </p:txBody>
      </p:sp>
      <p:sp>
        <p:nvSpPr>
          <p:cNvPr id="4" name="Footer Placeholder 3">
            <a:extLst>
              <a:ext uri="{FF2B5EF4-FFF2-40B4-BE49-F238E27FC236}">
                <a16:creationId xmlns:a16="http://schemas.microsoft.com/office/drawing/2014/main" id="{585C0A33-333B-0B3E-C151-C639212C87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48DC96-E061-7B39-62DE-150248335595}"/>
              </a:ext>
            </a:extLst>
          </p:cNvPr>
          <p:cNvSpPr>
            <a:spLocks noGrp="1"/>
          </p:cNvSpPr>
          <p:nvPr>
            <p:ph type="sldNum" sz="quarter" idx="12"/>
          </p:nvPr>
        </p:nvSpPr>
        <p:spPr/>
        <p:txBody>
          <a:bodyPr/>
          <a:lstStyle/>
          <a:p>
            <a:fld id="{AFB6378D-59A8-4CD9-964B-6D1E17D8E989}" type="slidenum">
              <a:rPr lang="en-US" smtClean="0"/>
              <a:t>‹#›</a:t>
            </a:fld>
            <a:endParaRPr lang="en-US"/>
          </a:p>
        </p:txBody>
      </p:sp>
    </p:spTree>
    <p:extLst>
      <p:ext uri="{BB962C8B-B14F-4D97-AF65-F5344CB8AC3E}">
        <p14:creationId xmlns:p14="http://schemas.microsoft.com/office/powerpoint/2010/main" val="888159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F3513-06B1-799D-7091-429E81948D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06ED64-CFC0-3DB1-43A3-20793C5FD7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240686-EEC8-599D-8E65-CA9E054F9B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9CFAC3-EB4B-6DBC-8D4E-FC37BA313B48}"/>
              </a:ext>
            </a:extLst>
          </p:cNvPr>
          <p:cNvSpPr>
            <a:spLocks noGrp="1"/>
          </p:cNvSpPr>
          <p:nvPr>
            <p:ph type="dt" sz="half" idx="10"/>
          </p:nvPr>
        </p:nvSpPr>
        <p:spPr/>
        <p:txBody>
          <a:bodyPr/>
          <a:lstStyle/>
          <a:p>
            <a:fld id="{34970BCB-6B3F-43D0-A1F2-3CA8A555C3F2}" type="datetimeFigureOut">
              <a:rPr lang="en-US" smtClean="0"/>
              <a:t>7/3/2023</a:t>
            </a:fld>
            <a:endParaRPr lang="en-US"/>
          </a:p>
        </p:txBody>
      </p:sp>
      <p:sp>
        <p:nvSpPr>
          <p:cNvPr id="6" name="Footer Placeholder 5">
            <a:extLst>
              <a:ext uri="{FF2B5EF4-FFF2-40B4-BE49-F238E27FC236}">
                <a16:creationId xmlns:a16="http://schemas.microsoft.com/office/drawing/2014/main" id="{C55A73A1-FBFF-1F5F-0002-2E2E7A8E61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BCFA86-E1E7-47F8-BB77-DB6F616930AE}"/>
              </a:ext>
            </a:extLst>
          </p:cNvPr>
          <p:cNvSpPr>
            <a:spLocks noGrp="1"/>
          </p:cNvSpPr>
          <p:nvPr>
            <p:ph type="sldNum" sz="quarter" idx="12"/>
          </p:nvPr>
        </p:nvSpPr>
        <p:spPr/>
        <p:txBody>
          <a:bodyPr/>
          <a:lstStyle/>
          <a:p>
            <a:fld id="{AFB6378D-59A8-4CD9-964B-6D1E17D8E989}" type="slidenum">
              <a:rPr lang="en-US" smtClean="0"/>
              <a:t>‹#›</a:t>
            </a:fld>
            <a:endParaRPr lang="en-US"/>
          </a:p>
        </p:txBody>
      </p:sp>
    </p:spTree>
    <p:extLst>
      <p:ext uri="{BB962C8B-B14F-4D97-AF65-F5344CB8AC3E}">
        <p14:creationId xmlns:p14="http://schemas.microsoft.com/office/powerpoint/2010/main" val="2615777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737D4-B8BA-137B-CF87-2BC1AF02FA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329CFD-ECDE-E564-1DD7-D4870FA1EB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53199C-67C5-0EB4-300C-3CA58C69AE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AC8A5E-C019-30D7-3F04-A136A396C860}"/>
              </a:ext>
            </a:extLst>
          </p:cNvPr>
          <p:cNvSpPr>
            <a:spLocks noGrp="1"/>
          </p:cNvSpPr>
          <p:nvPr>
            <p:ph type="dt" sz="half" idx="10"/>
          </p:nvPr>
        </p:nvSpPr>
        <p:spPr/>
        <p:txBody>
          <a:bodyPr/>
          <a:lstStyle/>
          <a:p>
            <a:fld id="{34970BCB-6B3F-43D0-A1F2-3CA8A555C3F2}" type="datetimeFigureOut">
              <a:rPr lang="en-US" smtClean="0"/>
              <a:t>7/3/2023</a:t>
            </a:fld>
            <a:endParaRPr lang="en-US"/>
          </a:p>
        </p:txBody>
      </p:sp>
      <p:sp>
        <p:nvSpPr>
          <p:cNvPr id="6" name="Footer Placeholder 5">
            <a:extLst>
              <a:ext uri="{FF2B5EF4-FFF2-40B4-BE49-F238E27FC236}">
                <a16:creationId xmlns:a16="http://schemas.microsoft.com/office/drawing/2014/main" id="{705DB2BC-33BD-30D3-90DB-065764C7A1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E8C32D-F947-9FED-887C-61DBCAED8CB5}"/>
              </a:ext>
            </a:extLst>
          </p:cNvPr>
          <p:cNvSpPr>
            <a:spLocks noGrp="1"/>
          </p:cNvSpPr>
          <p:nvPr>
            <p:ph type="sldNum" sz="quarter" idx="12"/>
          </p:nvPr>
        </p:nvSpPr>
        <p:spPr/>
        <p:txBody>
          <a:bodyPr/>
          <a:lstStyle/>
          <a:p>
            <a:fld id="{AFB6378D-59A8-4CD9-964B-6D1E17D8E989}" type="slidenum">
              <a:rPr lang="en-US" smtClean="0"/>
              <a:t>‹#›</a:t>
            </a:fld>
            <a:endParaRPr lang="en-US"/>
          </a:p>
        </p:txBody>
      </p:sp>
    </p:spTree>
    <p:extLst>
      <p:ext uri="{BB962C8B-B14F-4D97-AF65-F5344CB8AC3E}">
        <p14:creationId xmlns:p14="http://schemas.microsoft.com/office/powerpoint/2010/main" val="4044302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BE25C6-E862-E522-782B-EB3E510309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76E4EB-2A83-4A1F-9712-0FCC589B09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466B20-D589-074C-4187-B4E706368C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4970BCB-6B3F-43D0-A1F2-3CA8A555C3F2}" type="datetimeFigureOut">
              <a:rPr lang="en-US" smtClean="0"/>
              <a:t>7/3/2023</a:t>
            </a:fld>
            <a:endParaRPr lang="en-US"/>
          </a:p>
        </p:txBody>
      </p:sp>
      <p:sp>
        <p:nvSpPr>
          <p:cNvPr id="5" name="Footer Placeholder 4">
            <a:extLst>
              <a:ext uri="{FF2B5EF4-FFF2-40B4-BE49-F238E27FC236}">
                <a16:creationId xmlns:a16="http://schemas.microsoft.com/office/drawing/2014/main" id="{4495321C-0639-4714-DD5C-11136048C4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09950D5-6A79-FECD-B9E8-F65D7D2B65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FB6378D-59A8-4CD9-964B-6D1E17D8E989}" type="slidenum">
              <a:rPr lang="en-US" smtClean="0"/>
              <a:t>‹#›</a:t>
            </a:fld>
            <a:endParaRPr lang="en-US"/>
          </a:p>
        </p:txBody>
      </p:sp>
    </p:spTree>
    <p:extLst>
      <p:ext uri="{BB962C8B-B14F-4D97-AF65-F5344CB8AC3E}">
        <p14:creationId xmlns:p14="http://schemas.microsoft.com/office/powerpoint/2010/main" val="1459793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279406-1722-4F1E-0B96-CD1E2C0BBA68}"/>
              </a:ext>
            </a:extLst>
          </p:cNvPr>
          <p:cNvSpPr txBox="1"/>
          <p:nvPr/>
        </p:nvSpPr>
        <p:spPr>
          <a:xfrm>
            <a:off x="412254" y="699462"/>
            <a:ext cx="5510306" cy="1569660"/>
          </a:xfrm>
          <a:prstGeom prst="rect">
            <a:avLst/>
          </a:prstGeom>
          <a:noFill/>
        </p:spPr>
        <p:txBody>
          <a:bodyPr wrap="square">
            <a:spAutoFit/>
          </a:bodyPr>
          <a:lstStyle/>
          <a:p>
            <a:pPr marL="342900" indent="-342900">
              <a:buFont typeface="+mj-lt"/>
              <a:buAutoNum type="arabicPeriod"/>
            </a:pPr>
            <a:r>
              <a:rPr lang="en-US" sz="2400" b="0" i="0" dirty="0">
                <a:solidFill>
                  <a:srgbClr val="000000"/>
                </a:solidFill>
                <a:effectLst/>
                <a:latin typeface="Calibri" panose="020F0502020204030204" pitchFamily="34" charset="0"/>
              </a:rPr>
              <a:t>Where sequence parallel happen</a:t>
            </a:r>
          </a:p>
          <a:p>
            <a:pPr marL="342900" indent="-342900">
              <a:buFont typeface="+mj-lt"/>
              <a:buAutoNum type="arabicPeriod"/>
            </a:pPr>
            <a:r>
              <a:rPr lang="en-US" sz="2400" b="0" i="0" dirty="0">
                <a:solidFill>
                  <a:srgbClr val="000000"/>
                </a:solidFill>
                <a:effectLst/>
                <a:latin typeface="Calibri" panose="020F0502020204030204" pitchFamily="34" charset="0"/>
              </a:rPr>
              <a:t>Communication analysis </a:t>
            </a:r>
          </a:p>
          <a:p>
            <a:pPr marL="342900" indent="-342900">
              <a:buFont typeface="+mj-lt"/>
              <a:buAutoNum type="arabicPeriod"/>
            </a:pPr>
            <a:r>
              <a:rPr lang="en-US" sz="2400" dirty="0">
                <a:solidFill>
                  <a:srgbClr val="000000"/>
                </a:solidFill>
                <a:latin typeface="Calibri" panose="020F0502020204030204" pitchFamily="34" charset="0"/>
              </a:rPr>
              <a:t>Memory analysis</a:t>
            </a:r>
          </a:p>
          <a:p>
            <a:pPr marL="342900" indent="-342900">
              <a:buFont typeface="+mj-lt"/>
              <a:buAutoNum type="arabicPeriod"/>
            </a:pPr>
            <a:r>
              <a:rPr lang="en-US" sz="2400" dirty="0">
                <a:solidFill>
                  <a:srgbClr val="000000"/>
                </a:solidFill>
                <a:latin typeface="Calibri" panose="020F0502020204030204" pitchFamily="34" charset="0"/>
              </a:rPr>
              <a:t>Experiment results</a:t>
            </a:r>
            <a:endParaRPr lang="en-US" sz="2400" dirty="0"/>
          </a:p>
        </p:txBody>
      </p:sp>
      <p:sp>
        <p:nvSpPr>
          <p:cNvPr id="7" name="TextBox 6">
            <a:extLst>
              <a:ext uri="{FF2B5EF4-FFF2-40B4-BE49-F238E27FC236}">
                <a16:creationId xmlns:a16="http://schemas.microsoft.com/office/drawing/2014/main" id="{4A324D6B-9F98-0D06-2246-24686450CFE2}"/>
              </a:ext>
            </a:extLst>
          </p:cNvPr>
          <p:cNvSpPr txBox="1"/>
          <p:nvPr/>
        </p:nvSpPr>
        <p:spPr>
          <a:xfrm>
            <a:off x="4122241" y="156499"/>
            <a:ext cx="4071579" cy="461665"/>
          </a:xfrm>
          <a:prstGeom prst="rect">
            <a:avLst/>
          </a:prstGeom>
          <a:noFill/>
        </p:spPr>
        <p:txBody>
          <a:bodyPr wrap="square" rtlCol="0">
            <a:spAutoFit/>
          </a:bodyPr>
          <a:lstStyle/>
          <a:p>
            <a:r>
              <a:rPr lang="en-US" sz="2400" b="1" dirty="0"/>
              <a:t>Two methods comparison</a:t>
            </a:r>
          </a:p>
        </p:txBody>
      </p:sp>
      <p:sp>
        <p:nvSpPr>
          <p:cNvPr id="8" name="TextBox 7">
            <a:extLst>
              <a:ext uri="{FF2B5EF4-FFF2-40B4-BE49-F238E27FC236}">
                <a16:creationId xmlns:a16="http://schemas.microsoft.com/office/drawing/2014/main" id="{3C0BAF3A-2641-62FB-584F-3E95492F0061}"/>
              </a:ext>
            </a:extLst>
          </p:cNvPr>
          <p:cNvSpPr txBox="1"/>
          <p:nvPr/>
        </p:nvSpPr>
        <p:spPr>
          <a:xfrm>
            <a:off x="412254" y="2641413"/>
            <a:ext cx="5842970" cy="1631216"/>
          </a:xfrm>
          <a:prstGeom prst="rect">
            <a:avLst/>
          </a:prstGeom>
          <a:noFill/>
        </p:spPr>
        <p:txBody>
          <a:bodyPr wrap="square" rtlCol="0">
            <a:spAutoFit/>
          </a:bodyPr>
          <a:lstStyle/>
          <a:p>
            <a:r>
              <a:rPr lang="en-US" sz="2000" b="1" i="0" dirty="0">
                <a:solidFill>
                  <a:srgbClr val="000000"/>
                </a:solidFill>
                <a:effectLst/>
                <a:latin typeface="Calibri" panose="020F0502020204030204" pitchFamily="34" charset="0"/>
              </a:rPr>
              <a:t>1.1 Where sequence parallel happen</a:t>
            </a:r>
          </a:p>
          <a:p>
            <a:endParaRPr lang="en-US" sz="2000" b="0" i="0" dirty="0">
              <a:solidFill>
                <a:srgbClr val="000000"/>
              </a:solidFill>
              <a:effectLst/>
              <a:latin typeface="Calibri" panose="020F0502020204030204" pitchFamily="34" charset="0"/>
            </a:endParaRPr>
          </a:p>
          <a:p>
            <a:r>
              <a:rPr lang="en-US" sz="2000" dirty="0"/>
              <a:t>Megatron-LM: </a:t>
            </a:r>
            <a:r>
              <a:rPr lang="en-US" sz="2000" dirty="0" err="1"/>
              <a:t>LayerNorm</a:t>
            </a:r>
            <a:r>
              <a:rPr lang="en-US" sz="2000" dirty="0"/>
              <a:t>, Dropout</a:t>
            </a:r>
          </a:p>
          <a:p>
            <a:r>
              <a:rPr lang="en-US" sz="2000" dirty="0"/>
              <a:t>Sam: </a:t>
            </a:r>
            <a:r>
              <a:rPr lang="en-US" sz="2000" dirty="0" err="1"/>
              <a:t>LayerNorm</a:t>
            </a:r>
            <a:r>
              <a:rPr lang="en-US" sz="2000" dirty="0"/>
              <a:t>, Dropout, Self Attn and </a:t>
            </a:r>
            <a:r>
              <a:rPr lang="en-US" sz="2000" dirty="0">
                <a:solidFill>
                  <a:srgbClr val="FF0000"/>
                </a:solidFill>
              </a:rPr>
              <a:t>TP must 1 to use Zero3; SP must num GPUs</a:t>
            </a:r>
          </a:p>
        </p:txBody>
      </p:sp>
      <p:pic>
        <p:nvPicPr>
          <p:cNvPr id="1026" name="Picture 2">
            <a:extLst>
              <a:ext uri="{FF2B5EF4-FFF2-40B4-BE49-F238E27FC236}">
                <a16:creationId xmlns:a16="http://schemas.microsoft.com/office/drawing/2014/main" id="{2A346A4E-8CA6-9AE7-EDDD-F6C5C85F06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1232" y="811897"/>
            <a:ext cx="5146992" cy="3824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290FCA8-EEE4-A65A-1CE6-45BB435E2D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1232" y="1287407"/>
            <a:ext cx="5510306" cy="437905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B6DF9D1-470E-538D-89D6-068BFB7B454E}"/>
              </a:ext>
            </a:extLst>
          </p:cNvPr>
          <p:cNvSpPr txBox="1"/>
          <p:nvPr/>
        </p:nvSpPr>
        <p:spPr>
          <a:xfrm>
            <a:off x="9029121" y="5676771"/>
            <a:ext cx="1598212" cy="369332"/>
          </a:xfrm>
          <a:prstGeom prst="rect">
            <a:avLst/>
          </a:prstGeom>
          <a:noFill/>
        </p:spPr>
        <p:txBody>
          <a:bodyPr wrap="square" rtlCol="0">
            <a:spAutoFit/>
          </a:bodyPr>
          <a:lstStyle/>
          <a:p>
            <a:r>
              <a:rPr lang="en-US" dirty="0"/>
              <a:t>Sam’s code</a:t>
            </a:r>
          </a:p>
        </p:txBody>
      </p:sp>
    </p:spTree>
    <p:extLst>
      <p:ext uri="{BB962C8B-B14F-4D97-AF65-F5344CB8AC3E}">
        <p14:creationId xmlns:p14="http://schemas.microsoft.com/office/powerpoint/2010/main" val="1213218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18449-FA3A-B44D-52CE-D0E095D8CB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0602F6-11D1-01C8-211A-A6827EC48B3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09007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14042-2C5E-6C57-4E14-04650D3BD4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ADD125-B287-B0A8-1DCB-E97EC3488EA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60133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6B4270-F0A2-4F97-BDF2-274C2AA5EF0E}"/>
              </a:ext>
            </a:extLst>
          </p:cNvPr>
          <p:cNvSpPr txBox="1"/>
          <p:nvPr/>
        </p:nvSpPr>
        <p:spPr>
          <a:xfrm>
            <a:off x="227464" y="181970"/>
            <a:ext cx="6068704" cy="369332"/>
          </a:xfrm>
          <a:prstGeom prst="rect">
            <a:avLst/>
          </a:prstGeom>
          <a:noFill/>
        </p:spPr>
        <p:txBody>
          <a:bodyPr wrap="square" rtlCol="0">
            <a:spAutoFit/>
          </a:bodyPr>
          <a:lstStyle/>
          <a:p>
            <a:r>
              <a:rPr lang="en-US" dirty="0"/>
              <a:t>Memory consumption of 6.7B Bert with 128K seq length  </a:t>
            </a:r>
          </a:p>
        </p:txBody>
      </p:sp>
      <p:sp>
        <p:nvSpPr>
          <p:cNvPr id="5" name="TextBox 4">
            <a:extLst>
              <a:ext uri="{FF2B5EF4-FFF2-40B4-BE49-F238E27FC236}">
                <a16:creationId xmlns:a16="http://schemas.microsoft.com/office/drawing/2014/main" id="{E3253DD7-EA6E-F864-C6CC-17DBF676414D}"/>
              </a:ext>
            </a:extLst>
          </p:cNvPr>
          <p:cNvSpPr txBox="1"/>
          <p:nvPr/>
        </p:nvSpPr>
        <p:spPr>
          <a:xfrm>
            <a:off x="391236" y="591403"/>
            <a:ext cx="1273791" cy="369332"/>
          </a:xfrm>
          <a:prstGeom prst="rect">
            <a:avLst/>
          </a:prstGeom>
          <a:noFill/>
        </p:spPr>
        <p:txBody>
          <a:bodyPr wrap="square" rtlCol="0">
            <a:spAutoFit/>
          </a:bodyPr>
          <a:lstStyle/>
          <a:p>
            <a:r>
              <a:rPr lang="en-US" b="1" dirty="0"/>
              <a:t>Sam:</a:t>
            </a:r>
          </a:p>
        </p:txBody>
      </p:sp>
      <p:sp>
        <p:nvSpPr>
          <p:cNvPr id="6" name="TextBox 5">
            <a:extLst>
              <a:ext uri="{FF2B5EF4-FFF2-40B4-BE49-F238E27FC236}">
                <a16:creationId xmlns:a16="http://schemas.microsoft.com/office/drawing/2014/main" id="{AB3FBD00-0DFB-85C1-CE84-4CC1831CBD71}"/>
              </a:ext>
            </a:extLst>
          </p:cNvPr>
          <p:cNvSpPr txBox="1"/>
          <p:nvPr/>
        </p:nvSpPr>
        <p:spPr>
          <a:xfrm>
            <a:off x="6296168" y="428557"/>
            <a:ext cx="1273791" cy="369332"/>
          </a:xfrm>
          <a:prstGeom prst="rect">
            <a:avLst/>
          </a:prstGeom>
          <a:noFill/>
        </p:spPr>
        <p:txBody>
          <a:bodyPr wrap="square" rtlCol="0">
            <a:spAutoFit/>
          </a:bodyPr>
          <a:lstStyle/>
          <a:p>
            <a:r>
              <a:rPr lang="en-US" b="1" dirty="0"/>
              <a:t>Megatron:</a:t>
            </a:r>
          </a:p>
        </p:txBody>
      </p:sp>
      <p:pic>
        <p:nvPicPr>
          <p:cNvPr id="1031" name="Picture 7">
            <a:extLst>
              <a:ext uri="{FF2B5EF4-FFF2-40B4-BE49-F238E27FC236}">
                <a16:creationId xmlns:a16="http://schemas.microsoft.com/office/drawing/2014/main" id="{EAB03C10-D545-8713-0F75-DC91341124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5561" y="776069"/>
            <a:ext cx="4100189" cy="121999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2D6BE607-D66E-7C01-D188-1392108EC6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258" y="960735"/>
            <a:ext cx="3871611" cy="1241837"/>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a:extLst>
              <a:ext uri="{FF2B5EF4-FFF2-40B4-BE49-F238E27FC236}">
                <a16:creationId xmlns:a16="http://schemas.microsoft.com/office/drawing/2014/main" id="{9B1827B0-B099-51EE-73E0-97166CFBB8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390" y="2081366"/>
            <a:ext cx="4377030" cy="453262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AE2937DB-84F0-773E-4C17-6F921B7FE5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320" y="2202572"/>
            <a:ext cx="4071486" cy="413461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B334FF4-95F6-BBE1-6D2A-212CF6C7F5D6}"/>
              </a:ext>
            </a:extLst>
          </p:cNvPr>
          <p:cNvSpPr txBox="1"/>
          <p:nvPr/>
        </p:nvSpPr>
        <p:spPr>
          <a:xfrm>
            <a:off x="9976271" y="2081366"/>
            <a:ext cx="1924050" cy="3139321"/>
          </a:xfrm>
          <a:prstGeom prst="rect">
            <a:avLst/>
          </a:prstGeom>
          <a:noFill/>
        </p:spPr>
        <p:txBody>
          <a:bodyPr wrap="square" rtlCol="0">
            <a:spAutoFit/>
          </a:bodyPr>
          <a:lstStyle/>
          <a:p>
            <a:r>
              <a:rPr lang="en-US" dirty="0"/>
              <a:t>Split sequence after embedding layer: </a:t>
            </a:r>
          </a:p>
          <a:p>
            <a:endParaRPr lang="en-US" b="1" dirty="0"/>
          </a:p>
          <a:p>
            <a:r>
              <a:rPr lang="en-US" b="1" dirty="0"/>
              <a:t>Cause [n, d]  position embedding weight</a:t>
            </a:r>
          </a:p>
          <a:p>
            <a:r>
              <a:rPr lang="en-US" b="1" dirty="0"/>
              <a:t>This weight will cause grad and optimizer state. </a:t>
            </a:r>
          </a:p>
        </p:txBody>
      </p:sp>
    </p:spTree>
    <p:extLst>
      <p:ext uri="{BB962C8B-B14F-4D97-AF65-F5344CB8AC3E}">
        <p14:creationId xmlns:p14="http://schemas.microsoft.com/office/powerpoint/2010/main" val="1155486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74C8C87-F24F-B9E5-7F68-E0A5216EBD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250" y="1953723"/>
            <a:ext cx="4775199" cy="481982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7FE8F03-6C81-65F8-E864-E5F712153F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1050" y="668262"/>
            <a:ext cx="4083050" cy="11738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74E72E6-9AB0-6A78-2E76-30E29B736BC8}"/>
              </a:ext>
            </a:extLst>
          </p:cNvPr>
          <p:cNvSpPr txBox="1"/>
          <p:nvPr/>
        </p:nvSpPr>
        <p:spPr>
          <a:xfrm>
            <a:off x="57646" y="-3936"/>
            <a:ext cx="2336801" cy="369332"/>
          </a:xfrm>
          <a:prstGeom prst="rect">
            <a:avLst/>
          </a:prstGeom>
          <a:noFill/>
        </p:spPr>
        <p:txBody>
          <a:bodyPr wrap="square" rtlCol="0">
            <a:spAutoFit/>
          </a:bodyPr>
          <a:lstStyle/>
          <a:p>
            <a:r>
              <a:rPr lang="en-US" dirty="0"/>
              <a:t>After the optimization</a:t>
            </a:r>
          </a:p>
        </p:txBody>
      </p:sp>
      <p:sp>
        <p:nvSpPr>
          <p:cNvPr id="5" name="TextBox 4">
            <a:extLst>
              <a:ext uri="{FF2B5EF4-FFF2-40B4-BE49-F238E27FC236}">
                <a16:creationId xmlns:a16="http://schemas.microsoft.com/office/drawing/2014/main" id="{0D65AB92-D14A-EF91-EC11-F8853F8421B4}"/>
              </a:ext>
            </a:extLst>
          </p:cNvPr>
          <p:cNvSpPr txBox="1"/>
          <p:nvPr/>
        </p:nvSpPr>
        <p:spPr>
          <a:xfrm>
            <a:off x="5810250" y="298930"/>
            <a:ext cx="1273791" cy="369332"/>
          </a:xfrm>
          <a:prstGeom prst="rect">
            <a:avLst/>
          </a:prstGeom>
          <a:noFill/>
        </p:spPr>
        <p:txBody>
          <a:bodyPr wrap="square" rtlCol="0">
            <a:spAutoFit/>
          </a:bodyPr>
          <a:lstStyle/>
          <a:p>
            <a:r>
              <a:rPr lang="en-US" b="1" dirty="0"/>
              <a:t>Megatron:</a:t>
            </a:r>
          </a:p>
        </p:txBody>
      </p:sp>
      <p:pic>
        <p:nvPicPr>
          <p:cNvPr id="6" name="Picture 8">
            <a:extLst>
              <a:ext uri="{FF2B5EF4-FFF2-40B4-BE49-F238E27FC236}">
                <a16:creationId xmlns:a16="http://schemas.microsoft.com/office/drawing/2014/main" id="{5B343590-9009-6391-AE85-44469F9D09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476" y="941256"/>
            <a:ext cx="3871611" cy="124183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a:extLst>
              <a:ext uri="{FF2B5EF4-FFF2-40B4-BE49-F238E27FC236}">
                <a16:creationId xmlns:a16="http://schemas.microsoft.com/office/drawing/2014/main" id="{0EF63597-2F4E-49F6-DA9F-6253A183A1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9270" y="2228151"/>
            <a:ext cx="4071486" cy="413461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275952E-A966-8D39-9AD0-BEE34C2EB729}"/>
              </a:ext>
            </a:extLst>
          </p:cNvPr>
          <p:cNvSpPr txBox="1"/>
          <p:nvPr/>
        </p:nvSpPr>
        <p:spPr>
          <a:xfrm>
            <a:off x="749270" y="526867"/>
            <a:ext cx="1273791" cy="369332"/>
          </a:xfrm>
          <a:prstGeom prst="rect">
            <a:avLst/>
          </a:prstGeom>
          <a:noFill/>
        </p:spPr>
        <p:txBody>
          <a:bodyPr wrap="square" rtlCol="0">
            <a:spAutoFit/>
          </a:bodyPr>
          <a:lstStyle/>
          <a:p>
            <a:r>
              <a:rPr lang="en-US" b="1" dirty="0"/>
              <a:t>Sam:</a:t>
            </a:r>
          </a:p>
        </p:txBody>
      </p:sp>
    </p:spTree>
    <p:extLst>
      <p:ext uri="{BB962C8B-B14F-4D97-AF65-F5344CB8AC3E}">
        <p14:creationId xmlns:p14="http://schemas.microsoft.com/office/powerpoint/2010/main" val="409790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19541843-DC01-98E6-CFB5-1986A3553D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9429" y="338175"/>
            <a:ext cx="7054174" cy="5911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626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44B012-A94D-2C4A-9C57-2157D3CCD4C7}"/>
              </a:ext>
            </a:extLst>
          </p:cNvPr>
          <p:cNvSpPr txBox="1"/>
          <p:nvPr/>
        </p:nvSpPr>
        <p:spPr>
          <a:xfrm>
            <a:off x="379152" y="225472"/>
            <a:ext cx="3064395" cy="646331"/>
          </a:xfrm>
          <a:prstGeom prst="rect">
            <a:avLst/>
          </a:prstGeom>
          <a:noFill/>
        </p:spPr>
        <p:txBody>
          <a:bodyPr wrap="square" rtlCol="0">
            <a:spAutoFit/>
          </a:bodyPr>
          <a:lstStyle/>
          <a:p>
            <a:r>
              <a:rPr lang="en-US" dirty="0"/>
              <a:t>Before optimization: </a:t>
            </a:r>
          </a:p>
          <a:p>
            <a:r>
              <a:rPr lang="en-US" dirty="0">
                <a:solidFill>
                  <a:srgbClr val="FF0000"/>
                </a:solidFill>
              </a:rPr>
              <a:t>Sam: Zero 3, Our: Zero 0</a:t>
            </a:r>
          </a:p>
        </p:txBody>
      </p:sp>
      <p:pic>
        <p:nvPicPr>
          <p:cNvPr id="8" name="Picture 7">
            <a:extLst>
              <a:ext uri="{FF2B5EF4-FFF2-40B4-BE49-F238E27FC236}">
                <a16:creationId xmlns:a16="http://schemas.microsoft.com/office/drawing/2014/main" id="{C99DC4A4-D971-08B5-5693-837B421BEEDD}"/>
              </a:ext>
            </a:extLst>
          </p:cNvPr>
          <p:cNvPicPr>
            <a:picLocks noChangeAspect="1"/>
          </p:cNvPicPr>
          <p:nvPr/>
        </p:nvPicPr>
        <p:blipFill>
          <a:blip r:embed="rId2"/>
          <a:stretch>
            <a:fillRect/>
          </a:stretch>
        </p:blipFill>
        <p:spPr>
          <a:xfrm>
            <a:off x="558695" y="1020668"/>
            <a:ext cx="5156552" cy="4662582"/>
          </a:xfrm>
          <a:prstGeom prst="rect">
            <a:avLst/>
          </a:prstGeom>
        </p:spPr>
      </p:pic>
      <p:graphicFrame>
        <p:nvGraphicFramePr>
          <p:cNvPr id="9" name="Table 9">
            <a:extLst>
              <a:ext uri="{FF2B5EF4-FFF2-40B4-BE49-F238E27FC236}">
                <a16:creationId xmlns:a16="http://schemas.microsoft.com/office/drawing/2014/main" id="{F7380BC0-44F9-1904-9C51-C101EC86FC00}"/>
              </a:ext>
            </a:extLst>
          </p:cNvPr>
          <p:cNvGraphicFramePr>
            <a:graphicFrameLocks noGrp="1"/>
          </p:cNvGraphicFramePr>
          <p:nvPr>
            <p:extLst>
              <p:ext uri="{D42A27DB-BD31-4B8C-83A1-F6EECF244321}">
                <p14:modId xmlns:p14="http://schemas.microsoft.com/office/powerpoint/2010/main" val="1790952961"/>
              </p:ext>
            </p:extLst>
          </p:nvPr>
        </p:nvGraphicFramePr>
        <p:xfrm>
          <a:off x="5829300" y="3266016"/>
          <a:ext cx="6026150" cy="731520"/>
        </p:xfrm>
        <a:graphic>
          <a:graphicData uri="http://schemas.openxmlformats.org/drawingml/2006/table">
            <a:tbl>
              <a:tblPr firstRow="1" bandRow="1">
                <a:tableStyleId>{5940675A-B579-460E-94D1-54222C63F5DA}</a:tableStyleId>
              </a:tblPr>
              <a:tblGrid>
                <a:gridCol w="1205230">
                  <a:extLst>
                    <a:ext uri="{9D8B030D-6E8A-4147-A177-3AD203B41FA5}">
                      <a16:colId xmlns:a16="http://schemas.microsoft.com/office/drawing/2014/main" val="2396197475"/>
                    </a:ext>
                  </a:extLst>
                </a:gridCol>
                <a:gridCol w="1205230">
                  <a:extLst>
                    <a:ext uri="{9D8B030D-6E8A-4147-A177-3AD203B41FA5}">
                      <a16:colId xmlns:a16="http://schemas.microsoft.com/office/drawing/2014/main" val="3631242409"/>
                    </a:ext>
                  </a:extLst>
                </a:gridCol>
                <a:gridCol w="1205230">
                  <a:extLst>
                    <a:ext uri="{9D8B030D-6E8A-4147-A177-3AD203B41FA5}">
                      <a16:colId xmlns:a16="http://schemas.microsoft.com/office/drawing/2014/main" val="954817517"/>
                    </a:ext>
                  </a:extLst>
                </a:gridCol>
                <a:gridCol w="1205230">
                  <a:extLst>
                    <a:ext uri="{9D8B030D-6E8A-4147-A177-3AD203B41FA5}">
                      <a16:colId xmlns:a16="http://schemas.microsoft.com/office/drawing/2014/main" val="509096390"/>
                    </a:ext>
                  </a:extLst>
                </a:gridCol>
                <a:gridCol w="1205230">
                  <a:extLst>
                    <a:ext uri="{9D8B030D-6E8A-4147-A177-3AD203B41FA5}">
                      <a16:colId xmlns:a16="http://schemas.microsoft.com/office/drawing/2014/main" val="1953761628"/>
                    </a:ext>
                  </a:extLst>
                </a:gridCol>
              </a:tblGrid>
              <a:tr h="256117">
                <a:tc>
                  <a:txBody>
                    <a:bodyPr/>
                    <a:lstStyle/>
                    <a:p>
                      <a:r>
                        <a:rPr lang="en-US" dirty="0"/>
                        <a:t>6.7B</a:t>
                      </a:r>
                    </a:p>
                  </a:txBody>
                  <a:tcPr/>
                </a:tc>
                <a:tc>
                  <a:txBody>
                    <a:bodyPr/>
                    <a:lstStyle/>
                    <a:p>
                      <a:r>
                        <a:rPr lang="en-US" dirty="0"/>
                        <a:t>1</a:t>
                      </a:r>
                    </a:p>
                  </a:txBody>
                  <a:tcPr/>
                </a:tc>
                <a:tc>
                  <a:txBody>
                    <a:bodyPr/>
                    <a:lstStyle/>
                    <a:p>
                      <a:r>
                        <a:rPr lang="en-US" dirty="0">
                          <a:solidFill>
                            <a:srgbClr val="FF0000"/>
                          </a:solidFill>
                        </a:rPr>
                        <a:t>256K</a:t>
                      </a:r>
                    </a:p>
                  </a:txBody>
                  <a:tcPr/>
                </a:tc>
                <a:tc>
                  <a:txBody>
                    <a:bodyPr/>
                    <a:lstStyle/>
                    <a:p>
                      <a:r>
                        <a:rPr lang="en-US" dirty="0"/>
                        <a:t>174</a:t>
                      </a:r>
                    </a:p>
                  </a:txBody>
                  <a:tcPr/>
                </a:tc>
                <a:tc>
                  <a:txBody>
                    <a:bodyPr/>
                    <a:lstStyle/>
                    <a:p>
                      <a:r>
                        <a:rPr lang="en-US" dirty="0"/>
                        <a:t>168</a:t>
                      </a:r>
                    </a:p>
                  </a:txBody>
                  <a:tcPr/>
                </a:tc>
                <a:extLst>
                  <a:ext uri="{0D108BD9-81ED-4DB2-BD59-A6C34878D82A}">
                    <a16:rowId xmlns:a16="http://schemas.microsoft.com/office/drawing/2014/main" val="4290662611"/>
                  </a:ext>
                </a:extLst>
              </a:tr>
              <a:tr h="256117">
                <a:tc>
                  <a:txBody>
                    <a:bodyPr/>
                    <a:lstStyle/>
                    <a:p>
                      <a:r>
                        <a:rPr lang="en-US" dirty="0"/>
                        <a:t>6.7B</a:t>
                      </a:r>
                    </a:p>
                  </a:txBody>
                  <a:tcPr/>
                </a:tc>
                <a:tc>
                  <a:txBody>
                    <a:bodyPr/>
                    <a:lstStyle/>
                    <a:p>
                      <a:r>
                        <a:rPr lang="en-US" dirty="0"/>
                        <a:t>1</a:t>
                      </a:r>
                    </a:p>
                  </a:txBody>
                  <a:tcPr/>
                </a:tc>
                <a:tc>
                  <a:txBody>
                    <a:bodyPr/>
                    <a:lstStyle/>
                    <a:p>
                      <a:r>
                        <a:rPr lang="en-US" dirty="0"/>
                        <a:t>OOM</a:t>
                      </a:r>
                    </a:p>
                  </a:txBody>
                  <a:tcPr/>
                </a:tc>
                <a:tc>
                  <a:txBody>
                    <a:bodyPr/>
                    <a:lstStyle/>
                    <a:p>
                      <a:r>
                        <a:rPr lang="en-US" dirty="0"/>
                        <a:t>OOM</a:t>
                      </a:r>
                    </a:p>
                  </a:txBody>
                  <a:tcPr/>
                </a:tc>
                <a:tc>
                  <a:txBody>
                    <a:bodyPr/>
                    <a:lstStyle/>
                    <a:p>
                      <a:endParaRPr lang="en-US" dirty="0"/>
                    </a:p>
                  </a:txBody>
                  <a:tcPr/>
                </a:tc>
                <a:extLst>
                  <a:ext uri="{0D108BD9-81ED-4DB2-BD59-A6C34878D82A}">
                    <a16:rowId xmlns:a16="http://schemas.microsoft.com/office/drawing/2014/main" val="3197578812"/>
                  </a:ext>
                </a:extLst>
              </a:tr>
            </a:tbl>
          </a:graphicData>
        </a:graphic>
      </p:graphicFrame>
      <p:sp>
        <p:nvSpPr>
          <p:cNvPr id="10" name="TextBox 9">
            <a:extLst>
              <a:ext uri="{FF2B5EF4-FFF2-40B4-BE49-F238E27FC236}">
                <a16:creationId xmlns:a16="http://schemas.microsoft.com/office/drawing/2014/main" id="{4055D761-B4C0-EB90-E176-3A9D98E13D6F}"/>
              </a:ext>
            </a:extLst>
          </p:cNvPr>
          <p:cNvSpPr txBox="1"/>
          <p:nvPr/>
        </p:nvSpPr>
        <p:spPr>
          <a:xfrm>
            <a:off x="7216255" y="225472"/>
            <a:ext cx="4090500" cy="2585323"/>
          </a:xfrm>
          <a:prstGeom prst="rect">
            <a:avLst/>
          </a:prstGeom>
          <a:noFill/>
        </p:spPr>
        <p:txBody>
          <a:bodyPr wrap="square" rtlCol="0">
            <a:spAutoFit/>
          </a:bodyPr>
          <a:lstStyle/>
          <a:p>
            <a:r>
              <a:rPr lang="en-US" dirty="0"/>
              <a:t>After optimization:</a:t>
            </a:r>
          </a:p>
          <a:p>
            <a:endParaRPr lang="en-US" dirty="0"/>
          </a:p>
          <a:p>
            <a:pPr marL="342900" indent="-342900">
              <a:buAutoNum type="arabicPeriod"/>
            </a:pPr>
            <a:r>
              <a:rPr lang="en-US" dirty="0"/>
              <a:t>Communication better, their communication will kill their performance. </a:t>
            </a:r>
          </a:p>
          <a:p>
            <a:pPr marL="342900" indent="-342900">
              <a:buAutoNum type="arabicPeriod"/>
            </a:pPr>
            <a:r>
              <a:rPr lang="en-US" dirty="0"/>
              <a:t>even we use zero=0, we achieve the same seq length</a:t>
            </a:r>
          </a:p>
          <a:p>
            <a:pPr marL="342900" indent="-342900">
              <a:buAutoNum type="arabicPeriod"/>
            </a:pPr>
            <a:r>
              <a:rPr lang="en-US" dirty="0"/>
              <a:t>When we use zero=3, we may achieve better sequence length</a:t>
            </a:r>
          </a:p>
        </p:txBody>
      </p:sp>
      <p:graphicFrame>
        <p:nvGraphicFramePr>
          <p:cNvPr id="11" name="Table 9">
            <a:extLst>
              <a:ext uri="{FF2B5EF4-FFF2-40B4-BE49-F238E27FC236}">
                <a16:creationId xmlns:a16="http://schemas.microsoft.com/office/drawing/2014/main" id="{4842CED4-FCAB-AFAA-56C1-32DFACBA8B00}"/>
              </a:ext>
            </a:extLst>
          </p:cNvPr>
          <p:cNvGraphicFramePr>
            <a:graphicFrameLocks noGrp="1"/>
          </p:cNvGraphicFramePr>
          <p:nvPr>
            <p:extLst>
              <p:ext uri="{D42A27DB-BD31-4B8C-83A1-F6EECF244321}">
                <p14:modId xmlns:p14="http://schemas.microsoft.com/office/powerpoint/2010/main" val="3262880865"/>
              </p:ext>
            </p:extLst>
          </p:nvPr>
        </p:nvGraphicFramePr>
        <p:xfrm>
          <a:off x="5881616" y="4755897"/>
          <a:ext cx="6026150" cy="1097280"/>
        </p:xfrm>
        <a:graphic>
          <a:graphicData uri="http://schemas.openxmlformats.org/drawingml/2006/table">
            <a:tbl>
              <a:tblPr firstRow="1" bandRow="1">
                <a:tableStyleId>{5940675A-B579-460E-94D1-54222C63F5DA}</a:tableStyleId>
              </a:tblPr>
              <a:tblGrid>
                <a:gridCol w="1205230">
                  <a:extLst>
                    <a:ext uri="{9D8B030D-6E8A-4147-A177-3AD203B41FA5}">
                      <a16:colId xmlns:a16="http://schemas.microsoft.com/office/drawing/2014/main" val="2396197475"/>
                    </a:ext>
                  </a:extLst>
                </a:gridCol>
                <a:gridCol w="1205230">
                  <a:extLst>
                    <a:ext uri="{9D8B030D-6E8A-4147-A177-3AD203B41FA5}">
                      <a16:colId xmlns:a16="http://schemas.microsoft.com/office/drawing/2014/main" val="3631242409"/>
                    </a:ext>
                  </a:extLst>
                </a:gridCol>
                <a:gridCol w="1205230">
                  <a:extLst>
                    <a:ext uri="{9D8B030D-6E8A-4147-A177-3AD203B41FA5}">
                      <a16:colId xmlns:a16="http://schemas.microsoft.com/office/drawing/2014/main" val="954817517"/>
                    </a:ext>
                  </a:extLst>
                </a:gridCol>
                <a:gridCol w="1205230">
                  <a:extLst>
                    <a:ext uri="{9D8B030D-6E8A-4147-A177-3AD203B41FA5}">
                      <a16:colId xmlns:a16="http://schemas.microsoft.com/office/drawing/2014/main" val="509096390"/>
                    </a:ext>
                  </a:extLst>
                </a:gridCol>
                <a:gridCol w="1205230">
                  <a:extLst>
                    <a:ext uri="{9D8B030D-6E8A-4147-A177-3AD203B41FA5}">
                      <a16:colId xmlns:a16="http://schemas.microsoft.com/office/drawing/2014/main" val="1953761628"/>
                    </a:ext>
                  </a:extLst>
                </a:gridCol>
              </a:tblGrid>
              <a:tr h="256117">
                <a:tc>
                  <a:txBody>
                    <a:bodyPr/>
                    <a:lstStyle/>
                    <a:p>
                      <a:r>
                        <a:rPr lang="en-US" dirty="0"/>
                        <a:t>6.7B</a:t>
                      </a:r>
                    </a:p>
                  </a:txBody>
                  <a:tcPr/>
                </a:tc>
                <a:tc>
                  <a:txBody>
                    <a:bodyPr/>
                    <a:lstStyle/>
                    <a:p>
                      <a:r>
                        <a:rPr lang="en-US" dirty="0"/>
                        <a:t>1</a:t>
                      </a:r>
                    </a:p>
                  </a:txBody>
                  <a:tcPr/>
                </a:tc>
                <a:tc>
                  <a:txBody>
                    <a:bodyPr/>
                    <a:lstStyle/>
                    <a:p>
                      <a:r>
                        <a:rPr lang="en-US" dirty="0">
                          <a:solidFill>
                            <a:srgbClr val="FF0000"/>
                          </a:solidFill>
                        </a:rPr>
                        <a:t>256K</a:t>
                      </a:r>
                    </a:p>
                  </a:txBody>
                  <a:tcPr/>
                </a:tc>
                <a:tc>
                  <a:txBody>
                    <a:bodyPr/>
                    <a:lstStyle/>
                    <a:p>
                      <a:r>
                        <a:rPr lang="en-US" dirty="0"/>
                        <a:t>163</a:t>
                      </a:r>
                    </a:p>
                  </a:txBody>
                  <a:tcPr/>
                </a:tc>
                <a:tc>
                  <a:txBody>
                    <a:bodyPr/>
                    <a:lstStyle/>
                    <a:p>
                      <a:r>
                        <a:rPr lang="en-US" dirty="0"/>
                        <a:t>149</a:t>
                      </a:r>
                    </a:p>
                  </a:txBody>
                  <a:tcPr/>
                </a:tc>
                <a:extLst>
                  <a:ext uri="{0D108BD9-81ED-4DB2-BD59-A6C34878D82A}">
                    <a16:rowId xmlns:a16="http://schemas.microsoft.com/office/drawing/2014/main" val="4290662611"/>
                  </a:ext>
                </a:extLst>
              </a:tr>
              <a:tr h="256117">
                <a:tc>
                  <a:txBody>
                    <a:bodyPr/>
                    <a:lstStyle/>
                    <a:p>
                      <a:r>
                        <a:rPr lang="en-US" dirty="0"/>
                        <a:t>6.7B</a:t>
                      </a:r>
                    </a:p>
                  </a:txBody>
                  <a:tcPr/>
                </a:tc>
                <a:tc>
                  <a:txBody>
                    <a:bodyPr/>
                    <a:lstStyle/>
                    <a:p>
                      <a:r>
                        <a:rPr lang="en-US" dirty="0"/>
                        <a:t>1</a:t>
                      </a:r>
                    </a:p>
                  </a:txBody>
                  <a:tcPr/>
                </a:tc>
                <a:tc>
                  <a:txBody>
                    <a:bodyPr/>
                    <a:lstStyle/>
                    <a:p>
                      <a:r>
                        <a:rPr lang="en-US" dirty="0"/>
                        <a:t>512k</a:t>
                      </a:r>
                    </a:p>
                  </a:txBody>
                  <a:tcPr/>
                </a:tc>
                <a:tc>
                  <a:txBody>
                    <a:bodyPr/>
                    <a:lstStyle/>
                    <a:p>
                      <a:r>
                        <a:rPr lang="en-US" dirty="0"/>
                        <a:t>OOM</a:t>
                      </a:r>
                    </a:p>
                  </a:txBody>
                  <a:tcPr/>
                </a:tc>
                <a:tc>
                  <a:txBody>
                    <a:bodyPr/>
                    <a:lstStyle/>
                    <a:p>
                      <a:endParaRPr lang="en-US" dirty="0"/>
                    </a:p>
                  </a:txBody>
                  <a:tcPr/>
                </a:tc>
                <a:extLst>
                  <a:ext uri="{0D108BD9-81ED-4DB2-BD59-A6C34878D82A}">
                    <a16:rowId xmlns:a16="http://schemas.microsoft.com/office/drawing/2014/main" val="3197578812"/>
                  </a:ext>
                </a:extLst>
              </a:tr>
              <a:tr h="256117">
                <a:tc>
                  <a:txBody>
                    <a:bodyPr/>
                    <a:lstStyle/>
                    <a:p>
                      <a:r>
                        <a:rPr lang="en-US" dirty="0"/>
                        <a:t>6.7B</a:t>
                      </a:r>
                    </a:p>
                  </a:txBody>
                  <a:tcPr/>
                </a:tc>
                <a:tc>
                  <a:txBody>
                    <a:bodyPr/>
                    <a:lstStyle/>
                    <a:p>
                      <a:r>
                        <a:rPr lang="en-US" dirty="0"/>
                        <a:t>1</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78065125"/>
                  </a:ext>
                </a:extLst>
              </a:tr>
            </a:tbl>
          </a:graphicData>
        </a:graphic>
      </p:graphicFrame>
    </p:spTree>
    <p:extLst>
      <p:ext uri="{BB962C8B-B14F-4D97-AF65-F5344CB8AC3E}">
        <p14:creationId xmlns:p14="http://schemas.microsoft.com/office/powerpoint/2010/main" val="3829160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8614BA-B8A1-82A9-D7EC-FE9E6078D646}"/>
              </a:ext>
            </a:extLst>
          </p:cNvPr>
          <p:cNvSpPr txBox="1"/>
          <p:nvPr/>
        </p:nvSpPr>
        <p:spPr>
          <a:xfrm>
            <a:off x="340962" y="321589"/>
            <a:ext cx="6013343" cy="3416320"/>
          </a:xfrm>
          <a:prstGeom prst="rect">
            <a:avLst/>
          </a:prstGeom>
          <a:noFill/>
        </p:spPr>
        <p:txBody>
          <a:bodyPr wrap="square" rtlCol="0">
            <a:spAutoFit/>
          </a:bodyPr>
          <a:lstStyle/>
          <a:p>
            <a:pPr>
              <a:spcBef>
                <a:spcPts val="0"/>
              </a:spcBef>
              <a:spcAft>
                <a:spcPts val="0"/>
              </a:spcAft>
            </a:pPr>
            <a:r>
              <a:rPr lang="en-US" b="1" dirty="0">
                <a:solidFill>
                  <a:srgbClr val="0E101A"/>
                </a:solidFill>
                <a:effectLst/>
              </a:rPr>
              <a:t>Q1: If sequence parallelism is limited by attention head, then is that its core limitation for increasing sequence length?</a:t>
            </a:r>
            <a:endParaRPr lang="en-US" dirty="0">
              <a:solidFill>
                <a:srgbClr val="0E101A"/>
              </a:solidFill>
              <a:effectLst/>
            </a:endParaRPr>
          </a:p>
          <a:p>
            <a:pPr>
              <a:spcBef>
                <a:spcPts val="0"/>
              </a:spcBef>
              <a:spcAft>
                <a:spcPts val="0"/>
              </a:spcAft>
            </a:pPr>
            <a:r>
              <a:rPr lang="en-US" dirty="0">
                <a:solidFill>
                  <a:srgbClr val="0E101A"/>
                </a:solidFill>
                <a:effectLst/>
              </a:rPr>
              <a:t>In current Megatron, SP = TP. Such a setting has some benefits 1. Do not need to define a new communication group for SP. </a:t>
            </a:r>
            <a:r>
              <a:rPr lang="en-US" b="1" dirty="0">
                <a:solidFill>
                  <a:srgbClr val="0E101A"/>
                </a:solidFill>
                <a:effectLst/>
              </a:rPr>
              <a:t>But In theory, SP ≠ TP also works</a:t>
            </a:r>
            <a:r>
              <a:rPr lang="en-US" dirty="0">
                <a:solidFill>
                  <a:srgbClr val="0E101A"/>
                </a:solidFill>
                <a:effectLst/>
              </a:rPr>
              <a:t>. </a:t>
            </a:r>
          </a:p>
          <a:p>
            <a:pPr>
              <a:spcBef>
                <a:spcPts val="0"/>
              </a:spcBef>
              <a:spcAft>
                <a:spcPts val="0"/>
              </a:spcAft>
            </a:pPr>
            <a:r>
              <a:rPr lang="en-US" dirty="0">
                <a:solidFill>
                  <a:srgbClr val="0E101A"/>
                </a:solidFill>
                <a:effectLst/>
              </a:rPr>
              <a:t>Core limitation for increasing sequence length is not such a setting, the core limitation is from attention mask and loss function in GPT model. Even SP can reduce some </a:t>
            </a:r>
            <a:r>
              <a:rPr lang="en-US" dirty="0" err="1">
                <a:solidFill>
                  <a:srgbClr val="0E101A"/>
                </a:solidFill>
                <a:effectLst/>
              </a:rPr>
              <a:t>layernorm</a:t>
            </a:r>
            <a:r>
              <a:rPr lang="en-US" dirty="0">
                <a:solidFill>
                  <a:srgbClr val="0E101A"/>
                </a:solidFill>
                <a:effectLst/>
              </a:rPr>
              <a:t> activation, but </a:t>
            </a:r>
            <a:r>
              <a:rPr lang="en-US" dirty="0" err="1">
                <a:solidFill>
                  <a:srgbClr val="0E101A"/>
                </a:solidFill>
                <a:effectLst/>
              </a:rPr>
              <a:t>layernorm</a:t>
            </a:r>
            <a:r>
              <a:rPr lang="en-US" dirty="0">
                <a:solidFill>
                  <a:srgbClr val="0E101A"/>
                </a:solidFill>
                <a:effectLst/>
              </a:rPr>
              <a:t> activation </a:t>
            </a:r>
            <a:r>
              <a:rPr lang="en-US" b="1" dirty="0">
                <a:solidFill>
                  <a:srgbClr val="0E101A"/>
                </a:solidFill>
                <a:effectLst/>
              </a:rPr>
              <a:t>is not the main memory consumption</a:t>
            </a:r>
            <a:r>
              <a:rPr lang="en-US" dirty="0">
                <a:solidFill>
                  <a:srgbClr val="0E101A"/>
                </a:solidFill>
                <a:effectLst/>
              </a:rPr>
              <a:t>. So this is the reason why SP did not increase sequence length. </a:t>
            </a:r>
          </a:p>
        </p:txBody>
      </p:sp>
      <p:sp>
        <p:nvSpPr>
          <p:cNvPr id="5" name="TextBox 4">
            <a:extLst>
              <a:ext uri="{FF2B5EF4-FFF2-40B4-BE49-F238E27FC236}">
                <a16:creationId xmlns:a16="http://schemas.microsoft.com/office/drawing/2014/main" id="{04166C27-C309-3BAE-E6E8-456DE013E46C}"/>
              </a:ext>
            </a:extLst>
          </p:cNvPr>
          <p:cNvSpPr txBox="1"/>
          <p:nvPr/>
        </p:nvSpPr>
        <p:spPr>
          <a:xfrm>
            <a:off x="309965" y="3808709"/>
            <a:ext cx="6416299" cy="369332"/>
          </a:xfrm>
          <a:prstGeom prst="rect">
            <a:avLst/>
          </a:prstGeom>
          <a:noFill/>
        </p:spPr>
        <p:txBody>
          <a:bodyPr wrap="square" rtlCol="0">
            <a:spAutoFit/>
          </a:bodyPr>
          <a:lstStyle/>
          <a:p>
            <a:r>
              <a:rPr lang="en-US" dirty="0"/>
              <a:t>Q2: for figures, we will draw the figure using lines not bars. </a:t>
            </a:r>
          </a:p>
        </p:txBody>
      </p:sp>
      <p:sp>
        <p:nvSpPr>
          <p:cNvPr id="6" name="TextBox 5">
            <a:extLst>
              <a:ext uri="{FF2B5EF4-FFF2-40B4-BE49-F238E27FC236}">
                <a16:creationId xmlns:a16="http://schemas.microsoft.com/office/drawing/2014/main" id="{9F24E094-A0A7-5698-C117-7BD7E446D424}"/>
              </a:ext>
            </a:extLst>
          </p:cNvPr>
          <p:cNvSpPr txBox="1"/>
          <p:nvPr/>
        </p:nvSpPr>
        <p:spPr>
          <a:xfrm>
            <a:off x="340962" y="4378672"/>
            <a:ext cx="6768885" cy="1754326"/>
          </a:xfrm>
          <a:prstGeom prst="rect">
            <a:avLst/>
          </a:prstGeom>
          <a:noFill/>
        </p:spPr>
        <p:txBody>
          <a:bodyPr wrap="square" rtlCol="0">
            <a:spAutoFit/>
          </a:bodyPr>
          <a:lstStyle/>
          <a:p>
            <a:r>
              <a:rPr lang="en-US" b="1" dirty="0"/>
              <a:t>Q3: 1M sequence length with that 1.3B model?</a:t>
            </a:r>
          </a:p>
          <a:p>
            <a:r>
              <a:rPr lang="en-US" dirty="0"/>
              <a:t>His setting: TP = 1, SP = 16. He use </a:t>
            </a:r>
            <a:r>
              <a:rPr lang="en-US" dirty="0" err="1"/>
              <a:t>bert</a:t>
            </a:r>
            <a:r>
              <a:rPr lang="en-US" dirty="0"/>
              <a:t> model, which does not have attention mask. The memory bottleneck in his work is position embedding. Before the optimization, the max seq length is 32 K, after optimization (split position embedding across GPUs), the max length is 1M. </a:t>
            </a:r>
          </a:p>
        </p:txBody>
      </p:sp>
    </p:spTree>
    <p:extLst>
      <p:ext uri="{BB962C8B-B14F-4D97-AF65-F5344CB8AC3E}">
        <p14:creationId xmlns:p14="http://schemas.microsoft.com/office/powerpoint/2010/main" val="1969265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74C668-904B-402D-F6CC-D446C73C64A6}"/>
              </a:ext>
            </a:extLst>
          </p:cNvPr>
          <p:cNvSpPr txBox="1"/>
          <p:nvPr/>
        </p:nvSpPr>
        <p:spPr>
          <a:xfrm>
            <a:off x="55445" y="52650"/>
            <a:ext cx="4045689" cy="400110"/>
          </a:xfrm>
          <a:prstGeom prst="rect">
            <a:avLst/>
          </a:prstGeom>
          <a:noFill/>
        </p:spPr>
        <p:txBody>
          <a:bodyPr wrap="square" rtlCol="0">
            <a:spAutoFit/>
          </a:bodyPr>
          <a:lstStyle/>
          <a:p>
            <a:r>
              <a:rPr lang="en-US" sz="2000" b="1" i="0" dirty="0">
                <a:solidFill>
                  <a:srgbClr val="000000"/>
                </a:solidFill>
                <a:effectLst/>
                <a:latin typeface="Calibri" panose="020F0502020204030204" pitchFamily="34" charset="0"/>
              </a:rPr>
              <a:t>1.2 Where sequence parallel happen</a:t>
            </a:r>
          </a:p>
        </p:txBody>
      </p:sp>
      <p:sp>
        <p:nvSpPr>
          <p:cNvPr id="5" name="TextBox 4">
            <a:extLst>
              <a:ext uri="{FF2B5EF4-FFF2-40B4-BE49-F238E27FC236}">
                <a16:creationId xmlns:a16="http://schemas.microsoft.com/office/drawing/2014/main" id="{F10CB498-7E8E-EA3B-68B3-9FD6C9A4AB9A}"/>
              </a:ext>
            </a:extLst>
          </p:cNvPr>
          <p:cNvSpPr txBox="1"/>
          <p:nvPr/>
        </p:nvSpPr>
        <p:spPr>
          <a:xfrm>
            <a:off x="200616" y="379785"/>
            <a:ext cx="1934693" cy="369332"/>
          </a:xfrm>
          <a:prstGeom prst="rect">
            <a:avLst/>
          </a:prstGeom>
          <a:noFill/>
        </p:spPr>
        <p:txBody>
          <a:bodyPr wrap="square" rtlCol="0">
            <a:spAutoFit/>
          </a:bodyPr>
          <a:lstStyle/>
          <a:p>
            <a:r>
              <a:rPr lang="en-US" b="1" dirty="0"/>
              <a:t>Megatron-LM:</a:t>
            </a:r>
            <a:r>
              <a:rPr lang="en-US" dirty="0"/>
              <a:t> </a:t>
            </a:r>
          </a:p>
        </p:txBody>
      </p:sp>
      <p:pic>
        <p:nvPicPr>
          <p:cNvPr id="7" name="Picture 6">
            <a:extLst>
              <a:ext uri="{FF2B5EF4-FFF2-40B4-BE49-F238E27FC236}">
                <a16:creationId xmlns:a16="http://schemas.microsoft.com/office/drawing/2014/main" id="{C39558C5-3B5C-ADA9-50A0-DC0F8E72F927}"/>
              </a:ext>
            </a:extLst>
          </p:cNvPr>
          <p:cNvPicPr>
            <a:picLocks noChangeAspect="1"/>
          </p:cNvPicPr>
          <p:nvPr/>
        </p:nvPicPr>
        <p:blipFill>
          <a:blip r:embed="rId2"/>
          <a:stretch>
            <a:fillRect/>
          </a:stretch>
        </p:blipFill>
        <p:spPr>
          <a:xfrm>
            <a:off x="1968586" y="658057"/>
            <a:ext cx="7900857" cy="2344413"/>
          </a:xfrm>
          <a:prstGeom prst="rect">
            <a:avLst/>
          </a:prstGeom>
        </p:spPr>
      </p:pic>
      <p:sp>
        <p:nvSpPr>
          <p:cNvPr id="8" name="Rectangle 7">
            <a:extLst>
              <a:ext uri="{FF2B5EF4-FFF2-40B4-BE49-F238E27FC236}">
                <a16:creationId xmlns:a16="http://schemas.microsoft.com/office/drawing/2014/main" id="{1EF41A97-9A82-5318-9AAC-B606A2C5CD3E}"/>
              </a:ext>
            </a:extLst>
          </p:cNvPr>
          <p:cNvSpPr/>
          <p:nvPr/>
        </p:nvSpPr>
        <p:spPr>
          <a:xfrm>
            <a:off x="3711375" y="3208082"/>
            <a:ext cx="6271488" cy="3075738"/>
          </a:xfrm>
          <a:prstGeom prst="rect">
            <a:avLst/>
          </a:prstGeom>
          <a:solidFill>
            <a:schemeClr val="bg1"/>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Rectangle: Rounded Corners 8">
            <a:extLst>
              <a:ext uri="{FF2B5EF4-FFF2-40B4-BE49-F238E27FC236}">
                <a16:creationId xmlns:a16="http://schemas.microsoft.com/office/drawing/2014/main" id="{A59B41E5-0173-2ADC-6ABF-A1511C820599}"/>
              </a:ext>
            </a:extLst>
          </p:cNvPr>
          <p:cNvSpPr/>
          <p:nvPr/>
        </p:nvSpPr>
        <p:spPr>
          <a:xfrm>
            <a:off x="8884783" y="3245538"/>
            <a:ext cx="1003438" cy="2133620"/>
          </a:xfrm>
          <a:prstGeom prst="roundRect">
            <a:avLst/>
          </a:prstGeom>
          <a:solidFill>
            <a:schemeClr val="bg1"/>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Rounded Corners 9">
            <a:extLst>
              <a:ext uri="{FF2B5EF4-FFF2-40B4-BE49-F238E27FC236}">
                <a16:creationId xmlns:a16="http://schemas.microsoft.com/office/drawing/2014/main" id="{4ADFABC5-3308-19C0-9D6B-6B8763FBADD7}"/>
              </a:ext>
            </a:extLst>
          </p:cNvPr>
          <p:cNvSpPr/>
          <p:nvPr/>
        </p:nvSpPr>
        <p:spPr>
          <a:xfrm>
            <a:off x="6885709" y="3245538"/>
            <a:ext cx="1630587" cy="2133620"/>
          </a:xfrm>
          <a:prstGeom prst="roundRect">
            <a:avLst/>
          </a:prstGeom>
          <a:solidFill>
            <a:schemeClr val="bg1"/>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Rounded Corners 10">
            <a:extLst>
              <a:ext uri="{FF2B5EF4-FFF2-40B4-BE49-F238E27FC236}">
                <a16:creationId xmlns:a16="http://schemas.microsoft.com/office/drawing/2014/main" id="{ED39B5FB-D2EC-236E-9F10-D90097E9A116}"/>
              </a:ext>
            </a:extLst>
          </p:cNvPr>
          <p:cNvSpPr/>
          <p:nvPr/>
        </p:nvSpPr>
        <p:spPr>
          <a:xfrm>
            <a:off x="5526339" y="3245538"/>
            <a:ext cx="1003438" cy="2133620"/>
          </a:xfrm>
          <a:prstGeom prst="roundRect">
            <a:avLst/>
          </a:prstGeom>
          <a:solidFill>
            <a:schemeClr val="bg1"/>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Rounded Corners 11">
            <a:extLst>
              <a:ext uri="{FF2B5EF4-FFF2-40B4-BE49-F238E27FC236}">
                <a16:creationId xmlns:a16="http://schemas.microsoft.com/office/drawing/2014/main" id="{13352C79-8A6F-26AC-432A-5C9EBE919CD3}"/>
              </a:ext>
            </a:extLst>
          </p:cNvPr>
          <p:cNvSpPr/>
          <p:nvPr/>
        </p:nvSpPr>
        <p:spPr>
          <a:xfrm>
            <a:off x="4228117" y="3287871"/>
            <a:ext cx="1003438" cy="2133620"/>
          </a:xfrm>
          <a:prstGeom prst="roundRect">
            <a:avLst/>
          </a:prstGeom>
          <a:solidFill>
            <a:schemeClr val="bg1"/>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BE991180-4F03-0D94-9CC6-D411CAF78D4B}"/>
              </a:ext>
            </a:extLst>
          </p:cNvPr>
          <p:cNvSpPr/>
          <p:nvPr/>
        </p:nvSpPr>
        <p:spPr>
          <a:xfrm>
            <a:off x="1679114" y="3612715"/>
            <a:ext cx="446913" cy="112681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TextBox 7">
            <a:extLst>
              <a:ext uri="{FF2B5EF4-FFF2-40B4-BE49-F238E27FC236}">
                <a16:creationId xmlns:a16="http://schemas.microsoft.com/office/drawing/2014/main" id="{DF68C601-0704-99A4-93DF-9B1277B8E073}"/>
              </a:ext>
            </a:extLst>
          </p:cNvPr>
          <p:cNvSpPr txBox="1"/>
          <p:nvPr/>
        </p:nvSpPr>
        <p:spPr>
          <a:xfrm>
            <a:off x="1735155" y="4755772"/>
            <a:ext cx="493199"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cs typeface="Calibri"/>
              </a:rPr>
              <a:t>[N]</a:t>
            </a:r>
            <a:endParaRPr lang="en-US" dirty="0"/>
          </a:p>
        </p:txBody>
      </p:sp>
      <p:sp>
        <p:nvSpPr>
          <p:cNvPr id="15" name="Rectangle 14">
            <a:extLst>
              <a:ext uri="{FF2B5EF4-FFF2-40B4-BE49-F238E27FC236}">
                <a16:creationId xmlns:a16="http://schemas.microsoft.com/office/drawing/2014/main" id="{00228E74-54D9-0F5F-5C0A-10FD253521E4}"/>
              </a:ext>
            </a:extLst>
          </p:cNvPr>
          <p:cNvSpPr/>
          <p:nvPr/>
        </p:nvSpPr>
        <p:spPr>
          <a:xfrm>
            <a:off x="2672605" y="3608704"/>
            <a:ext cx="780453" cy="1107323"/>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TextBox 9">
            <a:extLst>
              <a:ext uri="{FF2B5EF4-FFF2-40B4-BE49-F238E27FC236}">
                <a16:creationId xmlns:a16="http://schemas.microsoft.com/office/drawing/2014/main" id="{269E6C3F-4430-1038-0A3B-6786B9CB330A}"/>
              </a:ext>
            </a:extLst>
          </p:cNvPr>
          <p:cNvSpPr txBox="1"/>
          <p:nvPr/>
        </p:nvSpPr>
        <p:spPr>
          <a:xfrm>
            <a:off x="2404159" y="3235774"/>
            <a:ext cx="1310044"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cs typeface="Calibri"/>
              </a:rPr>
              <a:t>embedding</a:t>
            </a:r>
          </a:p>
        </p:txBody>
      </p:sp>
      <p:sp>
        <p:nvSpPr>
          <p:cNvPr id="17" name="Rectangle 16">
            <a:extLst>
              <a:ext uri="{FF2B5EF4-FFF2-40B4-BE49-F238E27FC236}">
                <a16:creationId xmlns:a16="http://schemas.microsoft.com/office/drawing/2014/main" id="{5838CFBB-C1CB-3BC2-793A-BA2EA2C5E107}"/>
              </a:ext>
            </a:extLst>
          </p:cNvPr>
          <p:cNvSpPr/>
          <p:nvPr/>
        </p:nvSpPr>
        <p:spPr>
          <a:xfrm rot="5400000">
            <a:off x="4073236" y="3979467"/>
            <a:ext cx="1320813" cy="473845"/>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Norm</a:t>
            </a:r>
          </a:p>
        </p:txBody>
      </p:sp>
      <p:sp>
        <p:nvSpPr>
          <p:cNvPr id="18" name="Rectangle 17">
            <a:extLst>
              <a:ext uri="{FF2B5EF4-FFF2-40B4-BE49-F238E27FC236}">
                <a16:creationId xmlns:a16="http://schemas.microsoft.com/office/drawing/2014/main" id="{00CC335F-B9A0-E865-62F2-5C7C0B799933}"/>
              </a:ext>
            </a:extLst>
          </p:cNvPr>
          <p:cNvSpPr/>
          <p:nvPr/>
        </p:nvSpPr>
        <p:spPr>
          <a:xfrm rot="5400000">
            <a:off x="5380028" y="3937133"/>
            <a:ext cx="1320813" cy="473845"/>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Attention</a:t>
            </a:r>
          </a:p>
        </p:txBody>
      </p:sp>
      <p:sp>
        <p:nvSpPr>
          <p:cNvPr id="19" name="Rectangle 18">
            <a:extLst>
              <a:ext uri="{FF2B5EF4-FFF2-40B4-BE49-F238E27FC236}">
                <a16:creationId xmlns:a16="http://schemas.microsoft.com/office/drawing/2014/main" id="{8CC8346C-C8FE-253B-25F7-68A551B54D72}"/>
              </a:ext>
            </a:extLst>
          </p:cNvPr>
          <p:cNvSpPr/>
          <p:nvPr/>
        </p:nvSpPr>
        <p:spPr>
          <a:xfrm rot="5400000">
            <a:off x="6612745" y="3979467"/>
            <a:ext cx="1320813" cy="473845"/>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Dropout</a:t>
            </a:r>
          </a:p>
        </p:txBody>
      </p:sp>
      <p:sp>
        <p:nvSpPr>
          <p:cNvPr id="20" name="Rectangle 19">
            <a:extLst>
              <a:ext uri="{FF2B5EF4-FFF2-40B4-BE49-F238E27FC236}">
                <a16:creationId xmlns:a16="http://schemas.microsoft.com/office/drawing/2014/main" id="{3503C02B-4302-168D-8D46-742B555A79A4}"/>
              </a:ext>
            </a:extLst>
          </p:cNvPr>
          <p:cNvSpPr/>
          <p:nvPr/>
        </p:nvSpPr>
        <p:spPr>
          <a:xfrm rot="5400000">
            <a:off x="7431189" y="3998280"/>
            <a:ext cx="1320813" cy="473845"/>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Norm</a:t>
            </a:r>
          </a:p>
        </p:txBody>
      </p:sp>
      <p:sp>
        <p:nvSpPr>
          <p:cNvPr id="21" name="Rectangle 20">
            <a:extLst>
              <a:ext uri="{FF2B5EF4-FFF2-40B4-BE49-F238E27FC236}">
                <a16:creationId xmlns:a16="http://schemas.microsoft.com/office/drawing/2014/main" id="{96F5C71B-0D15-92E2-1628-620C1DA32067}"/>
              </a:ext>
            </a:extLst>
          </p:cNvPr>
          <p:cNvSpPr/>
          <p:nvPr/>
        </p:nvSpPr>
        <p:spPr>
          <a:xfrm rot="5400000">
            <a:off x="8658855" y="3998281"/>
            <a:ext cx="1320813" cy="473845"/>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MLP</a:t>
            </a:r>
          </a:p>
        </p:txBody>
      </p:sp>
      <p:sp>
        <p:nvSpPr>
          <p:cNvPr id="22" name="TextBox 15">
            <a:extLst>
              <a:ext uri="{FF2B5EF4-FFF2-40B4-BE49-F238E27FC236}">
                <a16:creationId xmlns:a16="http://schemas.microsoft.com/office/drawing/2014/main" id="{C4F3FA30-8AA7-E531-286D-50EDF359F178}"/>
              </a:ext>
            </a:extLst>
          </p:cNvPr>
          <p:cNvSpPr txBox="1"/>
          <p:nvPr/>
        </p:nvSpPr>
        <p:spPr>
          <a:xfrm>
            <a:off x="4436040" y="5436106"/>
            <a:ext cx="655022"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cs typeface="Calibri"/>
              </a:rPr>
              <a:t>Seq para</a:t>
            </a:r>
            <a:endParaRPr lang="en-US" dirty="0"/>
          </a:p>
        </p:txBody>
      </p:sp>
      <p:sp>
        <p:nvSpPr>
          <p:cNvPr id="23" name="TextBox 16">
            <a:extLst>
              <a:ext uri="{FF2B5EF4-FFF2-40B4-BE49-F238E27FC236}">
                <a16:creationId xmlns:a16="http://schemas.microsoft.com/office/drawing/2014/main" id="{9DE3CD1F-A1D4-2B65-1D6B-87CD71F989E4}"/>
              </a:ext>
            </a:extLst>
          </p:cNvPr>
          <p:cNvSpPr txBox="1"/>
          <p:nvPr/>
        </p:nvSpPr>
        <p:spPr>
          <a:xfrm>
            <a:off x="5617629" y="5422893"/>
            <a:ext cx="984855"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cs typeface="Calibri"/>
              </a:rPr>
              <a:t>Tensor</a:t>
            </a:r>
            <a:endParaRPr lang="en-US" dirty="0" err="1">
              <a:cs typeface="Calibri"/>
            </a:endParaRPr>
          </a:p>
          <a:p>
            <a:r>
              <a:rPr lang="en-US" dirty="0">
                <a:cs typeface="Calibri"/>
              </a:rPr>
              <a:t>para</a:t>
            </a:r>
          </a:p>
        </p:txBody>
      </p:sp>
      <p:sp>
        <p:nvSpPr>
          <p:cNvPr id="24" name="TextBox 17">
            <a:extLst>
              <a:ext uri="{FF2B5EF4-FFF2-40B4-BE49-F238E27FC236}">
                <a16:creationId xmlns:a16="http://schemas.microsoft.com/office/drawing/2014/main" id="{22F48237-9F0D-71A6-1138-A4BC6B76D6DC}"/>
              </a:ext>
            </a:extLst>
          </p:cNvPr>
          <p:cNvSpPr txBox="1"/>
          <p:nvPr/>
        </p:nvSpPr>
        <p:spPr>
          <a:xfrm>
            <a:off x="7429821" y="5433727"/>
            <a:ext cx="655022"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cs typeface="Calibri"/>
              </a:rPr>
              <a:t>Seq para</a:t>
            </a:r>
            <a:endParaRPr lang="en-US" dirty="0"/>
          </a:p>
        </p:txBody>
      </p:sp>
      <p:sp>
        <p:nvSpPr>
          <p:cNvPr id="25" name="TextBox 18">
            <a:extLst>
              <a:ext uri="{FF2B5EF4-FFF2-40B4-BE49-F238E27FC236}">
                <a16:creationId xmlns:a16="http://schemas.microsoft.com/office/drawing/2014/main" id="{1203209C-FC1F-7E06-9EA4-6996098F1662}"/>
              </a:ext>
            </a:extLst>
          </p:cNvPr>
          <p:cNvSpPr txBox="1"/>
          <p:nvPr/>
        </p:nvSpPr>
        <p:spPr>
          <a:xfrm>
            <a:off x="8933490" y="5460982"/>
            <a:ext cx="969095"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cs typeface="Calibri"/>
              </a:rPr>
              <a:t>Tensor</a:t>
            </a:r>
            <a:endParaRPr lang="en-US" dirty="0" err="1">
              <a:cs typeface="Calibri"/>
            </a:endParaRPr>
          </a:p>
          <a:p>
            <a:r>
              <a:rPr lang="en-US" dirty="0">
                <a:cs typeface="Calibri"/>
              </a:rPr>
              <a:t>para</a:t>
            </a:r>
          </a:p>
        </p:txBody>
      </p:sp>
      <p:sp>
        <p:nvSpPr>
          <p:cNvPr id="26" name="TextBox 19">
            <a:extLst>
              <a:ext uri="{FF2B5EF4-FFF2-40B4-BE49-F238E27FC236}">
                <a16:creationId xmlns:a16="http://schemas.microsoft.com/office/drawing/2014/main" id="{AA0369EA-473D-5739-20E5-D6A63BC38838}"/>
              </a:ext>
            </a:extLst>
          </p:cNvPr>
          <p:cNvSpPr txBox="1"/>
          <p:nvPr/>
        </p:nvSpPr>
        <p:spPr>
          <a:xfrm>
            <a:off x="1468566" y="5358379"/>
            <a:ext cx="2075712"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cs typeface="Calibri"/>
              </a:rPr>
              <a:t>g: </a:t>
            </a:r>
            <a:r>
              <a:rPr lang="en-US" dirty="0" err="1">
                <a:cs typeface="Calibri"/>
              </a:rPr>
              <a:t>allgather</a:t>
            </a:r>
            <a:endParaRPr lang="en-US" dirty="0">
              <a:cs typeface="Calibri"/>
            </a:endParaRPr>
          </a:p>
          <a:p>
            <a:r>
              <a:rPr lang="en-US" dirty="0">
                <a:cs typeface="Calibri"/>
              </a:rPr>
              <a:t>g' reduce-scatter </a:t>
            </a:r>
          </a:p>
        </p:txBody>
      </p:sp>
      <p:sp>
        <p:nvSpPr>
          <p:cNvPr id="28" name="TextBox 21">
            <a:extLst>
              <a:ext uri="{FF2B5EF4-FFF2-40B4-BE49-F238E27FC236}">
                <a16:creationId xmlns:a16="http://schemas.microsoft.com/office/drawing/2014/main" id="{57F59253-D105-4B30-0BC1-9562E2009419}"/>
              </a:ext>
            </a:extLst>
          </p:cNvPr>
          <p:cNvSpPr txBox="1"/>
          <p:nvPr/>
        </p:nvSpPr>
        <p:spPr>
          <a:xfrm>
            <a:off x="3651863" y="3724204"/>
            <a:ext cx="548173"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dirty="0">
                <a:cs typeface="Calibri"/>
              </a:rPr>
              <a:t>g'</a:t>
            </a:r>
            <a:endParaRPr lang="en-US" dirty="0">
              <a:cs typeface="Calibri"/>
            </a:endParaRPr>
          </a:p>
        </p:txBody>
      </p:sp>
      <p:sp>
        <p:nvSpPr>
          <p:cNvPr id="29" name="TextBox 22">
            <a:extLst>
              <a:ext uri="{FF2B5EF4-FFF2-40B4-BE49-F238E27FC236}">
                <a16:creationId xmlns:a16="http://schemas.microsoft.com/office/drawing/2014/main" id="{7089097A-96A4-D81E-CA1E-12A23CD73E8F}"/>
              </a:ext>
            </a:extLst>
          </p:cNvPr>
          <p:cNvSpPr txBox="1"/>
          <p:nvPr/>
        </p:nvSpPr>
        <p:spPr>
          <a:xfrm>
            <a:off x="5261782" y="3722429"/>
            <a:ext cx="395579" cy="52248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dirty="0">
                <a:cs typeface="Calibri"/>
              </a:rPr>
              <a:t>g</a:t>
            </a:r>
          </a:p>
        </p:txBody>
      </p:sp>
      <p:sp>
        <p:nvSpPr>
          <p:cNvPr id="30" name="TextBox 23">
            <a:extLst>
              <a:ext uri="{FF2B5EF4-FFF2-40B4-BE49-F238E27FC236}">
                <a16:creationId xmlns:a16="http://schemas.microsoft.com/office/drawing/2014/main" id="{271FDA53-C73F-0843-7920-6DAFBAFF8EF6}"/>
              </a:ext>
            </a:extLst>
          </p:cNvPr>
          <p:cNvSpPr txBox="1"/>
          <p:nvPr/>
        </p:nvSpPr>
        <p:spPr>
          <a:xfrm>
            <a:off x="6490599" y="3731367"/>
            <a:ext cx="514744"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dirty="0">
                <a:cs typeface="Calibri"/>
              </a:rPr>
              <a:t>g'</a:t>
            </a:r>
          </a:p>
        </p:txBody>
      </p:sp>
      <p:sp>
        <p:nvSpPr>
          <p:cNvPr id="31" name="TextBox 24">
            <a:extLst>
              <a:ext uri="{FF2B5EF4-FFF2-40B4-BE49-F238E27FC236}">
                <a16:creationId xmlns:a16="http://schemas.microsoft.com/office/drawing/2014/main" id="{C3F400FD-7856-CAA2-5BF9-8B7AA78E5B65}"/>
              </a:ext>
            </a:extLst>
          </p:cNvPr>
          <p:cNvSpPr txBox="1"/>
          <p:nvPr/>
        </p:nvSpPr>
        <p:spPr>
          <a:xfrm>
            <a:off x="8494378" y="3731367"/>
            <a:ext cx="385579"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dirty="0">
                <a:cs typeface="Calibri"/>
              </a:rPr>
              <a:t>g</a:t>
            </a:r>
          </a:p>
        </p:txBody>
      </p:sp>
      <p:sp>
        <p:nvSpPr>
          <p:cNvPr id="32" name="TextBox 25">
            <a:extLst>
              <a:ext uri="{FF2B5EF4-FFF2-40B4-BE49-F238E27FC236}">
                <a16:creationId xmlns:a16="http://schemas.microsoft.com/office/drawing/2014/main" id="{099A9C9F-22BD-8277-46C0-07E3D06891F9}"/>
              </a:ext>
            </a:extLst>
          </p:cNvPr>
          <p:cNvSpPr txBox="1"/>
          <p:nvPr/>
        </p:nvSpPr>
        <p:spPr>
          <a:xfrm>
            <a:off x="6200030" y="6388285"/>
            <a:ext cx="1310044"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cs typeface="Calibri"/>
              </a:rPr>
              <a:t>One layer</a:t>
            </a:r>
          </a:p>
        </p:txBody>
      </p:sp>
      <p:sp>
        <p:nvSpPr>
          <p:cNvPr id="33" name="TextBox 26">
            <a:extLst>
              <a:ext uri="{FF2B5EF4-FFF2-40B4-BE49-F238E27FC236}">
                <a16:creationId xmlns:a16="http://schemas.microsoft.com/office/drawing/2014/main" id="{843A61D4-8C09-9537-D8F1-4312BFACEFBE}"/>
              </a:ext>
            </a:extLst>
          </p:cNvPr>
          <p:cNvSpPr txBox="1"/>
          <p:nvPr/>
        </p:nvSpPr>
        <p:spPr>
          <a:xfrm>
            <a:off x="2738054" y="4736524"/>
            <a:ext cx="779454"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cs typeface="Calibri"/>
              </a:rPr>
              <a:t>[N, d]</a:t>
            </a:r>
            <a:endParaRPr lang="en-US" dirty="0"/>
          </a:p>
        </p:txBody>
      </p:sp>
      <p:sp>
        <p:nvSpPr>
          <p:cNvPr id="34" name="TextBox 27">
            <a:extLst>
              <a:ext uri="{FF2B5EF4-FFF2-40B4-BE49-F238E27FC236}">
                <a16:creationId xmlns:a16="http://schemas.microsoft.com/office/drawing/2014/main" id="{AE63CF27-9619-639E-F950-BE38543FE1BD}"/>
              </a:ext>
            </a:extLst>
          </p:cNvPr>
          <p:cNvSpPr txBox="1"/>
          <p:nvPr/>
        </p:nvSpPr>
        <p:spPr>
          <a:xfrm>
            <a:off x="4318497" y="4920054"/>
            <a:ext cx="881230" cy="33855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cs typeface="Calibri"/>
              </a:rPr>
              <a:t>[N/p, d]</a:t>
            </a:r>
            <a:endParaRPr lang="en-US" sz="1600" dirty="0"/>
          </a:p>
        </p:txBody>
      </p:sp>
      <p:sp>
        <p:nvSpPr>
          <p:cNvPr id="35" name="TextBox 28">
            <a:extLst>
              <a:ext uri="{FF2B5EF4-FFF2-40B4-BE49-F238E27FC236}">
                <a16:creationId xmlns:a16="http://schemas.microsoft.com/office/drawing/2014/main" id="{84E3D583-5052-6C3E-4630-F2C159A9D3E8}"/>
              </a:ext>
            </a:extLst>
          </p:cNvPr>
          <p:cNvSpPr txBox="1"/>
          <p:nvPr/>
        </p:nvSpPr>
        <p:spPr>
          <a:xfrm>
            <a:off x="5662313" y="4945472"/>
            <a:ext cx="855081" cy="33855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cs typeface="Calibri"/>
              </a:rPr>
              <a:t>[N, d/p]</a:t>
            </a:r>
            <a:endParaRPr lang="en-US" sz="1600" dirty="0"/>
          </a:p>
        </p:txBody>
      </p:sp>
      <p:sp>
        <p:nvSpPr>
          <p:cNvPr id="36" name="TextBox 29">
            <a:extLst>
              <a:ext uri="{FF2B5EF4-FFF2-40B4-BE49-F238E27FC236}">
                <a16:creationId xmlns:a16="http://schemas.microsoft.com/office/drawing/2014/main" id="{762237F0-3D3F-A520-E50C-FE0E092EE17B}"/>
              </a:ext>
            </a:extLst>
          </p:cNvPr>
          <p:cNvSpPr txBox="1"/>
          <p:nvPr/>
        </p:nvSpPr>
        <p:spPr>
          <a:xfrm>
            <a:off x="1610463" y="3208398"/>
            <a:ext cx="742147"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cs typeface="Calibri"/>
              </a:rPr>
              <a:t>input</a:t>
            </a:r>
          </a:p>
        </p:txBody>
      </p:sp>
      <p:sp>
        <p:nvSpPr>
          <p:cNvPr id="37" name="TextBox 30">
            <a:extLst>
              <a:ext uri="{FF2B5EF4-FFF2-40B4-BE49-F238E27FC236}">
                <a16:creationId xmlns:a16="http://schemas.microsoft.com/office/drawing/2014/main" id="{B8A7AA13-2F60-B6B2-3247-F8E6FB4785EA}"/>
              </a:ext>
            </a:extLst>
          </p:cNvPr>
          <p:cNvSpPr txBox="1"/>
          <p:nvPr/>
        </p:nvSpPr>
        <p:spPr>
          <a:xfrm>
            <a:off x="7285440" y="4981261"/>
            <a:ext cx="896589" cy="33855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cs typeface="Calibri"/>
              </a:rPr>
              <a:t>[N/p, d]</a:t>
            </a:r>
            <a:endParaRPr lang="en-US" sz="1600" dirty="0"/>
          </a:p>
        </p:txBody>
      </p:sp>
      <p:sp>
        <p:nvSpPr>
          <p:cNvPr id="38" name="TextBox 31">
            <a:extLst>
              <a:ext uri="{FF2B5EF4-FFF2-40B4-BE49-F238E27FC236}">
                <a16:creationId xmlns:a16="http://schemas.microsoft.com/office/drawing/2014/main" id="{E90EA51C-9C8C-42E2-E40A-D894B43FBD3B}"/>
              </a:ext>
            </a:extLst>
          </p:cNvPr>
          <p:cNvSpPr txBox="1"/>
          <p:nvPr/>
        </p:nvSpPr>
        <p:spPr>
          <a:xfrm>
            <a:off x="8945564" y="4988806"/>
            <a:ext cx="900969" cy="33855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cs typeface="Calibri"/>
              </a:rPr>
              <a:t>[N, d/p]</a:t>
            </a:r>
            <a:endParaRPr lang="en-US" sz="1600" dirty="0"/>
          </a:p>
        </p:txBody>
      </p:sp>
      <p:cxnSp>
        <p:nvCxnSpPr>
          <p:cNvPr id="39" name="Straight Arrow Connector 38">
            <a:extLst>
              <a:ext uri="{FF2B5EF4-FFF2-40B4-BE49-F238E27FC236}">
                <a16:creationId xmlns:a16="http://schemas.microsoft.com/office/drawing/2014/main" id="{A4BE531E-D83E-C15F-C5B8-1B9F3B6974BA}"/>
              </a:ext>
            </a:extLst>
          </p:cNvPr>
          <p:cNvCxnSpPr>
            <a:cxnSpLocks/>
          </p:cNvCxnSpPr>
          <p:nvPr/>
        </p:nvCxnSpPr>
        <p:spPr>
          <a:xfrm>
            <a:off x="2135309" y="4234571"/>
            <a:ext cx="436769" cy="27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00C7A733-4978-D092-8ABC-6BBA34A5D9C8}"/>
              </a:ext>
            </a:extLst>
          </p:cNvPr>
          <p:cNvCxnSpPr>
            <a:cxnSpLocks/>
          </p:cNvCxnSpPr>
          <p:nvPr/>
        </p:nvCxnSpPr>
        <p:spPr>
          <a:xfrm>
            <a:off x="3528413" y="4293246"/>
            <a:ext cx="436769" cy="27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6A289673-74B5-AAC0-D25F-B0ECB0360238}"/>
              </a:ext>
            </a:extLst>
          </p:cNvPr>
          <p:cNvCxnSpPr>
            <a:cxnSpLocks/>
          </p:cNvCxnSpPr>
          <p:nvPr/>
        </p:nvCxnSpPr>
        <p:spPr>
          <a:xfrm>
            <a:off x="5066437" y="4293246"/>
            <a:ext cx="436769" cy="27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C1DB841D-F079-DAFC-885A-7699A6929B7B}"/>
              </a:ext>
            </a:extLst>
          </p:cNvPr>
          <p:cNvCxnSpPr>
            <a:cxnSpLocks/>
          </p:cNvCxnSpPr>
          <p:nvPr/>
        </p:nvCxnSpPr>
        <p:spPr>
          <a:xfrm>
            <a:off x="6441944" y="4293246"/>
            <a:ext cx="436769" cy="27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9CCB1BF9-6F42-2E2C-4A39-470BF7564853}"/>
              </a:ext>
            </a:extLst>
          </p:cNvPr>
          <p:cNvCxnSpPr>
            <a:cxnSpLocks/>
          </p:cNvCxnSpPr>
          <p:nvPr/>
        </p:nvCxnSpPr>
        <p:spPr>
          <a:xfrm>
            <a:off x="7537225" y="4289652"/>
            <a:ext cx="312524" cy="62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E6397446-76E2-D1F4-B1F5-98753D626652}"/>
              </a:ext>
            </a:extLst>
          </p:cNvPr>
          <p:cNvCxnSpPr>
            <a:cxnSpLocks/>
          </p:cNvCxnSpPr>
          <p:nvPr/>
        </p:nvCxnSpPr>
        <p:spPr>
          <a:xfrm>
            <a:off x="8535172" y="4293246"/>
            <a:ext cx="436769" cy="27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3345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C26299-D7A1-0345-2EE7-9700CA858AD3}"/>
              </a:ext>
            </a:extLst>
          </p:cNvPr>
          <p:cNvSpPr txBox="1"/>
          <p:nvPr/>
        </p:nvSpPr>
        <p:spPr>
          <a:xfrm>
            <a:off x="54592" y="79120"/>
            <a:ext cx="4117074" cy="400110"/>
          </a:xfrm>
          <a:prstGeom prst="rect">
            <a:avLst/>
          </a:prstGeom>
          <a:noFill/>
        </p:spPr>
        <p:txBody>
          <a:bodyPr wrap="square" rtlCol="0">
            <a:spAutoFit/>
          </a:bodyPr>
          <a:lstStyle/>
          <a:p>
            <a:r>
              <a:rPr lang="en-US" sz="2000" b="1" i="0" dirty="0">
                <a:solidFill>
                  <a:srgbClr val="000000"/>
                </a:solidFill>
                <a:effectLst/>
                <a:latin typeface="Calibri" panose="020F0502020204030204" pitchFamily="34" charset="0"/>
              </a:rPr>
              <a:t>1.3 Where sequence parallel happen</a:t>
            </a:r>
          </a:p>
        </p:txBody>
      </p:sp>
      <p:pic>
        <p:nvPicPr>
          <p:cNvPr id="9" name="Picture 8">
            <a:extLst>
              <a:ext uri="{FF2B5EF4-FFF2-40B4-BE49-F238E27FC236}">
                <a16:creationId xmlns:a16="http://schemas.microsoft.com/office/drawing/2014/main" id="{51396A2C-08FA-A6A7-A98E-D87DA8E5C54D}"/>
              </a:ext>
            </a:extLst>
          </p:cNvPr>
          <p:cNvPicPr>
            <a:picLocks noChangeAspect="1"/>
          </p:cNvPicPr>
          <p:nvPr/>
        </p:nvPicPr>
        <p:blipFill>
          <a:blip r:embed="rId2"/>
          <a:stretch>
            <a:fillRect/>
          </a:stretch>
        </p:blipFill>
        <p:spPr>
          <a:xfrm>
            <a:off x="509518" y="3098614"/>
            <a:ext cx="5721700" cy="3274971"/>
          </a:xfrm>
          <a:prstGeom prst="rect">
            <a:avLst/>
          </a:prstGeom>
        </p:spPr>
      </p:pic>
      <p:pic>
        <p:nvPicPr>
          <p:cNvPr id="10" name="Picture 9">
            <a:extLst>
              <a:ext uri="{FF2B5EF4-FFF2-40B4-BE49-F238E27FC236}">
                <a16:creationId xmlns:a16="http://schemas.microsoft.com/office/drawing/2014/main" id="{92E8B3D2-257A-678C-6E20-7E8907218CFF}"/>
              </a:ext>
            </a:extLst>
          </p:cNvPr>
          <p:cNvPicPr>
            <a:picLocks noChangeAspect="1"/>
          </p:cNvPicPr>
          <p:nvPr/>
        </p:nvPicPr>
        <p:blipFill>
          <a:blip r:embed="rId3"/>
          <a:stretch>
            <a:fillRect/>
          </a:stretch>
        </p:blipFill>
        <p:spPr>
          <a:xfrm>
            <a:off x="509518" y="767653"/>
            <a:ext cx="7433609" cy="2205767"/>
          </a:xfrm>
          <a:prstGeom prst="rect">
            <a:avLst/>
          </a:prstGeom>
        </p:spPr>
      </p:pic>
      <p:sp>
        <p:nvSpPr>
          <p:cNvPr id="11" name="TextBox 10">
            <a:extLst>
              <a:ext uri="{FF2B5EF4-FFF2-40B4-BE49-F238E27FC236}">
                <a16:creationId xmlns:a16="http://schemas.microsoft.com/office/drawing/2014/main" id="{89DC393A-4669-9FB7-943A-F7AD7FD183B2}"/>
              </a:ext>
            </a:extLst>
          </p:cNvPr>
          <p:cNvSpPr txBox="1"/>
          <p:nvPr/>
        </p:nvSpPr>
        <p:spPr>
          <a:xfrm>
            <a:off x="2898889" y="6341659"/>
            <a:ext cx="1351128" cy="369332"/>
          </a:xfrm>
          <a:prstGeom prst="rect">
            <a:avLst/>
          </a:prstGeom>
          <a:noFill/>
        </p:spPr>
        <p:txBody>
          <a:bodyPr wrap="square" rtlCol="0">
            <a:spAutoFit/>
          </a:bodyPr>
          <a:lstStyle/>
          <a:p>
            <a:r>
              <a:rPr lang="en-US" dirty="0"/>
              <a:t>Self attn</a:t>
            </a:r>
          </a:p>
        </p:txBody>
      </p:sp>
      <p:sp>
        <p:nvSpPr>
          <p:cNvPr id="12" name="Rectangle 11">
            <a:extLst>
              <a:ext uri="{FF2B5EF4-FFF2-40B4-BE49-F238E27FC236}">
                <a16:creationId xmlns:a16="http://schemas.microsoft.com/office/drawing/2014/main" id="{FF6DCF83-1611-E269-7CAF-D2FCF7DF5B73}"/>
              </a:ext>
            </a:extLst>
          </p:cNvPr>
          <p:cNvSpPr/>
          <p:nvPr/>
        </p:nvSpPr>
        <p:spPr>
          <a:xfrm>
            <a:off x="6365421" y="4484744"/>
            <a:ext cx="859807" cy="196439"/>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7936AEB-5274-5E5B-ABFA-218E59A0A8D2}"/>
              </a:ext>
            </a:extLst>
          </p:cNvPr>
          <p:cNvSpPr/>
          <p:nvPr/>
        </p:nvSpPr>
        <p:spPr>
          <a:xfrm>
            <a:off x="7400375" y="4263923"/>
            <a:ext cx="768824" cy="803035"/>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3F27BED-0A20-4E90-0422-32233159B2C6}"/>
              </a:ext>
            </a:extLst>
          </p:cNvPr>
          <p:cNvSpPr txBox="1"/>
          <p:nvPr/>
        </p:nvSpPr>
        <p:spPr>
          <a:xfrm>
            <a:off x="6809104" y="5220846"/>
            <a:ext cx="978090" cy="369332"/>
          </a:xfrm>
          <a:prstGeom prst="rect">
            <a:avLst/>
          </a:prstGeom>
          <a:noFill/>
        </p:spPr>
        <p:txBody>
          <a:bodyPr wrap="square" rtlCol="0">
            <a:spAutoFit/>
          </a:bodyPr>
          <a:lstStyle/>
          <a:p>
            <a:r>
              <a:rPr lang="en-US" dirty="0"/>
              <a:t>linear</a:t>
            </a:r>
          </a:p>
        </p:txBody>
      </p:sp>
      <p:sp>
        <p:nvSpPr>
          <p:cNvPr id="15" name="TextBox 14">
            <a:extLst>
              <a:ext uri="{FF2B5EF4-FFF2-40B4-BE49-F238E27FC236}">
                <a16:creationId xmlns:a16="http://schemas.microsoft.com/office/drawing/2014/main" id="{D1576CEB-FF51-F045-EDD5-D65F0997B132}"/>
              </a:ext>
            </a:extLst>
          </p:cNvPr>
          <p:cNvSpPr txBox="1"/>
          <p:nvPr/>
        </p:nvSpPr>
        <p:spPr>
          <a:xfrm>
            <a:off x="6365421" y="4146190"/>
            <a:ext cx="887103" cy="338554"/>
          </a:xfrm>
          <a:prstGeom prst="rect">
            <a:avLst/>
          </a:prstGeom>
          <a:noFill/>
        </p:spPr>
        <p:txBody>
          <a:bodyPr wrap="square" rtlCol="0">
            <a:spAutoFit/>
          </a:bodyPr>
          <a:lstStyle/>
          <a:p>
            <a:r>
              <a:rPr lang="en-US" sz="1600" dirty="0"/>
              <a:t>[N/p, d] </a:t>
            </a:r>
          </a:p>
        </p:txBody>
      </p:sp>
      <p:sp>
        <p:nvSpPr>
          <p:cNvPr id="16" name="TextBox 15">
            <a:extLst>
              <a:ext uri="{FF2B5EF4-FFF2-40B4-BE49-F238E27FC236}">
                <a16:creationId xmlns:a16="http://schemas.microsoft.com/office/drawing/2014/main" id="{EBDB31BB-C12A-F130-BCCB-DC49A98C9C24}"/>
              </a:ext>
            </a:extLst>
          </p:cNvPr>
          <p:cNvSpPr txBox="1"/>
          <p:nvPr/>
        </p:nvSpPr>
        <p:spPr>
          <a:xfrm>
            <a:off x="7400375" y="3884580"/>
            <a:ext cx="671015" cy="338554"/>
          </a:xfrm>
          <a:prstGeom prst="rect">
            <a:avLst/>
          </a:prstGeom>
          <a:noFill/>
        </p:spPr>
        <p:txBody>
          <a:bodyPr wrap="square" rtlCol="0">
            <a:spAutoFit/>
          </a:bodyPr>
          <a:lstStyle/>
          <a:p>
            <a:r>
              <a:rPr lang="en-US" sz="1600" dirty="0"/>
              <a:t>[d, d] </a:t>
            </a:r>
          </a:p>
        </p:txBody>
      </p:sp>
      <p:sp>
        <p:nvSpPr>
          <p:cNvPr id="22" name="TextBox 21">
            <a:extLst>
              <a:ext uri="{FF2B5EF4-FFF2-40B4-BE49-F238E27FC236}">
                <a16:creationId xmlns:a16="http://schemas.microsoft.com/office/drawing/2014/main" id="{506ACC47-B9D3-CC87-1431-B6DDB5F420E2}"/>
              </a:ext>
            </a:extLst>
          </p:cNvPr>
          <p:cNvSpPr txBox="1"/>
          <p:nvPr/>
        </p:nvSpPr>
        <p:spPr>
          <a:xfrm rot="5400000">
            <a:off x="8150711" y="4480774"/>
            <a:ext cx="1241947" cy="369332"/>
          </a:xfrm>
          <a:prstGeom prst="rect">
            <a:avLst/>
          </a:prstGeom>
          <a:solidFill>
            <a:schemeClr val="tx2">
              <a:lumMod val="10000"/>
              <a:lumOff val="90000"/>
            </a:schemeClr>
          </a:solidFill>
          <a:ln>
            <a:solidFill>
              <a:schemeClr val="tx1"/>
            </a:solidFill>
            <a:prstDash val="dash"/>
          </a:ln>
        </p:spPr>
        <p:txBody>
          <a:bodyPr wrap="square" rtlCol="0">
            <a:spAutoFit/>
          </a:bodyPr>
          <a:lstStyle/>
          <a:p>
            <a:r>
              <a:rPr lang="en-US" dirty="0"/>
              <a:t>Dropout </a:t>
            </a:r>
          </a:p>
        </p:txBody>
      </p:sp>
      <p:cxnSp>
        <p:nvCxnSpPr>
          <p:cNvPr id="24" name="Straight Arrow Connector 23">
            <a:extLst>
              <a:ext uri="{FF2B5EF4-FFF2-40B4-BE49-F238E27FC236}">
                <a16:creationId xmlns:a16="http://schemas.microsoft.com/office/drawing/2014/main" id="{6B41D5C4-55F2-A099-F8CF-A760DC3C8BF9}"/>
              </a:ext>
            </a:extLst>
          </p:cNvPr>
          <p:cNvCxnSpPr>
            <a:cxnSpLocks/>
            <a:stCxn id="13" idx="3"/>
            <a:endCxn id="22" idx="2"/>
          </p:cNvCxnSpPr>
          <p:nvPr/>
        </p:nvCxnSpPr>
        <p:spPr>
          <a:xfrm>
            <a:off x="8169199" y="4665441"/>
            <a:ext cx="41782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345BD7D2-96D3-472C-90D5-31155E7491D0}"/>
              </a:ext>
            </a:extLst>
          </p:cNvPr>
          <p:cNvSpPr txBox="1"/>
          <p:nvPr/>
        </p:nvSpPr>
        <p:spPr>
          <a:xfrm>
            <a:off x="7839386" y="1715529"/>
            <a:ext cx="2233930" cy="369332"/>
          </a:xfrm>
          <a:prstGeom prst="rect">
            <a:avLst/>
          </a:prstGeom>
          <a:noFill/>
        </p:spPr>
        <p:txBody>
          <a:bodyPr wrap="square" rtlCol="0">
            <a:spAutoFit/>
          </a:bodyPr>
          <a:lstStyle/>
          <a:p>
            <a:r>
              <a:rPr lang="en-US" dirty="0"/>
              <a:t>Figure for reference</a:t>
            </a:r>
          </a:p>
        </p:txBody>
      </p:sp>
      <p:sp>
        <p:nvSpPr>
          <p:cNvPr id="27" name="TextBox 26">
            <a:extLst>
              <a:ext uri="{FF2B5EF4-FFF2-40B4-BE49-F238E27FC236}">
                <a16:creationId xmlns:a16="http://schemas.microsoft.com/office/drawing/2014/main" id="{2A958287-44A6-F163-ABDD-153BBE5F2476}"/>
              </a:ext>
            </a:extLst>
          </p:cNvPr>
          <p:cNvSpPr txBox="1"/>
          <p:nvPr/>
        </p:nvSpPr>
        <p:spPr>
          <a:xfrm>
            <a:off x="102798" y="380812"/>
            <a:ext cx="1215911" cy="369332"/>
          </a:xfrm>
          <a:prstGeom prst="rect">
            <a:avLst/>
          </a:prstGeom>
          <a:noFill/>
        </p:spPr>
        <p:txBody>
          <a:bodyPr wrap="square" rtlCol="0">
            <a:spAutoFit/>
          </a:bodyPr>
          <a:lstStyle/>
          <a:p>
            <a:r>
              <a:rPr lang="en-US" b="1" dirty="0"/>
              <a:t>Sam</a:t>
            </a:r>
          </a:p>
        </p:txBody>
      </p:sp>
      <p:cxnSp>
        <p:nvCxnSpPr>
          <p:cNvPr id="29" name="Straight Arrow Connector 28">
            <a:extLst>
              <a:ext uri="{FF2B5EF4-FFF2-40B4-BE49-F238E27FC236}">
                <a16:creationId xmlns:a16="http://schemas.microsoft.com/office/drawing/2014/main" id="{79DF00EA-686D-739B-7769-E35344280328}"/>
              </a:ext>
            </a:extLst>
          </p:cNvPr>
          <p:cNvCxnSpPr/>
          <p:nvPr/>
        </p:nvCxnSpPr>
        <p:spPr>
          <a:xfrm flipH="1">
            <a:off x="2243667" y="2328333"/>
            <a:ext cx="194733" cy="77028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7E1DA157-A5BD-7377-9662-77D081854BBE}"/>
              </a:ext>
            </a:extLst>
          </p:cNvPr>
          <p:cNvCxnSpPr/>
          <p:nvPr/>
        </p:nvCxnSpPr>
        <p:spPr>
          <a:xfrm>
            <a:off x="2898889" y="2311400"/>
            <a:ext cx="4771911" cy="144356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940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2ED052-71A3-D4AA-9B34-3C57FCBD5F51}"/>
              </a:ext>
            </a:extLst>
          </p:cNvPr>
          <p:cNvPicPr>
            <a:picLocks noChangeAspect="1"/>
          </p:cNvPicPr>
          <p:nvPr/>
        </p:nvPicPr>
        <p:blipFill>
          <a:blip r:embed="rId2"/>
          <a:stretch>
            <a:fillRect/>
          </a:stretch>
        </p:blipFill>
        <p:spPr>
          <a:xfrm>
            <a:off x="6745687" y="1018702"/>
            <a:ext cx="5696080" cy="3260305"/>
          </a:xfrm>
          <a:prstGeom prst="rect">
            <a:avLst/>
          </a:prstGeom>
        </p:spPr>
      </p:pic>
      <p:sp>
        <p:nvSpPr>
          <p:cNvPr id="7" name="TextBox 6">
            <a:extLst>
              <a:ext uri="{FF2B5EF4-FFF2-40B4-BE49-F238E27FC236}">
                <a16:creationId xmlns:a16="http://schemas.microsoft.com/office/drawing/2014/main" id="{EE168235-87A7-3550-861F-CA7F534A1184}"/>
              </a:ext>
            </a:extLst>
          </p:cNvPr>
          <p:cNvSpPr txBox="1"/>
          <p:nvPr/>
        </p:nvSpPr>
        <p:spPr>
          <a:xfrm>
            <a:off x="36196" y="38471"/>
            <a:ext cx="5108179" cy="400110"/>
          </a:xfrm>
          <a:prstGeom prst="rect">
            <a:avLst/>
          </a:prstGeom>
          <a:noFill/>
        </p:spPr>
        <p:txBody>
          <a:bodyPr wrap="square" rtlCol="0">
            <a:spAutoFit/>
          </a:bodyPr>
          <a:lstStyle/>
          <a:p>
            <a:r>
              <a:rPr lang="en-US" sz="2000" b="1" dirty="0"/>
              <a:t>2.1 Communication analysis of self attn</a:t>
            </a:r>
          </a:p>
        </p:txBody>
      </p:sp>
      <p:sp>
        <p:nvSpPr>
          <p:cNvPr id="11" name="TextBox 10">
            <a:extLst>
              <a:ext uri="{FF2B5EF4-FFF2-40B4-BE49-F238E27FC236}">
                <a16:creationId xmlns:a16="http://schemas.microsoft.com/office/drawing/2014/main" id="{FA03DFD3-FED0-FD2C-8364-1B0F8E52703C}"/>
              </a:ext>
            </a:extLst>
          </p:cNvPr>
          <p:cNvSpPr txBox="1"/>
          <p:nvPr/>
        </p:nvSpPr>
        <p:spPr>
          <a:xfrm>
            <a:off x="1437869" y="563595"/>
            <a:ext cx="1228298" cy="338554"/>
          </a:xfrm>
          <a:prstGeom prst="rect">
            <a:avLst/>
          </a:prstGeom>
          <a:noFill/>
        </p:spPr>
        <p:txBody>
          <a:bodyPr wrap="square" rtlCol="0">
            <a:spAutoFit/>
          </a:bodyPr>
          <a:lstStyle/>
          <a:p>
            <a:r>
              <a:rPr lang="en-US" sz="1600" dirty="0" err="1"/>
              <a:t>Allgather</a:t>
            </a:r>
            <a:endParaRPr lang="en-US" sz="1600" dirty="0"/>
          </a:p>
        </p:txBody>
      </p:sp>
      <p:sp>
        <p:nvSpPr>
          <p:cNvPr id="12" name="TextBox 11">
            <a:extLst>
              <a:ext uri="{FF2B5EF4-FFF2-40B4-BE49-F238E27FC236}">
                <a16:creationId xmlns:a16="http://schemas.microsoft.com/office/drawing/2014/main" id="{E4D13288-301F-D69F-9BEF-FAC7EDA6C2EC}"/>
              </a:ext>
            </a:extLst>
          </p:cNvPr>
          <p:cNvSpPr txBox="1"/>
          <p:nvPr/>
        </p:nvSpPr>
        <p:spPr>
          <a:xfrm>
            <a:off x="2512428" y="565031"/>
            <a:ext cx="1571766" cy="338554"/>
          </a:xfrm>
          <a:prstGeom prst="rect">
            <a:avLst/>
          </a:prstGeom>
          <a:noFill/>
        </p:spPr>
        <p:txBody>
          <a:bodyPr wrap="square" rtlCol="0">
            <a:spAutoFit/>
          </a:bodyPr>
          <a:lstStyle/>
          <a:p>
            <a:r>
              <a:rPr lang="en-US" sz="1600" dirty="0"/>
              <a:t>Reduce-scatter</a:t>
            </a:r>
          </a:p>
        </p:txBody>
      </p:sp>
      <p:sp>
        <p:nvSpPr>
          <p:cNvPr id="13" name="Rectangle 12">
            <a:extLst>
              <a:ext uri="{FF2B5EF4-FFF2-40B4-BE49-F238E27FC236}">
                <a16:creationId xmlns:a16="http://schemas.microsoft.com/office/drawing/2014/main" id="{EAFF9BBA-2A00-ACF4-6857-FB55A28601CE}"/>
              </a:ext>
            </a:extLst>
          </p:cNvPr>
          <p:cNvSpPr/>
          <p:nvPr/>
        </p:nvSpPr>
        <p:spPr>
          <a:xfrm>
            <a:off x="320578" y="1040354"/>
            <a:ext cx="6271488" cy="3075738"/>
          </a:xfrm>
          <a:prstGeom prst="rect">
            <a:avLst/>
          </a:prstGeom>
          <a:solidFill>
            <a:schemeClr val="bg1"/>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Rounded Corners 13">
            <a:extLst>
              <a:ext uri="{FF2B5EF4-FFF2-40B4-BE49-F238E27FC236}">
                <a16:creationId xmlns:a16="http://schemas.microsoft.com/office/drawing/2014/main" id="{F712F43D-B9FD-0B0B-9CCC-C12DA9DEACA5}"/>
              </a:ext>
            </a:extLst>
          </p:cNvPr>
          <p:cNvSpPr/>
          <p:nvPr/>
        </p:nvSpPr>
        <p:spPr>
          <a:xfrm>
            <a:off x="5493986" y="1077810"/>
            <a:ext cx="1003438" cy="2133620"/>
          </a:xfrm>
          <a:prstGeom prst="roundRect">
            <a:avLst/>
          </a:prstGeom>
          <a:solidFill>
            <a:schemeClr val="bg1"/>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Rectangle: Rounded Corners 14">
            <a:extLst>
              <a:ext uri="{FF2B5EF4-FFF2-40B4-BE49-F238E27FC236}">
                <a16:creationId xmlns:a16="http://schemas.microsoft.com/office/drawing/2014/main" id="{FB196326-DFE5-0D34-09C8-3F6E1BD96E6F}"/>
              </a:ext>
            </a:extLst>
          </p:cNvPr>
          <p:cNvSpPr/>
          <p:nvPr/>
        </p:nvSpPr>
        <p:spPr>
          <a:xfrm>
            <a:off x="3494912" y="1077810"/>
            <a:ext cx="1630587" cy="2133620"/>
          </a:xfrm>
          <a:prstGeom prst="roundRect">
            <a:avLst/>
          </a:prstGeom>
          <a:solidFill>
            <a:schemeClr val="bg1"/>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Rounded Corners 15">
            <a:extLst>
              <a:ext uri="{FF2B5EF4-FFF2-40B4-BE49-F238E27FC236}">
                <a16:creationId xmlns:a16="http://schemas.microsoft.com/office/drawing/2014/main" id="{0B130B74-C173-B716-19B1-0F864FA05D8E}"/>
              </a:ext>
            </a:extLst>
          </p:cNvPr>
          <p:cNvSpPr/>
          <p:nvPr/>
        </p:nvSpPr>
        <p:spPr>
          <a:xfrm>
            <a:off x="2135542" y="1077810"/>
            <a:ext cx="1003438" cy="2133620"/>
          </a:xfrm>
          <a:prstGeom prst="roundRect">
            <a:avLst/>
          </a:prstGeom>
          <a:solidFill>
            <a:schemeClr val="bg1"/>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Rectangle: Rounded Corners 16">
            <a:extLst>
              <a:ext uri="{FF2B5EF4-FFF2-40B4-BE49-F238E27FC236}">
                <a16:creationId xmlns:a16="http://schemas.microsoft.com/office/drawing/2014/main" id="{A07A783E-5CD6-8D4F-EC26-237ECF33C029}"/>
              </a:ext>
            </a:extLst>
          </p:cNvPr>
          <p:cNvSpPr/>
          <p:nvPr/>
        </p:nvSpPr>
        <p:spPr>
          <a:xfrm>
            <a:off x="837320" y="1120143"/>
            <a:ext cx="1003438" cy="2133620"/>
          </a:xfrm>
          <a:prstGeom prst="roundRect">
            <a:avLst/>
          </a:prstGeom>
          <a:solidFill>
            <a:schemeClr val="bg1"/>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Rectangle 17">
            <a:extLst>
              <a:ext uri="{FF2B5EF4-FFF2-40B4-BE49-F238E27FC236}">
                <a16:creationId xmlns:a16="http://schemas.microsoft.com/office/drawing/2014/main" id="{0FFDBD0D-79ED-E579-08C7-B8834C017E8E}"/>
              </a:ext>
            </a:extLst>
          </p:cNvPr>
          <p:cNvSpPr/>
          <p:nvPr/>
        </p:nvSpPr>
        <p:spPr>
          <a:xfrm>
            <a:off x="-1711683" y="1444987"/>
            <a:ext cx="446913" cy="112681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TextBox 7">
            <a:extLst>
              <a:ext uri="{FF2B5EF4-FFF2-40B4-BE49-F238E27FC236}">
                <a16:creationId xmlns:a16="http://schemas.microsoft.com/office/drawing/2014/main" id="{3A46C209-684E-3569-12B2-C214ADBD9738}"/>
              </a:ext>
            </a:extLst>
          </p:cNvPr>
          <p:cNvSpPr txBox="1"/>
          <p:nvPr/>
        </p:nvSpPr>
        <p:spPr>
          <a:xfrm>
            <a:off x="-1655642" y="2588044"/>
            <a:ext cx="493199"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cs typeface="Calibri"/>
              </a:rPr>
              <a:t>[N]</a:t>
            </a:r>
            <a:endParaRPr lang="en-US" dirty="0"/>
          </a:p>
        </p:txBody>
      </p:sp>
      <p:sp>
        <p:nvSpPr>
          <p:cNvPr id="20" name="Rectangle 19">
            <a:extLst>
              <a:ext uri="{FF2B5EF4-FFF2-40B4-BE49-F238E27FC236}">
                <a16:creationId xmlns:a16="http://schemas.microsoft.com/office/drawing/2014/main" id="{6BB9E7BE-44D8-E90A-675D-09D9C6F8D4F3}"/>
              </a:ext>
            </a:extLst>
          </p:cNvPr>
          <p:cNvSpPr/>
          <p:nvPr/>
        </p:nvSpPr>
        <p:spPr>
          <a:xfrm>
            <a:off x="-718192" y="1440976"/>
            <a:ext cx="780453" cy="1107323"/>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TextBox 9">
            <a:extLst>
              <a:ext uri="{FF2B5EF4-FFF2-40B4-BE49-F238E27FC236}">
                <a16:creationId xmlns:a16="http://schemas.microsoft.com/office/drawing/2014/main" id="{1EB70752-B1E7-A7D5-CB2E-7400B0C443DB}"/>
              </a:ext>
            </a:extLst>
          </p:cNvPr>
          <p:cNvSpPr txBox="1"/>
          <p:nvPr/>
        </p:nvSpPr>
        <p:spPr>
          <a:xfrm>
            <a:off x="-986638" y="1068046"/>
            <a:ext cx="1310044"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cs typeface="Calibri"/>
              </a:rPr>
              <a:t>embedding</a:t>
            </a:r>
          </a:p>
        </p:txBody>
      </p:sp>
      <p:sp>
        <p:nvSpPr>
          <p:cNvPr id="22" name="Rectangle 21">
            <a:extLst>
              <a:ext uri="{FF2B5EF4-FFF2-40B4-BE49-F238E27FC236}">
                <a16:creationId xmlns:a16="http://schemas.microsoft.com/office/drawing/2014/main" id="{B6CBD151-C797-F571-8B50-241BB5F31724}"/>
              </a:ext>
            </a:extLst>
          </p:cNvPr>
          <p:cNvSpPr/>
          <p:nvPr/>
        </p:nvSpPr>
        <p:spPr>
          <a:xfrm rot="5400000">
            <a:off x="682439" y="1811739"/>
            <a:ext cx="1320813" cy="473845"/>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Norm</a:t>
            </a:r>
          </a:p>
        </p:txBody>
      </p:sp>
      <p:sp>
        <p:nvSpPr>
          <p:cNvPr id="23" name="Rectangle 22">
            <a:extLst>
              <a:ext uri="{FF2B5EF4-FFF2-40B4-BE49-F238E27FC236}">
                <a16:creationId xmlns:a16="http://schemas.microsoft.com/office/drawing/2014/main" id="{60EEF7D6-C0E4-F2A0-BEAE-E5A3751E4DF4}"/>
              </a:ext>
            </a:extLst>
          </p:cNvPr>
          <p:cNvSpPr/>
          <p:nvPr/>
        </p:nvSpPr>
        <p:spPr>
          <a:xfrm rot="5400000">
            <a:off x="1989231" y="1769405"/>
            <a:ext cx="1320813" cy="473845"/>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Attention</a:t>
            </a:r>
          </a:p>
        </p:txBody>
      </p:sp>
      <p:sp>
        <p:nvSpPr>
          <p:cNvPr id="24" name="Rectangle 23">
            <a:extLst>
              <a:ext uri="{FF2B5EF4-FFF2-40B4-BE49-F238E27FC236}">
                <a16:creationId xmlns:a16="http://schemas.microsoft.com/office/drawing/2014/main" id="{F34CC040-7D45-DC7A-5B2B-DD29A96D83B3}"/>
              </a:ext>
            </a:extLst>
          </p:cNvPr>
          <p:cNvSpPr/>
          <p:nvPr/>
        </p:nvSpPr>
        <p:spPr>
          <a:xfrm rot="5400000">
            <a:off x="3221948" y="1811739"/>
            <a:ext cx="1320813" cy="473845"/>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Dropout</a:t>
            </a:r>
          </a:p>
        </p:txBody>
      </p:sp>
      <p:sp>
        <p:nvSpPr>
          <p:cNvPr id="25" name="Rectangle 24">
            <a:extLst>
              <a:ext uri="{FF2B5EF4-FFF2-40B4-BE49-F238E27FC236}">
                <a16:creationId xmlns:a16="http://schemas.microsoft.com/office/drawing/2014/main" id="{A3EA431A-0449-1F45-9915-6628EFE6A2B2}"/>
              </a:ext>
            </a:extLst>
          </p:cNvPr>
          <p:cNvSpPr/>
          <p:nvPr/>
        </p:nvSpPr>
        <p:spPr>
          <a:xfrm rot="5400000">
            <a:off x="4040392" y="1830552"/>
            <a:ext cx="1320813" cy="473845"/>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Norm</a:t>
            </a:r>
          </a:p>
        </p:txBody>
      </p:sp>
      <p:sp>
        <p:nvSpPr>
          <p:cNvPr id="26" name="Rectangle 25">
            <a:extLst>
              <a:ext uri="{FF2B5EF4-FFF2-40B4-BE49-F238E27FC236}">
                <a16:creationId xmlns:a16="http://schemas.microsoft.com/office/drawing/2014/main" id="{96A9B100-1C34-C6BF-20FF-A88084C6EEBB}"/>
              </a:ext>
            </a:extLst>
          </p:cNvPr>
          <p:cNvSpPr/>
          <p:nvPr/>
        </p:nvSpPr>
        <p:spPr>
          <a:xfrm rot="5400000">
            <a:off x="5268058" y="1830553"/>
            <a:ext cx="1320813" cy="473845"/>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MLP</a:t>
            </a:r>
          </a:p>
        </p:txBody>
      </p:sp>
      <p:sp>
        <p:nvSpPr>
          <p:cNvPr id="27" name="TextBox 15">
            <a:extLst>
              <a:ext uri="{FF2B5EF4-FFF2-40B4-BE49-F238E27FC236}">
                <a16:creationId xmlns:a16="http://schemas.microsoft.com/office/drawing/2014/main" id="{77EB2BC2-72EA-7E1B-4673-0899143326EE}"/>
              </a:ext>
            </a:extLst>
          </p:cNvPr>
          <p:cNvSpPr txBox="1"/>
          <p:nvPr/>
        </p:nvSpPr>
        <p:spPr>
          <a:xfrm>
            <a:off x="1045243" y="3268378"/>
            <a:ext cx="655022"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cs typeface="Calibri"/>
              </a:rPr>
              <a:t>Seq para</a:t>
            </a:r>
            <a:endParaRPr lang="en-US" dirty="0"/>
          </a:p>
        </p:txBody>
      </p:sp>
      <p:sp>
        <p:nvSpPr>
          <p:cNvPr id="28" name="TextBox 16">
            <a:extLst>
              <a:ext uri="{FF2B5EF4-FFF2-40B4-BE49-F238E27FC236}">
                <a16:creationId xmlns:a16="http://schemas.microsoft.com/office/drawing/2014/main" id="{1B533FEC-79D3-53F1-E45F-68144CFDB098}"/>
              </a:ext>
            </a:extLst>
          </p:cNvPr>
          <p:cNvSpPr txBox="1"/>
          <p:nvPr/>
        </p:nvSpPr>
        <p:spPr>
          <a:xfrm>
            <a:off x="2226832" y="3255165"/>
            <a:ext cx="984855"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cs typeface="Calibri"/>
              </a:rPr>
              <a:t>Tensor</a:t>
            </a:r>
            <a:endParaRPr lang="en-US" dirty="0" err="1">
              <a:cs typeface="Calibri"/>
            </a:endParaRPr>
          </a:p>
          <a:p>
            <a:r>
              <a:rPr lang="en-US" dirty="0">
                <a:cs typeface="Calibri"/>
              </a:rPr>
              <a:t>para</a:t>
            </a:r>
          </a:p>
        </p:txBody>
      </p:sp>
      <p:sp>
        <p:nvSpPr>
          <p:cNvPr id="29" name="TextBox 17">
            <a:extLst>
              <a:ext uri="{FF2B5EF4-FFF2-40B4-BE49-F238E27FC236}">
                <a16:creationId xmlns:a16="http://schemas.microsoft.com/office/drawing/2014/main" id="{B0C2EBAE-66B3-8961-1219-AF9AA5561149}"/>
              </a:ext>
            </a:extLst>
          </p:cNvPr>
          <p:cNvSpPr txBox="1"/>
          <p:nvPr/>
        </p:nvSpPr>
        <p:spPr>
          <a:xfrm>
            <a:off x="4039024" y="3265999"/>
            <a:ext cx="655022"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cs typeface="Calibri"/>
              </a:rPr>
              <a:t>Seq para</a:t>
            </a:r>
            <a:endParaRPr lang="en-US" dirty="0"/>
          </a:p>
        </p:txBody>
      </p:sp>
      <p:sp>
        <p:nvSpPr>
          <p:cNvPr id="30" name="TextBox 18">
            <a:extLst>
              <a:ext uri="{FF2B5EF4-FFF2-40B4-BE49-F238E27FC236}">
                <a16:creationId xmlns:a16="http://schemas.microsoft.com/office/drawing/2014/main" id="{51BCB74A-560E-BE2F-4E77-97AC0913DC42}"/>
              </a:ext>
            </a:extLst>
          </p:cNvPr>
          <p:cNvSpPr txBox="1"/>
          <p:nvPr/>
        </p:nvSpPr>
        <p:spPr>
          <a:xfrm>
            <a:off x="5542693" y="3293254"/>
            <a:ext cx="969095"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cs typeface="Calibri"/>
              </a:rPr>
              <a:t>Tensor</a:t>
            </a:r>
            <a:endParaRPr lang="en-US" dirty="0" err="1">
              <a:cs typeface="Calibri"/>
            </a:endParaRPr>
          </a:p>
          <a:p>
            <a:r>
              <a:rPr lang="en-US" dirty="0">
                <a:cs typeface="Calibri"/>
              </a:rPr>
              <a:t>para</a:t>
            </a:r>
          </a:p>
        </p:txBody>
      </p:sp>
      <p:sp>
        <p:nvSpPr>
          <p:cNvPr id="31" name="TextBox 19">
            <a:extLst>
              <a:ext uri="{FF2B5EF4-FFF2-40B4-BE49-F238E27FC236}">
                <a16:creationId xmlns:a16="http://schemas.microsoft.com/office/drawing/2014/main" id="{7857074B-0788-C002-3AD4-EE109B6DF8FF}"/>
              </a:ext>
            </a:extLst>
          </p:cNvPr>
          <p:cNvSpPr txBox="1"/>
          <p:nvPr/>
        </p:nvSpPr>
        <p:spPr>
          <a:xfrm>
            <a:off x="-1922231" y="3190651"/>
            <a:ext cx="2075712"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cs typeface="Calibri"/>
              </a:rPr>
              <a:t>g: </a:t>
            </a:r>
            <a:r>
              <a:rPr lang="en-US" dirty="0" err="1">
                <a:cs typeface="Calibri"/>
              </a:rPr>
              <a:t>allgather</a:t>
            </a:r>
            <a:endParaRPr lang="en-US" dirty="0">
              <a:cs typeface="Calibri"/>
            </a:endParaRPr>
          </a:p>
          <a:p>
            <a:r>
              <a:rPr lang="en-US" dirty="0">
                <a:cs typeface="Calibri"/>
              </a:rPr>
              <a:t>g' reduce-scatter </a:t>
            </a:r>
          </a:p>
        </p:txBody>
      </p:sp>
      <p:sp>
        <p:nvSpPr>
          <p:cNvPr id="32" name="TextBox 21">
            <a:extLst>
              <a:ext uri="{FF2B5EF4-FFF2-40B4-BE49-F238E27FC236}">
                <a16:creationId xmlns:a16="http://schemas.microsoft.com/office/drawing/2014/main" id="{BE9404FB-1929-90CF-4C5C-7C8C9F96FBC7}"/>
              </a:ext>
            </a:extLst>
          </p:cNvPr>
          <p:cNvSpPr txBox="1"/>
          <p:nvPr/>
        </p:nvSpPr>
        <p:spPr>
          <a:xfrm>
            <a:off x="261066" y="1556476"/>
            <a:ext cx="548173"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dirty="0">
                <a:cs typeface="Calibri"/>
              </a:rPr>
              <a:t>g'</a:t>
            </a:r>
            <a:endParaRPr lang="en-US" dirty="0">
              <a:cs typeface="Calibri"/>
            </a:endParaRPr>
          </a:p>
        </p:txBody>
      </p:sp>
      <p:sp>
        <p:nvSpPr>
          <p:cNvPr id="33" name="TextBox 22">
            <a:extLst>
              <a:ext uri="{FF2B5EF4-FFF2-40B4-BE49-F238E27FC236}">
                <a16:creationId xmlns:a16="http://schemas.microsoft.com/office/drawing/2014/main" id="{99C02371-4663-825B-031F-B71F34A814C2}"/>
              </a:ext>
            </a:extLst>
          </p:cNvPr>
          <p:cNvSpPr txBox="1"/>
          <p:nvPr/>
        </p:nvSpPr>
        <p:spPr>
          <a:xfrm>
            <a:off x="1870985" y="1554701"/>
            <a:ext cx="395579" cy="52248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dirty="0">
                <a:cs typeface="Calibri"/>
              </a:rPr>
              <a:t>g</a:t>
            </a:r>
          </a:p>
        </p:txBody>
      </p:sp>
      <p:sp>
        <p:nvSpPr>
          <p:cNvPr id="34" name="TextBox 23">
            <a:extLst>
              <a:ext uri="{FF2B5EF4-FFF2-40B4-BE49-F238E27FC236}">
                <a16:creationId xmlns:a16="http://schemas.microsoft.com/office/drawing/2014/main" id="{EDD4CC2A-CBC3-BFED-3EED-96F92F90E30F}"/>
              </a:ext>
            </a:extLst>
          </p:cNvPr>
          <p:cNvSpPr txBox="1"/>
          <p:nvPr/>
        </p:nvSpPr>
        <p:spPr>
          <a:xfrm>
            <a:off x="3099802" y="1563639"/>
            <a:ext cx="514744"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dirty="0">
                <a:cs typeface="Calibri"/>
              </a:rPr>
              <a:t>g'</a:t>
            </a:r>
          </a:p>
        </p:txBody>
      </p:sp>
      <p:sp>
        <p:nvSpPr>
          <p:cNvPr id="35" name="TextBox 24">
            <a:extLst>
              <a:ext uri="{FF2B5EF4-FFF2-40B4-BE49-F238E27FC236}">
                <a16:creationId xmlns:a16="http://schemas.microsoft.com/office/drawing/2014/main" id="{12DD7D27-F5E4-C029-3DC6-90E567A903D8}"/>
              </a:ext>
            </a:extLst>
          </p:cNvPr>
          <p:cNvSpPr txBox="1"/>
          <p:nvPr/>
        </p:nvSpPr>
        <p:spPr>
          <a:xfrm>
            <a:off x="5103581" y="1563639"/>
            <a:ext cx="385579"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dirty="0">
                <a:cs typeface="Calibri"/>
              </a:rPr>
              <a:t>g</a:t>
            </a:r>
          </a:p>
        </p:txBody>
      </p:sp>
      <p:sp>
        <p:nvSpPr>
          <p:cNvPr id="36" name="TextBox 25">
            <a:extLst>
              <a:ext uri="{FF2B5EF4-FFF2-40B4-BE49-F238E27FC236}">
                <a16:creationId xmlns:a16="http://schemas.microsoft.com/office/drawing/2014/main" id="{408B0217-4353-5B1C-452C-2B05E73122B8}"/>
              </a:ext>
            </a:extLst>
          </p:cNvPr>
          <p:cNvSpPr txBox="1"/>
          <p:nvPr/>
        </p:nvSpPr>
        <p:spPr>
          <a:xfrm>
            <a:off x="2338852" y="4270045"/>
            <a:ext cx="1310044"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cs typeface="Calibri"/>
              </a:rPr>
              <a:t>One layer</a:t>
            </a:r>
          </a:p>
        </p:txBody>
      </p:sp>
      <p:sp>
        <p:nvSpPr>
          <p:cNvPr id="37" name="TextBox 26">
            <a:extLst>
              <a:ext uri="{FF2B5EF4-FFF2-40B4-BE49-F238E27FC236}">
                <a16:creationId xmlns:a16="http://schemas.microsoft.com/office/drawing/2014/main" id="{17A8DE19-2E08-34DE-983D-63CEE1D1799F}"/>
              </a:ext>
            </a:extLst>
          </p:cNvPr>
          <p:cNvSpPr txBox="1"/>
          <p:nvPr/>
        </p:nvSpPr>
        <p:spPr>
          <a:xfrm>
            <a:off x="-652743" y="2568796"/>
            <a:ext cx="779454"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cs typeface="Calibri"/>
              </a:rPr>
              <a:t>[N, d]</a:t>
            </a:r>
            <a:endParaRPr lang="en-US" dirty="0"/>
          </a:p>
        </p:txBody>
      </p:sp>
      <p:sp>
        <p:nvSpPr>
          <p:cNvPr id="38" name="TextBox 27">
            <a:extLst>
              <a:ext uri="{FF2B5EF4-FFF2-40B4-BE49-F238E27FC236}">
                <a16:creationId xmlns:a16="http://schemas.microsoft.com/office/drawing/2014/main" id="{2CEC3CFE-CB83-E94E-814C-7482140FF6DF}"/>
              </a:ext>
            </a:extLst>
          </p:cNvPr>
          <p:cNvSpPr txBox="1"/>
          <p:nvPr/>
        </p:nvSpPr>
        <p:spPr>
          <a:xfrm>
            <a:off x="927700" y="2752326"/>
            <a:ext cx="881230" cy="33855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cs typeface="Calibri"/>
              </a:rPr>
              <a:t>[N/p, d]</a:t>
            </a:r>
            <a:endParaRPr lang="en-US" sz="1600" dirty="0"/>
          </a:p>
        </p:txBody>
      </p:sp>
      <p:sp>
        <p:nvSpPr>
          <p:cNvPr id="39" name="TextBox 28">
            <a:extLst>
              <a:ext uri="{FF2B5EF4-FFF2-40B4-BE49-F238E27FC236}">
                <a16:creationId xmlns:a16="http://schemas.microsoft.com/office/drawing/2014/main" id="{D1482867-4724-54DA-E98D-53050F24DC5C}"/>
              </a:ext>
            </a:extLst>
          </p:cNvPr>
          <p:cNvSpPr txBox="1"/>
          <p:nvPr/>
        </p:nvSpPr>
        <p:spPr>
          <a:xfrm>
            <a:off x="2271516" y="2777744"/>
            <a:ext cx="855081" cy="33855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cs typeface="Calibri"/>
              </a:rPr>
              <a:t>[N, d/p]</a:t>
            </a:r>
            <a:endParaRPr lang="en-US" sz="1600" dirty="0"/>
          </a:p>
        </p:txBody>
      </p:sp>
      <p:sp>
        <p:nvSpPr>
          <p:cNvPr id="40" name="TextBox 29">
            <a:extLst>
              <a:ext uri="{FF2B5EF4-FFF2-40B4-BE49-F238E27FC236}">
                <a16:creationId xmlns:a16="http://schemas.microsoft.com/office/drawing/2014/main" id="{FBEAF40A-51D2-8B38-A496-864F131D07F2}"/>
              </a:ext>
            </a:extLst>
          </p:cNvPr>
          <p:cNvSpPr txBox="1"/>
          <p:nvPr/>
        </p:nvSpPr>
        <p:spPr>
          <a:xfrm>
            <a:off x="-1780334" y="1040670"/>
            <a:ext cx="742147"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cs typeface="Calibri"/>
              </a:rPr>
              <a:t>input</a:t>
            </a:r>
          </a:p>
        </p:txBody>
      </p:sp>
      <p:sp>
        <p:nvSpPr>
          <p:cNvPr id="41" name="TextBox 30">
            <a:extLst>
              <a:ext uri="{FF2B5EF4-FFF2-40B4-BE49-F238E27FC236}">
                <a16:creationId xmlns:a16="http://schemas.microsoft.com/office/drawing/2014/main" id="{7DF4606B-88F9-0B2E-AB3B-0BE0E62242CC}"/>
              </a:ext>
            </a:extLst>
          </p:cNvPr>
          <p:cNvSpPr txBox="1"/>
          <p:nvPr/>
        </p:nvSpPr>
        <p:spPr>
          <a:xfrm>
            <a:off x="3894643" y="2813533"/>
            <a:ext cx="896589" cy="33855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cs typeface="Calibri"/>
              </a:rPr>
              <a:t>[N/p, d]</a:t>
            </a:r>
            <a:endParaRPr lang="en-US" sz="1600" dirty="0"/>
          </a:p>
        </p:txBody>
      </p:sp>
      <p:sp>
        <p:nvSpPr>
          <p:cNvPr id="42" name="TextBox 31">
            <a:extLst>
              <a:ext uri="{FF2B5EF4-FFF2-40B4-BE49-F238E27FC236}">
                <a16:creationId xmlns:a16="http://schemas.microsoft.com/office/drawing/2014/main" id="{4916F160-BB17-95EB-4F54-A8BB2DFEC05C}"/>
              </a:ext>
            </a:extLst>
          </p:cNvPr>
          <p:cNvSpPr txBox="1"/>
          <p:nvPr/>
        </p:nvSpPr>
        <p:spPr>
          <a:xfrm>
            <a:off x="5554767" y="2821078"/>
            <a:ext cx="900969" cy="33855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cs typeface="Calibri"/>
              </a:rPr>
              <a:t>[N, d/p]</a:t>
            </a:r>
            <a:endParaRPr lang="en-US" sz="1600" dirty="0"/>
          </a:p>
        </p:txBody>
      </p:sp>
      <p:cxnSp>
        <p:nvCxnSpPr>
          <p:cNvPr id="43" name="Straight Arrow Connector 42">
            <a:extLst>
              <a:ext uri="{FF2B5EF4-FFF2-40B4-BE49-F238E27FC236}">
                <a16:creationId xmlns:a16="http://schemas.microsoft.com/office/drawing/2014/main" id="{5C73C2C8-7E9D-37CD-DF96-D97A2FE533B3}"/>
              </a:ext>
            </a:extLst>
          </p:cNvPr>
          <p:cNvCxnSpPr>
            <a:cxnSpLocks/>
          </p:cNvCxnSpPr>
          <p:nvPr/>
        </p:nvCxnSpPr>
        <p:spPr>
          <a:xfrm>
            <a:off x="-1255488" y="2066843"/>
            <a:ext cx="436769" cy="27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74C9F899-0D9D-D4CB-D1D0-95A0F4A43667}"/>
              </a:ext>
            </a:extLst>
          </p:cNvPr>
          <p:cNvCxnSpPr>
            <a:cxnSpLocks/>
          </p:cNvCxnSpPr>
          <p:nvPr/>
        </p:nvCxnSpPr>
        <p:spPr>
          <a:xfrm>
            <a:off x="137616" y="2125518"/>
            <a:ext cx="436769" cy="27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9C83145D-82D8-5B97-54D4-D2BFEED22130}"/>
              </a:ext>
            </a:extLst>
          </p:cNvPr>
          <p:cNvCxnSpPr>
            <a:cxnSpLocks/>
          </p:cNvCxnSpPr>
          <p:nvPr/>
        </p:nvCxnSpPr>
        <p:spPr>
          <a:xfrm>
            <a:off x="1675640" y="2125518"/>
            <a:ext cx="436769" cy="27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17960C2C-79B9-A9BC-E1A9-D3E5EE92B1DB}"/>
              </a:ext>
            </a:extLst>
          </p:cNvPr>
          <p:cNvCxnSpPr>
            <a:cxnSpLocks/>
          </p:cNvCxnSpPr>
          <p:nvPr/>
        </p:nvCxnSpPr>
        <p:spPr>
          <a:xfrm>
            <a:off x="3051147" y="2125518"/>
            <a:ext cx="436769" cy="27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F9117A7A-6396-B714-AF8A-FCD76A014B04}"/>
              </a:ext>
            </a:extLst>
          </p:cNvPr>
          <p:cNvCxnSpPr>
            <a:cxnSpLocks/>
          </p:cNvCxnSpPr>
          <p:nvPr/>
        </p:nvCxnSpPr>
        <p:spPr>
          <a:xfrm>
            <a:off x="4146428" y="2121924"/>
            <a:ext cx="312524" cy="62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40990910-E045-2325-C8DE-2D6FBEA3C620}"/>
              </a:ext>
            </a:extLst>
          </p:cNvPr>
          <p:cNvCxnSpPr>
            <a:cxnSpLocks/>
          </p:cNvCxnSpPr>
          <p:nvPr/>
        </p:nvCxnSpPr>
        <p:spPr>
          <a:xfrm>
            <a:off x="5144375" y="2125518"/>
            <a:ext cx="436769" cy="27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Arrow: Down 9">
            <a:extLst>
              <a:ext uri="{FF2B5EF4-FFF2-40B4-BE49-F238E27FC236}">
                <a16:creationId xmlns:a16="http://schemas.microsoft.com/office/drawing/2014/main" id="{3218DF43-5DBC-03EA-39E4-45784E05C0C3}"/>
              </a:ext>
            </a:extLst>
          </p:cNvPr>
          <p:cNvSpPr/>
          <p:nvPr/>
        </p:nvSpPr>
        <p:spPr>
          <a:xfrm>
            <a:off x="3169018" y="947320"/>
            <a:ext cx="258586" cy="610783"/>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Arrow: Down 7">
            <a:extLst>
              <a:ext uri="{FF2B5EF4-FFF2-40B4-BE49-F238E27FC236}">
                <a16:creationId xmlns:a16="http://schemas.microsoft.com/office/drawing/2014/main" id="{49D1877A-83CD-8D06-E525-5537C1C58658}"/>
              </a:ext>
            </a:extLst>
          </p:cNvPr>
          <p:cNvSpPr/>
          <p:nvPr/>
        </p:nvSpPr>
        <p:spPr>
          <a:xfrm>
            <a:off x="1877483" y="915418"/>
            <a:ext cx="258586" cy="610783"/>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5" name="TextBox 54">
            <a:extLst>
              <a:ext uri="{FF2B5EF4-FFF2-40B4-BE49-F238E27FC236}">
                <a16:creationId xmlns:a16="http://schemas.microsoft.com/office/drawing/2014/main" id="{910DDCC8-FB9C-A464-8C7B-A7F70C66A7BF}"/>
              </a:ext>
            </a:extLst>
          </p:cNvPr>
          <p:cNvSpPr txBox="1"/>
          <p:nvPr/>
        </p:nvSpPr>
        <p:spPr>
          <a:xfrm>
            <a:off x="7256927" y="4505115"/>
            <a:ext cx="4673600" cy="1754326"/>
          </a:xfrm>
          <a:prstGeom prst="rect">
            <a:avLst/>
          </a:prstGeom>
          <a:noFill/>
        </p:spPr>
        <p:txBody>
          <a:bodyPr wrap="square" rtlCol="0">
            <a:spAutoFit/>
          </a:bodyPr>
          <a:lstStyle/>
          <a:p>
            <a:r>
              <a:rPr lang="en-US" b="1" dirty="0">
                <a:solidFill>
                  <a:srgbClr val="000000"/>
                </a:solidFill>
                <a:latin typeface="Calibri" panose="020F0502020204030204" pitchFamily="34" charset="0"/>
              </a:rPr>
              <a:t>T</a:t>
            </a:r>
            <a:r>
              <a:rPr lang="en-US" sz="1800" b="1" i="0" dirty="0">
                <a:solidFill>
                  <a:srgbClr val="000000"/>
                </a:solidFill>
                <a:effectLst/>
                <a:latin typeface="Calibri" panose="020F0502020204030204" pitchFamily="34" charset="0"/>
              </a:rPr>
              <a:t>wo</a:t>
            </a:r>
            <a:r>
              <a:rPr lang="en-US" sz="1800" b="0" i="0" dirty="0">
                <a:solidFill>
                  <a:srgbClr val="000000"/>
                </a:solidFill>
                <a:effectLst/>
                <a:latin typeface="Calibri" panose="020F0502020204030204" pitchFamily="34" charset="0"/>
              </a:rPr>
              <a:t> </a:t>
            </a:r>
            <a:r>
              <a:rPr lang="en-US" sz="1800" b="0" i="0" dirty="0" err="1">
                <a:solidFill>
                  <a:srgbClr val="000000"/>
                </a:solidFill>
                <a:effectLst/>
                <a:latin typeface="Calibri" panose="020F0502020204030204" pitchFamily="34" charset="0"/>
              </a:rPr>
              <a:t>alltoall</a:t>
            </a:r>
            <a:r>
              <a:rPr lang="en-US" sz="1800" b="0" i="0" dirty="0">
                <a:solidFill>
                  <a:srgbClr val="000000"/>
                </a:solidFill>
                <a:effectLst/>
                <a:latin typeface="Calibri" panose="020F0502020204030204" pitchFamily="34" charset="0"/>
              </a:rPr>
              <a:t> communication.  Zero3 will all gather the parameter. </a:t>
            </a:r>
          </a:p>
          <a:p>
            <a:r>
              <a:rPr lang="en-US" sz="1800" b="0" i="0" dirty="0">
                <a:solidFill>
                  <a:srgbClr val="000000"/>
                </a:solidFill>
                <a:effectLst/>
                <a:latin typeface="Calibri" panose="020F0502020204030204" pitchFamily="34" charset="0"/>
              </a:rPr>
              <a:t>Each rank will send (N / p) * (d / p) to (p - 1) other ranks. Thus, the total communication volume is</a:t>
            </a:r>
          </a:p>
          <a:p>
            <a:r>
              <a:rPr lang="en-US" sz="1800" b="0" i="0" dirty="0">
                <a:solidFill>
                  <a:srgbClr val="000000"/>
                </a:solidFill>
                <a:effectLst/>
                <a:latin typeface="Calibri" panose="020F0502020204030204" pitchFamily="34" charset="0"/>
              </a:rPr>
              <a:t> (N / p) * (d / p) * (p - 1) * p + d * d ~ (</a:t>
            </a:r>
            <a:r>
              <a:rPr lang="en-US" sz="1800" b="1" i="0" dirty="0" err="1">
                <a:solidFill>
                  <a:srgbClr val="000000"/>
                </a:solidFill>
                <a:effectLst/>
                <a:latin typeface="Calibri" panose="020F0502020204030204" pitchFamily="34" charset="0"/>
              </a:rPr>
              <a:t>N+d</a:t>
            </a:r>
            <a:r>
              <a:rPr lang="en-US" sz="1800" b="1" i="0" dirty="0">
                <a:solidFill>
                  <a:srgbClr val="000000"/>
                </a:solidFill>
                <a:effectLst/>
                <a:latin typeface="Calibri" panose="020F0502020204030204" pitchFamily="34" charset="0"/>
              </a:rPr>
              <a:t>)d</a:t>
            </a:r>
            <a:endParaRPr lang="en-US" dirty="0"/>
          </a:p>
        </p:txBody>
      </p:sp>
      <p:sp>
        <p:nvSpPr>
          <p:cNvPr id="57" name="TextBox 56">
            <a:extLst>
              <a:ext uri="{FF2B5EF4-FFF2-40B4-BE49-F238E27FC236}">
                <a16:creationId xmlns:a16="http://schemas.microsoft.com/office/drawing/2014/main" id="{43B5254F-1381-5490-F8BA-230D6F239840}"/>
              </a:ext>
            </a:extLst>
          </p:cNvPr>
          <p:cNvSpPr txBox="1"/>
          <p:nvPr/>
        </p:nvSpPr>
        <p:spPr>
          <a:xfrm>
            <a:off x="627949" y="4643614"/>
            <a:ext cx="5656745" cy="923330"/>
          </a:xfrm>
          <a:prstGeom prst="rect">
            <a:avLst/>
          </a:prstGeom>
          <a:noFill/>
        </p:spPr>
        <p:txBody>
          <a:bodyPr wrap="square">
            <a:spAutoFit/>
          </a:bodyPr>
          <a:lstStyle/>
          <a:p>
            <a:r>
              <a:rPr lang="en-US" sz="1800" b="0" i="0" dirty="0">
                <a:solidFill>
                  <a:srgbClr val="000000"/>
                </a:solidFill>
                <a:effectLst/>
                <a:latin typeface="Calibri" panose="020F0502020204030204" pitchFamily="34" charset="0"/>
              </a:rPr>
              <a:t>Each rank will send (N / p) * (d / p) to (p - 1) other ranks. Thus, the total communication volume is</a:t>
            </a:r>
          </a:p>
          <a:p>
            <a:r>
              <a:rPr lang="en-US" sz="1800" b="0" i="0" dirty="0">
                <a:solidFill>
                  <a:srgbClr val="000000"/>
                </a:solidFill>
                <a:effectLst/>
                <a:latin typeface="Calibri" panose="020F0502020204030204" pitchFamily="34" charset="0"/>
              </a:rPr>
              <a:t> (N / p) * (d / p) * (p - 1) * p ~ </a:t>
            </a:r>
            <a:r>
              <a:rPr lang="en-US" sz="1800" b="1" i="0" dirty="0">
                <a:solidFill>
                  <a:srgbClr val="000000"/>
                </a:solidFill>
                <a:effectLst/>
                <a:latin typeface="Calibri" panose="020F0502020204030204" pitchFamily="34" charset="0"/>
              </a:rPr>
              <a:t>Nd</a:t>
            </a:r>
            <a:r>
              <a:rPr lang="en-US" sz="1800" b="0" i="0" dirty="0">
                <a:solidFill>
                  <a:srgbClr val="000000"/>
                </a:solidFill>
                <a:effectLst/>
                <a:latin typeface="Calibri" panose="020F0502020204030204" pitchFamily="34" charset="0"/>
              </a:rPr>
              <a:t>.   </a:t>
            </a:r>
            <a:endParaRPr lang="en-US" dirty="0"/>
          </a:p>
        </p:txBody>
      </p:sp>
    </p:spTree>
    <p:extLst>
      <p:ext uri="{BB962C8B-B14F-4D97-AF65-F5344CB8AC3E}">
        <p14:creationId xmlns:p14="http://schemas.microsoft.com/office/powerpoint/2010/main" val="236243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E8EF7F-0193-17AC-CD92-41BEFD8CA76D}"/>
              </a:ext>
            </a:extLst>
          </p:cNvPr>
          <p:cNvSpPr txBox="1"/>
          <p:nvPr/>
        </p:nvSpPr>
        <p:spPr>
          <a:xfrm>
            <a:off x="641773" y="638498"/>
            <a:ext cx="8259712" cy="707886"/>
          </a:xfrm>
          <a:prstGeom prst="rect">
            <a:avLst/>
          </a:prstGeom>
          <a:noFill/>
        </p:spPr>
        <p:txBody>
          <a:bodyPr wrap="square" rtlCol="0">
            <a:spAutoFit/>
          </a:bodyPr>
          <a:lstStyle/>
          <a:p>
            <a:r>
              <a:rPr lang="en-US" sz="2000" b="0" i="0" dirty="0">
                <a:solidFill>
                  <a:srgbClr val="000000"/>
                </a:solidFill>
                <a:effectLst/>
                <a:latin typeface="Calibri" panose="020F0502020204030204" pitchFamily="34" charset="0"/>
              </a:rPr>
              <a:t>Even the overall communication volume is the same. The cost (transfer time) of implementing </a:t>
            </a:r>
            <a:r>
              <a:rPr lang="en-US" sz="2000" b="0" i="0" dirty="0" err="1">
                <a:solidFill>
                  <a:srgbClr val="000000"/>
                </a:solidFill>
                <a:effectLst/>
                <a:latin typeface="Calibri" panose="020F0502020204030204" pitchFamily="34" charset="0"/>
              </a:rPr>
              <a:t>allgather</a:t>
            </a:r>
            <a:r>
              <a:rPr lang="en-US" sz="2000" b="0" i="0" dirty="0">
                <a:solidFill>
                  <a:srgbClr val="000000"/>
                </a:solidFill>
                <a:effectLst/>
                <a:latin typeface="Calibri" panose="020F0502020204030204" pitchFamily="34" charset="0"/>
              </a:rPr>
              <a:t> and </a:t>
            </a:r>
            <a:r>
              <a:rPr lang="en-US" sz="2000" b="0" i="0" dirty="0" err="1">
                <a:solidFill>
                  <a:srgbClr val="000000"/>
                </a:solidFill>
                <a:effectLst/>
                <a:latin typeface="Calibri" panose="020F0502020204030204" pitchFamily="34" charset="0"/>
              </a:rPr>
              <a:t>alltoall</a:t>
            </a:r>
            <a:r>
              <a:rPr lang="en-US" sz="2000" b="0" i="0" dirty="0">
                <a:solidFill>
                  <a:srgbClr val="000000"/>
                </a:solidFill>
                <a:effectLst/>
                <a:latin typeface="Calibri" panose="020F0502020204030204" pitchFamily="34" charset="0"/>
              </a:rPr>
              <a:t> is different.</a:t>
            </a:r>
            <a:endParaRPr lang="en-US" sz="2000" dirty="0"/>
          </a:p>
        </p:txBody>
      </p:sp>
    </p:spTree>
    <p:extLst>
      <p:ext uri="{BB962C8B-B14F-4D97-AF65-F5344CB8AC3E}">
        <p14:creationId xmlns:p14="http://schemas.microsoft.com/office/powerpoint/2010/main" val="2484800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D92F30-B7A0-98B0-69A4-B9A0D421C498}"/>
              </a:ext>
            </a:extLst>
          </p:cNvPr>
          <p:cNvSpPr txBox="1"/>
          <p:nvPr/>
        </p:nvSpPr>
        <p:spPr>
          <a:xfrm>
            <a:off x="63610" y="0"/>
            <a:ext cx="4528268" cy="400110"/>
          </a:xfrm>
          <a:prstGeom prst="rect">
            <a:avLst/>
          </a:prstGeom>
          <a:noFill/>
        </p:spPr>
        <p:txBody>
          <a:bodyPr wrap="square" rtlCol="0">
            <a:spAutoFit/>
          </a:bodyPr>
          <a:lstStyle/>
          <a:p>
            <a:r>
              <a:rPr lang="en-US" sz="2000" b="1" dirty="0"/>
              <a:t>3.1 Memory consumption of self attn</a:t>
            </a:r>
          </a:p>
        </p:txBody>
      </p:sp>
      <p:pic>
        <p:nvPicPr>
          <p:cNvPr id="6" name="Picture 5">
            <a:extLst>
              <a:ext uri="{FF2B5EF4-FFF2-40B4-BE49-F238E27FC236}">
                <a16:creationId xmlns:a16="http://schemas.microsoft.com/office/drawing/2014/main" id="{8421D837-F635-76AD-4F24-36EE0C910F0B}"/>
              </a:ext>
            </a:extLst>
          </p:cNvPr>
          <p:cNvPicPr>
            <a:picLocks noChangeAspect="1"/>
          </p:cNvPicPr>
          <p:nvPr/>
        </p:nvPicPr>
        <p:blipFill>
          <a:blip r:embed="rId2"/>
          <a:stretch>
            <a:fillRect/>
          </a:stretch>
        </p:blipFill>
        <p:spPr>
          <a:xfrm>
            <a:off x="-168618" y="680031"/>
            <a:ext cx="6058807" cy="3224849"/>
          </a:xfrm>
          <a:prstGeom prst="rect">
            <a:avLst/>
          </a:prstGeom>
        </p:spPr>
      </p:pic>
      <p:sp>
        <p:nvSpPr>
          <p:cNvPr id="7" name="TextBox 6">
            <a:extLst>
              <a:ext uri="{FF2B5EF4-FFF2-40B4-BE49-F238E27FC236}">
                <a16:creationId xmlns:a16="http://schemas.microsoft.com/office/drawing/2014/main" id="{7F08E79D-13C1-B293-D07C-42FC0A1A512C}"/>
              </a:ext>
            </a:extLst>
          </p:cNvPr>
          <p:cNvSpPr txBox="1"/>
          <p:nvPr/>
        </p:nvSpPr>
        <p:spPr>
          <a:xfrm>
            <a:off x="254442" y="4067281"/>
            <a:ext cx="966082" cy="646331"/>
          </a:xfrm>
          <a:prstGeom prst="rect">
            <a:avLst/>
          </a:prstGeom>
          <a:noFill/>
        </p:spPr>
        <p:txBody>
          <a:bodyPr wrap="square" rtlCol="0">
            <a:spAutoFit/>
          </a:bodyPr>
          <a:lstStyle/>
          <a:p>
            <a:r>
              <a:rPr lang="en-US" dirty="0">
                <a:solidFill>
                  <a:srgbClr val="FF0000"/>
                </a:solidFill>
              </a:rPr>
              <a:t>N * d </a:t>
            </a:r>
            <a:r>
              <a:rPr lang="en-US" b="1" dirty="0"/>
              <a:t>+</a:t>
            </a:r>
            <a:r>
              <a:rPr lang="en-US" dirty="0"/>
              <a:t> </a:t>
            </a:r>
          </a:p>
          <a:p>
            <a:r>
              <a:rPr lang="en-US" u="sng" dirty="0"/>
              <a:t>input</a:t>
            </a:r>
          </a:p>
        </p:txBody>
      </p:sp>
      <p:sp>
        <p:nvSpPr>
          <p:cNvPr id="8" name="TextBox 7">
            <a:extLst>
              <a:ext uri="{FF2B5EF4-FFF2-40B4-BE49-F238E27FC236}">
                <a16:creationId xmlns:a16="http://schemas.microsoft.com/office/drawing/2014/main" id="{9EADBAB3-0D00-EA4F-BD2E-5F8846759078}"/>
              </a:ext>
            </a:extLst>
          </p:cNvPr>
          <p:cNvSpPr txBox="1"/>
          <p:nvPr/>
        </p:nvSpPr>
        <p:spPr>
          <a:xfrm>
            <a:off x="1038087" y="4067281"/>
            <a:ext cx="1822699" cy="646331"/>
          </a:xfrm>
          <a:prstGeom prst="rect">
            <a:avLst/>
          </a:prstGeom>
          <a:noFill/>
          <a:ln>
            <a:noFill/>
            <a:prstDash val="dash"/>
          </a:ln>
        </p:spPr>
        <p:txBody>
          <a:bodyPr wrap="square" rtlCol="0">
            <a:spAutoFit/>
          </a:bodyPr>
          <a:lstStyle/>
          <a:p>
            <a:r>
              <a:rPr lang="en-US" dirty="0"/>
              <a:t>4 * d * d / p </a:t>
            </a:r>
            <a:r>
              <a:rPr lang="en-US" b="1" dirty="0"/>
              <a:t>+</a:t>
            </a:r>
          </a:p>
          <a:p>
            <a:r>
              <a:rPr lang="en-US" u="sng" dirty="0" err="1"/>
              <a:t>Wq</a:t>
            </a:r>
            <a:r>
              <a:rPr lang="en-US" u="sng" dirty="0"/>
              <a:t>, </a:t>
            </a:r>
            <a:r>
              <a:rPr lang="en-US" u="sng" dirty="0" err="1"/>
              <a:t>Wk</a:t>
            </a:r>
            <a:r>
              <a:rPr lang="en-US" u="sng" dirty="0"/>
              <a:t>, Wv, Wo</a:t>
            </a:r>
          </a:p>
        </p:txBody>
      </p:sp>
      <p:sp>
        <p:nvSpPr>
          <p:cNvPr id="9" name="TextBox 8">
            <a:extLst>
              <a:ext uri="{FF2B5EF4-FFF2-40B4-BE49-F238E27FC236}">
                <a16:creationId xmlns:a16="http://schemas.microsoft.com/office/drawing/2014/main" id="{5102532D-87AD-7191-0B4E-7FDED16AC894}"/>
              </a:ext>
            </a:extLst>
          </p:cNvPr>
          <p:cNvSpPr txBox="1"/>
          <p:nvPr/>
        </p:nvSpPr>
        <p:spPr>
          <a:xfrm>
            <a:off x="2758924" y="4067281"/>
            <a:ext cx="1558455" cy="646331"/>
          </a:xfrm>
          <a:prstGeom prst="rect">
            <a:avLst/>
          </a:prstGeom>
          <a:noFill/>
        </p:spPr>
        <p:txBody>
          <a:bodyPr wrap="square" rtlCol="0">
            <a:spAutoFit/>
          </a:bodyPr>
          <a:lstStyle/>
          <a:p>
            <a:r>
              <a:rPr lang="en-US" dirty="0"/>
              <a:t>3 * N * d / p </a:t>
            </a:r>
            <a:r>
              <a:rPr lang="en-US" b="1" dirty="0"/>
              <a:t>+</a:t>
            </a:r>
          </a:p>
          <a:p>
            <a:r>
              <a:rPr lang="en-US" u="sng" dirty="0"/>
              <a:t>Q, K, V</a:t>
            </a:r>
          </a:p>
        </p:txBody>
      </p:sp>
      <p:sp>
        <p:nvSpPr>
          <p:cNvPr id="10" name="TextBox 9">
            <a:extLst>
              <a:ext uri="{FF2B5EF4-FFF2-40B4-BE49-F238E27FC236}">
                <a16:creationId xmlns:a16="http://schemas.microsoft.com/office/drawing/2014/main" id="{25E2918E-8FFE-D652-B97F-6AC34E718724}"/>
              </a:ext>
            </a:extLst>
          </p:cNvPr>
          <p:cNvSpPr txBox="1"/>
          <p:nvPr/>
        </p:nvSpPr>
        <p:spPr>
          <a:xfrm>
            <a:off x="4215517" y="4067281"/>
            <a:ext cx="1558455" cy="646331"/>
          </a:xfrm>
          <a:prstGeom prst="rect">
            <a:avLst/>
          </a:prstGeom>
          <a:noFill/>
        </p:spPr>
        <p:txBody>
          <a:bodyPr wrap="square" rtlCol="0">
            <a:spAutoFit/>
          </a:bodyPr>
          <a:lstStyle/>
          <a:p>
            <a:r>
              <a:rPr lang="en-US" dirty="0"/>
              <a:t>N * d / p </a:t>
            </a:r>
            <a:endParaRPr lang="en-US" b="1" dirty="0"/>
          </a:p>
          <a:p>
            <a:r>
              <a:rPr lang="en-US" u="sng" dirty="0"/>
              <a:t>Attn output</a:t>
            </a:r>
          </a:p>
        </p:txBody>
      </p:sp>
      <p:pic>
        <p:nvPicPr>
          <p:cNvPr id="11" name="Picture 10">
            <a:extLst>
              <a:ext uri="{FF2B5EF4-FFF2-40B4-BE49-F238E27FC236}">
                <a16:creationId xmlns:a16="http://schemas.microsoft.com/office/drawing/2014/main" id="{E52216B8-452B-1091-6A77-3ACBD6EE3554}"/>
              </a:ext>
            </a:extLst>
          </p:cNvPr>
          <p:cNvPicPr>
            <a:picLocks noChangeAspect="1"/>
          </p:cNvPicPr>
          <p:nvPr/>
        </p:nvPicPr>
        <p:blipFill>
          <a:blip r:embed="rId3"/>
          <a:stretch>
            <a:fillRect/>
          </a:stretch>
        </p:blipFill>
        <p:spPr>
          <a:xfrm>
            <a:off x="6047221" y="569228"/>
            <a:ext cx="5904369" cy="3379526"/>
          </a:xfrm>
          <a:prstGeom prst="rect">
            <a:avLst/>
          </a:prstGeom>
        </p:spPr>
      </p:pic>
      <p:sp>
        <p:nvSpPr>
          <p:cNvPr id="12" name="TextBox 11">
            <a:extLst>
              <a:ext uri="{FF2B5EF4-FFF2-40B4-BE49-F238E27FC236}">
                <a16:creationId xmlns:a16="http://schemas.microsoft.com/office/drawing/2014/main" id="{EB5AA440-5A4C-D11B-B7C7-2F33813E3495}"/>
              </a:ext>
            </a:extLst>
          </p:cNvPr>
          <p:cNvSpPr txBox="1"/>
          <p:nvPr/>
        </p:nvSpPr>
        <p:spPr>
          <a:xfrm>
            <a:off x="5950424" y="4105950"/>
            <a:ext cx="1178279" cy="646331"/>
          </a:xfrm>
          <a:prstGeom prst="rect">
            <a:avLst/>
          </a:prstGeom>
          <a:noFill/>
        </p:spPr>
        <p:txBody>
          <a:bodyPr wrap="square" rtlCol="0">
            <a:spAutoFit/>
          </a:bodyPr>
          <a:lstStyle/>
          <a:p>
            <a:r>
              <a:rPr lang="en-US" dirty="0">
                <a:solidFill>
                  <a:srgbClr val="FF0000"/>
                </a:solidFill>
              </a:rPr>
              <a:t>N / p * d </a:t>
            </a:r>
            <a:r>
              <a:rPr lang="en-US" b="1" dirty="0"/>
              <a:t>+</a:t>
            </a:r>
            <a:r>
              <a:rPr lang="en-US" dirty="0"/>
              <a:t> </a:t>
            </a:r>
          </a:p>
          <a:p>
            <a:r>
              <a:rPr lang="en-US" u="sng" dirty="0"/>
              <a:t>input</a:t>
            </a:r>
          </a:p>
        </p:txBody>
      </p:sp>
      <p:sp>
        <p:nvSpPr>
          <p:cNvPr id="13" name="TextBox 12">
            <a:extLst>
              <a:ext uri="{FF2B5EF4-FFF2-40B4-BE49-F238E27FC236}">
                <a16:creationId xmlns:a16="http://schemas.microsoft.com/office/drawing/2014/main" id="{B5AFFA3B-CD25-94B5-5337-0A5AC801AF1A}"/>
              </a:ext>
            </a:extLst>
          </p:cNvPr>
          <p:cNvSpPr txBox="1"/>
          <p:nvPr/>
        </p:nvSpPr>
        <p:spPr>
          <a:xfrm>
            <a:off x="7058329" y="4105950"/>
            <a:ext cx="1840011" cy="646331"/>
          </a:xfrm>
          <a:prstGeom prst="rect">
            <a:avLst/>
          </a:prstGeom>
          <a:noFill/>
          <a:ln>
            <a:noFill/>
            <a:prstDash val="dash"/>
          </a:ln>
        </p:spPr>
        <p:txBody>
          <a:bodyPr wrap="square" rtlCol="0">
            <a:spAutoFit/>
          </a:bodyPr>
          <a:lstStyle/>
          <a:p>
            <a:r>
              <a:rPr lang="en-US" dirty="0"/>
              <a:t>4 * d * d  </a:t>
            </a:r>
            <a:r>
              <a:rPr lang="en-US" b="1" dirty="0"/>
              <a:t>+</a:t>
            </a:r>
          </a:p>
          <a:p>
            <a:r>
              <a:rPr lang="en-US" u="sng" dirty="0" err="1"/>
              <a:t>Wq</a:t>
            </a:r>
            <a:r>
              <a:rPr lang="en-US" u="sng" dirty="0"/>
              <a:t>, </a:t>
            </a:r>
            <a:r>
              <a:rPr lang="en-US" u="sng" dirty="0" err="1"/>
              <a:t>Wk</a:t>
            </a:r>
            <a:r>
              <a:rPr lang="en-US" u="sng" dirty="0"/>
              <a:t>, Wv, Wo</a:t>
            </a:r>
          </a:p>
        </p:txBody>
      </p:sp>
      <p:sp>
        <p:nvSpPr>
          <p:cNvPr id="14" name="TextBox 13">
            <a:extLst>
              <a:ext uri="{FF2B5EF4-FFF2-40B4-BE49-F238E27FC236}">
                <a16:creationId xmlns:a16="http://schemas.microsoft.com/office/drawing/2014/main" id="{81BB6AD6-2C3C-3527-DAD2-433561A009FE}"/>
              </a:ext>
            </a:extLst>
          </p:cNvPr>
          <p:cNvSpPr txBox="1"/>
          <p:nvPr/>
        </p:nvSpPr>
        <p:spPr>
          <a:xfrm>
            <a:off x="8779166" y="4105950"/>
            <a:ext cx="1558455" cy="646331"/>
          </a:xfrm>
          <a:prstGeom prst="rect">
            <a:avLst/>
          </a:prstGeom>
          <a:noFill/>
        </p:spPr>
        <p:txBody>
          <a:bodyPr wrap="square" rtlCol="0">
            <a:spAutoFit/>
          </a:bodyPr>
          <a:lstStyle/>
          <a:p>
            <a:r>
              <a:rPr lang="en-US" dirty="0"/>
              <a:t>3 * N * d / p </a:t>
            </a:r>
            <a:r>
              <a:rPr lang="en-US" b="1" dirty="0"/>
              <a:t>+</a:t>
            </a:r>
          </a:p>
          <a:p>
            <a:r>
              <a:rPr lang="en-US" u="sng" dirty="0"/>
              <a:t>Q, K, V</a:t>
            </a:r>
          </a:p>
        </p:txBody>
      </p:sp>
      <p:sp>
        <p:nvSpPr>
          <p:cNvPr id="15" name="TextBox 14">
            <a:extLst>
              <a:ext uri="{FF2B5EF4-FFF2-40B4-BE49-F238E27FC236}">
                <a16:creationId xmlns:a16="http://schemas.microsoft.com/office/drawing/2014/main" id="{53960291-4060-F2AF-1B13-824FAE268370}"/>
              </a:ext>
            </a:extLst>
          </p:cNvPr>
          <p:cNvSpPr txBox="1"/>
          <p:nvPr/>
        </p:nvSpPr>
        <p:spPr>
          <a:xfrm>
            <a:off x="10235759" y="4105950"/>
            <a:ext cx="1558455" cy="646331"/>
          </a:xfrm>
          <a:prstGeom prst="rect">
            <a:avLst/>
          </a:prstGeom>
          <a:noFill/>
        </p:spPr>
        <p:txBody>
          <a:bodyPr wrap="square" rtlCol="0">
            <a:spAutoFit/>
          </a:bodyPr>
          <a:lstStyle/>
          <a:p>
            <a:r>
              <a:rPr lang="en-US" dirty="0"/>
              <a:t>N * d / p </a:t>
            </a:r>
            <a:endParaRPr lang="en-US" b="1" dirty="0"/>
          </a:p>
          <a:p>
            <a:r>
              <a:rPr lang="en-US" u="sng" dirty="0"/>
              <a:t>Attn output</a:t>
            </a:r>
          </a:p>
        </p:txBody>
      </p:sp>
    </p:spTree>
    <p:extLst>
      <p:ext uri="{BB962C8B-B14F-4D97-AF65-F5344CB8AC3E}">
        <p14:creationId xmlns:p14="http://schemas.microsoft.com/office/powerpoint/2010/main" val="4007218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3A21ED-3721-B83C-F40D-E6466BDF8A5B}"/>
              </a:ext>
            </a:extLst>
          </p:cNvPr>
          <p:cNvSpPr txBox="1"/>
          <p:nvPr/>
        </p:nvSpPr>
        <p:spPr>
          <a:xfrm>
            <a:off x="182604" y="0"/>
            <a:ext cx="2353863" cy="400110"/>
          </a:xfrm>
          <a:prstGeom prst="rect">
            <a:avLst/>
          </a:prstGeom>
          <a:noFill/>
        </p:spPr>
        <p:txBody>
          <a:bodyPr wrap="square" rtlCol="0">
            <a:spAutoFit/>
          </a:bodyPr>
          <a:lstStyle/>
          <a:p>
            <a:r>
              <a:rPr lang="en-US" sz="2000" b="1" dirty="0"/>
              <a:t>Conclusion</a:t>
            </a:r>
          </a:p>
        </p:txBody>
      </p:sp>
      <p:sp>
        <p:nvSpPr>
          <p:cNvPr id="5" name="TextBox 4">
            <a:extLst>
              <a:ext uri="{FF2B5EF4-FFF2-40B4-BE49-F238E27FC236}">
                <a16:creationId xmlns:a16="http://schemas.microsoft.com/office/drawing/2014/main" id="{A6AAED20-B0A9-F419-2D56-84D67EE6F276}"/>
              </a:ext>
            </a:extLst>
          </p:cNvPr>
          <p:cNvSpPr txBox="1"/>
          <p:nvPr/>
        </p:nvSpPr>
        <p:spPr>
          <a:xfrm>
            <a:off x="717550" y="820182"/>
            <a:ext cx="4241800" cy="4555093"/>
          </a:xfrm>
          <a:prstGeom prst="rect">
            <a:avLst/>
          </a:prstGeom>
          <a:noFill/>
          <a:ln>
            <a:solidFill>
              <a:schemeClr val="tx1"/>
            </a:solidFill>
            <a:prstDash val="dash"/>
          </a:ln>
        </p:spPr>
        <p:txBody>
          <a:bodyPr wrap="square" rtlCol="0">
            <a:spAutoFit/>
          </a:bodyPr>
          <a:lstStyle/>
          <a:p>
            <a:r>
              <a:rPr lang="en-US" b="1" dirty="0"/>
              <a:t>Sam:</a:t>
            </a:r>
          </a:p>
          <a:p>
            <a:r>
              <a:rPr lang="en-US" dirty="0"/>
              <a:t>1. Set TP=1 to use Zero 3 to do the parameters </a:t>
            </a:r>
            <a:r>
              <a:rPr lang="en-US" dirty="0" err="1"/>
              <a:t>sharding</a:t>
            </a:r>
            <a:r>
              <a:rPr lang="en-US" dirty="0"/>
              <a:t>.  </a:t>
            </a:r>
          </a:p>
          <a:p>
            <a:endParaRPr lang="en-US" dirty="0"/>
          </a:p>
          <a:p>
            <a:r>
              <a:rPr lang="en-US" dirty="0"/>
              <a:t>2. All gather to communicate </a:t>
            </a:r>
            <a:r>
              <a:rPr lang="en-US" dirty="0">
                <a:solidFill>
                  <a:srgbClr val="FF0000"/>
                </a:solidFill>
              </a:rPr>
              <a:t>parameters.</a:t>
            </a:r>
          </a:p>
          <a:p>
            <a:endParaRPr lang="en-US" dirty="0">
              <a:solidFill>
                <a:srgbClr val="FF0000"/>
              </a:solidFill>
            </a:endParaRPr>
          </a:p>
          <a:p>
            <a:r>
              <a:rPr lang="en-US" sz="2000" dirty="0"/>
              <a:t>3. Benefit:</a:t>
            </a:r>
            <a:r>
              <a:rPr lang="en-US" sz="2000" dirty="0">
                <a:solidFill>
                  <a:srgbClr val="FF0000"/>
                </a:solidFill>
              </a:rPr>
              <a:t> a. save memory</a:t>
            </a:r>
          </a:p>
          <a:p>
            <a:r>
              <a:rPr lang="en-US" dirty="0"/>
              <a:t>Zero 3 use stage3_max_live_parameter to control the partially load parameters into GPUs. Zero3 also split optimizer state, and grad. </a:t>
            </a:r>
          </a:p>
          <a:p>
            <a:endParaRPr lang="en-US" dirty="0"/>
          </a:p>
          <a:p>
            <a:r>
              <a:rPr lang="en-US" dirty="0"/>
              <a:t>4. Drawback: a. </a:t>
            </a:r>
            <a:r>
              <a:rPr lang="en-US" dirty="0">
                <a:solidFill>
                  <a:srgbClr val="FF0000"/>
                </a:solidFill>
              </a:rPr>
              <a:t>communicate parameters</a:t>
            </a:r>
            <a:r>
              <a:rPr lang="en-US" dirty="0"/>
              <a:t> may become bottleneck when </a:t>
            </a:r>
            <a:r>
              <a:rPr lang="en-US" dirty="0">
                <a:solidFill>
                  <a:srgbClr val="FF0000"/>
                </a:solidFill>
              </a:rPr>
              <a:t>model is large</a:t>
            </a:r>
            <a:r>
              <a:rPr lang="en-US" dirty="0"/>
              <a:t>.</a:t>
            </a:r>
          </a:p>
        </p:txBody>
      </p:sp>
      <p:sp>
        <p:nvSpPr>
          <p:cNvPr id="6" name="TextBox 5">
            <a:extLst>
              <a:ext uri="{FF2B5EF4-FFF2-40B4-BE49-F238E27FC236}">
                <a16:creationId xmlns:a16="http://schemas.microsoft.com/office/drawing/2014/main" id="{08FA426F-50C2-15FC-D92D-B5A24C021248}"/>
              </a:ext>
            </a:extLst>
          </p:cNvPr>
          <p:cNvSpPr txBox="1"/>
          <p:nvPr/>
        </p:nvSpPr>
        <p:spPr>
          <a:xfrm>
            <a:off x="5598492" y="862093"/>
            <a:ext cx="4241800" cy="5078313"/>
          </a:xfrm>
          <a:prstGeom prst="rect">
            <a:avLst/>
          </a:prstGeom>
          <a:noFill/>
          <a:ln>
            <a:solidFill>
              <a:schemeClr val="tx1"/>
            </a:solidFill>
            <a:prstDash val="dash"/>
          </a:ln>
        </p:spPr>
        <p:txBody>
          <a:bodyPr wrap="square" rtlCol="0">
            <a:spAutoFit/>
          </a:bodyPr>
          <a:lstStyle/>
          <a:p>
            <a:r>
              <a:rPr lang="en-US" b="1" dirty="0"/>
              <a:t>Megatron:</a:t>
            </a:r>
          </a:p>
          <a:p>
            <a:r>
              <a:rPr lang="en-US" dirty="0"/>
              <a:t> 1. Set TP= num GPUs, use tensor parallel to split the parameter. </a:t>
            </a:r>
          </a:p>
          <a:p>
            <a:endParaRPr lang="en-US" dirty="0"/>
          </a:p>
          <a:p>
            <a:r>
              <a:rPr lang="en-US" dirty="0"/>
              <a:t>2. All gather to communicate the </a:t>
            </a:r>
            <a:r>
              <a:rPr lang="en-US" dirty="0">
                <a:solidFill>
                  <a:srgbClr val="FF0000"/>
                </a:solidFill>
              </a:rPr>
              <a:t>activation.</a:t>
            </a:r>
          </a:p>
          <a:p>
            <a:endParaRPr lang="en-US" dirty="0">
              <a:solidFill>
                <a:srgbClr val="FF0000"/>
              </a:solidFill>
            </a:endParaRPr>
          </a:p>
          <a:p>
            <a:r>
              <a:rPr lang="en-US" dirty="0"/>
              <a:t>3. Benefit: </a:t>
            </a:r>
            <a:r>
              <a:rPr lang="en-US" dirty="0">
                <a:solidFill>
                  <a:srgbClr val="FF0000"/>
                </a:solidFill>
              </a:rPr>
              <a:t>a. less communication since on need </a:t>
            </a:r>
            <a:r>
              <a:rPr lang="en-US" dirty="0"/>
              <a:t>to communicate </a:t>
            </a:r>
            <a:r>
              <a:rPr lang="en-US" dirty="0">
                <a:solidFill>
                  <a:srgbClr val="FF0000"/>
                </a:solidFill>
              </a:rPr>
              <a:t>parameters.</a:t>
            </a:r>
          </a:p>
          <a:p>
            <a:endParaRPr lang="en-US" dirty="0">
              <a:solidFill>
                <a:srgbClr val="FF0000"/>
              </a:solidFill>
            </a:endParaRPr>
          </a:p>
          <a:p>
            <a:r>
              <a:rPr lang="en-US" dirty="0"/>
              <a:t>4. Drawback:  a. each GPUs will need to </a:t>
            </a:r>
            <a:r>
              <a:rPr lang="en-US" dirty="0">
                <a:solidFill>
                  <a:srgbClr val="FF0000"/>
                </a:solidFill>
              </a:rPr>
              <a:t>hold the partition of parameters</a:t>
            </a:r>
            <a:r>
              <a:rPr lang="en-US" dirty="0"/>
              <a:t>. </a:t>
            </a:r>
          </a:p>
          <a:p>
            <a:r>
              <a:rPr lang="en-US" dirty="0"/>
              <a:t>b. Need to hold the grad, and optimizer state. </a:t>
            </a:r>
          </a:p>
          <a:p>
            <a:endParaRPr lang="en-US" dirty="0"/>
          </a:p>
          <a:p>
            <a:r>
              <a:rPr lang="en-US" dirty="0"/>
              <a:t>5. Megatron may show </a:t>
            </a:r>
            <a:r>
              <a:rPr lang="en-US" dirty="0">
                <a:solidFill>
                  <a:srgbClr val="FF0000"/>
                </a:solidFill>
              </a:rPr>
              <a:t>speedup</a:t>
            </a:r>
            <a:r>
              <a:rPr lang="en-US" dirty="0"/>
              <a:t> when train on large models and small sequences. </a:t>
            </a:r>
          </a:p>
        </p:txBody>
      </p:sp>
    </p:spTree>
    <p:extLst>
      <p:ext uri="{BB962C8B-B14F-4D97-AF65-F5344CB8AC3E}">
        <p14:creationId xmlns:p14="http://schemas.microsoft.com/office/powerpoint/2010/main" val="1646360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A498C0-05C5-4FC8-09A4-3CF83F64432F}"/>
              </a:ext>
            </a:extLst>
          </p:cNvPr>
          <p:cNvSpPr txBox="1"/>
          <p:nvPr/>
        </p:nvSpPr>
        <p:spPr>
          <a:xfrm>
            <a:off x="392596" y="210912"/>
            <a:ext cx="4684312" cy="400110"/>
          </a:xfrm>
          <a:prstGeom prst="rect">
            <a:avLst/>
          </a:prstGeom>
          <a:noFill/>
        </p:spPr>
        <p:txBody>
          <a:bodyPr wrap="square">
            <a:spAutoFit/>
          </a:bodyPr>
          <a:lstStyle/>
          <a:p>
            <a:r>
              <a:rPr lang="en-US" sz="2000" b="1" dirty="0">
                <a:solidFill>
                  <a:srgbClr val="000000"/>
                </a:solidFill>
                <a:latin typeface="Calibri" panose="020F0502020204030204" pitchFamily="34" charset="0"/>
              </a:rPr>
              <a:t>4.1 Experiment results</a:t>
            </a:r>
            <a:endParaRPr lang="en-US" sz="2000" b="1" dirty="0"/>
          </a:p>
        </p:txBody>
      </p:sp>
      <p:sp>
        <p:nvSpPr>
          <p:cNvPr id="6" name="TextBox 5">
            <a:extLst>
              <a:ext uri="{FF2B5EF4-FFF2-40B4-BE49-F238E27FC236}">
                <a16:creationId xmlns:a16="http://schemas.microsoft.com/office/drawing/2014/main" id="{E045BE8F-B9B7-0C4A-5DF3-95F650ACB7BA}"/>
              </a:ext>
            </a:extLst>
          </p:cNvPr>
          <p:cNvSpPr txBox="1"/>
          <p:nvPr/>
        </p:nvSpPr>
        <p:spPr>
          <a:xfrm>
            <a:off x="518300" y="611022"/>
            <a:ext cx="4252483" cy="923330"/>
          </a:xfrm>
          <a:prstGeom prst="rect">
            <a:avLst/>
          </a:prstGeom>
          <a:noFill/>
        </p:spPr>
        <p:txBody>
          <a:bodyPr wrap="square" rtlCol="0">
            <a:spAutoFit/>
          </a:bodyPr>
          <a:lstStyle/>
          <a:p>
            <a:r>
              <a:rPr lang="en-US" sz="1800" b="1" dirty="0">
                <a:solidFill>
                  <a:srgbClr val="000000"/>
                </a:solidFill>
                <a:latin typeface="Calibri" panose="020F0502020204030204" pitchFamily="34" charset="0"/>
              </a:rPr>
              <a:t>Experiment setting</a:t>
            </a:r>
            <a:r>
              <a:rPr lang="en-US" dirty="0"/>
              <a:t>: </a:t>
            </a:r>
          </a:p>
          <a:p>
            <a:r>
              <a:rPr lang="en-US" dirty="0">
                <a:solidFill>
                  <a:srgbClr val="FF0000"/>
                </a:solidFill>
              </a:rPr>
              <a:t>Sam: Zero 3; Megatron: Zero 0</a:t>
            </a:r>
          </a:p>
          <a:p>
            <a:r>
              <a:rPr lang="en-US" dirty="0">
                <a:solidFill>
                  <a:srgbClr val="FF0000"/>
                </a:solidFill>
              </a:rPr>
              <a:t>Bert model </a:t>
            </a:r>
          </a:p>
        </p:txBody>
      </p:sp>
      <p:pic>
        <p:nvPicPr>
          <p:cNvPr id="8" name="Picture 7">
            <a:extLst>
              <a:ext uri="{FF2B5EF4-FFF2-40B4-BE49-F238E27FC236}">
                <a16:creationId xmlns:a16="http://schemas.microsoft.com/office/drawing/2014/main" id="{A444CBA4-A2C0-A28A-A587-E36B27EB0C28}"/>
              </a:ext>
            </a:extLst>
          </p:cNvPr>
          <p:cNvPicPr>
            <a:picLocks noChangeAspect="1"/>
          </p:cNvPicPr>
          <p:nvPr/>
        </p:nvPicPr>
        <p:blipFill>
          <a:blip r:embed="rId2"/>
          <a:stretch>
            <a:fillRect/>
          </a:stretch>
        </p:blipFill>
        <p:spPr>
          <a:xfrm>
            <a:off x="894379" y="1648870"/>
            <a:ext cx="4910074" cy="3655676"/>
          </a:xfrm>
          <a:prstGeom prst="rect">
            <a:avLst/>
          </a:prstGeom>
        </p:spPr>
      </p:pic>
      <p:sp>
        <p:nvSpPr>
          <p:cNvPr id="9" name="TextBox 8">
            <a:extLst>
              <a:ext uri="{FF2B5EF4-FFF2-40B4-BE49-F238E27FC236}">
                <a16:creationId xmlns:a16="http://schemas.microsoft.com/office/drawing/2014/main" id="{A90FC107-2D16-1A12-16E8-89928FE7FC3B}"/>
              </a:ext>
            </a:extLst>
          </p:cNvPr>
          <p:cNvSpPr txBox="1"/>
          <p:nvPr/>
        </p:nvSpPr>
        <p:spPr>
          <a:xfrm>
            <a:off x="6448507" y="1775081"/>
            <a:ext cx="4090945" cy="1477328"/>
          </a:xfrm>
          <a:prstGeom prst="rect">
            <a:avLst/>
          </a:prstGeom>
          <a:noFill/>
        </p:spPr>
        <p:txBody>
          <a:bodyPr wrap="square" rtlCol="0">
            <a:spAutoFit/>
          </a:bodyPr>
          <a:lstStyle/>
          <a:p>
            <a:pPr marL="342900" indent="-342900">
              <a:buAutoNum type="arabicPeriod"/>
            </a:pPr>
            <a:r>
              <a:rPr lang="en-US" dirty="0"/>
              <a:t>Megatron and </a:t>
            </a:r>
            <a:r>
              <a:rPr lang="en-US" dirty="0" err="1"/>
              <a:t>Samyam’s</a:t>
            </a:r>
            <a:r>
              <a:rPr lang="en-US" dirty="0"/>
              <a:t> can reach similar sequence length. </a:t>
            </a:r>
          </a:p>
          <a:p>
            <a:pPr marL="342900" indent="-342900">
              <a:buAutoNum type="arabicPeriod"/>
            </a:pPr>
            <a:r>
              <a:rPr lang="en-US" dirty="0"/>
              <a:t> We expect Megatron can reach longer sequence length when enabling parameter offloading. </a:t>
            </a:r>
          </a:p>
        </p:txBody>
      </p:sp>
    </p:spTree>
    <p:extLst>
      <p:ext uri="{BB962C8B-B14F-4D97-AF65-F5344CB8AC3E}">
        <p14:creationId xmlns:p14="http://schemas.microsoft.com/office/powerpoint/2010/main" val="1765929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2B280-D662-40BC-C8AE-C2A0B289009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259BB5-BAFF-3E62-EA0B-8E3BC0764DE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95865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15901</TotalTime>
  <Words>974</Words>
  <Application>Microsoft Office PowerPoint</Application>
  <PresentationFormat>Widescreen</PresentationFormat>
  <Paragraphs>168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Aptos Display</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Chengming Zhang</dc:creator>
  <cp:lastModifiedBy>Chengming Zhang</cp:lastModifiedBy>
  <cp:revision>24</cp:revision>
  <dcterms:created xsi:type="dcterms:W3CDTF">2023-06-20T21:11:31Z</dcterms:created>
  <dcterms:modified xsi:type="dcterms:W3CDTF">2023-07-05T02:19:36Z</dcterms:modified>
</cp:coreProperties>
</file>