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0" r:id="rId5"/>
    <p:sldId id="262" r:id="rId6"/>
    <p:sldId id="268" r:id="rId7"/>
    <p:sldId id="269" r:id="rId8"/>
    <p:sldId id="270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24904-74F4-5A7F-0A3E-73F14ECD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40F0E8-4535-DF25-AA25-62F4CA7299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D59C5-CA8B-B648-53A6-CF75C0AD7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70BCB-6B3F-43D0-A1F2-3CA8A555C3F2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E728F-7189-1E1F-DEE2-25F1F6058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74B84-2DC3-CE96-6735-03D5198AE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6378D-59A8-4CD9-964B-6D1E17D8E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55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DF30-474A-58F1-EF9D-347E2463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24B66C-7CE8-AD9F-E0C4-8016BC6E8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A913B-6A73-05DA-7791-7F65E1DBC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70BCB-6B3F-43D0-A1F2-3CA8A555C3F2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5BC3B-BF35-C7EF-B11B-358CCF031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88B7D-1BFE-C49B-5141-B5E04EA90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6378D-59A8-4CD9-964B-6D1E17D8E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74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08951E-997B-C051-1AC2-57004F5FD4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C38B91-A463-5B55-27C9-D1961837E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35AE1-5695-770F-E68A-F8A695ECA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70BCB-6B3F-43D0-A1F2-3CA8A555C3F2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19AA8-2ED9-1B29-3E3C-D7CE0B120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8CE5C-B69C-1385-554B-E849CC1E1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6378D-59A8-4CD9-964B-6D1E17D8E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81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8EC2D-45F3-27C7-1569-70B6D2768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2E43B-22C6-E694-8E22-B9A316F56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87BFD-945F-A346-DBE8-55FF08A0E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70BCB-6B3F-43D0-A1F2-3CA8A555C3F2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3D762-AF3B-75D3-2047-B1401D403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8467A-C42E-B56C-D929-7F9D93919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6378D-59A8-4CD9-964B-6D1E17D8E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71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63DD4-890B-F361-2596-6D7B4159A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7DB9F-2FF5-E668-735F-E354AD08C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536D4-A696-97C7-F781-8D7C956A5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70BCB-6B3F-43D0-A1F2-3CA8A555C3F2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E06F0-E9A4-EF40-B6BE-9D5EEAACF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3864E-2622-6B0E-D870-0E923C7B9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6378D-59A8-4CD9-964B-6D1E17D8E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11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EC359-F379-5452-B61E-DD564F20A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BFF39-D6E0-892D-DFF5-7DFE84FAC1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58FADC-F276-B18E-27A1-1E24ECF52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C1D5E-B3D0-CA73-861A-791D860FF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70BCB-6B3F-43D0-A1F2-3CA8A555C3F2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AC64F-9D6C-86FE-C85E-16DEEF6A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B94BD3-735F-3C23-2FEF-DDCAC23D5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6378D-59A8-4CD9-964B-6D1E17D8E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63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89809-8A16-3E80-BECB-6C486BDD1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9C627-52E0-3698-4FE0-DDE7FC732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089A71-188D-C750-E0D3-D2E87034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54F74C-E6D3-12A7-8705-7D32B055F9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93E218-93F1-86DC-147B-B9E1A27137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BB800B-80C1-41C5-81C5-2409AA4AE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70BCB-6B3F-43D0-A1F2-3CA8A555C3F2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58B6FF-998B-3593-D243-DC266C62A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C4F8F8-83A2-4934-B018-F6BDFB268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6378D-59A8-4CD9-964B-6D1E17D8E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65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F0919-883E-E13A-BD89-4FE013805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2F55C6-97DB-A0F5-9298-4B86873C9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70BCB-6B3F-43D0-A1F2-3CA8A555C3F2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37FAA7-278E-E403-83F0-715C41C2E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92186D-B0D4-704B-FD20-39082086B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6378D-59A8-4CD9-964B-6D1E17D8E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325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0740C-B5A0-EF1D-6934-FF276735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57325"/>
            <a:ext cx="10515600" cy="1325562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3E779A-71C5-2EBC-6784-0BB8D582F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70BCB-6B3F-43D0-A1F2-3CA8A555C3F2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5C0A33-333B-0B3E-C151-C639212C8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48DC96-E061-7B39-62DE-150248335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6378D-59A8-4CD9-964B-6D1E17D8E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59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F3513-06B1-799D-7091-429E81948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6ED64-CFC0-3DB1-43A3-20793C5FD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40686-EEC8-599D-8E65-CA9E054F9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9CFAC3-EB4B-6DBC-8D4E-FC37BA31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70BCB-6B3F-43D0-A1F2-3CA8A555C3F2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5A73A1-FBFF-1F5F-0002-2E2E7A8E6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CFA86-E1E7-47F8-BB77-DB6F61693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6378D-59A8-4CD9-964B-6D1E17D8E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77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737D4-B8BA-137B-CF87-2BC1AF02F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329CFD-ECDE-E564-1DD7-D4870FA1EB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53199C-67C5-0EB4-300C-3CA58C69A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C8A5E-C019-30D7-3F04-A136A396C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70BCB-6B3F-43D0-A1F2-3CA8A555C3F2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DB2BC-33BD-30D3-90DB-065764C7A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E8C32D-F947-9FED-887C-61DBCAED8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6378D-59A8-4CD9-964B-6D1E17D8E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02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BE25C6-E862-E522-782B-EB3E51030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6E4EB-2A83-4A1F-9712-0FCC589B0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66B20-D589-074C-4187-B4E706368C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970BCB-6B3F-43D0-A1F2-3CA8A555C3F2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5321C-0639-4714-DD5C-11136048C4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950D5-6A79-FECD-B9E8-F65D7D2B65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B6378D-59A8-4CD9-964B-6D1E17D8E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9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9279406-1722-4F1E-0B96-CD1E2C0BBA68}"/>
              </a:ext>
            </a:extLst>
          </p:cNvPr>
          <p:cNvSpPr txBox="1"/>
          <p:nvPr/>
        </p:nvSpPr>
        <p:spPr>
          <a:xfrm>
            <a:off x="412254" y="699462"/>
            <a:ext cx="55103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Where sequence parallel happen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Communication analysis 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Experiment results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324D6B-9F98-0D06-2246-24686450CFE2}"/>
              </a:ext>
            </a:extLst>
          </p:cNvPr>
          <p:cNvSpPr txBox="1"/>
          <p:nvPr/>
        </p:nvSpPr>
        <p:spPr>
          <a:xfrm>
            <a:off x="4122241" y="156499"/>
            <a:ext cx="407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Two methods comparison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0BAF3A-2641-62FB-584F-3E95492F0061}"/>
              </a:ext>
            </a:extLst>
          </p:cNvPr>
          <p:cNvSpPr txBox="1"/>
          <p:nvPr/>
        </p:nvSpPr>
        <p:spPr>
          <a:xfrm>
            <a:off x="412254" y="2641413"/>
            <a:ext cx="58429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1.1 Where sequence parallel happen</a:t>
            </a:r>
          </a:p>
          <a:p>
            <a:endParaRPr lang="en-US" sz="20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US" sz="2000" dirty="0"/>
              <a:t>Megatron-DS: </a:t>
            </a:r>
            <a:r>
              <a:rPr lang="en-US" sz="2000" dirty="0" err="1"/>
              <a:t>LayerNorm</a:t>
            </a:r>
            <a:r>
              <a:rPr lang="en-US" sz="2000" dirty="0"/>
              <a:t>, Dropout</a:t>
            </a:r>
          </a:p>
          <a:p>
            <a:r>
              <a:rPr lang="en-US" sz="2000" dirty="0"/>
              <a:t>Sam: </a:t>
            </a:r>
            <a:r>
              <a:rPr lang="en-US" sz="2000" dirty="0" err="1"/>
              <a:t>LayerNorm</a:t>
            </a:r>
            <a:r>
              <a:rPr lang="en-US" sz="2000" dirty="0"/>
              <a:t>, Dropout, Self Attn and </a:t>
            </a:r>
            <a:r>
              <a:rPr lang="en-US" sz="2000" dirty="0">
                <a:solidFill>
                  <a:srgbClr val="FF0000"/>
                </a:solidFill>
              </a:rPr>
              <a:t>TP must 1 to use Zero3; SP must num GPUs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A346A4E-8CA6-9AE7-EDDD-F6C5C85F0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232" y="811897"/>
            <a:ext cx="5146992" cy="38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290FCA8-EEE4-A65A-1CE6-45BB435E2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232" y="1287407"/>
            <a:ext cx="5510306" cy="4379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B6DF9D1-470E-538D-89D6-068BFB7B454E}"/>
              </a:ext>
            </a:extLst>
          </p:cNvPr>
          <p:cNvSpPr txBox="1"/>
          <p:nvPr/>
        </p:nvSpPr>
        <p:spPr>
          <a:xfrm>
            <a:off x="9029121" y="5676771"/>
            <a:ext cx="159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Sam’s code</a:t>
            </a:r>
          </a:p>
        </p:txBody>
      </p:sp>
    </p:spTree>
    <p:extLst>
      <p:ext uri="{BB962C8B-B14F-4D97-AF65-F5344CB8AC3E}">
        <p14:creationId xmlns:p14="http://schemas.microsoft.com/office/powerpoint/2010/main" val="1213218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74C668-904B-402D-F6CC-D446C73C64A6}"/>
              </a:ext>
            </a:extLst>
          </p:cNvPr>
          <p:cNvSpPr txBox="1"/>
          <p:nvPr/>
        </p:nvSpPr>
        <p:spPr>
          <a:xfrm>
            <a:off x="55445" y="52650"/>
            <a:ext cx="4045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1.2 Where sequence parallel happen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0CB498-7E8E-EA3B-68B3-9FD6C9A4AB9A}"/>
              </a:ext>
            </a:extLst>
          </p:cNvPr>
          <p:cNvSpPr txBox="1"/>
          <p:nvPr/>
        </p:nvSpPr>
        <p:spPr>
          <a:xfrm>
            <a:off x="200616" y="379785"/>
            <a:ext cx="1934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Megatron-DS:</a:t>
            </a: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9558C5-3B5C-ADA9-50A0-DC0F8E72F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586" y="658057"/>
            <a:ext cx="7900857" cy="234441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EF41A97-9A82-5318-9AAC-B606A2C5CD3E}"/>
              </a:ext>
            </a:extLst>
          </p:cNvPr>
          <p:cNvSpPr/>
          <p:nvPr/>
        </p:nvSpPr>
        <p:spPr>
          <a:xfrm>
            <a:off x="3711375" y="3208082"/>
            <a:ext cx="6271488" cy="30757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59B41E5-0173-2ADC-6ABF-A1511C820599}"/>
              </a:ext>
            </a:extLst>
          </p:cNvPr>
          <p:cNvSpPr/>
          <p:nvPr/>
        </p:nvSpPr>
        <p:spPr>
          <a:xfrm>
            <a:off x="8884783" y="3245538"/>
            <a:ext cx="1003438" cy="213362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ADFABC5-3308-19C0-9D6B-6B8763FBADD7}"/>
              </a:ext>
            </a:extLst>
          </p:cNvPr>
          <p:cNvSpPr/>
          <p:nvPr/>
        </p:nvSpPr>
        <p:spPr>
          <a:xfrm>
            <a:off x="6885709" y="3245538"/>
            <a:ext cx="1630587" cy="213362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D39B5FB-D2EC-236E-9F10-D90097E9A116}"/>
              </a:ext>
            </a:extLst>
          </p:cNvPr>
          <p:cNvSpPr/>
          <p:nvPr/>
        </p:nvSpPr>
        <p:spPr>
          <a:xfrm>
            <a:off x="5526339" y="3245538"/>
            <a:ext cx="1003438" cy="213362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3352C79-8A6F-26AC-432A-5C9EBE919CD3}"/>
              </a:ext>
            </a:extLst>
          </p:cNvPr>
          <p:cNvSpPr/>
          <p:nvPr/>
        </p:nvSpPr>
        <p:spPr>
          <a:xfrm>
            <a:off x="4228117" y="3287871"/>
            <a:ext cx="1003438" cy="213362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991180-4F03-0D94-9CC6-D411CAF78D4B}"/>
              </a:ext>
            </a:extLst>
          </p:cNvPr>
          <p:cNvSpPr/>
          <p:nvPr/>
        </p:nvSpPr>
        <p:spPr>
          <a:xfrm>
            <a:off x="1679114" y="3612715"/>
            <a:ext cx="446913" cy="11268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DF68C601-0704-99A4-93DF-9B1277B8E073}"/>
              </a:ext>
            </a:extLst>
          </p:cNvPr>
          <p:cNvSpPr txBox="1"/>
          <p:nvPr/>
        </p:nvSpPr>
        <p:spPr>
          <a:xfrm>
            <a:off x="1735155" y="4755772"/>
            <a:ext cx="493199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alibri"/>
              </a:rPr>
              <a:t>[N]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228E74-54D9-0F5F-5C0A-10FD253521E4}"/>
              </a:ext>
            </a:extLst>
          </p:cNvPr>
          <p:cNvSpPr/>
          <p:nvPr/>
        </p:nvSpPr>
        <p:spPr>
          <a:xfrm>
            <a:off x="2672605" y="3608704"/>
            <a:ext cx="780453" cy="110732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id="{269E6C3F-4430-1038-0A3B-6786B9CB330A}"/>
              </a:ext>
            </a:extLst>
          </p:cNvPr>
          <p:cNvSpPr txBox="1"/>
          <p:nvPr/>
        </p:nvSpPr>
        <p:spPr>
          <a:xfrm>
            <a:off x="2404159" y="3235774"/>
            <a:ext cx="1310044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cs typeface="Calibri"/>
              </a:rPr>
              <a:t>embedding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838CFBB-C1CB-3BC2-793A-BA2EA2C5E107}"/>
              </a:ext>
            </a:extLst>
          </p:cNvPr>
          <p:cNvSpPr/>
          <p:nvPr/>
        </p:nvSpPr>
        <p:spPr>
          <a:xfrm rot="5400000">
            <a:off x="4073236" y="3979467"/>
            <a:ext cx="1320813" cy="47384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  <a:cs typeface="Calibri"/>
              </a:rPr>
              <a:t>Norm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CC335F-B9A0-E865-62F2-5C7C0B799933}"/>
              </a:ext>
            </a:extLst>
          </p:cNvPr>
          <p:cNvSpPr/>
          <p:nvPr/>
        </p:nvSpPr>
        <p:spPr>
          <a:xfrm rot="5400000">
            <a:off x="5380028" y="3937133"/>
            <a:ext cx="1320813" cy="47384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  <a:cs typeface="Calibri"/>
              </a:rPr>
              <a:t>Attention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CC8346C-C8FE-253B-25F7-68A551B54D72}"/>
              </a:ext>
            </a:extLst>
          </p:cNvPr>
          <p:cNvSpPr/>
          <p:nvPr/>
        </p:nvSpPr>
        <p:spPr>
          <a:xfrm rot="5400000">
            <a:off x="6612745" y="3979467"/>
            <a:ext cx="1320813" cy="47384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  <a:cs typeface="Calibri"/>
              </a:rPr>
              <a:t>Dropout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03C02B-4302-168D-8D46-742B555A79A4}"/>
              </a:ext>
            </a:extLst>
          </p:cNvPr>
          <p:cNvSpPr/>
          <p:nvPr/>
        </p:nvSpPr>
        <p:spPr>
          <a:xfrm rot="5400000">
            <a:off x="7431189" y="3998280"/>
            <a:ext cx="1320813" cy="47384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  <a:cs typeface="Calibri"/>
              </a:rPr>
              <a:t>Norm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6F5C71B-0D15-92E2-1628-620C1DA32067}"/>
              </a:ext>
            </a:extLst>
          </p:cNvPr>
          <p:cNvSpPr/>
          <p:nvPr/>
        </p:nvSpPr>
        <p:spPr>
          <a:xfrm rot="5400000">
            <a:off x="8658855" y="3998281"/>
            <a:ext cx="1320813" cy="47384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  <a:cs typeface="Calibri"/>
              </a:rPr>
              <a:t>MLP</a:t>
            </a:r>
          </a:p>
        </p:txBody>
      </p:sp>
      <p:sp>
        <p:nvSpPr>
          <p:cNvPr id="22" name="TextBox 15">
            <a:extLst>
              <a:ext uri="{FF2B5EF4-FFF2-40B4-BE49-F238E27FC236}">
                <a16:creationId xmlns:a16="http://schemas.microsoft.com/office/drawing/2014/main" id="{C4F3FA30-8AA7-E531-286D-50EDF359F178}"/>
              </a:ext>
            </a:extLst>
          </p:cNvPr>
          <p:cNvSpPr txBox="1"/>
          <p:nvPr/>
        </p:nvSpPr>
        <p:spPr>
          <a:xfrm>
            <a:off x="4436040" y="5436106"/>
            <a:ext cx="655022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alibri"/>
              </a:rPr>
              <a:t>Seq para</a:t>
            </a:r>
            <a:endParaRPr lang="en-US" dirty="0"/>
          </a:p>
        </p:txBody>
      </p:sp>
      <p:sp>
        <p:nvSpPr>
          <p:cNvPr id="23" name="TextBox 16">
            <a:extLst>
              <a:ext uri="{FF2B5EF4-FFF2-40B4-BE49-F238E27FC236}">
                <a16:creationId xmlns:a16="http://schemas.microsoft.com/office/drawing/2014/main" id="{9DE3CD1F-A1D4-2B65-1D6B-87CD71F989E4}"/>
              </a:ext>
            </a:extLst>
          </p:cNvPr>
          <p:cNvSpPr txBox="1"/>
          <p:nvPr/>
        </p:nvSpPr>
        <p:spPr>
          <a:xfrm>
            <a:off x="5617629" y="5422893"/>
            <a:ext cx="984855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alibri"/>
              </a:rPr>
              <a:t>Tensor</a:t>
            </a:r>
            <a:endParaRPr lang="en-US" dirty="0" err="1">
              <a:cs typeface="Calibri"/>
            </a:endParaRPr>
          </a:p>
          <a:p>
            <a:r>
              <a:rPr lang="en-US" dirty="0">
                <a:cs typeface="Calibri"/>
              </a:rPr>
              <a:t>para</a:t>
            </a:r>
          </a:p>
        </p:txBody>
      </p:sp>
      <p:sp>
        <p:nvSpPr>
          <p:cNvPr id="24" name="TextBox 17">
            <a:extLst>
              <a:ext uri="{FF2B5EF4-FFF2-40B4-BE49-F238E27FC236}">
                <a16:creationId xmlns:a16="http://schemas.microsoft.com/office/drawing/2014/main" id="{22F48237-9F0D-71A6-1138-A4BC6B76D6DC}"/>
              </a:ext>
            </a:extLst>
          </p:cNvPr>
          <p:cNvSpPr txBox="1"/>
          <p:nvPr/>
        </p:nvSpPr>
        <p:spPr>
          <a:xfrm>
            <a:off x="7429821" y="5433727"/>
            <a:ext cx="655022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alibri"/>
              </a:rPr>
              <a:t>Seq para</a:t>
            </a:r>
            <a:endParaRPr lang="en-US" dirty="0"/>
          </a:p>
        </p:txBody>
      </p:sp>
      <p:sp>
        <p:nvSpPr>
          <p:cNvPr id="25" name="TextBox 18">
            <a:extLst>
              <a:ext uri="{FF2B5EF4-FFF2-40B4-BE49-F238E27FC236}">
                <a16:creationId xmlns:a16="http://schemas.microsoft.com/office/drawing/2014/main" id="{1203209C-FC1F-7E06-9EA4-6996098F1662}"/>
              </a:ext>
            </a:extLst>
          </p:cNvPr>
          <p:cNvSpPr txBox="1"/>
          <p:nvPr/>
        </p:nvSpPr>
        <p:spPr>
          <a:xfrm>
            <a:off x="8933490" y="5460982"/>
            <a:ext cx="969095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alibri"/>
              </a:rPr>
              <a:t>Tensor</a:t>
            </a:r>
            <a:endParaRPr lang="en-US" dirty="0" err="1">
              <a:cs typeface="Calibri"/>
            </a:endParaRPr>
          </a:p>
          <a:p>
            <a:r>
              <a:rPr lang="en-US" dirty="0">
                <a:cs typeface="Calibri"/>
              </a:rPr>
              <a:t>para</a:t>
            </a:r>
          </a:p>
        </p:txBody>
      </p:sp>
      <p:sp>
        <p:nvSpPr>
          <p:cNvPr id="26" name="TextBox 19">
            <a:extLst>
              <a:ext uri="{FF2B5EF4-FFF2-40B4-BE49-F238E27FC236}">
                <a16:creationId xmlns:a16="http://schemas.microsoft.com/office/drawing/2014/main" id="{AA0369EA-473D-5739-20E5-D6A63BC38838}"/>
              </a:ext>
            </a:extLst>
          </p:cNvPr>
          <p:cNvSpPr txBox="1"/>
          <p:nvPr/>
        </p:nvSpPr>
        <p:spPr>
          <a:xfrm>
            <a:off x="1468566" y="5358379"/>
            <a:ext cx="2075712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alibri"/>
              </a:rPr>
              <a:t>g: </a:t>
            </a:r>
            <a:r>
              <a:rPr lang="en-US" dirty="0" err="1">
                <a:cs typeface="Calibri"/>
              </a:rPr>
              <a:t>allgather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g' reduce-scatter </a:t>
            </a:r>
          </a:p>
        </p:txBody>
      </p:sp>
      <p:sp>
        <p:nvSpPr>
          <p:cNvPr id="28" name="TextBox 21">
            <a:extLst>
              <a:ext uri="{FF2B5EF4-FFF2-40B4-BE49-F238E27FC236}">
                <a16:creationId xmlns:a16="http://schemas.microsoft.com/office/drawing/2014/main" id="{57F59253-D105-4B30-0BC1-9562E2009419}"/>
              </a:ext>
            </a:extLst>
          </p:cNvPr>
          <p:cNvSpPr txBox="1"/>
          <p:nvPr/>
        </p:nvSpPr>
        <p:spPr>
          <a:xfrm>
            <a:off x="3651863" y="3724204"/>
            <a:ext cx="548173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cs typeface="Calibri"/>
              </a:rPr>
              <a:t>g'</a:t>
            </a:r>
            <a:endParaRPr lang="en-US" dirty="0">
              <a:cs typeface="Calibri"/>
            </a:endParaRPr>
          </a:p>
        </p:txBody>
      </p:sp>
      <p:sp>
        <p:nvSpPr>
          <p:cNvPr id="29" name="TextBox 22">
            <a:extLst>
              <a:ext uri="{FF2B5EF4-FFF2-40B4-BE49-F238E27FC236}">
                <a16:creationId xmlns:a16="http://schemas.microsoft.com/office/drawing/2014/main" id="{7089097A-96A4-D81E-CA1E-12A23CD73E8F}"/>
              </a:ext>
            </a:extLst>
          </p:cNvPr>
          <p:cNvSpPr txBox="1"/>
          <p:nvPr/>
        </p:nvSpPr>
        <p:spPr>
          <a:xfrm>
            <a:off x="5261782" y="3722429"/>
            <a:ext cx="395579" cy="52248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cs typeface="Calibri"/>
              </a:rPr>
              <a:t>g</a:t>
            </a:r>
          </a:p>
        </p:txBody>
      </p:sp>
      <p:sp>
        <p:nvSpPr>
          <p:cNvPr id="30" name="TextBox 23">
            <a:extLst>
              <a:ext uri="{FF2B5EF4-FFF2-40B4-BE49-F238E27FC236}">
                <a16:creationId xmlns:a16="http://schemas.microsoft.com/office/drawing/2014/main" id="{271FDA53-C73F-0843-7920-6DAFBAFF8EF6}"/>
              </a:ext>
            </a:extLst>
          </p:cNvPr>
          <p:cNvSpPr txBox="1"/>
          <p:nvPr/>
        </p:nvSpPr>
        <p:spPr>
          <a:xfrm>
            <a:off x="6490599" y="3731367"/>
            <a:ext cx="514744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cs typeface="Calibri"/>
              </a:rPr>
              <a:t>g'</a:t>
            </a:r>
          </a:p>
        </p:txBody>
      </p:sp>
      <p:sp>
        <p:nvSpPr>
          <p:cNvPr id="31" name="TextBox 24">
            <a:extLst>
              <a:ext uri="{FF2B5EF4-FFF2-40B4-BE49-F238E27FC236}">
                <a16:creationId xmlns:a16="http://schemas.microsoft.com/office/drawing/2014/main" id="{C3F400FD-7856-CAA2-5BF9-8B7AA78E5B65}"/>
              </a:ext>
            </a:extLst>
          </p:cNvPr>
          <p:cNvSpPr txBox="1"/>
          <p:nvPr/>
        </p:nvSpPr>
        <p:spPr>
          <a:xfrm>
            <a:off x="8494378" y="3731367"/>
            <a:ext cx="385579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cs typeface="Calibri"/>
              </a:rPr>
              <a:t>g</a:t>
            </a:r>
          </a:p>
        </p:txBody>
      </p:sp>
      <p:sp>
        <p:nvSpPr>
          <p:cNvPr id="32" name="TextBox 25">
            <a:extLst>
              <a:ext uri="{FF2B5EF4-FFF2-40B4-BE49-F238E27FC236}">
                <a16:creationId xmlns:a16="http://schemas.microsoft.com/office/drawing/2014/main" id="{099A9C9F-22BD-8277-46C0-07E3D06891F9}"/>
              </a:ext>
            </a:extLst>
          </p:cNvPr>
          <p:cNvSpPr txBox="1"/>
          <p:nvPr/>
        </p:nvSpPr>
        <p:spPr>
          <a:xfrm>
            <a:off x="6200030" y="6388285"/>
            <a:ext cx="1310044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alibri"/>
              </a:rPr>
              <a:t>One layer</a:t>
            </a:r>
          </a:p>
        </p:txBody>
      </p:sp>
      <p:sp>
        <p:nvSpPr>
          <p:cNvPr id="33" name="TextBox 26">
            <a:extLst>
              <a:ext uri="{FF2B5EF4-FFF2-40B4-BE49-F238E27FC236}">
                <a16:creationId xmlns:a16="http://schemas.microsoft.com/office/drawing/2014/main" id="{843A61D4-8C09-9537-D8F1-4312BFACEFBE}"/>
              </a:ext>
            </a:extLst>
          </p:cNvPr>
          <p:cNvSpPr txBox="1"/>
          <p:nvPr/>
        </p:nvSpPr>
        <p:spPr>
          <a:xfrm>
            <a:off x="2738054" y="4736524"/>
            <a:ext cx="779454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alibri"/>
              </a:rPr>
              <a:t>[N, d]</a:t>
            </a:r>
            <a:endParaRPr lang="en-US" dirty="0"/>
          </a:p>
        </p:txBody>
      </p:sp>
      <p:sp>
        <p:nvSpPr>
          <p:cNvPr id="34" name="TextBox 27">
            <a:extLst>
              <a:ext uri="{FF2B5EF4-FFF2-40B4-BE49-F238E27FC236}">
                <a16:creationId xmlns:a16="http://schemas.microsoft.com/office/drawing/2014/main" id="{AE63CF27-9619-639E-F950-BE38543FE1BD}"/>
              </a:ext>
            </a:extLst>
          </p:cNvPr>
          <p:cNvSpPr txBox="1"/>
          <p:nvPr/>
        </p:nvSpPr>
        <p:spPr>
          <a:xfrm>
            <a:off x="4318497" y="4920054"/>
            <a:ext cx="881230" cy="3385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cs typeface="Calibri"/>
              </a:rPr>
              <a:t>[N/p, d]</a:t>
            </a:r>
            <a:endParaRPr lang="en-US" sz="1600" dirty="0"/>
          </a:p>
        </p:txBody>
      </p:sp>
      <p:sp>
        <p:nvSpPr>
          <p:cNvPr id="35" name="TextBox 28">
            <a:extLst>
              <a:ext uri="{FF2B5EF4-FFF2-40B4-BE49-F238E27FC236}">
                <a16:creationId xmlns:a16="http://schemas.microsoft.com/office/drawing/2014/main" id="{84E3D583-5052-6C3E-4630-F2C159A9D3E8}"/>
              </a:ext>
            </a:extLst>
          </p:cNvPr>
          <p:cNvSpPr txBox="1"/>
          <p:nvPr/>
        </p:nvSpPr>
        <p:spPr>
          <a:xfrm>
            <a:off x="5662313" y="4945472"/>
            <a:ext cx="855081" cy="3385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cs typeface="Calibri"/>
              </a:rPr>
              <a:t>[N, d/p]</a:t>
            </a:r>
            <a:endParaRPr lang="en-US" sz="1600" dirty="0"/>
          </a:p>
        </p:txBody>
      </p:sp>
      <p:sp>
        <p:nvSpPr>
          <p:cNvPr id="36" name="TextBox 29">
            <a:extLst>
              <a:ext uri="{FF2B5EF4-FFF2-40B4-BE49-F238E27FC236}">
                <a16:creationId xmlns:a16="http://schemas.microsoft.com/office/drawing/2014/main" id="{762237F0-3D3F-A520-E50C-FE0E092EE17B}"/>
              </a:ext>
            </a:extLst>
          </p:cNvPr>
          <p:cNvSpPr txBox="1"/>
          <p:nvPr/>
        </p:nvSpPr>
        <p:spPr>
          <a:xfrm>
            <a:off x="1610463" y="3208398"/>
            <a:ext cx="742147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cs typeface="Calibri"/>
              </a:rPr>
              <a:t>input</a:t>
            </a:r>
          </a:p>
        </p:txBody>
      </p:sp>
      <p:sp>
        <p:nvSpPr>
          <p:cNvPr id="37" name="TextBox 30">
            <a:extLst>
              <a:ext uri="{FF2B5EF4-FFF2-40B4-BE49-F238E27FC236}">
                <a16:creationId xmlns:a16="http://schemas.microsoft.com/office/drawing/2014/main" id="{B8A7AA13-2F60-B6B2-3247-F8E6FB4785EA}"/>
              </a:ext>
            </a:extLst>
          </p:cNvPr>
          <p:cNvSpPr txBox="1"/>
          <p:nvPr/>
        </p:nvSpPr>
        <p:spPr>
          <a:xfrm>
            <a:off x="7285440" y="4981261"/>
            <a:ext cx="896589" cy="3385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cs typeface="Calibri"/>
              </a:rPr>
              <a:t>[N/p, d]</a:t>
            </a:r>
            <a:endParaRPr lang="en-US" sz="1600" dirty="0"/>
          </a:p>
        </p:txBody>
      </p:sp>
      <p:sp>
        <p:nvSpPr>
          <p:cNvPr id="38" name="TextBox 31">
            <a:extLst>
              <a:ext uri="{FF2B5EF4-FFF2-40B4-BE49-F238E27FC236}">
                <a16:creationId xmlns:a16="http://schemas.microsoft.com/office/drawing/2014/main" id="{E90EA51C-9C8C-42E2-E40A-D894B43FBD3B}"/>
              </a:ext>
            </a:extLst>
          </p:cNvPr>
          <p:cNvSpPr txBox="1"/>
          <p:nvPr/>
        </p:nvSpPr>
        <p:spPr>
          <a:xfrm>
            <a:off x="8945564" y="4988806"/>
            <a:ext cx="900969" cy="3385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cs typeface="Calibri"/>
              </a:rPr>
              <a:t>[N, d/p]</a:t>
            </a:r>
            <a:endParaRPr lang="en-US" sz="16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4BE531E-D83E-C15F-C5B8-1B9F3B6974BA}"/>
              </a:ext>
            </a:extLst>
          </p:cNvPr>
          <p:cNvCxnSpPr>
            <a:cxnSpLocks/>
          </p:cNvCxnSpPr>
          <p:nvPr/>
        </p:nvCxnSpPr>
        <p:spPr>
          <a:xfrm>
            <a:off x="2135309" y="4234571"/>
            <a:ext cx="436769" cy="2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0C7A733-4978-D092-8ABC-6BBA34A5D9C8}"/>
              </a:ext>
            </a:extLst>
          </p:cNvPr>
          <p:cNvCxnSpPr>
            <a:cxnSpLocks/>
          </p:cNvCxnSpPr>
          <p:nvPr/>
        </p:nvCxnSpPr>
        <p:spPr>
          <a:xfrm>
            <a:off x="3528413" y="4293246"/>
            <a:ext cx="436769" cy="2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A289673-74B5-AAC0-D25F-B0ECB0360238}"/>
              </a:ext>
            </a:extLst>
          </p:cNvPr>
          <p:cNvCxnSpPr>
            <a:cxnSpLocks/>
          </p:cNvCxnSpPr>
          <p:nvPr/>
        </p:nvCxnSpPr>
        <p:spPr>
          <a:xfrm>
            <a:off x="5066437" y="4293246"/>
            <a:ext cx="436769" cy="2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1DB841D-F079-DAFC-885A-7699A6929B7B}"/>
              </a:ext>
            </a:extLst>
          </p:cNvPr>
          <p:cNvCxnSpPr>
            <a:cxnSpLocks/>
          </p:cNvCxnSpPr>
          <p:nvPr/>
        </p:nvCxnSpPr>
        <p:spPr>
          <a:xfrm>
            <a:off x="6441944" y="4293246"/>
            <a:ext cx="436769" cy="2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CCB1BF9-6F42-2E2C-4A39-470BF7564853}"/>
              </a:ext>
            </a:extLst>
          </p:cNvPr>
          <p:cNvCxnSpPr>
            <a:cxnSpLocks/>
          </p:cNvCxnSpPr>
          <p:nvPr/>
        </p:nvCxnSpPr>
        <p:spPr>
          <a:xfrm>
            <a:off x="7537225" y="4289652"/>
            <a:ext cx="312524" cy="6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6397446-76E2-D1F4-B1F5-98753D626652}"/>
              </a:ext>
            </a:extLst>
          </p:cNvPr>
          <p:cNvCxnSpPr>
            <a:cxnSpLocks/>
          </p:cNvCxnSpPr>
          <p:nvPr/>
        </p:nvCxnSpPr>
        <p:spPr>
          <a:xfrm>
            <a:off x="8535172" y="4293246"/>
            <a:ext cx="436769" cy="2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345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C26299-D7A1-0345-2EE7-9700CA858AD3}"/>
              </a:ext>
            </a:extLst>
          </p:cNvPr>
          <p:cNvSpPr txBox="1"/>
          <p:nvPr/>
        </p:nvSpPr>
        <p:spPr>
          <a:xfrm>
            <a:off x="54592" y="79120"/>
            <a:ext cx="4117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1.3 Where sequence parallel happen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396A2C-08FA-A6A7-A98E-D87DA8E5C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18" y="3098614"/>
            <a:ext cx="5721700" cy="32749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E8B3D2-257A-678C-6E20-7E8907218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18" y="767653"/>
            <a:ext cx="7433609" cy="22057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9DC393A-4669-9FB7-943A-F7AD7FD183B2}"/>
              </a:ext>
            </a:extLst>
          </p:cNvPr>
          <p:cNvSpPr txBox="1"/>
          <p:nvPr/>
        </p:nvSpPr>
        <p:spPr>
          <a:xfrm>
            <a:off x="2898889" y="6341659"/>
            <a:ext cx="135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Self attn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6DCF83-1611-E269-7CAF-D2FCF7DF5B73}"/>
              </a:ext>
            </a:extLst>
          </p:cNvPr>
          <p:cNvSpPr/>
          <p:nvPr/>
        </p:nvSpPr>
        <p:spPr>
          <a:xfrm>
            <a:off x="6365421" y="4484744"/>
            <a:ext cx="859807" cy="19643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936AEB-5274-5E5B-ABFA-218E59A0A8D2}"/>
              </a:ext>
            </a:extLst>
          </p:cNvPr>
          <p:cNvSpPr/>
          <p:nvPr/>
        </p:nvSpPr>
        <p:spPr>
          <a:xfrm>
            <a:off x="7400375" y="4263923"/>
            <a:ext cx="768824" cy="80303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F27BED-0A20-4E90-0422-32233159B2C6}"/>
              </a:ext>
            </a:extLst>
          </p:cNvPr>
          <p:cNvSpPr txBox="1"/>
          <p:nvPr/>
        </p:nvSpPr>
        <p:spPr>
          <a:xfrm>
            <a:off x="6809104" y="5220846"/>
            <a:ext cx="978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576CEB-FF51-F045-EDD5-D65F0997B132}"/>
              </a:ext>
            </a:extLst>
          </p:cNvPr>
          <p:cNvSpPr txBox="1"/>
          <p:nvPr/>
        </p:nvSpPr>
        <p:spPr>
          <a:xfrm>
            <a:off x="6365421" y="4146190"/>
            <a:ext cx="887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[N/p, d]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DB31BB-C12A-F130-BCCB-DC49A98C9C24}"/>
              </a:ext>
            </a:extLst>
          </p:cNvPr>
          <p:cNvSpPr txBox="1"/>
          <p:nvPr/>
        </p:nvSpPr>
        <p:spPr>
          <a:xfrm>
            <a:off x="7400375" y="3884580"/>
            <a:ext cx="6710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[d, d]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6ACC47-B9D3-CC87-1431-B6DDB5F420E2}"/>
              </a:ext>
            </a:extLst>
          </p:cNvPr>
          <p:cNvSpPr txBox="1"/>
          <p:nvPr/>
        </p:nvSpPr>
        <p:spPr>
          <a:xfrm rot="5400000">
            <a:off x="8150711" y="4480774"/>
            <a:ext cx="1241947" cy="3693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Dropout 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B41D5C4-55F2-A099-F8CF-A760DC3C8BF9}"/>
              </a:ext>
            </a:extLst>
          </p:cNvPr>
          <p:cNvCxnSpPr>
            <a:cxnSpLocks/>
            <a:stCxn id="13" idx="3"/>
            <a:endCxn id="22" idx="2"/>
          </p:cNvCxnSpPr>
          <p:nvPr/>
        </p:nvCxnSpPr>
        <p:spPr>
          <a:xfrm>
            <a:off x="8169199" y="4665441"/>
            <a:ext cx="4178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45BD7D2-96D3-472C-90D5-31155E7491D0}"/>
              </a:ext>
            </a:extLst>
          </p:cNvPr>
          <p:cNvSpPr txBox="1"/>
          <p:nvPr/>
        </p:nvSpPr>
        <p:spPr>
          <a:xfrm>
            <a:off x="7839386" y="1715529"/>
            <a:ext cx="223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for reference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958287-44A6-F163-ABDD-153BBE5F2476}"/>
              </a:ext>
            </a:extLst>
          </p:cNvPr>
          <p:cNvSpPr txBox="1"/>
          <p:nvPr/>
        </p:nvSpPr>
        <p:spPr>
          <a:xfrm>
            <a:off x="102798" y="380812"/>
            <a:ext cx="121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Sam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9DF00EA-686D-739B-7769-E35344280328}"/>
              </a:ext>
            </a:extLst>
          </p:cNvPr>
          <p:cNvCxnSpPr/>
          <p:nvPr/>
        </p:nvCxnSpPr>
        <p:spPr>
          <a:xfrm flipH="1">
            <a:off x="2243667" y="2328333"/>
            <a:ext cx="194733" cy="7702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E1DA157-A5BD-7377-9662-77D081854BBE}"/>
              </a:ext>
            </a:extLst>
          </p:cNvPr>
          <p:cNvCxnSpPr/>
          <p:nvPr/>
        </p:nvCxnSpPr>
        <p:spPr>
          <a:xfrm>
            <a:off x="2898889" y="2311400"/>
            <a:ext cx="4771911" cy="14435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40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2ED052-71A3-D4AA-9B34-3C57FCBD5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5687" y="1018702"/>
            <a:ext cx="5696080" cy="32603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168235-87A7-3550-861F-CA7F534A1184}"/>
              </a:ext>
            </a:extLst>
          </p:cNvPr>
          <p:cNvSpPr txBox="1"/>
          <p:nvPr/>
        </p:nvSpPr>
        <p:spPr>
          <a:xfrm>
            <a:off x="36196" y="38471"/>
            <a:ext cx="5108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2.1 Communication analysis of self attn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03DFD3-FED0-FD2C-8364-1B0F8E52703C}"/>
              </a:ext>
            </a:extLst>
          </p:cNvPr>
          <p:cNvSpPr txBox="1"/>
          <p:nvPr/>
        </p:nvSpPr>
        <p:spPr>
          <a:xfrm>
            <a:off x="1437869" y="563595"/>
            <a:ext cx="1228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Allgather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D13288-301F-D69F-9BEF-FAC7EDA6C2EC}"/>
              </a:ext>
            </a:extLst>
          </p:cNvPr>
          <p:cNvSpPr txBox="1"/>
          <p:nvPr/>
        </p:nvSpPr>
        <p:spPr>
          <a:xfrm>
            <a:off x="2512428" y="565031"/>
            <a:ext cx="1571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Reduce-scatter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FF9BBA-2A00-ACF4-6857-FB55A28601CE}"/>
              </a:ext>
            </a:extLst>
          </p:cNvPr>
          <p:cNvSpPr/>
          <p:nvPr/>
        </p:nvSpPr>
        <p:spPr>
          <a:xfrm>
            <a:off x="320578" y="1040354"/>
            <a:ext cx="6271488" cy="30757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712F43D-B9FD-0B0B-9CCC-C12DA9DEACA5}"/>
              </a:ext>
            </a:extLst>
          </p:cNvPr>
          <p:cNvSpPr/>
          <p:nvPr/>
        </p:nvSpPr>
        <p:spPr>
          <a:xfrm>
            <a:off x="5493986" y="1077810"/>
            <a:ext cx="1003438" cy="213362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B196326-DFE5-0D34-09C8-3F6E1BD96E6F}"/>
              </a:ext>
            </a:extLst>
          </p:cNvPr>
          <p:cNvSpPr/>
          <p:nvPr/>
        </p:nvSpPr>
        <p:spPr>
          <a:xfrm>
            <a:off x="3494912" y="1077810"/>
            <a:ext cx="1630587" cy="213362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B130B74-C173-B716-19B1-0F864FA05D8E}"/>
              </a:ext>
            </a:extLst>
          </p:cNvPr>
          <p:cNvSpPr/>
          <p:nvPr/>
        </p:nvSpPr>
        <p:spPr>
          <a:xfrm>
            <a:off x="2135542" y="1077810"/>
            <a:ext cx="1003438" cy="213362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07A783E-5CD6-8D4F-EC26-237ECF33C029}"/>
              </a:ext>
            </a:extLst>
          </p:cNvPr>
          <p:cNvSpPr/>
          <p:nvPr/>
        </p:nvSpPr>
        <p:spPr>
          <a:xfrm>
            <a:off x="837320" y="1120143"/>
            <a:ext cx="1003438" cy="213362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FDBD0D-79ED-E579-08C7-B8834C017E8E}"/>
              </a:ext>
            </a:extLst>
          </p:cNvPr>
          <p:cNvSpPr/>
          <p:nvPr/>
        </p:nvSpPr>
        <p:spPr>
          <a:xfrm>
            <a:off x="-1711683" y="1444987"/>
            <a:ext cx="446913" cy="11268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id="{3A46C209-684E-3569-12B2-C214ADBD9738}"/>
              </a:ext>
            </a:extLst>
          </p:cNvPr>
          <p:cNvSpPr txBox="1"/>
          <p:nvPr/>
        </p:nvSpPr>
        <p:spPr>
          <a:xfrm>
            <a:off x="-1655642" y="2588044"/>
            <a:ext cx="493199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alibri"/>
              </a:rPr>
              <a:t>[N]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BB9E7BE-44D8-E90A-675D-09D9C6F8D4F3}"/>
              </a:ext>
            </a:extLst>
          </p:cNvPr>
          <p:cNvSpPr/>
          <p:nvPr/>
        </p:nvSpPr>
        <p:spPr>
          <a:xfrm>
            <a:off x="-718192" y="1440976"/>
            <a:ext cx="780453" cy="110732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1EB70752-B1E7-A7D5-CB2E-7400B0C443DB}"/>
              </a:ext>
            </a:extLst>
          </p:cNvPr>
          <p:cNvSpPr txBox="1"/>
          <p:nvPr/>
        </p:nvSpPr>
        <p:spPr>
          <a:xfrm>
            <a:off x="-986638" y="1068046"/>
            <a:ext cx="1310044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cs typeface="Calibri"/>
              </a:rPr>
              <a:t>embedding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6CBD151-C797-F571-8B50-241BB5F31724}"/>
              </a:ext>
            </a:extLst>
          </p:cNvPr>
          <p:cNvSpPr/>
          <p:nvPr/>
        </p:nvSpPr>
        <p:spPr>
          <a:xfrm rot="5400000">
            <a:off x="682439" y="1811739"/>
            <a:ext cx="1320813" cy="47384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  <a:cs typeface="Calibri"/>
              </a:rPr>
              <a:t>Norm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0EEF7D6-C0E4-F2A0-BEAE-E5A3751E4DF4}"/>
              </a:ext>
            </a:extLst>
          </p:cNvPr>
          <p:cNvSpPr/>
          <p:nvPr/>
        </p:nvSpPr>
        <p:spPr>
          <a:xfrm rot="5400000">
            <a:off x="1989231" y="1769405"/>
            <a:ext cx="1320813" cy="47384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  <a:cs typeface="Calibri"/>
              </a:rPr>
              <a:t>Attention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34CC040-7D45-DC7A-5B2B-DD29A96D83B3}"/>
              </a:ext>
            </a:extLst>
          </p:cNvPr>
          <p:cNvSpPr/>
          <p:nvPr/>
        </p:nvSpPr>
        <p:spPr>
          <a:xfrm rot="5400000">
            <a:off x="3221948" y="1811739"/>
            <a:ext cx="1320813" cy="47384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  <a:cs typeface="Calibri"/>
              </a:rPr>
              <a:t>Dropout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3EA431A-0449-1F45-9915-6628EFE6A2B2}"/>
              </a:ext>
            </a:extLst>
          </p:cNvPr>
          <p:cNvSpPr/>
          <p:nvPr/>
        </p:nvSpPr>
        <p:spPr>
          <a:xfrm rot="5400000">
            <a:off x="4040392" y="1830552"/>
            <a:ext cx="1320813" cy="47384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  <a:cs typeface="Calibri"/>
              </a:rPr>
              <a:t>Norm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6A9B100-1C34-C6BF-20FF-A88084C6EEBB}"/>
              </a:ext>
            </a:extLst>
          </p:cNvPr>
          <p:cNvSpPr/>
          <p:nvPr/>
        </p:nvSpPr>
        <p:spPr>
          <a:xfrm rot="5400000">
            <a:off x="5268058" y="1830553"/>
            <a:ext cx="1320813" cy="47384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  <a:cs typeface="Calibri"/>
              </a:rPr>
              <a:t>MLP</a:t>
            </a:r>
          </a:p>
        </p:txBody>
      </p:sp>
      <p:sp>
        <p:nvSpPr>
          <p:cNvPr id="27" name="TextBox 15">
            <a:extLst>
              <a:ext uri="{FF2B5EF4-FFF2-40B4-BE49-F238E27FC236}">
                <a16:creationId xmlns:a16="http://schemas.microsoft.com/office/drawing/2014/main" id="{77EB2BC2-72EA-7E1B-4673-0899143326EE}"/>
              </a:ext>
            </a:extLst>
          </p:cNvPr>
          <p:cNvSpPr txBox="1"/>
          <p:nvPr/>
        </p:nvSpPr>
        <p:spPr>
          <a:xfrm>
            <a:off x="1045243" y="3268378"/>
            <a:ext cx="655022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alibri"/>
              </a:rPr>
              <a:t>Seq para</a:t>
            </a:r>
            <a:endParaRPr lang="en-US" dirty="0"/>
          </a:p>
        </p:txBody>
      </p:sp>
      <p:sp>
        <p:nvSpPr>
          <p:cNvPr id="28" name="TextBox 16">
            <a:extLst>
              <a:ext uri="{FF2B5EF4-FFF2-40B4-BE49-F238E27FC236}">
                <a16:creationId xmlns:a16="http://schemas.microsoft.com/office/drawing/2014/main" id="{1B533FEC-79D3-53F1-E45F-68144CFDB098}"/>
              </a:ext>
            </a:extLst>
          </p:cNvPr>
          <p:cNvSpPr txBox="1"/>
          <p:nvPr/>
        </p:nvSpPr>
        <p:spPr>
          <a:xfrm>
            <a:off x="2226832" y="3255165"/>
            <a:ext cx="984855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alibri"/>
              </a:rPr>
              <a:t>Tensor</a:t>
            </a:r>
            <a:endParaRPr lang="en-US" dirty="0" err="1">
              <a:cs typeface="Calibri"/>
            </a:endParaRPr>
          </a:p>
          <a:p>
            <a:r>
              <a:rPr lang="en-US" dirty="0">
                <a:cs typeface="Calibri"/>
              </a:rPr>
              <a:t>para</a:t>
            </a:r>
          </a:p>
        </p:txBody>
      </p:sp>
      <p:sp>
        <p:nvSpPr>
          <p:cNvPr id="29" name="TextBox 17">
            <a:extLst>
              <a:ext uri="{FF2B5EF4-FFF2-40B4-BE49-F238E27FC236}">
                <a16:creationId xmlns:a16="http://schemas.microsoft.com/office/drawing/2014/main" id="{B0C2EBAE-66B3-8961-1219-AF9AA5561149}"/>
              </a:ext>
            </a:extLst>
          </p:cNvPr>
          <p:cNvSpPr txBox="1"/>
          <p:nvPr/>
        </p:nvSpPr>
        <p:spPr>
          <a:xfrm>
            <a:off x="4039024" y="3265999"/>
            <a:ext cx="655022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alibri"/>
              </a:rPr>
              <a:t>Seq para</a:t>
            </a:r>
            <a:endParaRPr lang="en-US" dirty="0"/>
          </a:p>
        </p:txBody>
      </p:sp>
      <p:sp>
        <p:nvSpPr>
          <p:cNvPr id="30" name="TextBox 18">
            <a:extLst>
              <a:ext uri="{FF2B5EF4-FFF2-40B4-BE49-F238E27FC236}">
                <a16:creationId xmlns:a16="http://schemas.microsoft.com/office/drawing/2014/main" id="{51BCB74A-560E-BE2F-4E77-97AC0913DC42}"/>
              </a:ext>
            </a:extLst>
          </p:cNvPr>
          <p:cNvSpPr txBox="1"/>
          <p:nvPr/>
        </p:nvSpPr>
        <p:spPr>
          <a:xfrm>
            <a:off x="5542693" y="3293254"/>
            <a:ext cx="969095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alibri"/>
              </a:rPr>
              <a:t>Tensor</a:t>
            </a:r>
            <a:endParaRPr lang="en-US" dirty="0" err="1">
              <a:cs typeface="Calibri"/>
            </a:endParaRPr>
          </a:p>
          <a:p>
            <a:r>
              <a:rPr lang="en-US" dirty="0">
                <a:cs typeface="Calibri"/>
              </a:rPr>
              <a:t>para</a:t>
            </a:r>
          </a:p>
        </p:txBody>
      </p:sp>
      <p:sp>
        <p:nvSpPr>
          <p:cNvPr id="31" name="TextBox 19">
            <a:extLst>
              <a:ext uri="{FF2B5EF4-FFF2-40B4-BE49-F238E27FC236}">
                <a16:creationId xmlns:a16="http://schemas.microsoft.com/office/drawing/2014/main" id="{7857074B-0788-C002-3AD4-EE109B6DF8FF}"/>
              </a:ext>
            </a:extLst>
          </p:cNvPr>
          <p:cNvSpPr txBox="1"/>
          <p:nvPr/>
        </p:nvSpPr>
        <p:spPr>
          <a:xfrm>
            <a:off x="-1922231" y="3190651"/>
            <a:ext cx="2075712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alibri"/>
              </a:rPr>
              <a:t>g: </a:t>
            </a:r>
            <a:r>
              <a:rPr lang="en-US" dirty="0" err="1">
                <a:cs typeface="Calibri"/>
              </a:rPr>
              <a:t>allgather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g' reduce-scatter </a:t>
            </a:r>
          </a:p>
        </p:txBody>
      </p:sp>
      <p:sp>
        <p:nvSpPr>
          <p:cNvPr id="32" name="TextBox 21">
            <a:extLst>
              <a:ext uri="{FF2B5EF4-FFF2-40B4-BE49-F238E27FC236}">
                <a16:creationId xmlns:a16="http://schemas.microsoft.com/office/drawing/2014/main" id="{BE9404FB-1929-90CF-4C5C-7C8C9F96FBC7}"/>
              </a:ext>
            </a:extLst>
          </p:cNvPr>
          <p:cNvSpPr txBox="1"/>
          <p:nvPr/>
        </p:nvSpPr>
        <p:spPr>
          <a:xfrm>
            <a:off x="261066" y="1556476"/>
            <a:ext cx="548173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cs typeface="Calibri"/>
              </a:rPr>
              <a:t>g'</a:t>
            </a:r>
            <a:endParaRPr lang="en-US" dirty="0">
              <a:cs typeface="Calibri"/>
            </a:endParaRPr>
          </a:p>
        </p:txBody>
      </p:sp>
      <p:sp>
        <p:nvSpPr>
          <p:cNvPr id="33" name="TextBox 22">
            <a:extLst>
              <a:ext uri="{FF2B5EF4-FFF2-40B4-BE49-F238E27FC236}">
                <a16:creationId xmlns:a16="http://schemas.microsoft.com/office/drawing/2014/main" id="{99C02371-4663-825B-031F-B71F34A814C2}"/>
              </a:ext>
            </a:extLst>
          </p:cNvPr>
          <p:cNvSpPr txBox="1"/>
          <p:nvPr/>
        </p:nvSpPr>
        <p:spPr>
          <a:xfrm>
            <a:off x="1870985" y="1554701"/>
            <a:ext cx="395579" cy="52248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cs typeface="Calibri"/>
              </a:rPr>
              <a:t>g</a:t>
            </a:r>
          </a:p>
        </p:txBody>
      </p:sp>
      <p:sp>
        <p:nvSpPr>
          <p:cNvPr id="34" name="TextBox 23">
            <a:extLst>
              <a:ext uri="{FF2B5EF4-FFF2-40B4-BE49-F238E27FC236}">
                <a16:creationId xmlns:a16="http://schemas.microsoft.com/office/drawing/2014/main" id="{EDD4CC2A-CBC3-BFED-3EED-96F92F90E30F}"/>
              </a:ext>
            </a:extLst>
          </p:cNvPr>
          <p:cNvSpPr txBox="1"/>
          <p:nvPr/>
        </p:nvSpPr>
        <p:spPr>
          <a:xfrm>
            <a:off x="3099802" y="1563639"/>
            <a:ext cx="514744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cs typeface="Calibri"/>
              </a:rPr>
              <a:t>g'</a:t>
            </a:r>
          </a:p>
        </p:txBody>
      </p:sp>
      <p:sp>
        <p:nvSpPr>
          <p:cNvPr id="35" name="TextBox 24">
            <a:extLst>
              <a:ext uri="{FF2B5EF4-FFF2-40B4-BE49-F238E27FC236}">
                <a16:creationId xmlns:a16="http://schemas.microsoft.com/office/drawing/2014/main" id="{12DD7D27-F5E4-C029-3DC6-90E567A903D8}"/>
              </a:ext>
            </a:extLst>
          </p:cNvPr>
          <p:cNvSpPr txBox="1"/>
          <p:nvPr/>
        </p:nvSpPr>
        <p:spPr>
          <a:xfrm>
            <a:off x="5103581" y="1563639"/>
            <a:ext cx="385579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cs typeface="Calibri"/>
              </a:rPr>
              <a:t>g</a:t>
            </a:r>
          </a:p>
        </p:txBody>
      </p:sp>
      <p:sp>
        <p:nvSpPr>
          <p:cNvPr id="36" name="TextBox 25">
            <a:extLst>
              <a:ext uri="{FF2B5EF4-FFF2-40B4-BE49-F238E27FC236}">
                <a16:creationId xmlns:a16="http://schemas.microsoft.com/office/drawing/2014/main" id="{408B0217-4353-5B1C-452C-2B05E73122B8}"/>
              </a:ext>
            </a:extLst>
          </p:cNvPr>
          <p:cNvSpPr txBox="1"/>
          <p:nvPr/>
        </p:nvSpPr>
        <p:spPr>
          <a:xfrm>
            <a:off x="2338852" y="4270045"/>
            <a:ext cx="1310044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alibri"/>
              </a:rPr>
              <a:t>One layer</a:t>
            </a:r>
          </a:p>
        </p:txBody>
      </p:sp>
      <p:sp>
        <p:nvSpPr>
          <p:cNvPr id="37" name="TextBox 26">
            <a:extLst>
              <a:ext uri="{FF2B5EF4-FFF2-40B4-BE49-F238E27FC236}">
                <a16:creationId xmlns:a16="http://schemas.microsoft.com/office/drawing/2014/main" id="{17A8DE19-2E08-34DE-983D-63CEE1D1799F}"/>
              </a:ext>
            </a:extLst>
          </p:cNvPr>
          <p:cNvSpPr txBox="1"/>
          <p:nvPr/>
        </p:nvSpPr>
        <p:spPr>
          <a:xfrm>
            <a:off x="-652743" y="2568796"/>
            <a:ext cx="779454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alibri"/>
              </a:rPr>
              <a:t>[N, d]</a:t>
            </a:r>
            <a:endParaRPr lang="en-US" dirty="0"/>
          </a:p>
        </p:txBody>
      </p:sp>
      <p:sp>
        <p:nvSpPr>
          <p:cNvPr id="38" name="TextBox 27">
            <a:extLst>
              <a:ext uri="{FF2B5EF4-FFF2-40B4-BE49-F238E27FC236}">
                <a16:creationId xmlns:a16="http://schemas.microsoft.com/office/drawing/2014/main" id="{2CEC3CFE-CB83-E94E-814C-7482140FF6DF}"/>
              </a:ext>
            </a:extLst>
          </p:cNvPr>
          <p:cNvSpPr txBox="1"/>
          <p:nvPr/>
        </p:nvSpPr>
        <p:spPr>
          <a:xfrm>
            <a:off x="927700" y="2752326"/>
            <a:ext cx="881230" cy="3385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cs typeface="Calibri"/>
              </a:rPr>
              <a:t>[N/p, d]</a:t>
            </a:r>
            <a:endParaRPr lang="en-US" sz="1600" dirty="0"/>
          </a:p>
        </p:txBody>
      </p:sp>
      <p:sp>
        <p:nvSpPr>
          <p:cNvPr id="39" name="TextBox 28">
            <a:extLst>
              <a:ext uri="{FF2B5EF4-FFF2-40B4-BE49-F238E27FC236}">
                <a16:creationId xmlns:a16="http://schemas.microsoft.com/office/drawing/2014/main" id="{D1482867-4724-54DA-E98D-53050F24DC5C}"/>
              </a:ext>
            </a:extLst>
          </p:cNvPr>
          <p:cNvSpPr txBox="1"/>
          <p:nvPr/>
        </p:nvSpPr>
        <p:spPr>
          <a:xfrm>
            <a:off x="2271516" y="2777744"/>
            <a:ext cx="855081" cy="3385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cs typeface="Calibri"/>
              </a:rPr>
              <a:t>[N, d/p]</a:t>
            </a:r>
            <a:endParaRPr lang="en-US" sz="1600" dirty="0"/>
          </a:p>
        </p:txBody>
      </p:sp>
      <p:sp>
        <p:nvSpPr>
          <p:cNvPr id="40" name="TextBox 29">
            <a:extLst>
              <a:ext uri="{FF2B5EF4-FFF2-40B4-BE49-F238E27FC236}">
                <a16:creationId xmlns:a16="http://schemas.microsoft.com/office/drawing/2014/main" id="{FBEAF40A-51D2-8B38-A496-864F131D07F2}"/>
              </a:ext>
            </a:extLst>
          </p:cNvPr>
          <p:cNvSpPr txBox="1"/>
          <p:nvPr/>
        </p:nvSpPr>
        <p:spPr>
          <a:xfrm>
            <a:off x="-1780334" y="1040670"/>
            <a:ext cx="742147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cs typeface="Calibri"/>
              </a:rPr>
              <a:t>input</a:t>
            </a:r>
          </a:p>
        </p:txBody>
      </p:sp>
      <p:sp>
        <p:nvSpPr>
          <p:cNvPr id="41" name="TextBox 30">
            <a:extLst>
              <a:ext uri="{FF2B5EF4-FFF2-40B4-BE49-F238E27FC236}">
                <a16:creationId xmlns:a16="http://schemas.microsoft.com/office/drawing/2014/main" id="{7DF4606B-88F9-0B2E-AB3B-0BE0E62242CC}"/>
              </a:ext>
            </a:extLst>
          </p:cNvPr>
          <p:cNvSpPr txBox="1"/>
          <p:nvPr/>
        </p:nvSpPr>
        <p:spPr>
          <a:xfrm>
            <a:off x="3894643" y="2813533"/>
            <a:ext cx="896589" cy="3385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cs typeface="Calibri"/>
              </a:rPr>
              <a:t>[N/p, d]</a:t>
            </a:r>
            <a:endParaRPr lang="en-US" sz="1600" dirty="0"/>
          </a:p>
        </p:txBody>
      </p:sp>
      <p:sp>
        <p:nvSpPr>
          <p:cNvPr id="42" name="TextBox 31">
            <a:extLst>
              <a:ext uri="{FF2B5EF4-FFF2-40B4-BE49-F238E27FC236}">
                <a16:creationId xmlns:a16="http://schemas.microsoft.com/office/drawing/2014/main" id="{4916F160-BB17-95EB-4F54-A8BB2DFEC05C}"/>
              </a:ext>
            </a:extLst>
          </p:cNvPr>
          <p:cNvSpPr txBox="1"/>
          <p:nvPr/>
        </p:nvSpPr>
        <p:spPr>
          <a:xfrm>
            <a:off x="5554767" y="2821078"/>
            <a:ext cx="900969" cy="3385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cs typeface="Calibri"/>
              </a:rPr>
              <a:t>[N, d/p]</a:t>
            </a:r>
            <a:endParaRPr lang="en-US" sz="16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C73C2C8-7E9D-37CD-DF96-D97A2FE533B3}"/>
              </a:ext>
            </a:extLst>
          </p:cNvPr>
          <p:cNvCxnSpPr>
            <a:cxnSpLocks/>
          </p:cNvCxnSpPr>
          <p:nvPr/>
        </p:nvCxnSpPr>
        <p:spPr>
          <a:xfrm>
            <a:off x="-1255488" y="2066843"/>
            <a:ext cx="436769" cy="2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4C9F899-0D9D-D4CB-D1D0-95A0F4A43667}"/>
              </a:ext>
            </a:extLst>
          </p:cNvPr>
          <p:cNvCxnSpPr>
            <a:cxnSpLocks/>
          </p:cNvCxnSpPr>
          <p:nvPr/>
        </p:nvCxnSpPr>
        <p:spPr>
          <a:xfrm>
            <a:off x="137616" y="2125518"/>
            <a:ext cx="436769" cy="2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C83145D-82D8-5B97-54D4-D2BFEED22130}"/>
              </a:ext>
            </a:extLst>
          </p:cNvPr>
          <p:cNvCxnSpPr>
            <a:cxnSpLocks/>
          </p:cNvCxnSpPr>
          <p:nvPr/>
        </p:nvCxnSpPr>
        <p:spPr>
          <a:xfrm>
            <a:off x="1675640" y="2125518"/>
            <a:ext cx="436769" cy="2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7960C2C-79B9-A9BC-E1A9-D3E5EE92B1DB}"/>
              </a:ext>
            </a:extLst>
          </p:cNvPr>
          <p:cNvCxnSpPr>
            <a:cxnSpLocks/>
          </p:cNvCxnSpPr>
          <p:nvPr/>
        </p:nvCxnSpPr>
        <p:spPr>
          <a:xfrm>
            <a:off x="3051147" y="2125518"/>
            <a:ext cx="436769" cy="2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9117A7A-6396-B714-AF8A-FCD76A014B04}"/>
              </a:ext>
            </a:extLst>
          </p:cNvPr>
          <p:cNvCxnSpPr>
            <a:cxnSpLocks/>
          </p:cNvCxnSpPr>
          <p:nvPr/>
        </p:nvCxnSpPr>
        <p:spPr>
          <a:xfrm>
            <a:off x="4146428" y="2121924"/>
            <a:ext cx="312524" cy="6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0990910-E045-2325-C8DE-2D6FBEA3C620}"/>
              </a:ext>
            </a:extLst>
          </p:cNvPr>
          <p:cNvCxnSpPr>
            <a:cxnSpLocks/>
          </p:cNvCxnSpPr>
          <p:nvPr/>
        </p:nvCxnSpPr>
        <p:spPr>
          <a:xfrm>
            <a:off x="5144375" y="2125518"/>
            <a:ext cx="436769" cy="2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Arrow: Down 9">
            <a:extLst>
              <a:ext uri="{FF2B5EF4-FFF2-40B4-BE49-F238E27FC236}">
                <a16:creationId xmlns:a16="http://schemas.microsoft.com/office/drawing/2014/main" id="{3218DF43-5DBC-03EA-39E4-45784E05C0C3}"/>
              </a:ext>
            </a:extLst>
          </p:cNvPr>
          <p:cNvSpPr/>
          <p:nvPr/>
        </p:nvSpPr>
        <p:spPr>
          <a:xfrm>
            <a:off x="3169018" y="947320"/>
            <a:ext cx="258586" cy="61078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49D1877A-83CD-8D06-E525-5537C1C58658}"/>
              </a:ext>
            </a:extLst>
          </p:cNvPr>
          <p:cNvSpPr/>
          <p:nvPr/>
        </p:nvSpPr>
        <p:spPr>
          <a:xfrm>
            <a:off x="1877483" y="915418"/>
            <a:ext cx="258586" cy="61078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10DDCC8-FB9C-A464-8C7B-A7F70C66A7BF}"/>
              </a:ext>
            </a:extLst>
          </p:cNvPr>
          <p:cNvSpPr txBox="1"/>
          <p:nvPr/>
        </p:nvSpPr>
        <p:spPr>
          <a:xfrm>
            <a:off x="7256927" y="4505115"/>
            <a:ext cx="4673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T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wo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alltoall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communication.  Zero3 will all gather the parameter. 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Each rank will send (N / p) * (d / p) to (p - 1) other ranks. Thus, the total communication volume is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(N / p) * (d / p) * (p - 1) * p + d * d ~ (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N+d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)d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3B5254F-1381-5490-F8BA-230D6F239840}"/>
              </a:ext>
            </a:extLst>
          </p:cNvPr>
          <p:cNvSpPr txBox="1"/>
          <p:nvPr/>
        </p:nvSpPr>
        <p:spPr>
          <a:xfrm>
            <a:off x="627949" y="4643614"/>
            <a:ext cx="56567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Each rank will send (N / p) * (d / p) to (p - 1) other ranks. Thus, the total communication volume is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(N / p) * (d / p) * (p - 1) * p ~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Nd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  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43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E8EF7F-0193-17AC-CD92-41BEFD8CA76D}"/>
              </a:ext>
            </a:extLst>
          </p:cNvPr>
          <p:cNvSpPr txBox="1"/>
          <p:nvPr/>
        </p:nvSpPr>
        <p:spPr>
          <a:xfrm>
            <a:off x="641773" y="638498"/>
            <a:ext cx="82597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Even the overall communication volume is the same. The cost (transfer time) of implementing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allgather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and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alltoall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is different.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84800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A498C0-05C5-4FC8-09A4-3CF83F64432F}"/>
              </a:ext>
            </a:extLst>
          </p:cNvPr>
          <p:cNvSpPr txBox="1"/>
          <p:nvPr/>
        </p:nvSpPr>
        <p:spPr>
          <a:xfrm>
            <a:off x="392596" y="210912"/>
            <a:ext cx="46843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4.1 Experiment results</a:t>
            </a:r>
            <a:endParaRPr lang="en-US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45BE8F-B9B7-0C4A-5DF3-95F650ACB7BA}"/>
              </a:ext>
            </a:extLst>
          </p:cNvPr>
          <p:cNvSpPr txBox="1"/>
          <p:nvPr/>
        </p:nvSpPr>
        <p:spPr>
          <a:xfrm>
            <a:off x="518300" y="611022"/>
            <a:ext cx="42524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Experiment setting</a:t>
            </a:r>
            <a:r>
              <a:rPr lang="en-US" dirty="0"/>
              <a:t>: </a:t>
            </a:r>
          </a:p>
          <a:p>
            <a:r>
              <a:rPr lang="en-US" dirty="0">
                <a:solidFill>
                  <a:srgbClr val="FF0000"/>
                </a:solidFill>
              </a:rPr>
              <a:t>Sam: Zero 3; Megatron: Zero 0</a:t>
            </a:r>
          </a:p>
          <a:p>
            <a:r>
              <a:rPr lang="en-US" dirty="0">
                <a:solidFill>
                  <a:srgbClr val="FF0000"/>
                </a:solidFill>
              </a:rPr>
              <a:t>Bert model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44CBA4-A2C0-A28A-A587-E36B27EB0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379" y="1648870"/>
            <a:ext cx="4910074" cy="36556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0FC107-2D16-1A12-16E8-89928FE7FC3B}"/>
              </a:ext>
            </a:extLst>
          </p:cNvPr>
          <p:cNvSpPr txBox="1"/>
          <p:nvPr/>
        </p:nvSpPr>
        <p:spPr>
          <a:xfrm>
            <a:off x="6448507" y="1775081"/>
            <a:ext cx="40909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Megatron and </a:t>
            </a:r>
            <a:r>
              <a:rPr lang="en-US" dirty="0" err="1"/>
              <a:t>Samyam’s</a:t>
            </a:r>
            <a:r>
              <a:rPr lang="en-US" dirty="0"/>
              <a:t> can reach similar sequence length. </a:t>
            </a:r>
          </a:p>
          <a:p>
            <a:pPr marL="342900" indent="-342900">
              <a:buAutoNum type="arabicPeriod"/>
            </a:pPr>
            <a:r>
              <a:rPr lang="en-US" dirty="0"/>
              <a:t> We expect Megatron can reach longer sequence length when enabling parameter offloading. </a:t>
            </a:r>
          </a:p>
        </p:txBody>
      </p:sp>
    </p:spTree>
    <p:extLst>
      <p:ext uri="{BB962C8B-B14F-4D97-AF65-F5344CB8AC3E}">
        <p14:creationId xmlns:p14="http://schemas.microsoft.com/office/powerpoint/2010/main" val="1765929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2B280-D662-40BC-C8AE-C2A0B2890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59BB5-BAFF-3E62-EA0B-8E3BC0764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865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0468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3A21ED-3721-B83C-F40D-E6466BDF8A5B}"/>
              </a:ext>
            </a:extLst>
          </p:cNvPr>
          <p:cNvSpPr txBox="1"/>
          <p:nvPr/>
        </p:nvSpPr>
        <p:spPr>
          <a:xfrm>
            <a:off x="182604" y="0"/>
            <a:ext cx="2353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AAED20-B0A9-F419-2D56-84D67EE6F276}"/>
              </a:ext>
            </a:extLst>
          </p:cNvPr>
          <p:cNvSpPr txBox="1"/>
          <p:nvPr/>
        </p:nvSpPr>
        <p:spPr>
          <a:xfrm>
            <a:off x="717550" y="820182"/>
            <a:ext cx="4241800" cy="455509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Sam:</a:t>
            </a:r>
          </a:p>
          <a:p>
            <a:r>
              <a:rPr lang="en-US" dirty="0"/>
              <a:t>1. Set TP=1 to use Zero 3 to do the parameters </a:t>
            </a:r>
            <a:r>
              <a:rPr lang="en-US" dirty="0" err="1"/>
              <a:t>sharding</a:t>
            </a:r>
            <a:r>
              <a:rPr lang="en-US" dirty="0"/>
              <a:t>.  </a:t>
            </a:r>
          </a:p>
          <a:p>
            <a:endParaRPr lang="en-US" dirty="0"/>
          </a:p>
          <a:p>
            <a:r>
              <a:rPr lang="en-US" dirty="0"/>
              <a:t>2. All gather to communicate </a:t>
            </a:r>
            <a:r>
              <a:rPr lang="en-US" dirty="0">
                <a:solidFill>
                  <a:srgbClr val="FF0000"/>
                </a:solidFill>
              </a:rPr>
              <a:t>parameters.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sz="2000" dirty="0"/>
              <a:t>3. Benefit:</a:t>
            </a:r>
            <a:r>
              <a:rPr lang="en-US" sz="2000" dirty="0">
                <a:solidFill>
                  <a:srgbClr val="FF0000"/>
                </a:solidFill>
              </a:rPr>
              <a:t> a. save memory</a:t>
            </a:r>
          </a:p>
          <a:p>
            <a:r>
              <a:rPr lang="en-US" dirty="0"/>
              <a:t>Zero 3 use stage3_max_live_parameter to control the partially load parameters into GPUs. Zero3 also split optimizer state, and grad. </a:t>
            </a:r>
          </a:p>
          <a:p>
            <a:endParaRPr lang="en-US" dirty="0"/>
          </a:p>
          <a:p>
            <a:r>
              <a:rPr lang="en-US" dirty="0"/>
              <a:t>4. Drawback: a. </a:t>
            </a:r>
            <a:r>
              <a:rPr lang="en-US" dirty="0">
                <a:solidFill>
                  <a:srgbClr val="FF0000"/>
                </a:solidFill>
              </a:rPr>
              <a:t>communicate parameters</a:t>
            </a:r>
            <a:r>
              <a:rPr lang="en-US" dirty="0"/>
              <a:t> may become bottleneck when </a:t>
            </a:r>
            <a:r>
              <a:rPr lang="en-US" dirty="0">
                <a:solidFill>
                  <a:srgbClr val="FF0000"/>
                </a:solidFill>
              </a:rPr>
              <a:t>model is large</a:t>
            </a:r>
            <a:r>
              <a:rPr lang="en-US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FA426F-50C2-15FC-D92D-B5A24C021248}"/>
              </a:ext>
            </a:extLst>
          </p:cNvPr>
          <p:cNvSpPr txBox="1"/>
          <p:nvPr/>
        </p:nvSpPr>
        <p:spPr>
          <a:xfrm>
            <a:off x="5598492" y="862093"/>
            <a:ext cx="4241800" cy="507831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Megatron:</a:t>
            </a:r>
          </a:p>
          <a:p>
            <a:r>
              <a:rPr lang="en-US" dirty="0"/>
              <a:t> 1. Set TP= num GPUs, use tensor parallel to split the parameter. </a:t>
            </a:r>
          </a:p>
          <a:p>
            <a:endParaRPr lang="en-US" dirty="0"/>
          </a:p>
          <a:p>
            <a:r>
              <a:rPr lang="en-US" dirty="0"/>
              <a:t>2. All gather to communicate the </a:t>
            </a:r>
            <a:r>
              <a:rPr lang="en-US" dirty="0">
                <a:solidFill>
                  <a:srgbClr val="FF0000"/>
                </a:solidFill>
              </a:rPr>
              <a:t>activation.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3. Benefit: </a:t>
            </a:r>
            <a:r>
              <a:rPr lang="en-US" dirty="0">
                <a:solidFill>
                  <a:srgbClr val="FF0000"/>
                </a:solidFill>
              </a:rPr>
              <a:t>a. less communication since on need </a:t>
            </a:r>
            <a:r>
              <a:rPr lang="en-US" dirty="0"/>
              <a:t>to communicate </a:t>
            </a:r>
            <a:r>
              <a:rPr lang="en-US" dirty="0">
                <a:solidFill>
                  <a:srgbClr val="FF0000"/>
                </a:solidFill>
              </a:rPr>
              <a:t>parameters.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4. Drawback:  a. each GPUs will need to </a:t>
            </a:r>
            <a:r>
              <a:rPr lang="en-US" dirty="0">
                <a:solidFill>
                  <a:srgbClr val="FF0000"/>
                </a:solidFill>
              </a:rPr>
              <a:t>hold the partition of parameters</a:t>
            </a:r>
            <a:r>
              <a:rPr lang="en-US" dirty="0"/>
              <a:t>. </a:t>
            </a:r>
          </a:p>
          <a:p>
            <a:r>
              <a:rPr lang="en-US" dirty="0"/>
              <a:t>b. Need to hold the grad, and optimizer state. </a:t>
            </a:r>
          </a:p>
          <a:p>
            <a:endParaRPr lang="en-US" dirty="0"/>
          </a:p>
          <a:p>
            <a:r>
              <a:rPr lang="en-US" dirty="0"/>
              <a:t>5. Megatron may show </a:t>
            </a:r>
            <a:r>
              <a:rPr lang="en-US" dirty="0">
                <a:solidFill>
                  <a:srgbClr val="FF0000"/>
                </a:solidFill>
              </a:rPr>
              <a:t>speedup</a:t>
            </a:r>
            <a:r>
              <a:rPr lang="en-US" dirty="0"/>
              <a:t> when train on large models and small sequences. </a:t>
            </a:r>
          </a:p>
        </p:txBody>
      </p:sp>
    </p:spTree>
    <p:extLst>
      <p:ext uri="{BB962C8B-B14F-4D97-AF65-F5344CB8AC3E}">
        <p14:creationId xmlns:p14="http://schemas.microsoft.com/office/powerpoint/2010/main" val="1646360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15910</TotalTime>
  <Words>569</Words>
  <Application>Microsoft Office PowerPoint</Application>
  <PresentationFormat>Widescreen</PresentationFormat>
  <Paragraphs>107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Chengming Zhang</dc:creator>
  <cp:lastModifiedBy>Chengming Zhang</cp:lastModifiedBy>
  <cp:revision>26</cp:revision>
  <dcterms:created xsi:type="dcterms:W3CDTF">2023-06-20T21:11:31Z</dcterms:created>
  <dcterms:modified xsi:type="dcterms:W3CDTF">2023-07-05T16:51:37Z</dcterms:modified>
</cp:coreProperties>
</file>