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60" r:id="rId2"/>
    <p:sldId id="295" r:id="rId3"/>
    <p:sldId id="309" r:id="rId4"/>
    <p:sldId id="338" r:id="rId5"/>
    <p:sldId id="339" r:id="rId6"/>
    <p:sldId id="341" r:id="rId7"/>
    <p:sldId id="342" r:id="rId8"/>
    <p:sldId id="340" r:id="rId9"/>
    <p:sldId id="306" r:id="rId10"/>
    <p:sldId id="335" r:id="rId11"/>
    <p:sldId id="337" r:id="rId12"/>
    <p:sldId id="262" r:id="rId13"/>
    <p:sldId id="305" r:id="rId14"/>
    <p:sldId id="316" r:id="rId15"/>
    <p:sldId id="310" r:id="rId16"/>
    <p:sldId id="257" r:id="rId17"/>
    <p:sldId id="311" r:id="rId18"/>
    <p:sldId id="314" r:id="rId19"/>
    <p:sldId id="319" r:id="rId20"/>
    <p:sldId id="317" r:id="rId21"/>
    <p:sldId id="318" r:id="rId22"/>
    <p:sldId id="312" r:id="rId23"/>
    <p:sldId id="315" r:id="rId24"/>
    <p:sldId id="2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与目录" id="{EBB9BEC1-E7E1-5144-B2C8-5865F60773FD}">
          <p14:sldIdLst>
            <p14:sldId id="260"/>
            <p14:sldId id="295"/>
            <p14:sldId id="309"/>
          </p14:sldIdLst>
        </p14:section>
        <p14:section name="内容页" id="{C0C76083-5646-864C-9B22-34FFF3CDAEA0}">
          <p14:sldIdLst>
            <p14:sldId id="338"/>
            <p14:sldId id="339"/>
            <p14:sldId id="341"/>
            <p14:sldId id="342"/>
            <p14:sldId id="340"/>
            <p14:sldId id="306"/>
            <p14:sldId id="335"/>
            <p14:sldId id="337"/>
            <p14:sldId id="262"/>
            <p14:sldId id="305"/>
            <p14:sldId id="316"/>
            <p14:sldId id="310"/>
            <p14:sldId id="257"/>
            <p14:sldId id="311"/>
            <p14:sldId id="314"/>
            <p14:sldId id="319"/>
            <p14:sldId id="317"/>
            <p14:sldId id="318"/>
            <p14:sldId id="312"/>
            <p14:sldId id="315"/>
          </p14:sldIdLst>
        </p14:section>
        <p14:section name="结尾与附录" id="{09AC4301-BDD9-A24A-8AE1-573C26413ABF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2"/>
    <a:srgbClr val="7B83EB"/>
    <a:srgbClr val="E86F6E"/>
    <a:srgbClr val="454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6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8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23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AF8EE96-77C8-CE42-B941-43F1F290EBA7}"/>
              </a:ext>
            </a:extLst>
          </p:cNvPr>
          <p:cNvSpPr/>
          <p:nvPr userDrawn="1"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292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2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4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25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2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6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75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733A-35DB-F341-BE75-0D829B2C764F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DA77-6383-6D40-8821-7CAAACE31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5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A97E29B-347D-D840-B30F-2557CE10CE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E0C952-B27F-3F4F-A4A7-567FCC9A01B2}"/>
              </a:ext>
            </a:extLst>
          </p:cNvPr>
          <p:cNvSpPr txBox="1"/>
          <p:nvPr/>
        </p:nvSpPr>
        <p:spPr>
          <a:xfrm>
            <a:off x="859860" y="1107933"/>
            <a:ext cx="97293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天天记账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879241-337B-C44B-9CB0-7F7F6C158D73}"/>
              </a:ext>
            </a:extLst>
          </p:cNvPr>
          <p:cNvSpPr/>
          <p:nvPr/>
        </p:nvSpPr>
        <p:spPr>
          <a:xfrm>
            <a:off x="859859" y="4613907"/>
            <a:ext cx="780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4400" b="1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软件需求及项目进展情况汇报</a:t>
            </a:r>
            <a:endParaRPr kumimoji="1" lang="en-US" altLang="zh-CN" sz="4400" b="1" dirty="0">
              <a:solidFill>
                <a:schemeClr val="accent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E7EA00-33BB-9741-A53F-658DEB9C2A23}"/>
              </a:ext>
            </a:extLst>
          </p:cNvPr>
          <p:cNvSpPr txBox="1"/>
          <p:nvPr/>
        </p:nvSpPr>
        <p:spPr>
          <a:xfrm rot="5400000">
            <a:off x="9215229" y="3075058"/>
            <a:ext cx="8293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</a:t>
            </a:r>
            <a:r>
              <a:rPr kumimoji="1" lang="zh-CN" altLang="en-US" sz="4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own beauty</a:t>
            </a:r>
            <a:endParaRPr kumimoji="1" lang="zh-CN" altLang="en-US" sz="4000" b="1" dirty="0">
              <a:solidFill>
                <a:srgbClr val="FFE7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5C6F8-BBD2-6E4A-AF2E-9FE1B1DEEBBE}"/>
              </a:ext>
            </a:extLst>
          </p:cNvPr>
          <p:cNvSpPr txBox="1"/>
          <p:nvPr/>
        </p:nvSpPr>
        <p:spPr>
          <a:xfrm>
            <a:off x="7815720" y="5441750"/>
            <a:ext cx="277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第四组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B77F0B-0925-4BCA-AE6E-631D1F09FC6E}"/>
              </a:ext>
            </a:extLst>
          </p:cNvPr>
          <p:cNvSpPr/>
          <p:nvPr/>
        </p:nvSpPr>
        <p:spPr>
          <a:xfrm>
            <a:off x="1015" y="9708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9478" y="226919"/>
            <a:ext cx="409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Yuanti SC Regular" panose="02010600040101010101" charset="-122"/>
                <a:ea typeface="Yuanti SC Regular" panose="02010600040101010101" charset="-122"/>
              </a:rPr>
              <a:t>功能需求列表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2498595"/>
              </p:ext>
            </p:extLst>
          </p:nvPr>
        </p:nvGraphicFramePr>
        <p:xfrm>
          <a:off x="1367405" y="1275127"/>
          <a:ext cx="9647340" cy="51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3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Yuanti SC Bold" panose="02010600040101010101" charset="-122"/>
                          <a:ea typeface="Yuanti SC Bold" panose="02010600040101010101" charset="-122"/>
                        </a:rPr>
                        <a:t>序号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功能名称</a:t>
                      </a:r>
                      <a:endParaRPr lang="zh-CN" altLang="en-US" b="1">
                        <a:latin typeface="Yuanti SC Bold" panose="02010600040101010101" charset="-122"/>
                        <a:ea typeface="Yuanti SC Bold" panose="02010600040101010101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Yuanti SC Bold" panose="02010600040101010101" charset="-122"/>
                          <a:ea typeface="Yuanti SC Bold" panose="02010600040101010101" charset="-122"/>
                        </a:rPr>
                        <a:t>简要描述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注册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用户提交注册信息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02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登录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数据库系统验证账号密码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03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添加收入记录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用户添加一条收入记录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04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删除收入记录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用户删除一条收入记录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05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修改收入记录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用户修改一条收入记录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06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添加支出记录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用户添加一条支出记录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07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删除支出记录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用户删除一条收入记录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08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修改支出记录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用户修改一条收入记录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14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09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  <a:sym typeface="+mn-ea"/>
                        </a:rPr>
                        <a:t>查询收支记录</a:t>
                      </a:r>
                      <a:endParaRPr lang="zh-CN" altLang="en-US" sz="2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Yuanti SC Bold" panose="02010600040101010101" charset="-122"/>
                          <a:ea typeface="Yuanti SC Bold" panose="02010600040101010101" charset="-122"/>
                        </a:rPr>
                        <a:t>用户按照月份或其他规则查询收支记录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8660C0-B066-4946-B9BF-7818BA828ECD}"/>
              </a:ext>
            </a:extLst>
          </p:cNvPr>
          <p:cNvSpPr/>
          <p:nvPr/>
        </p:nvSpPr>
        <p:spPr>
          <a:xfrm>
            <a:off x="0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1640" y="358775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Yuanti SC Regular" panose="02010600040101010101" charset="-122"/>
                <a:ea typeface="Yuanti SC Regular" panose="02010600040101010101" charset="-122"/>
              </a:rPr>
              <a:t>活动图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40" y="143510"/>
            <a:ext cx="5217795" cy="6714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46AB29E-15BC-4E11-A826-ABC635CA46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4E345-044C-9040-AB0B-13BC6155BF71}"/>
              </a:ext>
            </a:extLst>
          </p:cNvPr>
          <p:cNvSpPr txBox="1"/>
          <p:nvPr/>
        </p:nvSpPr>
        <p:spPr>
          <a:xfrm>
            <a:off x="2074334" y="443522"/>
            <a:ext cx="8043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r>
              <a:rPr kumimoji="1" lang="zh-CN" altLang="en-US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218E4-AAEC-A540-8455-98033E94B12B}"/>
              </a:ext>
            </a:extLst>
          </p:cNvPr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项目进展情况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9403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A6EB01-3ED5-4114-8DB5-AAD142226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4E345-044C-9040-AB0B-13BC6155BF71}"/>
              </a:ext>
            </a:extLst>
          </p:cNvPr>
          <p:cNvSpPr txBox="1"/>
          <p:nvPr/>
        </p:nvSpPr>
        <p:spPr>
          <a:xfrm>
            <a:off x="5101163" y="800369"/>
            <a:ext cx="1989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218E4-AAEC-A540-8455-98033E94B12B}"/>
              </a:ext>
            </a:extLst>
          </p:cNvPr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项目计划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0407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5" y="9708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972411" y="9708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项目计划</a:t>
            </a:r>
            <a:endParaRPr lang="zh-CN" altLang="en-US" sz="6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6397DA4-2D84-478B-A24E-E6FFE47E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2416"/>
              </p:ext>
            </p:extLst>
          </p:nvPr>
        </p:nvGraphicFramePr>
        <p:xfrm>
          <a:off x="972411" y="1025370"/>
          <a:ext cx="10335949" cy="5656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1868">
                  <a:extLst>
                    <a:ext uri="{9D8B030D-6E8A-4147-A177-3AD203B41FA5}">
                      <a16:colId xmlns:a16="http://schemas.microsoft.com/office/drawing/2014/main" val="3168537636"/>
                    </a:ext>
                  </a:extLst>
                </a:gridCol>
                <a:gridCol w="6644081">
                  <a:extLst>
                    <a:ext uri="{9D8B030D-6E8A-4147-A177-3AD203B41FA5}">
                      <a16:colId xmlns:a16="http://schemas.microsoft.com/office/drawing/2014/main" val="232796649"/>
                    </a:ext>
                  </a:extLst>
                </a:gridCol>
              </a:tblGrid>
              <a:tr h="1131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计划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543756"/>
                  </a:ext>
                </a:extLst>
              </a:tr>
              <a:tr h="1131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第一阶段</a:t>
                      </a:r>
                      <a:r>
                        <a:rPr lang="en-US" altLang="zh-CN" sz="2800" dirty="0"/>
                        <a:t>(1-2</a:t>
                      </a:r>
                      <a:r>
                        <a:rPr lang="zh-CN" altLang="en-US" sz="2800" dirty="0"/>
                        <a:t>周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进行项目的选定和基本的</a:t>
                      </a:r>
                      <a:r>
                        <a:rPr lang="zh-CN" altLang="en-US" sz="2000" b="1" dirty="0"/>
                        <a:t>需求分析</a:t>
                      </a:r>
                      <a:r>
                        <a:rPr lang="zh-CN" altLang="en-US" sz="2000" dirty="0"/>
                        <a:t>，并在需求分析的基础上，对软件的需求进行进一步的</a:t>
                      </a:r>
                      <a:r>
                        <a:rPr lang="zh-CN" altLang="en-US" sz="2000" b="1" dirty="0"/>
                        <a:t>细化</a:t>
                      </a:r>
                      <a:r>
                        <a:rPr lang="zh-CN" altLang="en-US" sz="2000" dirty="0"/>
                        <a:t>和讨论，最终完成对</a:t>
                      </a:r>
                      <a:r>
                        <a:rPr lang="zh-CN" altLang="en-US" sz="2000" b="1" dirty="0"/>
                        <a:t>软件整体需求</a:t>
                      </a:r>
                      <a:r>
                        <a:rPr lang="zh-CN" altLang="en-US" sz="2000" dirty="0"/>
                        <a:t>的调整和确定。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043997"/>
                  </a:ext>
                </a:extLst>
              </a:tr>
              <a:tr h="1131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第二阶段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(1-2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对软件需求的进一步细化和调整完善，并</a:t>
                      </a:r>
                      <a:r>
                        <a:rPr lang="zh-CN" altLang="en-US" sz="2000" b="1" dirty="0"/>
                        <a:t>编写需求说明书</a:t>
                      </a:r>
                      <a:r>
                        <a:rPr lang="zh-CN" altLang="en-US" sz="2000" dirty="0"/>
                        <a:t>，完成</a:t>
                      </a:r>
                      <a:r>
                        <a:rPr lang="zh-CN" altLang="en-US" sz="2000" b="1" dirty="0"/>
                        <a:t>软件基本的设计</a:t>
                      </a:r>
                      <a:r>
                        <a:rPr lang="zh-CN" altLang="en-US" sz="2000" dirty="0"/>
                        <a:t>和</a:t>
                      </a:r>
                      <a:r>
                        <a:rPr lang="zh-CN" altLang="en-US" sz="2000" b="1" dirty="0"/>
                        <a:t>数据库</a:t>
                      </a:r>
                      <a:r>
                        <a:rPr lang="zh-CN" altLang="en-US" sz="2000" dirty="0"/>
                        <a:t>的设计以及</a:t>
                      </a:r>
                      <a:r>
                        <a:rPr lang="zh-CN" altLang="en-US" sz="2000" b="1" dirty="0"/>
                        <a:t>登陆注册等</a:t>
                      </a:r>
                      <a:r>
                        <a:rPr lang="zh-CN" altLang="en-US" sz="2000" dirty="0"/>
                        <a:t>相关功能。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885469"/>
                  </a:ext>
                </a:extLst>
              </a:tr>
              <a:tr h="11313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第三阶段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(2-3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将软件的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功能进行完善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，完成一个可以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完整使用的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，向用户提供服务，供用户的解决实际需求，解决实际问题的系统。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53858"/>
                  </a:ext>
                </a:extLst>
              </a:tr>
              <a:tr h="1131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第四阶段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(1-2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对软件的进行进一步的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完善和调整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，并根据实际的开发进度和相关功能实现的难易程度决定是否再次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迭代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、增加功能，最后编写和完成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项目的相关的文档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10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8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A6EB01-3ED5-4114-8DB5-AAD142226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4E345-044C-9040-AB0B-13BC6155BF71}"/>
              </a:ext>
            </a:extLst>
          </p:cNvPr>
          <p:cNvSpPr txBox="1"/>
          <p:nvPr/>
        </p:nvSpPr>
        <p:spPr>
          <a:xfrm>
            <a:off x="5101163" y="800369"/>
            <a:ext cx="1989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218E4-AAEC-A540-8455-98033E94B12B}"/>
              </a:ext>
            </a:extLst>
          </p:cNvPr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任务分工情况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7951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E8F9AEE-7EF9-4308-B262-68208446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73079"/>
              </p:ext>
            </p:extLst>
          </p:nvPr>
        </p:nvGraphicFramePr>
        <p:xfrm>
          <a:off x="2032000" y="1627464"/>
          <a:ext cx="8128000" cy="49447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53064">
                  <a:extLst>
                    <a:ext uri="{9D8B030D-6E8A-4147-A177-3AD203B41FA5}">
                      <a16:colId xmlns:a16="http://schemas.microsoft.com/office/drawing/2014/main" val="1343692168"/>
                    </a:ext>
                  </a:extLst>
                </a:gridCol>
                <a:gridCol w="4874936">
                  <a:extLst>
                    <a:ext uri="{9D8B030D-6E8A-4147-A177-3AD203B41FA5}">
                      <a16:colId xmlns:a16="http://schemas.microsoft.com/office/drawing/2014/main" val="698165932"/>
                    </a:ext>
                  </a:extLst>
                </a:gridCol>
              </a:tblGrid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成员姓名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41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张松涛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组长、后端编写、软件设计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565347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廖小菊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前端编写、需求分析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212482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黄宏莉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前端编写、软件设计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84335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娄语轩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前端编写、系统测试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542331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吴思静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前端编写、、需求分析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737185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冯洁宇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后端编写、需求分析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87201"/>
                  </a:ext>
                </a:extLst>
              </a:tr>
              <a:tr h="618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谭李明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后端编写、数据库设计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2056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972411" y="9708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任务分工情况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18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A6EB01-3ED5-4114-8DB5-AAD142226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4E345-044C-9040-AB0B-13BC6155BF71}"/>
              </a:ext>
            </a:extLst>
          </p:cNvPr>
          <p:cNvSpPr txBox="1"/>
          <p:nvPr/>
        </p:nvSpPr>
        <p:spPr>
          <a:xfrm>
            <a:off x="5101163" y="800369"/>
            <a:ext cx="1989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218E4-AAEC-A540-8455-98033E94B12B}"/>
              </a:ext>
            </a:extLst>
          </p:cNvPr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已完成的成果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91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1149291" y="0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已完成的成果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452DCA-DF32-4C6F-85B6-A5D2BA8F1BB0}"/>
              </a:ext>
            </a:extLst>
          </p:cNvPr>
          <p:cNvSpPr txBox="1"/>
          <p:nvPr/>
        </p:nvSpPr>
        <p:spPr>
          <a:xfrm>
            <a:off x="1041632" y="1531538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用户登陆注册时界面及代码截图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107A91-E621-4B67-B9D8-B0D3AECF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61" y="0"/>
            <a:ext cx="4966283" cy="32259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23AEA4-22F8-4B98-8CCC-F9C82955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609" y="3225994"/>
            <a:ext cx="4817762" cy="34956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173898-FC70-46FE-AB69-BCBD2120C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708" y="1993203"/>
            <a:ext cx="2648209" cy="47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1149291" y="0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已完成的成果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7F0666-2822-4A7C-999C-1D32F3E4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63" y="771460"/>
            <a:ext cx="5553740" cy="3165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3551A8-CCE1-4F06-9723-09033150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83" y="4070061"/>
            <a:ext cx="6095999" cy="26547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F7FB46-007B-4402-9FA6-EC748C32F35D}"/>
              </a:ext>
            </a:extLst>
          </p:cNvPr>
          <p:cNvSpPr txBox="1"/>
          <p:nvPr/>
        </p:nvSpPr>
        <p:spPr>
          <a:xfrm>
            <a:off x="346922" y="2047413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主界面及代码截图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38A7CC-8028-4C18-B957-70069498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1" y="3296445"/>
            <a:ext cx="5162867" cy="34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E1EF647-3D4A-0E41-9668-767BA1B2E2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2F829-C5D1-F94B-8F07-24F66217C901}"/>
              </a:ext>
            </a:extLst>
          </p:cNvPr>
          <p:cNvSpPr txBox="1"/>
          <p:nvPr/>
        </p:nvSpPr>
        <p:spPr>
          <a:xfrm>
            <a:off x="621952" y="276044"/>
            <a:ext cx="10948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软件需求</a:t>
            </a:r>
            <a:endParaRPr kumimoji="1" lang="en-US" altLang="zh-CN" sz="18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237B9B-AD41-C84E-90F2-7A2B76E8A47A}"/>
              </a:ext>
            </a:extLst>
          </p:cNvPr>
          <p:cNvSpPr txBox="1"/>
          <p:nvPr/>
        </p:nvSpPr>
        <p:spPr>
          <a:xfrm>
            <a:off x="3260037" y="-954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88FF3-19E8-8540-847F-DA616C5D2F95}"/>
              </a:ext>
            </a:extLst>
          </p:cNvPr>
          <p:cNvSpPr txBox="1"/>
          <p:nvPr/>
        </p:nvSpPr>
        <p:spPr>
          <a:xfrm>
            <a:off x="7151297" y="3936355"/>
            <a:ext cx="47704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dist">
              <a:buFont typeface="Wingdings" panose="05000000000000000000" pitchFamily="2" charset="2"/>
              <a:buChar char="l"/>
            </a:pPr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用户及用户需求</a:t>
            </a:r>
            <a:endParaRPr kumimoji="1" lang="en-US" altLang="zh-CN" sz="4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dist">
              <a:buFont typeface="Wingdings" panose="05000000000000000000" pitchFamily="2" charset="2"/>
              <a:buChar char="l"/>
            </a:pPr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</a:t>
            </a:r>
          </a:p>
        </p:txBody>
      </p:sp>
    </p:spTree>
    <p:extLst>
      <p:ext uri="{BB962C8B-B14F-4D97-AF65-F5344CB8AC3E}">
        <p14:creationId xmlns:p14="http://schemas.microsoft.com/office/powerpoint/2010/main" val="78277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1149291" y="0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已完成的成果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C90F7-629C-4D57-A1E5-2E8AC93F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06" y="0"/>
            <a:ext cx="4670276" cy="3735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C85DAC-AE09-492A-803D-CB68FA60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08" y="3095271"/>
            <a:ext cx="4119801" cy="3539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FA4A2D-3FEC-4458-8817-F9BD4D0AB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524" y="3980611"/>
            <a:ext cx="5209563" cy="26917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E2F803-DA51-4274-A982-C8C3E3772190}"/>
              </a:ext>
            </a:extLst>
          </p:cNvPr>
          <p:cNvSpPr txBox="1"/>
          <p:nvPr/>
        </p:nvSpPr>
        <p:spPr>
          <a:xfrm>
            <a:off x="1041632" y="1531538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收支情况统计的界面及代码截图</a:t>
            </a:r>
          </a:p>
        </p:txBody>
      </p:sp>
    </p:spTree>
    <p:extLst>
      <p:ext uri="{BB962C8B-B14F-4D97-AF65-F5344CB8AC3E}">
        <p14:creationId xmlns:p14="http://schemas.microsoft.com/office/powerpoint/2010/main" val="294756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1149291" y="0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已完成的成果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3750B-128A-4D21-970F-489F7E65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50" y="2843170"/>
            <a:ext cx="4635487" cy="3552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B1DA18-EB6B-445B-BBEA-C31248B5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15" y="2665784"/>
            <a:ext cx="4342769" cy="39069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9F2A94-EEF9-4C24-8561-5508CCAA5492}"/>
              </a:ext>
            </a:extLst>
          </p:cNvPr>
          <p:cNvSpPr txBox="1"/>
          <p:nvPr/>
        </p:nvSpPr>
        <p:spPr>
          <a:xfrm>
            <a:off x="1194032" y="1683938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数据库操作代码截图</a:t>
            </a:r>
          </a:p>
        </p:txBody>
      </p:sp>
    </p:spTree>
    <p:extLst>
      <p:ext uri="{BB962C8B-B14F-4D97-AF65-F5344CB8AC3E}">
        <p14:creationId xmlns:p14="http://schemas.microsoft.com/office/powerpoint/2010/main" val="88208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A6EB01-3ED5-4114-8DB5-AAD142226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4E345-044C-9040-AB0B-13BC6155BF71}"/>
              </a:ext>
            </a:extLst>
          </p:cNvPr>
          <p:cNvSpPr txBox="1"/>
          <p:nvPr/>
        </p:nvSpPr>
        <p:spPr>
          <a:xfrm>
            <a:off x="5101163" y="800369"/>
            <a:ext cx="1989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218E4-AAEC-A540-8455-98033E94B12B}"/>
              </a:ext>
            </a:extLst>
          </p:cNvPr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后期项目计划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913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40CAA5-F0CD-ED4A-BD67-6069E68BF338}"/>
              </a:ext>
            </a:extLst>
          </p:cNvPr>
          <p:cNvSpPr/>
          <p:nvPr/>
        </p:nvSpPr>
        <p:spPr>
          <a:xfrm>
            <a:off x="1018" y="0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E7CE78-0208-4A69-9999-29F5CA715EBD}"/>
              </a:ext>
            </a:extLst>
          </p:cNvPr>
          <p:cNvSpPr txBox="1"/>
          <p:nvPr/>
        </p:nvSpPr>
        <p:spPr>
          <a:xfrm>
            <a:off x="1124125" y="0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后期项目计划</a:t>
            </a:r>
            <a:endParaRPr lang="zh-CN" altLang="en-US" sz="6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9FFDF-3D8D-4F58-B771-885AD1F0A8A1}"/>
              </a:ext>
            </a:extLst>
          </p:cNvPr>
          <p:cNvSpPr txBox="1"/>
          <p:nvPr/>
        </p:nvSpPr>
        <p:spPr>
          <a:xfrm>
            <a:off x="1602297" y="1677797"/>
            <a:ext cx="9009776" cy="444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对软件相关功能和各个模块的进行进一步的完善和调整</a:t>
            </a:r>
            <a:endParaRPr lang="en-US" altLang="zh-CN" sz="32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根据实际的开发进度和相关功能实现的难易程度决定</a:t>
            </a:r>
            <a:r>
              <a:rPr lang="zh-CN" altLang="en-US" sz="3200" dirty="0">
                <a:solidFill>
                  <a:schemeClr val="dk1"/>
                </a:solidFill>
              </a:rPr>
              <a:t>是否增加功能</a:t>
            </a:r>
            <a:endParaRPr lang="en-US" altLang="zh-CN" sz="3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编写项目的相关的文档。</a:t>
            </a:r>
            <a:endParaRPr lang="en-US" altLang="zh-CN" sz="3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dk1"/>
                </a:solidFill>
              </a:rPr>
              <a:t>完善项目及提交项目需要的相关文件</a:t>
            </a:r>
            <a:endParaRPr lang="en-US" altLang="zh-CN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1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5A5EC13-3189-8540-95B8-1C0FB61360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F11A33-60BA-254D-83BB-22646B27271A}"/>
              </a:ext>
            </a:extLst>
          </p:cNvPr>
          <p:cNvSpPr/>
          <p:nvPr/>
        </p:nvSpPr>
        <p:spPr>
          <a:xfrm>
            <a:off x="2554008" y="2228673"/>
            <a:ext cx="708399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CN" sz="15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kumimoji="1" lang="en-US" altLang="zh-CN" sz="1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15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1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ks</a:t>
            </a:r>
            <a:endParaRPr kumimoji="1" lang="zh-CN" altLang="en-US" sz="15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56FBF-2484-3845-BAFB-55C5B2696B23}"/>
              </a:ext>
            </a:extLst>
          </p:cNvPr>
          <p:cNvSpPr txBox="1"/>
          <p:nvPr/>
        </p:nvSpPr>
        <p:spPr>
          <a:xfrm>
            <a:off x="4130395" y="5282002"/>
            <a:ext cx="39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第四组</a:t>
            </a:r>
          </a:p>
        </p:txBody>
      </p:sp>
    </p:spTree>
    <p:extLst>
      <p:ext uri="{BB962C8B-B14F-4D97-AF65-F5344CB8AC3E}">
        <p14:creationId xmlns:p14="http://schemas.microsoft.com/office/powerpoint/2010/main" val="8245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0467E18-8DE4-4BC5-9542-9D582FCEF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2F829-C5D1-F94B-8F07-24F66217C901}"/>
              </a:ext>
            </a:extLst>
          </p:cNvPr>
          <p:cNvSpPr txBox="1"/>
          <p:nvPr/>
        </p:nvSpPr>
        <p:spPr>
          <a:xfrm>
            <a:off x="621952" y="276044"/>
            <a:ext cx="109480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项目进展情况</a:t>
            </a:r>
            <a:endParaRPr kumimoji="1" lang="en-US" altLang="zh-CN" sz="12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237B9B-AD41-C84E-90F2-7A2B76E8A47A}"/>
              </a:ext>
            </a:extLst>
          </p:cNvPr>
          <p:cNvSpPr txBox="1"/>
          <p:nvPr/>
        </p:nvSpPr>
        <p:spPr>
          <a:xfrm>
            <a:off x="3260037" y="-954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88FF3-19E8-8540-847F-DA616C5D2F95}"/>
              </a:ext>
            </a:extLst>
          </p:cNvPr>
          <p:cNvSpPr txBox="1"/>
          <p:nvPr/>
        </p:nvSpPr>
        <p:spPr>
          <a:xfrm>
            <a:off x="7585284" y="3429000"/>
            <a:ext cx="4321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dist">
              <a:buFont typeface="Wingdings" panose="05000000000000000000" pitchFamily="2" charset="2"/>
              <a:buChar char="l"/>
            </a:pPr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项目计划</a:t>
            </a:r>
            <a:endParaRPr kumimoji="1" lang="en-US" altLang="zh-CN" sz="4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dist">
              <a:buFont typeface="Wingdings" panose="05000000000000000000" pitchFamily="2" charset="2"/>
              <a:buChar char="l"/>
            </a:pPr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任务分工情况</a:t>
            </a:r>
            <a:endParaRPr kumimoji="1" lang="en-US" altLang="zh-CN" sz="4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dist">
              <a:buFont typeface="Wingdings" panose="05000000000000000000" pitchFamily="2" charset="2"/>
              <a:buChar char="l"/>
            </a:pPr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已完成的成果</a:t>
            </a:r>
            <a:endParaRPr kumimoji="1" lang="en-US" altLang="zh-CN" sz="4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dist">
              <a:buFont typeface="Wingdings" panose="05000000000000000000" pitchFamily="2" charset="2"/>
              <a:buChar char="l"/>
            </a:pPr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后期项目计划</a:t>
            </a:r>
            <a:endParaRPr kumimoji="1" lang="en-US" altLang="zh-CN" sz="4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74334" y="443522"/>
            <a:ext cx="8043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r>
              <a:rPr kumimoji="1" lang="zh-CN" altLang="en-US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软件需求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01163" y="800369"/>
            <a:ext cx="1989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用户及用户需求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F9EAD-99A8-9E48-8C9A-8D9B4AB7B4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                                                                                                                                                                                       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877" y="31031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用户类型：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8168" y="1493337"/>
            <a:ext cx="9275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本产品面向所有有记账需求</a:t>
            </a:r>
            <a:r>
              <a:rPr lang="en-US" altLang="zh-CN" sz="3200" dirty="0"/>
              <a:t>,</a:t>
            </a:r>
            <a:r>
              <a:rPr lang="zh-CN" altLang="en-US" sz="3200" dirty="0"/>
              <a:t>并且习惯于用手机，电脑等电子产品的人群</a:t>
            </a:r>
            <a:r>
              <a:rPr lang="en-US" altLang="zh-CN" sz="3200" dirty="0"/>
              <a:t>,</a:t>
            </a:r>
            <a:r>
              <a:rPr lang="zh-CN" altLang="en-US" sz="3200" dirty="0"/>
              <a:t>用户群体庞大，但主要是针对有记账习惯的人群，主要分为以下三类：</a:t>
            </a:r>
            <a:endParaRPr lang="en-US" alt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011114" y="3358662"/>
            <a:ext cx="903849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一：在校大学生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二：做采购的人群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三：其他对日常开支需要进行统计的人群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F9EAD-99A8-9E48-8C9A-8D9B4AB7B4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 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1308" y="44840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用户需求：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5753" y="2090172"/>
            <a:ext cx="92512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这是一款记账软件，没有特定用户人群，所以所有的用户</a:t>
            </a:r>
            <a:endParaRPr lang="en-US" altLang="zh-CN" sz="2800" dirty="0"/>
          </a:p>
          <a:p>
            <a:r>
              <a:rPr lang="zh-CN" altLang="en-US" sz="2800" dirty="0"/>
              <a:t>需求大致相同，也较为简单。用户可以在注册登录后，根</a:t>
            </a:r>
            <a:endParaRPr lang="en-US" altLang="zh-CN" sz="2800" dirty="0"/>
          </a:p>
          <a:p>
            <a:r>
              <a:rPr lang="zh-CN" altLang="en-US" sz="2800" dirty="0"/>
              <a:t>据不同的类别记录收支信息</a:t>
            </a:r>
            <a:r>
              <a:rPr lang="en-US" altLang="zh-CN" sz="2800" dirty="0"/>
              <a:t>,</a:t>
            </a:r>
            <a:r>
              <a:rPr lang="zh-CN" altLang="en-US" sz="2800" dirty="0"/>
              <a:t>包括对收支进行编号，添加日</a:t>
            </a:r>
            <a:endParaRPr lang="en-US" altLang="zh-CN" sz="2800" dirty="0"/>
          </a:p>
          <a:p>
            <a:r>
              <a:rPr lang="zh-CN" altLang="en-US" sz="2800" dirty="0"/>
              <a:t>期等备注，当然用户也可以随时对坏账，错账进行修改。</a:t>
            </a:r>
            <a:endParaRPr lang="en-US" altLang="zh-CN" sz="2800" dirty="0"/>
          </a:p>
          <a:p>
            <a:r>
              <a:rPr lang="zh-CN" altLang="en-US" sz="2800" dirty="0"/>
              <a:t>记账是一方面，用户还可以对账单进行查看，并且可以对</a:t>
            </a:r>
            <a:endParaRPr lang="en-US" altLang="zh-CN" sz="2800" dirty="0"/>
          </a:p>
          <a:p>
            <a:r>
              <a:rPr lang="zh-CN" altLang="en-US" sz="2800" dirty="0"/>
              <a:t>所有进行记录进行汇总。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4176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01163" y="800369"/>
            <a:ext cx="1989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E7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38666" y="4420201"/>
            <a:ext cx="11514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9226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E51EA4-B6AC-4FF3-9E5F-A7E7792304C0}"/>
              </a:ext>
            </a:extLst>
          </p:cNvPr>
          <p:cNvSpPr/>
          <p:nvPr/>
        </p:nvSpPr>
        <p:spPr>
          <a:xfrm>
            <a:off x="1015" y="9708"/>
            <a:ext cx="12190985" cy="6858000"/>
          </a:xfrm>
          <a:prstGeom prst="rect">
            <a:avLst/>
          </a:prstGeom>
          <a:solidFill>
            <a:srgbClr val="F9D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1640" y="358775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Yuanti SC Regular" panose="02010600040101010101" charset="-122"/>
                <a:ea typeface="Yuanti SC Regular" panose="02010600040101010101" charset="-122"/>
              </a:rPr>
              <a:t>用例图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30" y="488950"/>
            <a:ext cx="6447790" cy="6181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6d325a-a1d8-46c2-928f-d2735a492a6a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4812</TotalTime>
  <Words>633</Words>
  <Application>Microsoft Office PowerPoint</Application>
  <PresentationFormat>宽屏</PresentationFormat>
  <Paragraphs>169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Yuanti SC Bold</vt:lpstr>
      <vt:lpstr>Yuanti SC Regular</vt:lpstr>
      <vt:lpstr>Microsoft YaHei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weilecode</cp:lastModifiedBy>
  <cp:revision>33</cp:revision>
  <dcterms:created xsi:type="dcterms:W3CDTF">2021-01-14T13:24:48Z</dcterms:created>
  <dcterms:modified xsi:type="dcterms:W3CDTF">2021-06-07T14:57:10Z</dcterms:modified>
</cp:coreProperties>
</file>