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60" r:id="rId4"/>
    <p:sldId id="259" r:id="rId5"/>
    <p:sldId id="261" r:id="rId6"/>
    <p:sldId id="264" r:id="rId7"/>
    <p:sldId id="263" r:id="rId8"/>
    <p:sldId id="262" r:id="rId9"/>
    <p:sldId id="265" r:id="rId10"/>
    <p:sldId id="267" r:id="rId11"/>
    <p:sldId id="266" r:id="rId12"/>
    <p:sldId id="268" r:id="rId13"/>
    <p:sldId id="269" r:id="rId14"/>
    <p:sldId id="270" r:id="rId15"/>
    <p:sldId id="271" r:id="rId16"/>
    <p:sldId id="277" r:id="rId17"/>
    <p:sldId id="272" r:id="rId18"/>
    <p:sldId id="278" r:id="rId19"/>
    <p:sldId id="273" r:id="rId20"/>
    <p:sldId id="275" r:id="rId21"/>
    <p:sldId id="274" r:id="rId22"/>
    <p:sldId id="276"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923" autoAdjust="0"/>
  </p:normalViewPr>
  <p:slideViewPr>
    <p:cSldViewPr snapToGrid="0">
      <p:cViewPr varScale="1">
        <p:scale>
          <a:sx n="98" d="100"/>
          <a:sy n="98" d="100"/>
        </p:scale>
        <p:origin x="10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1FFD6D-D35E-40F1-90A0-6DE0272F6878}" type="datetimeFigureOut">
              <a:rPr lang="zh-CN" altLang="en-US" smtClean="0"/>
              <a:t>2018/4/25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9E377-56C4-4C1D-877E-BFEDF053C5DB}" type="slidenum">
              <a:rPr lang="zh-CN" altLang="en-US" smtClean="0"/>
              <a:t>‹#›</a:t>
            </a:fld>
            <a:endParaRPr lang="zh-CN" altLang="en-US"/>
          </a:p>
        </p:txBody>
      </p:sp>
    </p:spTree>
    <p:extLst>
      <p:ext uri="{BB962C8B-B14F-4D97-AF65-F5344CB8AC3E}">
        <p14:creationId xmlns:p14="http://schemas.microsoft.com/office/powerpoint/2010/main" val="2045121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某些预期之外的负载到来，导致了系统发生了严重</a:t>
            </a:r>
            <a:r>
              <a:rPr lang="en-US" altLang="zh-CN" dirty="0" smtClean="0"/>
              <a:t>skew</a:t>
            </a:r>
            <a:r>
              <a:rPr lang="zh-CN" altLang="en-US" dirty="0" smtClean="0"/>
              <a:t>，这时候我们就需要解决此类问题。</a:t>
            </a:r>
            <a:endParaRPr lang="zh-CN" altLang="en-US" dirty="0"/>
          </a:p>
        </p:txBody>
      </p:sp>
      <p:sp>
        <p:nvSpPr>
          <p:cNvPr id="4" name="灯片编号占位符 3"/>
          <p:cNvSpPr>
            <a:spLocks noGrp="1"/>
          </p:cNvSpPr>
          <p:nvPr>
            <p:ph type="sldNum" sz="quarter" idx="10"/>
          </p:nvPr>
        </p:nvSpPr>
        <p:spPr/>
        <p:txBody>
          <a:bodyPr/>
          <a:lstStyle/>
          <a:p>
            <a:fld id="{8459E377-56C4-4C1D-877E-BFEDF053C5DB}" type="slidenum">
              <a:rPr lang="zh-CN" altLang="en-US" smtClean="0"/>
              <a:t>1</a:t>
            </a:fld>
            <a:endParaRPr lang="zh-CN" altLang="en-US"/>
          </a:p>
        </p:txBody>
      </p:sp>
    </p:spTree>
    <p:extLst>
      <p:ext uri="{BB962C8B-B14F-4D97-AF65-F5344CB8AC3E}">
        <p14:creationId xmlns:p14="http://schemas.microsoft.com/office/powerpoint/2010/main" val="18415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查看平均</a:t>
            </a:r>
            <a:r>
              <a:rPr lang="en-US" altLang="zh-CN" dirty="0" smtClean="0"/>
              <a:t>CPU</a:t>
            </a:r>
            <a:r>
              <a:rPr lang="zh-CN" altLang="en-US" dirty="0" smtClean="0"/>
              <a:t>利用率，若超过高阈值则，分配一个新节点，小于低阈值则缩减一个节点。</a:t>
            </a:r>
            <a:endParaRPr lang="zh-CN" altLang="en-US" dirty="0"/>
          </a:p>
        </p:txBody>
      </p:sp>
      <p:sp>
        <p:nvSpPr>
          <p:cNvPr id="4" name="灯片编号占位符 3"/>
          <p:cNvSpPr>
            <a:spLocks noGrp="1"/>
          </p:cNvSpPr>
          <p:nvPr>
            <p:ph type="sldNum" sz="quarter" idx="10"/>
          </p:nvPr>
        </p:nvSpPr>
        <p:spPr/>
        <p:txBody>
          <a:bodyPr/>
          <a:lstStyle/>
          <a:p>
            <a:fld id="{8459E377-56C4-4C1D-877E-BFEDF053C5DB}" type="slidenum">
              <a:rPr lang="zh-CN" altLang="en-US" smtClean="0"/>
              <a:t>11</a:t>
            </a:fld>
            <a:endParaRPr lang="zh-CN" altLang="en-US"/>
          </a:p>
        </p:txBody>
      </p:sp>
    </p:spTree>
    <p:extLst>
      <p:ext uri="{BB962C8B-B14F-4D97-AF65-F5344CB8AC3E}">
        <p14:creationId xmlns:p14="http://schemas.microsoft.com/office/powerpoint/2010/main" val="3562084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One-Tired</a:t>
            </a:r>
            <a:r>
              <a:rPr lang="en-US" altLang="zh-CN" baseline="0" dirty="0" smtClean="0"/>
              <a:t> Bin Packing: </a:t>
            </a:r>
            <a:r>
              <a:rPr lang="zh-CN" altLang="en-US" baseline="0" dirty="0" smtClean="0"/>
              <a:t>不使用热元组，所有的元组都使用单分区操作，</a:t>
            </a:r>
            <a:endParaRPr lang="en-US" altLang="zh-CN" baseline="0" dirty="0" smtClean="0"/>
          </a:p>
          <a:p>
            <a:r>
              <a:rPr lang="zh-CN" altLang="en-US" baseline="0" dirty="0" smtClean="0"/>
              <a:t>数据已大小为</a:t>
            </a:r>
            <a:r>
              <a:rPr lang="en-US" altLang="zh-CN" baseline="0" dirty="0" smtClean="0"/>
              <a:t>B</a:t>
            </a:r>
            <a:r>
              <a:rPr lang="zh-CN" altLang="en-US" baseline="0" dirty="0" smtClean="0"/>
              <a:t>的块来管理。模拟单层分区模式，适用于</a:t>
            </a:r>
            <a:r>
              <a:rPr lang="en-US" altLang="zh-CN" baseline="0" dirty="0" smtClean="0"/>
              <a:t>skew</a:t>
            </a:r>
            <a:r>
              <a:rPr lang="zh-CN" altLang="en-US" baseline="0" dirty="0" smtClean="0"/>
              <a:t>低的情况，不适用于高</a:t>
            </a:r>
            <a:r>
              <a:rPr lang="en-US" altLang="zh-CN" baseline="0" dirty="0" smtClean="0"/>
              <a:t>skew</a:t>
            </a:r>
            <a:r>
              <a:rPr lang="zh-CN" altLang="en-US" baseline="0" dirty="0" smtClean="0"/>
              <a:t>。</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8459E377-56C4-4C1D-877E-BFEDF053C5DB}" type="slidenum">
              <a:rPr lang="zh-CN" altLang="en-US" smtClean="0"/>
              <a:t>12</a:t>
            </a:fld>
            <a:endParaRPr lang="zh-CN" altLang="en-US"/>
          </a:p>
        </p:txBody>
      </p:sp>
    </p:spTree>
    <p:extLst>
      <p:ext uri="{BB962C8B-B14F-4D97-AF65-F5344CB8AC3E}">
        <p14:creationId xmlns:p14="http://schemas.microsoft.com/office/powerpoint/2010/main" val="333599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超过</a:t>
            </a:r>
            <a:r>
              <a:rPr lang="en-US" altLang="zh-CN" dirty="0" err="1" smtClean="0"/>
              <a:t>A+e</a:t>
            </a:r>
            <a:r>
              <a:rPr lang="zh-CN" altLang="en-US" dirty="0" smtClean="0"/>
              <a:t>，逐个将最热的元组分配到最低负载的分区上，重复此步骤</a:t>
            </a:r>
            <a:endParaRPr lang="en-US" altLang="zh-CN" dirty="0" smtClean="0"/>
          </a:p>
          <a:p>
            <a:pPr marL="0" indent="0">
              <a:buNone/>
            </a:pPr>
            <a:r>
              <a:rPr lang="zh-CN" altLang="en-US" dirty="0" smtClean="0"/>
              <a:t>直到所有的都被重分区或者没有分区过载（超过</a:t>
            </a:r>
            <a:r>
              <a:rPr lang="en-US" altLang="zh-CN" dirty="0" err="1" smtClean="0"/>
              <a:t>A+e</a:t>
            </a:r>
            <a:r>
              <a:rPr lang="zh-CN" altLang="en-US" dirty="0" smtClean="0"/>
              <a:t>），只是本地最优，且不移动冷元组。</a:t>
            </a:r>
            <a:endParaRPr lang="en-US" altLang="zh-CN" dirty="0" smtClean="0"/>
          </a:p>
          <a:p>
            <a:pPr marL="0" indent="0">
              <a:buNone/>
            </a:pPr>
            <a:r>
              <a:rPr lang="en-US" altLang="zh-CN" dirty="0" smtClean="0"/>
              <a:t>2. </a:t>
            </a:r>
            <a:r>
              <a:rPr lang="zh-CN" altLang="en-US" dirty="0" smtClean="0"/>
              <a:t>贪心法拓展：对冷元组进行相同操作。</a:t>
            </a:r>
            <a:endParaRPr lang="en-US" altLang="zh-CN" dirty="0" smtClean="0"/>
          </a:p>
        </p:txBody>
      </p:sp>
      <p:sp>
        <p:nvSpPr>
          <p:cNvPr id="4" name="灯片编号占位符 3"/>
          <p:cNvSpPr>
            <a:spLocks noGrp="1"/>
          </p:cNvSpPr>
          <p:nvPr>
            <p:ph type="sldNum" sz="quarter" idx="10"/>
          </p:nvPr>
        </p:nvSpPr>
        <p:spPr/>
        <p:txBody>
          <a:bodyPr/>
          <a:lstStyle/>
          <a:p>
            <a:fld id="{8459E377-56C4-4C1D-877E-BFEDF053C5DB}" type="slidenum">
              <a:rPr lang="zh-CN" altLang="en-US" smtClean="0"/>
              <a:t>13</a:t>
            </a:fld>
            <a:endParaRPr lang="zh-CN" altLang="en-US"/>
          </a:p>
        </p:txBody>
      </p:sp>
    </p:spTree>
    <p:extLst>
      <p:ext uri="{BB962C8B-B14F-4D97-AF65-F5344CB8AC3E}">
        <p14:creationId xmlns:p14="http://schemas.microsoft.com/office/powerpoint/2010/main" val="1140003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59E377-56C4-4C1D-877E-BFEDF053C5DB}" type="slidenum">
              <a:rPr lang="zh-CN" altLang="en-US" smtClean="0"/>
              <a:t>14</a:t>
            </a:fld>
            <a:endParaRPr lang="zh-CN" altLang="en-US"/>
          </a:p>
        </p:txBody>
      </p:sp>
    </p:spTree>
    <p:extLst>
      <p:ext uri="{BB962C8B-B14F-4D97-AF65-F5344CB8AC3E}">
        <p14:creationId xmlns:p14="http://schemas.microsoft.com/office/powerpoint/2010/main" val="3508011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最优设计：两种方法在</a:t>
            </a:r>
            <a:r>
              <a:rPr lang="en-US" altLang="zh-CN" dirty="0" smtClean="0"/>
              <a:t>low</a:t>
            </a:r>
            <a:r>
              <a:rPr lang="zh-CN" altLang="en-US" baseline="0" dirty="0" smtClean="0"/>
              <a:t> </a:t>
            </a:r>
            <a:r>
              <a:rPr lang="en-US" altLang="zh-CN" baseline="0" dirty="0" smtClean="0"/>
              <a:t>skew</a:t>
            </a:r>
            <a:r>
              <a:rPr lang="zh-CN" altLang="en-US" baseline="0" dirty="0" smtClean="0"/>
              <a:t>情况下表现较好，高</a:t>
            </a:r>
            <a:r>
              <a:rPr lang="en-US" altLang="zh-CN" baseline="0" dirty="0" smtClean="0"/>
              <a:t>skew</a:t>
            </a:r>
            <a:r>
              <a:rPr lang="zh-CN" altLang="en-US" baseline="0" dirty="0" smtClean="0"/>
              <a:t>下，两层分区优于单层分区，因为它将热元组进行了分配。</a:t>
            </a:r>
            <a:endParaRPr lang="en-US" altLang="zh-CN" baseline="0" dirty="0" smtClean="0"/>
          </a:p>
          <a:p>
            <a:r>
              <a:rPr lang="zh-CN" altLang="en-US" baseline="0" dirty="0" smtClean="0"/>
              <a:t>近似算法中，</a:t>
            </a:r>
            <a:r>
              <a:rPr lang="en-US" altLang="zh-CN" baseline="0" dirty="0" smtClean="0"/>
              <a:t>(</a:t>
            </a:r>
            <a:r>
              <a:rPr lang="zh-CN" altLang="en-US" baseline="0" dirty="0" smtClean="0"/>
              <a:t>高冲突情况下</a:t>
            </a:r>
            <a:r>
              <a:rPr lang="en-US" altLang="zh-CN" baseline="0" dirty="0" smtClean="0"/>
              <a:t>)</a:t>
            </a:r>
            <a:r>
              <a:rPr lang="zh-CN" altLang="en-US" baseline="0" dirty="0" smtClean="0"/>
              <a:t>，三种算法表现都挺好。但贪心系列更快的接近稳定，因为它们比首次适应移动更少的元组。</a:t>
            </a:r>
            <a:endParaRPr lang="en-US" altLang="zh-CN" baseline="0" dirty="0" smtClean="0"/>
          </a:p>
          <a:p>
            <a:r>
              <a:rPr lang="zh-CN" altLang="en-US" baseline="0" dirty="0" smtClean="0"/>
              <a:t>（低冲突下）首次适应算法也可以达到很好的性能，但不稳定。由于它移动大量的数据。</a:t>
            </a:r>
            <a:endParaRPr lang="en-US" altLang="zh-CN" baseline="0" dirty="0" smtClean="0"/>
          </a:p>
        </p:txBody>
      </p:sp>
      <p:sp>
        <p:nvSpPr>
          <p:cNvPr id="4" name="灯片编号占位符 3"/>
          <p:cNvSpPr>
            <a:spLocks noGrp="1"/>
          </p:cNvSpPr>
          <p:nvPr>
            <p:ph type="sldNum" sz="quarter" idx="10"/>
          </p:nvPr>
        </p:nvSpPr>
        <p:spPr/>
        <p:txBody>
          <a:bodyPr/>
          <a:lstStyle/>
          <a:p>
            <a:fld id="{8459E377-56C4-4C1D-877E-BFEDF053C5DB}" type="slidenum">
              <a:rPr lang="zh-CN" altLang="en-US" smtClean="0"/>
              <a:t>15</a:t>
            </a:fld>
            <a:endParaRPr lang="zh-CN" altLang="en-US"/>
          </a:p>
        </p:txBody>
      </p:sp>
    </p:spTree>
    <p:extLst>
      <p:ext uri="{BB962C8B-B14F-4D97-AF65-F5344CB8AC3E}">
        <p14:creationId xmlns:p14="http://schemas.microsoft.com/office/powerpoint/2010/main" val="436143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59E377-56C4-4C1D-877E-BFEDF053C5DB}" type="slidenum">
              <a:rPr lang="zh-CN" altLang="en-US" smtClean="0"/>
              <a:t>17</a:t>
            </a:fld>
            <a:endParaRPr lang="zh-CN" altLang="en-US"/>
          </a:p>
        </p:txBody>
      </p:sp>
    </p:spTree>
    <p:extLst>
      <p:ext uri="{BB962C8B-B14F-4D97-AF65-F5344CB8AC3E}">
        <p14:creationId xmlns:p14="http://schemas.microsoft.com/office/powerpoint/2010/main" val="1619218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59E377-56C4-4C1D-877E-BFEDF053C5DB}" type="slidenum">
              <a:rPr lang="zh-CN" altLang="en-US" smtClean="0"/>
              <a:t>18</a:t>
            </a:fld>
            <a:endParaRPr lang="zh-CN" altLang="en-US"/>
          </a:p>
        </p:txBody>
      </p:sp>
    </p:spTree>
    <p:extLst>
      <p:ext uri="{BB962C8B-B14F-4D97-AF65-F5344CB8AC3E}">
        <p14:creationId xmlns:p14="http://schemas.microsoft.com/office/powerpoint/2010/main" val="217390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TPC-C</a:t>
            </a:r>
            <a:r>
              <a:rPr lang="zh-CN" altLang="en-US" dirty="0" smtClean="0"/>
              <a:t>使用的是贪心算法，有</a:t>
            </a:r>
            <a:r>
              <a:rPr lang="en-US" altLang="zh-CN" dirty="0" smtClean="0"/>
              <a:t>100</a:t>
            </a:r>
            <a:r>
              <a:rPr lang="zh-CN" altLang="en-US" dirty="0" smtClean="0"/>
              <a:t>个仓库作为根节点</a:t>
            </a:r>
            <a:endParaRPr lang="en-US" altLang="zh-CN" dirty="0" smtClean="0"/>
          </a:p>
          <a:p>
            <a:r>
              <a:rPr lang="zh-CN" altLang="en-US" dirty="0" smtClean="0"/>
              <a:t>重配置</a:t>
            </a:r>
            <a:r>
              <a:rPr lang="en-US" altLang="zh-CN" dirty="0" smtClean="0"/>
              <a:t>TPC-C</a:t>
            </a:r>
            <a:r>
              <a:rPr lang="zh-CN" altLang="en-US" dirty="0" smtClean="0"/>
              <a:t>需要会费更长的时间，因为每个仓库</a:t>
            </a:r>
            <a:r>
              <a:rPr lang="en-US" altLang="zh-CN" dirty="0" smtClean="0"/>
              <a:t>id</a:t>
            </a:r>
            <a:r>
              <a:rPr lang="zh-CN" altLang="en-US" dirty="0" smtClean="0"/>
              <a:t>有大量的数据与其相关联，需要迁移所有相关的数据，还要提取和加载索引。</a:t>
            </a:r>
            <a:endParaRPr lang="en-US" altLang="zh-CN" dirty="0" smtClean="0"/>
          </a:p>
          <a:p>
            <a:r>
              <a:rPr lang="zh-CN" altLang="en-US" dirty="0" smtClean="0"/>
              <a:t>其次有</a:t>
            </a:r>
            <a:r>
              <a:rPr lang="en-US" altLang="zh-CN" dirty="0" smtClean="0"/>
              <a:t>10%</a:t>
            </a:r>
            <a:r>
              <a:rPr lang="zh-CN" altLang="en-US" dirty="0" smtClean="0"/>
              <a:t>的分布式事务。</a:t>
            </a:r>
            <a:endParaRPr lang="zh-CN" altLang="en-US" dirty="0"/>
          </a:p>
        </p:txBody>
      </p:sp>
      <p:sp>
        <p:nvSpPr>
          <p:cNvPr id="4" name="灯片编号占位符 3"/>
          <p:cNvSpPr>
            <a:spLocks noGrp="1"/>
          </p:cNvSpPr>
          <p:nvPr>
            <p:ph type="sldNum" sz="quarter" idx="10"/>
          </p:nvPr>
        </p:nvSpPr>
        <p:spPr/>
        <p:txBody>
          <a:bodyPr/>
          <a:lstStyle/>
          <a:p>
            <a:fld id="{8459E377-56C4-4C1D-877E-BFEDF053C5DB}" type="slidenum">
              <a:rPr lang="zh-CN" altLang="en-US" smtClean="0"/>
              <a:t>19</a:t>
            </a:fld>
            <a:endParaRPr lang="zh-CN" altLang="en-US"/>
          </a:p>
        </p:txBody>
      </p:sp>
    </p:spTree>
    <p:extLst>
      <p:ext uri="{BB962C8B-B14F-4D97-AF65-F5344CB8AC3E}">
        <p14:creationId xmlns:p14="http://schemas.microsoft.com/office/powerpoint/2010/main" val="2254476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使用贪心拓展做实验</a:t>
            </a:r>
            <a:endParaRPr lang="en-US" altLang="zh-CN" dirty="0" smtClean="0"/>
          </a:p>
          <a:p>
            <a:r>
              <a:rPr lang="zh-CN" altLang="en-US" dirty="0" smtClean="0"/>
              <a:t>迁移负载会有短暂的延迟增加</a:t>
            </a:r>
            <a:endParaRPr lang="zh-CN" altLang="en-US" dirty="0"/>
          </a:p>
        </p:txBody>
      </p:sp>
      <p:sp>
        <p:nvSpPr>
          <p:cNvPr id="4" name="灯片编号占位符 3"/>
          <p:cNvSpPr>
            <a:spLocks noGrp="1"/>
          </p:cNvSpPr>
          <p:nvPr>
            <p:ph type="sldNum" sz="quarter" idx="10"/>
          </p:nvPr>
        </p:nvSpPr>
        <p:spPr/>
        <p:txBody>
          <a:bodyPr/>
          <a:lstStyle/>
          <a:p>
            <a:fld id="{8459E377-56C4-4C1D-877E-BFEDF053C5DB}" type="slidenum">
              <a:rPr lang="zh-CN" altLang="en-US" smtClean="0"/>
              <a:t>20</a:t>
            </a:fld>
            <a:endParaRPr lang="zh-CN" altLang="en-US"/>
          </a:p>
        </p:txBody>
      </p:sp>
    </p:spTree>
    <p:extLst>
      <p:ext uri="{BB962C8B-B14F-4D97-AF65-F5344CB8AC3E}">
        <p14:creationId xmlns:p14="http://schemas.microsoft.com/office/powerpoint/2010/main" val="1875536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尽可能在减少结点的情况下，维持系统性能。</a:t>
            </a:r>
            <a:endParaRPr lang="en-US" altLang="zh-CN" dirty="0" smtClean="0"/>
          </a:p>
          <a:p>
            <a:r>
              <a:rPr lang="zh-CN" altLang="en-US" dirty="0" smtClean="0"/>
              <a:t>该实验在高</a:t>
            </a:r>
            <a:r>
              <a:rPr lang="en-US" altLang="zh-CN" dirty="0" smtClean="0"/>
              <a:t>skew</a:t>
            </a:r>
            <a:r>
              <a:rPr lang="zh-CN" altLang="en-US" dirty="0" smtClean="0"/>
              <a:t>下，性能甚至还有点提升。</a:t>
            </a:r>
            <a:endParaRPr lang="zh-CN" altLang="en-US" dirty="0"/>
          </a:p>
        </p:txBody>
      </p:sp>
      <p:sp>
        <p:nvSpPr>
          <p:cNvPr id="4" name="灯片编号占位符 3"/>
          <p:cNvSpPr>
            <a:spLocks noGrp="1"/>
          </p:cNvSpPr>
          <p:nvPr>
            <p:ph type="sldNum" sz="quarter" idx="10"/>
          </p:nvPr>
        </p:nvSpPr>
        <p:spPr/>
        <p:txBody>
          <a:bodyPr/>
          <a:lstStyle/>
          <a:p>
            <a:fld id="{8459E377-56C4-4C1D-877E-BFEDF053C5DB}" type="slidenum">
              <a:rPr lang="zh-CN" altLang="en-US" smtClean="0"/>
              <a:t>21</a:t>
            </a:fld>
            <a:endParaRPr lang="zh-CN" altLang="en-US"/>
          </a:p>
        </p:txBody>
      </p:sp>
    </p:spTree>
    <p:extLst>
      <p:ext uri="{BB962C8B-B14F-4D97-AF65-F5344CB8AC3E}">
        <p14:creationId xmlns:p14="http://schemas.microsoft.com/office/powerpoint/2010/main" val="2503225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许多</a:t>
            </a:r>
            <a:r>
              <a:rPr lang="en-US" altLang="zh-CN" dirty="0" smtClean="0"/>
              <a:t>OLTP</a:t>
            </a:r>
            <a:r>
              <a:rPr lang="zh-CN" altLang="en-US" dirty="0" smtClean="0"/>
              <a:t>应用受未预测的需求变化，导致</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Many OLTP workloads are heavily skewed to “hot” tuples or ranges of </a:t>
            </a:r>
            <a:r>
              <a:rPr lang="en-US" altLang="zh-CN" dirty="0" smtClean="0"/>
              <a:t>tuples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459E377-56C4-4C1D-877E-BFEDF053C5DB}" type="slidenum">
              <a:rPr lang="zh-CN" altLang="en-US" smtClean="0"/>
              <a:t>2</a:t>
            </a:fld>
            <a:endParaRPr lang="zh-CN" altLang="en-US"/>
          </a:p>
        </p:txBody>
      </p:sp>
    </p:spTree>
    <p:extLst>
      <p:ext uri="{BB962C8B-B14F-4D97-AF65-F5344CB8AC3E}">
        <p14:creationId xmlns:p14="http://schemas.microsoft.com/office/powerpoint/2010/main" val="2214484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59E377-56C4-4C1D-877E-BFEDF053C5DB}" type="slidenum">
              <a:rPr lang="zh-CN" altLang="en-US" smtClean="0"/>
              <a:t>22</a:t>
            </a:fld>
            <a:endParaRPr lang="zh-CN" altLang="en-US"/>
          </a:p>
        </p:txBody>
      </p:sp>
    </p:spTree>
    <p:extLst>
      <p:ext uri="{BB962C8B-B14F-4D97-AF65-F5344CB8AC3E}">
        <p14:creationId xmlns:p14="http://schemas.microsoft.com/office/powerpoint/2010/main" val="667465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曲棒球效应：创业公司的产品变得流行起来，访问流量会变大。</a:t>
            </a:r>
            <a:endParaRPr lang="en-US" altLang="zh-CN" dirty="0" smtClean="0"/>
          </a:p>
          <a:p>
            <a:endParaRPr lang="en-US" altLang="zh-CN" dirty="0" smtClean="0"/>
          </a:p>
          <a:p>
            <a:r>
              <a:rPr lang="zh-CN" altLang="en-US" dirty="0" smtClean="0"/>
              <a:t>已经存在的分区方式存在缺陷：单层分区模式，粗粒度的移动大块数据。如果大量请求仅访问少量的热元组，且这些元组被</a:t>
            </a:r>
            <a:endParaRPr lang="en-US" altLang="zh-CN" dirty="0" smtClean="0"/>
          </a:p>
          <a:p>
            <a:r>
              <a:rPr lang="en-US" altLang="zh-CN" dirty="0" smtClean="0"/>
              <a:t>Hash</a:t>
            </a:r>
            <a:r>
              <a:rPr lang="zh-CN" altLang="en-US" dirty="0" smtClean="0"/>
              <a:t>到相同的块或分在了同一个范围内，这种模式无法奏效。</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8459E377-56C4-4C1D-877E-BFEDF053C5DB}" type="slidenum">
              <a:rPr lang="zh-CN" altLang="en-US" smtClean="0"/>
              <a:t>3</a:t>
            </a:fld>
            <a:endParaRPr lang="zh-CN" altLang="en-US"/>
          </a:p>
        </p:txBody>
      </p:sp>
    </p:spTree>
    <p:extLst>
      <p:ext uri="{BB962C8B-B14F-4D97-AF65-F5344CB8AC3E}">
        <p14:creationId xmlns:p14="http://schemas.microsoft.com/office/powerpoint/2010/main" val="620880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6</a:t>
            </a:r>
            <a:r>
              <a:rPr lang="zh-CN" altLang="en-US" dirty="0" smtClean="0"/>
              <a:t>千万行元组</a:t>
            </a:r>
            <a:endParaRPr lang="zh-CN" altLang="en-US" dirty="0"/>
          </a:p>
        </p:txBody>
      </p:sp>
      <p:sp>
        <p:nvSpPr>
          <p:cNvPr id="4" name="灯片编号占位符 3"/>
          <p:cNvSpPr>
            <a:spLocks noGrp="1"/>
          </p:cNvSpPr>
          <p:nvPr>
            <p:ph type="sldNum" sz="quarter" idx="10"/>
          </p:nvPr>
        </p:nvSpPr>
        <p:spPr/>
        <p:txBody>
          <a:bodyPr/>
          <a:lstStyle/>
          <a:p>
            <a:fld id="{8459E377-56C4-4C1D-877E-BFEDF053C5DB}" type="slidenum">
              <a:rPr lang="zh-CN" altLang="en-US" smtClean="0"/>
              <a:t>5</a:t>
            </a:fld>
            <a:endParaRPr lang="zh-CN" altLang="en-US"/>
          </a:p>
        </p:txBody>
      </p:sp>
    </p:spTree>
    <p:extLst>
      <p:ext uri="{BB962C8B-B14F-4D97-AF65-F5344CB8AC3E}">
        <p14:creationId xmlns:p14="http://schemas.microsoft.com/office/powerpoint/2010/main" val="878366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逻辑上的概念</a:t>
            </a:r>
            <a:endParaRPr lang="en-US" altLang="zh-CN" dirty="0" smtClean="0"/>
          </a:p>
          <a:p>
            <a:r>
              <a:rPr lang="en-US" altLang="zh-CN" dirty="0" smtClean="0"/>
              <a:t>OLTP</a:t>
            </a:r>
            <a:r>
              <a:rPr lang="zh-CN" altLang="en-US" baseline="0" dirty="0" smtClean="0"/>
              <a:t> 数据库中</a:t>
            </a:r>
            <a:r>
              <a:rPr lang="zh-CN" altLang="en-US" dirty="0" smtClean="0"/>
              <a:t>所有非复制的表形成一个基于外键的树模式</a:t>
            </a:r>
            <a:endParaRPr lang="en-US" altLang="zh-CN" dirty="0" smtClean="0"/>
          </a:p>
          <a:p>
            <a:endParaRPr lang="en-US" altLang="zh-CN" dirty="0" smtClean="0"/>
          </a:p>
          <a:p>
            <a:r>
              <a:rPr lang="zh-CN" altLang="en-US" dirty="0" smtClean="0"/>
              <a:t>同位元组分配策略：分离根节点中的元组，然后将每个后代元组与其父元组共同定位。</a:t>
            </a:r>
            <a:endParaRPr lang="en-US" altLang="zh-CN" dirty="0" smtClean="0"/>
          </a:p>
          <a:p>
            <a:r>
              <a:rPr lang="en-US" altLang="zh-CN" dirty="0" smtClean="0"/>
              <a:t>Root-to-leaf:</a:t>
            </a:r>
            <a:r>
              <a:rPr lang="zh-CN" altLang="en-US" dirty="0" smtClean="0"/>
              <a:t>大多数事务通过根节点访问模式树，且在执行期间跟随外键关系下移。</a:t>
            </a:r>
            <a:endParaRPr lang="en-US" altLang="zh-CN" dirty="0" smtClean="0"/>
          </a:p>
          <a:p>
            <a:endParaRPr lang="en-US" altLang="zh-CN" dirty="0" smtClean="0"/>
          </a:p>
          <a:p>
            <a:r>
              <a:rPr lang="zh-CN" altLang="en-US" dirty="0" smtClean="0"/>
              <a:t>如</a:t>
            </a:r>
            <a:r>
              <a:rPr lang="en-US" altLang="zh-CN" dirty="0" smtClean="0"/>
              <a:t>TPC-C</a:t>
            </a:r>
            <a:r>
              <a:rPr lang="zh-CN" altLang="en-US" dirty="0" smtClean="0"/>
              <a:t>中，根据</a:t>
            </a:r>
            <a:r>
              <a:rPr lang="en-US" altLang="zh-CN" dirty="0" smtClean="0"/>
              <a:t>WAREHOUSEID</a:t>
            </a:r>
            <a:r>
              <a:rPr lang="zh-CN" altLang="en-US" dirty="0" smtClean="0"/>
              <a:t>对子表进行分区并将后代元组与父级元组共同定位可最大限度减少多分区事务的数量。</a:t>
            </a:r>
            <a:endParaRPr lang="en-US" altLang="zh-CN" dirty="0" smtClean="0"/>
          </a:p>
        </p:txBody>
      </p:sp>
      <p:sp>
        <p:nvSpPr>
          <p:cNvPr id="4" name="灯片编号占位符 3"/>
          <p:cNvSpPr>
            <a:spLocks noGrp="1"/>
          </p:cNvSpPr>
          <p:nvPr>
            <p:ph type="sldNum" sz="quarter" idx="10"/>
          </p:nvPr>
        </p:nvSpPr>
        <p:spPr/>
        <p:txBody>
          <a:bodyPr/>
          <a:lstStyle/>
          <a:p>
            <a:fld id="{8459E377-56C4-4C1D-877E-BFEDF053C5DB}" type="slidenum">
              <a:rPr lang="zh-CN" altLang="en-US" smtClean="0"/>
              <a:t>6</a:t>
            </a:fld>
            <a:endParaRPr lang="zh-CN" altLang="en-US"/>
          </a:p>
        </p:txBody>
      </p:sp>
    </p:spTree>
    <p:extLst>
      <p:ext uri="{BB962C8B-B14F-4D97-AF65-F5344CB8AC3E}">
        <p14:creationId xmlns:p14="http://schemas.microsoft.com/office/powerpoint/2010/main" val="2183898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E-Monitor</a:t>
            </a:r>
            <a:r>
              <a:rPr kumimoji="1" lang="zh-CN" altLang="en-US" dirty="0" smtClean="0"/>
              <a:t>统计资源利用率以及元组访问情况，将统计信息发送到</a:t>
            </a:r>
            <a:r>
              <a:rPr kumimoji="1" lang="en-US" altLang="zh-CN" dirty="0" smtClean="0"/>
              <a:t>E-Planner</a:t>
            </a:r>
          </a:p>
          <a:p>
            <a:r>
              <a:rPr kumimoji="1" lang="en-US" altLang="zh-CN" dirty="0" smtClean="0"/>
              <a:t>E-Planner</a:t>
            </a:r>
            <a:r>
              <a:rPr kumimoji="1" lang="zh-CN" altLang="en-US" dirty="0" smtClean="0"/>
              <a:t>䦺是否增加</a:t>
            </a:r>
            <a:r>
              <a:rPr kumimoji="1" lang="en-US" altLang="zh-CN" dirty="0" smtClean="0"/>
              <a:t>/</a:t>
            </a:r>
            <a:r>
              <a:rPr kumimoji="1" lang="zh-CN" altLang="en-US" dirty="0" smtClean="0"/>
              <a:t>减少节点或者重组数据</a:t>
            </a:r>
            <a:endParaRPr kumimoji="1" lang="en-US" altLang="zh-CN" dirty="0" smtClean="0"/>
          </a:p>
          <a:p>
            <a:r>
              <a:rPr kumimoji="1" lang="en-US" altLang="zh-CN" dirty="0" smtClean="0"/>
              <a:t>Squall</a:t>
            </a:r>
            <a:r>
              <a:rPr kumimoji="1" lang="zh-CN" altLang="en-US" baseline="0" dirty="0" smtClean="0"/>
              <a:t> 决定如何在分区之间移动数据</a:t>
            </a:r>
            <a:endParaRPr kumimoji="1" lang="zh-CN" altLang="en-US" dirty="0"/>
          </a:p>
        </p:txBody>
      </p:sp>
      <p:sp>
        <p:nvSpPr>
          <p:cNvPr id="4" name="幻灯片编号占位符 3"/>
          <p:cNvSpPr>
            <a:spLocks noGrp="1"/>
          </p:cNvSpPr>
          <p:nvPr>
            <p:ph type="sldNum" sz="quarter" idx="10"/>
          </p:nvPr>
        </p:nvSpPr>
        <p:spPr/>
        <p:txBody>
          <a:bodyPr/>
          <a:lstStyle/>
          <a:p>
            <a:fld id="{8459E377-56C4-4C1D-877E-BFEDF053C5DB}" type="slidenum">
              <a:rPr lang="zh-CN" altLang="en-US" smtClean="0"/>
              <a:t>7</a:t>
            </a:fld>
            <a:endParaRPr lang="zh-CN" altLang="en-US"/>
          </a:p>
        </p:txBody>
      </p:sp>
    </p:spTree>
    <p:extLst>
      <p:ext uri="{BB962C8B-B14F-4D97-AF65-F5344CB8AC3E}">
        <p14:creationId xmlns:p14="http://schemas.microsoft.com/office/powerpoint/2010/main" val="1519868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E-Store</a:t>
            </a:r>
            <a:r>
              <a:rPr kumimoji="1" lang="zh-CN" altLang="en-US" baseline="0" dirty="0" smtClean="0"/>
              <a:t> 如何重平衡一个分布式</a:t>
            </a:r>
            <a:r>
              <a:rPr kumimoji="1" lang="en-US" altLang="zh-CN" baseline="0" dirty="0" smtClean="0"/>
              <a:t>DBMS</a:t>
            </a:r>
            <a:r>
              <a:rPr kumimoji="1" lang="zh-CN" altLang="en-US" baseline="0" dirty="0" smtClean="0"/>
              <a:t>的过程。</a:t>
            </a:r>
            <a:endParaRPr kumimoji="1" lang="zh-CN" altLang="en-US" dirty="0"/>
          </a:p>
        </p:txBody>
      </p:sp>
      <p:sp>
        <p:nvSpPr>
          <p:cNvPr id="4" name="幻灯片编号占位符 3"/>
          <p:cNvSpPr>
            <a:spLocks noGrp="1"/>
          </p:cNvSpPr>
          <p:nvPr>
            <p:ph type="sldNum" sz="quarter" idx="10"/>
          </p:nvPr>
        </p:nvSpPr>
        <p:spPr/>
        <p:txBody>
          <a:bodyPr/>
          <a:lstStyle/>
          <a:p>
            <a:fld id="{8459E377-56C4-4C1D-877E-BFEDF053C5DB}" type="slidenum">
              <a:rPr lang="zh-CN" altLang="en-US" smtClean="0"/>
              <a:t>8</a:t>
            </a:fld>
            <a:endParaRPr lang="zh-CN" altLang="en-US"/>
          </a:p>
        </p:txBody>
      </p:sp>
    </p:spTree>
    <p:extLst>
      <p:ext uri="{BB962C8B-B14F-4D97-AF65-F5344CB8AC3E}">
        <p14:creationId xmlns:p14="http://schemas.microsoft.com/office/powerpoint/2010/main" val="899012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第一层是按照根层级的</a:t>
            </a:r>
            <a:r>
              <a:rPr kumimoji="1" lang="en-US" altLang="zh-CN" dirty="0" smtClean="0"/>
              <a:t>key</a:t>
            </a:r>
            <a:r>
              <a:rPr kumimoji="1" lang="zh-CN" altLang="en-US" dirty="0" smtClean="0"/>
              <a:t>划分为大小为</a:t>
            </a:r>
            <a:r>
              <a:rPr kumimoji="1" lang="en-US" altLang="zh-CN" dirty="0" smtClean="0"/>
              <a:t>B</a:t>
            </a:r>
            <a:r>
              <a:rPr kumimoji="1" lang="zh-CN" altLang="en-US" dirty="0" smtClean="0"/>
              <a:t>的块</a:t>
            </a:r>
            <a:endParaRPr kumimoji="1" lang="zh-CN" altLang="en-US" dirty="0"/>
          </a:p>
        </p:txBody>
      </p:sp>
      <p:sp>
        <p:nvSpPr>
          <p:cNvPr id="4" name="幻灯片编号占位符 3"/>
          <p:cNvSpPr>
            <a:spLocks noGrp="1"/>
          </p:cNvSpPr>
          <p:nvPr>
            <p:ph type="sldNum" sz="quarter" idx="10"/>
          </p:nvPr>
        </p:nvSpPr>
        <p:spPr/>
        <p:txBody>
          <a:bodyPr/>
          <a:lstStyle/>
          <a:p>
            <a:fld id="{8459E377-56C4-4C1D-877E-BFEDF053C5DB}" type="slidenum">
              <a:rPr lang="zh-CN" altLang="en-US" smtClean="0"/>
              <a:t>9</a:t>
            </a:fld>
            <a:endParaRPr lang="zh-CN" altLang="en-US"/>
          </a:p>
        </p:txBody>
      </p:sp>
    </p:spTree>
    <p:extLst>
      <p:ext uri="{BB962C8B-B14F-4D97-AF65-F5344CB8AC3E}">
        <p14:creationId xmlns:p14="http://schemas.microsoft.com/office/powerpoint/2010/main" val="641073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检索节点上所有分区的</a:t>
            </a:r>
            <a:r>
              <a:rPr lang="en-US" altLang="zh-CN" dirty="0" smtClean="0"/>
              <a:t>CPU</a:t>
            </a:r>
            <a:r>
              <a:rPr lang="zh-CN" altLang="en-US" dirty="0" smtClean="0"/>
              <a:t>利用率，并计算最近</a:t>
            </a:r>
            <a:r>
              <a:rPr lang="en-US" altLang="zh-CN" dirty="0" smtClean="0"/>
              <a:t>60</a:t>
            </a:r>
            <a:r>
              <a:rPr lang="zh-CN" altLang="en-US" dirty="0" smtClean="0"/>
              <a:t>秒的移动平均值。</a:t>
            </a:r>
            <a:endParaRPr lang="en-US" altLang="zh-CN" dirty="0" smtClean="0"/>
          </a:p>
          <a:p>
            <a:r>
              <a:rPr lang="zh-CN" altLang="en-US" dirty="0" smtClean="0"/>
              <a:t>有两个阈值设置</a:t>
            </a:r>
            <a:r>
              <a:rPr lang="en-US" altLang="zh-CN" dirty="0" smtClean="0"/>
              <a:t>(</a:t>
            </a:r>
            <a:r>
              <a:rPr lang="zh-CN" altLang="en-US" dirty="0" smtClean="0"/>
              <a:t>如</a:t>
            </a:r>
            <a:r>
              <a:rPr lang="en-US" altLang="zh-CN" dirty="0" smtClean="0"/>
              <a:t>90%</a:t>
            </a:r>
            <a:r>
              <a:rPr lang="zh-CN" altLang="en-US" dirty="0" smtClean="0"/>
              <a:t>和</a:t>
            </a:r>
            <a:r>
              <a:rPr lang="en-US" altLang="zh-CN" dirty="0" smtClean="0"/>
              <a:t>50%)</a:t>
            </a:r>
            <a:r>
              <a:rPr lang="zh-CN" altLang="en-US" dirty="0" smtClean="0"/>
              <a:t>，可由</a:t>
            </a:r>
            <a:r>
              <a:rPr lang="en-US" altLang="zh-CN" dirty="0" smtClean="0"/>
              <a:t>DBA</a:t>
            </a:r>
            <a:r>
              <a:rPr lang="zh-CN" altLang="en-US" dirty="0" smtClean="0"/>
              <a:t>设置，若超过阈值，则出发一个更加详细的监控阶段（持续较短的时间）。</a:t>
            </a:r>
            <a:endParaRPr lang="en-US" altLang="zh-CN" dirty="0" smtClean="0"/>
          </a:p>
          <a:p>
            <a:endParaRPr lang="en-US" altLang="zh-CN" dirty="0" smtClean="0"/>
          </a:p>
          <a:p>
            <a:r>
              <a:rPr lang="en-US" altLang="zh-CN" dirty="0" smtClean="0"/>
              <a:t>List</a:t>
            </a:r>
            <a:r>
              <a:rPr lang="zh-CN" altLang="en-US" dirty="0" smtClean="0"/>
              <a:t>包括</a:t>
            </a:r>
            <a:r>
              <a:rPr lang="en-US" altLang="zh-CN" dirty="0" smtClean="0"/>
              <a:t>(L</a:t>
            </a:r>
            <a:r>
              <a:rPr lang="zh-CN" altLang="en-US" dirty="0" smtClean="0"/>
              <a:t>和</a:t>
            </a:r>
            <a:r>
              <a:rPr lang="en-US" altLang="zh-CN" dirty="0" smtClean="0"/>
              <a:t>TK</a:t>
            </a:r>
            <a:r>
              <a:rPr lang="zh-CN" altLang="en-US" dirty="0" smtClean="0"/>
              <a:t>的值</a:t>
            </a:r>
            <a:r>
              <a:rPr lang="en-US" altLang="zh-CN" dirty="0" smtClean="0"/>
              <a:t>)</a:t>
            </a:r>
            <a:r>
              <a:rPr lang="zh-CN" altLang="en-US" dirty="0" smtClean="0"/>
              <a:t>该分区总访问次数和</a:t>
            </a:r>
            <a:r>
              <a:rPr lang="en-US" altLang="zh-CN" dirty="0" smtClean="0"/>
              <a:t>top-k</a:t>
            </a:r>
            <a:r>
              <a:rPr lang="zh-CN" altLang="en-US" dirty="0" smtClean="0"/>
              <a:t>热的</a:t>
            </a:r>
            <a:r>
              <a:rPr lang="en-US" altLang="zh-CN" dirty="0" smtClean="0"/>
              <a:t>tuple</a:t>
            </a:r>
            <a:endParaRPr lang="zh-CN" altLang="en-US" dirty="0"/>
          </a:p>
        </p:txBody>
      </p:sp>
      <p:sp>
        <p:nvSpPr>
          <p:cNvPr id="4" name="灯片编号占位符 3"/>
          <p:cNvSpPr>
            <a:spLocks noGrp="1"/>
          </p:cNvSpPr>
          <p:nvPr>
            <p:ph type="sldNum" sz="quarter" idx="10"/>
          </p:nvPr>
        </p:nvSpPr>
        <p:spPr/>
        <p:txBody>
          <a:bodyPr/>
          <a:lstStyle/>
          <a:p>
            <a:fld id="{8459E377-56C4-4C1D-877E-BFEDF053C5DB}" type="slidenum">
              <a:rPr lang="zh-CN" altLang="en-US" smtClean="0"/>
              <a:t>10</a:t>
            </a:fld>
            <a:endParaRPr lang="zh-CN" altLang="en-US"/>
          </a:p>
        </p:txBody>
      </p:sp>
    </p:spTree>
    <p:extLst>
      <p:ext uri="{BB962C8B-B14F-4D97-AF65-F5344CB8AC3E}">
        <p14:creationId xmlns:p14="http://schemas.microsoft.com/office/powerpoint/2010/main" val="2155349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3A53D50-27D4-4F75-B16A-3E2B0DC6AC36}" type="datetimeFigureOut">
              <a:rPr lang="zh-CN" altLang="en-US" smtClean="0"/>
              <a:t>2018/4/25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13744C-492A-4A58-88B3-8FCB23972EAF}" type="slidenum">
              <a:rPr lang="zh-CN" altLang="en-US" smtClean="0"/>
              <a:t>‹#›</a:t>
            </a:fld>
            <a:endParaRPr lang="zh-CN" altLang="en-US"/>
          </a:p>
        </p:txBody>
      </p:sp>
    </p:spTree>
    <p:extLst>
      <p:ext uri="{BB962C8B-B14F-4D97-AF65-F5344CB8AC3E}">
        <p14:creationId xmlns:p14="http://schemas.microsoft.com/office/powerpoint/2010/main" val="425538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3A53D50-27D4-4F75-B16A-3E2B0DC6AC36}" type="datetimeFigureOut">
              <a:rPr lang="zh-CN" altLang="en-US" smtClean="0"/>
              <a:t>2018/4/25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13744C-492A-4A58-88B3-8FCB23972EAF}" type="slidenum">
              <a:rPr lang="zh-CN" altLang="en-US" smtClean="0"/>
              <a:t>‹#›</a:t>
            </a:fld>
            <a:endParaRPr lang="zh-CN" altLang="en-US"/>
          </a:p>
        </p:txBody>
      </p:sp>
    </p:spTree>
    <p:extLst>
      <p:ext uri="{BB962C8B-B14F-4D97-AF65-F5344CB8AC3E}">
        <p14:creationId xmlns:p14="http://schemas.microsoft.com/office/powerpoint/2010/main" val="34914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3A53D50-27D4-4F75-B16A-3E2B0DC6AC36}" type="datetimeFigureOut">
              <a:rPr lang="zh-CN" altLang="en-US" smtClean="0"/>
              <a:t>2018/4/25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13744C-492A-4A58-88B3-8FCB23972EAF}" type="slidenum">
              <a:rPr lang="zh-CN" altLang="en-US" smtClean="0"/>
              <a:t>‹#›</a:t>
            </a:fld>
            <a:endParaRPr lang="zh-CN" altLang="en-US"/>
          </a:p>
        </p:txBody>
      </p:sp>
    </p:spTree>
    <p:extLst>
      <p:ext uri="{BB962C8B-B14F-4D97-AF65-F5344CB8AC3E}">
        <p14:creationId xmlns:p14="http://schemas.microsoft.com/office/powerpoint/2010/main" val="152400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3A53D50-27D4-4F75-B16A-3E2B0DC6AC36}" type="datetimeFigureOut">
              <a:rPr lang="zh-CN" altLang="en-US" smtClean="0"/>
              <a:t>2018/4/25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13744C-492A-4A58-88B3-8FCB23972EAF}" type="slidenum">
              <a:rPr lang="zh-CN" altLang="en-US" smtClean="0"/>
              <a:t>‹#›</a:t>
            </a:fld>
            <a:endParaRPr lang="zh-CN" altLang="en-US"/>
          </a:p>
        </p:txBody>
      </p:sp>
    </p:spTree>
    <p:extLst>
      <p:ext uri="{BB962C8B-B14F-4D97-AF65-F5344CB8AC3E}">
        <p14:creationId xmlns:p14="http://schemas.microsoft.com/office/powerpoint/2010/main" val="79085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3A53D50-27D4-4F75-B16A-3E2B0DC6AC36}" type="datetimeFigureOut">
              <a:rPr lang="zh-CN" altLang="en-US" smtClean="0"/>
              <a:t>2018/4/25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13744C-492A-4A58-88B3-8FCB23972EAF}" type="slidenum">
              <a:rPr lang="zh-CN" altLang="en-US" smtClean="0"/>
              <a:t>‹#›</a:t>
            </a:fld>
            <a:endParaRPr lang="zh-CN" altLang="en-US"/>
          </a:p>
        </p:txBody>
      </p:sp>
    </p:spTree>
    <p:extLst>
      <p:ext uri="{BB962C8B-B14F-4D97-AF65-F5344CB8AC3E}">
        <p14:creationId xmlns:p14="http://schemas.microsoft.com/office/powerpoint/2010/main" val="1875641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3A53D50-27D4-4F75-B16A-3E2B0DC6AC36}" type="datetimeFigureOut">
              <a:rPr lang="zh-CN" altLang="en-US" smtClean="0"/>
              <a:t>2018/4/25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13744C-492A-4A58-88B3-8FCB23972EAF}" type="slidenum">
              <a:rPr lang="zh-CN" altLang="en-US" smtClean="0"/>
              <a:t>‹#›</a:t>
            </a:fld>
            <a:endParaRPr lang="zh-CN" altLang="en-US"/>
          </a:p>
        </p:txBody>
      </p:sp>
    </p:spTree>
    <p:extLst>
      <p:ext uri="{BB962C8B-B14F-4D97-AF65-F5344CB8AC3E}">
        <p14:creationId xmlns:p14="http://schemas.microsoft.com/office/powerpoint/2010/main" val="250541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3A53D50-27D4-4F75-B16A-3E2B0DC6AC36}" type="datetimeFigureOut">
              <a:rPr lang="zh-CN" altLang="en-US" smtClean="0"/>
              <a:t>2018/4/25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13744C-492A-4A58-88B3-8FCB23972EAF}" type="slidenum">
              <a:rPr lang="zh-CN" altLang="en-US" smtClean="0"/>
              <a:t>‹#›</a:t>
            </a:fld>
            <a:endParaRPr lang="zh-CN" altLang="en-US"/>
          </a:p>
        </p:txBody>
      </p:sp>
    </p:spTree>
    <p:extLst>
      <p:ext uri="{BB962C8B-B14F-4D97-AF65-F5344CB8AC3E}">
        <p14:creationId xmlns:p14="http://schemas.microsoft.com/office/powerpoint/2010/main" val="4164656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3A53D50-27D4-4F75-B16A-3E2B0DC6AC36}" type="datetimeFigureOut">
              <a:rPr lang="zh-CN" altLang="en-US" smtClean="0"/>
              <a:t>2018/4/25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13744C-492A-4A58-88B3-8FCB23972EAF}" type="slidenum">
              <a:rPr lang="zh-CN" altLang="en-US" smtClean="0"/>
              <a:t>‹#›</a:t>
            </a:fld>
            <a:endParaRPr lang="zh-CN" altLang="en-US"/>
          </a:p>
        </p:txBody>
      </p:sp>
    </p:spTree>
    <p:extLst>
      <p:ext uri="{BB962C8B-B14F-4D97-AF65-F5344CB8AC3E}">
        <p14:creationId xmlns:p14="http://schemas.microsoft.com/office/powerpoint/2010/main" val="6146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A53D50-27D4-4F75-B16A-3E2B0DC6AC36}" type="datetimeFigureOut">
              <a:rPr lang="zh-CN" altLang="en-US" smtClean="0"/>
              <a:t>2018/4/25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B13744C-492A-4A58-88B3-8FCB23972EAF}" type="slidenum">
              <a:rPr lang="zh-CN" altLang="en-US" smtClean="0"/>
              <a:t>‹#›</a:t>
            </a:fld>
            <a:endParaRPr lang="zh-CN" altLang="en-US"/>
          </a:p>
        </p:txBody>
      </p:sp>
    </p:spTree>
    <p:extLst>
      <p:ext uri="{BB962C8B-B14F-4D97-AF65-F5344CB8AC3E}">
        <p14:creationId xmlns:p14="http://schemas.microsoft.com/office/powerpoint/2010/main" val="293102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3A53D50-27D4-4F75-B16A-3E2B0DC6AC36}" type="datetimeFigureOut">
              <a:rPr lang="zh-CN" altLang="en-US" smtClean="0"/>
              <a:t>2018/4/25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13744C-492A-4A58-88B3-8FCB23972EAF}" type="slidenum">
              <a:rPr lang="zh-CN" altLang="en-US" smtClean="0"/>
              <a:t>‹#›</a:t>
            </a:fld>
            <a:endParaRPr lang="zh-CN" altLang="en-US"/>
          </a:p>
        </p:txBody>
      </p:sp>
    </p:spTree>
    <p:extLst>
      <p:ext uri="{BB962C8B-B14F-4D97-AF65-F5344CB8AC3E}">
        <p14:creationId xmlns:p14="http://schemas.microsoft.com/office/powerpoint/2010/main" val="282439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3A53D50-27D4-4F75-B16A-3E2B0DC6AC36}" type="datetimeFigureOut">
              <a:rPr lang="zh-CN" altLang="en-US" smtClean="0"/>
              <a:t>2018/4/25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13744C-492A-4A58-88B3-8FCB23972EAF}" type="slidenum">
              <a:rPr lang="zh-CN" altLang="en-US" smtClean="0"/>
              <a:t>‹#›</a:t>
            </a:fld>
            <a:endParaRPr lang="zh-CN" altLang="en-US"/>
          </a:p>
        </p:txBody>
      </p:sp>
    </p:spTree>
    <p:extLst>
      <p:ext uri="{BB962C8B-B14F-4D97-AF65-F5344CB8AC3E}">
        <p14:creationId xmlns:p14="http://schemas.microsoft.com/office/powerpoint/2010/main" val="197002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A53D50-27D4-4F75-B16A-3E2B0DC6AC36}" type="datetimeFigureOut">
              <a:rPr lang="zh-CN" altLang="en-US" smtClean="0"/>
              <a:t>2018/4/25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3744C-492A-4A58-88B3-8FCB23972EAF}" type="slidenum">
              <a:rPr lang="zh-CN" altLang="en-US" smtClean="0"/>
              <a:t>‹#›</a:t>
            </a:fld>
            <a:endParaRPr lang="zh-CN" altLang="en-US"/>
          </a:p>
        </p:txBody>
      </p:sp>
    </p:spTree>
    <p:extLst>
      <p:ext uri="{BB962C8B-B14F-4D97-AF65-F5344CB8AC3E}">
        <p14:creationId xmlns:p14="http://schemas.microsoft.com/office/powerpoint/2010/main" val="3226083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ormAutofit/>
          </a:bodyPr>
          <a:lstStyle/>
          <a:p>
            <a:r>
              <a:rPr lang="en-US" altLang="zh-CN" sz="4400" dirty="0" smtClean="0"/>
              <a:t>E-Store: Fine-Grained Elastic Partitioning for Distributed Transaction Processing Systems</a:t>
            </a:r>
            <a:endParaRPr lang="zh-CN" altLang="en-US" sz="4400" dirty="0"/>
          </a:p>
        </p:txBody>
      </p:sp>
      <p:sp>
        <p:nvSpPr>
          <p:cNvPr id="3" name="副标题 2"/>
          <p:cNvSpPr>
            <a:spLocks noGrp="1"/>
          </p:cNvSpPr>
          <p:nvPr>
            <p:ph type="subTitle" idx="1"/>
          </p:nvPr>
        </p:nvSpPr>
        <p:spPr>
          <a:xfrm>
            <a:off x="1524000" y="3602038"/>
            <a:ext cx="9144000" cy="1228754"/>
          </a:xfrm>
        </p:spPr>
        <p:txBody>
          <a:bodyPr/>
          <a:lstStyle/>
          <a:p>
            <a:r>
              <a:rPr lang="en-US" altLang="zh-CN" dirty="0" smtClean="0"/>
              <a:t>Rebecca Taft, </a:t>
            </a:r>
            <a:r>
              <a:rPr lang="en-US" altLang="zh-CN" dirty="0" err="1" smtClean="0"/>
              <a:t>Essam</a:t>
            </a:r>
            <a:r>
              <a:rPr lang="en-US" altLang="zh-CN" dirty="0" smtClean="0"/>
              <a:t> Mansour, Marco </a:t>
            </a:r>
            <a:r>
              <a:rPr lang="en-US" altLang="zh-CN" dirty="0" err="1" smtClean="0"/>
              <a:t>Serafini</a:t>
            </a:r>
            <a:r>
              <a:rPr lang="en-US" altLang="zh-CN" dirty="0" smtClean="0"/>
              <a:t>, Jennie Duggan, Aaron J. Elmore, Ashraf </a:t>
            </a:r>
            <a:r>
              <a:rPr lang="en-US" altLang="zh-CN" dirty="0" err="1" smtClean="0"/>
              <a:t>Aboulnaga</a:t>
            </a:r>
            <a:r>
              <a:rPr lang="en-US" altLang="zh-CN" dirty="0" smtClean="0"/>
              <a:t>, Andrew </a:t>
            </a:r>
            <a:r>
              <a:rPr lang="en-US" altLang="zh-CN" dirty="0" err="1" smtClean="0"/>
              <a:t>Pavlo</a:t>
            </a:r>
            <a:r>
              <a:rPr lang="en-US" altLang="zh-CN" dirty="0" smtClean="0"/>
              <a:t>, Michael </a:t>
            </a:r>
            <a:r>
              <a:rPr lang="en-US" altLang="zh-CN" dirty="0" err="1" smtClean="0"/>
              <a:t>Stonebraker</a:t>
            </a:r>
            <a:endParaRPr lang="en-US" altLang="zh-CN" dirty="0" smtClean="0"/>
          </a:p>
          <a:p>
            <a:r>
              <a:rPr lang="en-US" altLang="zh-CN" dirty="0" smtClean="0"/>
              <a:t>(VLDB 2014)</a:t>
            </a:r>
            <a:endParaRPr lang="zh-CN" altLang="en-US" dirty="0"/>
          </a:p>
        </p:txBody>
      </p:sp>
      <p:sp>
        <p:nvSpPr>
          <p:cNvPr id="4" name="文本框 3"/>
          <p:cNvSpPr txBox="1"/>
          <p:nvPr/>
        </p:nvSpPr>
        <p:spPr>
          <a:xfrm>
            <a:off x="5345403" y="4922867"/>
            <a:ext cx="1697901" cy="369332"/>
          </a:xfrm>
          <a:prstGeom prst="rect">
            <a:avLst/>
          </a:prstGeom>
          <a:noFill/>
        </p:spPr>
        <p:txBody>
          <a:bodyPr wrap="none" rtlCol="0">
            <a:spAutoFit/>
          </a:bodyPr>
          <a:lstStyle/>
          <a:p>
            <a:r>
              <a:rPr lang="en-US" altLang="zh-CN" dirty="0" smtClean="0"/>
              <a:t>2018/4/25 </a:t>
            </a:r>
            <a:r>
              <a:rPr lang="zh-CN" altLang="en-US" dirty="0" smtClean="0"/>
              <a:t>张涛</a:t>
            </a:r>
            <a:endParaRPr lang="zh-CN" altLang="en-US" dirty="0"/>
          </a:p>
        </p:txBody>
      </p:sp>
    </p:spTree>
    <p:extLst>
      <p:ext uri="{BB962C8B-B14F-4D97-AF65-F5344CB8AC3E}">
        <p14:creationId xmlns:p14="http://schemas.microsoft.com/office/powerpoint/2010/main" val="2694254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Adaptive Partitioning Monitoring</a:t>
            </a:r>
            <a:endParaRPr lang="zh-CN" altLang="en-US" dirty="0"/>
          </a:p>
        </p:txBody>
      </p:sp>
      <p:sp>
        <p:nvSpPr>
          <p:cNvPr id="3" name="内容占位符 2"/>
          <p:cNvSpPr>
            <a:spLocks noGrp="1"/>
          </p:cNvSpPr>
          <p:nvPr>
            <p:ph idx="1"/>
          </p:nvPr>
        </p:nvSpPr>
        <p:spPr/>
        <p:txBody>
          <a:bodyPr/>
          <a:lstStyle/>
          <a:p>
            <a:r>
              <a:rPr lang="en-US" altLang="zh-CN" dirty="0" smtClean="0"/>
              <a:t>Two Level Monitoring</a:t>
            </a:r>
          </a:p>
          <a:p>
            <a:r>
              <a:rPr lang="en-US" altLang="zh-CN" dirty="0" smtClean="0"/>
              <a:t>1: Collecting System Level Metrics </a:t>
            </a:r>
          </a:p>
          <a:p>
            <a:pPr lvl="1"/>
            <a:r>
              <a:rPr lang="en-US" altLang="zh-CN" dirty="0" smtClean="0"/>
              <a:t>CPU Utilization moving average over 60 seconds.</a:t>
            </a:r>
          </a:p>
          <a:p>
            <a:r>
              <a:rPr lang="en-US" altLang="zh-CN" dirty="0" smtClean="0"/>
              <a:t>2: Tuple Level Metrics</a:t>
            </a:r>
          </a:p>
          <a:p>
            <a:pPr lvl="1"/>
            <a:r>
              <a:rPr lang="en-US" altLang="zh-CN" dirty="0" smtClean="0"/>
              <a:t>Engaged when there is a significant change in level 1</a:t>
            </a:r>
          </a:p>
          <a:p>
            <a:pPr lvl="1"/>
            <a:r>
              <a:rPr lang="en-US" altLang="zh-CN" dirty="0" smtClean="0"/>
              <a:t>Node selects top-</a:t>
            </a:r>
            <a:r>
              <a:rPr lang="zh-CN" altLang="en-US" dirty="0" smtClean="0"/>
              <a:t>𝑘 </a:t>
            </a:r>
            <a:r>
              <a:rPr lang="en-US" altLang="zh-CN" dirty="0" smtClean="0"/>
              <a:t>tuples in a partition</a:t>
            </a:r>
          </a:p>
          <a:p>
            <a:pPr lvl="1"/>
            <a:r>
              <a:rPr lang="en-US" altLang="zh-CN" dirty="0" smtClean="0"/>
              <a:t>List sent to E-Monitor for each time window, </a:t>
            </a:r>
            <a:r>
              <a:rPr lang="zh-CN" altLang="en-US" dirty="0" smtClean="0"/>
              <a:t>𝑊 </a:t>
            </a:r>
            <a:endParaRPr lang="en-US" altLang="zh-CN" dirty="0" smtClean="0"/>
          </a:p>
          <a:p>
            <a:pPr lvl="1"/>
            <a:r>
              <a:rPr lang="en-US" altLang="zh-CN" dirty="0" smtClean="0"/>
              <a:t>E-Monitor assembles global top-</a:t>
            </a:r>
            <a:r>
              <a:rPr lang="zh-CN" altLang="en-US" dirty="0" smtClean="0"/>
              <a:t>𝑘 </a:t>
            </a:r>
            <a:r>
              <a:rPr lang="en-US" altLang="zh-CN" dirty="0" smtClean="0"/>
              <a:t>list of hot tuples.</a:t>
            </a:r>
          </a:p>
          <a:p>
            <a:pPr lvl="1"/>
            <a:r>
              <a:rPr lang="en-US" altLang="zh-CN" dirty="0" smtClean="0"/>
              <a:t>DBA should tune time window based on transaction rate and access pattern distribution.</a:t>
            </a:r>
            <a:endParaRPr lang="zh-CN" altLang="en-US" dirty="0"/>
          </a:p>
        </p:txBody>
      </p:sp>
    </p:spTree>
    <p:extLst>
      <p:ext uri="{BB962C8B-B14F-4D97-AF65-F5344CB8AC3E}">
        <p14:creationId xmlns:p14="http://schemas.microsoft.com/office/powerpoint/2010/main" val="3511969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Re-provisioning: Optimal Placement</a:t>
            </a:r>
            <a:endParaRPr lang="zh-CN" altLang="en-US" dirty="0"/>
          </a:p>
        </p:txBody>
      </p:sp>
      <p:sp>
        <p:nvSpPr>
          <p:cNvPr id="3" name="内容占位符 2"/>
          <p:cNvSpPr>
            <a:spLocks noGrp="1"/>
          </p:cNvSpPr>
          <p:nvPr>
            <p:ph idx="1"/>
          </p:nvPr>
        </p:nvSpPr>
        <p:spPr/>
        <p:txBody>
          <a:bodyPr/>
          <a:lstStyle/>
          <a:p>
            <a:r>
              <a:rPr lang="en-US" altLang="zh-CN" dirty="0" smtClean="0"/>
              <a:t>Bin Packing algorithm</a:t>
            </a:r>
          </a:p>
          <a:p>
            <a:r>
              <a:rPr lang="en-US" altLang="zh-CN" dirty="0" smtClean="0"/>
              <a:t>Generate </a:t>
            </a:r>
            <a:r>
              <a:rPr lang="en-US" altLang="zh-CN" dirty="0" smtClean="0"/>
              <a:t>new partitioning scheme when hot tuple list </a:t>
            </a:r>
            <a:r>
              <a:rPr lang="en-US" altLang="zh-CN" dirty="0" smtClean="0"/>
              <a:t>changes</a:t>
            </a:r>
          </a:p>
          <a:p>
            <a:r>
              <a:rPr lang="en-US" altLang="zh-CN" dirty="0" smtClean="0"/>
              <a:t>Scaling currently done 1 node at a time</a:t>
            </a:r>
          </a:p>
          <a:p>
            <a:r>
              <a:rPr lang="en-US" altLang="zh-CN" dirty="0" smtClean="0"/>
              <a:t>Memory </a:t>
            </a:r>
            <a:r>
              <a:rPr lang="en-US" altLang="zh-CN" dirty="0" smtClean="0"/>
              <a:t>not considered in placement</a:t>
            </a:r>
          </a:p>
          <a:p>
            <a:pPr lvl="1"/>
            <a:r>
              <a:rPr lang="en-US" altLang="zh-CN" dirty="0" smtClean="0"/>
              <a:t>Future work</a:t>
            </a:r>
            <a:endParaRPr lang="zh-CN" altLang="en-US" dirty="0"/>
          </a:p>
        </p:txBody>
      </p:sp>
    </p:spTree>
    <p:extLst>
      <p:ext uri="{BB962C8B-B14F-4D97-AF65-F5344CB8AC3E}">
        <p14:creationId xmlns:p14="http://schemas.microsoft.com/office/powerpoint/2010/main" val="2053377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 Packing</a:t>
            </a:r>
            <a:endParaRPr lang="zh-CN" altLang="en-US" dirty="0"/>
          </a:p>
        </p:txBody>
      </p:sp>
      <p:sp>
        <p:nvSpPr>
          <p:cNvPr id="3" name="内容占位符 2"/>
          <p:cNvSpPr>
            <a:spLocks noGrp="1"/>
          </p:cNvSpPr>
          <p:nvPr>
            <p:ph idx="1"/>
          </p:nvPr>
        </p:nvSpPr>
        <p:spPr>
          <a:xfrm>
            <a:off x="838200" y="1825625"/>
            <a:ext cx="4006174" cy="4874978"/>
          </a:xfrm>
        </p:spPr>
        <p:txBody>
          <a:bodyPr>
            <a:normAutofit/>
          </a:bodyPr>
          <a:lstStyle/>
          <a:p>
            <a:r>
              <a:rPr lang="en-US" altLang="zh-CN" dirty="0" smtClean="0"/>
              <a:t>Two Tier Bin Packing</a:t>
            </a:r>
          </a:p>
          <a:p>
            <a:pPr lvl="1"/>
            <a:r>
              <a:rPr lang="en-US" altLang="zh-CN" dirty="0" smtClean="0"/>
              <a:t>Arrange hot tuples and cold blocks.</a:t>
            </a:r>
          </a:p>
          <a:p>
            <a:r>
              <a:rPr lang="en-US" altLang="zh-CN" dirty="0" smtClean="0"/>
              <a:t>Single-Tier:</a:t>
            </a:r>
          </a:p>
          <a:p>
            <a:pPr lvl="1"/>
            <a:r>
              <a:rPr lang="en-US" altLang="zh-CN" dirty="0" smtClean="0"/>
              <a:t>Only arrange blocks, not tuples</a:t>
            </a:r>
          </a:p>
          <a:p>
            <a:pPr marL="457200" lvl="1" indent="0">
              <a:buNone/>
            </a:pPr>
            <a:r>
              <a:rPr lang="en-US" altLang="zh-CN" dirty="0"/>
              <a:t>	</a:t>
            </a:r>
            <a:endParaRPr lang="zh-CN" altLang="en-US" dirty="0"/>
          </a:p>
        </p:txBody>
      </p:sp>
      <p:pic>
        <p:nvPicPr>
          <p:cNvPr id="5" name="图片 4"/>
          <p:cNvPicPr>
            <a:picLocks noChangeAspect="1"/>
          </p:cNvPicPr>
          <p:nvPr/>
        </p:nvPicPr>
        <p:blipFill>
          <a:blip r:embed="rId3"/>
          <a:stretch>
            <a:fillRect/>
          </a:stretch>
        </p:blipFill>
        <p:spPr>
          <a:xfrm>
            <a:off x="4844374" y="1825625"/>
            <a:ext cx="6848475" cy="3667125"/>
          </a:xfrm>
          <a:prstGeom prst="rect">
            <a:avLst/>
          </a:prstGeom>
        </p:spPr>
      </p:pic>
    </p:spTree>
    <p:extLst>
      <p:ext uri="{BB962C8B-B14F-4D97-AF65-F5344CB8AC3E}">
        <p14:creationId xmlns:p14="http://schemas.microsoft.com/office/powerpoint/2010/main" val="3882792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Re-provisioning: Approximate Placement</a:t>
            </a:r>
            <a:endParaRPr lang="zh-CN" altLang="en-US" dirty="0"/>
          </a:p>
        </p:txBody>
      </p:sp>
      <p:sp>
        <p:nvSpPr>
          <p:cNvPr id="3" name="内容占位符 2"/>
          <p:cNvSpPr>
            <a:spLocks noGrp="1"/>
          </p:cNvSpPr>
          <p:nvPr>
            <p:ph idx="1"/>
          </p:nvPr>
        </p:nvSpPr>
        <p:spPr/>
        <p:txBody>
          <a:bodyPr/>
          <a:lstStyle/>
          <a:p>
            <a:r>
              <a:rPr lang="en-US" altLang="zh-CN" dirty="0" smtClean="0"/>
              <a:t>Greedy</a:t>
            </a:r>
          </a:p>
          <a:p>
            <a:pPr lvl="1"/>
            <a:r>
              <a:rPr lang="en-US" altLang="zh-CN" dirty="0" smtClean="0"/>
              <a:t>Assign tuples to nodes via locally optimal choices</a:t>
            </a:r>
          </a:p>
          <a:p>
            <a:pPr lvl="1"/>
            <a:r>
              <a:rPr lang="en-US" altLang="zh-CN" dirty="0" smtClean="0"/>
              <a:t>Select hottest tuple and assign to least loaded machine</a:t>
            </a:r>
          </a:p>
          <a:p>
            <a:r>
              <a:rPr lang="en-US" altLang="zh-CN" dirty="0" smtClean="0"/>
              <a:t>Greedy Extended</a:t>
            </a:r>
          </a:p>
          <a:p>
            <a:pPr lvl="1"/>
            <a:r>
              <a:rPr lang="en-US" altLang="zh-CN" dirty="0" smtClean="0"/>
              <a:t>execute greedy and then balance cold blocks if cluster is still overloaded</a:t>
            </a:r>
          </a:p>
          <a:p>
            <a:r>
              <a:rPr lang="en-US" altLang="zh-CN" dirty="0" smtClean="0"/>
              <a:t>First-Fit</a:t>
            </a:r>
          </a:p>
          <a:p>
            <a:pPr lvl="1"/>
            <a:r>
              <a:rPr lang="en-US" altLang="zh-CN" dirty="0" smtClean="0"/>
              <a:t>Assign hottest tuples in numeric order to individual nodes until they are at capacity</a:t>
            </a:r>
          </a:p>
          <a:p>
            <a:pPr lvl="1"/>
            <a:r>
              <a:rPr lang="en-US" altLang="zh-CN" dirty="0" smtClean="0"/>
              <a:t>Assign cold blocks in reverse order</a:t>
            </a:r>
            <a:endParaRPr lang="zh-CN" altLang="en-US" dirty="0"/>
          </a:p>
        </p:txBody>
      </p:sp>
    </p:spTree>
    <p:extLst>
      <p:ext uri="{BB962C8B-B14F-4D97-AF65-F5344CB8AC3E}">
        <p14:creationId xmlns:p14="http://schemas.microsoft.com/office/powerpoint/2010/main" val="3169065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 – Setup &amp; Benchmarks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Setup</a:t>
            </a:r>
          </a:p>
          <a:p>
            <a:pPr lvl="1"/>
            <a:r>
              <a:rPr lang="en-US" altLang="zh-CN" dirty="0" smtClean="0"/>
              <a:t>10 </a:t>
            </a:r>
            <a:r>
              <a:rPr lang="en-US" altLang="zh-CN" dirty="0" err="1" smtClean="0"/>
              <a:t>linux</a:t>
            </a:r>
            <a:r>
              <a:rPr lang="en-US" altLang="zh-CN" dirty="0" smtClean="0"/>
              <a:t> nodes </a:t>
            </a:r>
          </a:p>
          <a:p>
            <a:pPr lvl="2"/>
            <a:r>
              <a:rPr lang="en-US" altLang="zh-CN" dirty="0" smtClean="0"/>
              <a:t>Intel Xeon Quad Core @ 2.67 </a:t>
            </a:r>
            <a:r>
              <a:rPr lang="en-US" altLang="zh-CN" dirty="0" err="1" smtClean="0"/>
              <a:t>Ghz</a:t>
            </a:r>
            <a:endParaRPr lang="en-US" altLang="zh-CN" dirty="0"/>
          </a:p>
          <a:p>
            <a:pPr lvl="2"/>
            <a:r>
              <a:rPr lang="en-US" altLang="zh-CN" dirty="0" smtClean="0"/>
              <a:t>32 GB RAM</a:t>
            </a:r>
          </a:p>
          <a:p>
            <a:pPr lvl="1"/>
            <a:r>
              <a:rPr lang="en-US" altLang="zh-CN" dirty="0" smtClean="0"/>
              <a:t>10 </a:t>
            </a:r>
            <a:r>
              <a:rPr lang="en-US" altLang="zh-CN" dirty="0" err="1" smtClean="0"/>
              <a:t>Gbps</a:t>
            </a:r>
            <a:r>
              <a:rPr lang="en-US" altLang="zh-CN" dirty="0" smtClean="0"/>
              <a:t> switch </a:t>
            </a:r>
          </a:p>
          <a:p>
            <a:pPr lvl="1"/>
            <a:r>
              <a:rPr lang="en-US" altLang="zh-CN" dirty="0" smtClean="0"/>
              <a:t>H-Store </a:t>
            </a:r>
          </a:p>
          <a:p>
            <a:pPr lvl="2"/>
            <a:r>
              <a:rPr lang="en-US" altLang="zh-CN" dirty="0" smtClean="0"/>
              <a:t>Command Logging </a:t>
            </a:r>
          </a:p>
          <a:p>
            <a:pPr lvl="2"/>
            <a:r>
              <a:rPr lang="en-US" altLang="zh-CN" dirty="0" smtClean="0"/>
              <a:t>Transaction Commits written out to 7200 RPM HDD</a:t>
            </a:r>
          </a:p>
          <a:p>
            <a:r>
              <a:rPr lang="en-US" altLang="zh-CN" dirty="0" smtClean="0"/>
              <a:t>Benchmarks</a:t>
            </a:r>
          </a:p>
          <a:p>
            <a:pPr lvl="1"/>
            <a:r>
              <a:rPr lang="en-US" altLang="zh-CN" dirty="0" smtClean="0"/>
              <a:t>Voter: Phone-based election app</a:t>
            </a:r>
          </a:p>
          <a:p>
            <a:pPr lvl="1"/>
            <a:r>
              <a:rPr lang="en-US" altLang="zh-CN" dirty="0" smtClean="0"/>
              <a:t>YCSB: No/Low/High Skew setup</a:t>
            </a:r>
          </a:p>
          <a:p>
            <a:pPr lvl="1"/>
            <a:r>
              <a:rPr lang="en-US" altLang="zh-CN" dirty="0" smtClean="0"/>
              <a:t>TPC-C: </a:t>
            </a:r>
          </a:p>
          <a:p>
            <a:pPr lvl="2"/>
            <a:r>
              <a:rPr lang="en-US" altLang="zh-CN" dirty="0" smtClean="0"/>
              <a:t>No skew</a:t>
            </a:r>
          </a:p>
          <a:p>
            <a:pPr lvl="2"/>
            <a:r>
              <a:rPr lang="en-US" altLang="zh-CN" dirty="0" smtClean="0"/>
              <a:t>Low skew(</a:t>
            </a:r>
            <a:r>
              <a:rPr lang="en-US" altLang="zh-CN" dirty="0" err="1" smtClean="0"/>
              <a:t>Zipf</a:t>
            </a:r>
            <a:r>
              <a:rPr lang="en-US" altLang="zh-CN" dirty="0" smtClean="0"/>
              <a:t> access distribution ) </a:t>
            </a:r>
          </a:p>
          <a:p>
            <a:pPr lvl="2"/>
            <a:r>
              <a:rPr lang="en-US" altLang="zh-CN" dirty="0" smtClean="0"/>
              <a:t>High Skew: 40% </a:t>
            </a:r>
            <a:r>
              <a:rPr lang="en-US" altLang="zh-CN" dirty="0" err="1" smtClean="0"/>
              <a:t>zipf</a:t>
            </a:r>
            <a:r>
              <a:rPr lang="en-US" altLang="zh-CN" dirty="0" smtClean="0"/>
              <a:t>, 60% to three warehouses on P0</a:t>
            </a:r>
            <a:endParaRPr lang="zh-CN" altLang="en-US" dirty="0"/>
          </a:p>
        </p:txBody>
      </p:sp>
    </p:spTree>
    <p:extLst>
      <p:ext uri="{BB962C8B-B14F-4D97-AF65-F5344CB8AC3E}">
        <p14:creationId xmlns:p14="http://schemas.microsoft.com/office/powerpoint/2010/main" val="424159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Placement Algorithm - YCSB</a:t>
            </a:r>
            <a:endParaRPr lang="zh-CN" altLang="en-US" dirty="0"/>
          </a:p>
        </p:txBody>
      </p:sp>
      <p:pic>
        <p:nvPicPr>
          <p:cNvPr id="5" name="图片 4"/>
          <p:cNvPicPr>
            <a:picLocks noChangeAspect="1"/>
          </p:cNvPicPr>
          <p:nvPr/>
        </p:nvPicPr>
        <p:blipFill>
          <a:blip r:embed="rId3"/>
          <a:stretch>
            <a:fillRect/>
          </a:stretch>
        </p:blipFill>
        <p:spPr>
          <a:xfrm>
            <a:off x="561975" y="1489648"/>
            <a:ext cx="11068050" cy="4695825"/>
          </a:xfrm>
          <a:prstGeom prst="rect">
            <a:avLst/>
          </a:prstGeom>
        </p:spPr>
      </p:pic>
    </p:spTree>
    <p:extLst>
      <p:ext uri="{BB962C8B-B14F-4D97-AF65-F5344CB8AC3E}">
        <p14:creationId xmlns:p14="http://schemas.microsoft.com/office/powerpoint/2010/main" val="1022297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Placement Algorithm - YCSB</a:t>
            </a:r>
            <a:endParaRPr lang="zh-CN" altLang="en-US" dirty="0"/>
          </a:p>
        </p:txBody>
      </p:sp>
      <p:pic>
        <p:nvPicPr>
          <p:cNvPr id="10" name="图片 9"/>
          <p:cNvPicPr>
            <a:picLocks noChangeAspect="1"/>
          </p:cNvPicPr>
          <p:nvPr/>
        </p:nvPicPr>
        <p:blipFill>
          <a:blip r:embed="rId2"/>
          <a:stretch>
            <a:fillRect/>
          </a:stretch>
        </p:blipFill>
        <p:spPr>
          <a:xfrm>
            <a:off x="1806203" y="1324177"/>
            <a:ext cx="7781925" cy="5143500"/>
          </a:xfrm>
          <a:prstGeom prst="rect">
            <a:avLst/>
          </a:prstGeom>
        </p:spPr>
      </p:pic>
      <p:pic>
        <p:nvPicPr>
          <p:cNvPr id="13" name="图片 12"/>
          <p:cNvPicPr>
            <a:picLocks noChangeAspect="1"/>
          </p:cNvPicPr>
          <p:nvPr/>
        </p:nvPicPr>
        <p:blipFill>
          <a:blip r:embed="rId3"/>
          <a:stretch>
            <a:fillRect/>
          </a:stretch>
        </p:blipFill>
        <p:spPr>
          <a:xfrm>
            <a:off x="629055" y="6467677"/>
            <a:ext cx="10933889" cy="257175"/>
          </a:xfrm>
          <a:prstGeom prst="rect">
            <a:avLst/>
          </a:prstGeom>
        </p:spPr>
      </p:pic>
    </p:spTree>
    <p:extLst>
      <p:ext uri="{BB962C8B-B14F-4D97-AF65-F5344CB8AC3E}">
        <p14:creationId xmlns:p14="http://schemas.microsoft.com/office/powerpoint/2010/main" val="470365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3900" y="0"/>
            <a:ext cx="10515600" cy="1325563"/>
          </a:xfrm>
        </p:spPr>
        <p:txBody>
          <a:bodyPr/>
          <a:lstStyle/>
          <a:p>
            <a:r>
              <a:rPr lang="en-US" altLang="zh-CN" dirty="0" smtClean="0"/>
              <a:t>Placement Algorithm - Voter</a:t>
            </a:r>
            <a:endParaRPr lang="zh-CN" altLang="en-US" dirty="0"/>
          </a:p>
        </p:txBody>
      </p:sp>
      <p:pic>
        <p:nvPicPr>
          <p:cNvPr id="3" name="图片 2"/>
          <p:cNvPicPr>
            <a:picLocks noChangeAspect="1"/>
          </p:cNvPicPr>
          <p:nvPr/>
        </p:nvPicPr>
        <p:blipFill>
          <a:blip r:embed="rId3"/>
          <a:stretch>
            <a:fillRect/>
          </a:stretch>
        </p:blipFill>
        <p:spPr>
          <a:xfrm>
            <a:off x="576262" y="1420137"/>
            <a:ext cx="10810875" cy="4562475"/>
          </a:xfrm>
          <a:prstGeom prst="rect">
            <a:avLst/>
          </a:prstGeom>
        </p:spPr>
      </p:pic>
    </p:spTree>
    <p:extLst>
      <p:ext uri="{BB962C8B-B14F-4D97-AF65-F5344CB8AC3E}">
        <p14:creationId xmlns:p14="http://schemas.microsoft.com/office/powerpoint/2010/main" val="4188092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3900" y="0"/>
            <a:ext cx="10515600" cy="1325563"/>
          </a:xfrm>
        </p:spPr>
        <p:txBody>
          <a:bodyPr/>
          <a:lstStyle/>
          <a:p>
            <a:r>
              <a:rPr lang="en-US" altLang="zh-CN" dirty="0" smtClean="0"/>
              <a:t>Placement Algorithm - Voter</a:t>
            </a:r>
            <a:endParaRPr lang="zh-CN" altLang="en-US" dirty="0"/>
          </a:p>
        </p:txBody>
      </p:sp>
      <p:pic>
        <p:nvPicPr>
          <p:cNvPr id="4" name="图片 3"/>
          <p:cNvPicPr>
            <a:picLocks noChangeAspect="1"/>
          </p:cNvPicPr>
          <p:nvPr/>
        </p:nvPicPr>
        <p:blipFill>
          <a:blip r:embed="rId3"/>
          <a:stretch>
            <a:fillRect/>
          </a:stretch>
        </p:blipFill>
        <p:spPr>
          <a:xfrm>
            <a:off x="1885950" y="1106488"/>
            <a:ext cx="8191500" cy="438150"/>
          </a:xfrm>
          <a:prstGeom prst="rect">
            <a:avLst/>
          </a:prstGeom>
        </p:spPr>
      </p:pic>
      <p:pic>
        <p:nvPicPr>
          <p:cNvPr id="7" name="图片 6"/>
          <p:cNvPicPr>
            <a:picLocks noChangeAspect="1"/>
          </p:cNvPicPr>
          <p:nvPr/>
        </p:nvPicPr>
        <p:blipFill>
          <a:blip r:embed="rId4"/>
          <a:stretch>
            <a:fillRect/>
          </a:stretch>
        </p:blipFill>
        <p:spPr>
          <a:xfrm>
            <a:off x="2314575" y="1544638"/>
            <a:ext cx="7334250" cy="2447925"/>
          </a:xfrm>
          <a:prstGeom prst="rect">
            <a:avLst/>
          </a:prstGeom>
        </p:spPr>
      </p:pic>
      <p:pic>
        <p:nvPicPr>
          <p:cNvPr id="8" name="图片 7"/>
          <p:cNvPicPr>
            <a:picLocks noChangeAspect="1"/>
          </p:cNvPicPr>
          <p:nvPr/>
        </p:nvPicPr>
        <p:blipFill>
          <a:blip r:embed="rId5"/>
          <a:stretch>
            <a:fillRect/>
          </a:stretch>
        </p:blipFill>
        <p:spPr>
          <a:xfrm>
            <a:off x="2466975" y="3992563"/>
            <a:ext cx="7029450" cy="2390775"/>
          </a:xfrm>
          <a:prstGeom prst="rect">
            <a:avLst/>
          </a:prstGeom>
        </p:spPr>
      </p:pic>
      <p:pic>
        <p:nvPicPr>
          <p:cNvPr id="9" name="图片 8"/>
          <p:cNvPicPr>
            <a:picLocks noChangeAspect="1"/>
          </p:cNvPicPr>
          <p:nvPr/>
        </p:nvPicPr>
        <p:blipFill>
          <a:blip r:embed="rId6"/>
          <a:stretch>
            <a:fillRect/>
          </a:stretch>
        </p:blipFill>
        <p:spPr>
          <a:xfrm>
            <a:off x="723900" y="6383338"/>
            <a:ext cx="10605683" cy="314325"/>
          </a:xfrm>
          <a:prstGeom prst="rect">
            <a:avLst/>
          </a:prstGeom>
        </p:spPr>
      </p:pic>
    </p:spTree>
    <p:extLst>
      <p:ext uri="{BB962C8B-B14F-4D97-AF65-F5344CB8AC3E}">
        <p14:creationId xmlns:p14="http://schemas.microsoft.com/office/powerpoint/2010/main" val="1516719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Greedy Placement with TPC-C</a:t>
            </a:r>
            <a:endParaRPr lang="zh-CN" altLang="en-US" dirty="0"/>
          </a:p>
        </p:txBody>
      </p:sp>
      <p:pic>
        <p:nvPicPr>
          <p:cNvPr id="13" name="图片 12"/>
          <p:cNvPicPr>
            <a:picLocks noChangeAspect="1"/>
          </p:cNvPicPr>
          <p:nvPr/>
        </p:nvPicPr>
        <p:blipFill>
          <a:blip r:embed="rId3"/>
          <a:stretch>
            <a:fillRect/>
          </a:stretch>
        </p:blipFill>
        <p:spPr>
          <a:xfrm>
            <a:off x="3448050" y="1388827"/>
            <a:ext cx="5295900" cy="4819650"/>
          </a:xfrm>
          <a:prstGeom prst="rect">
            <a:avLst/>
          </a:prstGeom>
        </p:spPr>
      </p:pic>
    </p:spTree>
    <p:extLst>
      <p:ext uri="{BB962C8B-B14F-4D97-AF65-F5344CB8AC3E}">
        <p14:creationId xmlns:p14="http://schemas.microsoft.com/office/powerpoint/2010/main" val="57177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Contributions of the Paper</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smtClean="0"/>
              <a:t>• E-Store </a:t>
            </a:r>
          </a:p>
          <a:p>
            <a:pPr marL="457200" lvl="1" indent="0">
              <a:buNone/>
            </a:pPr>
            <a:r>
              <a:rPr lang="en-US" altLang="zh-CN" dirty="0" smtClean="0"/>
              <a:t>• Monitoring, Planning and Reconfiguration System for H-Store </a:t>
            </a:r>
          </a:p>
          <a:p>
            <a:pPr marL="457200" lvl="1" indent="0">
              <a:buNone/>
            </a:pPr>
            <a:r>
              <a:rPr lang="en-US" altLang="zh-CN" dirty="0" smtClean="0"/>
              <a:t>• Low-Overhead Monitoring System for OLTP Hotspots </a:t>
            </a:r>
          </a:p>
          <a:p>
            <a:pPr marL="457200" lvl="1" indent="0">
              <a:buNone/>
            </a:pPr>
            <a:r>
              <a:rPr lang="en-US" altLang="zh-CN" dirty="0" smtClean="0"/>
              <a:t>• Planning Engine</a:t>
            </a:r>
          </a:p>
          <a:p>
            <a:pPr marL="457200" lvl="1" indent="0">
              <a:buNone/>
            </a:pPr>
            <a:r>
              <a:rPr lang="en-US" altLang="zh-CN" dirty="0" smtClean="0"/>
              <a:t>• Migrates Hot Tuples on </a:t>
            </a:r>
            <a:r>
              <a:rPr lang="en-US" altLang="zh-CN" dirty="0" smtClean="0"/>
              <a:t>Demand</a:t>
            </a:r>
          </a:p>
          <a:p>
            <a:r>
              <a:rPr lang="en-US" altLang="zh-CN" dirty="0" smtClean="0"/>
              <a:t>Identifies critical design parameters for such a system</a:t>
            </a:r>
          </a:p>
          <a:p>
            <a:pPr marL="457200" lvl="1" indent="0">
              <a:buNone/>
            </a:pPr>
            <a:r>
              <a:rPr lang="en-US" altLang="zh-CN" dirty="0" smtClean="0"/>
              <a:t>• Monitoring System &amp; Implementation</a:t>
            </a:r>
          </a:p>
          <a:p>
            <a:pPr marL="914400" lvl="2" indent="0">
              <a:buNone/>
            </a:pPr>
            <a:r>
              <a:rPr lang="en-US" altLang="zh-CN" dirty="0" smtClean="0"/>
              <a:t>• </a:t>
            </a:r>
            <a:r>
              <a:rPr lang="en-US" altLang="zh-CN" dirty="0" smtClean="0"/>
              <a:t>Time window of monitoring</a:t>
            </a:r>
          </a:p>
          <a:p>
            <a:pPr marL="914400" lvl="2" indent="0">
              <a:buNone/>
            </a:pPr>
            <a:r>
              <a:rPr lang="en-US" altLang="zh-CN" dirty="0" smtClean="0"/>
              <a:t> • How many tuples to migrate</a:t>
            </a:r>
          </a:p>
          <a:p>
            <a:pPr marL="457200" lvl="1" indent="0">
              <a:buNone/>
            </a:pPr>
            <a:r>
              <a:rPr lang="en-US" altLang="zh-CN" dirty="0" smtClean="0"/>
              <a:t>• Placement algorithms </a:t>
            </a:r>
          </a:p>
          <a:p>
            <a:pPr marL="914400" lvl="2" indent="0">
              <a:buNone/>
            </a:pPr>
            <a:r>
              <a:rPr lang="en-US" altLang="zh-CN" dirty="0" smtClean="0"/>
              <a:t>• Optimal vs. Approximate</a:t>
            </a:r>
            <a:endParaRPr lang="zh-CN" altLang="en-US" dirty="0"/>
          </a:p>
        </p:txBody>
      </p:sp>
    </p:spTree>
    <p:extLst>
      <p:ext uri="{BB962C8B-B14F-4D97-AF65-F5344CB8AC3E}">
        <p14:creationId xmlns:p14="http://schemas.microsoft.com/office/powerpoint/2010/main" val="3468973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Greedy Extended Planner – Scale Out</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576262" y="1690688"/>
            <a:ext cx="11039475" cy="4733925"/>
          </a:xfrm>
          <a:prstGeom prst="rect">
            <a:avLst/>
          </a:prstGeom>
        </p:spPr>
      </p:pic>
    </p:spTree>
    <p:extLst>
      <p:ext uri="{BB962C8B-B14F-4D97-AF65-F5344CB8AC3E}">
        <p14:creationId xmlns:p14="http://schemas.microsoft.com/office/powerpoint/2010/main" val="2020243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Greedy Extended Planner – Scale In</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3"/>
          <a:stretch>
            <a:fillRect/>
          </a:stretch>
        </p:blipFill>
        <p:spPr>
          <a:xfrm>
            <a:off x="619125" y="1825625"/>
            <a:ext cx="10953750" cy="4638675"/>
          </a:xfrm>
          <a:prstGeom prst="rect">
            <a:avLst/>
          </a:prstGeom>
        </p:spPr>
      </p:pic>
    </p:spTree>
    <p:extLst>
      <p:ext uri="{BB962C8B-B14F-4D97-AF65-F5344CB8AC3E}">
        <p14:creationId xmlns:p14="http://schemas.microsoft.com/office/powerpoint/2010/main" val="1046026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Conclusions</a:t>
            </a:r>
            <a:endParaRPr lang="zh-CN" altLang="en-US" dirty="0"/>
          </a:p>
        </p:txBody>
      </p:sp>
      <p:sp>
        <p:nvSpPr>
          <p:cNvPr id="3" name="内容占位符 2"/>
          <p:cNvSpPr>
            <a:spLocks noGrp="1"/>
          </p:cNvSpPr>
          <p:nvPr>
            <p:ph idx="1"/>
          </p:nvPr>
        </p:nvSpPr>
        <p:spPr/>
        <p:txBody>
          <a:bodyPr/>
          <a:lstStyle/>
          <a:p>
            <a:r>
              <a:rPr lang="en-US" altLang="zh-CN" dirty="0" smtClean="0"/>
              <a:t>Working Hot Tuple Monitoring and Migration on top of H-Store</a:t>
            </a:r>
          </a:p>
          <a:p>
            <a:r>
              <a:rPr lang="en-US" altLang="zh-CN" dirty="0" smtClean="0"/>
              <a:t>Can migrate tuples within 10 seconds of detecting skew</a:t>
            </a:r>
          </a:p>
          <a:p>
            <a:r>
              <a:rPr lang="en-US" altLang="zh-CN" dirty="0" smtClean="0"/>
              <a:t>~4x throughput increase and ~10x latency reduction</a:t>
            </a:r>
          </a:p>
          <a:p>
            <a:r>
              <a:rPr lang="en-US" altLang="zh-CN" dirty="0" smtClean="0"/>
              <a:t>Future Work</a:t>
            </a:r>
          </a:p>
          <a:p>
            <a:pPr lvl="1"/>
            <a:r>
              <a:rPr lang="en-US" altLang="zh-CN" dirty="0" smtClean="0"/>
              <a:t>Support Multi-partition Transactions</a:t>
            </a:r>
          </a:p>
          <a:p>
            <a:pPr lvl="1"/>
            <a:r>
              <a:rPr lang="en-US" altLang="zh-CN" dirty="0" smtClean="0"/>
              <a:t>Further reduction of Monitoring Overheads</a:t>
            </a:r>
          </a:p>
          <a:p>
            <a:pPr lvl="1"/>
            <a:r>
              <a:rPr lang="en-US" altLang="zh-CN" dirty="0" smtClean="0"/>
              <a:t>Planning Algorithms also use Memory as a Constraint</a:t>
            </a:r>
            <a:endParaRPr lang="zh-CN" altLang="en-US" dirty="0"/>
          </a:p>
        </p:txBody>
      </p:sp>
    </p:spTree>
    <p:extLst>
      <p:ext uri="{BB962C8B-B14F-4D97-AF65-F5344CB8AC3E}">
        <p14:creationId xmlns:p14="http://schemas.microsoft.com/office/powerpoint/2010/main" val="1400217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741" y="3001321"/>
            <a:ext cx="10515600" cy="1325563"/>
          </a:xfrm>
        </p:spPr>
        <p:txBody>
          <a:bodyPr/>
          <a:lstStyle/>
          <a:p>
            <a:pPr algn="ctr"/>
            <a:r>
              <a:rPr lang="en-US" altLang="zh-CN" dirty="0" smtClean="0"/>
              <a:t>Thanks!</a:t>
            </a:r>
            <a:br>
              <a:rPr lang="en-US" altLang="zh-CN" dirty="0" smtClean="0"/>
            </a:br>
            <a:r>
              <a:rPr lang="en-US" altLang="zh-CN" dirty="0" smtClean="0"/>
              <a:t>Q &amp; A</a:t>
            </a:r>
            <a:endParaRPr lang="zh-CN" altLang="en-US" dirty="0"/>
          </a:p>
        </p:txBody>
      </p:sp>
    </p:spTree>
    <p:extLst>
      <p:ext uri="{BB962C8B-B14F-4D97-AF65-F5344CB8AC3E}">
        <p14:creationId xmlns:p14="http://schemas.microsoft.com/office/powerpoint/2010/main" val="935499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a:xfrm>
            <a:off x="838200" y="1825625"/>
            <a:ext cx="4528279" cy="4351338"/>
          </a:xfrm>
        </p:spPr>
        <p:txBody>
          <a:bodyPr/>
          <a:lstStyle/>
          <a:p>
            <a:r>
              <a:rPr lang="en-US" altLang="zh-CN" dirty="0" smtClean="0"/>
              <a:t>Skewed OLTP Workloads</a:t>
            </a:r>
          </a:p>
          <a:p>
            <a:pPr lvl="1"/>
            <a:r>
              <a:rPr lang="en-US" altLang="zh-CN" dirty="0" smtClean="0"/>
              <a:t>Hot Spots</a:t>
            </a:r>
          </a:p>
          <a:p>
            <a:pPr lvl="1"/>
            <a:r>
              <a:rPr lang="en-US" altLang="zh-CN" dirty="0" smtClean="0"/>
              <a:t>Time-Varying Skew</a:t>
            </a:r>
          </a:p>
          <a:p>
            <a:pPr lvl="1"/>
            <a:r>
              <a:rPr lang="en-US" altLang="zh-CN" dirty="0" smtClean="0"/>
              <a:t>Load Spikes</a:t>
            </a:r>
          </a:p>
          <a:p>
            <a:pPr lvl="1"/>
            <a:r>
              <a:rPr lang="en-US" altLang="zh-CN" dirty="0" smtClean="0"/>
              <a:t>Hockey Stick Effect</a:t>
            </a:r>
          </a:p>
          <a:p>
            <a:r>
              <a:rPr lang="en-US" altLang="zh-CN" dirty="0" smtClean="0"/>
              <a:t>Existing re-balancers work</a:t>
            </a:r>
          </a:p>
          <a:p>
            <a:pPr marL="0" indent="0">
              <a:buNone/>
            </a:pPr>
            <a:r>
              <a:rPr lang="en-US" altLang="zh-CN" dirty="0" smtClean="0"/>
              <a:t>at partition-level</a:t>
            </a:r>
          </a:p>
          <a:p>
            <a:r>
              <a:rPr lang="en-US" altLang="zh-CN" dirty="0" smtClean="0"/>
              <a:t>Dynamic Monitoring and Movement of Hot Tuples</a:t>
            </a:r>
          </a:p>
        </p:txBody>
      </p:sp>
      <p:pic>
        <p:nvPicPr>
          <p:cNvPr id="5" name="图片 4"/>
          <p:cNvPicPr>
            <a:picLocks noChangeAspect="1"/>
          </p:cNvPicPr>
          <p:nvPr/>
        </p:nvPicPr>
        <p:blipFill>
          <a:blip r:embed="rId3"/>
          <a:stretch>
            <a:fillRect/>
          </a:stretch>
        </p:blipFill>
        <p:spPr>
          <a:xfrm>
            <a:off x="5737485" y="690563"/>
            <a:ext cx="5334000" cy="5486400"/>
          </a:xfrm>
          <a:prstGeom prst="rect">
            <a:avLst/>
          </a:prstGeom>
        </p:spPr>
      </p:pic>
    </p:spTree>
    <p:extLst>
      <p:ext uri="{BB962C8B-B14F-4D97-AF65-F5344CB8AC3E}">
        <p14:creationId xmlns:p14="http://schemas.microsoft.com/office/powerpoint/2010/main" val="313534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a:t>
            </a:r>
            <a:endParaRPr lang="zh-CN" altLang="en-US" dirty="0"/>
          </a:p>
        </p:txBody>
      </p:sp>
      <p:sp>
        <p:nvSpPr>
          <p:cNvPr id="3" name="内容占位符 2"/>
          <p:cNvSpPr>
            <a:spLocks noGrp="1"/>
          </p:cNvSpPr>
          <p:nvPr>
            <p:ph idx="1"/>
          </p:nvPr>
        </p:nvSpPr>
        <p:spPr>
          <a:xfrm>
            <a:off x="838200" y="1825625"/>
            <a:ext cx="5562600" cy="4710086"/>
          </a:xfrm>
        </p:spPr>
        <p:txBody>
          <a:bodyPr/>
          <a:lstStyle/>
          <a:p>
            <a:r>
              <a:rPr lang="en-US" altLang="zh-CN" dirty="0" smtClean="0"/>
              <a:t>H-Store </a:t>
            </a:r>
          </a:p>
          <a:p>
            <a:pPr marL="457200" lvl="1" indent="0">
              <a:buNone/>
            </a:pPr>
            <a:r>
              <a:rPr lang="en-US" altLang="zh-CN" dirty="0" smtClean="0"/>
              <a:t>• In Memory DB </a:t>
            </a:r>
          </a:p>
          <a:p>
            <a:pPr marL="0" indent="0">
              <a:buNone/>
            </a:pPr>
            <a:r>
              <a:rPr lang="en-US" altLang="zh-CN" dirty="0" smtClean="0"/>
              <a:t>• DB Partitions are assigned an execution engines</a:t>
            </a:r>
          </a:p>
          <a:p>
            <a:pPr marL="457200" lvl="1" indent="0">
              <a:buNone/>
            </a:pPr>
            <a:r>
              <a:rPr lang="en-US" altLang="zh-CN" dirty="0" smtClean="0"/>
              <a:t>• Runs on each core </a:t>
            </a:r>
          </a:p>
          <a:p>
            <a:pPr marL="457200" lvl="1" indent="0">
              <a:buNone/>
            </a:pPr>
            <a:r>
              <a:rPr lang="en-US" altLang="zh-CN" dirty="0" smtClean="0"/>
              <a:t>• Optimized for stored procedure </a:t>
            </a:r>
          </a:p>
          <a:p>
            <a:pPr marL="457200" lvl="1" indent="0">
              <a:buNone/>
            </a:pPr>
            <a:r>
              <a:rPr lang="en-US" altLang="zh-CN" dirty="0" smtClean="0"/>
              <a:t>• Transaction refers to stored procedure in this paper</a:t>
            </a:r>
          </a:p>
          <a:p>
            <a:pPr marL="0" indent="0">
              <a:buNone/>
            </a:pPr>
            <a:r>
              <a:rPr lang="en-US" altLang="zh-CN" dirty="0" smtClean="0"/>
              <a:t>• Transaction refers to stored procedure in this paper</a:t>
            </a:r>
            <a:endParaRPr lang="zh-CN" altLang="en-US" dirty="0"/>
          </a:p>
        </p:txBody>
      </p:sp>
      <p:pic>
        <p:nvPicPr>
          <p:cNvPr id="4" name="图片 3"/>
          <p:cNvPicPr>
            <a:picLocks noChangeAspect="1"/>
          </p:cNvPicPr>
          <p:nvPr/>
        </p:nvPicPr>
        <p:blipFill>
          <a:blip r:embed="rId2"/>
          <a:stretch>
            <a:fillRect/>
          </a:stretch>
        </p:blipFill>
        <p:spPr>
          <a:xfrm>
            <a:off x="5962650" y="1825625"/>
            <a:ext cx="5391150" cy="3276600"/>
          </a:xfrm>
          <a:prstGeom prst="rect">
            <a:avLst/>
          </a:prstGeom>
        </p:spPr>
      </p:pic>
    </p:spTree>
    <p:extLst>
      <p:ext uri="{BB962C8B-B14F-4D97-AF65-F5344CB8AC3E}">
        <p14:creationId xmlns:p14="http://schemas.microsoft.com/office/powerpoint/2010/main" val="317875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Study on Effect of Skew </a:t>
            </a:r>
            <a:endParaRPr lang="zh-CN" altLang="en-US" dirty="0"/>
          </a:p>
        </p:txBody>
      </p:sp>
      <p:sp>
        <p:nvSpPr>
          <p:cNvPr id="3" name="内容占位符 2"/>
          <p:cNvSpPr>
            <a:spLocks noGrp="1"/>
          </p:cNvSpPr>
          <p:nvPr>
            <p:ph idx="1"/>
          </p:nvPr>
        </p:nvSpPr>
        <p:spPr>
          <a:xfrm>
            <a:off x="558383" y="1495816"/>
            <a:ext cx="11813499" cy="4351338"/>
          </a:xfrm>
        </p:spPr>
        <p:txBody>
          <a:bodyPr/>
          <a:lstStyle/>
          <a:p>
            <a:r>
              <a:rPr lang="en-US" altLang="zh-CN" dirty="0" smtClean="0"/>
              <a:t>YCSB: 60M tuples, 1KB each, 30 partitions on 5 nodes</a:t>
            </a:r>
          </a:p>
          <a:p>
            <a:r>
              <a:rPr lang="en-US" altLang="zh-CN" dirty="0" smtClean="0"/>
              <a:t>No Skew (uniform) </a:t>
            </a:r>
            <a:r>
              <a:rPr lang="en-US" altLang="zh-CN" sz="1100" dirty="0"/>
              <a:t>● </a:t>
            </a:r>
            <a:r>
              <a:rPr lang="en-US" altLang="zh-CN" dirty="0" smtClean="0"/>
              <a:t>Low Skew (</a:t>
            </a:r>
            <a:r>
              <a:rPr lang="en-US" altLang="zh-CN" dirty="0" err="1" smtClean="0"/>
              <a:t>zipf</a:t>
            </a:r>
            <a:r>
              <a:rPr lang="en-US" altLang="zh-CN" dirty="0" smtClean="0"/>
              <a:t>) </a:t>
            </a:r>
            <a:r>
              <a:rPr lang="en-US" altLang="zh-CN" sz="1100" dirty="0" smtClean="0"/>
              <a:t>●</a:t>
            </a:r>
            <a:r>
              <a:rPr lang="en-US" altLang="zh-CN" dirty="0" smtClean="0"/>
              <a:t>High Skew (</a:t>
            </a:r>
            <a:r>
              <a:rPr lang="en-US" altLang="zh-CN" dirty="0" err="1" smtClean="0"/>
              <a:t>zipf</a:t>
            </a:r>
            <a:r>
              <a:rPr lang="en-US" altLang="zh-CN" dirty="0" smtClean="0"/>
              <a:t> 40% + hotspots 60%)</a:t>
            </a:r>
            <a:endParaRPr lang="zh-CN" altLang="en-US" dirty="0"/>
          </a:p>
        </p:txBody>
      </p:sp>
      <p:pic>
        <p:nvPicPr>
          <p:cNvPr id="5" name="图片 4"/>
          <p:cNvPicPr>
            <a:picLocks noChangeAspect="1"/>
          </p:cNvPicPr>
          <p:nvPr/>
        </p:nvPicPr>
        <p:blipFill>
          <a:blip r:embed="rId3"/>
          <a:stretch>
            <a:fillRect/>
          </a:stretch>
        </p:blipFill>
        <p:spPr>
          <a:xfrm>
            <a:off x="1266825" y="2543175"/>
            <a:ext cx="9658350" cy="4314825"/>
          </a:xfrm>
          <a:prstGeom prst="rect">
            <a:avLst/>
          </a:prstGeom>
        </p:spPr>
      </p:pic>
    </p:spTree>
    <p:extLst>
      <p:ext uri="{BB962C8B-B14F-4D97-AF65-F5344CB8AC3E}">
        <p14:creationId xmlns:p14="http://schemas.microsoft.com/office/powerpoint/2010/main" val="3888388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Transactions</a:t>
            </a:r>
            <a:endParaRPr lang="zh-CN" altLang="en-US" dirty="0"/>
          </a:p>
        </p:txBody>
      </p:sp>
      <p:sp>
        <p:nvSpPr>
          <p:cNvPr id="3" name="内容占位符 2"/>
          <p:cNvSpPr>
            <a:spLocks noGrp="1"/>
          </p:cNvSpPr>
          <p:nvPr>
            <p:ph idx="1"/>
          </p:nvPr>
        </p:nvSpPr>
        <p:spPr>
          <a:xfrm>
            <a:off x="838200" y="1825625"/>
            <a:ext cx="6207177" cy="4351338"/>
          </a:xfrm>
        </p:spPr>
        <p:txBody>
          <a:bodyPr/>
          <a:lstStyle/>
          <a:p>
            <a:r>
              <a:rPr lang="en-US" altLang="zh-CN" dirty="0" smtClean="0"/>
              <a:t>Assumes that DB is in a tree-schema linked by FKs</a:t>
            </a:r>
          </a:p>
          <a:p>
            <a:r>
              <a:rPr lang="en-US" altLang="zh-CN" dirty="0" smtClean="0"/>
              <a:t>Co-location tuple allocation strategy</a:t>
            </a:r>
          </a:p>
          <a:p>
            <a:pPr lvl="1"/>
            <a:r>
              <a:rPr lang="en-US" altLang="zh-CN" dirty="0" smtClean="0"/>
              <a:t>Partition root tuples and co-locate descendants</a:t>
            </a:r>
          </a:p>
          <a:p>
            <a:pPr lvl="1"/>
            <a:r>
              <a:rPr lang="en-US" altLang="zh-CN" dirty="0" smtClean="0"/>
              <a:t>Root-to-leaf order</a:t>
            </a:r>
            <a:endParaRPr lang="zh-CN" altLang="en-US" dirty="0"/>
          </a:p>
        </p:txBody>
      </p:sp>
      <p:pic>
        <p:nvPicPr>
          <p:cNvPr id="4" name="图片 3"/>
          <p:cNvPicPr>
            <a:picLocks noChangeAspect="1"/>
          </p:cNvPicPr>
          <p:nvPr/>
        </p:nvPicPr>
        <p:blipFill>
          <a:blip r:embed="rId3"/>
          <a:stretch>
            <a:fillRect/>
          </a:stretch>
        </p:blipFill>
        <p:spPr>
          <a:xfrm>
            <a:off x="7191452" y="1690688"/>
            <a:ext cx="4314825" cy="3914775"/>
          </a:xfrm>
          <a:prstGeom prst="rect">
            <a:avLst/>
          </a:prstGeom>
        </p:spPr>
      </p:pic>
    </p:spTree>
    <p:extLst>
      <p:ext uri="{BB962C8B-B14F-4D97-AF65-F5344CB8AC3E}">
        <p14:creationId xmlns:p14="http://schemas.microsoft.com/office/powerpoint/2010/main" val="296852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E-Store Architecture</a:t>
            </a:r>
            <a:endParaRPr lang="zh-CN" altLang="en-US" dirty="0"/>
          </a:p>
        </p:txBody>
      </p:sp>
      <p:sp>
        <p:nvSpPr>
          <p:cNvPr id="7" name="内容占位符 6"/>
          <p:cNvSpPr>
            <a:spLocks noGrp="1"/>
          </p:cNvSpPr>
          <p:nvPr>
            <p:ph idx="1"/>
          </p:nvPr>
        </p:nvSpPr>
        <p:spPr>
          <a:xfrm>
            <a:off x="838200" y="1690688"/>
            <a:ext cx="3688830" cy="5050579"/>
          </a:xfrm>
        </p:spPr>
        <p:txBody>
          <a:bodyPr/>
          <a:lstStyle/>
          <a:p>
            <a:r>
              <a:rPr lang="en-US" altLang="zh-CN" dirty="0" smtClean="0"/>
              <a:t>E-Monitor</a:t>
            </a:r>
          </a:p>
          <a:p>
            <a:pPr lvl="1"/>
            <a:r>
              <a:rPr lang="en-US" altLang="zh-CN" dirty="0" smtClean="0"/>
              <a:t>Find Hot Tuples</a:t>
            </a:r>
          </a:p>
          <a:p>
            <a:r>
              <a:rPr lang="en-US" altLang="zh-CN" dirty="0" smtClean="0"/>
              <a:t>E-Planner</a:t>
            </a:r>
          </a:p>
          <a:p>
            <a:pPr lvl="1"/>
            <a:r>
              <a:rPr lang="en-US" altLang="zh-CN" dirty="0" smtClean="0"/>
              <a:t>Find reconfiguration</a:t>
            </a:r>
            <a:r>
              <a:rPr lang="zh-CN" altLang="en-US" dirty="0" smtClean="0"/>
              <a:t> </a:t>
            </a:r>
            <a:r>
              <a:rPr lang="en-US" altLang="zh-CN" dirty="0" smtClean="0"/>
              <a:t>plan for Hot Tuples</a:t>
            </a:r>
          </a:p>
          <a:p>
            <a:r>
              <a:rPr lang="en-US" altLang="zh-CN" dirty="0" smtClean="0"/>
              <a:t>Squall</a:t>
            </a:r>
          </a:p>
          <a:p>
            <a:pPr lvl="1"/>
            <a:r>
              <a:rPr lang="en-US" altLang="zh-CN" dirty="0" smtClean="0"/>
              <a:t>Migrate Hot Tuples</a:t>
            </a:r>
            <a:endParaRPr lang="zh-CN" altLang="en-US" dirty="0"/>
          </a:p>
        </p:txBody>
      </p:sp>
      <p:pic>
        <p:nvPicPr>
          <p:cNvPr id="9" name="图片 8"/>
          <p:cNvPicPr>
            <a:picLocks noChangeAspect="1"/>
          </p:cNvPicPr>
          <p:nvPr/>
        </p:nvPicPr>
        <p:blipFill>
          <a:blip r:embed="rId3"/>
          <a:stretch>
            <a:fillRect/>
          </a:stretch>
        </p:blipFill>
        <p:spPr>
          <a:xfrm>
            <a:off x="4698244" y="1690688"/>
            <a:ext cx="6962775" cy="3752850"/>
          </a:xfrm>
          <a:prstGeom prst="rect">
            <a:avLst/>
          </a:prstGeom>
        </p:spPr>
      </p:pic>
    </p:spTree>
    <p:extLst>
      <p:ext uri="{BB962C8B-B14F-4D97-AF65-F5344CB8AC3E}">
        <p14:creationId xmlns:p14="http://schemas.microsoft.com/office/powerpoint/2010/main" val="3475918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Migration</a:t>
            </a:r>
            <a:endParaRPr lang="zh-CN" altLang="en-US" dirty="0"/>
          </a:p>
        </p:txBody>
      </p:sp>
      <p:pic>
        <p:nvPicPr>
          <p:cNvPr id="8" name="内容占位符 7"/>
          <p:cNvPicPr>
            <a:picLocks noGrp="1" noChangeAspect="1"/>
          </p:cNvPicPr>
          <p:nvPr>
            <p:ph idx="1"/>
          </p:nvPr>
        </p:nvPicPr>
        <p:blipFill>
          <a:blip r:embed="rId3"/>
          <a:stretch>
            <a:fillRect/>
          </a:stretch>
        </p:blipFill>
        <p:spPr>
          <a:xfrm>
            <a:off x="2930544" y="1525317"/>
            <a:ext cx="6330911" cy="4573925"/>
          </a:xfrm>
          <a:prstGeom prst="rect">
            <a:avLst/>
          </a:prstGeom>
        </p:spPr>
      </p:pic>
    </p:spTree>
    <p:extLst>
      <p:ext uri="{BB962C8B-B14F-4D97-AF65-F5344CB8AC3E}">
        <p14:creationId xmlns:p14="http://schemas.microsoft.com/office/powerpoint/2010/main" val="4192773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Two-Tiered Partitioning</a:t>
            </a:r>
            <a:endParaRPr lang="zh-CN" altLang="en-US" dirty="0"/>
          </a:p>
        </p:txBody>
      </p:sp>
      <p:sp>
        <p:nvSpPr>
          <p:cNvPr id="3" name="内容占位符 2"/>
          <p:cNvSpPr>
            <a:spLocks noGrp="1"/>
          </p:cNvSpPr>
          <p:nvPr>
            <p:ph idx="1"/>
          </p:nvPr>
        </p:nvSpPr>
        <p:spPr/>
        <p:txBody>
          <a:bodyPr/>
          <a:lstStyle/>
          <a:p>
            <a:r>
              <a:rPr lang="en-US" altLang="zh-CN" dirty="0" smtClean="0"/>
              <a:t>Single Level</a:t>
            </a:r>
          </a:p>
          <a:p>
            <a:pPr lvl="1"/>
            <a:r>
              <a:rPr lang="en-US" altLang="zh-CN" dirty="0" smtClean="0"/>
              <a:t>Hash/Range partitioning on a Set of Keys</a:t>
            </a:r>
          </a:p>
          <a:p>
            <a:pPr lvl="1"/>
            <a:r>
              <a:rPr lang="en-US" altLang="zh-CN" b="1" dirty="0" smtClean="0"/>
              <a:t>Disadvantage</a:t>
            </a:r>
            <a:r>
              <a:rPr lang="en-US" altLang="zh-CN" dirty="0" smtClean="0"/>
              <a:t>: Cannot handle hot tuples at fine-granularity</a:t>
            </a:r>
          </a:p>
          <a:p>
            <a:r>
              <a:rPr lang="en-US" altLang="zh-CN" dirty="0" smtClean="0"/>
              <a:t>Two-Level</a:t>
            </a:r>
          </a:p>
          <a:p>
            <a:pPr lvl="1"/>
            <a:r>
              <a:rPr lang="en-US" altLang="zh-CN" dirty="0" smtClean="0"/>
              <a:t>First Level: Root Level keys partitioned into B-size blocks</a:t>
            </a:r>
          </a:p>
          <a:p>
            <a:pPr lvl="1"/>
            <a:r>
              <a:rPr lang="en-US" altLang="zh-CN" dirty="0" smtClean="0"/>
              <a:t>Voter &amp; YCSB: </a:t>
            </a:r>
            <a:r>
              <a:rPr lang="zh-CN" altLang="en-US" dirty="0" smtClean="0"/>
              <a:t>𝐵 </a:t>
            </a:r>
            <a:r>
              <a:rPr lang="en-US" altLang="zh-CN" dirty="0" smtClean="0"/>
              <a:t>= 100,000; TPC-C: </a:t>
            </a:r>
            <a:r>
              <a:rPr lang="zh-CN" altLang="en-US" dirty="0" smtClean="0"/>
              <a:t>𝐵 </a:t>
            </a:r>
            <a:r>
              <a:rPr lang="en-US" altLang="zh-CN" dirty="0" smtClean="0"/>
              <a:t>= 1</a:t>
            </a:r>
          </a:p>
          <a:p>
            <a:pPr lvl="1"/>
            <a:r>
              <a:rPr lang="en-US" altLang="zh-CN" dirty="0" smtClean="0"/>
              <a:t>Consider </a:t>
            </a:r>
            <a:r>
              <a:rPr lang="zh-CN" altLang="en-US" dirty="0" smtClean="0"/>
              <a:t>𝑘 </a:t>
            </a:r>
            <a:r>
              <a:rPr lang="en-US" altLang="zh-CN" dirty="0" smtClean="0"/>
              <a:t>top tuples at the second level; </a:t>
            </a:r>
            <a:r>
              <a:rPr lang="zh-CN" altLang="en-US" dirty="0" smtClean="0"/>
              <a:t>𝑘 </a:t>
            </a:r>
            <a:r>
              <a:rPr lang="en-US" altLang="zh-CN" dirty="0" smtClean="0"/>
              <a:t>= 1%</a:t>
            </a:r>
          </a:p>
          <a:p>
            <a:pPr lvl="1"/>
            <a:r>
              <a:rPr lang="en-US" altLang="zh-CN" b="1" dirty="0" smtClean="0"/>
              <a:t>Advantage</a:t>
            </a:r>
            <a:r>
              <a:rPr lang="en-US" altLang="zh-CN" dirty="0" smtClean="0"/>
              <a:t>: Hot tuples and Cold Ranges are considered.</a:t>
            </a:r>
            <a:endParaRPr lang="zh-CN" altLang="en-US" dirty="0"/>
          </a:p>
        </p:txBody>
      </p:sp>
    </p:spTree>
    <p:extLst>
      <p:ext uri="{BB962C8B-B14F-4D97-AF65-F5344CB8AC3E}">
        <p14:creationId xmlns:p14="http://schemas.microsoft.com/office/powerpoint/2010/main" val="721537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4750</TotalTime>
  <Words>1350</Words>
  <Application>Microsoft Office PowerPoint</Application>
  <PresentationFormat>宽屏</PresentationFormat>
  <Paragraphs>182</Paragraphs>
  <Slides>23</Slides>
  <Notes>20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等线</vt:lpstr>
      <vt:lpstr>等线 Light</vt:lpstr>
      <vt:lpstr>Arial</vt:lpstr>
      <vt:lpstr>Office 主题​​</vt:lpstr>
      <vt:lpstr>E-Store: Fine-Grained Elastic Partitioning for Distributed Transaction Processing Systems</vt:lpstr>
      <vt:lpstr>Contributions of the Paper</vt:lpstr>
      <vt:lpstr>Motivation</vt:lpstr>
      <vt:lpstr>Background</vt:lpstr>
      <vt:lpstr>Study on Effect of Skew </vt:lpstr>
      <vt:lpstr>Transactions</vt:lpstr>
      <vt:lpstr>E-Store Architecture</vt:lpstr>
      <vt:lpstr>Data Migration</vt:lpstr>
      <vt:lpstr>Two-Tiered Partitioning</vt:lpstr>
      <vt:lpstr>Adaptive Partitioning Monitoring</vt:lpstr>
      <vt:lpstr>Re-provisioning: Optimal Placement</vt:lpstr>
      <vt:lpstr>Bin Packing</vt:lpstr>
      <vt:lpstr>Re-provisioning: Approximate Placement</vt:lpstr>
      <vt:lpstr>Evaluation – Setup &amp; Benchmarks</vt:lpstr>
      <vt:lpstr>Placement Algorithm - YCSB</vt:lpstr>
      <vt:lpstr>Placement Algorithm - YCSB</vt:lpstr>
      <vt:lpstr>Placement Algorithm - Voter</vt:lpstr>
      <vt:lpstr>Placement Algorithm - Voter</vt:lpstr>
      <vt:lpstr>Greedy Placement with TPC-C</vt:lpstr>
      <vt:lpstr>Greedy Extended Planner – Scale Out</vt:lpstr>
      <vt:lpstr>Greedy Extended Planner – Scale In</vt:lpstr>
      <vt:lpstr>Conclusions</vt:lpstr>
      <vt:lpstr>Thanks! 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EStore: Fine-Grained Elastic Partitioning for Distributed Transaction Processing Systems</dc:title>
  <dc:creator>Zhang tao</dc:creator>
  <cp:lastModifiedBy>tao Zhang</cp:lastModifiedBy>
  <cp:revision>151</cp:revision>
  <dcterms:created xsi:type="dcterms:W3CDTF">2018-04-20T02:11:37Z</dcterms:created>
  <dcterms:modified xsi:type="dcterms:W3CDTF">2018-04-25T04:23:02Z</dcterms:modified>
</cp:coreProperties>
</file>