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3" r:id="rId7"/>
    <p:sldId id="299" r:id="rId8"/>
    <p:sldId id="301" r:id="rId9"/>
    <p:sldId id="307" r:id="rId10"/>
    <p:sldId id="265" r:id="rId11"/>
    <p:sldId id="300" r:id="rId12"/>
    <p:sldId id="285" r:id="rId13"/>
    <p:sldId id="286" r:id="rId14"/>
    <p:sldId id="289" r:id="rId15"/>
    <p:sldId id="290" r:id="rId16"/>
    <p:sldId id="291" r:id="rId17"/>
    <p:sldId id="292" r:id="rId18"/>
    <p:sldId id="296" r:id="rId19"/>
    <p:sldId id="288" r:id="rId20"/>
    <p:sldId id="281" r:id="rId21"/>
    <p:sldId id="293" r:id="rId22"/>
    <p:sldId id="294" r:id="rId23"/>
    <p:sldId id="295" r:id="rId24"/>
    <p:sldId id="298" r:id="rId25"/>
    <p:sldId id="274" r:id="rId26"/>
    <p:sldId id="273" r:id="rId27"/>
    <p:sldId id="275" r:id="rId28"/>
    <p:sldId id="276" r:id="rId29"/>
    <p:sldId id="277" r:id="rId30"/>
    <p:sldId id="270" r:id="rId31"/>
    <p:sldId id="271" r:id="rId32"/>
    <p:sldId id="272" r:id="rId33"/>
    <p:sldId id="30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CACACA"/>
    <a:srgbClr val="FDFDD4"/>
    <a:srgbClr val="009A00"/>
    <a:srgbClr val="006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66973" autoAdjust="0"/>
  </p:normalViewPr>
  <p:slideViewPr>
    <p:cSldViewPr snapToGrid="0" snapToObjects="1">
      <p:cViewPr varScale="1">
        <p:scale>
          <a:sx n="74" d="100"/>
          <a:sy n="74" d="100"/>
        </p:scale>
        <p:origin x="156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D9077-4ED3-AE47-B3E3-1D7AD73CF687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5FF13-5566-FD49-B43A-B58ECEF5A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11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9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将事务路由到，该事务所需数据最多的节点上，可以潜在的降低并发控制的代价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17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24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访问图来得到事务所涉及到的表的关联关系</a:t>
            </a:r>
            <a:endParaRPr lang="en-US" altLang="zh-CN" dirty="0" smtClean="0"/>
          </a:p>
          <a:p>
            <a:r>
              <a:rPr lang="zh-CN" altLang="en-US" dirty="0" smtClean="0"/>
              <a:t>粒度较粗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41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93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先将</a:t>
            </a:r>
            <a:r>
              <a:rPr lang="en-US" altLang="zh-CN" dirty="0" smtClean="0"/>
              <a:t>Horticulture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松弛的数量由剩余时间决定，先选</a:t>
            </a:r>
            <a:r>
              <a:rPr lang="en-US" altLang="zh-CN" dirty="0" smtClean="0"/>
              <a:t>25%</a:t>
            </a:r>
            <a:r>
              <a:rPr lang="zh-CN" altLang="en-US" dirty="0" smtClean="0"/>
              <a:t>的表进行松弛，再选</a:t>
            </a:r>
            <a:r>
              <a:rPr lang="en-US" altLang="zh-CN" dirty="0" smtClean="0"/>
              <a:t>50%</a:t>
            </a:r>
            <a:r>
              <a:rPr lang="zh-CN" altLang="en-US" dirty="0" smtClean="0"/>
              <a:t>的表进行松弛。并认为接近</a:t>
            </a:r>
            <a:r>
              <a:rPr lang="en-US" altLang="zh-CN" dirty="0" err="1" smtClean="0"/>
              <a:t>Dbes</a:t>
            </a:r>
            <a:r>
              <a:rPr lang="zh-CN" altLang="en-US" dirty="0" smtClean="0"/>
              <a:t>的上届会很快找到，如果初始回合使用了少量的表</a:t>
            </a:r>
            <a:endParaRPr lang="en-US" altLang="zh-CN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越频繁访问的表越容易更快的找到上界，尽量对频繁访问的表进行松弛（它们多是复制的查找表）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1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代价模型去评估中间设计方案的性能和可行性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59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尽量减少分布式事务，使事务落在单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同时兼顾动态负载对性能的影响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58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有多少分布式事务</a:t>
            </a:r>
            <a:endParaRPr lang="en-US" altLang="zh-CN" dirty="0" smtClean="0"/>
          </a:p>
          <a:p>
            <a:r>
              <a:rPr lang="zh-CN" altLang="en-US" dirty="0" smtClean="0"/>
              <a:t>动态负载的均匀分布情况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79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0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加权算术平均数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00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03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24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纵坐标为单分区事务的比例，红线是针对每个</a:t>
            </a:r>
            <a:r>
              <a:rPr lang="en-US" altLang="zh-CN" dirty="0" smtClean="0"/>
              <a:t>benchmark</a:t>
            </a:r>
            <a:r>
              <a:rPr lang="zh-CN" altLang="en-US" dirty="0" smtClean="0"/>
              <a:t>我们知道最好的设计。（</a:t>
            </a:r>
            <a:r>
              <a:rPr lang="en-US" altLang="zh-CN" dirty="0" smtClean="0"/>
              <a:t>TPC-C Skewed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TPC-E</a:t>
            </a:r>
            <a:r>
              <a:rPr lang="zh-CN" altLang="en-US" dirty="0" smtClean="0"/>
              <a:t>没有找到）</a:t>
            </a:r>
            <a:endParaRPr lang="en-US" altLang="zh-CN" dirty="0" smtClean="0"/>
          </a:p>
          <a:p>
            <a:r>
              <a:rPr lang="zh-CN" altLang="en-US" dirty="0" smtClean="0"/>
              <a:t>在某点之后，单分区事务比例上升，是我们预期的结果。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5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08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FF0000"/>
                </a:solidFill>
              </a:rPr>
              <a:t>A growing fraction of </a:t>
            </a:r>
            <a:r>
              <a:rPr lang="en-US" altLang="zh-CN" sz="1200" i="1" dirty="0" smtClean="0">
                <a:solidFill>
                  <a:srgbClr val="FF0000"/>
                </a:solidFill>
              </a:rPr>
              <a:t>distributed transactions </a:t>
            </a:r>
            <a:r>
              <a:rPr lang="en-US" altLang="zh-CN" sz="1200" dirty="0" smtClean="0">
                <a:solidFill>
                  <a:srgbClr val="FF0000"/>
                </a:solidFill>
              </a:rPr>
              <a:t>and </a:t>
            </a:r>
            <a:r>
              <a:rPr lang="en-US" altLang="zh-CN" sz="1200" i="1" dirty="0" smtClean="0">
                <a:solidFill>
                  <a:srgbClr val="FF0000"/>
                </a:solidFill>
              </a:rPr>
              <a:t>load skew </a:t>
            </a:r>
            <a:r>
              <a:rPr lang="en-US" altLang="zh-CN" sz="1200" dirty="0" smtClean="0">
                <a:solidFill>
                  <a:srgbClr val="FF0000"/>
                </a:solidFill>
              </a:rPr>
              <a:t>=&gt; 10x worse performance (see following slides)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Distributed transactions: network overhead for employ two-phase commit or similar distributed consensus protocol to ensure atomicity and </a:t>
            </a:r>
            <a:r>
              <a:rPr lang="en-US" altLang="zh-CN" dirty="0" err="1" smtClean="0"/>
              <a:t>serializability</a:t>
            </a:r>
            <a:endParaRPr lang="en-US" altLang="zh-CN" dirty="0" smtClean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Temporal workload skew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node with skewed load becomes saturated, while other nodes are idle and clients are blocked waiting for results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7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Trace </a:t>
            </a:r>
            <a:r>
              <a:rPr lang="zh-CN" altLang="en-US" dirty="0" smtClean="0"/>
              <a:t>包括：每个存储过程的输入参数，开始和结束的时间戳，事务中每个操作执行时的参数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59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虽然其他文章也讨论了一些自动化分区方案，但本文又以下三大特点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0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如果两张表均按照</a:t>
            </a:r>
            <a:r>
              <a:rPr lang="en-US" altLang="zh-CN" dirty="0" err="1" smtClean="0"/>
              <a:t>CUSTOMER_Id</a:t>
            </a:r>
            <a:r>
              <a:rPr lang="zh-CN" altLang="en-US" dirty="0" smtClean="0"/>
              <a:t>分区，则事务中使用</a:t>
            </a:r>
            <a:r>
              <a:rPr lang="en-US" altLang="zh-CN" dirty="0" smtClean="0"/>
              <a:t>CUSTOMER_ID</a:t>
            </a:r>
            <a:r>
              <a:rPr lang="zh-CN" altLang="en-US" dirty="0" smtClean="0"/>
              <a:t>的相关操作只需访问一个分区。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83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大大降低网络开销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5FF13-5566-FD49-B43A-B58ECEF5A6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2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9A7-7489-40E8-9DFD-91ED633AC9B2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0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FD56-0DC1-423C-9BBB-41D7D1E20FE8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2A5E-BD23-4E8A-81C9-D0A0C1A49B7D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E6B72-25BB-48B7-B57B-1B10A5EDC372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62C9-68E7-481C-8818-B4C47174EF2D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4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AA6E7-0D8A-4A61-8E73-8CA86220D520}" type="datetime1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9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D306-61B0-4EC2-969C-FDD34BF035D2}" type="datetime1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5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76DE-CF72-42E3-8002-4DE0A6E1926D}" type="datetime1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FAB2-C4D9-43CA-BBC6-FDFC836E2727}" type="datetime1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FE1E-3F99-45A5-BF6A-0127B0385352}" type="datetime1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6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9C48-E41E-4AAC-A276-E86DAA0C296B}" type="datetime1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7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221B7-DB3A-4CD6-AA8E-78BE35CDB8A6}" type="datetime1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2B97-10D0-FC4A-AB41-7A8DFC5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6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10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9599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Skew-Aware Automatic Database Partitioning in Shared-Nothing, Parallel OLTP Systems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323170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tx1"/>
                </a:solidFill>
              </a:rPr>
              <a:t>	Andrew </a:t>
            </a:r>
            <a:r>
              <a:rPr lang="en-US" sz="2600" dirty="0" err="1" smtClean="0">
                <a:solidFill>
                  <a:schemeClr val="tx1"/>
                </a:solidFill>
              </a:rPr>
              <a:t>Pavlo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smtClean="0">
                <a:solidFill>
                  <a:schemeClr val="tx1"/>
                </a:solidFill>
              </a:rPr>
              <a:t>Carlo </a:t>
            </a:r>
            <a:r>
              <a:rPr lang="en-US" sz="2600" dirty="0" err="1" smtClean="0">
                <a:solidFill>
                  <a:schemeClr val="tx1"/>
                </a:solidFill>
              </a:rPr>
              <a:t>Curino</a:t>
            </a:r>
            <a:r>
              <a:rPr lang="en-US" sz="2600" dirty="0">
                <a:solidFill>
                  <a:schemeClr val="tx1"/>
                </a:solidFill>
              </a:rPr>
              <a:t>, 	Stanley </a:t>
            </a:r>
            <a:r>
              <a:rPr lang="en-US" sz="2600" dirty="0" err="1">
                <a:solidFill>
                  <a:schemeClr val="tx1"/>
                </a:solidFill>
              </a:rPr>
              <a:t>Zdonik</a:t>
            </a:r>
            <a:r>
              <a:rPr lang="en-US" sz="2600" dirty="0">
                <a:solidFill>
                  <a:schemeClr val="tx1"/>
                </a:solidFill>
              </a:rPr>
              <a:t>	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1947" y="4122809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  <a:ea typeface="+mj-ea"/>
                <a:cs typeface="+mj-cs"/>
              </a:rPr>
              <a:t>(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SIGMOD 2012)</a:t>
            </a:r>
            <a:endParaRPr lang="en-US" sz="2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1</a:t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3689131" y="488731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2018/4/25 </a:t>
            </a:r>
            <a:r>
              <a:rPr lang="zh-CN" altLang="en-US" dirty="0" smtClean="0"/>
              <a:t>张涛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377" y="362919"/>
            <a:ext cx="8939530" cy="16852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842" y="2348564"/>
            <a:ext cx="70618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Automatic Database Design Tool</a:t>
            </a:r>
          </a:p>
          <a:p>
            <a:pPr algn="ctr"/>
            <a:r>
              <a:rPr lang="en-US" sz="4000" b="1" dirty="0"/>
              <a:t>for Parallel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7718" y="5832909"/>
            <a:ext cx="45415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Skew-Aware Automatic Database Partitioning</a:t>
            </a:r>
          </a:p>
          <a:p>
            <a:r>
              <a:rPr lang="en-US" b="1" dirty="0"/>
              <a:t>in Shared-Nothing, Parallel OLTP Systems </a:t>
            </a:r>
            <a:endParaRPr lang="en-US" b="1" dirty="0" smtClean="0"/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SIGMOD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2012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894812" y="5250779"/>
            <a:ext cx="1249188" cy="1505460"/>
            <a:chOff x="23876" y="19814"/>
            <a:chExt cx="1249680" cy="1505712"/>
          </a:xfrm>
        </p:grpSpPr>
        <p:pic>
          <p:nvPicPr>
            <p:cNvPr id="8" name="Picture 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876" y="19814"/>
              <a:ext cx="1249680" cy="1505712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2484" y="62485"/>
              <a:ext cx="1059180" cy="1371600"/>
            </a:xfrm>
            <a:prstGeom prst="rect">
              <a:avLst/>
            </a:prstGeom>
          </p:spPr>
        </p:pic>
        <p:sp>
          <p:nvSpPr>
            <p:cNvPr id="10" name="Shape 169"/>
            <p:cNvSpPr/>
            <p:nvPr/>
          </p:nvSpPr>
          <p:spPr>
            <a:xfrm>
              <a:off x="56388" y="56390"/>
              <a:ext cx="1071372" cy="1383792"/>
            </a:xfrm>
            <a:custGeom>
              <a:avLst/>
              <a:gdLst/>
              <a:ahLst/>
              <a:cxnLst/>
              <a:rect l="0" t="0" r="0" b="0"/>
              <a:pathLst>
                <a:path w="1071372" h="1383792">
                  <a:moveTo>
                    <a:pt x="0" y="1383792"/>
                  </a:moveTo>
                  <a:lnTo>
                    <a:pt x="1071372" y="1383792"/>
                  </a:lnTo>
                  <a:lnTo>
                    <a:pt x="1071372" y="0"/>
                  </a:lnTo>
                  <a:lnTo>
                    <a:pt x="0" y="0"/>
                  </a:lnTo>
                  <a:close/>
                </a:path>
              </a:pathLst>
            </a:custGeom>
            <a:ln w="12192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Horticulture’s Goal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</a:t>
            </a:r>
          </a:p>
          <a:p>
            <a:pPr lvl="1"/>
            <a:r>
              <a:rPr lang="en-US" dirty="0" smtClean="0"/>
              <a:t>a database </a:t>
            </a:r>
            <a:r>
              <a:rPr lang="en-US" dirty="0" smtClean="0"/>
              <a:t>schema of the target OLTP application</a:t>
            </a:r>
            <a:endParaRPr lang="en-US" dirty="0" smtClean="0"/>
          </a:p>
          <a:p>
            <a:pPr lvl="1"/>
            <a:r>
              <a:rPr lang="en-US" dirty="0" smtClean="0"/>
              <a:t>a set of stored procedures definitions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reference workload trace</a:t>
            </a:r>
            <a:endParaRPr lang="en-US" dirty="0" smtClean="0"/>
          </a:p>
          <a:p>
            <a:r>
              <a:rPr lang="en-US" dirty="0" smtClean="0"/>
              <a:t>Generate partitioning that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</a:rPr>
              <a:t>inimizes the number of distributed transactions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educing the effects of temporal skew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2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7377" y="362919"/>
            <a:ext cx="8939530" cy="168529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722491" y="2269068"/>
            <a:ext cx="2472266" cy="2641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Maintain the </a:t>
            </a:r>
            <a:r>
              <a:rPr lang="en-US" b="1" dirty="0" smtClean="0">
                <a:solidFill>
                  <a:srgbClr val="FF0000"/>
                </a:solidFill>
              </a:rPr>
              <a:t>tradeoff</a:t>
            </a:r>
            <a:r>
              <a:rPr lang="en-US" dirty="0" smtClean="0"/>
              <a:t> between </a:t>
            </a:r>
            <a:r>
              <a:rPr lang="en-US" dirty="0"/>
              <a:t>distributed transactions and temporal skew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71335" y="2269068"/>
            <a:ext cx="2472266" cy="2641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Extend design space to include replicated </a:t>
            </a:r>
            <a:r>
              <a:rPr lang="en-US" b="1" dirty="0">
                <a:solidFill>
                  <a:srgbClr val="FF0000"/>
                </a:solidFill>
              </a:rPr>
              <a:t>secondary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indexes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20179" y="2269068"/>
            <a:ext cx="2472266" cy="2641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Organically handling stored procedure routing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2491" y="5159022"/>
            <a:ext cx="7969954" cy="5983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Large Neighborhood </a:t>
            </a:r>
            <a:r>
              <a:rPr lang="en-US" b="1" dirty="0" smtClean="0"/>
              <a:t>Search</a:t>
            </a:r>
            <a:r>
              <a:rPr lang="en-US" dirty="0" smtClean="0"/>
              <a:t>: automatic database partitioning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2491" y="6005687"/>
            <a:ext cx="7969954" cy="5983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Skew-Aware Cost </a:t>
            </a:r>
            <a:r>
              <a:rPr lang="en-US" b="1" dirty="0" smtClean="0"/>
              <a:t>Model</a:t>
            </a:r>
            <a:r>
              <a:rPr lang="en-US" dirty="0" smtClean="0"/>
              <a:t>: coordination cost and load distribution estimation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12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72659" y="5159022"/>
            <a:ext cx="4977078" cy="7988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Three Unique Features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172658" y="4111771"/>
            <a:ext cx="4977079" cy="79889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Two Main Technical Contributions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231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What are the design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table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Horizontal partition</a:t>
            </a:r>
          </a:p>
          <a:p>
            <a:pPr lvl="1"/>
            <a:r>
              <a:rPr lang="en-US" dirty="0"/>
              <a:t>Replicate on all </a:t>
            </a:r>
            <a:r>
              <a:rPr lang="en-US" dirty="0" smtClean="0"/>
              <a:t>partitions</a:t>
            </a:r>
          </a:p>
          <a:p>
            <a:pPr lvl="1"/>
            <a:r>
              <a:rPr lang="en-US" dirty="0"/>
              <a:t>Replicate a secondary index for a subset of its </a:t>
            </a:r>
            <a:r>
              <a:rPr lang="en-US" dirty="0" smtClean="0"/>
              <a:t>columns</a:t>
            </a:r>
          </a:p>
          <a:p>
            <a:pPr lvl="1"/>
            <a:r>
              <a:rPr lang="en-US" dirty="0"/>
              <a:t>Effectively route incoming transaction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Horizontal Partitioning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38699"/>
            <a:ext cx="8686800" cy="56193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Table Replication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" y="1292512"/>
            <a:ext cx="8526780" cy="556548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5099" y="1837510"/>
            <a:ext cx="164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read-only or read-mostly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Secondary Index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" y="1119599"/>
            <a:ext cx="8149590" cy="52607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5099" y="1837510"/>
            <a:ext cx="164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read-only or read-mostly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8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Stored Procedure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17</a:t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3048000" y="1607214"/>
            <a:ext cx="37857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parameter 7</a:t>
            </a:r>
          </a:p>
          <a:p>
            <a:r>
              <a:rPr lang="en-US" altLang="zh-CN" dirty="0"/>
              <a:t>TXN</a:t>
            </a:r>
          </a:p>
          <a:p>
            <a:r>
              <a:rPr lang="en-US" altLang="zh-CN" dirty="0"/>
              <a:t>SELECT a, b from A WHERE </a:t>
            </a:r>
            <a:r>
              <a:rPr lang="en-US" altLang="zh-CN" dirty="0">
                <a:solidFill>
                  <a:srgbClr val="FF0000"/>
                </a:solidFill>
              </a:rPr>
              <a:t>A.c1</a:t>
            </a:r>
            <a:r>
              <a:rPr lang="en-US" altLang="zh-CN" dirty="0"/>
              <a:t> = ?;</a:t>
            </a:r>
          </a:p>
          <a:p>
            <a:r>
              <a:rPr lang="en-US" altLang="zh-CN" dirty="0"/>
              <a:t>SELECT * FROM B WHERE B.c1 = ?;</a:t>
            </a:r>
          </a:p>
          <a:p>
            <a:r>
              <a:rPr lang="en-US" altLang="zh-CN" dirty="0"/>
              <a:t>UPDATE A SET A.c2 = ? where </a:t>
            </a:r>
            <a:r>
              <a:rPr lang="en-US" altLang="zh-CN" dirty="0">
                <a:solidFill>
                  <a:srgbClr val="FF0000"/>
                </a:solidFill>
              </a:rPr>
              <a:t>A.c1</a:t>
            </a:r>
            <a:r>
              <a:rPr lang="en-US" altLang="zh-CN" dirty="0"/>
              <a:t> = ?;</a:t>
            </a:r>
          </a:p>
          <a:p>
            <a:r>
              <a:rPr lang="en-US" altLang="zh-CN" dirty="0"/>
              <a:t>DELETE FROM C WHERE C.c1 = ?;</a:t>
            </a:r>
          </a:p>
          <a:p>
            <a:r>
              <a:rPr lang="en-US" altLang="zh-CN" dirty="0"/>
              <a:t>END_TXN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53714"/>
            <a:ext cx="7972425" cy="2600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82" y="2092978"/>
            <a:ext cx="342900" cy="9729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682" y="1566444"/>
            <a:ext cx="2133600" cy="2190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0191" y="2113290"/>
            <a:ext cx="3810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2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Stored Procedure 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18</a:t>
            </a:fld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33862"/>
            <a:ext cx="8143875" cy="2047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1368424"/>
            <a:ext cx="8153400" cy="2790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985" y="4057650"/>
            <a:ext cx="952500" cy="57150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 rot="2424231">
            <a:off x="6045036" y="3839776"/>
            <a:ext cx="1631977" cy="569640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2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dirty="0">
                <a:solidFill>
                  <a:schemeClr val="tx1"/>
                </a:solidFill>
              </a:rPr>
              <a:t>Large-Neighborhood Search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19</a:t>
            </a:fld>
            <a:endParaRPr lang="en-US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048219"/>
            <a:ext cx="8229600" cy="341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31850" y="557212"/>
            <a:ext cx="7480300" cy="2085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543" y="3001282"/>
            <a:ext cx="9042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Main </a:t>
            </a:r>
            <a:r>
              <a:rPr lang="en-US" sz="4000" dirty="0"/>
              <a:t>Memory • Parallel • Shared-Nothing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2782" y="3708581"/>
            <a:ext cx="4890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Transaction</a:t>
            </a:r>
            <a:r>
              <a:rPr lang="en-US" dirty="0" smtClean="0"/>
              <a:t> </a:t>
            </a:r>
            <a:r>
              <a:rPr lang="en-US" sz="4000" dirty="0"/>
              <a:t>Processing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6894" y="5804899"/>
            <a:ext cx="5270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H-Store</a:t>
            </a:r>
            <a:r>
              <a:rPr lang="en-US" dirty="0"/>
              <a:t>: A High-Performance, Distributed </a:t>
            </a:r>
            <a:endParaRPr lang="en-US" dirty="0" smtClean="0"/>
          </a:p>
          <a:p>
            <a:r>
              <a:rPr lang="en-US" dirty="0" smtClean="0"/>
              <a:t>Main </a:t>
            </a:r>
            <a:r>
              <a:rPr lang="en-US" dirty="0"/>
              <a:t>Memory Transaction Processing </a:t>
            </a:r>
            <a:r>
              <a:rPr lang="en-US" dirty="0" smtClean="0"/>
              <a:t>System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Proc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. VLDB Endow., vol. 1,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iss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. 2, pp. 1496-1499, 2008.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36154" y="5097600"/>
            <a:ext cx="1293495" cy="1525270"/>
            <a:chOff x="0" y="0"/>
            <a:chExt cx="1293876" cy="1525524"/>
          </a:xfrm>
        </p:grpSpPr>
        <p:pic>
          <p:nvPicPr>
            <p:cNvPr id="10" name="Picture 9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93876" cy="1525524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62484" y="61849"/>
              <a:ext cx="1060450" cy="1371600"/>
            </a:xfrm>
            <a:prstGeom prst="rect">
              <a:avLst/>
            </a:prstGeom>
          </p:spPr>
        </p:pic>
        <p:sp>
          <p:nvSpPr>
            <p:cNvPr id="12" name="Shape 109"/>
            <p:cNvSpPr/>
            <p:nvPr/>
          </p:nvSpPr>
          <p:spPr>
            <a:xfrm>
              <a:off x="56134" y="55499"/>
              <a:ext cx="1073150" cy="1384300"/>
            </a:xfrm>
            <a:custGeom>
              <a:avLst/>
              <a:gdLst/>
              <a:ahLst/>
              <a:cxnLst/>
              <a:rect l="0" t="0" r="0" b="0"/>
              <a:pathLst>
                <a:path w="1073150" h="1384300">
                  <a:moveTo>
                    <a:pt x="0" y="1384300"/>
                  </a:moveTo>
                  <a:lnTo>
                    <a:pt x="1073150" y="1384300"/>
                  </a:lnTo>
                  <a:lnTo>
                    <a:pt x="1073150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Access Graph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4" y="1734820"/>
            <a:ext cx="9002311" cy="2575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7276" y="4513620"/>
            <a:ext cx="71013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and </a:t>
            </a:r>
            <a:r>
              <a:rPr lang="en-US" dirty="0"/>
              <a:t>store input sample </a:t>
            </a:r>
            <a:r>
              <a:rPr lang="en-US" dirty="0" smtClean="0"/>
              <a:t>workload as an access graph: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Vertex</a:t>
            </a:r>
            <a:r>
              <a:rPr lang="en-US" dirty="0"/>
              <a:t>: </a:t>
            </a:r>
            <a:r>
              <a:rPr lang="en-US" dirty="0" smtClean="0"/>
              <a:t>table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Edge: tables are </a:t>
            </a:r>
            <a:r>
              <a:rPr lang="en-US" dirty="0" smtClean="0"/>
              <a:t>co-accessed in a query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Edge weight: </a:t>
            </a:r>
            <a:r>
              <a:rPr lang="en-US" dirty="0"/>
              <a:t>the number of times the queries forming the relationship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27276" y="5782491"/>
            <a:ext cx="7188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LNS </a:t>
            </a:r>
            <a:r>
              <a:rPr lang="en-US" dirty="0" smtClean="0"/>
              <a:t>uses access graph to quickly </a:t>
            </a:r>
            <a:r>
              <a:rPr lang="en-US" dirty="0" smtClean="0">
                <a:solidFill>
                  <a:srgbClr val="FF0000"/>
                </a:solidFill>
              </a:rPr>
              <a:t>identify important relationships between tables </a:t>
            </a:r>
            <a:r>
              <a:rPr lang="en-US" dirty="0" smtClean="0"/>
              <a:t>w</a:t>
            </a:r>
            <a:r>
              <a:rPr lang="en-US" altLang="zh-CN" dirty="0"/>
              <a:t>ithout</a:t>
            </a:r>
            <a:r>
              <a:rPr lang="en-US" dirty="0" smtClean="0"/>
              <a:t> repeatedly reprocessing input sample workload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6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Large-Neighborhood Search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0729"/>
            <a:ext cx="9144000" cy="49967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ular Callout 3"/>
          <p:cNvSpPr/>
          <p:nvPr/>
        </p:nvSpPr>
        <p:spPr>
          <a:xfrm>
            <a:off x="3100251" y="1240496"/>
            <a:ext cx="2281646" cy="1058567"/>
          </a:xfrm>
          <a:prstGeom prst="wedgeRectCallout">
            <a:avLst>
              <a:gd name="adj1" fmla="val -86675"/>
              <a:gd name="adj2" fmla="val 7736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Database schema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Stored procedures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Sample workload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2464526" y="1166471"/>
            <a:ext cx="4310743" cy="1058567"/>
          </a:xfrm>
          <a:prstGeom prst="wedgeRectCallout">
            <a:avLst>
              <a:gd name="adj1" fmla="val -70513"/>
              <a:gd name="adj2" fmla="val 5679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1. Analyze sample workload to pre-compute info used to guide the search process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2464525" y="1166470"/>
            <a:ext cx="4310743" cy="1058567"/>
          </a:xfrm>
          <a:prstGeom prst="wedgeRectCallout">
            <a:avLst>
              <a:gd name="adj1" fmla="val -54553"/>
              <a:gd name="adj2" fmla="val 19171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</a:t>
            </a:r>
            <a:r>
              <a:rPr lang="en-US" dirty="0" smtClean="0"/>
              <a:t>. Generate an initial “best” design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best</a:t>
            </a:r>
            <a:r>
              <a:rPr lang="en-US" dirty="0" smtClean="0"/>
              <a:t> based on the most frequently accessed columns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2464526" y="1166471"/>
            <a:ext cx="4310743" cy="1058567"/>
          </a:xfrm>
          <a:prstGeom prst="wedgeRectCallout">
            <a:avLst>
              <a:gd name="adj1" fmla="val -36371"/>
              <a:gd name="adj2" fmla="val 20076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3. Create a new incomplete design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relax</a:t>
            </a:r>
            <a:r>
              <a:rPr lang="en-US" dirty="0" smtClean="0"/>
              <a:t> by relaxing (i.e., resetting) a subset of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best</a:t>
            </a:r>
            <a:endParaRPr lang="en-US" i="1" dirty="0"/>
          </a:p>
        </p:txBody>
      </p:sp>
      <p:sp>
        <p:nvSpPr>
          <p:cNvPr id="10" name="Rectangular Callout 9"/>
          <p:cNvSpPr/>
          <p:nvPr/>
        </p:nvSpPr>
        <p:spPr>
          <a:xfrm>
            <a:off x="2464526" y="1166469"/>
            <a:ext cx="4310743" cy="1385142"/>
          </a:xfrm>
          <a:prstGeom prst="wedgeRectCallout">
            <a:avLst>
              <a:gd name="adj1" fmla="val 39992"/>
              <a:gd name="adj2" fmla="val 149012"/>
            </a:avLst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4</a:t>
            </a:r>
            <a:r>
              <a:rPr lang="en-US" dirty="0" smtClean="0"/>
              <a:t>. Perform local search for a new design using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relax</a:t>
            </a:r>
            <a:r>
              <a:rPr lang="en-US" dirty="0" smtClean="0"/>
              <a:t> as starting point. Replace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best</a:t>
            </a:r>
            <a:r>
              <a:rPr lang="en-US" dirty="0" smtClean="0"/>
              <a:t> if new design with a lower cost. </a:t>
            </a:r>
          </a:p>
          <a:p>
            <a:r>
              <a:rPr lang="en-US" dirty="0" smtClean="0"/>
              <a:t>Restart Step 3 if </a:t>
            </a:r>
            <a:r>
              <a:rPr lang="en-US" i="1" dirty="0" smtClean="0"/>
              <a:t>k</a:t>
            </a:r>
            <a:r>
              <a:rPr lang="en-US" dirty="0" smtClean="0"/>
              <a:t> searches do not improve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best</a:t>
            </a:r>
            <a:r>
              <a:rPr lang="en-US" i="1" dirty="0"/>
              <a:t> </a:t>
            </a:r>
            <a:r>
              <a:rPr lang="en-US" dirty="0" smtClean="0"/>
              <a:t>or no design in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relax</a:t>
            </a:r>
            <a:r>
              <a:rPr lang="en-US" dirty="0" err="1" smtClean="0"/>
              <a:t>‘s</a:t>
            </a:r>
            <a:r>
              <a:rPr lang="en-US" dirty="0" smtClean="0"/>
              <a:t> neighborhood. </a:t>
            </a:r>
            <a:endParaRPr lang="en-US" i="1" dirty="0"/>
          </a:p>
        </p:txBody>
      </p:sp>
      <p:sp>
        <p:nvSpPr>
          <p:cNvPr id="11" name="Rectangular Callout 10"/>
          <p:cNvSpPr/>
          <p:nvPr/>
        </p:nvSpPr>
        <p:spPr>
          <a:xfrm>
            <a:off x="2464524" y="1166471"/>
            <a:ext cx="4310743" cy="1058567"/>
          </a:xfrm>
          <a:prstGeom prst="wedgeRectCallout">
            <a:avLst>
              <a:gd name="adj1" fmla="val 89892"/>
              <a:gd name="adj2" fmla="val 26081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5</a:t>
            </a:r>
            <a:r>
              <a:rPr lang="en-US" dirty="0" smtClean="0"/>
              <a:t>. After running for a limited time, stop and return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best</a:t>
            </a:r>
            <a:endParaRPr lang="en-US" i="1" dirty="0"/>
          </a:p>
        </p:txBody>
      </p:sp>
      <p:sp>
        <p:nvSpPr>
          <p:cNvPr id="13" name="Down Arrow 12"/>
          <p:cNvSpPr/>
          <p:nvPr/>
        </p:nvSpPr>
        <p:spPr>
          <a:xfrm rot="10800000">
            <a:off x="8407037" y="3324042"/>
            <a:ext cx="559525" cy="966651"/>
          </a:xfrm>
          <a:prstGeom prst="downArrow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Large-Neighborhood </a:t>
            </a:r>
            <a:r>
              <a:rPr lang="en-US" dirty="0" smtClean="0">
                <a:solidFill>
                  <a:schemeClr val="tx1"/>
                </a:solidFill>
              </a:rPr>
              <a:t>Search(1)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9" y="1508449"/>
            <a:ext cx="2610214" cy="44583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7934" y="1781321"/>
            <a:ext cx="55252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Initial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the most frequently accessed column in </a:t>
            </a:r>
            <a:r>
              <a:rPr lang="en-US" dirty="0" smtClean="0"/>
              <a:t>each</a:t>
            </a:r>
          </a:p>
          <a:p>
            <a:r>
              <a:rPr lang="en-US" dirty="0" smtClean="0"/>
              <a:t>      </a:t>
            </a:r>
            <a:r>
              <a:rPr lang="en-US" dirty="0"/>
              <a:t>table as the horizontal </a:t>
            </a:r>
            <a:r>
              <a:rPr lang="en-US" dirty="0" smtClean="0"/>
              <a:t>partitioning attribute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Greedily </a:t>
            </a:r>
            <a:r>
              <a:rPr lang="en-US" dirty="0"/>
              <a:t>replicate read-only tables until no space </a:t>
            </a:r>
            <a:r>
              <a:rPr lang="en-US" dirty="0" smtClean="0"/>
              <a:t>left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Select next most frequently accessed, </a:t>
            </a:r>
            <a:r>
              <a:rPr lang="en-US" dirty="0" smtClean="0"/>
              <a:t>read-only </a:t>
            </a:r>
          </a:p>
          <a:p>
            <a:r>
              <a:rPr lang="en-US" dirty="0" smtClean="0"/>
              <a:t>      column </a:t>
            </a:r>
            <a:r>
              <a:rPr lang="en-US" dirty="0"/>
              <a:t>as </a:t>
            </a:r>
            <a:r>
              <a:rPr lang="en-US" dirty="0" smtClean="0"/>
              <a:t>secondary index attribute for each table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Select </a:t>
            </a:r>
            <a:r>
              <a:rPr lang="en-US" dirty="0"/>
              <a:t>the routing parameter for stored </a:t>
            </a:r>
            <a:r>
              <a:rPr lang="en-US" dirty="0" smtClean="0"/>
              <a:t>procedures</a:t>
            </a:r>
          </a:p>
          <a:p>
            <a:r>
              <a:rPr lang="en-US" dirty="0" smtClean="0"/>
              <a:t>      based on how often the parameters are referenced in</a:t>
            </a:r>
          </a:p>
          <a:p>
            <a:r>
              <a:rPr lang="en-US" dirty="0" smtClean="0"/>
              <a:t>      Q (Q: queries that access columns selected in Step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Large-Neighborhood </a:t>
            </a:r>
            <a:r>
              <a:rPr lang="en-US" dirty="0" smtClean="0">
                <a:solidFill>
                  <a:schemeClr val="tx1"/>
                </a:solidFill>
              </a:rPr>
              <a:t>Search(2)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4572638" cy="2505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923063"/>
            <a:ext cx="90361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Relaxation: 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process of selecting random tables in the database and resetting their </a:t>
            </a:r>
            <a:r>
              <a:rPr lang="en-US" dirty="0">
                <a:solidFill>
                  <a:srgbClr val="C00000"/>
                </a:solidFill>
              </a:rPr>
              <a:t>chosen </a:t>
            </a:r>
          </a:p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     partitioning </a:t>
            </a:r>
            <a:r>
              <a:rPr lang="en-US" dirty="0">
                <a:solidFill>
                  <a:srgbClr val="C00000"/>
                </a:solidFill>
              </a:rPr>
              <a:t>attributes</a:t>
            </a:r>
            <a:r>
              <a:rPr lang="en-US" dirty="0"/>
              <a:t> in </a:t>
            </a:r>
            <a:r>
              <a:rPr lang="en-US" i="1" dirty="0" err="1"/>
              <a:t>D</a:t>
            </a:r>
            <a:r>
              <a:rPr lang="en-US" i="1" baseline="-25000" dirty="0" err="1"/>
              <a:t>best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Horticulture: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decides the number of tables </a:t>
            </a:r>
            <a:r>
              <a:rPr lang="en-US" dirty="0"/>
              <a:t>to </a:t>
            </a:r>
            <a:r>
              <a:rPr lang="en-US" dirty="0" smtClean="0"/>
              <a:t>relax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randomly chooses which tables </a:t>
            </a:r>
            <a:r>
              <a:rPr lang="en-US" dirty="0"/>
              <a:t>to </a:t>
            </a:r>
            <a:r>
              <a:rPr lang="en-US" dirty="0" smtClean="0"/>
              <a:t>relax </a:t>
            </a:r>
          </a:p>
          <a:p>
            <a:pPr lvl="1"/>
            <a:r>
              <a:rPr lang="en-US" dirty="0" smtClean="0"/>
              <a:t>     (routing parameters of stored procedures referencing a relaxed table will also be reset)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generates the </a:t>
            </a:r>
            <a:r>
              <a:rPr lang="en-US" dirty="0" smtClean="0">
                <a:solidFill>
                  <a:srgbClr val="C00000"/>
                </a:solidFill>
              </a:rPr>
              <a:t>candidate attributed </a:t>
            </a:r>
            <a:r>
              <a:rPr lang="en-US" dirty="0" smtClean="0"/>
              <a:t>for the relaxed tables and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23</a:t>
            </a:fld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106" y="1993246"/>
            <a:ext cx="2438400" cy="111442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895368" y="2432847"/>
            <a:ext cx="1173738" cy="277906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9303" y="22024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14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Large-Neighborhood </a:t>
            </a:r>
            <a:r>
              <a:rPr lang="en-US" dirty="0" smtClean="0">
                <a:solidFill>
                  <a:schemeClr val="tx1"/>
                </a:solidFill>
              </a:rPr>
              <a:t>Search(3)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12" y="1600200"/>
            <a:ext cx="8229600" cy="4525963"/>
          </a:xfrm>
        </p:spPr>
        <p:txBody>
          <a:bodyPr/>
          <a:lstStyle/>
          <a:p>
            <a:r>
              <a:rPr lang="en-US" dirty="0" smtClean="0"/>
              <a:t>Local Search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31" y="2294267"/>
            <a:ext cx="7735378" cy="437258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2891246" y="1184366"/>
            <a:ext cx="5982788" cy="879714"/>
          </a:xfrm>
          <a:prstGeom prst="wedgeRectCallout">
            <a:avLst>
              <a:gd name="adj1" fmla="val -19622"/>
              <a:gd name="adj2" fmla="val 70816"/>
            </a:avLst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Explore the tree using branch-and-bound search, replace the table’s design option in </a:t>
            </a:r>
            <a:r>
              <a:rPr lang="en-US" i="1" dirty="0" err="1" smtClean="0">
                <a:solidFill>
                  <a:schemeClr val="tx1"/>
                </a:solidFill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relax</a:t>
            </a:r>
            <a:r>
              <a:rPr lang="en-US" dirty="0" smtClean="0">
                <a:solidFill>
                  <a:schemeClr val="tx1"/>
                </a:solidFill>
              </a:rPr>
              <a:t> to that of the tree node.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Estimate the cost, if lower than that of </a:t>
            </a:r>
            <a:r>
              <a:rPr lang="en-US" i="1" dirty="0" err="1" smtClean="0">
                <a:solidFill>
                  <a:schemeClr val="tx1"/>
                </a:solidFill>
              </a:rPr>
              <a:t>D</a:t>
            </a:r>
            <a:r>
              <a:rPr lang="en-US" i="1" baseline="-25000" dirty="0" err="1" smtClean="0">
                <a:solidFill>
                  <a:schemeClr val="tx1"/>
                </a:solidFill>
              </a:rPr>
              <a:t>best</a:t>
            </a:r>
            <a:r>
              <a:rPr lang="en-US" dirty="0" smtClean="0">
                <a:solidFill>
                  <a:schemeClr val="tx1"/>
                </a:solidFill>
              </a:rPr>
              <a:t>, go down the tree.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0891" y="2294267"/>
            <a:ext cx="8273143" cy="227773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05989" y="2473234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Phase 1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7830" y="4572000"/>
            <a:ext cx="8273143" cy="212054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ular Callout 11"/>
          <p:cNvSpPr/>
          <p:nvPr/>
        </p:nvSpPr>
        <p:spPr>
          <a:xfrm>
            <a:off x="2878185" y="1184366"/>
            <a:ext cx="5982788" cy="879714"/>
          </a:xfrm>
          <a:prstGeom prst="wedgeRectCallout">
            <a:avLst>
              <a:gd name="adj1" fmla="val -75517"/>
              <a:gd name="adj2" fmla="val 331168"/>
            </a:avLst>
          </a:prstGeom>
          <a:noFill/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For each procedure, choose the routing parameter with the lowest cost, before moving down the tree.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05989" y="6125517"/>
            <a:ext cx="1584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Phase 2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94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/>
      <p:bldP spid="9" grpId="1"/>
      <p:bldP spid="10" grpId="0" animBg="1"/>
      <p:bldP spid="12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Skew-Aware Cost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LNS relies on a cost model to estimate the cost of executing the sample workload using a given design</a:t>
            </a:r>
          </a:p>
          <a:p>
            <a:r>
              <a:rPr lang="en-US" dirty="0" smtClean="0"/>
              <a:t>The cost model must be able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be computed quickly</a:t>
            </a:r>
          </a:p>
          <a:p>
            <a:pPr lvl="1"/>
            <a:r>
              <a:rPr lang="en-US" dirty="0" smtClean="0"/>
              <a:t>estimate </a:t>
            </a:r>
            <a:r>
              <a:rPr lang="en-US" dirty="0"/>
              <a:t>the cost of an incomplete </a:t>
            </a:r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return a </a:t>
            </a:r>
            <a:r>
              <a:rPr lang="en-US" i="1" dirty="0" smtClean="0"/>
              <a:t>monotonically</a:t>
            </a:r>
            <a:r>
              <a:rPr lang="en-US" dirty="0" smtClean="0"/>
              <a:t> </a:t>
            </a:r>
            <a:r>
              <a:rPr lang="en-US" i="1" dirty="0" smtClean="0"/>
              <a:t>increasing</a:t>
            </a:r>
            <a:r>
              <a:rPr lang="en-US" dirty="0" smtClean="0"/>
              <a:t> cost as </a:t>
            </a:r>
            <a:r>
              <a:rPr lang="en-US" dirty="0"/>
              <a:t>more </a:t>
            </a:r>
            <a:r>
              <a:rPr lang="en-US" dirty="0" smtClean="0"/>
              <a:t>variables are set when searching down the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Skew-Aware Cost Model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14070" y="3900771"/>
            <a:ext cx="7515858" cy="2463799"/>
            <a:chOff x="0" y="0"/>
            <a:chExt cx="7515924" cy="2464307"/>
          </a:xfrm>
        </p:grpSpPr>
        <p:pic>
          <p:nvPicPr>
            <p:cNvPr id="5" name="Picture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4534"/>
              <a:ext cx="1150709" cy="1077328"/>
            </a:xfrm>
            <a:prstGeom prst="rect">
              <a:avLst/>
            </a:prstGeom>
          </p:spPr>
        </p:pic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37527" y="104534"/>
              <a:ext cx="1150709" cy="1077328"/>
            </a:xfrm>
            <a:prstGeom prst="rect">
              <a:avLst/>
            </a:prstGeom>
          </p:spPr>
        </p:pic>
        <p:pic>
          <p:nvPicPr>
            <p:cNvPr id="7" name="Picture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075117" y="104534"/>
              <a:ext cx="1150709" cy="1077328"/>
            </a:xfrm>
            <a:prstGeom prst="rect">
              <a:avLst/>
            </a:prstGeom>
          </p:spPr>
        </p:pic>
        <p:pic>
          <p:nvPicPr>
            <p:cNvPr id="8" name="Picture 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25880"/>
              <a:ext cx="1150709" cy="1077328"/>
            </a:xfrm>
            <a:prstGeom prst="rect">
              <a:avLst/>
            </a:prstGeom>
          </p:spPr>
        </p:pic>
        <p:pic>
          <p:nvPicPr>
            <p:cNvPr id="9" name="Picture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37527" y="1225880"/>
              <a:ext cx="1150709" cy="1077328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075117" y="1225880"/>
              <a:ext cx="1150709" cy="1077328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217988" y="104534"/>
              <a:ext cx="1150709" cy="1077328"/>
            </a:xfrm>
            <a:prstGeom prst="rect">
              <a:avLst/>
            </a:prstGeom>
          </p:spPr>
        </p:pic>
        <p:pic>
          <p:nvPicPr>
            <p:cNvPr id="12" name="Picture 1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255578" y="104534"/>
              <a:ext cx="1150709" cy="1077328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293041" y="104534"/>
              <a:ext cx="1150709" cy="1077328"/>
            </a:xfrm>
            <a:prstGeom prst="rect">
              <a:avLst/>
            </a:prstGeom>
          </p:spPr>
        </p:pic>
        <p:pic>
          <p:nvPicPr>
            <p:cNvPr id="14" name="Picture 1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217988" y="1225880"/>
              <a:ext cx="1150709" cy="1077328"/>
            </a:xfrm>
            <a:prstGeom prst="rect">
              <a:avLst/>
            </a:prstGeom>
          </p:spPr>
        </p:pic>
        <p:pic>
          <p:nvPicPr>
            <p:cNvPr id="15" name="Picture 1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255578" y="1225880"/>
              <a:ext cx="1150709" cy="1077328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293041" y="1225880"/>
              <a:ext cx="1150709" cy="1077328"/>
            </a:xfrm>
            <a:prstGeom prst="rect">
              <a:avLst/>
            </a:prstGeom>
          </p:spPr>
        </p:pic>
        <p:pic>
          <p:nvPicPr>
            <p:cNvPr id="17" name="Picture 1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38923" y="0"/>
              <a:ext cx="1202436" cy="1322832"/>
            </a:xfrm>
            <a:prstGeom prst="rect">
              <a:avLst/>
            </a:prstGeom>
          </p:spPr>
        </p:pic>
        <p:sp>
          <p:nvSpPr>
            <p:cNvPr id="18" name="Shape 3080"/>
            <p:cNvSpPr/>
            <p:nvPr/>
          </p:nvSpPr>
          <p:spPr>
            <a:xfrm>
              <a:off x="1109663" y="71247"/>
              <a:ext cx="1006475" cy="1127125"/>
            </a:xfrm>
            <a:custGeom>
              <a:avLst/>
              <a:gdLst/>
              <a:ahLst/>
              <a:cxnLst/>
              <a:rect l="0" t="0" r="0" b="0"/>
              <a:pathLst>
                <a:path w="1006475" h="1127125">
                  <a:moveTo>
                    <a:pt x="0" y="1127125"/>
                  </a:moveTo>
                  <a:lnTo>
                    <a:pt x="1006475" y="1127125"/>
                  </a:lnTo>
                  <a:lnTo>
                    <a:pt x="1006475" y="0"/>
                  </a:lnTo>
                  <a:lnTo>
                    <a:pt x="0" y="0"/>
                  </a:lnTo>
                  <a:close/>
                </a:path>
              </a:pathLst>
            </a:custGeom>
            <a:ln w="88900" cap="flat">
              <a:round/>
            </a:ln>
          </p:spPr>
          <p:style>
            <a:lnRef idx="1">
              <a:srgbClr val="C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19" name="Picture 18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211892" y="0"/>
              <a:ext cx="1203960" cy="1322832"/>
            </a:xfrm>
            <a:prstGeom prst="rect">
              <a:avLst/>
            </a:prstGeom>
          </p:spPr>
        </p:pic>
        <p:sp>
          <p:nvSpPr>
            <p:cNvPr id="20" name="Shape 3085"/>
            <p:cNvSpPr/>
            <p:nvPr/>
          </p:nvSpPr>
          <p:spPr>
            <a:xfrm>
              <a:off x="4283139" y="71247"/>
              <a:ext cx="1008063" cy="1127125"/>
            </a:xfrm>
            <a:custGeom>
              <a:avLst/>
              <a:gdLst/>
              <a:ahLst/>
              <a:cxnLst/>
              <a:rect l="0" t="0" r="0" b="0"/>
              <a:pathLst>
                <a:path w="1008063" h="1127125">
                  <a:moveTo>
                    <a:pt x="0" y="1127125"/>
                  </a:moveTo>
                  <a:lnTo>
                    <a:pt x="1008063" y="1127125"/>
                  </a:lnTo>
                  <a:lnTo>
                    <a:pt x="1008063" y="0"/>
                  </a:lnTo>
                  <a:lnTo>
                    <a:pt x="0" y="0"/>
                  </a:lnTo>
                  <a:close/>
                </a:path>
              </a:pathLst>
            </a:custGeom>
            <a:ln w="88900" cap="flat">
              <a:round/>
            </a:ln>
          </p:spPr>
          <p:style>
            <a:lnRef idx="1">
              <a:srgbClr val="C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21" name="Picture 20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211892" y="1141475"/>
              <a:ext cx="1203960" cy="1322832"/>
            </a:xfrm>
            <a:prstGeom prst="rect">
              <a:avLst/>
            </a:prstGeom>
          </p:spPr>
        </p:pic>
        <p:sp>
          <p:nvSpPr>
            <p:cNvPr id="22" name="Shape 3088"/>
            <p:cNvSpPr/>
            <p:nvPr/>
          </p:nvSpPr>
          <p:spPr>
            <a:xfrm>
              <a:off x="4283139" y="1212596"/>
              <a:ext cx="1008063" cy="1127125"/>
            </a:xfrm>
            <a:custGeom>
              <a:avLst/>
              <a:gdLst/>
              <a:ahLst/>
              <a:cxnLst/>
              <a:rect l="0" t="0" r="0" b="0"/>
              <a:pathLst>
                <a:path w="1008063" h="1127125">
                  <a:moveTo>
                    <a:pt x="0" y="1127125"/>
                  </a:moveTo>
                  <a:lnTo>
                    <a:pt x="1008063" y="1127125"/>
                  </a:lnTo>
                  <a:lnTo>
                    <a:pt x="1008063" y="0"/>
                  </a:lnTo>
                  <a:lnTo>
                    <a:pt x="0" y="0"/>
                  </a:lnTo>
                  <a:close/>
                </a:path>
              </a:pathLst>
            </a:custGeom>
            <a:ln w="88900" cap="flat">
              <a:round/>
            </a:ln>
          </p:spPr>
          <p:style>
            <a:lnRef idx="1">
              <a:srgbClr val="C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23" name="Picture 22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5263452" y="0"/>
              <a:ext cx="1202436" cy="1322832"/>
            </a:xfrm>
            <a:prstGeom prst="rect">
              <a:avLst/>
            </a:prstGeom>
          </p:spPr>
        </p:pic>
        <p:sp>
          <p:nvSpPr>
            <p:cNvPr id="24" name="Shape 3091"/>
            <p:cNvSpPr/>
            <p:nvPr/>
          </p:nvSpPr>
          <p:spPr>
            <a:xfrm>
              <a:off x="5334064" y="71247"/>
              <a:ext cx="1006475" cy="1127125"/>
            </a:xfrm>
            <a:custGeom>
              <a:avLst/>
              <a:gdLst/>
              <a:ahLst/>
              <a:cxnLst/>
              <a:rect l="0" t="0" r="0" b="0"/>
              <a:pathLst>
                <a:path w="1006475" h="1127125">
                  <a:moveTo>
                    <a:pt x="0" y="1127125"/>
                  </a:moveTo>
                  <a:lnTo>
                    <a:pt x="1006475" y="1127125"/>
                  </a:lnTo>
                  <a:lnTo>
                    <a:pt x="1006475" y="0"/>
                  </a:lnTo>
                  <a:lnTo>
                    <a:pt x="0" y="0"/>
                  </a:lnTo>
                  <a:close/>
                </a:path>
              </a:pathLst>
            </a:custGeom>
            <a:ln w="88900" cap="flat">
              <a:round/>
            </a:ln>
          </p:spPr>
          <p:style>
            <a:lnRef idx="1">
              <a:srgbClr val="C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25" name="Picture 24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5275644" y="1139951"/>
              <a:ext cx="1202436" cy="1322832"/>
            </a:xfrm>
            <a:prstGeom prst="rect">
              <a:avLst/>
            </a:prstGeom>
          </p:spPr>
        </p:pic>
        <p:sp>
          <p:nvSpPr>
            <p:cNvPr id="26" name="Shape 3094"/>
            <p:cNvSpPr/>
            <p:nvPr/>
          </p:nvSpPr>
          <p:spPr>
            <a:xfrm>
              <a:off x="5346764" y="1211009"/>
              <a:ext cx="1006475" cy="1127125"/>
            </a:xfrm>
            <a:custGeom>
              <a:avLst/>
              <a:gdLst/>
              <a:ahLst/>
              <a:cxnLst/>
              <a:rect l="0" t="0" r="0" b="0"/>
              <a:pathLst>
                <a:path w="1006475" h="1127125">
                  <a:moveTo>
                    <a:pt x="0" y="1127125"/>
                  </a:moveTo>
                  <a:lnTo>
                    <a:pt x="1006475" y="1127125"/>
                  </a:lnTo>
                  <a:lnTo>
                    <a:pt x="1006475" y="0"/>
                  </a:lnTo>
                  <a:lnTo>
                    <a:pt x="0" y="0"/>
                  </a:lnTo>
                  <a:close/>
                </a:path>
              </a:pathLst>
            </a:custGeom>
            <a:ln w="88900" cap="flat">
              <a:round/>
            </a:ln>
          </p:spPr>
          <p:style>
            <a:lnRef idx="1">
              <a:srgbClr val="C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27" name="Picture 26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6311964" y="0"/>
              <a:ext cx="1203960" cy="1322832"/>
            </a:xfrm>
            <a:prstGeom prst="rect">
              <a:avLst/>
            </a:prstGeom>
          </p:spPr>
        </p:pic>
        <p:sp>
          <p:nvSpPr>
            <p:cNvPr id="28" name="Shape 3097"/>
            <p:cNvSpPr/>
            <p:nvPr/>
          </p:nvSpPr>
          <p:spPr>
            <a:xfrm>
              <a:off x="6383338" y="71247"/>
              <a:ext cx="1008063" cy="1127125"/>
            </a:xfrm>
            <a:custGeom>
              <a:avLst/>
              <a:gdLst/>
              <a:ahLst/>
              <a:cxnLst/>
              <a:rect l="0" t="0" r="0" b="0"/>
              <a:pathLst>
                <a:path w="1008063" h="1127125">
                  <a:moveTo>
                    <a:pt x="0" y="1127125"/>
                  </a:moveTo>
                  <a:lnTo>
                    <a:pt x="1008063" y="1127125"/>
                  </a:lnTo>
                  <a:lnTo>
                    <a:pt x="1008063" y="0"/>
                  </a:lnTo>
                  <a:lnTo>
                    <a:pt x="0" y="0"/>
                  </a:lnTo>
                  <a:close/>
                </a:path>
              </a:pathLst>
            </a:custGeom>
            <a:ln w="88900" cap="flat">
              <a:round/>
            </a:ln>
          </p:spPr>
          <p:style>
            <a:lnRef idx="1">
              <a:srgbClr val="C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29" name="Picture 28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6311964" y="1139951"/>
              <a:ext cx="1203960" cy="1322832"/>
            </a:xfrm>
            <a:prstGeom prst="rect">
              <a:avLst/>
            </a:prstGeom>
          </p:spPr>
        </p:pic>
        <p:sp>
          <p:nvSpPr>
            <p:cNvPr id="30" name="Shape 3100"/>
            <p:cNvSpPr/>
            <p:nvPr/>
          </p:nvSpPr>
          <p:spPr>
            <a:xfrm>
              <a:off x="6383338" y="1211009"/>
              <a:ext cx="1008063" cy="1127125"/>
            </a:xfrm>
            <a:custGeom>
              <a:avLst/>
              <a:gdLst/>
              <a:ahLst/>
              <a:cxnLst/>
              <a:rect l="0" t="0" r="0" b="0"/>
              <a:pathLst>
                <a:path w="1008063" h="1127125">
                  <a:moveTo>
                    <a:pt x="0" y="1127125"/>
                  </a:moveTo>
                  <a:lnTo>
                    <a:pt x="1008063" y="1127125"/>
                  </a:lnTo>
                  <a:lnTo>
                    <a:pt x="1008063" y="0"/>
                  </a:lnTo>
                  <a:lnTo>
                    <a:pt x="0" y="0"/>
                  </a:lnTo>
                  <a:close/>
                </a:path>
              </a:pathLst>
            </a:custGeom>
            <a:ln w="88900" cap="flat">
              <a:round/>
            </a:ln>
          </p:spPr>
          <p:style>
            <a:lnRef idx="1">
              <a:srgbClr val="C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7200" y="3099752"/>
            <a:ext cx="8229600" cy="658495"/>
            <a:chOff x="0" y="0"/>
            <a:chExt cx="8229664" cy="658813"/>
          </a:xfrm>
        </p:grpSpPr>
        <p:pic>
          <p:nvPicPr>
            <p:cNvPr id="32" name="Picture 31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658813" cy="658813"/>
            </a:xfrm>
            <a:prstGeom prst="rect">
              <a:avLst/>
            </a:prstGeom>
          </p:spPr>
        </p:pic>
        <p:pic>
          <p:nvPicPr>
            <p:cNvPr id="33" name="Picture 32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646113" y="0"/>
              <a:ext cx="658813" cy="658813"/>
            </a:xfrm>
            <a:prstGeom prst="rect">
              <a:avLst/>
            </a:prstGeom>
          </p:spPr>
        </p:pic>
        <p:pic>
          <p:nvPicPr>
            <p:cNvPr id="34" name="Picture 33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1290701" y="0"/>
              <a:ext cx="658813" cy="658813"/>
            </a:xfrm>
            <a:prstGeom prst="rect">
              <a:avLst/>
            </a:prstGeom>
          </p:spPr>
        </p:pic>
        <p:pic>
          <p:nvPicPr>
            <p:cNvPr id="35" name="Picture 34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1936750" y="0"/>
              <a:ext cx="658813" cy="658813"/>
            </a:xfrm>
            <a:prstGeom prst="rect">
              <a:avLst/>
            </a:prstGeom>
          </p:spPr>
        </p:pic>
        <p:pic>
          <p:nvPicPr>
            <p:cNvPr id="36" name="Picture 35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2581275" y="0"/>
              <a:ext cx="658813" cy="658813"/>
            </a:xfrm>
            <a:prstGeom prst="rect">
              <a:avLst/>
            </a:prstGeom>
          </p:spPr>
        </p:pic>
        <p:pic>
          <p:nvPicPr>
            <p:cNvPr id="37" name="Picture 36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3227451" y="0"/>
              <a:ext cx="658813" cy="658813"/>
            </a:xfrm>
            <a:prstGeom prst="rect">
              <a:avLst/>
            </a:prstGeom>
          </p:spPr>
        </p:pic>
        <p:pic>
          <p:nvPicPr>
            <p:cNvPr id="38" name="Picture 37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4343400" y="0"/>
              <a:ext cx="658813" cy="658813"/>
            </a:xfrm>
            <a:prstGeom prst="rect">
              <a:avLst/>
            </a:prstGeom>
          </p:spPr>
        </p:pic>
        <p:pic>
          <p:nvPicPr>
            <p:cNvPr id="39" name="Picture 38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4989576" y="0"/>
              <a:ext cx="658813" cy="658813"/>
            </a:xfrm>
            <a:prstGeom prst="rect">
              <a:avLst/>
            </a:prstGeom>
          </p:spPr>
        </p:pic>
        <p:pic>
          <p:nvPicPr>
            <p:cNvPr id="40" name="Picture 39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5634101" y="0"/>
              <a:ext cx="658813" cy="658813"/>
            </a:xfrm>
            <a:prstGeom prst="rect">
              <a:avLst/>
            </a:prstGeom>
          </p:spPr>
        </p:pic>
        <p:pic>
          <p:nvPicPr>
            <p:cNvPr id="41" name="Picture 40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6280150" y="0"/>
              <a:ext cx="658813" cy="658813"/>
            </a:xfrm>
            <a:prstGeom prst="rect">
              <a:avLst/>
            </a:prstGeom>
          </p:spPr>
        </p:pic>
        <p:pic>
          <p:nvPicPr>
            <p:cNvPr id="42" name="Picture 41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6924675" y="0"/>
              <a:ext cx="658813" cy="658813"/>
            </a:xfrm>
            <a:prstGeom prst="rect">
              <a:avLst/>
            </a:prstGeom>
          </p:spPr>
        </p:pic>
        <p:pic>
          <p:nvPicPr>
            <p:cNvPr id="43" name="Picture 42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7570851" y="0"/>
              <a:ext cx="658813" cy="658813"/>
            </a:xfrm>
            <a:prstGeom prst="rect">
              <a:avLst/>
            </a:prstGeom>
          </p:spPr>
        </p:pic>
      </p:grpSp>
      <p:sp>
        <p:nvSpPr>
          <p:cNvPr id="44" name="TextBox 43"/>
          <p:cNvSpPr txBox="1"/>
          <p:nvPr/>
        </p:nvSpPr>
        <p:spPr>
          <a:xfrm>
            <a:off x="883490" y="1658530"/>
            <a:ext cx="2581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Distributed</a:t>
            </a:r>
          </a:p>
          <a:p>
            <a:pPr algn="ctr"/>
            <a:r>
              <a:rPr lang="en-US" sz="3600" b="1" dirty="0"/>
              <a:t>Transactions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05637" y="1658529"/>
            <a:ext cx="2478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Workload</a:t>
            </a:r>
          </a:p>
          <a:p>
            <a:pPr algn="ctr"/>
            <a:r>
              <a:rPr lang="en-US" sz="3600" b="1" dirty="0"/>
              <a:t>Skew Factor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168139" y="173160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 smtClean="0"/>
              <a:t>+</a:t>
            </a:r>
            <a:endParaRPr lang="en-US" sz="6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Skew-Aware Cost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much workload executes as </a:t>
            </a:r>
            <a:r>
              <a:rPr lang="en-US" dirty="0" smtClean="0"/>
              <a:t>distributed transactions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uniformly load is distributed across the cluster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28286" y="4368488"/>
                <a:ext cx="7181838" cy="676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𝐶𝑜𝑜𝑟𝑑𝑖𝑛𝑎𝑡𝑖𝑜𝑛𝐶𝑜𝑠𝑡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𝑆𝑘𝑒𝑤𝐹𝑎𝑐𝑡𝑜𝑟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286" y="4368488"/>
                <a:ext cx="7181838" cy="6765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282215" y="4368488"/>
            <a:ext cx="2550694" cy="30939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66573" y="4357258"/>
            <a:ext cx="1945907" cy="30939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67618" y="5273204"/>
            <a:ext cx="194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Tradeoff!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Skew-Aware Cost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Coordinator Cost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9448" y="3976619"/>
            <a:ext cx="6405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number of partitions accessed divided by total number of partitions could </a:t>
            </a:r>
            <a:r>
              <a:rPr lang="en-US" b="1" dirty="0" smtClean="0"/>
              <a:t>have been </a:t>
            </a:r>
            <a:r>
              <a:rPr lang="en-US" b="1" dirty="0"/>
              <a:t>accessed, and scale it </a:t>
            </a:r>
            <a:r>
              <a:rPr lang="en-US" b="1" dirty="0" smtClean="0"/>
              <a:t>based on the ratio of distributed transactions to single-partition transactions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14914" y="2492943"/>
                <a:ext cx="5669694" cy="808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𝑝𝑎𝑟𝑡𝑖𝑡𝑖𝑜𝑛𝐶𝑜𝑢𝑛𝑡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𝑡𝑥𝑛𝐶𝑜𝑢𝑛𝑡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𝑛𝑢𝑚𝑃𝑎𝑟𝑡𝑖𝑡𝑖𝑜𝑛𝑠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1.0+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𝑑𝑡𝑥𝑛𝐶𝑜𝑢𝑛𝑡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𝑡𝑥𝑛𝐶𝑜𝑢𝑛𝑡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14" y="2492943"/>
                <a:ext cx="5669694" cy="8082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Skew-Aware Cost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Skew Factor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4356" y="4880008"/>
            <a:ext cx="6056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 avoid time varying skew, divide W into finite </a:t>
            </a:r>
            <a:r>
              <a:rPr lang="en-US" b="1" dirty="0" smtClean="0"/>
              <a:t>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Estimate skew factor, </a:t>
            </a:r>
            <a:r>
              <a:rPr lang="en-US" b="1" i="1" dirty="0" smtClean="0"/>
              <a:t>skew</a:t>
            </a:r>
            <a:r>
              <a:rPr lang="en-US" b="1" dirty="0" smtClean="0"/>
              <a:t>[</a:t>
            </a:r>
            <a:r>
              <a:rPr lang="en-US" b="1" i="1" dirty="0" err="1" smtClean="0"/>
              <a:t>i</a:t>
            </a:r>
            <a:r>
              <a:rPr lang="en-US" b="1" dirty="0" smtClean="0"/>
              <a:t>], of each interval </a:t>
            </a:r>
            <a:r>
              <a:rPr lang="en-US" b="1" i="1" dirty="0" err="1" smtClean="0"/>
              <a:t>i</a:t>
            </a:r>
            <a:endParaRPr lang="en-US" b="1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Final skew factor </a:t>
            </a:r>
            <a:r>
              <a:rPr lang="en-US" b="1" dirty="0" smtClean="0"/>
              <a:t>is the mean of the skew factors weighted </a:t>
            </a:r>
          </a:p>
          <a:p>
            <a:r>
              <a:rPr lang="en-US" b="1" dirty="0" smtClean="0"/>
              <a:t>      by the number of transactions executed in each interval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258836" y="2384131"/>
                <a:ext cx="4176656" cy="964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𝑛𝑢𝑚𝐼𝑛𝑡𝑒𝑟𝑣𝑎𝑙𝑠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𝑠𝑘𝑒𝑤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]×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𝑡𝑥𝑛𝐶𝑜𝑢𝑛𝑡𝑠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836" y="2384131"/>
                <a:ext cx="4176656" cy="9643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21297" y="3358059"/>
                <a:ext cx="305173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sz="4000" b="0" i="1">
                          <a:latin typeface="Cambria Math" panose="02040503050406030204" pitchFamily="18" charset="0"/>
                        </a:rPr>
                        <m:t>𝑡𝑥𝑛𝐶𝑜𝑢𝑛𝑡𝑠</m:t>
                      </m:r>
                    </m:oMath>
                  </m:oMathPara>
                </a14:m>
                <a:endParaRPr lang="en-US" sz="4000" i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297" y="3358059"/>
                <a:ext cx="3051733" cy="707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2098307" y="3358059"/>
            <a:ext cx="47163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1237" y="201103"/>
            <a:ext cx="4581525" cy="12776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361946" y="1867374"/>
            <a:ext cx="6471920" cy="4294505"/>
            <a:chOff x="0" y="0"/>
            <a:chExt cx="6472429" cy="4294632"/>
          </a:xfrm>
        </p:grpSpPr>
        <p:pic>
          <p:nvPicPr>
            <p:cNvPr id="6" name="Picture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472429" cy="4294632"/>
            </a:xfrm>
            <a:prstGeom prst="rect">
              <a:avLst/>
            </a:prstGeom>
          </p:spPr>
        </p:pic>
        <p:pic>
          <p:nvPicPr>
            <p:cNvPr id="7" name="Picture 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5908" y="25908"/>
              <a:ext cx="6365875" cy="4187825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Algorithm Comparison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287"/>
            <a:ext cx="9144000" cy="42586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Throughput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277"/>
            <a:ext cx="9144000" cy="518496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Search Times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050"/>
            <a:ext cx="9144000" cy="505091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210" y="6356350"/>
            <a:ext cx="822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The best solution found by Horticulture over time (red line: known optimal design, if available)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588" y="28744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Thanks</a:t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Q &amp; 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7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3433183" y="1639957"/>
            <a:ext cx="5422582" cy="3657600"/>
          </a:xfrm>
          <a:prstGeom prst="roundRect">
            <a:avLst/>
          </a:prstGeom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/>
          <p:nvPr/>
        </p:nvPicPr>
        <p:blipFill>
          <a:blip r:embed="rId2"/>
          <a:stretch>
            <a:fillRect/>
          </a:stretch>
        </p:blipFill>
        <p:spPr>
          <a:xfrm>
            <a:off x="3819208" y="2949257"/>
            <a:ext cx="1452245" cy="953770"/>
          </a:xfrm>
          <a:prstGeom prst="rect">
            <a:avLst/>
          </a:prstGeom>
        </p:spPr>
      </p:pic>
      <p:pic>
        <p:nvPicPr>
          <p:cNvPr id="59" name="Picture 58"/>
          <p:cNvPicPr/>
          <p:nvPr/>
        </p:nvPicPr>
        <p:blipFill>
          <a:blip r:embed="rId2"/>
          <a:stretch>
            <a:fillRect/>
          </a:stretch>
        </p:blipFill>
        <p:spPr>
          <a:xfrm>
            <a:off x="7070408" y="1785302"/>
            <a:ext cx="1452245" cy="953770"/>
          </a:xfrm>
          <a:prstGeom prst="rect">
            <a:avLst/>
          </a:prstGeom>
        </p:spPr>
      </p:pic>
      <p:pic>
        <p:nvPicPr>
          <p:cNvPr id="60" name="Picture 59"/>
          <p:cNvPicPr/>
          <p:nvPr/>
        </p:nvPicPr>
        <p:blipFill>
          <a:blip r:embed="rId2"/>
          <a:stretch>
            <a:fillRect/>
          </a:stretch>
        </p:blipFill>
        <p:spPr>
          <a:xfrm>
            <a:off x="7070408" y="2949257"/>
            <a:ext cx="1452245" cy="955040"/>
          </a:xfrm>
          <a:prstGeom prst="rect">
            <a:avLst/>
          </a:prstGeom>
        </p:spPr>
      </p:pic>
      <p:pic>
        <p:nvPicPr>
          <p:cNvPr id="61" name="Picture 60"/>
          <p:cNvPicPr/>
          <p:nvPr/>
        </p:nvPicPr>
        <p:blipFill>
          <a:blip r:embed="rId2"/>
          <a:stretch>
            <a:fillRect/>
          </a:stretch>
        </p:blipFill>
        <p:spPr>
          <a:xfrm>
            <a:off x="7070408" y="4109402"/>
            <a:ext cx="1452245" cy="953770"/>
          </a:xfrm>
          <a:prstGeom prst="rect">
            <a:avLst/>
          </a:prstGeom>
        </p:spPr>
      </p:pic>
      <p:pic>
        <p:nvPicPr>
          <p:cNvPr id="62" name="Picture 61"/>
          <p:cNvPicPr/>
          <p:nvPr/>
        </p:nvPicPr>
        <p:blipFill>
          <a:blip r:embed="rId2"/>
          <a:stretch>
            <a:fillRect/>
          </a:stretch>
        </p:blipFill>
        <p:spPr>
          <a:xfrm>
            <a:off x="5457508" y="1785302"/>
            <a:ext cx="1452245" cy="953770"/>
          </a:xfrm>
          <a:prstGeom prst="rect">
            <a:avLst/>
          </a:prstGeom>
        </p:spPr>
      </p:pic>
      <p:pic>
        <p:nvPicPr>
          <p:cNvPr id="63" name="Picture 62"/>
          <p:cNvPicPr/>
          <p:nvPr/>
        </p:nvPicPr>
        <p:blipFill>
          <a:blip r:embed="rId2"/>
          <a:stretch>
            <a:fillRect/>
          </a:stretch>
        </p:blipFill>
        <p:spPr>
          <a:xfrm>
            <a:off x="5457508" y="2949257"/>
            <a:ext cx="1452245" cy="953770"/>
          </a:xfrm>
          <a:prstGeom prst="rect">
            <a:avLst/>
          </a:prstGeom>
        </p:spPr>
      </p:pic>
      <p:pic>
        <p:nvPicPr>
          <p:cNvPr id="64" name="Picture 63"/>
          <p:cNvPicPr/>
          <p:nvPr/>
        </p:nvPicPr>
        <p:blipFill>
          <a:blip r:embed="rId3"/>
          <a:stretch>
            <a:fillRect/>
          </a:stretch>
        </p:blipFill>
        <p:spPr>
          <a:xfrm>
            <a:off x="5457508" y="4109402"/>
            <a:ext cx="1453515" cy="956945"/>
          </a:xfrm>
          <a:prstGeom prst="rect">
            <a:avLst/>
          </a:prstGeom>
        </p:spPr>
      </p:pic>
      <p:pic>
        <p:nvPicPr>
          <p:cNvPr id="65" name="Picture 64"/>
          <p:cNvPicPr/>
          <p:nvPr/>
        </p:nvPicPr>
        <p:blipFill>
          <a:blip r:embed="rId2"/>
          <a:stretch>
            <a:fillRect/>
          </a:stretch>
        </p:blipFill>
        <p:spPr>
          <a:xfrm>
            <a:off x="3819208" y="1785302"/>
            <a:ext cx="1452245" cy="953770"/>
          </a:xfrm>
          <a:prstGeom prst="rect">
            <a:avLst/>
          </a:prstGeom>
        </p:spPr>
      </p:pic>
      <p:pic>
        <p:nvPicPr>
          <p:cNvPr id="66" name="Picture 65"/>
          <p:cNvPicPr/>
          <p:nvPr/>
        </p:nvPicPr>
        <p:blipFill>
          <a:blip r:embed="rId2"/>
          <a:stretch>
            <a:fillRect/>
          </a:stretch>
        </p:blipFill>
        <p:spPr>
          <a:xfrm>
            <a:off x="3819208" y="4109402"/>
            <a:ext cx="1452245" cy="953770"/>
          </a:xfrm>
          <a:prstGeom prst="rect">
            <a:avLst/>
          </a:prstGeom>
        </p:spPr>
      </p:pic>
      <p:pic>
        <p:nvPicPr>
          <p:cNvPr id="67" name="Picture 66"/>
          <p:cNvPicPr/>
          <p:nvPr/>
        </p:nvPicPr>
        <p:blipFill>
          <a:blip r:embed="rId4"/>
          <a:stretch>
            <a:fillRect/>
          </a:stretch>
        </p:blipFill>
        <p:spPr>
          <a:xfrm>
            <a:off x="3721418" y="3034982"/>
            <a:ext cx="942975" cy="942975"/>
          </a:xfrm>
          <a:prstGeom prst="rect">
            <a:avLst/>
          </a:prstGeom>
        </p:spPr>
      </p:pic>
      <p:pic>
        <p:nvPicPr>
          <p:cNvPr id="68" name="Picture 67"/>
          <p:cNvPicPr/>
          <p:nvPr/>
        </p:nvPicPr>
        <p:blipFill>
          <a:blip r:embed="rId5"/>
          <a:stretch>
            <a:fillRect/>
          </a:stretch>
        </p:blipFill>
        <p:spPr>
          <a:xfrm>
            <a:off x="3863023" y="3176587"/>
            <a:ext cx="659765" cy="659765"/>
          </a:xfrm>
          <a:prstGeom prst="rect">
            <a:avLst/>
          </a:prstGeom>
        </p:spPr>
      </p:pic>
      <p:pic>
        <p:nvPicPr>
          <p:cNvPr id="70" name="Picture 69"/>
          <p:cNvPicPr/>
          <p:nvPr/>
        </p:nvPicPr>
        <p:blipFill>
          <a:blip r:embed="rId6"/>
          <a:stretch>
            <a:fillRect/>
          </a:stretch>
        </p:blipFill>
        <p:spPr>
          <a:xfrm rot="10800001">
            <a:off x="262891" y="2628903"/>
            <a:ext cx="1225550" cy="159956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0" y="4420016"/>
            <a:ext cx="1596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5174792" y="5297557"/>
            <a:ext cx="229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Database Cluster</a:t>
            </a:r>
          </a:p>
        </p:txBody>
      </p:sp>
      <p:sp>
        <p:nvSpPr>
          <p:cNvPr id="73" name="Shape 175"/>
          <p:cNvSpPr/>
          <p:nvPr/>
        </p:nvSpPr>
        <p:spPr>
          <a:xfrm>
            <a:off x="1488442" y="3240474"/>
            <a:ext cx="2385695" cy="456565"/>
          </a:xfrm>
          <a:custGeom>
            <a:avLst/>
            <a:gdLst/>
            <a:ahLst/>
            <a:cxnLst/>
            <a:rect l="0" t="0" r="0" b="0"/>
            <a:pathLst>
              <a:path w="2385949" h="457200">
                <a:moveTo>
                  <a:pt x="2121408" y="0"/>
                </a:moveTo>
                <a:lnTo>
                  <a:pt x="2385949" y="228600"/>
                </a:lnTo>
                <a:lnTo>
                  <a:pt x="2121408" y="457200"/>
                </a:lnTo>
                <a:lnTo>
                  <a:pt x="2121408" y="342900"/>
                </a:lnTo>
                <a:lnTo>
                  <a:pt x="0" y="342900"/>
                </a:lnTo>
                <a:lnTo>
                  <a:pt x="0" y="114300"/>
                </a:lnTo>
                <a:lnTo>
                  <a:pt x="2121408" y="114300"/>
                </a:lnTo>
                <a:lnTo>
                  <a:pt x="2121408" y="0"/>
                </a:ln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C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pic>
        <p:nvPicPr>
          <p:cNvPr id="75" name="Picture 74"/>
          <p:cNvPicPr/>
          <p:nvPr/>
        </p:nvPicPr>
        <p:blipFill>
          <a:blip r:embed="rId7"/>
          <a:stretch>
            <a:fillRect/>
          </a:stretch>
        </p:blipFill>
        <p:spPr>
          <a:xfrm>
            <a:off x="855088" y="1625485"/>
            <a:ext cx="2454910" cy="160909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1043365" y="1788721"/>
            <a:ext cx="2332355" cy="4413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Procedure</a:t>
            </a:r>
            <a:r>
              <a:rPr lang="en-US" sz="2400" spc="-195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lang="en-US" sz="10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08968" y="2194452"/>
            <a:ext cx="2332355" cy="4413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Parameters</a:t>
            </a:r>
            <a:endParaRPr lang="en-US" sz="1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7"/>
          <a:stretch>
            <a:fillRect/>
          </a:stretch>
        </p:blipFill>
        <p:spPr>
          <a:xfrm>
            <a:off x="3027046" y="1578575"/>
            <a:ext cx="2454910" cy="1609090"/>
          </a:xfrm>
          <a:prstGeom prst="rect">
            <a:avLst/>
          </a:prstGeom>
        </p:spPr>
      </p:pic>
      <p:sp>
        <p:nvSpPr>
          <p:cNvPr id="79" name="Rectangle 78"/>
          <p:cNvSpPr/>
          <p:nvPr/>
        </p:nvSpPr>
        <p:spPr>
          <a:xfrm>
            <a:off x="3488248" y="1739404"/>
            <a:ext cx="2332355" cy="4413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11433" y="2062227"/>
            <a:ext cx="2332355" cy="4413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4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6" grpId="0"/>
      <p:bldP spid="77" grpId="0"/>
      <p:bldP spid="79" grpId="0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3433183" y="1639957"/>
            <a:ext cx="5422582" cy="3657600"/>
          </a:xfrm>
          <a:prstGeom prst="roundRect">
            <a:avLst/>
          </a:prstGeom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/>
          <p:nvPr/>
        </p:nvPicPr>
        <p:blipFill>
          <a:blip r:embed="rId2"/>
          <a:stretch>
            <a:fillRect/>
          </a:stretch>
        </p:blipFill>
        <p:spPr>
          <a:xfrm>
            <a:off x="3819208" y="2949257"/>
            <a:ext cx="1452245" cy="953770"/>
          </a:xfrm>
          <a:prstGeom prst="rect">
            <a:avLst/>
          </a:prstGeom>
        </p:spPr>
      </p:pic>
      <p:pic>
        <p:nvPicPr>
          <p:cNvPr id="59" name="Picture 58"/>
          <p:cNvPicPr/>
          <p:nvPr/>
        </p:nvPicPr>
        <p:blipFill>
          <a:blip r:embed="rId2"/>
          <a:stretch>
            <a:fillRect/>
          </a:stretch>
        </p:blipFill>
        <p:spPr>
          <a:xfrm>
            <a:off x="7070408" y="1785302"/>
            <a:ext cx="1452245" cy="953770"/>
          </a:xfrm>
          <a:prstGeom prst="rect">
            <a:avLst/>
          </a:prstGeom>
        </p:spPr>
      </p:pic>
      <p:pic>
        <p:nvPicPr>
          <p:cNvPr id="60" name="Picture 59"/>
          <p:cNvPicPr/>
          <p:nvPr/>
        </p:nvPicPr>
        <p:blipFill>
          <a:blip r:embed="rId2"/>
          <a:stretch>
            <a:fillRect/>
          </a:stretch>
        </p:blipFill>
        <p:spPr>
          <a:xfrm>
            <a:off x="7070408" y="2949257"/>
            <a:ext cx="1452245" cy="955040"/>
          </a:xfrm>
          <a:prstGeom prst="rect">
            <a:avLst/>
          </a:prstGeom>
        </p:spPr>
      </p:pic>
      <p:pic>
        <p:nvPicPr>
          <p:cNvPr id="61" name="Picture 60"/>
          <p:cNvPicPr/>
          <p:nvPr/>
        </p:nvPicPr>
        <p:blipFill>
          <a:blip r:embed="rId2"/>
          <a:stretch>
            <a:fillRect/>
          </a:stretch>
        </p:blipFill>
        <p:spPr>
          <a:xfrm>
            <a:off x="7070408" y="4109402"/>
            <a:ext cx="1452245" cy="953770"/>
          </a:xfrm>
          <a:prstGeom prst="rect">
            <a:avLst/>
          </a:prstGeom>
        </p:spPr>
      </p:pic>
      <p:pic>
        <p:nvPicPr>
          <p:cNvPr id="62" name="Picture 61"/>
          <p:cNvPicPr/>
          <p:nvPr/>
        </p:nvPicPr>
        <p:blipFill>
          <a:blip r:embed="rId2"/>
          <a:stretch>
            <a:fillRect/>
          </a:stretch>
        </p:blipFill>
        <p:spPr>
          <a:xfrm>
            <a:off x="5457508" y="1785302"/>
            <a:ext cx="1452245" cy="953770"/>
          </a:xfrm>
          <a:prstGeom prst="rect">
            <a:avLst/>
          </a:prstGeom>
        </p:spPr>
      </p:pic>
      <p:pic>
        <p:nvPicPr>
          <p:cNvPr id="63" name="Picture 62"/>
          <p:cNvPicPr/>
          <p:nvPr/>
        </p:nvPicPr>
        <p:blipFill>
          <a:blip r:embed="rId2"/>
          <a:stretch>
            <a:fillRect/>
          </a:stretch>
        </p:blipFill>
        <p:spPr>
          <a:xfrm>
            <a:off x="5457508" y="2949257"/>
            <a:ext cx="1452245" cy="953770"/>
          </a:xfrm>
          <a:prstGeom prst="rect">
            <a:avLst/>
          </a:prstGeom>
        </p:spPr>
      </p:pic>
      <p:pic>
        <p:nvPicPr>
          <p:cNvPr id="64" name="Picture 63"/>
          <p:cNvPicPr/>
          <p:nvPr/>
        </p:nvPicPr>
        <p:blipFill>
          <a:blip r:embed="rId3"/>
          <a:stretch>
            <a:fillRect/>
          </a:stretch>
        </p:blipFill>
        <p:spPr>
          <a:xfrm>
            <a:off x="5457508" y="4109402"/>
            <a:ext cx="1453515" cy="956945"/>
          </a:xfrm>
          <a:prstGeom prst="rect">
            <a:avLst/>
          </a:prstGeom>
        </p:spPr>
      </p:pic>
      <p:pic>
        <p:nvPicPr>
          <p:cNvPr id="65" name="Picture 64"/>
          <p:cNvPicPr/>
          <p:nvPr/>
        </p:nvPicPr>
        <p:blipFill>
          <a:blip r:embed="rId2"/>
          <a:stretch>
            <a:fillRect/>
          </a:stretch>
        </p:blipFill>
        <p:spPr>
          <a:xfrm>
            <a:off x="3819208" y="1785302"/>
            <a:ext cx="1452245" cy="953770"/>
          </a:xfrm>
          <a:prstGeom prst="rect">
            <a:avLst/>
          </a:prstGeom>
        </p:spPr>
      </p:pic>
      <p:pic>
        <p:nvPicPr>
          <p:cNvPr id="66" name="Picture 65"/>
          <p:cNvPicPr/>
          <p:nvPr/>
        </p:nvPicPr>
        <p:blipFill>
          <a:blip r:embed="rId2"/>
          <a:stretch>
            <a:fillRect/>
          </a:stretch>
        </p:blipFill>
        <p:spPr>
          <a:xfrm>
            <a:off x="3819208" y="4109402"/>
            <a:ext cx="1452245" cy="953770"/>
          </a:xfrm>
          <a:prstGeom prst="rect">
            <a:avLst/>
          </a:prstGeom>
        </p:spPr>
      </p:pic>
      <p:pic>
        <p:nvPicPr>
          <p:cNvPr id="70" name="Picture 69"/>
          <p:cNvPicPr/>
          <p:nvPr/>
        </p:nvPicPr>
        <p:blipFill>
          <a:blip r:embed="rId4"/>
          <a:stretch>
            <a:fillRect/>
          </a:stretch>
        </p:blipFill>
        <p:spPr>
          <a:xfrm rot="10800001">
            <a:off x="262891" y="2628903"/>
            <a:ext cx="1225550" cy="159956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0" y="4420016"/>
            <a:ext cx="1596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Client</a:t>
            </a:r>
          </a:p>
          <a:p>
            <a:pPr algn="ctr"/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5174792" y="5297557"/>
            <a:ext cx="229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Database Cluster</a:t>
            </a:r>
          </a:p>
        </p:txBody>
      </p:sp>
      <p:sp>
        <p:nvSpPr>
          <p:cNvPr id="24" name="Shape 233"/>
          <p:cNvSpPr/>
          <p:nvPr/>
        </p:nvSpPr>
        <p:spPr>
          <a:xfrm>
            <a:off x="1488442" y="3191172"/>
            <a:ext cx="2385695" cy="456565"/>
          </a:xfrm>
          <a:custGeom>
            <a:avLst/>
            <a:gdLst/>
            <a:ahLst/>
            <a:cxnLst/>
            <a:rect l="0" t="0" r="0" b="0"/>
            <a:pathLst>
              <a:path w="2385822" h="457200">
                <a:moveTo>
                  <a:pt x="264414" y="0"/>
                </a:moveTo>
                <a:lnTo>
                  <a:pt x="264414" y="114300"/>
                </a:lnTo>
                <a:lnTo>
                  <a:pt x="2385822" y="114300"/>
                </a:lnTo>
                <a:lnTo>
                  <a:pt x="2385822" y="342900"/>
                </a:lnTo>
                <a:lnTo>
                  <a:pt x="264414" y="342900"/>
                </a:lnTo>
                <a:lnTo>
                  <a:pt x="264414" y="457200"/>
                </a:lnTo>
                <a:lnTo>
                  <a:pt x="0" y="228600"/>
                </a:lnTo>
                <a:lnTo>
                  <a:pt x="264414" y="0"/>
                </a:ln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C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pic>
        <p:nvPicPr>
          <p:cNvPr id="25" name="Picture 24"/>
          <p:cNvPicPr/>
          <p:nvPr/>
        </p:nvPicPr>
        <p:blipFill>
          <a:blip r:embed="rId5"/>
          <a:stretch>
            <a:fillRect/>
          </a:stretch>
        </p:blipFill>
        <p:spPr>
          <a:xfrm>
            <a:off x="1440825" y="1504612"/>
            <a:ext cx="2237105" cy="168656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804356" y="1718732"/>
            <a:ext cx="2332355" cy="4413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05027" y="2041555"/>
            <a:ext cx="2332355" cy="44132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5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281237" y="201103"/>
            <a:ext cx="4581525" cy="12776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9155" y="1672937"/>
            <a:ext cx="43932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OLTP Transactions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6886" y="2391031"/>
            <a:ext cx="1036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Fast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06817" y="2391031"/>
            <a:ext cx="2358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Repetitive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2762" y="2385441"/>
            <a:ext cx="1350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Small</a:t>
            </a:r>
          </a:p>
        </p:txBody>
      </p:sp>
      <p:pic>
        <p:nvPicPr>
          <p:cNvPr id="16" name="Picture 15"/>
          <p:cNvPicPr/>
          <p:nvPr/>
        </p:nvPicPr>
        <p:blipFill>
          <a:blip r:embed="rId4"/>
          <a:stretch>
            <a:fillRect/>
          </a:stretch>
        </p:blipFill>
        <p:spPr>
          <a:xfrm rot="10800000">
            <a:off x="232409" y="3268114"/>
            <a:ext cx="2454910" cy="242066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7684" y="4450563"/>
            <a:ext cx="1944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short-lived 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/>
              <a:t>i.e., no user stalls)</a:t>
            </a:r>
          </a:p>
        </p:txBody>
      </p:sp>
      <p:pic>
        <p:nvPicPr>
          <p:cNvPr id="18" name="Picture 17"/>
          <p:cNvPicPr/>
          <p:nvPr/>
        </p:nvPicPr>
        <p:blipFill>
          <a:blip r:embed="rId4"/>
          <a:stretch>
            <a:fillRect/>
          </a:stretch>
        </p:blipFill>
        <p:spPr>
          <a:xfrm rot="10800000">
            <a:off x="3310501" y="3268113"/>
            <a:ext cx="2454910" cy="242066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453940" y="4280481"/>
            <a:ext cx="2168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typically executed </a:t>
            </a:r>
            <a:r>
              <a:rPr lang="en-US" dirty="0" smtClean="0"/>
              <a:t>as</a:t>
            </a:r>
            <a:endParaRPr lang="en-US" dirty="0"/>
          </a:p>
          <a:p>
            <a:pPr algn="ctr"/>
            <a:r>
              <a:rPr lang="en-US" dirty="0"/>
              <a:t>pre-defined </a:t>
            </a:r>
            <a:endParaRPr lang="en-US" dirty="0" smtClean="0"/>
          </a:p>
          <a:p>
            <a:pPr algn="ctr"/>
            <a:r>
              <a:rPr lang="en-US" dirty="0" err="1"/>
              <a:t>t</a:t>
            </a:r>
            <a:r>
              <a:rPr lang="en-US" dirty="0" err="1" smtClean="0"/>
              <a:t>xn</a:t>
            </a:r>
            <a:r>
              <a:rPr lang="en-US" dirty="0" smtClean="0"/>
              <a:t> templates </a:t>
            </a:r>
            <a:r>
              <a:rPr lang="en-US" dirty="0"/>
              <a:t>or </a:t>
            </a:r>
            <a:endParaRPr lang="en-US" dirty="0" smtClean="0"/>
          </a:p>
          <a:p>
            <a:pPr algn="ctr"/>
            <a:r>
              <a:rPr lang="en-US" dirty="0" smtClean="0"/>
              <a:t>stored </a:t>
            </a:r>
            <a:r>
              <a:rPr lang="en-US" dirty="0"/>
              <a:t>procedures</a:t>
            </a:r>
          </a:p>
        </p:txBody>
      </p:sp>
      <p:pic>
        <p:nvPicPr>
          <p:cNvPr id="20" name="Picture 19"/>
          <p:cNvPicPr/>
          <p:nvPr/>
        </p:nvPicPr>
        <p:blipFill>
          <a:blip r:embed="rId4"/>
          <a:stretch>
            <a:fillRect/>
          </a:stretch>
        </p:blipFill>
        <p:spPr>
          <a:xfrm rot="10800000">
            <a:off x="6388593" y="3268113"/>
            <a:ext cx="2454910" cy="242066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29318" y="4144053"/>
            <a:ext cx="20956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touch </a:t>
            </a:r>
            <a:r>
              <a:rPr lang="en-US" dirty="0"/>
              <a:t>a small subset</a:t>
            </a:r>
          </a:p>
          <a:p>
            <a:pPr algn="ctr"/>
            <a:r>
              <a:rPr lang="en-US" dirty="0"/>
              <a:t>of </a:t>
            </a:r>
            <a:r>
              <a:rPr lang="en-US" dirty="0" smtClean="0"/>
              <a:t>data using index</a:t>
            </a:r>
          </a:p>
          <a:p>
            <a:pPr algn="ctr"/>
            <a:r>
              <a:rPr lang="en-US" dirty="0" smtClean="0"/>
              <a:t>(i.e</a:t>
            </a:r>
            <a:r>
              <a:rPr lang="en-US" dirty="0"/>
              <a:t>., no full table </a:t>
            </a:r>
            <a:endParaRPr lang="en-US" dirty="0" smtClean="0"/>
          </a:p>
          <a:p>
            <a:pPr algn="ctr"/>
            <a:r>
              <a:rPr lang="en-US" dirty="0" smtClean="0"/>
              <a:t>scans or large </a:t>
            </a:r>
          </a:p>
          <a:p>
            <a:pPr algn="ctr"/>
            <a:r>
              <a:rPr lang="en-US" dirty="0" smtClean="0"/>
              <a:t>distributed </a:t>
            </a:r>
            <a:r>
              <a:rPr lang="en-US" dirty="0"/>
              <a:t>joins)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1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Optimal Database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Scalability of </a:t>
            </a:r>
            <a:r>
              <a:rPr lang="en-US" dirty="0" err="1" smtClean="0"/>
              <a:t>NewSQL</a:t>
            </a:r>
            <a:r>
              <a:rPr lang="en-US" dirty="0" smtClean="0"/>
              <a:t> depends on the existence of an </a:t>
            </a:r>
            <a:r>
              <a:rPr lang="en-US" i="1" dirty="0" smtClean="0"/>
              <a:t>optimal database design</a:t>
            </a:r>
            <a:r>
              <a:rPr lang="en-US" dirty="0" smtClean="0"/>
              <a:t>, which defines</a:t>
            </a:r>
          </a:p>
          <a:p>
            <a:pPr lvl="1"/>
            <a:r>
              <a:rPr lang="en-US" dirty="0" smtClean="0"/>
              <a:t>how an application’s data and workload is partitioned or replicated across nodes</a:t>
            </a:r>
          </a:p>
          <a:p>
            <a:pPr lvl="1"/>
            <a:r>
              <a:rPr lang="en-US" dirty="0" smtClean="0"/>
              <a:t>how queries and transactions are routed to nodes</a:t>
            </a:r>
          </a:p>
          <a:p>
            <a:pPr lvl="1"/>
            <a:r>
              <a:rPr lang="en-US" dirty="0" smtClean="0"/>
              <a:t>the above determines two crucial factors:</a:t>
            </a:r>
          </a:p>
          <a:p>
            <a:pPr lvl="2"/>
            <a:r>
              <a:rPr lang="en-US" u="sng" dirty="0" smtClean="0"/>
              <a:t>the number of transactions accessing multiple nodes </a:t>
            </a:r>
          </a:p>
          <a:p>
            <a:pPr lvl="2"/>
            <a:r>
              <a:rPr lang="en-US" u="sng" dirty="0" smtClean="0"/>
              <a:t>the </a:t>
            </a:r>
            <a:r>
              <a:rPr lang="en-US" u="sng" dirty="0" err="1" smtClean="0"/>
              <a:t>skewness</a:t>
            </a:r>
            <a:r>
              <a:rPr lang="en-US" u="sng" dirty="0" smtClean="0"/>
              <a:t> of the load across the cluster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6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Impact of above two factors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1417638"/>
            <a:ext cx="63436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What are the key issues?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complex tradeoff: distributed transactions vs. </a:t>
            </a:r>
            <a:r>
              <a:rPr lang="en-US" dirty="0">
                <a:solidFill>
                  <a:schemeClr val="tx1"/>
                </a:solidFill>
              </a:rPr>
              <a:t>temporal workload </a:t>
            </a:r>
            <a:r>
              <a:rPr lang="en-US" dirty="0" smtClean="0">
                <a:solidFill>
                  <a:schemeClr val="tx1"/>
                </a:solidFill>
              </a:rPr>
              <a:t>skew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put database on a single node and execute all transactions there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no distributed transactions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extreme load skew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execute all transactions as distributed transactions that access data at every partition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total </a:t>
            </a:r>
            <a:r>
              <a:rPr lang="en-US" dirty="0">
                <a:solidFill>
                  <a:schemeClr val="tx1"/>
                </a:solidFill>
              </a:rPr>
              <a:t>distributed </a:t>
            </a:r>
            <a:r>
              <a:rPr lang="en-US" dirty="0" smtClean="0">
                <a:solidFill>
                  <a:schemeClr val="tx1"/>
                </a:solidFill>
              </a:rPr>
              <a:t>transactions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no load skew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2B97-10D0-FC4A-AB41-7A8DFC5746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2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3022</TotalTime>
  <Words>1374</Words>
  <Application>Microsoft Office PowerPoint</Application>
  <PresentationFormat>全屏显示(4:3)</PresentationFormat>
  <Paragraphs>250</Paragraphs>
  <Slides>33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宋体</vt:lpstr>
      <vt:lpstr>Arial</vt:lpstr>
      <vt:lpstr>Calibri</vt:lpstr>
      <vt:lpstr>Cambria Math</vt:lpstr>
      <vt:lpstr>Office Theme</vt:lpstr>
      <vt:lpstr>Skew-Aware Automatic Database Partitioning in Shared-Nothing, Parallel OLTP Systems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Optimal Database Design</vt:lpstr>
      <vt:lpstr>Impact of above two factors</vt:lpstr>
      <vt:lpstr>What are the key issues?</vt:lpstr>
      <vt:lpstr>PowerPoint 演示文稿</vt:lpstr>
      <vt:lpstr>Horticulture’s Goal</vt:lpstr>
      <vt:lpstr>PowerPoint 演示文稿</vt:lpstr>
      <vt:lpstr>What are the design options</vt:lpstr>
      <vt:lpstr>Horizontal Partitioning</vt:lpstr>
      <vt:lpstr>Table Replication</vt:lpstr>
      <vt:lpstr>Secondary Index</vt:lpstr>
      <vt:lpstr>Stored Procedure Routing</vt:lpstr>
      <vt:lpstr>Stored Procedure Routing</vt:lpstr>
      <vt:lpstr>Large-Neighborhood Search</vt:lpstr>
      <vt:lpstr>Access Graph</vt:lpstr>
      <vt:lpstr>Large-Neighborhood Search</vt:lpstr>
      <vt:lpstr>Large-Neighborhood Search(1)</vt:lpstr>
      <vt:lpstr>Large-Neighborhood Search(2)</vt:lpstr>
      <vt:lpstr>Large-Neighborhood Search(3)</vt:lpstr>
      <vt:lpstr>Skew-Aware Cost Model</vt:lpstr>
      <vt:lpstr>Skew-Aware Cost Model</vt:lpstr>
      <vt:lpstr>Skew-Aware Cost Model</vt:lpstr>
      <vt:lpstr>Skew-Aware Cost Model</vt:lpstr>
      <vt:lpstr>Skew-Aware Cost Model</vt:lpstr>
      <vt:lpstr>Algorithm Comparison</vt:lpstr>
      <vt:lpstr>Throughput</vt:lpstr>
      <vt:lpstr>Search Times</vt:lpstr>
      <vt:lpstr>Thanks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[Fall 20120]</dc:title>
  <dc:creator>Yu Qiao</dc:creator>
  <cp:lastModifiedBy>tao Zhang</cp:lastModifiedBy>
  <cp:revision>472</cp:revision>
  <dcterms:created xsi:type="dcterms:W3CDTF">2012-11-29T06:34:31Z</dcterms:created>
  <dcterms:modified xsi:type="dcterms:W3CDTF">2018-04-25T03:04:24Z</dcterms:modified>
</cp:coreProperties>
</file>