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5C1B8-12F3-4224-9F8F-CD9AD4C11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B003F8-A646-4775-9CC5-69AA0B5EF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69A94-D0D6-4F9F-83FB-BCCC5AE0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1EB-919D-43F8-A187-0ACB3D73FE0B}" type="datetimeFigureOut">
              <a:rPr lang="zh-CN" altLang="en-US" smtClean="0"/>
              <a:t>2021/4/13,Tuesday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54CA5-1D55-4094-A067-696ADA62B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CDF4C7-E357-4E8C-A5C9-E6C8DADB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9F5D-3013-4E3A-B99F-A504338A3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83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69508-A7BB-4E03-A3B1-8EC2DB7DE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EB4804-75CB-47B3-878A-574AF753F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AB4D5-18A7-473D-9984-2ECDEE6E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1EB-919D-43F8-A187-0ACB3D73FE0B}" type="datetimeFigureOut">
              <a:rPr lang="zh-CN" altLang="en-US" smtClean="0"/>
              <a:t>2021/4/13,Tuesday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3FCED2-64DC-4099-B25E-6FF687AA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55E92F-7499-4FBA-BA02-B3B21B8B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9F5D-3013-4E3A-B99F-A504338A3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6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5FB7F2-7B77-4508-8F29-B17D770D2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3E09CC-1095-46AB-B269-27ADB4BC9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7AAC82-9501-4296-8370-13EB680D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1EB-919D-43F8-A187-0ACB3D73FE0B}" type="datetimeFigureOut">
              <a:rPr lang="zh-CN" altLang="en-US" smtClean="0"/>
              <a:t>2021/4/13,Tuesday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B1082E-3559-4CA0-B801-DFAE44D8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6C217-B5D1-404E-B836-AC3B3817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9F5D-3013-4E3A-B99F-A504338A3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98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CA62E-E59E-4E9E-AF2C-994EBA18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2E38E-6D71-4B25-AF1C-44E1DBC1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71C17A-A9F3-409B-A520-0732F819A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1EB-919D-43F8-A187-0ACB3D73FE0B}" type="datetimeFigureOut">
              <a:rPr lang="zh-CN" altLang="en-US" smtClean="0"/>
              <a:t>2021/4/13,Tuesday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318E69-8A1C-4A4A-AD42-B0C2248F1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1FD20C-FD8B-43EA-BEBB-AB656855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9F5D-3013-4E3A-B99F-A504338A3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0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0F168-BEB6-42E4-A252-9B049ED7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1B9BEF-70CE-46A3-9055-6D09FD246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A4007-931D-443F-B5C2-E956E8FC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1EB-919D-43F8-A187-0ACB3D73FE0B}" type="datetimeFigureOut">
              <a:rPr lang="zh-CN" altLang="en-US" smtClean="0"/>
              <a:t>2021/4/13,Tuesday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F6904-C0D3-4621-9B7C-FEC44E20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433EF-8DB7-4425-9519-0B2C5B2F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9F5D-3013-4E3A-B99F-A504338A3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0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80C9C-19C9-44DF-8A01-4732B1F7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9C9CD-0BB7-4FF4-858F-D4A2C4CE7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46A21C-F95F-42FF-A57B-602FE218B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01EEDA-69F2-47FF-AEBB-1F49BE65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1EB-919D-43F8-A187-0ACB3D73FE0B}" type="datetimeFigureOut">
              <a:rPr lang="zh-CN" altLang="en-US" smtClean="0"/>
              <a:t>2021/4/13,Tuesday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9A7CCF-525A-4399-BFA0-413F31BA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E1123F-5B29-4BBF-8920-A10426FA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9F5D-3013-4E3A-B99F-A504338A3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97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44C1-F347-411D-9675-3D5B0E1C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F4F7F1-0E3B-456A-83F6-BD4C43714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7CC090-0543-4D61-82B2-652173098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13334F-A571-4C74-9D2B-E5A193F9C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D91077-0659-439A-BB6C-870AB094F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387068-D890-4B5D-B0DA-F3E0F7BFA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1EB-919D-43F8-A187-0ACB3D73FE0B}" type="datetimeFigureOut">
              <a:rPr lang="zh-CN" altLang="en-US" smtClean="0"/>
              <a:t>2021/4/13,Tuesday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2A3B5B-25B4-4EC3-8091-D88A8DFC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060962-EEC9-4365-BB74-1F0B4EBD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9F5D-3013-4E3A-B99F-A504338A3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61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D028F-EDC5-4E24-B539-95F528B49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DE05C2-759E-4614-BAF4-991EE635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1EB-919D-43F8-A187-0ACB3D73FE0B}" type="datetimeFigureOut">
              <a:rPr lang="zh-CN" altLang="en-US" smtClean="0"/>
              <a:t>2021/4/13,Tuesday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CF41F8-4788-4ED6-9E60-81146585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E3B08A-2878-4093-8C3B-253AF7DC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9F5D-3013-4E3A-B99F-A504338A3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26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AACDF9-FEAD-464E-98C7-61D7231E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1EB-919D-43F8-A187-0ACB3D73FE0B}" type="datetimeFigureOut">
              <a:rPr lang="zh-CN" altLang="en-US" smtClean="0"/>
              <a:t>2021/4/13,Tuesday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1124EE-6A96-4DD7-B9D3-61B73AEA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C54DEF-5E3A-4B89-940D-B6AE8EAC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9F5D-3013-4E3A-B99F-A504338A3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26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8F44E-F6F4-404E-B7B2-3F1508A9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6AC1D-252B-40A5-B0EF-228D6348C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664B3D-9BB7-4BA0-832A-54F50A645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01B3F5-C7C1-4A4D-980F-177B8BFC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1EB-919D-43F8-A187-0ACB3D73FE0B}" type="datetimeFigureOut">
              <a:rPr lang="zh-CN" altLang="en-US" smtClean="0"/>
              <a:t>2021/4/13,Tuesday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B04CC6-7189-4560-AFE4-DDACB3B5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9DC9F-0D85-42B0-8E20-0F961695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9F5D-3013-4E3A-B99F-A504338A3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38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C57C2-6DE7-423E-91D1-C4883B70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0EBA50-6383-48E3-8F6B-72054B9AA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87C904-FBF0-49C3-88E0-E41739FF4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75495C-B7FD-4A07-9580-FB3AAEEE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1EB-919D-43F8-A187-0ACB3D73FE0B}" type="datetimeFigureOut">
              <a:rPr lang="zh-CN" altLang="en-US" smtClean="0"/>
              <a:t>2021/4/13,Tuesday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29884C-8980-47C4-9AB9-9ACAC3D2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E0C804-0A93-46DA-BF56-0FEC1D9F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9F5D-3013-4E3A-B99F-A504338A3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01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50C64C-7713-42BE-9EB8-F2C59C59F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825301-3E5C-49F7-A58D-D00F11BAE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FE499-26C9-4280-948F-BC9837FC4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201EB-919D-43F8-A187-0ACB3D73FE0B}" type="datetimeFigureOut">
              <a:rPr lang="zh-CN" altLang="en-US" smtClean="0"/>
              <a:t>2021/4/13,Tuesday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CB648-BE7D-4F85-8619-472B0A4B4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06BFCB-B1DA-441C-AE35-3509E5D70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99F5D-3013-4E3A-B99F-A504338A3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84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F389C-0669-4E96-B52C-8B640C90B9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树模型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B49EA0-A8F6-4CD6-9868-42B70847B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363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51774-BA1C-4E6A-832B-DEC0E990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  <a:r>
              <a:rPr lang="en-US" altLang="zh-CN" dirty="0"/>
              <a:t>——</a:t>
            </a:r>
            <a:r>
              <a:rPr lang="zh-CN" altLang="en-US" dirty="0"/>
              <a:t>决策树的剪枝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5EF093-2443-44A5-8806-2CF5305E79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损失函数：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计算回缩前后树的损失函数，找到损失函数最小的决策树。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5EF093-2443-44A5-8806-2CF5305E79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See the source image">
            <a:extLst>
              <a:ext uri="{FF2B5EF4-FFF2-40B4-BE49-F238E27FC236}">
                <a16:creationId xmlns:a16="http://schemas.microsoft.com/office/drawing/2014/main" id="{0FDE8AF6-7960-4029-B1CB-79089F3DB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82635"/>
            <a:ext cx="5520768" cy="230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242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E5A86-C925-471C-9B08-22FC78F1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D972E-CCC4-4E43-91E5-0BFBFBB0B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  <a:endParaRPr lang="en-US" altLang="zh-CN" dirty="0"/>
          </a:p>
          <a:p>
            <a:r>
              <a:rPr lang="zh-CN" altLang="en-US" dirty="0"/>
              <a:t>集成学习</a:t>
            </a:r>
            <a:endParaRPr lang="en-US" altLang="zh-CN" dirty="0"/>
          </a:p>
          <a:p>
            <a:r>
              <a:rPr lang="zh-CN" altLang="en-US" dirty="0"/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1165184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5071C-68B0-4276-9BE4-268B1B0C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63098-0105-47AE-88D0-87D352D67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Schapire</a:t>
            </a:r>
            <a:r>
              <a:rPr lang="zh-CN" altLang="en-US" dirty="0"/>
              <a:t>这个人在</a:t>
            </a:r>
            <a:r>
              <a:rPr lang="en-US" altLang="zh-CN" dirty="0"/>
              <a:t>1995</a:t>
            </a:r>
            <a:r>
              <a:rPr lang="zh-CN" altLang="en-US" dirty="0"/>
              <a:t>年，证明了 强可学习与弱可学习是等价的。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150" name="Picture 6" descr="img">
            <a:extLst>
              <a:ext uri="{FF2B5EF4-FFF2-40B4-BE49-F238E27FC236}">
                <a16:creationId xmlns:a16="http://schemas.microsoft.com/office/drawing/2014/main" id="{4533D4C9-F635-4DEF-95C4-A17A88C19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214" y="1268128"/>
            <a:ext cx="4687571" cy="189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g">
            <a:extLst>
              <a:ext uri="{FF2B5EF4-FFF2-40B4-BE49-F238E27FC236}">
                <a16:creationId xmlns:a16="http://schemas.microsoft.com/office/drawing/2014/main" id="{83CE0582-BAF4-434A-8056-710562D6E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437" y="3910639"/>
            <a:ext cx="5241180" cy="268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333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B49FB-FCE7-4A92-BEB5-02F7BA65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CAA3E-C51A-4D84-9959-F90B860A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每个个体学习器需要“好而不同”：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172" name="Picture 4" descr="img">
            <a:extLst>
              <a:ext uri="{FF2B5EF4-FFF2-40B4-BE49-F238E27FC236}">
                <a16:creationId xmlns:a16="http://schemas.microsoft.com/office/drawing/2014/main" id="{3DC133E3-A3AF-48AD-A19E-FA9649557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7" y="2858427"/>
            <a:ext cx="10334625" cy="261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18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E1F0B-1635-47EC-9C1F-048CAED8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98EEA-742B-475D-9173-C3329F0F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集成方法：</a:t>
            </a:r>
          </a:p>
          <a:p>
            <a:endParaRPr lang="zh-CN" altLang="en-US" dirty="0"/>
          </a:p>
        </p:txBody>
      </p:sp>
      <p:pic>
        <p:nvPicPr>
          <p:cNvPr id="4" name="Picture 6" descr="img">
            <a:extLst>
              <a:ext uri="{FF2B5EF4-FFF2-40B4-BE49-F238E27FC236}">
                <a16:creationId xmlns:a16="http://schemas.microsoft.com/office/drawing/2014/main" id="{C1EA51A4-D698-4D9B-82E5-547CD93FC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820" y="2734236"/>
            <a:ext cx="8504360" cy="316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267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C1C1C-B126-4F73-80DD-71DF83EA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集成学习</a:t>
            </a:r>
            <a:r>
              <a:rPr lang="en-US" altLang="zh-CN" dirty="0"/>
              <a:t>——Bagging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019F9-B8E5-4665-BC41-E68E7887B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Bagging (bootstrap aggregating)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bootstrap </a:t>
            </a:r>
            <a:r>
              <a:rPr lang="zh-CN" altLang="en-US" dirty="0"/>
              <a:t>，自助法，是一种有放回的抽样方法。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196" name="Picture 4" descr="img">
            <a:extLst>
              <a:ext uri="{FF2B5EF4-FFF2-40B4-BE49-F238E27FC236}">
                <a16:creationId xmlns:a16="http://schemas.microsoft.com/office/drawing/2014/main" id="{8351EBFF-5AE1-4DB4-A0B3-2D4B82127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924" y="2922567"/>
            <a:ext cx="9388151" cy="338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134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F9CD1-CD3E-4277-A489-E765983C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集成学习</a:t>
            </a:r>
            <a:r>
              <a:rPr lang="en-US" altLang="zh-CN" dirty="0"/>
              <a:t>——Bagging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2BEEB7-034A-4BCB-812C-A0A075D3A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随机森林（</a:t>
            </a:r>
            <a:r>
              <a:rPr lang="en-US" altLang="zh-CN" dirty="0"/>
              <a:t>Random Forest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/>
            <a:r>
              <a:rPr lang="en-US" altLang="zh-CN" dirty="0"/>
              <a:t>Bagging</a:t>
            </a:r>
            <a:r>
              <a:rPr lang="zh-CN" altLang="en-US" dirty="0"/>
              <a:t>的一个变种。</a:t>
            </a:r>
          </a:p>
        </p:txBody>
      </p:sp>
      <p:pic>
        <p:nvPicPr>
          <p:cNvPr id="10242" name="Picture 2" descr="图解随机森林">
            <a:extLst>
              <a:ext uri="{FF2B5EF4-FFF2-40B4-BE49-F238E27FC236}">
                <a16:creationId xmlns:a16="http://schemas.microsoft.com/office/drawing/2014/main" id="{BF66BE11-C264-498C-A031-6723FE533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931" y="2931238"/>
            <a:ext cx="8099914" cy="345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36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E211D-0122-48EC-8D04-A14EE0A1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集成学习</a:t>
            </a:r>
            <a:r>
              <a:rPr lang="en-US" altLang="zh-CN" dirty="0"/>
              <a:t>——Boosting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FB10C7-5625-44AD-A8AA-50299DE08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提升方法</a:t>
            </a:r>
            <a:r>
              <a:rPr lang="en-US" altLang="zh-CN" dirty="0"/>
              <a:t>(Boosting)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使用残差，改变训练数据的概率或权重分布，从而训练出一系列的弱分类器。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1266" name="Picture 2" descr="img">
            <a:extLst>
              <a:ext uri="{FF2B5EF4-FFF2-40B4-BE49-F238E27FC236}">
                <a16:creationId xmlns:a16="http://schemas.microsoft.com/office/drawing/2014/main" id="{B9FA5E6E-203B-44FE-87B0-92546AD39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98" y="2873316"/>
            <a:ext cx="5791004" cy="376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904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8C3D7-DA1D-4EF3-B983-8F0D585A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集成学习</a:t>
            </a:r>
            <a:r>
              <a:rPr lang="en-US" altLang="zh-CN" dirty="0"/>
              <a:t>——Boosting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5DBD2-6DD6-405C-9087-AC752426D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误差</a:t>
            </a:r>
            <a:r>
              <a:rPr lang="en-US" altLang="zh-CN" dirty="0"/>
              <a:t>=</a:t>
            </a:r>
            <a:r>
              <a:rPr lang="zh-CN" altLang="en-US" dirty="0"/>
              <a:t>偏差</a:t>
            </a:r>
            <a:r>
              <a:rPr lang="en-US" altLang="zh-CN" dirty="0"/>
              <a:t>+</a:t>
            </a:r>
            <a:r>
              <a:rPr lang="zh-CN" altLang="en-US" dirty="0"/>
              <a:t>方差</a:t>
            </a:r>
            <a:r>
              <a:rPr lang="en-US" altLang="zh-CN" dirty="0"/>
              <a:t>+</a:t>
            </a:r>
            <a:r>
              <a:rPr lang="zh-CN" altLang="en-US" dirty="0"/>
              <a:t>噪声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2290" name="Picture 2" descr="img">
            <a:extLst>
              <a:ext uri="{FF2B5EF4-FFF2-40B4-BE49-F238E27FC236}">
                <a16:creationId xmlns:a16="http://schemas.microsoft.com/office/drawing/2014/main" id="{7CBAA198-D274-4DEC-9FF8-271AF8C3C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639" y="1339153"/>
            <a:ext cx="5235668" cy="541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241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219C2-8CA2-49D2-9BF4-47D573EA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集成学习</a:t>
            </a:r>
            <a:r>
              <a:rPr lang="en-US" altLang="zh-CN" dirty="0"/>
              <a:t>——Boosting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6CDE1-9DEC-48D1-83F5-903B4C1D7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AdaBoost(Adaptive Boosting)</a:t>
            </a:r>
            <a:r>
              <a:rPr lang="zh-CN" altLang="en-US" dirty="0"/>
              <a:t>提升方法：</a:t>
            </a:r>
            <a:endParaRPr lang="en-US" altLang="zh-CN" dirty="0"/>
          </a:p>
          <a:p>
            <a:pPr lvl="1"/>
            <a:r>
              <a:rPr lang="zh-CN" altLang="en-US" dirty="0"/>
              <a:t>提高那些被前一轮弱分类器错误分类的样本的权重，而降低那些已经被正确分类的样本的权重。</a:t>
            </a:r>
          </a:p>
        </p:txBody>
      </p:sp>
      <p:pic>
        <p:nvPicPr>
          <p:cNvPr id="13314" name="Picture 2" descr="img">
            <a:extLst>
              <a:ext uri="{FF2B5EF4-FFF2-40B4-BE49-F238E27FC236}">
                <a16:creationId xmlns:a16="http://schemas.microsoft.com/office/drawing/2014/main" id="{C58264A6-44EC-4157-8EE5-04049DBA2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866" y="2742650"/>
            <a:ext cx="5416994" cy="399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37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E5A86-C925-471C-9B08-22FC78F1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D972E-CCC4-4E43-91E5-0BFBFBB0B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  <a:endParaRPr lang="en-US" altLang="zh-CN" dirty="0"/>
          </a:p>
          <a:p>
            <a:r>
              <a:rPr lang="zh-CN" altLang="en-US" dirty="0"/>
              <a:t>集成学习</a:t>
            </a:r>
            <a:endParaRPr lang="en-US" altLang="zh-CN" dirty="0"/>
          </a:p>
          <a:p>
            <a:r>
              <a:rPr lang="zh-CN" altLang="en-US" dirty="0"/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907661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2C7CA-6C30-4B96-8E8E-062B5B19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集成学习</a:t>
            </a:r>
            <a:r>
              <a:rPr lang="en-US" altLang="zh-CN" dirty="0"/>
              <a:t>——Boosting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5A81B9-2948-4405-A117-27D7E8D95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提升树</a:t>
            </a:r>
            <a:r>
              <a:rPr lang="en-US" altLang="zh-CN" dirty="0"/>
              <a:t>(boosting tree)</a:t>
            </a:r>
            <a:r>
              <a:rPr lang="zh-CN" altLang="en-US" dirty="0"/>
              <a:t>算法：</a:t>
            </a:r>
            <a:endParaRPr lang="en-US" altLang="zh-CN" dirty="0"/>
          </a:p>
          <a:p>
            <a:pPr lvl="1"/>
            <a:r>
              <a:rPr lang="zh-CN" altLang="en-US" dirty="0"/>
              <a:t>以决策树</a:t>
            </a:r>
            <a:r>
              <a:rPr lang="en-US" altLang="zh-CN" dirty="0"/>
              <a:t>(</a:t>
            </a:r>
            <a:r>
              <a:rPr lang="zh-CN" altLang="en-US" dirty="0"/>
              <a:t>分类树（最小化基尼指数）或回归树（以相邻节点的均值作为分裂点，去寻找平方误差最小的分裂点）</a:t>
            </a:r>
            <a:r>
              <a:rPr lang="en-US" altLang="zh-CN" dirty="0"/>
              <a:t>)</a:t>
            </a:r>
            <a:r>
              <a:rPr lang="zh-CN" altLang="en-US" dirty="0"/>
              <a:t>，为基分类器的提升方法。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梯度提升</a:t>
            </a:r>
            <a:r>
              <a:rPr lang="en-US" altLang="zh-CN" dirty="0"/>
              <a:t>(gradient boosting)</a:t>
            </a:r>
            <a:r>
              <a:rPr lang="zh-CN" altLang="en-US" dirty="0"/>
              <a:t>算法：</a:t>
            </a:r>
            <a:endParaRPr lang="en-US" altLang="zh-CN" dirty="0"/>
          </a:p>
          <a:p>
            <a:pPr lvl="1"/>
            <a:r>
              <a:rPr lang="en-US" altLang="zh-CN" dirty="0"/>
              <a:t>Freidman</a:t>
            </a:r>
            <a:r>
              <a:rPr lang="zh-CN" altLang="en-US" dirty="0"/>
              <a:t>就提出了梯度提升</a:t>
            </a:r>
            <a:r>
              <a:rPr lang="en-US" altLang="zh-CN" dirty="0"/>
              <a:t>(gradient boosting)</a:t>
            </a:r>
            <a:r>
              <a:rPr lang="zh-CN" altLang="en-US" dirty="0"/>
              <a:t>算法。</a:t>
            </a:r>
            <a:endParaRPr lang="en-US" altLang="zh-CN" dirty="0"/>
          </a:p>
          <a:p>
            <a:pPr lvl="1"/>
            <a:r>
              <a:rPr lang="zh-CN" altLang="en-US" dirty="0"/>
              <a:t>它主要思想是利用损失函数的负梯度，去近似求解残差。</a:t>
            </a:r>
          </a:p>
        </p:txBody>
      </p:sp>
    </p:spTree>
    <p:extLst>
      <p:ext uri="{BB962C8B-B14F-4D97-AF65-F5344CB8AC3E}">
        <p14:creationId xmlns:p14="http://schemas.microsoft.com/office/powerpoint/2010/main" val="700187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16E62-41AB-4A86-B8CD-C8EC64FC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集成学习</a:t>
            </a:r>
            <a:r>
              <a:rPr lang="en-US" altLang="zh-CN" dirty="0"/>
              <a:t>——Boosting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AB3696-32FF-45F0-A637-6E30F7F53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XGBoost</a:t>
            </a:r>
            <a:r>
              <a:rPr lang="en-US" altLang="zh-CN" dirty="0"/>
              <a:t>(Extreme Gradient Boosting)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是</a:t>
            </a:r>
            <a:r>
              <a:rPr lang="en-US" altLang="zh-CN" dirty="0"/>
              <a:t>GBDT</a:t>
            </a:r>
            <a:r>
              <a:rPr lang="zh-CN" altLang="en-US" dirty="0"/>
              <a:t>的一种高效实现。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XGBoost</a:t>
            </a:r>
            <a:r>
              <a:rPr lang="zh-CN" altLang="en-US" dirty="0"/>
              <a:t>与</a:t>
            </a:r>
            <a:r>
              <a:rPr lang="en-US" altLang="zh-CN" dirty="0"/>
              <a:t>GBDT</a:t>
            </a:r>
            <a:r>
              <a:rPr lang="zh-CN" altLang="en-US" dirty="0"/>
              <a:t>主要的差别在于：</a:t>
            </a:r>
            <a:endParaRPr lang="en-US" altLang="zh-CN" dirty="0"/>
          </a:p>
          <a:p>
            <a:pPr lvl="2"/>
            <a:r>
              <a:rPr lang="zh-CN" altLang="en-US" dirty="0"/>
              <a:t>传统的</a:t>
            </a:r>
            <a:r>
              <a:rPr lang="en-US" altLang="zh-CN" dirty="0"/>
              <a:t>GBDT</a:t>
            </a:r>
            <a:r>
              <a:rPr lang="zh-CN" altLang="en-US" dirty="0"/>
              <a:t>在计算</a:t>
            </a:r>
            <a:r>
              <a:rPr lang="en-US" altLang="zh-CN" dirty="0"/>
              <a:t>loss</a:t>
            </a:r>
            <a:r>
              <a:rPr lang="zh-CN" altLang="en-US" dirty="0"/>
              <a:t>函数时，只使用了一阶导数；而</a:t>
            </a:r>
            <a:r>
              <a:rPr lang="en-US" altLang="zh-CN" dirty="0" err="1"/>
              <a:t>XGBoost</a:t>
            </a:r>
            <a:r>
              <a:rPr lang="zh-CN" altLang="en-US" dirty="0"/>
              <a:t>对</a:t>
            </a:r>
            <a:r>
              <a:rPr lang="en-US" altLang="zh-CN" dirty="0"/>
              <a:t>Loss</a:t>
            </a:r>
            <a:r>
              <a:rPr lang="zh-CN" altLang="en-US" dirty="0"/>
              <a:t>进行泰勒展开，取了一阶导数和二阶导数。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XGBoost</a:t>
            </a:r>
            <a:r>
              <a:rPr lang="zh-CN" altLang="en-US" dirty="0"/>
              <a:t>还考虑了正则化项，包含了对复杂模型的惩罚，提高了泛化程度。并且在目标函数中添加正则项，来防止过拟合。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XGBoost</a:t>
            </a:r>
            <a:r>
              <a:rPr lang="zh-CN" altLang="en-US" dirty="0"/>
              <a:t>还采用列抽样和并行处理等方式，提高了效率。</a:t>
            </a:r>
          </a:p>
        </p:txBody>
      </p:sp>
    </p:spTree>
    <p:extLst>
      <p:ext uri="{BB962C8B-B14F-4D97-AF65-F5344CB8AC3E}">
        <p14:creationId xmlns:p14="http://schemas.microsoft.com/office/powerpoint/2010/main" val="611211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E5A86-C925-471C-9B08-22FC78F1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D972E-CCC4-4E43-91E5-0BFBFBB0B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  <a:endParaRPr lang="en-US" altLang="zh-CN" dirty="0"/>
          </a:p>
          <a:p>
            <a:r>
              <a:rPr lang="zh-CN" altLang="en-US" dirty="0"/>
              <a:t>集成学习</a:t>
            </a:r>
            <a:endParaRPr lang="en-US" altLang="zh-CN" dirty="0"/>
          </a:p>
          <a:p>
            <a:r>
              <a:rPr lang="zh-CN" altLang="en-US" dirty="0"/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3220909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5CBA7-9D64-48BF-975F-1D5FCAF5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总结及与业务的结合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CCD43-E005-4CFE-AA15-1F864F2A6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树模型更加适合于去处理异质化数据：</a:t>
            </a:r>
            <a:endParaRPr lang="en-US" altLang="zh-CN" dirty="0"/>
          </a:p>
          <a:p>
            <a:pPr lvl="1"/>
            <a:r>
              <a:rPr lang="zh-CN" altLang="en-US" dirty="0"/>
              <a:t>优质模型。</a:t>
            </a:r>
          </a:p>
        </p:txBody>
      </p:sp>
    </p:spTree>
    <p:extLst>
      <p:ext uri="{BB962C8B-B14F-4D97-AF65-F5344CB8AC3E}">
        <p14:creationId xmlns:p14="http://schemas.microsoft.com/office/powerpoint/2010/main" val="2357851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FEF06-D5AB-47CD-8CAB-CEFA30CA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总结及与业务的结合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AF3E2-C828-4184-8D4A-37FB65937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对于同质数据的处理：</a:t>
            </a:r>
            <a:endParaRPr lang="en-US" altLang="zh-CN" dirty="0"/>
          </a:p>
          <a:p>
            <a:pPr lvl="1"/>
            <a:r>
              <a:rPr lang="zh-CN" altLang="en-US" dirty="0"/>
              <a:t>多任务深度模型。</a:t>
            </a:r>
          </a:p>
        </p:txBody>
      </p:sp>
      <p:pic>
        <p:nvPicPr>
          <p:cNvPr id="15362" name="Picture 2" descr="img">
            <a:extLst>
              <a:ext uri="{FF2B5EF4-FFF2-40B4-BE49-F238E27FC236}">
                <a16:creationId xmlns:a16="http://schemas.microsoft.com/office/drawing/2014/main" id="{1045A68B-BAF5-44D6-AE24-78A7F184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537" y="1300082"/>
            <a:ext cx="5467453" cy="540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47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FE54B-8AD0-4342-B5FF-85628243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84F0A-C593-4DCC-8A72-E1BD3C204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最贴近于人类思维的模型。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定义：</a:t>
            </a:r>
            <a:endParaRPr lang="en-US" altLang="zh-CN" dirty="0"/>
          </a:p>
          <a:p>
            <a:pPr lvl="1"/>
            <a:r>
              <a:rPr lang="zh-CN" altLang="en-US" sz="2800" dirty="0"/>
              <a:t>是一种基于特征空间划分的，具有树形分支结构的模型。</a:t>
            </a:r>
          </a:p>
        </p:txBody>
      </p:sp>
    </p:spTree>
    <p:extLst>
      <p:ext uri="{BB962C8B-B14F-4D97-AF65-F5344CB8AC3E}">
        <p14:creationId xmlns:p14="http://schemas.microsoft.com/office/powerpoint/2010/main" val="178212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72E42-3C3A-4D19-A997-360743B0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6CCFE-1552-47EA-A713-3C6363863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75305" cy="4351338"/>
          </a:xfrm>
        </p:spPr>
        <p:txBody>
          <a:bodyPr/>
          <a:lstStyle/>
          <a:p>
            <a:r>
              <a:rPr lang="zh-CN" altLang="en-US" dirty="0"/>
              <a:t>树模型中最基础，也是最有名的模型。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被认为是一堆条件判断的规则集合。</a:t>
            </a:r>
          </a:p>
        </p:txBody>
      </p:sp>
      <p:pic>
        <p:nvPicPr>
          <p:cNvPr id="4" name="Picture 2" descr="决策树">
            <a:extLst>
              <a:ext uri="{FF2B5EF4-FFF2-40B4-BE49-F238E27FC236}">
                <a16:creationId xmlns:a16="http://schemas.microsoft.com/office/drawing/2014/main" id="{0FFE9F11-5AA1-467D-8D3F-69FF76EAD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565" y="926751"/>
            <a:ext cx="7622092" cy="451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65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4C534-4B2A-4CB8-9DBE-9137DCEC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96545-B768-4317-9B7F-47F79D4B6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在众多特征中，应该选择哪个特征划分特征空间，建立节点呢？</a:t>
            </a:r>
            <a:endParaRPr lang="en-US" altLang="zh-CN" dirty="0"/>
          </a:p>
          <a:p>
            <a:pPr marL="0" indent="0" algn="r">
              <a:buNone/>
            </a:pPr>
            <a:r>
              <a:rPr lang="en-US" altLang="zh-CN" dirty="0"/>
              <a:t>——</a:t>
            </a:r>
            <a:r>
              <a:rPr lang="zh-CN" altLang="en-US" dirty="0"/>
              <a:t>特征选择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zh-CN" altLang="en-US" dirty="0"/>
              <a:t>决策树生成</a:t>
            </a:r>
            <a:r>
              <a:rPr lang="en-US" altLang="zh-CN" dirty="0"/>
              <a:t> </a:t>
            </a:r>
            <a:r>
              <a:rPr lang="zh-CN" altLang="en-US" dirty="0"/>
              <a:t>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递归划分特征空间，从而建立决策树的方式，很可能会导致过拟合。应该如何避免呢？</a:t>
            </a:r>
            <a:endParaRPr lang="en-US" altLang="zh-CN" dirty="0"/>
          </a:p>
          <a:p>
            <a:pPr marL="0" indent="0" algn="r">
              <a:buNone/>
            </a:pPr>
            <a:r>
              <a:rPr lang="en-US" altLang="zh-CN" dirty="0"/>
              <a:t>——</a:t>
            </a:r>
            <a:r>
              <a:rPr lang="zh-CN" altLang="en-US" dirty="0"/>
              <a:t>决策树剪枝问题</a:t>
            </a:r>
          </a:p>
        </p:txBody>
      </p:sp>
    </p:spTree>
    <p:extLst>
      <p:ext uri="{BB962C8B-B14F-4D97-AF65-F5344CB8AC3E}">
        <p14:creationId xmlns:p14="http://schemas.microsoft.com/office/powerpoint/2010/main" val="255586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58370-3F24-42CC-8DA5-0B6C746A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  <a:r>
              <a:rPr lang="en-US" altLang="zh-CN" dirty="0"/>
              <a:t>——</a:t>
            </a:r>
            <a:r>
              <a:rPr lang="zh-CN" altLang="en-US" dirty="0"/>
              <a:t> 特征选择及决策树生成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049957-5A2C-4A60-B967-ABBD4538F2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/>
                  <a:t>ID3</a:t>
                </a:r>
                <a:r>
                  <a:rPr lang="zh-CN" altLang="en-US" dirty="0"/>
                  <a:t>算法（</a:t>
                </a:r>
                <a:r>
                  <a:rPr lang="en-US" altLang="zh-CN" dirty="0"/>
                  <a:t>Iterative Dichotomiser 3</a:t>
                </a:r>
                <a:r>
                  <a:rPr lang="zh-CN" altLang="en-US" dirty="0"/>
                  <a:t>）：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特征的概率：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lvl="1"/>
                <a:endParaRPr lang="en-US" altLang="zh-CN" b="0" dirty="0"/>
              </a:p>
              <a:p>
                <a:pPr lvl="1"/>
                <a:r>
                  <a:rPr lang="zh-CN" altLang="en-US" dirty="0"/>
                  <a:t>变量的熵：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数据集的熵：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特征对数据集的条件熵：</a:t>
                </a:r>
                <a:r>
                  <a:rPr lang="en-US" altLang="zh-CN" b="0" dirty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lvl="1"/>
                <a:r>
                  <a:rPr lang="zh-CN" altLang="en-US" dirty="0"/>
                  <a:t>信息增益：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049957-5A2C-4A60-B967-ABBD4538F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44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0C9E9-8FF7-4D75-B11E-37038041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  <a:r>
              <a:rPr lang="en-US" altLang="zh-CN" dirty="0"/>
              <a:t>——</a:t>
            </a:r>
            <a:r>
              <a:rPr lang="zh-CN" altLang="en-US" dirty="0"/>
              <a:t> 特征选择及决策树生成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38C4D57-4B48-4549-B391-5A1A3CBEB7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C4.5</a:t>
                </a:r>
                <a:r>
                  <a:rPr lang="zh-CN" altLang="en-US" dirty="0"/>
                  <a:t>算法：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取值唯一的特征的条件熵：</a:t>
                </a:r>
                <a:r>
                  <a:rPr lang="en-US" altLang="zh-CN" b="0" dirty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lvl="1"/>
                <a:r>
                  <a:rPr lang="zh-CN" altLang="en-US" dirty="0"/>
                  <a:t>取值唯一的特征的信息增益：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:endParaRPr lang="en-US" altLang="zh-CN" b="0" dirty="0"/>
              </a:p>
              <a:p>
                <a:pPr lvl="1"/>
                <a:endParaRPr lang="en-US" altLang="zh-CN" b="0" dirty="0"/>
              </a:p>
              <a:p>
                <a:pPr lvl="1"/>
                <a:r>
                  <a:rPr lang="zh-CN" altLang="en-US" dirty="0"/>
                  <a:t>信息增益比：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38C4D57-4B48-4549-B391-5A1A3CBEB7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96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7A57C-7BF4-4878-9630-B1451A1A3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  <a:r>
              <a:rPr lang="en-US" altLang="zh-CN" dirty="0"/>
              <a:t>——</a:t>
            </a:r>
            <a:r>
              <a:rPr lang="zh-CN" altLang="en-US" dirty="0"/>
              <a:t> 特征选择及决策树生成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364740-2057-41B3-BEA1-614B9EAF0C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CART</a:t>
                </a:r>
                <a:r>
                  <a:rPr lang="zh-CN" altLang="en-US" dirty="0"/>
                  <a:t>算法：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分类与回归树</a:t>
                </a:r>
                <a:r>
                  <a:rPr lang="en-US" altLang="zh-CN" dirty="0"/>
                  <a:t>(classification and regression tree, CART)</a:t>
                </a:r>
                <a:r>
                  <a:rPr lang="zh-CN" altLang="en-US" dirty="0"/>
                  <a:t>模型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基尼指数：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条件基尼指数：</a:t>
                </a:r>
                <a:r>
                  <a:rPr lang="en-US" altLang="zh-CN" b="0" dirty="0"/>
                  <a:t> 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364740-2057-41B3-BEA1-614B9EAF0C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854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0D79E-6564-4621-BB83-ED2F12CA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  <a:r>
              <a:rPr lang="en-US" altLang="zh-CN" dirty="0"/>
              <a:t>——</a:t>
            </a:r>
            <a:r>
              <a:rPr lang="zh-CN" altLang="en-US" dirty="0"/>
              <a:t> 特征选择及决策树生成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64F8D-7647-464D-B08F-B4EB161D4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CART</a:t>
            </a:r>
            <a:r>
              <a:rPr lang="zh-CN" altLang="en-US" dirty="0"/>
              <a:t>算法：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098" name="Picture 2" descr="img">
            <a:extLst>
              <a:ext uri="{FF2B5EF4-FFF2-40B4-BE49-F238E27FC236}">
                <a16:creationId xmlns:a16="http://schemas.microsoft.com/office/drawing/2014/main" id="{9B22705B-F9F5-4F18-8745-41C953D0A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26" y="2346455"/>
            <a:ext cx="5191125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g">
            <a:extLst>
              <a:ext uri="{FF2B5EF4-FFF2-40B4-BE49-F238E27FC236}">
                <a16:creationId xmlns:a16="http://schemas.microsoft.com/office/drawing/2014/main" id="{6049D798-2FFA-4575-8E87-DDFA559D8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851" y="1473654"/>
            <a:ext cx="4181668" cy="310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g">
            <a:extLst>
              <a:ext uri="{FF2B5EF4-FFF2-40B4-BE49-F238E27FC236}">
                <a16:creationId xmlns:a16="http://schemas.microsoft.com/office/drawing/2014/main" id="{6E3F4DFE-4D8D-4B5E-9A8C-F9384CE65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577" y="4709995"/>
            <a:ext cx="5257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47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723</Words>
  <Application>Microsoft Office PowerPoint</Application>
  <PresentationFormat>宽屏</PresentationFormat>
  <Paragraphs>120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等线</vt:lpstr>
      <vt:lpstr>等线 Light</vt:lpstr>
      <vt:lpstr>Arial</vt:lpstr>
      <vt:lpstr>Cambria Math</vt:lpstr>
      <vt:lpstr>Office 主题​​</vt:lpstr>
      <vt:lpstr>树模型</vt:lpstr>
      <vt:lpstr>树模型</vt:lpstr>
      <vt:lpstr>树模型</vt:lpstr>
      <vt:lpstr>决策树</vt:lpstr>
      <vt:lpstr>决策树</vt:lpstr>
      <vt:lpstr>决策树—— 特征选择及决策树生成</vt:lpstr>
      <vt:lpstr>决策树—— 特征选择及决策树生成</vt:lpstr>
      <vt:lpstr>决策树—— 特征选择及决策树生成</vt:lpstr>
      <vt:lpstr>决策树—— 特征选择及决策树生成</vt:lpstr>
      <vt:lpstr>决策树——决策树的剪枝</vt:lpstr>
      <vt:lpstr>树模型</vt:lpstr>
      <vt:lpstr>集成学习</vt:lpstr>
      <vt:lpstr>集成学习</vt:lpstr>
      <vt:lpstr>集成学习</vt:lpstr>
      <vt:lpstr>集成学习——Bagging</vt:lpstr>
      <vt:lpstr>集成学习——Bagging</vt:lpstr>
      <vt:lpstr>集成学习——Boosting</vt:lpstr>
      <vt:lpstr>集成学习——Boosting</vt:lpstr>
      <vt:lpstr>集成学习——Boosting</vt:lpstr>
      <vt:lpstr>集成学习——Boosting</vt:lpstr>
      <vt:lpstr>集成学习——Boosting</vt:lpstr>
      <vt:lpstr>树模型</vt:lpstr>
      <vt:lpstr> 总结及与业务的结合</vt:lpstr>
      <vt:lpstr>总结及与业务的结合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树模型</dc:title>
  <dc:creator>张 胜东</dc:creator>
  <cp:lastModifiedBy>张 胜东</cp:lastModifiedBy>
  <cp:revision>17</cp:revision>
  <dcterms:created xsi:type="dcterms:W3CDTF">2021-04-12T15:26:58Z</dcterms:created>
  <dcterms:modified xsi:type="dcterms:W3CDTF">2021-04-13T15:28:08Z</dcterms:modified>
</cp:coreProperties>
</file>