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24"/>
  </p:notesMasterIdLst>
  <p:sldIdLst>
    <p:sldId id="256" r:id="rId3"/>
    <p:sldId id="273" r:id="rId4"/>
    <p:sldId id="275" r:id="rId5"/>
    <p:sldId id="274" r:id="rId6"/>
    <p:sldId id="276" r:id="rId7"/>
    <p:sldId id="280" r:id="rId8"/>
    <p:sldId id="258" r:id="rId9"/>
    <p:sldId id="281" r:id="rId10"/>
    <p:sldId id="294" r:id="rId11"/>
    <p:sldId id="282" r:id="rId12"/>
    <p:sldId id="257" r:id="rId13"/>
    <p:sldId id="284" r:id="rId14"/>
    <p:sldId id="285" r:id="rId15"/>
    <p:sldId id="286" r:id="rId16"/>
    <p:sldId id="287" r:id="rId17"/>
    <p:sldId id="288" r:id="rId18"/>
    <p:sldId id="289" r:id="rId19"/>
    <p:sldId id="290" r:id="rId20"/>
    <p:sldId id="292" r:id="rId21"/>
    <p:sldId id="293" r:id="rId22"/>
    <p:sldId id="271" r:id="rId23"/>
  </p:sldIdLst>
  <p:sldSz cx="12192000" cy="6858000"/>
  <p:notesSz cx="6858000" cy="9144000"/>
  <p:embeddedFontLst>
    <p:embeddedFont>
      <p:font typeface="Arial Unicode MS" panose="020B0604020202020204" pitchFamily="34" charset="-122"/>
      <p:regular r:id="rId25"/>
    </p:embeddedFont>
    <p:embeddedFont>
      <p:font typeface="微软雅黑" panose="020B0503020204020204" pitchFamily="34" charset="-122"/>
      <p:regular r:id="rId26"/>
      <p:bold r:id="rId27"/>
    </p:embeddedFont>
    <p:embeddedFont>
      <p:font typeface="Calibri Light" panose="020F0302020204030204" pitchFamily="34" charset="0"/>
      <p:regular r:id="rId28"/>
      <p:italic r:id="rId29"/>
    </p:embeddedFont>
    <p:embeddedFont>
      <p:font typeface="Calibri" panose="020F0502020204030204" pitchFamily="34" charset="0"/>
      <p:regular r:id="rId30"/>
      <p:bold r:id="rId31"/>
      <p:italic r:id="rId32"/>
      <p:boldItalic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61A004F-25F3-4B67-B5A4-263DB9A1A0B4}">
          <p14:sldIdLst>
            <p14:sldId id="256"/>
            <p14:sldId id="273"/>
            <p14:sldId id="275"/>
            <p14:sldId id="274"/>
            <p14:sldId id="276"/>
            <p14:sldId id="280"/>
            <p14:sldId id="258"/>
            <p14:sldId id="281"/>
            <p14:sldId id="294"/>
            <p14:sldId id="282"/>
            <p14:sldId id="257"/>
            <p14:sldId id="284"/>
            <p14:sldId id="285"/>
            <p14:sldId id="286"/>
            <p14:sldId id="287"/>
            <p14:sldId id="288"/>
            <p14:sldId id="289"/>
            <p14:sldId id="290"/>
            <p14:sldId id="292"/>
            <p14:sldId id="293"/>
            <p14:sldId id="271"/>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7FB8"/>
    <a:srgbClr val="FFC000"/>
    <a:srgbClr val="75B5E1"/>
    <a:srgbClr val="65ACDD"/>
    <a:srgbClr val="439AD5"/>
    <a:srgbClr val="00A1E2"/>
    <a:srgbClr val="3598DB"/>
    <a:srgbClr val="58D68D"/>
    <a:srgbClr val="9A59B5"/>
    <a:srgbClr val="1BBC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21" autoAdjust="0"/>
    <p:restoredTop sz="94660"/>
  </p:normalViewPr>
  <p:slideViewPr>
    <p:cSldViewPr snapToGrid="0" showGuides="1">
      <p:cViewPr varScale="1">
        <p:scale>
          <a:sx n="74" d="100"/>
          <a:sy n="74" d="100"/>
        </p:scale>
        <p:origin x="672" y="72"/>
      </p:cViewPr>
      <p:guideLst>
        <p:guide orient="horz" pos="2160"/>
        <p:guide pos="3863"/>
      </p:guideLst>
    </p:cSldViewPr>
  </p:slideViewPr>
  <p:notesTextViewPr>
    <p:cViewPr>
      <p:scale>
        <a:sx n="1" d="1"/>
        <a:sy n="1" d="1"/>
      </p:scale>
      <p:origin x="0" y="0"/>
    </p:cViewPr>
  </p:notesTextViewPr>
  <p:sorterViewPr>
    <p:cViewPr>
      <p:scale>
        <a:sx n="75" d="100"/>
        <a:sy n="75" d="100"/>
      </p:scale>
      <p:origin x="0" y="-2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E032-CE55-4877-8F41-E474D88F5CE8}" type="datetimeFigureOut">
              <a:rPr lang="zh-CN" altLang="en-US" smtClean="0"/>
              <a:t>2015-05-11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DDE84-2FAC-49FC-A722-DEB755A59477}" type="slidenum">
              <a:rPr lang="zh-CN" altLang="en-US" smtClean="0"/>
              <a:t>‹#›</a:t>
            </a:fld>
            <a:endParaRPr lang="zh-CN" altLang="en-US"/>
          </a:p>
        </p:txBody>
      </p:sp>
    </p:spTree>
    <p:extLst>
      <p:ext uri="{BB962C8B-B14F-4D97-AF65-F5344CB8AC3E}">
        <p14:creationId xmlns:p14="http://schemas.microsoft.com/office/powerpoint/2010/main" val="294458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A3FDD-992F-4FCB-8B5F-E9462202474A}" type="slidenum">
              <a:rPr lang="zh-CN" altLang="en-US" smtClean="0"/>
              <a:t>6</a:t>
            </a:fld>
            <a:endParaRPr lang="zh-CN" altLang="en-US"/>
          </a:p>
        </p:txBody>
      </p:sp>
    </p:spTree>
    <p:extLst>
      <p:ext uri="{BB962C8B-B14F-4D97-AF65-F5344CB8AC3E}">
        <p14:creationId xmlns:p14="http://schemas.microsoft.com/office/powerpoint/2010/main" val="333253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A3FDD-992F-4FCB-8B5F-E9462202474A}" type="slidenum">
              <a:rPr lang="zh-CN" altLang="en-US" smtClean="0"/>
              <a:t>12</a:t>
            </a:fld>
            <a:endParaRPr lang="zh-CN" altLang="en-US"/>
          </a:p>
        </p:txBody>
      </p:sp>
    </p:spTree>
    <p:extLst>
      <p:ext uri="{BB962C8B-B14F-4D97-AF65-F5344CB8AC3E}">
        <p14:creationId xmlns:p14="http://schemas.microsoft.com/office/powerpoint/2010/main" val="269284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159186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20019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161322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extLst>
      <p:ext uri="{BB962C8B-B14F-4D97-AF65-F5344CB8AC3E}">
        <p14:creationId xmlns:p14="http://schemas.microsoft.com/office/powerpoint/2010/main" val="180085330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rgbClr val="BF3420"/>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rgbClr val="BF3420"/>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extLst>
      <p:ext uri="{BB962C8B-B14F-4D97-AF65-F5344CB8AC3E}">
        <p14:creationId xmlns:p14="http://schemas.microsoft.com/office/powerpoint/2010/main" val="310556456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3476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30878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1343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1076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6002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796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2563865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9003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9147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378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2502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758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63659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125066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233687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12875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36828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87421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938A447-4673-4122-86AD-0E27A0B17D8C}" type="datetimeFigureOut">
              <a:rPr lang="zh-CN" altLang="en-US" smtClean="0"/>
              <a:t>2015-05-11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190291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8A447-4673-4122-86AD-0E27A0B17D8C}" type="datetimeFigureOut">
              <a:rPr lang="zh-CN" altLang="en-US" smtClean="0"/>
              <a:t>2015-05-11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35753-269F-4267-B2D2-9B332266F962}" type="slidenum">
              <a:rPr lang="zh-CN" altLang="en-US" smtClean="0"/>
              <a:t>‹#›</a:t>
            </a:fld>
            <a:endParaRPr lang="zh-CN" altLang="en-US"/>
          </a:p>
        </p:txBody>
      </p:sp>
    </p:spTree>
    <p:extLst>
      <p:ext uri="{BB962C8B-B14F-4D97-AF65-F5344CB8AC3E}">
        <p14:creationId xmlns:p14="http://schemas.microsoft.com/office/powerpoint/2010/main" val="219061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8A447-4673-4122-86AD-0E27A0B17D8C}" type="datetimeFigureOut">
              <a:rPr lang="zh-CN" altLang="en-US" smtClean="0">
                <a:solidFill>
                  <a:prstClr val="black">
                    <a:tint val="75000"/>
                  </a:prstClr>
                </a:solidFill>
              </a:rPr>
              <a:pPr/>
              <a:t>2015-05-11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35753-269F-4267-B2D2-9B332266F962}"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65450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7FB8"/>
        </a:solidFill>
        <a:effectLst/>
      </p:bgPr>
    </p:bg>
    <p:spTree>
      <p:nvGrpSpPr>
        <p:cNvPr id="1" name=""/>
        <p:cNvGrpSpPr/>
        <p:nvPr/>
      </p:nvGrpSpPr>
      <p:grpSpPr>
        <a:xfrm>
          <a:off x="0" y="0"/>
          <a:ext cx="0" cy="0"/>
          <a:chOff x="0" y="0"/>
          <a:chExt cx="0" cy="0"/>
        </a:xfrm>
      </p:grpSpPr>
      <p:cxnSp>
        <p:nvCxnSpPr>
          <p:cNvPr id="11" name="直接连接符 10"/>
          <p:cNvCxnSpPr/>
          <p:nvPr/>
        </p:nvCxnSpPr>
        <p:spPr>
          <a:xfrm>
            <a:off x="3505200" y="3796196"/>
            <a:ext cx="51816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194643" y="4092028"/>
            <a:ext cx="5743880" cy="1200329"/>
          </a:xfrm>
          <a:prstGeom prst="rect">
            <a:avLst/>
          </a:prstGeom>
          <a:noFill/>
        </p:spPr>
        <p:txBody>
          <a:bodyPr wrap="none" rtlCol="0">
            <a:spAutoFit/>
          </a:bodyPr>
          <a:lstStyle/>
          <a:p>
            <a:pPr algn="ctr"/>
            <a:r>
              <a:rPr lang="zh-CN" altLang="zh-CN" sz="3600" dirty="0">
                <a:solidFill>
                  <a:schemeClr val="bg1"/>
                </a:solidFill>
                <a:latin typeface="微软雅黑" panose="020B0503020204020204" pitchFamily="34" charset="-122"/>
                <a:ea typeface="微软雅黑" panose="020B0503020204020204" pitchFamily="34" charset="-122"/>
              </a:rPr>
              <a:t>基于联络圈的跨平台多</a:t>
            </a:r>
            <a:r>
              <a:rPr lang="zh-CN" altLang="zh-CN" sz="3600" dirty="0" smtClean="0">
                <a:solidFill>
                  <a:schemeClr val="bg1"/>
                </a:solidFill>
                <a:latin typeface="微软雅黑" panose="020B0503020204020204" pitchFamily="34" charset="-122"/>
                <a:ea typeface="微软雅黑" panose="020B0503020204020204" pitchFamily="34" charset="-122"/>
              </a:rPr>
              <a:t>终端</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algn="ctr"/>
            <a:r>
              <a:rPr lang="zh-CN" altLang="zh-CN" sz="3600" dirty="0" smtClean="0">
                <a:solidFill>
                  <a:schemeClr val="bg1"/>
                </a:solidFill>
                <a:latin typeface="微软雅黑" panose="020B0503020204020204" pitchFamily="34" charset="-122"/>
                <a:ea typeface="微软雅黑" panose="020B0503020204020204" pitchFamily="34" charset="-122"/>
              </a:rPr>
              <a:t>信息</a:t>
            </a:r>
            <a:r>
              <a:rPr lang="zh-CN" altLang="zh-CN" sz="3600" dirty="0">
                <a:solidFill>
                  <a:schemeClr val="bg1"/>
                </a:solidFill>
                <a:latin typeface="微软雅黑" panose="020B0503020204020204" pitchFamily="34" charset="-122"/>
                <a:ea typeface="微软雅黑" panose="020B0503020204020204" pitchFamily="34" charset="-122"/>
              </a:rPr>
              <a:t>共享推送系统</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6" name="直角三角形 15"/>
          <p:cNvSpPr/>
          <p:nvPr/>
        </p:nvSpPr>
        <p:spPr>
          <a:xfrm rot="5400000" flipV="1">
            <a:off x="11535450" y="0"/>
            <a:ext cx="656550" cy="65655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734" y="1433230"/>
            <a:ext cx="3155255" cy="2362966"/>
          </a:xfrm>
          <a:prstGeom prst="rect">
            <a:avLst/>
          </a:prstGeom>
        </p:spPr>
      </p:pic>
    </p:spTree>
    <p:extLst>
      <p:ext uri="{BB962C8B-B14F-4D97-AF65-F5344CB8AC3E}">
        <p14:creationId xmlns:p14="http://schemas.microsoft.com/office/powerpoint/2010/main" val="3866682923"/>
      </p:ext>
    </p:extLst>
  </p:cSld>
  <p:clrMapOvr>
    <a:masterClrMapping/>
  </p:clrMapOvr>
  <mc:AlternateContent xmlns:mc="http://schemas.openxmlformats.org/markup-compatibility/2006" xmlns:p14="http://schemas.microsoft.com/office/powerpoint/2010/main">
    <mc:Choice Requires="p14">
      <p:transition spd="slow" p14:dur="3900" advClick="0" advTm="3000">
        <p14:glitter pattern="hexagon"/>
        <p:sndAc>
          <p:stSnd>
            <p:snd r:embed="rId2" name="chimes.wav"/>
          </p:stSnd>
        </p:sndAc>
      </p:transition>
    </mc:Choice>
    <mc:Fallback xmlns="">
      <p:transition spd="slow" advClick="0" advTm="3000">
        <p:fade/>
        <p:sndAc>
          <p:stSnd>
            <p:snd r:embed="rId4" name="chimes.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38400" y="28576"/>
            <a:ext cx="3513584" cy="1143000"/>
          </a:xfrm>
        </p:spPr>
        <p:txBody>
          <a:bodyPr>
            <a:normAutofit/>
          </a:bodyPr>
          <a:lstStyle/>
          <a:p>
            <a:pPr algn="l"/>
            <a:r>
              <a:rPr lang="zh-CN" altLang="en-US" sz="3200" b="1" dirty="0">
                <a:solidFill>
                  <a:schemeClr val="bg1">
                    <a:lumMod val="65000"/>
                  </a:schemeClr>
                </a:solidFill>
                <a:latin typeface="微软雅黑" pitchFamily="34" charset="-122"/>
                <a:ea typeface="微软雅黑" pitchFamily="34" charset="-122"/>
              </a:rPr>
              <a:t>目录</a:t>
            </a:r>
            <a:endParaRPr lang="zh-CN" altLang="en-US" sz="3200" dirty="0">
              <a:solidFill>
                <a:schemeClr val="bg1">
                  <a:lumMod val="65000"/>
                </a:schemeClr>
              </a:solidFill>
              <a:ea typeface="微软雅黑" pitchFamily="34" charset="-122"/>
              <a:cs typeface="Arial Unicode MS" pitchFamily="34" charset="-122"/>
            </a:endParaRPr>
          </a:p>
        </p:txBody>
      </p:sp>
      <p:sp>
        <p:nvSpPr>
          <p:cNvPr id="17" name="TextBox 16"/>
          <p:cNvSpPr txBox="1"/>
          <p:nvPr/>
        </p:nvSpPr>
        <p:spPr>
          <a:xfrm>
            <a:off x="3672941" y="2510651"/>
            <a:ext cx="3983966" cy="1501635"/>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dirty="0" smtClean="0">
                <a:solidFill>
                  <a:schemeClr val="bg1">
                    <a:lumMod val="65000"/>
                  </a:schemeClr>
                </a:solidFill>
                <a:latin typeface="微软雅黑" pitchFamily="34" charset="-122"/>
                <a:ea typeface="微软雅黑" pitchFamily="34" charset="-122"/>
              </a:rPr>
              <a:t>需求分析及流程</a:t>
            </a:r>
            <a:endParaRPr lang="zh-CN" altLang="en-US" sz="2400" b="1" dirty="0">
              <a:solidFill>
                <a:schemeClr val="bg1">
                  <a:lumMod val="65000"/>
                </a:schemeClr>
              </a:solidFill>
              <a:latin typeface="微软雅黑" pitchFamily="34" charset="-122"/>
              <a:ea typeface="微软雅黑" pitchFamily="34" charset="-122"/>
            </a:endParaRPr>
          </a:p>
        </p:txBody>
      </p:sp>
      <p:sp>
        <p:nvSpPr>
          <p:cNvPr id="18" name="椭圆 17"/>
          <p:cNvSpPr/>
          <p:nvPr/>
        </p:nvSpPr>
        <p:spPr>
          <a:xfrm>
            <a:off x="3360264" y="2788184"/>
            <a:ext cx="1116090" cy="1116090"/>
          </a:xfrm>
          <a:prstGeom prst="ellipse">
            <a:avLst/>
          </a:prstGeom>
          <a:solidFill>
            <a:schemeClr val="bg1"/>
          </a:solidFill>
          <a:ln w="19050">
            <a:solidFill>
              <a:schemeClr val="bg1">
                <a:lumMod val="65000"/>
              </a:schemeClr>
            </a:solidFill>
          </a:ln>
        </p:spPr>
        <p:txBody>
          <a:bodyPr wrap="none" rtlCol="0" anchor="ctr">
            <a:noAutofit/>
          </a:bodyPr>
          <a:lstStyle/>
          <a:p>
            <a:pPr algn="ctr"/>
            <a:r>
              <a:rPr lang="en-US" altLang="zh-CN" sz="2800" b="1" dirty="0" smtClean="0">
                <a:solidFill>
                  <a:srgbClr val="FFC000"/>
                </a:solidFill>
                <a:latin typeface="Arial Unicode MS" pitchFamily="34" charset="-122"/>
                <a:ea typeface="Arial Unicode MS" pitchFamily="34" charset="-122"/>
                <a:cs typeface="Arial Unicode MS" pitchFamily="34" charset="-122"/>
              </a:rPr>
              <a:t>3</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25" name="矩形 24"/>
          <p:cNvSpPr/>
          <p:nvPr/>
        </p:nvSpPr>
        <p:spPr>
          <a:xfrm>
            <a:off x="3360264" y="478574"/>
            <a:ext cx="1212576" cy="369332"/>
          </a:xfrm>
          <a:prstGeom prst="rect">
            <a:avLst/>
          </a:prstGeom>
        </p:spPr>
        <p:txBody>
          <a:bodyPr wrap="none">
            <a:spAutoFit/>
          </a:bodyPr>
          <a:lstStyle/>
          <a:p>
            <a:r>
              <a:rPr lang="en-US" altLang="zh-CN" b="1" dirty="0">
                <a:solidFill>
                  <a:srgbClr val="FFC000"/>
                </a:solidFill>
                <a:ea typeface="微软雅黑" pitchFamily="34" charset="-122"/>
                <a:cs typeface="Arial Unicode MS" pitchFamily="34" charset="-122"/>
              </a:rPr>
              <a:t>CONTENTS</a:t>
            </a:r>
            <a:endParaRPr lang="zh-CN" altLang="en-US" b="1" dirty="0">
              <a:solidFill>
                <a:srgbClr val="FFC000"/>
              </a:solidFill>
            </a:endParaRPr>
          </a:p>
        </p:txBody>
      </p:sp>
    </p:spTree>
    <p:extLst>
      <p:ext uri="{BB962C8B-B14F-4D97-AF65-F5344CB8AC3E}">
        <p14:creationId xmlns:p14="http://schemas.microsoft.com/office/powerpoint/2010/main" val="2339578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组合 16"/>
          <p:cNvGrpSpPr/>
          <p:nvPr/>
        </p:nvGrpSpPr>
        <p:grpSpPr>
          <a:xfrm>
            <a:off x="6226630" y="0"/>
            <a:ext cx="5965370" cy="6858000"/>
            <a:chOff x="7737752" y="0"/>
            <a:chExt cx="4454247" cy="6858000"/>
          </a:xfrm>
        </p:grpSpPr>
        <p:sp>
          <p:nvSpPr>
            <p:cNvPr id="8" name="矩形 7"/>
            <p:cNvSpPr/>
            <p:nvPr/>
          </p:nvSpPr>
          <p:spPr>
            <a:xfrm>
              <a:off x="7790760" y="0"/>
              <a:ext cx="4401239" cy="6858000"/>
            </a:xfrm>
            <a:prstGeom prst="rect">
              <a:avLst/>
            </a:pr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p:nvSpPr>
          <p:spPr>
            <a:xfrm rot="5400000">
              <a:off x="7712054" y="3268389"/>
              <a:ext cx="372618" cy="32122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6949553" y="1004518"/>
            <a:ext cx="4949722" cy="5016758"/>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这</a:t>
            </a:r>
            <a:r>
              <a:rPr lang="zh-CN" altLang="en-US" sz="2000" dirty="0">
                <a:solidFill>
                  <a:schemeClr val="bg1"/>
                </a:solidFill>
                <a:latin typeface="微软雅黑" panose="020B0503020204020204" pitchFamily="34" charset="-122"/>
                <a:ea typeface="微软雅黑" panose="020B0503020204020204" pitchFamily="34" charset="-122"/>
              </a:rPr>
              <a:t>款应用操作过程简单容易上手。首先作为一个新用户需要进行注册，因为目前我们这款应用主要是针对校内学生使用，所以需要使用学号进行注册，同时在注册的同时要注明自己的学院，以及班级。那么在注册成功之后，系统会自动默认用户在其所属学院和班级的联络圈。如果，是老用户就可以选择用学号和密码进行登录。登录完成后，在首页，我们需要找到信息发送按钮，点击后会弹出相应的对话框。编辑信息之前，可以选择相应的</a:t>
            </a:r>
            <a:r>
              <a:rPr lang="zh-CN" altLang="en-US" sz="2000" b="1" dirty="0">
                <a:solidFill>
                  <a:schemeClr val="bg1"/>
                </a:solidFill>
                <a:latin typeface="微软雅黑" panose="020B0503020204020204" pitchFamily="34" charset="-122"/>
                <a:ea typeface="微软雅黑" panose="020B0503020204020204" pitchFamily="34" charset="-122"/>
              </a:rPr>
              <a:t>联络圈以及模板类型</a:t>
            </a:r>
            <a:r>
              <a:rPr lang="zh-CN" altLang="en-US" sz="2000" dirty="0">
                <a:solidFill>
                  <a:schemeClr val="bg1"/>
                </a:solidFill>
                <a:latin typeface="微软雅黑" panose="020B0503020204020204" pitchFamily="34" charset="-122"/>
                <a:ea typeface="微软雅黑" panose="020B0503020204020204" pitchFamily="34" charset="-122"/>
              </a:rPr>
              <a:t>。信息编辑完成后，点击</a:t>
            </a:r>
            <a:r>
              <a:rPr lang="zh-CN" altLang="en-US" sz="2000" dirty="0" smtClean="0">
                <a:solidFill>
                  <a:schemeClr val="bg1"/>
                </a:solidFill>
                <a:latin typeface="微软雅黑" panose="020B0503020204020204" pitchFamily="34" charset="-122"/>
                <a:ea typeface="微软雅黑" panose="020B0503020204020204" pitchFamily="34" charset="-122"/>
              </a:rPr>
              <a:t>发送至相应联络圈，</a:t>
            </a:r>
            <a:r>
              <a:rPr lang="zh-CN" altLang="en-US" sz="2000" dirty="0">
                <a:solidFill>
                  <a:schemeClr val="bg1"/>
                </a:solidFill>
                <a:latin typeface="微软雅黑" panose="020B0503020204020204" pitchFamily="34" charset="-122"/>
                <a:ea typeface="微软雅黑" panose="020B0503020204020204" pitchFamily="34" charset="-122"/>
              </a:rPr>
              <a:t>那么一个基本的功能就完成了。除此之外，还有相应的图片添加功能，时事评论交流功能。当然，在注册完成后，可以做一个简单的个人信息完善。</a:t>
            </a:r>
            <a:endParaRPr lang="zh-CN" altLang="en-US" sz="2000"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82" y="313803"/>
            <a:ext cx="5162476" cy="5659952"/>
          </a:xfrm>
          <a:prstGeom prst="rect">
            <a:avLst/>
          </a:prstGeom>
        </p:spPr>
      </p:pic>
      <p:sp>
        <p:nvSpPr>
          <p:cNvPr id="4" name="矩形 3"/>
          <p:cNvSpPr/>
          <p:nvPr/>
        </p:nvSpPr>
        <p:spPr>
          <a:xfrm>
            <a:off x="1969952" y="6279634"/>
            <a:ext cx="1801947" cy="369332"/>
          </a:xfrm>
          <a:prstGeom prst="rect">
            <a:avLst/>
          </a:prstGeom>
        </p:spPr>
        <p:txBody>
          <a:bodyPr wrap="square">
            <a:spAutoFit/>
          </a:bodyPr>
          <a:lstStyle/>
          <a:p>
            <a:pPr algn="ctr"/>
            <a:r>
              <a:rPr lang="zh-CN" altLang="en-US" b="1" dirty="0" smtClean="0">
                <a:solidFill>
                  <a:srgbClr val="297FB8"/>
                </a:solidFill>
                <a:latin typeface="微软雅黑" pitchFamily="34" charset="-122"/>
                <a:ea typeface="微软雅黑" pitchFamily="34" charset="-122"/>
              </a:rPr>
              <a:t>主要功能流程图</a:t>
            </a:r>
            <a:endParaRPr lang="zh-CN" altLang="en-US" b="1" dirty="0">
              <a:solidFill>
                <a:srgbClr val="297FB8"/>
              </a:solidFill>
              <a:latin typeface="微软雅黑" pitchFamily="34" charset="-122"/>
              <a:ea typeface="微软雅黑" pitchFamily="34" charset="-122"/>
            </a:endParaRPr>
          </a:p>
        </p:txBody>
      </p:sp>
      <p:sp>
        <p:nvSpPr>
          <p:cNvPr id="18" name="矩形 17"/>
          <p:cNvSpPr/>
          <p:nvPr/>
        </p:nvSpPr>
        <p:spPr>
          <a:xfrm>
            <a:off x="6603275" y="313803"/>
            <a:ext cx="2201244" cy="523220"/>
          </a:xfrm>
          <a:prstGeom prst="rect">
            <a:avLst/>
          </a:prstGeom>
        </p:spPr>
        <p:txBody>
          <a:bodyPr wrap="none">
            <a:spAutoFit/>
          </a:bodyPr>
          <a:lstStyle/>
          <a:p>
            <a:pPr algn="ctr"/>
            <a:r>
              <a:rPr lang="en-US" altLang="zh-CN" sz="2800" b="1" dirty="0" smtClean="0">
                <a:solidFill>
                  <a:schemeClr val="bg1"/>
                </a:solidFill>
                <a:latin typeface="微软雅黑" pitchFamily="34" charset="-122"/>
                <a:ea typeface="微软雅黑" pitchFamily="34" charset="-122"/>
              </a:rPr>
              <a:t>1</a:t>
            </a:r>
            <a:r>
              <a:rPr lang="zh-CN" altLang="en-US" sz="2800" b="1" dirty="0" smtClean="0">
                <a:solidFill>
                  <a:schemeClr val="bg1"/>
                </a:solidFill>
                <a:latin typeface="微软雅黑" pitchFamily="34" charset="-122"/>
                <a:ea typeface="微软雅黑" pitchFamily="34" charset="-122"/>
              </a:rPr>
              <a:t>、流程分析</a:t>
            </a:r>
            <a:endParaRPr lang="zh-CN" altLang="en-US" sz="2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48551994"/>
      </p:ext>
    </p:extLst>
  </p:cSld>
  <p:clrMapOvr>
    <a:masterClrMapping/>
  </p:clrMapOvr>
  <mc:AlternateContent xmlns:mc="http://schemas.openxmlformats.org/markup-compatibility/2006" xmlns:p14="http://schemas.microsoft.com/office/powerpoint/2010/main">
    <mc:Choice Requires="p14">
      <p:transition spd="slow" p14:dur="1250" advClick="0" advTm="4000">
        <p14:flip dir="r"/>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randombar(horizontal)">
                                      <p:cBhvr>
                                        <p:cTn id="11" dur="500"/>
                                        <p:tgtEl>
                                          <p:spTgt spid="16"/>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179016" y="465341"/>
            <a:ext cx="3789500" cy="642302"/>
          </a:xfrm>
          <a:prstGeom prst="roundRect">
            <a:avLst>
              <a:gd name="adj" fmla="val 9133"/>
            </a:avLst>
          </a:pr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94515" y="526367"/>
            <a:ext cx="3774001" cy="523220"/>
          </a:xfrm>
          <a:prstGeom prst="rect">
            <a:avLst/>
          </a:prstGeom>
          <a:solidFill>
            <a:srgbClr val="297FB8"/>
          </a:solidFill>
        </p:spPr>
        <p:txBody>
          <a:bodyPr wrap="square" rtlCol="0">
            <a:spAutoFit/>
          </a:bodyPr>
          <a:lstStyle/>
          <a:p>
            <a:pPr algn="ctr"/>
            <a:r>
              <a:rPr lang="en-US" altLang="zh-CN" sz="2800" b="1" dirty="0" smtClean="0">
                <a:solidFill>
                  <a:schemeClr val="bg1"/>
                </a:solidFill>
                <a:latin typeface="微软雅黑" panose="020B0503020204020204" pitchFamily="34" charset="-122"/>
                <a:ea typeface="微软雅黑" panose="020B0503020204020204" pitchFamily="34" charset="-122"/>
              </a:rPr>
              <a:t>2</a:t>
            </a:r>
            <a:r>
              <a:rPr lang="zh-CN" altLang="en-US" sz="2800" b="1" dirty="0" smtClean="0">
                <a:solidFill>
                  <a:schemeClr val="bg1"/>
                </a:solidFill>
                <a:latin typeface="微软雅黑" panose="020B0503020204020204" pitchFamily="34" charset="-122"/>
                <a:ea typeface="微软雅黑" panose="020B0503020204020204" pitchFamily="34" charset="-122"/>
              </a:rPr>
              <a:t>、应用主要特点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0" name="等腰三角形 19"/>
          <p:cNvSpPr/>
          <p:nvPr/>
        </p:nvSpPr>
        <p:spPr>
          <a:xfrm flipV="1">
            <a:off x="2943137" y="1093358"/>
            <a:ext cx="261257" cy="225222"/>
          </a:xfrm>
          <a:prstGeom prst="triangle">
            <a:avLst/>
          </a:pr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54996" y="2061892"/>
            <a:ext cx="7350904" cy="2577950"/>
          </a:xfrm>
          <a:prstGeom prst="rect">
            <a:avLst/>
          </a:prstGeom>
          <a:noFill/>
        </p:spPr>
        <p:txBody>
          <a:bodyPr wrap="square" rtlCol="0">
            <a:spAutoFit/>
          </a:bodyPr>
          <a:lstStyle/>
          <a:p>
            <a:pPr>
              <a:lnSpc>
                <a:spcPct val="130000"/>
              </a:lnSpc>
            </a:pPr>
            <a:r>
              <a:rPr lang="zh-CN" altLang="zh-CN" dirty="0" smtClean="0">
                <a:latin typeface="微软雅黑" panose="020B0503020204020204" pitchFamily="34" charset="-122"/>
                <a:ea typeface="微软雅黑" panose="020B0503020204020204" pitchFamily="34" charset="-122"/>
              </a:rPr>
              <a:t>最主要</a:t>
            </a:r>
            <a:r>
              <a:rPr lang="zh-CN" altLang="zh-CN" dirty="0">
                <a:latin typeface="微软雅黑" panose="020B0503020204020204" pitchFamily="34" charset="-122"/>
                <a:ea typeface="微软雅黑" panose="020B0503020204020204" pitchFamily="34" charset="-122"/>
              </a:rPr>
              <a:t>的特点是建立了联络圈的概念，由于现在信息的繁多、复杂性，很多时候我们需要的信息在不经意间就会被淹没，最终可能会错过很重要的信息</a:t>
            </a:r>
            <a:r>
              <a:rPr lang="zh-CN" altLang="zh-CN" dirty="0" smtClean="0">
                <a:latin typeface="微软雅黑" panose="020B0503020204020204" pitchFamily="34" charset="-122"/>
                <a:ea typeface="微软雅黑" panose="020B0503020204020204" pitchFamily="34" charset="-122"/>
              </a:rPr>
              <a:t>。我们</a:t>
            </a:r>
            <a:r>
              <a:rPr lang="zh-CN" altLang="zh-CN" dirty="0">
                <a:latin typeface="微软雅黑" panose="020B0503020204020204" pitchFamily="34" charset="-122"/>
                <a:ea typeface="微软雅黑" panose="020B0503020204020204" pitchFamily="34" charset="-122"/>
              </a:rPr>
              <a:t>的应用还提出了模板的概念，就是会对信息做一个分类筛选，让用户在第一时间就能看到自己需要的信息。比如：我们有会议类模板，如果看到有相应标签的信息，那么就会第一时间注意到，这样就不会错过自己的会议。当然我们也有类似与失物招领，聚会等之类的模板。这款应用简单易操作，功能容易以实现 。</a:t>
            </a:r>
          </a:p>
        </p:txBody>
      </p:sp>
      <p:sp>
        <p:nvSpPr>
          <p:cNvPr id="36" name="矩形 35"/>
          <p:cNvSpPr/>
          <p:nvPr/>
        </p:nvSpPr>
        <p:spPr>
          <a:xfrm>
            <a:off x="1194515" y="1609655"/>
            <a:ext cx="8940085" cy="4524445"/>
          </a:xfrm>
          <a:prstGeom prst="rect">
            <a:avLst/>
          </a:prstGeom>
          <a:noFill/>
          <a:ln w="19050">
            <a:solidFill>
              <a:srgbClr val="297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020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20" grpId="0" animBg="1"/>
      <p:bldP spid="16" grpId="0"/>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5400" y="207654"/>
            <a:ext cx="5160607" cy="523220"/>
          </a:xfrm>
          <a:prstGeom prst="rect">
            <a:avLst/>
          </a:prstGeom>
          <a:noFill/>
        </p:spPr>
        <p:txBody>
          <a:bodyPr wrap="square" rtlCol="0">
            <a:spAutoFit/>
          </a:bodyPr>
          <a:lstStyle/>
          <a:p>
            <a:r>
              <a:rPr lang="en-US" altLang="zh-CN" sz="2800" b="1" dirty="0" smtClean="0">
                <a:solidFill>
                  <a:srgbClr val="297FB8"/>
                </a:solidFill>
                <a:latin typeface="微软雅黑" panose="020B0503020204020204" pitchFamily="34" charset="-122"/>
                <a:ea typeface="微软雅黑" panose="020B0503020204020204" pitchFamily="34" charset="-122"/>
              </a:rPr>
              <a:t>3</a:t>
            </a:r>
            <a:r>
              <a:rPr lang="zh-CN" altLang="en-US" sz="2800" b="1" dirty="0" smtClean="0">
                <a:solidFill>
                  <a:srgbClr val="297FB8"/>
                </a:solidFill>
                <a:latin typeface="微软雅黑" panose="020B0503020204020204" pitchFamily="34" charset="-122"/>
                <a:ea typeface="微软雅黑" panose="020B0503020204020204" pitchFamily="34" charset="-122"/>
              </a:rPr>
              <a:t>、</a:t>
            </a:r>
            <a:r>
              <a:rPr lang="zh-CN" altLang="zh-CN" sz="2800" b="1" dirty="0" smtClean="0">
                <a:solidFill>
                  <a:srgbClr val="297FB8"/>
                </a:solidFill>
                <a:latin typeface="微软雅黑" panose="020B0503020204020204" pitchFamily="34" charset="-122"/>
                <a:ea typeface="微软雅黑" panose="020B0503020204020204" pitchFamily="34" charset="-122"/>
              </a:rPr>
              <a:t>系统</a:t>
            </a:r>
            <a:r>
              <a:rPr lang="zh-CN" altLang="zh-CN" sz="2800" b="1" dirty="0">
                <a:solidFill>
                  <a:srgbClr val="297FB8"/>
                </a:solidFill>
                <a:latin typeface="微软雅黑" panose="020B0503020204020204" pitchFamily="34" charset="-122"/>
                <a:ea typeface="微软雅黑" panose="020B0503020204020204" pitchFamily="34" charset="-122"/>
              </a:rPr>
              <a:t>的主要业务实体</a:t>
            </a:r>
          </a:p>
        </p:txBody>
      </p:sp>
      <p:cxnSp>
        <p:nvCxnSpPr>
          <p:cNvPr id="8" name="直接连接符 7"/>
          <p:cNvCxnSpPr/>
          <p:nvPr/>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81460" y="1342506"/>
            <a:ext cx="0" cy="40804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552" y="4933491"/>
            <a:ext cx="4686300" cy="1666875"/>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4" y="4933491"/>
            <a:ext cx="4714875" cy="1190625"/>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415" y="1018716"/>
            <a:ext cx="4600575" cy="1466850"/>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974" y="1018716"/>
            <a:ext cx="4352925" cy="1314450"/>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7802" y="2485566"/>
            <a:ext cx="4495800" cy="2447925"/>
          </a:xfrm>
          <a:prstGeom prst="rect">
            <a:avLst/>
          </a:prstGeom>
        </p:spPr>
      </p:pic>
      <p:pic>
        <p:nvPicPr>
          <p:cNvPr id="23" name="图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6974" y="2999916"/>
            <a:ext cx="4238625" cy="1266825"/>
          </a:xfrm>
          <a:prstGeom prst="rect">
            <a:avLst/>
          </a:prstGeom>
        </p:spPr>
      </p:pic>
    </p:spTree>
    <p:extLst>
      <p:ext uri="{BB962C8B-B14F-4D97-AF65-F5344CB8AC3E}">
        <p14:creationId xmlns:p14="http://schemas.microsoft.com/office/powerpoint/2010/main" val="28906790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5400" y="207654"/>
            <a:ext cx="7026200" cy="523220"/>
          </a:xfrm>
          <a:prstGeom prst="rect">
            <a:avLst/>
          </a:prstGeom>
          <a:noFill/>
        </p:spPr>
        <p:txBody>
          <a:bodyPr wrap="square" rtlCol="0">
            <a:spAutoFit/>
          </a:bodyPr>
          <a:lstStyle/>
          <a:p>
            <a:r>
              <a:rPr lang="en-US" altLang="zh-CN" sz="2800" b="1" dirty="0" smtClean="0">
                <a:solidFill>
                  <a:srgbClr val="297FB8"/>
                </a:solidFill>
                <a:latin typeface="微软雅黑" panose="020B0503020204020204" pitchFamily="34" charset="-122"/>
                <a:ea typeface="微软雅黑" panose="020B0503020204020204" pitchFamily="34" charset="-122"/>
              </a:rPr>
              <a:t>4</a:t>
            </a:r>
            <a:r>
              <a:rPr lang="zh-CN" altLang="en-US" sz="2800" b="1" dirty="0" smtClean="0">
                <a:solidFill>
                  <a:srgbClr val="297FB8"/>
                </a:solidFill>
                <a:latin typeface="微软雅黑" panose="020B0503020204020204" pitchFamily="34" charset="-122"/>
                <a:ea typeface="微软雅黑" panose="020B0503020204020204" pitchFamily="34" charset="-122"/>
              </a:rPr>
              <a:t>、</a:t>
            </a:r>
            <a:r>
              <a:rPr lang="zh-CN" altLang="zh-CN" sz="2800" b="1" dirty="0" smtClean="0">
                <a:solidFill>
                  <a:srgbClr val="297FB8"/>
                </a:solidFill>
                <a:latin typeface="微软雅黑" panose="020B0503020204020204" pitchFamily="34" charset="-122"/>
                <a:ea typeface="微软雅黑" panose="020B0503020204020204" pitchFamily="34" charset="-122"/>
              </a:rPr>
              <a:t>系统的</a:t>
            </a:r>
            <a:r>
              <a:rPr lang="zh-CN" altLang="en-US" sz="2800" b="1" dirty="0" smtClean="0">
                <a:solidFill>
                  <a:srgbClr val="297FB8"/>
                </a:solidFill>
                <a:latin typeface="微软雅黑" panose="020B0503020204020204" pitchFamily="34" charset="-122"/>
                <a:ea typeface="微软雅黑" panose="020B0503020204020204" pitchFamily="34" charset="-122"/>
              </a:rPr>
              <a:t>数据库设计</a:t>
            </a:r>
            <a:r>
              <a:rPr lang="en-US" altLang="zh-CN" sz="2800" b="1" dirty="0" smtClean="0">
                <a:solidFill>
                  <a:srgbClr val="297FB8"/>
                </a:solidFill>
                <a:latin typeface="微软雅黑" panose="020B0503020204020204" pitchFamily="34" charset="-122"/>
                <a:ea typeface="微软雅黑" panose="020B0503020204020204" pitchFamily="34" charset="-122"/>
              </a:rPr>
              <a:t>-</a:t>
            </a:r>
            <a:r>
              <a:rPr lang="zh-CN" altLang="zh-CN" sz="2800" b="1" dirty="0">
                <a:solidFill>
                  <a:srgbClr val="297FB8"/>
                </a:solidFill>
                <a:latin typeface="微软雅黑" panose="020B0503020204020204" pitchFamily="34" charset="-122"/>
                <a:ea typeface="微软雅黑" panose="020B0503020204020204" pitchFamily="34" charset="-122"/>
              </a:rPr>
              <a:t>数据库</a:t>
            </a:r>
            <a:r>
              <a:rPr lang="en-US" altLang="zh-CN" sz="2800" b="1" dirty="0">
                <a:solidFill>
                  <a:srgbClr val="297FB8"/>
                </a:solidFill>
                <a:latin typeface="微软雅黑" panose="020B0503020204020204" pitchFamily="34" charset="-122"/>
                <a:ea typeface="微软雅黑" panose="020B0503020204020204" pitchFamily="34" charset="-122"/>
              </a:rPr>
              <a:t>UML</a:t>
            </a:r>
            <a:r>
              <a:rPr lang="zh-CN" altLang="zh-CN" sz="2800" b="1" dirty="0">
                <a:solidFill>
                  <a:srgbClr val="297FB8"/>
                </a:solidFill>
                <a:latin typeface="微软雅黑" panose="020B0503020204020204" pitchFamily="34" charset="-122"/>
                <a:ea typeface="微软雅黑" panose="020B0503020204020204" pitchFamily="34" charset="-122"/>
              </a:rPr>
              <a:t>设计图</a:t>
            </a:r>
          </a:p>
        </p:txBody>
      </p:sp>
      <p:cxnSp>
        <p:nvCxnSpPr>
          <p:cNvPr id="8" name="直接连接符 7"/>
          <p:cNvCxnSpPr/>
          <p:nvPr/>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81460" y="1342506"/>
            <a:ext cx="0" cy="40804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62" y="908720"/>
            <a:ext cx="8849960" cy="5553850"/>
          </a:xfrm>
          <a:prstGeom prst="rect">
            <a:avLst/>
          </a:prstGeom>
        </p:spPr>
      </p:pic>
    </p:spTree>
    <p:extLst>
      <p:ext uri="{BB962C8B-B14F-4D97-AF65-F5344CB8AC3E}">
        <p14:creationId xmlns:p14="http://schemas.microsoft.com/office/powerpoint/2010/main" val="312306418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95400" y="207654"/>
            <a:ext cx="7026200" cy="523220"/>
          </a:xfrm>
          <a:prstGeom prst="rect">
            <a:avLst/>
          </a:prstGeom>
          <a:noFill/>
        </p:spPr>
        <p:txBody>
          <a:bodyPr wrap="square" rtlCol="0">
            <a:spAutoFit/>
          </a:bodyPr>
          <a:lstStyle/>
          <a:p>
            <a:r>
              <a:rPr lang="en-US" altLang="zh-CN" sz="2800" b="1" dirty="0" smtClean="0">
                <a:solidFill>
                  <a:srgbClr val="297FB8"/>
                </a:solidFill>
                <a:latin typeface="微软雅黑" panose="020B0503020204020204" pitchFamily="34" charset="-122"/>
                <a:ea typeface="微软雅黑" panose="020B0503020204020204" pitchFamily="34" charset="-122"/>
              </a:rPr>
              <a:t>5</a:t>
            </a:r>
            <a:r>
              <a:rPr lang="zh-CN" altLang="en-US" sz="2800" b="1" dirty="0" smtClean="0">
                <a:solidFill>
                  <a:srgbClr val="297FB8"/>
                </a:solidFill>
                <a:latin typeface="微软雅黑" panose="020B0503020204020204" pitchFamily="34" charset="-122"/>
                <a:ea typeface="微软雅黑" panose="020B0503020204020204" pitchFamily="34" charset="-122"/>
              </a:rPr>
              <a:t>、</a:t>
            </a:r>
            <a:r>
              <a:rPr lang="zh-CN" altLang="zh-CN" sz="2800" b="1" dirty="0" smtClean="0">
                <a:solidFill>
                  <a:srgbClr val="297FB8"/>
                </a:solidFill>
                <a:latin typeface="微软雅黑" panose="020B0503020204020204" pitchFamily="34" charset="-122"/>
                <a:ea typeface="微软雅黑" panose="020B0503020204020204" pitchFamily="34" charset="-122"/>
              </a:rPr>
              <a:t>系统</a:t>
            </a:r>
            <a:r>
              <a:rPr lang="zh-CN" altLang="zh-CN" sz="2800" b="1" dirty="0">
                <a:solidFill>
                  <a:srgbClr val="297FB8"/>
                </a:solidFill>
                <a:latin typeface="微软雅黑" panose="020B0503020204020204" pitchFamily="34" charset="-122"/>
                <a:ea typeface="微软雅黑" panose="020B0503020204020204" pitchFamily="34" charset="-122"/>
              </a:rPr>
              <a:t>总体功能结构图</a:t>
            </a:r>
          </a:p>
        </p:txBody>
      </p:sp>
      <p:cxnSp>
        <p:nvCxnSpPr>
          <p:cNvPr id="8" name="直接连接符 7"/>
          <p:cNvCxnSpPr/>
          <p:nvPr/>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81460" y="1342506"/>
            <a:ext cx="0" cy="40804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209" y="1544637"/>
            <a:ext cx="8019591" cy="4573155"/>
          </a:xfrm>
          <a:prstGeom prst="rect">
            <a:avLst/>
          </a:prstGeom>
        </p:spPr>
      </p:pic>
    </p:spTree>
    <p:extLst>
      <p:ext uri="{BB962C8B-B14F-4D97-AF65-F5344CB8AC3E}">
        <p14:creationId xmlns:p14="http://schemas.microsoft.com/office/powerpoint/2010/main" val="4199152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38400" y="28576"/>
            <a:ext cx="3513584" cy="1143000"/>
          </a:xfrm>
        </p:spPr>
        <p:txBody>
          <a:bodyPr>
            <a:normAutofit/>
          </a:bodyPr>
          <a:lstStyle/>
          <a:p>
            <a:pPr algn="l"/>
            <a:r>
              <a:rPr lang="zh-CN" altLang="en-US" sz="3200" b="1" dirty="0">
                <a:solidFill>
                  <a:schemeClr val="bg1">
                    <a:lumMod val="65000"/>
                  </a:schemeClr>
                </a:solidFill>
                <a:latin typeface="微软雅黑" pitchFamily="34" charset="-122"/>
                <a:ea typeface="微软雅黑" pitchFamily="34" charset="-122"/>
              </a:rPr>
              <a:t>目录</a:t>
            </a:r>
            <a:endParaRPr lang="zh-CN" altLang="en-US" sz="3200" dirty="0">
              <a:solidFill>
                <a:schemeClr val="bg1">
                  <a:lumMod val="65000"/>
                </a:schemeClr>
              </a:solidFill>
              <a:ea typeface="微软雅黑" pitchFamily="34" charset="-122"/>
              <a:cs typeface="Arial Unicode MS" pitchFamily="34" charset="-122"/>
            </a:endParaRPr>
          </a:p>
        </p:txBody>
      </p:sp>
      <p:sp>
        <p:nvSpPr>
          <p:cNvPr id="17" name="TextBox 16"/>
          <p:cNvSpPr txBox="1"/>
          <p:nvPr/>
        </p:nvSpPr>
        <p:spPr>
          <a:xfrm>
            <a:off x="3672941" y="2510651"/>
            <a:ext cx="3983966" cy="1501635"/>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dirty="0" smtClean="0">
                <a:solidFill>
                  <a:schemeClr val="bg1">
                    <a:lumMod val="65000"/>
                  </a:schemeClr>
                </a:solidFill>
                <a:latin typeface="微软雅黑" pitchFamily="34" charset="-122"/>
                <a:ea typeface="微软雅黑" pitchFamily="34" charset="-122"/>
              </a:rPr>
              <a:t>系统实现及演示</a:t>
            </a:r>
            <a:endParaRPr lang="zh-CN" altLang="en-US" sz="2400" b="1" dirty="0">
              <a:solidFill>
                <a:schemeClr val="bg1">
                  <a:lumMod val="65000"/>
                </a:schemeClr>
              </a:solidFill>
              <a:latin typeface="微软雅黑" pitchFamily="34" charset="-122"/>
              <a:ea typeface="微软雅黑" pitchFamily="34" charset="-122"/>
            </a:endParaRPr>
          </a:p>
        </p:txBody>
      </p:sp>
      <p:sp>
        <p:nvSpPr>
          <p:cNvPr id="18" name="椭圆 17"/>
          <p:cNvSpPr/>
          <p:nvPr/>
        </p:nvSpPr>
        <p:spPr>
          <a:xfrm>
            <a:off x="3360264" y="2788184"/>
            <a:ext cx="1116090" cy="1116090"/>
          </a:xfrm>
          <a:prstGeom prst="ellipse">
            <a:avLst/>
          </a:prstGeom>
          <a:solidFill>
            <a:schemeClr val="bg1"/>
          </a:solidFill>
          <a:ln w="19050">
            <a:solidFill>
              <a:schemeClr val="bg1">
                <a:lumMod val="65000"/>
              </a:schemeClr>
            </a:solidFill>
          </a:ln>
        </p:spPr>
        <p:txBody>
          <a:bodyPr wrap="none" rtlCol="0" anchor="ctr">
            <a:noAutofit/>
          </a:bodyPr>
          <a:lstStyle/>
          <a:p>
            <a:pPr algn="ctr"/>
            <a:r>
              <a:rPr lang="en-US" altLang="zh-CN" sz="2800" b="1" dirty="0" smtClean="0">
                <a:solidFill>
                  <a:srgbClr val="FFC000"/>
                </a:solidFill>
                <a:latin typeface="Arial Unicode MS" pitchFamily="34" charset="-122"/>
                <a:ea typeface="Arial Unicode MS" pitchFamily="34" charset="-122"/>
                <a:cs typeface="Arial Unicode MS" pitchFamily="34" charset="-122"/>
              </a:rPr>
              <a:t>4</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25" name="矩形 24"/>
          <p:cNvSpPr/>
          <p:nvPr/>
        </p:nvSpPr>
        <p:spPr>
          <a:xfrm>
            <a:off x="3360264" y="478574"/>
            <a:ext cx="1212576" cy="369332"/>
          </a:xfrm>
          <a:prstGeom prst="rect">
            <a:avLst/>
          </a:prstGeom>
        </p:spPr>
        <p:txBody>
          <a:bodyPr wrap="none">
            <a:spAutoFit/>
          </a:bodyPr>
          <a:lstStyle/>
          <a:p>
            <a:r>
              <a:rPr lang="en-US" altLang="zh-CN" b="1" dirty="0">
                <a:solidFill>
                  <a:srgbClr val="FFC000"/>
                </a:solidFill>
                <a:ea typeface="微软雅黑" pitchFamily="34" charset="-122"/>
                <a:cs typeface="Arial Unicode MS" pitchFamily="34" charset="-122"/>
              </a:rPr>
              <a:t>CONTENTS</a:t>
            </a:r>
            <a:endParaRPr lang="zh-CN" altLang="en-US" b="1" dirty="0">
              <a:solidFill>
                <a:srgbClr val="FFC000"/>
              </a:solidFill>
            </a:endParaRPr>
          </a:p>
        </p:txBody>
      </p:sp>
    </p:spTree>
    <p:extLst>
      <p:ext uri="{BB962C8B-B14F-4D97-AF65-F5344CB8AC3E}">
        <p14:creationId xmlns:p14="http://schemas.microsoft.com/office/powerpoint/2010/main" val="3514890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AutoShape 12"/>
          <p:cNvSpPr>
            <a:spLocks noChangeArrowheads="1"/>
          </p:cNvSpPr>
          <p:nvPr/>
        </p:nvSpPr>
        <p:spPr bwMode="auto">
          <a:xfrm>
            <a:off x="2585610" y="909638"/>
            <a:ext cx="7037815" cy="1712912"/>
          </a:xfrm>
          <a:prstGeom prst="roundRect">
            <a:avLst>
              <a:gd name="adj" fmla="val 16667"/>
            </a:avLst>
          </a:prstGeom>
          <a:solidFill>
            <a:schemeClr val="bg1"/>
          </a:solidFill>
          <a:ln w="9525">
            <a:solidFill>
              <a:schemeClr val="bg2">
                <a:lumMod val="90000"/>
              </a:schemeClr>
            </a:solidFill>
            <a:round/>
            <a:headEnd/>
            <a:tailEnd/>
          </a:ln>
          <a:effec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4109" name="AutoShape 15"/>
          <p:cNvSpPr>
            <a:spLocks noChangeArrowheads="1"/>
          </p:cNvSpPr>
          <p:nvPr/>
        </p:nvSpPr>
        <p:spPr bwMode="auto">
          <a:xfrm>
            <a:off x="2585610" y="3154739"/>
            <a:ext cx="7054850" cy="2839662"/>
          </a:xfrm>
          <a:prstGeom prst="roundRect">
            <a:avLst>
              <a:gd name="adj" fmla="val 16667"/>
            </a:avLst>
          </a:prstGeom>
          <a:noFill/>
          <a:ln>
            <a:solidFill>
              <a:schemeClr val="bg2">
                <a:lumMod val="90000"/>
              </a:schemeClr>
            </a:solidFill>
          </a:ln>
          <a:effec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13"/>
          <p:cNvSpPr txBox="1">
            <a:spLocks noChangeArrowheads="1"/>
          </p:cNvSpPr>
          <p:nvPr/>
        </p:nvSpPr>
        <p:spPr bwMode="auto">
          <a:xfrm>
            <a:off x="2944331" y="1186240"/>
            <a:ext cx="6352069"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zh-CN" sz="2000" dirty="0">
                <a:latin typeface="微软雅黑" panose="020B0503020204020204" pitchFamily="34" charset="-122"/>
                <a:ea typeface="微软雅黑" panose="020B0503020204020204" pitchFamily="34" charset="-122"/>
              </a:rPr>
              <a:t>开发工具</a:t>
            </a:r>
            <a:r>
              <a:rPr lang="zh-CN" altLang="zh-CN" sz="2000" dirty="0" smtClean="0">
                <a:latin typeface="微软雅黑" panose="020B0503020204020204" pitchFamily="34" charset="-122"/>
                <a:ea typeface="微软雅黑" panose="020B0503020204020204" pitchFamily="34" charset="-122"/>
              </a:rPr>
              <a:t>介绍</a:t>
            </a:r>
            <a:endParaRPr lang="en-US" altLang="zh-CN" sz="2000" dirty="0" smtClean="0">
              <a:latin typeface="微软雅黑" panose="020B0503020204020204" pitchFamily="34" charset="-122"/>
              <a:ea typeface="微软雅黑" panose="020B0503020204020204" pitchFamily="34" charset="-122"/>
            </a:endParaRPr>
          </a:p>
          <a:p>
            <a:pPr>
              <a:buNone/>
            </a:pPr>
            <a:r>
              <a:rPr lang="en-US" altLang="zh-CN" sz="1600" dirty="0" err="1">
                <a:latin typeface="微软雅黑" panose="020B0503020204020204" pitchFamily="34" charset="-122"/>
                <a:ea typeface="微软雅黑" panose="020B0503020204020204" pitchFamily="34" charset="-122"/>
              </a:rPr>
              <a:t>MyEclipse</a:t>
            </a:r>
            <a:r>
              <a:rPr lang="zh-CN" altLang="zh-CN" sz="1600" dirty="0">
                <a:latin typeface="微软雅黑" panose="020B0503020204020204" pitchFamily="34" charset="-122"/>
                <a:ea typeface="微软雅黑" panose="020B0503020204020204" pitchFamily="34" charset="-122"/>
              </a:rPr>
              <a:t>，是在</a:t>
            </a:r>
            <a:r>
              <a:rPr lang="en-US" altLang="zh-CN" sz="1600" dirty="0">
                <a:latin typeface="微软雅黑" panose="020B0503020204020204" pitchFamily="34" charset="-122"/>
                <a:ea typeface="微软雅黑" panose="020B0503020204020204" pitchFamily="34" charset="-122"/>
              </a:rPr>
              <a:t>eclipse </a:t>
            </a:r>
            <a:r>
              <a:rPr lang="zh-CN" altLang="zh-CN" sz="1600" dirty="0">
                <a:latin typeface="微软雅黑" panose="020B0503020204020204" pitchFamily="34" charset="-122"/>
                <a:ea typeface="微软雅黑" panose="020B0503020204020204" pitchFamily="34" charset="-122"/>
              </a:rPr>
              <a:t>基础上加上自己的插件开发而成的功能强大的企业级集成开发环境，主要用于</a:t>
            </a:r>
            <a:r>
              <a:rPr lang="en-US" altLang="zh-CN" sz="1600" dirty="0">
                <a:latin typeface="微软雅黑" panose="020B0503020204020204" pitchFamily="34" charset="-122"/>
                <a:ea typeface="微软雅黑" panose="020B0503020204020204" pitchFamily="34" charset="-122"/>
              </a:rPr>
              <a:t>Java</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Java EE</a:t>
            </a:r>
            <a:r>
              <a:rPr lang="zh-CN" altLang="zh-CN" sz="1600" dirty="0">
                <a:latin typeface="微软雅黑" panose="020B0503020204020204" pitchFamily="34" charset="-122"/>
                <a:ea typeface="微软雅黑" panose="020B0503020204020204" pitchFamily="34" charset="-122"/>
              </a:rPr>
              <a:t>以及移动应用的开发。</a:t>
            </a:r>
          </a:p>
          <a:p>
            <a:pPr>
              <a:buNone/>
            </a:pPr>
            <a:endParaRPr lang="zh-CN" altLang="zh-CN" sz="2000" dirty="0">
              <a:latin typeface="微软雅黑" panose="020B0503020204020204" pitchFamily="34" charset="-122"/>
              <a:ea typeface="微软雅黑" panose="020B0503020204020204" pitchFamily="34" charset="-122"/>
            </a:endParaRPr>
          </a:p>
        </p:txBody>
      </p:sp>
      <p:sp>
        <p:nvSpPr>
          <p:cNvPr id="18" name="Text Box 13"/>
          <p:cNvSpPr txBox="1">
            <a:spLocks noChangeArrowheads="1"/>
          </p:cNvSpPr>
          <p:nvPr/>
        </p:nvSpPr>
        <p:spPr bwMode="auto">
          <a:xfrm>
            <a:off x="2944331" y="3660473"/>
            <a:ext cx="6562186" cy="18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zh-CN" sz="2000" dirty="0">
                <a:latin typeface="微软雅黑" panose="020B0503020204020204" pitchFamily="34" charset="-122"/>
                <a:ea typeface="微软雅黑" panose="020B0503020204020204" pitchFamily="34" charset="-122"/>
              </a:rPr>
              <a:t>系统模式</a:t>
            </a:r>
          </a:p>
          <a:p>
            <a:r>
              <a:rPr lang="en-US" altLang="zh-CN" sz="1600" dirty="0">
                <a:latin typeface="微软雅黑" panose="020B0503020204020204" pitchFamily="34" charset="-122"/>
                <a:ea typeface="微软雅黑" panose="020B0503020204020204" pitchFamily="34" charset="-122"/>
              </a:rPr>
              <a:t>MVC </a:t>
            </a:r>
            <a:r>
              <a:rPr lang="zh-CN" altLang="zh-CN" sz="1600" dirty="0">
                <a:latin typeface="微软雅黑" panose="020B0503020204020204" pitchFamily="34" charset="-122"/>
                <a:ea typeface="微软雅黑" panose="020B0503020204020204" pitchFamily="34" charset="-122"/>
              </a:rPr>
              <a:t>是一种使用</a:t>
            </a:r>
            <a:r>
              <a:rPr lang="en-US" altLang="zh-CN" sz="1600" dirty="0">
                <a:latin typeface="微软雅黑" panose="020B0503020204020204" pitchFamily="34" charset="-122"/>
                <a:ea typeface="微软雅黑" panose="020B0503020204020204" pitchFamily="34" charset="-122"/>
              </a:rPr>
              <a:t> MVC</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Model View Controller </a:t>
            </a:r>
            <a:r>
              <a:rPr lang="zh-CN" altLang="zh-CN" sz="1600" dirty="0">
                <a:latin typeface="微软雅黑" panose="020B0503020204020204" pitchFamily="34" charset="-122"/>
                <a:ea typeface="微软雅黑" panose="020B0503020204020204" pitchFamily="34" charset="-122"/>
              </a:rPr>
              <a:t>模型</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视图</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控制器）设计创建</a:t>
            </a:r>
            <a:r>
              <a:rPr lang="en-US" altLang="zh-CN" sz="1600" dirty="0">
                <a:latin typeface="微软雅黑" panose="020B0503020204020204" pitchFamily="34" charset="-122"/>
                <a:ea typeface="微软雅黑" panose="020B0503020204020204" pitchFamily="34" charset="-122"/>
              </a:rPr>
              <a:t> Web </a:t>
            </a:r>
            <a:r>
              <a:rPr lang="zh-CN" altLang="zh-CN" sz="1600" dirty="0">
                <a:latin typeface="微软雅黑" panose="020B0503020204020204" pitchFamily="34" charset="-122"/>
                <a:ea typeface="微软雅黑" panose="020B0503020204020204" pitchFamily="34" charset="-122"/>
              </a:rPr>
              <a:t>应用程序的模式：</a:t>
            </a:r>
          </a:p>
          <a:p>
            <a:r>
              <a:rPr lang="en-US" altLang="zh-CN" sz="1600" dirty="0">
                <a:latin typeface="微软雅黑" panose="020B0503020204020204" pitchFamily="34" charset="-122"/>
                <a:ea typeface="微软雅黑" panose="020B0503020204020204" pitchFamily="34" charset="-122"/>
              </a:rPr>
              <a:t>1 Model</a:t>
            </a:r>
            <a:r>
              <a:rPr lang="zh-CN" altLang="zh-CN" sz="1600" dirty="0">
                <a:latin typeface="微软雅黑" panose="020B0503020204020204" pitchFamily="34" charset="-122"/>
                <a:ea typeface="微软雅黑" panose="020B0503020204020204" pitchFamily="34" charset="-122"/>
              </a:rPr>
              <a:t>（模型）表示应用程序核心（比如数据库记录列表</a:t>
            </a:r>
            <a:r>
              <a:rPr lang="zh-CN" altLang="zh-CN" sz="1600" dirty="0" smtClean="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2 View</a:t>
            </a:r>
            <a:r>
              <a:rPr lang="zh-CN" altLang="zh-CN" sz="1600" dirty="0">
                <a:latin typeface="微软雅黑" panose="020B0503020204020204" pitchFamily="34" charset="-122"/>
                <a:ea typeface="微软雅黑" panose="020B0503020204020204" pitchFamily="34" charset="-122"/>
              </a:rPr>
              <a:t>（视图）显示数据（数据库记录</a:t>
            </a:r>
            <a:r>
              <a:rPr lang="zh-CN" altLang="zh-CN" sz="1600" dirty="0" smtClean="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3 Controller</a:t>
            </a:r>
            <a:r>
              <a:rPr lang="zh-CN" altLang="zh-CN" sz="1600" dirty="0">
                <a:latin typeface="微软雅黑" panose="020B0503020204020204" pitchFamily="34" charset="-122"/>
                <a:ea typeface="微软雅黑" panose="020B0503020204020204" pitchFamily="34" charset="-122"/>
              </a:rPr>
              <a:t>（控制器）处理输入（写入</a:t>
            </a:r>
            <a:r>
              <a:rPr lang="zh-CN" altLang="zh-CN" sz="1600" dirty="0" smtClean="0">
                <a:latin typeface="微软雅黑" panose="020B0503020204020204" pitchFamily="34" charset="-122"/>
                <a:ea typeface="微软雅黑" panose="020B0503020204020204" pitchFamily="34" charset="-122"/>
              </a:rPr>
              <a:t>数据库记录）</a:t>
            </a:r>
            <a:endParaRPr lang="zh-CN" altLang="zh-CN" sz="1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451100" y="127000"/>
            <a:ext cx="4457700" cy="646331"/>
          </a:xfrm>
          <a:prstGeom prst="rect">
            <a:avLst/>
          </a:prstGeom>
          <a:noFill/>
        </p:spPr>
        <p:txBody>
          <a:bodyPr wrap="square" rtlCol="0">
            <a:spAutoFit/>
          </a:bodyPr>
          <a:lstStyle/>
          <a:p>
            <a:r>
              <a:rPr lang="en-US" altLang="zh-CN" sz="3600" dirty="0" smtClean="0">
                <a:solidFill>
                  <a:srgbClr val="297FB8"/>
                </a:solidFill>
                <a:latin typeface="微软雅黑" panose="020B0503020204020204" pitchFamily="34" charset="-122"/>
                <a:ea typeface="微软雅黑" panose="020B0503020204020204" pitchFamily="34" charset="-122"/>
              </a:rPr>
              <a:t>1</a:t>
            </a:r>
            <a:r>
              <a:rPr lang="zh-CN" altLang="en-US" sz="3600" dirty="0" smtClean="0">
                <a:solidFill>
                  <a:srgbClr val="297FB8"/>
                </a:solidFill>
                <a:latin typeface="微软雅黑" panose="020B0503020204020204" pitchFamily="34" charset="-122"/>
                <a:ea typeface="微软雅黑" panose="020B0503020204020204" pitchFamily="34" charset="-122"/>
              </a:rPr>
              <a:t>、</a:t>
            </a:r>
            <a:r>
              <a:rPr lang="en-US" altLang="zh-CN" sz="3600" dirty="0" smtClean="0">
                <a:solidFill>
                  <a:srgbClr val="297FB8"/>
                </a:solidFill>
                <a:latin typeface="微软雅黑" panose="020B0503020204020204" pitchFamily="34" charset="-122"/>
                <a:ea typeface="微软雅黑" panose="020B0503020204020204" pitchFamily="34" charset="-122"/>
              </a:rPr>
              <a:t>Java </a:t>
            </a:r>
            <a:r>
              <a:rPr lang="en-US" altLang="zh-CN" sz="3600" dirty="0">
                <a:solidFill>
                  <a:srgbClr val="297FB8"/>
                </a:solidFill>
                <a:latin typeface="微软雅黑" panose="020B0503020204020204" pitchFamily="34" charset="-122"/>
                <a:ea typeface="微软雅黑" panose="020B0503020204020204" pitchFamily="34" charset="-122"/>
              </a:rPr>
              <a:t>web</a:t>
            </a:r>
            <a:r>
              <a:rPr lang="zh-CN" altLang="zh-CN" sz="3600" dirty="0">
                <a:solidFill>
                  <a:srgbClr val="297FB8"/>
                </a:solidFill>
                <a:latin typeface="微软雅黑" panose="020B0503020204020204" pitchFamily="34" charset="-122"/>
                <a:ea typeface="微软雅黑" panose="020B0503020204020204" pitchFamily="34" charset="-122"/>
              </a:rPr>
              <a:t>服务端</a:t>
            </a:r>
            <a:endParaRPr lang="zh-CN" altLang="en-US" sz="3600" dirty="0">
              <a:solidFill>
                <a:srgbClr val="297FB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166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111"/>
                                        </p:tgtEl>
                                        <p:attrNameLst>
                                          <p:attrName>style.visibility</p:attrName>
                                        </p:attrNameLst>
                                      </p:cBhvr>
                                      <p:to>
                                        <p:strVal val="visible"/>
                                      </p:to>
                                    </p:set>
                                    <p:animEffect transition="in" filter="wipe(down)">
                                      <p:cBhvr>
                                        <p:cTn id="14" dur="500"/>
                                        <p:tgtEl>
                                          <p:spTgt spid="411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109"/>
                                        </p:tgtEl>
                                        <p:attrNameLst>
                                          <p:attrName>style.visibility</p:attrName>
                                        </p:attrNameLst>
                                      </p:cBhvr>
                                      <p:to>
                                        <p:strVal val="visible"/>
                                      </p:to>
                                    </p:set>
                                    <p:animEffect transition="in" filter="wipe(down)">
                                      <p:cBhvr>
                                        <p:cTn id="25" dur="5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1" grpId="0" animBg="1"/>
      <p:bldP spid="4109" grpId="0" animBg="1"/>
      <p:bldP spid="17" grpId="0"/>
      <p:bldP spid="1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AutoShape 12"/>
          <p:cNvSpPr>
            <a:spLocks noChangeArrowheads="1"/>
          </p:cNvSpPr>
          <p:nvPr/>
        </p:nvSpPr>
        <p:spPr bwMode="auto">
          <a:xfrm>
            <a:off x="2585610" y="909638"/>
            <a:ext cx="7037815" cy="1712912"/>
          </a:xfrm>
          <a:prstGeom prst="roundRect">
            <a:avLst>
              <a:gd name="adj" fmla="val 16667"/>
            </a:avLst>
          </a:prstGeom>
          <a:solidFill>
            <a:schemeClr val="bg1"/>
          </a:solidFill>
          <a:ln w="9525">
            <a:solidFill>
              <a:schemeClr val="bg2">
                <a:lumMod val="90000"/>
              </a:schemeClr>
            </a:solidFill>
            <a:round/>
            <a:headEnd/>
            <a:tailEnd/>
          </a:ln>
          <a:effec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4109" name="AutoShape 15"/>
          <p:cNvSpPr>
            <a:spLocks noChangeArrowheads="1"/>
          </p:cNvSpPr>
          <p:nvPr/>
        </p:nvSpPr>
        <p:spPr bwMode="auto">
          <a:xfrm>
            <a:off x="2568575" y="2718190"/>
            <a:ext cx="7054850" cy="3101657"/>
          </a:xfrm>
          <a:prstGeom prst="roundRect">
            <a:avLst>
              <a:gd name="adj" fmla="val 16667"/>
            </a:avLst>
          </a:prstGeom>
          <a:noFill/>
          <a:ln>
            <a:solidFill>
              <a:schemeClr val="bg2">
                <a:lumMod val="90000"/>
              </a:schemeClr>
            </a:solidFill>
          </a:ln>
          <a:effec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 name="Text Box 13"/>
          <p:cNvSpPr txBox="1">
            <a:spLocks noChangeArrowheads="1"/>
          </p:cNvSpPr>
          <p:nvPr/>
        </p:nvSpPr>
        <p:spPr bwMode="auto">
          <a:xfrm>
            <a:off x="2919965" y="1065201"/>
            <a:ext cx="6352069"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zh-CN" sz="2000" dirty="0">
                <a:latin typeface="微软雅黑" panose="020B0503020204020204" pitchFamily="34" charset="-122"/>
                <a:ea typeface="微软雅黑" panose="020B0503020204020204" pitchFamily="34" charset="-122"/>
              </a:rPr>
              <a:t>开发工具</a:t>
            </a:r>
            <a:r>
              <a:rPr lang="zh-CN" altLang="zh-CN" sz="2000" dirty="0" smtClean="0">
                <a:latin typeface="微软雅黑" panose="020B0503020204020204" pitchFamily="34" charset="-122"/>
                <a:ea typeface="微软雅黑" panose="020B0503020204020204" pitchFamily="34" charset="-122"/>
              </a:rPr>
              <a:t>介绍</a:t>
            </a:r>
            <a:endParaRPr lang="en-US" altLang="zh-CN" sz="2000" dirty="0" smtClean="0">
              <a:latin typeface="微软雅黑" panose="020B0503020204020204" pitchFamily="34" charset="-122"/>
              <a:ea typeface="微软雅黑" panose="020B0503020204020204" pitchFamily="34" charset="-122"/>
            </a:endParaRPr>
          </a:p>
          <a:p>
            <a:pPr>
              <a:buNone/>
            </a:pPr>
            <a:r>
              <a:rPr lang="en-US" altLang="zh-CN" sz="1600" dirty="0" err="1" smtClean="0">
                <a:latin typeface="微软雅黑" panose="020B0503020204020204" pitchFamily="34" charset="-122"/>
                <a:ea typeface="微软雅黑" panose="020B0503020204020204" pitchFamily="34" charset="-122"/>
              </a:rPr>
              <a:t>AndroidStudio</a:t>
            </a:r>
            <a:r>
              <a:rPr lang="zh-CN" altLang="zh-CN" sz="1600" dirty="0">
                <a:latin typeface="微软雅黑" panose="020B0503020204020204" pitchFamily="34" charset="-122"/>
                <a:ea typeface="微软雅黑" panose="020B0503020204020204" pitchFamily="34" charset="-122"/>
              </a:rPr>
              <a:t>：是一款</a:t>
            </a:r>
            <a:r>
              <a:rPr lang="en-US" altLang="zh-CN" sz="1600" dirty="0">
                <a:latin typeface="微软雅黑" panose="020B0503020204020204" pitchFamily="34" charset="-122"/>
                <a:ea typeface="微软雅黑" panose="020B0503020204020204" pitchFamily="34" charset="-122"/>
              </a:rPr>
              <a:t>Android</a:t>
            </a:r>
            <a:r>
              <a:rPr lang="zh-CN" altLang="zh-CN" sz="1600" dirty="0">
                <a:latin typeface="微软雅黑" panose="020B0503020204020204" pitchFamily="34" charset="-122"/>
                <a:ea typeface="微软雅黑" panose="020B0503020204020204" pitchFamily="34" charset="-122"/>
              </a:rPr>
              <a:t>开发软件，基于</a:t>
            </a:r>
            <a:r>
              <a:rPr lang="en-US" altLang="zh-CN" sz="1600" dirty="0" err="1">
                <a:latin typeface="微软雅黑" panose="020B0503020204020204" pitchFamily="34" charset="-122"/>
                <a:ea typeface="微软雅黑" panose="020B0503020204020204" pitchFamily="34" charset="-122"/>
              </a:rPr>
              <a:t>IntelliJ</a:t>
            </a:r>
            <a:r>
              <a:rPr lang="en-US" altLang="zh-CN" sz="1600" dirty="0">
                <a:latin typeface="微软雅黑" panose="020B0503020204020204" pitchFamily="34" charset="-122"/>
                <a:ea typeface="微软雅黑" panose="020B0503020204020204" pitchFamily="34" charset="-122"/>
              </a:rPr>
              <a:t> IDEA. </a:t>
            </a:r>
            <a:r>
              <a:rPr lang="zh-CN" altLang="zh-CN" sz="1600" dirty="0">
                <a:latin typeface="微软雅黑" panose="020B0503020204020204" pitchFamily="34" charset="-122"/>
                <a:ea typeface="微软雅黑" panose="020B0503020204020204" pitchFamily="34" charset="-122"/>
              </a:rPr>
              <a:t>类似</a:t>
            </a:r>
            <a:r>
              <a:rPr lang="en-US" altLang="zh-CN" sz="1600" dirty="0">
                <a:latin typeface="微软雅黑" panose="020B0503020204020204" pitchFamily="34" charset="-122"/>
                <a:ea typeface="微软雅黑" panose="020B0503020204020204" pitchFamily="34" charset="-122"/>
              </a:rPr>
              <a:t> Eclipse ADT</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Android Studio </a:t>
            </a:r>
            <a:r>
              <a:rPr lang="zh-CN" altLang="zh-CN" sz="1600" dirty="0">
                <a:latin typeface="微软雅黑" panose="020B0503020204020204" pitchFamily="34" charset="-122"/>
                <a:ea typeface="微软雅黑" panose="020B0503020204020204" pitchFamily="34" charset="-122"/>
              </a:rPr>
              <a:t>提供了集成的</a:t>
            </a:r>
            <a:r>
              <a:rPr lang="en-US" altLang="zh-CN" sz="1600" dirty="0">
                <a:latin typeface="微软雅黑" panose="020B0503020204020204" pitchFamily="34" charset="-122"/>
                <a:ea typeface="微软雅黑" panose="020B0503020204020204" pitchFamily="34" charset="-122"/>
              </a:rPr>
              <a:t> Android </a:t>
            </a:r>
            <a:r>
              <a:rPr lang="zh-CN" altLang="zh-CN" sz="1600" dirty="0">
                <a:latin typeface="微软雅黑" panose="020B0503020204020204" pitchFamily="34" charset="-122"/>
                <a:ea typeface="微软雅黑" panose="020B0503020204020204" pitchFamily="34" charset="-122"/>
              </a:rPr>
              <a:t>开发工具用于开发和调试。</a:t>
            </a:r>
          </a:p>
          <a:p>
            <a:pPr>
              <a:buNone/>
            </a:pPr>
            <a:endParaRPr lang="zh-CN" altLang="zh-CN" sz="2000" dirty="0">
              <a:latin typeface="微软雅黑" panose="020B0503020204020204" pitchFamily="34" charset="-122"/>
              <a:ea typeface="微软雅黑" panose="020B0503020204020204" pitchFamily="34" charset="-122"/>
            </a:endParaRPr>
          </a:p>
        </p:txBody>
      </p:sp>
      <p:sp>
        <p:nvSpPr>
          <p:cNvPr id="18" name="Text Box 13"/>
          <p:cNvSpPr txBox="1">
            <a:spLocks noChangeArrowheads="1"/>
          </p:cNvSpPr>
          <p:nvPr/>
        </p:nvSpPr>
        <p:spPr bwMode="auto">
          <a:xfrm>
            <a:off x="2814906" y="2982147"/>
            <a:ext cx="6457128" cy="283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en-US" altLang="zh-CN" sz="2000" dirty="0">
                <a:latin typeface="微软雅黑" panose="020B0503020204020204" pitchFamily="34" charset="-122"/>
                <a:ea typeface="微软雅黑" panose="020B0503020204020204" pitchFamily="34" charset="-122"/>
              </a:rPr>
              <a:t>Android</a:t>
            </a:r>
            <a:r>
              <a:rPr lang="zh-CN" altLang="zh-CN" sz="2000" dirty="0">
                <a:latin typeface="微软雅黑" panose="020B0503020204020204" pitchFamily="34" charset="-122"/>
                <a:ea typeface="微软雅黑" panose="020B0503020204020204" pitchFamily="34" charset="-122"/>
              </a:rPr>
              <a:t>客户端数据库设计</a:t>
            </a:r>
          </a:p>
          <a:p>
            <a:pPr>
              <a:buNone/>
            </a:pPr>
            <a:r>
              <a:rPr lang="zh-CN" altLang="zh-CN" sz="1600" dirty="0">
                <a:latin typeface="微软雅黑" panose="020B0503020204020204" pitchFamily="34" charset="-122"/>
                <a:ea typeface="微软雅黑" panose="020B0503020204020204" pitchFamily="34" charset="-122"/>
              </a:rPr>
              <a:t>为了方便与服务器通信，</a:t>
            </a:r>
            <a:r>
              <a:rPr lang="en-US" altLang="zh-CN" sz="1600" dirty="0">
                <a:latin typeface="微软雅黑" panose="020B0503020204020204" pitchFamily="34" charset="-122"/>
                <a:ea typeface="微软雅黑" panose="020B0503020204020204" pitchFamily="34" charset="-122"/>
              </a:rPr>
              <a:t>Android</a:t>
            </a:r>
            <a:r>
              <a:rPr lang="zh-CN" altLang="zh-CN" sz="1600" dirty="0">
                <a:latin typeface="微软雅黑" panose="020B0503020204020204" pitchFamily="34" charset="-122"/>
                <a:ea typeface="微软雅黑" panose="020B0503020204020204" pitchFamily="34" charset="-122"/>
              </a:rPr>
              <a:t>客户端数据库与服务器设计基本相同。</a:t>
            </a:r>
          </a:p>
          <a:p>
            <a:pPr>
              <a:buNone/>
            </a:pPr>
            <a:endParaRPr lang="zh-CN" altLang="zh-CN" sz="2000" dirty="0"/>
          </a:p>
          <a:p>
            <a:pPr>
              <a:buNone/>
            </a:pPr>
            <a:r>
              <a:rPr lang="en-US" altLang="zh-CN" sz="2000" dirty="0">
                <a:latin typeface="微软雅黑" panose="020B0503020204020204" pitchFamily="34" charset="-122"/>
                <a:ea typeface="微软雅黑" panose="020B0503020204020204" pitchFamily="34" charset="-122"/>
              </a:rPr>
              <a:t>Android</a:t>
            </a:r>
            <a:r>
              <a:rPr lang="zh-CN" altLang="zh-CN" sz="2000" dirty="0">
                <a:latin typeface="微软雅黑" panose="020B0503020204020204" pitchFamily="34" charset="-122"/>
                <a:ea typeface="微软雅黑" panose="020B0503020204020204" pitchFamily="34" charset="-122"/>
              </a:rPr>
              <a:t>客户端界面设计</a:t>
            </a:r>
          </a:p>
          <a:p>
            <a:pPr>
              <a:buNone/>
            </a:pPr>
            <a:r>
              <a:rPr lang="zh-CN" altLang="zh-CN" sz="1600" dirty="0">
                <a:latin typeface="微软雅黑" panose="020B0503020204020204" pitchFamily="34" charset="-122"/>
                <a:ea typeface="微软雅黑" panose="020B0503020204020204" pitchFamily="34" charset="-122"/>
              </a:rPr>
              <a:t>整体界面大方美观，遵循</a:t>
            </a:r>
            <a:r>
              <a:rPr lang="en-US" altLang="zh-CN" sz="1600" dirty="0">
                <a:latin typeface="微软雅黑" panose="020B0503020204020204" pitchFamily="34" charset="-122"/>
                <a:ea typeface="微软雅黑" panose="020B0503020204020204" pitchFamily="34" charset="-122"/>
              </a:rPr>
              <a:t>Google</a:t>
            </a:r>
            <a:r>
              <a:rPr lang="zh-CN" altLang="zh-CN" sz="1600" dirty="0">
                <a:latin typeface="微软雅黑" panose="020B0503020204020204" pitchFamily="34" charset="-122"/>
                <a:ea typeface="微软雅黑" panose="020B0503020204020204" pitchFamily="34" charset="-122"/>
              </a:rPr>
              <a:t>最新的</a:t>
            </a:r>
            <a:r>
              <a:rPr lang="en-US" altLang="zh-CN" sz="1600" dirty="0" err="1">
                <a:latin typeface="微软雅黑" panose="020B0503020204020204" pitchFamily="34" charset="-122"/>
                <a:ea typeface="微软雅黑" panose="020B0503020204020204" pitchFamily="34" charset="-122"/>
              </a:rPr>
              <a:t>MetrialDesign</a:t>
            </a:r>
            <a:r>
              <a:rPr lang="zh-CN" altLang="zh-CN" sz="1600" dirty="0">
                <a:latin typeface="微软雅黑" panose="020B0503020204020204" pitchFamily="34" charset="-122"/>
                <a:ea typeface="微软雅黑" panose="020B0503020204020204" pitchFamily="34" charset="-122"/>
              </a:rPr>
              <a:t>设计规范，用户体验良好。主要界面组成包含首页信息展示，用户发布模板消息界面，个人信息界面等。基本满足所有需要实现的功能要求。</a:t>
            </a:r>
          </a:p>
          <a:p>
            <a:pPr>
              <a:buNone/>
            </a:pPr>
            <a:r>
              <a:rPr lang="en-US" altLang="zh-CN" sz="2000" dirty="0"/>
              <a:t/>
            </a:r>
            <a:br>
              <a:rPr lang="en-US" altLang="zh-CN" sz="2000" dirty="0"/>
            </a:br>
            <a:endParaRPr lang="zh-CN" altLang="zh-CN" sz="1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451100" y="127000"/>
            <a:ext cx="4457700" cy="646331"/>
          </a:xfrm>
          <a:prstGeom prst="rect">
            <a:avLst/>
          </a:prstGeom>
          <a:noFill/>
        </p:spPr>
        <p:txBody>
          <a:bodyPr wrap="square" rtlCol="0">
            <a:spAutoFit/>
          </a:bodyPr>
          <a:lstStyle/>
          <a:p>
            <a:r>
              <a:rPr lang="en-US" altLang="zh-CN" sz="3600" dirty="0" smtClean="0">
                <a:solidFill>
                  <a:srgbClr val="297FB8"/>
                </a:solidFill>
                <a:latin typeface="微软雅黑" panose="020B0503020204020204" pitchFamily="34" charset="-122"/>
                <a:ea typeface="微软雅黑" panose="020B0503020204020204" pitchFamily="34" charset="-122"/>
              </a:rPr>
              <a:t>2</a:t>
            </a:r>
            <a:r>
              <a:rPr lang="zh-CN" altLang="en-US" sz="3600" dirty="0" smtClean="0">
                <a:solidFill>
                  <a:srgbClr val="297FB8"/>
                </a:solidFill>
                <a:latin typeface="微软雅黑" panose="020B0503020204020204" pitchFamily="34" charset="-122"/>
                <a:ea typeface="微软雅黑" panose="020B0503020204020204" pitchFamily="34" charset="-122"/>
              </a:rPr>
              <a:t>、</a:t>
            </a:r>
            <a:r>
              <a:rPr lang="en-US" altLang="zh-CN" sz="3600" dirty="0" smtClean="0">
                <a:solidFill>
                  <a:srgbClr val="297FB8"/>
                </a:solidFill>
                <a:latin typeface="微软雅黑" panose="020B0503020204020204" pitchFamily="34" charset="-122"/>
                <a:ea typeface="微软雅黑" panose="020B0503020204020204" pitchFamily="34" charset="-122"/>
              </a:rPr>
              <a:t>Android</a:t>
            </a:r>
            <a:r>
              <a:rPr lang="zh-CN" altLang="zh-CN" sz="3600" dirty="0">
                <a:solidFill>
                  <a:srgbClr val="297FB8"/>
                </a:solidFill>
                <a:latin typeface="微软雅黑" panose="020B0503020204020204" pitchFamily="34" charset="-122"/>
                <a:ea typeface="微软雅黑" panose="020B0503020204020204" pitchFamily="34" charset="-122"/>
              </a:rPr>
              <a:t>客户端</a:t>
            </a:r>
            <a:endParaRPr lang="zh-CN" altLang="en-US" sz="3600" dirty="0">
              <a:solidFill>
                <a:srgbClr val="297FB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978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111"/>
                                        </p:tgtEl>
                                        <p:attrNameLst>
                                          <p:attrName>style.visibility</p:attrName>
                                        </p:attrNameLst>
                                      </p:cBhvr>
                                      <p:to>
                                        <p:strVal val="visible"/>
                                      </p:to>
                                    </p:set>
                                    <p:animEffect transition="in" filter="wipe(down)">
                                      <p:cBhvr>
                                        <p:cTn id="14" dur="500"/>
                                        <p:tgtEl>
                                          <p:spTgt spid="411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109"/>
                                        </p:tgtEl>
                                        <p:attrNameLst>
                                          <p:attrName>style.visibility</p:attrName>
                                        </p:attrNameLst>
                                      </p:cBhvr>
                                      <p:to>
                                        <p:strVal val="visible"/>
                                      </p:to>
                                    </p:set>
                                    <p:animEffect transition="in" filter="wipe(down)">
                                      <p:cBhvr>
                                        <p:cTn id="25" dur="5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1" grpId="0" animBg="1"/>
      <p:bldP spid="4109" grpId="0" animBg="1"/>
      <p:bldP spid="17" grpId="0"/>
      <p:bldP spid="18"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rgbClr val="297FB8"/>
        </a:solidFill>
        <a:effectLst/>
      </p:bgPr>
    </p:bg>
    <p:spTree>
      <p:nvGrpSpPr>
        <p:cNvPr id="1" name=""/>
        <p:cNvGrpSpPr/>
        <p:nvPr/>
      </p:nvGrpSpPr>
      <p:grpSpPr>
        <a:xfrm>
          <a:off x="0" y="0"/>
          <a:ext cx="0" cy="0"/>
          <a:chOff x="0" y="0"/>
          <a:chExt cx="0" cy="0"/>
        </a:xfrm>
      </p:grpSpPr>
      <p:sp>
        <p:nvSpPr>
          <p:cNvPr id="9218" name="Line 2"/>
          <p:cNvSpPr>
            <a:spLocks noChangeShapeType="1"/>
          </p:cNvSpPr>
          <p:nvPr/>
        </p:nvSpPr>
        <p:spPr bwMode="auto">
          <a:xfrm>
            <a:off x="1512887" y="1111250"/>
            <a:ext cx="8535988" cy="0"/>
          </a:xfrm>
          <a:prstGeom prst="line">
            <a:avLst/>
          </a:prstGeom>
          <a:noFill/>
          <a:ln w="9525" cap="flat" cmpd="sng">
            <a:solidFill>
              <a:schemeClr val="bg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9" name="Text Box 3"/>
          <p:cNvSpPr txBox="1">
            <a:spLocks noChangeArrowheads="1"/>
          </p:cNvSpPr>
          <p:nvPr/>
        </p:nvSpPr>
        <p:spPr bwMode="auto">
          <a:xfrm>
            <a:off x="2132263" y="552128"/>
            <a:ext cx="3346878" cy="52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spAutoFit/>
          </a:bodyPr>
          <a:lstStyle/>
          <a:p>
            <a:pPr eaLnBrk="0" hangingPunct="0"/>
            <a:r>
              <a:rPr lang="en-US" altLang="zh-CN" sz="2800" b="1" dirty="0" smtClean="0">
                <a:solidFill>
                  <a:schemeClr val="bg1"/>
                </a:solidFill>
                <a:latin typeface="微软雅黑" pitchFamily="34" charset="-122"/>
                <a:ea typeface="微软雅黑" pitchFamily="34" charset="-122"/>
              </a:rPr>
              <a:t>3</a:t>
            </a:r>
            <a:r>
              <a:rPr lang="zh-CN" altLang="en-US" sz="2800" b="1" dirty="0" smtClean="0">
                <a:solidFill>
                  <a:schemeClr val="bg1"/>
                </a:solidFill>
                <a:latin typeface="微软雅黑" pitchFamily="34" charset="-122"/>
                <a:ea typeface="微软雅黑" pitchFamily="34" charset="-122"/>
              </a:rPr>
              <a:t>、演示</a:t>
            </a:r>
            <a:r>
              <a:rPr lang="en-US" altLang="zh-CN" sz="2800" b="1" dirty="0" smtClean="0">
                <a:solidFill>
                  <a:schemeClr val="bg1"/>
                </a:solidFill>
                <a:latin typeface="微软雅黑" pitchFamily="34" charset="-122"/>
                <a:ea typeface="微软雅黑" pitchFamily="34" charset="-122"/>
              </a:rPr>
              <a:t>-Java Web</a:t>
            </a:r>
            <a:endParaRPr lang="en-US" sz="2800" b="1" dirty="0">
              <a:solidFill>
                <a:schemeClr val="bg1"/>
              </a:solidFill>
              <a:latin typeface="微软雅黑" pitchFamily="34" charset="-122"/>
              <a:ea typeface="微软雅黑" pitchFamily="34" charset="-122"/>
            </a:endParaRPr>
          </a:p>
        </p:txBody>
      </p:sp>
      <p:sp>
        <p:nvSpPr>
          <p:cNvPr id="9240" name="Oval 24"/>
          <p:cNvSpPr>
            <a:spLocks noChangeArrowheads="1"/>
          </p:cNvSpPr>
          <p:nvPr/>
        </p:nvSpPr>
        <p:spPr bwMode="auto">
          <a:xfrm>
            <a:off x="5252128" y="6405563"/>
            <a:ext cx="152400" cy="152400"/>
          </a:xfrm>
          <a:prstGeom prst="ellipse">
            <a:avLst/>
          </a:prstGeom>
          <a:solidFill>
            <a:schemeClr val="bg1"/>
          </a:solidFill>
          <a:ln w="12700" cap="flat"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241" name="Oval 25"/>
          <p:cNvSpPr>
            <a:spLocks noChangeArrowheads="1"/>
          </p:cNvSpPr>
          <p:nvPr/>
        </p:nvSpPr>
        <p:spPr bwMode="auto">
          <a:xfrm>
            <a:off x="5534703" y="6405563"/>
            <a:ext cx="152400" cy="152400"/>
          </a:xfrm>
          <a:prstGeom prst="ellipse">
            <a:avLst/>
          </a:prstGeom>
          <a:noFill/>
          <a:ln w="12700" cap="flat" cmpd="sng">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04" y="1462288"/>
            <a:ext cx="6096000" cy="41910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325" y="2369780"/>
            <a:ext cx="8124825" cy="3895725"/>
          </a:xfrm>
          <a:prstGeom prst="rect">
            <a:avLst/>
          </a:prstGeom>
        </p:spPr>
      </p:pic>
    </p:spTree>
    <p:extLst>
      <p:ext uri="{BB962C8B-B14F-4D97-AF65-F5344CB8AC3E}">
        <p14:creationId xmlns:p14="http://schemas.microsoft.com/office/powerpoint/2010/main" val="1923231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9219"/>
                                        </p:tgtEl>
                                        <p:attrNameLst>
                                          <p:attrName>ppt_x</p:attrName>
                                        </p:attrNameLst>
                                      </p:cBhvr>
                                      <p:tavLst>
                                        <p:tav tm="0">
                                          <p:val>
                                            <p:strVal val="ppt_x"/>
                                          </p:val>
                                        </p:tav>
                                        <p:tav tm="100000">
                                          <p:val>
                                            <p:strVal val="1+ppt_w/2"/>
                                          </p:val>
                                        </p:tav>
                                      </p:tavLst>
                                    </p:anim>
                                    <p:anim calcmode="lin" valueType="num">
                                      <p:cBhvr additive="base">
                                        <p:cTn id="7" dur="500"/>
                                        <p:tgtEl>
                                          <p:spTgt spid="9219"/>
                                        </p:tgtEl>
                                        <p:attrNameLst>
                                          <p:attrName>ppt_y</p:attrName>
                                        </p:attrNameLst>
                                      </p:cBhvr>
                                      <p:tavLst>
                                        <p:tav tm="0">
                                          <p:val>
                                            <p:strVal val="ppt_y"/>
                                          </p:val>
                                        </p:tav>
                                        <p:tav tm="100000">
                                          <p:val>
                                            <p:strVal val="ppt_y"/>
                                          </p:val>
                                        </p:tav>
                                      </p:tavLst>
                                    </p:anim>
                                    <p:set>
                                      <p:cBhvr>
                                        <p:cTn id="8" dur="1" fill="hold">
                                          <p:stCondLst>
                                            <p:cond delay="499"/>
                                          </p:stCondLst>
                                        </p:cTn>
                                        <p:tgtEl>
                                          <p:spTgt spid="92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38400" y="28576"/>
            <a:ext cx="3513584" cy="1143000"/>
          </a:xfrm>
        </p:spPr>
        <p:txBody>
          <a:bodyPr>
            <a:normAutofit/>
          </a:bodyPr>
          <a:lstStyle/>
          <a:p>
            <a:pPr algn="l"/>
            <a:r>
              <a:rPr lang="zh-CN" altLang="en-US" sz="3200" b="1" dirty="0">
                <a:solidFill>
                  <a:schemeClr val="bg1">
                    <a:lumMod val="65000"/>
                  </a:schemeClr>
                </a:solidFill>
                <a:latin typeface="微软雅黑" pitchFamily="34" charset="-122"/>
                <a:ea typeface="微软雅黑" pitchFamily="34" charset="-122"/>
              </a:rPr>
              <a:t>目录</a:t>
            </a:r>
            <a:endParaRPr lang="zh-CN" altLang="en-US" sz="3200" dirty="0">
              <a:solidFill>
                <a:schemeClr val="bg1">
                  <a:lumMod val="65000"/>
                </a:schemeClr>
              </a:solidFill>
              <a:ea typeface="微软雅黑" pitchFamily="34" charset="-122"/>
              <a:cs typeface="Arial Unicode MS" pitchFamily="34" charset="-122"/>
            </a:endParaRPr>
          </a:p>
        </p:txBody>
      </p:sp>
      <p:sp>
        <p:nvSpPr>
          <p:cNvPr id="17" name="TextBox 16"/>
          <p:cNvSpPr txBox="1"/>
          <p:nvPr/>
        </p:nvSpPr>
        <p:spPr>
          <a:xfrm>
            <a:off x="4321834" y="1456408"/>
            <a:ext cx="2574266"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dirty="0">
                <a:solidFill>
                  <a:schemeClr val="bg1">
                    <a:lumMod val="65000"/>
                  </a:schemeClr>
                </a:solidFill>
                <a:latin typeface="微软雅黑" pitchFamily="34" charset="-122"/>
                <a:ea typeface="微软雅黑" pitchFamily="34" charset="-122"/>
              </a:rPr>
              <a:t>选题背景</a:t>
            </a:r>
          </a:p>
        </p:txBody>
      </p:sp>
      <p:sp>
        <p:nvSpPr>
          <p:cNvPr id="18" name="椭圆 17"/>
          <p:cNvSpPr/>
          <p:nvPr/>
        </p:nvSpPr>
        <p:spPr>
          <a:xfrm>
            <a:off x="4009157" y="1564420"/>
            <a:ext cx="625354" cy="625354"/>
          </a:xfrm>
          <a:prstGeom prst="ellipse">
            <a:avLst/>
          </a:prstGeom>
          <a:solidFill>
            <a:schemeClr val="bg1"/>
          </a:solidFill>
          <a:ln w="19050">
            <a:solidFill>
              <a:schemeClr val="bg1">
                <a:lumMod val="65000"/>
              </a:schemeClr>
            </a:solidFill>
          </a:ln>
        </p:spPr>
        <p:txBody>
          <a:bodyPr wrap="none" rtlCol="0" anchor="ctr">
            <a:noAutofit/>
          </a:bodyPr>
          <a:lstStyle/>
          <a:p>
            <a:pPr algn="ctr"/>
            <a:r>
              <a:rPr lang="en-US" altLang="zh-CN" sz="2800" b="1" dirty="0">
                <a:solidFill>
                  <a:srgbClr val="FFC000"/>
                </a:solidFill>
                <a:latin typeface="Arial Unicode MS" pitchFamily="34" charset="-122"/>
                <a:ea typeface="Arial Unicode MS" pitchFamily="34" charset="-122"/>
                <a:cs typeface="Arial Unicode MS" pitchFamily="34" charset="-122"/>
              </a:rPr>
              <a:t>1</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4321834" y="2608536"/>
            <a:ext cx="2574266"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dirty="0" smtClean="0">
                <a:solidFill>
                  <a:schemeClr val="bg1">
                    <a:lumMod val="65000"/>
                  </a:schemeClr>
                </a:solidFill>
                <a:latin typeface="微软雅黑" pitchFamily="34" charset="-122"/>
                <a:ea typeface="微软雅黑" pitchFamily="34" charset="-122"/>
              </a:rPr>
              <a:t>   联络圈及模板</a:t>
            </a:r>
            <a:endParaRPr lang="zh-CN" altLang="en-US" sz="2400" b="1" dirty="0">
              <a:solidFill>
                <a:schemeClr val="bg1">
                  <a:lumMod val="65000"/>
                </a:schemeClr>
              </a:solidFill>
              <a:latin typeface="微软雅黑" pitchFamily="34" charset="-122"/>
              <a:ea typeface="微软雅黑" pitchFamily="34" charset="-122"/>
            </a:endParaRPr>
          </a:p>
        </p:txBody>
      </p:sp>
      <p:sp>
        <p:nvSpPr>
          <p:cNvPr id="20" name="椭圆 19"/>
          <p:cNvSpPr/>
          <p:nvPr/>
        </p:nvSpPr>
        <p:spPr>
          <a:xfrm>
            <a:off x="4009157" y="2716548"/>
            <a:ext cx="625354" cy="625354"/>
          </a:xfrm>
          <a:prstGeom prst="ellipse">
            <a:avLst/>
          </a:prstGeom>
          <a:solidFill>
            <a:schemeClr val="bg1"/>
          </a:solidFill>
          <a:ln w="19050">
            <a:solidFill>
              <a:schemeClr val="bg1">
                <a:lumMod val="65000"/>
              </a:schemeClr>
            </a:solidFill>
          </a:ln>
        </p:spPr>
        <p:txBody>
          <a:bodyPr wrap="none" rtlCol="0" anchor="ctr">
            <a:noAutofit/>
          </a:bodyPr>
          <a:lstStyle/>
          <a:p>
            <a:pPr algn="ctr"/>
            <a:r>
              <a:rPr lang="en-US" altLang="zh-CN" sz="2800" b="1" dirty="0">
                <a:solidFill>
                  <a:srgbClr val="FFC000"/>
                </a:solidFill>
                <a:latin typeface="Arial Unicode MS" pitchFamily="34" charset="-122"/>
                <a:ea typeface="Arial Unicode MS" pitchFamily="34" charset="-122"/>
                <a:cs typeface="Arial Unicode MS" pitchFamily="34" charset="-122"/>
              </a:rPr>
              <a:t>2</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21" name="TextBox 20"/>
          <p:cNvSpPr txBox="1"/>
          <p:nvPr/>
        </p:nvSpPr>
        <p:spPr>
          <a:xfrm>
            <a:off x="4313872" y="3688656"/>
            <a:ext cx="258222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dirty="0" smtClean="0">
                <a:solidFill>
                  <a:schemeClr val="bg1">
                    <a:lumMod val="65000"/>
                  </a:schemeClr>
                </a:solidFill>
                <a:latin typeface="微软雅黑" pitchFamily="34" charset="-122"/>
                <a:ea typeface="微软雅黑" pitchFamily="34" charset="-122"/>
              </a:rPr>
              <a:t>   需求分析及流程</a:t>
            </a:r>
            <a:endParaRPr lang="zh-CN" altLang="en-US" sz="2400" b="1" dirty="0">
              <a:solidFill>
                <a:schemeClr val="bg1">
                  <a:lumMod val="65000"/>
                </a:schemeClr>
              </a:solidFill>
              <a:latin typeface="微软雅黑" pitchFamily="34" charset="-122"/>
              <a:ea typeface="微软雅黑" pitchFamily="34" charset="-122"/>
            </a:endParaRPr>
          </a:p>
        </p:txBody>
      </p:sp>
      <p:sp>
        <p:nvSpPr>
          <p:cNvPr id="22" name="椭圆 21"/>
          <p:cNvSpPr/>
          <p:nvPr/>
        </p:nvSpPr>
        <p:spPr>
          <a:xfrm>
            <a:off x="4001195" y="3796668"/>
            <a:ext cx="625354" cy="625354"/>
          </a:xfrm>
          <a:prstGeom prst="ellipse">
            <a:avLst/>
          </a:prstGeom>
          <a:solidFill>
            <a:schemeClr val="bg1"/>
          </a:solidFill>
          <a:ln w="19050">
            <a:solidFill>
              <a:schemeClr val="bg1">
                <a:lumMod val="65000"/>
              </a:schemeClr>
            </a:solidFill>
          </a:ln>
        </p:spPr>
        <p:txBody>
          <a:bodyPr wrap="none" rtlCol="0" anchor="ctr">
            <a:noAutofit/>
          </a:bodyPr>
          <a:lstStyle/>
          <a:p>
            <a:pPr algn="ctr"/>
            <a:r>
              <a:rPr lang="en-US" altLang="zh-CN" sz="2800" b="1" dirty="0">
                <a:solidFill>
                  <a:srgbClr val="FFC000"/>
                </a:solidFill>
                <a:latin typeface="Arial Unicode MS" pitchFamily="34" charset="-122"/>
                <a:ea typeface="Arial Unicode MS" pitchFamily="34" charset="-122"/>
                <a:cs typeface="Arial Unicode MS" pitchFamily="34" charset="-122"/>
              </a:rPr>
              <a:t>3</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23" name="TextBox 22"/>
          <p:cNvSpPr txBox="1"/>
          <p:nvPr/>
        </p:nvSpPr>
        <p:spPr>
          <a:xfrm>
            <a:off x="4313872" y="4768776"/>
            <a:ext cx="2582228" cy="841378"/>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dirty="0" smtClean="0">
                <a:solidFill>
                  <a:schemeClr val="bg1">
                    <a:lumMod val="65000"/>
                  </a:schemeClr>
                </a:solidFill>
                <a:latin typeface="微软雅黑" pitchFamily="34" charset="-122"/>
                <a:ea typeface="微软雅黑" pitchFamily="34" charset="-122"/>
              </a:rPr>
              <a:t>   系统实现及演示</a:t>
            </a:r>
            <a:endParaRPr lang="zh-CN" altLang="en-US" sz="2400" b="1" dirty="0">
              <a:solidFill>
                <a:schemeClr val="bg1">
                  <a:lumMod val="65000"/>
                </a:schemeClr>
              </a:solidFill>
              <a:latin typeface="微软雅黑" pitchFamily="34" charset="-122"/>
              <a:ea typeface="微软雅黑" pitchFamily="34" charset="-122"/>
            </a:endParaRPr>
          </a:p>
        </p:txBody>
      </p:sp>
      <p:sp>
        <p:nvSpPr>
          <p:cNvPr id="24" name="椭圆 23"/>
          <p:cNvSpPr/>
          <p:nvPr/>
        </p:nvSpPr>
        <p:spPr>
          <a:xfrm>
            <a:off x="4009157" y="4893457"/>
            <a:ext cx="625354" cy="625354"/>
          </a:xfrm>
          <a:prstGeom prst="ellipse">
            <a:avLst/>
          </a:prstGeom>
          <a:solidFill>
            <a:schemeClr val="bg1"/>
          </a:solidFill>
          <a:ln w="19050">
            <a:solidFill>
              <a:schemeClr val="bg1">
                <a:lumMod val="65000"/>
              </a:schemeClr>
            </a:solidFill>
          </a:ln>
        </p:spPr>
        <p:txBody>
          <a:bodyPr wrap="none" rtlCol="0" anchor="ctr">
            <a:noAutofit/>
          </a:bodyPr>
          <a:lstStyle/>
          <a:p>
            <a:pPr algn="ctr"/>
            <a:r>
              <a:rPr lang="en-US" altLang="zh-CN" sz="2800" b="1" dirty="0">
                <a:solidFill>
                  <a:srgbClr val="FFC000"/>
                </a:solidFill>
                <a:latin typeface="Arial Unicode MS" pitchFamily="34" charset="-122"/>
                <a:ea typeface="Arial Unicode MS" pitchFamily="34" charset="-122"/>
                <a:cs typeface="Arial Unicode MS" pitchFamily="34" charset="-122"/>
              </a:rPr>
              <a:t>4</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25" name="矩形 24"/>
          <p:cNvSpPr/>
          <p:nvPr/>
        </p:nvSpPr>
        <p:spPr>
          <a:xfrm>
            <a:off x="3360264" y="478574"/>
            <a:ext cx="1212576" cy="369332"/>
          </a:xfrm>
          <a:prstGeom prst="rect">
            <a:avLst/>
          </a:prstGeom>
        </p:spPr>
        <p:txBody>
          <a:bodyPr wrap="none">
            <a:spAutoFit/>
          </a:bodyPr>
          <a:lstStyle/>
          <a:p>
            <a:r>
              <a:rPr lang="en-US" altLang="zh-CN" b="1" dirty="0">
                <a:solidFill>
                  <a:srgbClr val="FFC000"/>
                </a:solidFill>
                <a:ea typeface="微软雅黑" pitchFamily="34" charset="-122"/>
                <a:cs typeface="Arial Unicode MS" pitchFamily="34" charset="-122"/>
              </a:rPr>
              <a:t>CONTENTS</a:t>
            </a:r>
            <a:endParaRPr lang="zh-CN" altLang="en-US" b="1" dirty="0">
              <a:solidFill>
                <a:srgbClr val="FFC000"/>
              </a:solidFill>
            </a:endParaRPr>
          </a:p>
        </p:txBody>
      </p:sp>
    </p:spTree>
    <p:extLst>
      <p:ext uri="{BB962C8B-B14F-4D97-AF65-F5344CB8AC3E}">
        <p14:creationId xmlns:p14="http://schemas.microsoft.com/office/powerpoint/2010/main" val="271531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297FB8"/>
        </a:solidFill>
        <a:effectLst/>
      </p:bgPr>
    </p:bg>
    <p:spTree>
      <p:nvGrpSpPr>
        <p:cNvPr id="1" name=""/>
        <p:cNvGrpSpPr/>
        <p:nvPr/>
      </p:nvGrpSpPr>
      <p:grpSpPr>
        <a:xfrm>
          <a:off x="0" y="0"/>
          <a:ext cx="0" cy="0"/>
          <a:chOff x="0" y="0"/>
          <a:chExt cx="0" cy="0"/>
        </a:xfrm>
      </p:grpSpPr>
      <p:sp>
        <p:nvSpPr>
          <p:cNvPr id="9218" name="Line 2"/>
          <p:cNvSpPr>
            <a:spLocks noChangeShapeType="1"/>
          </p:cNvSpPr>
          <p:nvPr/>
        </p:nvSpPr>
        <p:spPr bwMode="auto">
          <a:xfrm>
            <a:off x="1512887" y="1111250"/>
            <a:ext cx="8535988" cy="0"/>
          </a:xfrm>
          <a:prstGeom prst="line">
            <a:avLst/>
          </a:prstGeom>
          <a:noFill/>
          <a:ln w="9525" cap="flat" cmpd="sng">
            <a:solidFill>
              <a:schemeClr val="bg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9" name="Text Box 3"/>
          <p:cNvSpPr txBox="1">
            <a:spLocks noChangeArrowheads="1"/>
          </p:cNvSpPr>
          <p:nvPr/>
        </p:nvSpPr>
        <p:spPr bwMode="auto">
          <a:xfrm>
            <a:off x="2440390" y="561814"/>
            <a:ext cx="3109056" cy="52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spAutoFit/>
          </a:bodyPr>
          <a:lstStyle/>
          <a:p>
            <a:pPr eaLnBrk="0" hangingPunct="0"/>
            <a:r>
              <a:rPr lang="en-US" altLang="zh-CN" sz="2800" b="1" dirty="0" smtClean="0">
                <a:solidFill>
                  <a:schemeClr val="bg1"/>
                </a:solidFill>
                <a:latin typeface="微软雅黑" pitchFamily="34" charset="-122"/>
                <a:ea typeface="微软雅黑" pitchFamily="34" charset="-122"/>
              </a:rPr>
              <a:t>4</a:t>
            </a:r>
            <a:r>
              <a:rPr lang="zh-CN" altLang="en-US" sz="2800" b="1" dirty="0" smtClean="0">
                <a:solidFill>
                  <a:schemeClr val="bg1"/>
                </a:solidFill>
                <a:latin typeface="微软雅黑" pitchFamily="34" charset="-122"/>
                <a:ea typeface="微软雅黑" pitchFamily="34" charset="-122"/>
              </a:rPr>
              <a:t>、演示</a:t>
            </a:r>
            <a:r>
              <a:rPr lang="en-US" altLang="zh-CN" sz="2800" b="1" dirty="0" smtClean="0">
                <a:solidFill>
                  <a:schemeClr val="bg1"/>
                </a:solidFill>
                <a:latin typeface="微软雅黑" pitchFamily="34" charset="-122"/>
                <a:ea typeface="微软雅黑" pitchFamily="34" charset="-122"/>
              </a:rPr>
              <a:t>-Android</a:t>
            </a:r>
            <a:endParaRPr lang="en-US" sz="2800" b="1" dirty="0">
              <a:solidFill>
                <a:schemeClr val="bg1"/>
              </a:solidFill>
              <a:latin typeface="微软雅黑" pitchFamily="34" charset="-122"/>
              <a:ea typeface="微软雅黑" pitchFamily="34" charset="-122"/>
            </a:endParaRPr>
          </a:p>
        </p:txBody>
      </p:sp>
      <p:sp>
        <p:nvSpPr>
          <p:cNvPr id="9220" name="圆角矩形2 768"/>
          <p:cNvSpPr>
            <a:spLocks noChangeArrowheads="1"/>
          </p:cNvSpPr>
          <p:nvPr/>
        </p:nvSpPr>
        <p:spPr bwMode="auto">
          <a:xfrm>
            <a:off x="2514601" y="1624014"/>
            <a:ext cx="2125663" cy="4044950"/>
          </a:xfrm>
          <a:prstGeom prst="roundRect">
            <a:avLst>
              <a:gd name="adj" fmla="val 16667"/>
            </a:avLst>
          </a:prstGeom>
          <a:noFill/>
          <a:ln w="9525" cap="flat"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9221" name="Line 5"/>
          <p:cNvSpPr>
            <a:spLocks noChangeShapeType="1"/>
          </p:cNvSpPr>
          <p:nvPr/>
        </p:nvSpPr>
        <p:spPr bwMode="auto">
          <a:xfrm>
            <a:off x="2722563" y="1892300"/>
            <a:ext cx="1917700" cy="1588"/>
          </a:xfrm>
          <a:prstGeom prst="line">
            <a:avLst/>
          </a:prstGeom>
          <a:noFill/>
          <a:ln w="9525" cap="flat" cmpd="sng">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2" name="Text Box 6"/>
          <p:cNvSpPr txBox="1">
            <a:spLocks noChangeArrowheads="1"/>
          </p:cNvSpPr>
          <p:nvPr/>
        </p:nvSpPr>
        <p:spPr bwMode="auto">
          <a:xfrm>
            <a:off x="2933700" y="1622425"/>
            <a:ext cx="1390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用户首页</a:t>
            </a:r>
          </a:p>
        </p:txBody>
      </p:sp>
      <p:sp>
        <p:nvSpPr>
          <p:cNvPr id="9224" name="圆角矩形2 768"/>
          <p:cNvSpPr>
            <a:spLocks noChangeArrowheads="1"/>
          </p:cNvSpPr>
          <p:nvPr/>
        </p:nvSpPr>
        <p:spPr bwMode="auto">
          <a:xfrm>
            <a:off x="5172076" y="1622426"/>
            <a:ext cx="2054225" cy="4048125"/>
          </a:xfrm>
          <a:prstGeom prst="roundRect">
            <a:avLst>
              <a:gd name="adj" fmla="val 16667"/>
            </a:avLst>
          </a:prstGeom>
          <a:noFill/>
          <a:ln w="9525" cap="flat" cmpd="sng">
            <a:solidFill>
              <a:schemeClr val="bg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9225" name="Line 9"/>
          <p:cNvSpPr>
            <a:spLocks noChangeShapeType="1"/>
          </p:cNvSpPr>
          <p:nvPr/>
        </p:nvSpPr>
        <p:spPr bwMode="auto">
          <a:xfrm>
            <a:off x="5308600" y="1892300"/>
            <a:ext cx="1917700" cy="0"/>
          </a:xfrm>
          <a:prstGeom prst="line">
            <a:avLst/>
          </a:prstGeom>
          <a:noFill/>
          <a:ln w="9525" cap="flat" cmpd="sng">
            <a:solidFill>
              <a:schemeClr val="bg1"/>
            </a:solidFill>
            <a:bevel/>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6" name="Text Box 10"/>
          <p:cNvSpPr txBox="1">
            <a:spLocks noChangeArrowheads="1"/>
          </p:cNvSpPr>
          <p:nvPr/>
        </p:nvSpPr>
        <p:spPr bwMode="auto">
          <a:xfrm>
            <a:off x="5663746" y="1622425"/>
            <a:ext cx="1390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defRPr sz="1400">
                <a:solidFill>
                  <a:schemeClr val="bg1"/>
                </a:solidFill>
              </a:defRPr>
            </a:lvl1pPr>
          </a:lstStyle>
          <a:p>
            <a:r>
              <a:rPr lang="zh-CN" altLang="en-US" dirty="0">
                <a:latin typeface="微软雅黑" panose="020B0503020204020204" pitchFamily="34" charset="-122"/>
                <a:ea typeface="微软雅黑" panose="020B0503020204020204" pitchFamily="34" charset="-122"/>
              </a:rPr>
              <a:t>信息填写</a:t>
            </a:r>
          </a:p>
        </p:txBody>
      </p:sp>
      <p:sp>
        <p:nvSpPr>
          <p:cNvPr id="9228" name="圆角矩形2 768"/>
          <p:cNvSpPr>
            <a:spLocks noChangeArrowheads="1"/>
          </p:cNvSpPr>
          <p:nvPr/>
        </p:nvSpPr>
        <p:spPr bwMode="auto">
          <a:xfrm>
            <a:off x="7799388" y="1622425"/>
            <a:ext cx="2133600" cy="4046539"/>
          </a:xfrm>
          <a:prstGeom prst="roundRect">
            <a:avLst>
              <a:gd name="adj" fmla="val 16667"/>
            </a:avLst>
          </a:prstGeom>
          <a:noFill/>
          <a:ln w="9525" cap="flat" cmpd="sng">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9229" name="Line 13"/>
          <p:cNvSpPr>
            <a:spLocks noChangeShapeType="1"/>
          </p:cNvSpPr>
          <p:nvPr/>
        </p:nvSpPr>
        <p:spPr bwMode="auto">
          <a:xfrm>
            <a:off x="7897227" y="1890713"/>
            <a:ext cx="1917700" cy="0"/>
          </a:xfrm>
          <a:prstGeom prst="line">
            <a:avLst/>
          </a:prstGeom>
          <a:noFill/>
          <a:ln w="9525" cap="flat" cmpd="sng">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0" name="Text Box 14"/>
          <p:cNvSpPr txBox="1">
            <a:spLocks noChangeArrowheads="1"/>
          </p:cNvSpPr>
          <p:nvPr/>
        </p:nvSpPr>
        <p:spPr bwMode="auto">
          <a:xfrm>
            <a:off x="8013700" y="1620838"/>
            <a:ext cx="1390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个人信息展示</a:t>
            </a:r>
          </a:p>
        </p:txBody>
      </p:sp>
      <p:sp>
        <p:nvSpPr>
          <p:cNvPr id="9232" name="燕尾形箭头3 806"/>
          <p:cNvSpPr>
            <a:spLocks noChangeArrowheads="1"/>
          </p:cNvSpPr>
          <p:nvPr/>
        </p:nvSpPr>
        <p:spPr bwMode="auto">
          <a:xfrm>
            <a:off x="4713789" y="3246438"/>
            <a:ext cx="412750" cy="538162"/>
          </a:xfrm>
          <a:prstGeom prst="chevron">
            <a:avLst>
              <a:gd name="adj" fmla="val 50000"/>
            </a:avLst>
          </a:prstGeom>
          <a:noFill/>
          <a:ln w="9525" cap="flat" cmpd="sng">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9233" name="燕尾形箭头3 806"/>
          <p:cNvSpPr>
            <a:spLocks noChangeArrowheads="1"/>
          </p:cNvSpPr>
          <p:nvPr/>
        </p:nvSpPr>
        <p:spPr bwMode="auto">
          <a:xfrm>
            <a:off x="7281863" y="3246438"/>
            <a:ext cx="412750" cy="538162"/>
          </a:xfrm>
          <a:prstGeom prst="chevron">
            <a:avLst>
              <a:gd name="adj" fmla="val 50000"/>
            </a:avLst>
          </a:prstGeom>
          <a:noFill/>
          <a:ln w="9525" cap="flat" cmpd="sng">
            <a:solidFill>
              <a:schemeClr val="bg1"/>
            </a:solidFill>
            <a:bevel/>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nchor="ctr"/>
          <a:lstStyle/>
          <a:p>
            <a:endParaRPr lang="zh-CN" altLang="zh-CN"/>
          </a:p>
        </p:txBody>
      </p:sp>
      <p:sp>
        <p:nvSpPr>
          <p:cNvPr id="9240" name="Oval 24"/>
          <p:cNvSpPr>
            <a:spLocks noChangeArrowheads="1"/>
          </p:cNvSpPr>
          <p:nvPr/>
        </p:nvSpPr>
        <p:spPr bwMode="auto">
          <a:xfrm>
            <a:off x="5549446" y="6395587"/>
            <a:ext cx="152400" cy="152400"/>
          </a:xfrm>
          <a:prstGeom prst="ellipse">
            <a:avLst/>
          </a:prstGeom>
          <a:solidFill>
            <a:schemeClr val="bg1"/>
          </a:solidFill>
          <a:ln w="12700" cap="flat" cmpd="sng">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241" name="Oval 25"/>
          <p:cNvSpPr>
            <a:spLocks noChangeArrowheads="1"/>
          </p:cNvSpPr>
          <p:nvPr/>
        </p:nvSpPr>
        <p:spPr bwMode="auto">
          <a:xfrm>
            <a:off x="5295447" y="6395587"/>
            <a:ext cx="152400" cy="152400"/>
          </a:xfrm>
          <a:prstGeom prst="ellipse">
            <a:avLst/>
          </a:prstGeom>
          <a:noFill/>
          <a:ln w="12700" cap="flat" cmpd="sng">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7743" y="2122571"/>
            <a:ext cx="1886227" cy="335329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3187" y="2122571"/>
            <a:ext cx="1886227" cy="3353293"/>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2076" y="2122571"/>
            <a:ext cx="1890714" cy="3361269"/>
          </a:xfrm>
          <a:prstGeom prst="rect">
            <a:avLst/>
          </a:prstGeom>
        </p:spPr>
      </p:pic>
    </p:spTree>
    <p:extLst>
      <p:ext uri="{BB962C8B-B14F-4D97-AF65-F5344CB8AC3E}">
        <p14:creationId xmlns:p14="http://schemas.microsoft.com/office/powerpoint/2010/main" val="1688937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additive="base">
                                        <p:cTn id="7" dur="500" fill="hold"/>
                                        <p:tgtEl>
                                          <p:spTgt spid="9219"/>
                                        </p:tgtEl>
                                        <p:attrNameLst>
                                          <p:attrName>ppt_x</p:attrName>
                                        </p:attrNameLst>
                                      </p:cBhvr>
                                      <p:tavLst>
                                        <p:tav tm="0">
                                          <p:val>
                                            <p:strVal val="0-#ppt_w/2"/>
                                          </p:val>
                                        </p:tav>
                                        <p:tav tm="100000">
                                          <p:val>
                                            <p:strVal val="#ppt_x"/>
                                          </p:val>
                                        </p:tav>
                                      </p:tavLst>
                                    </p:anim>
                                    <p:anim calcmode="lin" valueType="num">
                                      <p:cBhvr additive="base">
                                        <p:cTn id="8" dur="500" fill="hold"/>
                                        <p:tgtEl>
                                          <p:spTgt spid="92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0-#ppt_w/2"/>
                                          </p:val>
                                        </p:tav>
                                        <p:tav tm="100000">
                                          <p:val>
                                            <p:strVal val="#ppt_x"/>
                                          </p:val>
                                        </p:tav>
                                      </p:tavLst>
                                    </p:anim>
                                    <p:anim calcmode="lin" valueType="num">
                                      <p:cBhvr additive="base">
                                        <p:cTn id="14" dur="500" fill="hold"/>
                                        <p:tgtEl>
                                          <p:spTgt spid="922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222"/>
                                        </p:tgtEl>
                                        <p:attrNameLst>
                                          <p:attrName>style.visibility</p:attrName>
                                        </p:attrNameLst>
                                      </p:cBhvr>
                                      <p:to>
                                        <p:strVal val="visible"/>
                                      </p:to>
                                    </p:set>
                                    <p:anim calcmode="lin" valueType="num">
                                      <p:cBhvr additive="base">
                                        <p:cTn id="21" dur="500" fill="hold"/>
                                        <p:tgtEl>
                                          <p:spTgt spid="9222"/>
                                        </p:tgtEl>
                                        <p:attrNameLst>
                                          <p:attrName>ppt_x</p:attrName>
                                        </p:attrNameLst>
                                      </p:cBhvr>
                                      <p:tavLst>
                                        <p:tav tm="0">
                                          <p:val>
                                            <p:strVal val="0-#ppt_w/2"/>
                                          </p:val>
                                        </p:tav>
                                        <p:tav tm="100000">
                                          <p:val>
                                            <p:strVal val="#ppt_x"/>
                                          </p:val>
                                        </p:tav>
                                      </p:tavLst>
                                    </p:anim>
                                    <p:anim calcmode="lin" valueType="num">
                                      <p:cBhvr additive="base">
                                        <p:cTn id="22" dur="500" fill="hold"/>
                                        <p:tgtEl>
                                          <p:spTgt spid="922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9221"/>
                                        </p:tgtEl>
                                        <p:attrNameLst>
                                          <p:attrName>style.visibility</p:attrName>
                                        </p:attrNameLst>
                                      </p:cBhvr>
                                      <p:to>
                                        <p:strVal val="visible"/>
                                      </p:to>
                                    </p:set>
                                    <p:anim calcmode="lin" valueType="num">
                                      <p:cBhvr additive="base">
                                        <p:cTn id="25" dur="500" fill="hold"/>
                                        <p:tgtEl>
                                          <p:spTgt spid="9221"/>
                                        </p:tgtEl>
                                        <p:attrNameLst>
                                          <p:attrName>ppt_x</p:attrName>
                                        </p:attrNameLst>
                                      </p:cBhvr>
                                      <p:tavLst>
                                        <p:tav tm="0">
                                          <p:val>
                                            <p:strVal val="0-#ppt_w/2"/>
                                          </p:val>
                                        </p:tav>
                                        <p:tav tm="100000">
                                          <p:val>
                                            <p:strVal val="#ppt_x"/>
                                          </p:val>
                                        </p:tav>
                                      </p:tavLst>
                                    </p:anim>
                                    <p:anim calcmode="lin" valueType="num">
                                      <p:cBhvr additive="base">
                                        <p:cTn id="26"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32"/>
                                        </p:tgtEl>
                                        <p:attrNameLst>
                                          <p:attrName>style.visibility</p:attrName>
                                        </p:attrNameLst>
                                      </p:cBhvr>
                                      <p:to>
                                        <p:strVal val="visible"/>
                                      </p:to>
                                    </p:set>
                                    <p:anim calcmode="lin" valueType="num">
                                      <p:cBhvr additive="base">
                                        <p:cTn id="31" dur="500" fill="hold"/>
                                        <p:tgtEl>
                                          <p:spTgt spid="9232"/>
                                        </p:tgtEl>
                                        <p:attrNameLst>
                                          <p:attrName>ppt_x</p:attrName>
                                        </p:attrNameLst>
                                      </p:cBhvr>
                                      <p:tavLst>
                                        <p:tav tm="0">
                                          <p:val>
                                            <p:strVal val="0-#ppt_w/2"/>
                                          </p:val>
                                        </p:tav>
                                        <p:tav tm="100000">
                                          <p:val>
                                            <p:strVal val="#ppt_x"/>
                                          </p:val>
                                        </p:tav>
                                      </p:tavLst>
                                    </p:anim>
                                    <p:anim calcmode="lin" valueType="num">
                                      <p:cBhvr additive="base">
                                        <p:cTn id="32" dur="500" fill="hold"/>
                                        <p:tgtEl>
                                          <p:spTgt spid="9232"/>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9226"/>
                                        </p:tgtEl>
                                        <p:attrNameLst>
                                          <p:attrName>style.visibility</p:attrName>
                                        </p:attrNameLst>
                                      </p:cBhvr>
                                      <p:to>
                                        <p:strVal val="visible"/>
                                      </p:to>
                                    </p:set>
                                    <p:anim calcmode="lin" valueType="num">
                                      <p:cBhvr additive="base">
                                        <p:cTn id="39" dur="500" fill="hold"/>
                                        <p:tgtEl>
                                          <p:spTgt spid="9226"/>
                                        </p:tgtEl>
                                        <p:attrNameLst>
                                          <p:attrName>ppt_x</p:attrName>
                                        </p:attrNameLst>
                                      </p:cBhvr>
                                      <p:tavLst>
                                        <p:tav tm="0">
                                          <p:val>
                                            <p:strVal val="0-#ppt_w/2"/>
                                          </p:val>
                                        </p:tav>
                                        <p:tav tm="100000">
                                          <p:val>
                                            <p:strVal val="#ppt_x"/>
                                          </p:val>
                                        </p:tav>
                                      </p:tavLst>
                                    </p:anim>
                                    <p:anim calcmode="lin" valueType="num">
                                      <p:cBhvr additive="base">
                                        <p:cTn id="40" dur="500" fill="hold"/>
                                        <p:tgtEl>
                                          <p:spTgt spid="922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9225"/>
                                        </p:tgtEl>
                                        <p:attrNameLst>
                                          <p:attrName>style.visibility</p:attrName>
                                        </p:attrNameLst>
                                      </p:cBhvr>
                                      <p:to>
                                        <p:strVal val="visible"/>
                                      </p:to>
                                    </p:set>
                                    <p:anim calcmode="lin" valueType="num">
                                      <p:cBhvr additive="base">
                                        <p:cTn id="43" dur="500" fill="hold"/>
                                        <p:tgtEl>
                                          <p:spTgt spid="9225"/>
                                        </p:tgtEl>
                                        <p:attrNameLst>
                                          <p:attrName>ppt_x</p:attrName>
                                        </p:attrNameLst>
                                      </p:cBhvr>
                                      <p:tavLst>
                                        <p:tav tm="0">
                                          <p:val>
                                            <p:strVal val="0-#ppt_w/2"/>
                                          </p:val>
                                        </p:tav>
                                        <p:tav tm="100000">
                                          <p:val>
                                            <p:strVal val="#ppt_x"/>
                                          </p:val>
                                        </p:tav>
                                      </p:tavLst>
                                    </p:anim>
                                    <p:anim calcmode="lin" valueType="num">
                                      <p:cBhvr additive="base">
                                        <p:cTn id="44" dur="500" fill="hold"/>
                                        <p:tgtEl>
                                          <p:spTgt spid="922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9224"/>
                                        </p:tgtEl>
                                        <p:attrNameLst>
                                          <p:attrName>style.visibility</p:attrName>
                                        </p:attrNameLst>
                                      </p:cBhvr>
                                      <p:to>
                                        <p:strVal val="visible"/>
                                      </p:to>
                                    </p:set>
                                    <p:anim calcmode="lin" valueType="num">
                                      <p:cBhvr additive="base">
                                        <p:cTn id="47" dur="500" fill="hold"/>
                                        <p:tgtEl>
                                          <p:spTgt spid="9224"/>
                                        </p:tgtEl>
                                        <p:attrNameLst>
                                          <p:attrName>ppt_x</p:attrName>
                                        </p:attrNameLst>
                                      </p:cBhvr>
                                      <p:tavLst>
                                        <p:tav tm="0">
                                          <p:val>
                                            <p:strVal val="0-#ppt_w/2"/>
                                          </p:val>
                                        </p:tav>
                                        <p:tav tm="100000">
                                          <p:val>
                                            <p:strVal val="#ppt_x"/>
                                          </p:val>
                                        </p:tav>
                                      </p:tavLst>
                                    </p:anim>
                                    <p:anim calcmode="lin" valueType="num">
                                      <p:cBhvr additive="base">
                                        <p:cTn id="48"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9233"/>
                                        </p:tgtEl>
                                        <p:attrNameLst>
                                          <p:attrName>style.visibility</p:attrName>
                                        </p:attrNameLst>
                                      </p:cBhvr>
                                      <p:to>
                                        <p:strVal val="visible"/>
                                      </p:to>
                                    </p:set>
                                    <p:anim calcmode="lin" valueType="num">
                                      <p:cBhvr additive="base">
                                        <p:cTn id="53" dur="500" fill="hold"/>
                                        <p:tgtEl>
                                          <p:spTgt spid="9233"/>
                                        </p:tgtEl>
                                        <p:attrNameLst>
                                          <p:attrName>ppt_x</p:attrName>
                                        </p:attrNameLst>
                                      </p:cBhvr>
                                      <p:tavLst>
                                        <p:tav tm="0">
                                          <p:val>
                                            <p:strVal val="0-#ppt_w/2"/>
                                          </p:val>
                                        </p:tav>
                                        <p:tav tm="100000">
                                          <p:val>
                                            <p:strVal val="#ppt_x"/>
                                          </p:val>
                                        </p:tav>
                                      </p:tavLst>
                                    </p:anim>
                                    <p:anim calcmode="lin" valueType="num">
                                      <p:cBhvr additive="base">
                                        <p:cTn id="54" dur="500" fill="hold"/>
                                        <p:tgtEl>
                                          <p:spTgt spid="9233"/>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0-#ppt_w/2"/>
                                          </p:val>
                                        </p:tav>
                                        <p:tav tm="100000">
                                          <p:val>
                                            <p:strVal val="#ppt_x"/>
                                          </p:val>
                                        </p:tav>
                                      </p:tavLst>
                                    </p:anim>
                                    <p:anim calcmode="lin" valueType="num">
                                      <p:cBhvr additive="base">
                                        <p:cTn id="58" dur="500" fill="hold"/>
                                        <p:tgtEl>
                                          <p:spTgt spid="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9230"/>
                                        </p:tgtEl>
                                        <p:attrNameLst>
                                          <p:attrName>style.visibility</p:attrName>
                                        </p:attrNameLst>
                                      </p:cBhvr>
                                      <p:to>
                                        <p:strVal val="visible"/>
                                      </p:to>
                                    </p:set>
                                    <p:anim calcmode="lin" valueType="num">
                                      <p:cBhvr additive="base">
                                        <p:cTn id="61" dur="500" fill="hold"/>
                                        <p:tgtEl>
                                          <p:spTgt spid="9230"/>
                                        </p:tgtEl>
                                        <p:attrNameLst>
                                          <p:attrName>ppt_x</p:attrName>
                                        </p:attrNameLst>
                                      </p:cBhvr>
                                      <p:tavLst>
                                        <p:tav tm="0">
                                          <p:val>
                                            <p:strVal val="0-#ppt_w/2"/>
                                          </p:val>
                                        </p:tav>
                                        <p:tav tm="100000">
                                          <p:val>
                                            <p:strVal val="#ppt_x"/>
                                          </p:val>
                                        </p:tav>
                                      </p:tavLst>
                                    </p:anim>
                                    <p:anim calcmode="lin" valueType="num">
                                      <p:cBhvr additive="base">
                                        <p:cTn id="62" dur="500" fill="hold"/>
                                        <p:tgtEl>
                                          <p:spTgt spid="9230"/>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9229"/>
                                        </p:tgtEl>
                                        <p:attrNameLst>
                                          <p:attrName>style.visibility</p:attrName>
                                        </p:attrNameLst>
                                      </p:cBhvr>
                                      <p:to>
                                        <p:strVal val="visible"/>
                                      </p:to>
                                    </p:set>
                                    <p:anim calcmode="lin" valueType="num">
                                      <p:cBhvr additive="base">
                                        <p:cTn id="65" dur="500" fill="hold"/>
                                        <p:tgtEl>
                                          <p:spTgt spid="9229"/>
                                        </p:tgtEl>
                                        <p:attrNameLst>
                                          <p:attrName>ppt_x</p:attrName>
                                        </p:attrNameLst>
                                      </p:cBhvr>
                                      <p:tavLst>
                                        <p:tav tm="0">
                                          <p:val>
                                            <p:strVal val="0-#ppt_w/2"/>
                                          </p:val>
                                        </p:tav>
                                        <p:tav tm="100000">
                                          <p:val>
                                            <p:strVal val="#ppt_x"/>
                                          </p:val>
                                        </p:tav>
                                      </p:tavLst>
                                    </p:anim>
                                    <p:anim calcmode="lin" valueType="num">
                                      <p:cBhvr additive="base">
                                        <p:cTn id="66" dur="500" fill="hold"/>
                                        <p:tgtEl>
                                          <p:spTgt spid="9229"/>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9228"/>
                                        </p:tgtEl>
                                        <p:attrNameLst>
                                          <p:attrName>style.visibility</p:attrName>
                                        </p:attrNameLst>
                                      </p:cBhvr>
                                      <p:to>
                                        <p:strVal val="visible"/>
                                      </p:to>
                                    </p:set>
                                    <p:anim calcmode="lin" valueType="num">
                                      <p:cBhvr additive="base">
                                        <p:cTn id="69" dur="500" fill="hold"/>
                                        <p:tgtEl>
                                          <p:spTgt spid="9228"/>
                                        </p:tgtEl>
                                        <p:attrNameLst>
                                          <p:attrName>ppt_x</p:attrName>
                                        </p:attrNameLst>
                                      </p:cBhvr>
                                      <p:tavLst>
                                        <p:tav tm="0">
                                          <p:val>
                                            <p:strVal val="0-#ppt_w/2"/>
                                          </p:val>
                                        </p:tav>
                                        <p:tav tm="100000">
                                          <p:val>
                                            <p:strVal val="#ppt_x"/>
                                          </p:val>
                                        </p:tav>
                                      </p:tavLst>
                                    </p:anim>
                                    <p:anim calcmode="lin" valueType="num">
                                      <p:cBhvr additive="base">
                                        <p:cTn id="70" dur="500" fill="hold"/>
                                        <p:tgtEl>
                                          <p:spTgt spid="9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P spid="9220" grpId="0" animBg="1"/>
      <p:bldP spid="9221" grpId="0" animBg="1"/>
      <p:bldP spid="9222" grpId="0"/>
      <p:bldP spid="9224" grpId="0" animBg="1"/>
      <p:bldP spid="9225" grpId="0" animBg="1"/>
      <p:bldP spid="9226" grpId="0"/>
      <p:bldP spid="9228" grpId="0" animBg="1"/>
      <p:bldP spid="9229" grpId="0" animBg="1"/>
      <p:bldP spid="9230" grpId="0"/>
      <p:bldP spid="9232" grpId="0" animBg="1"/>
      <p:bldP spid="92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97FB8"/>
        </a:solidFill>
        <a:effectLst/>
      </p:bgPr>
    </p:bg>
    <p:spTree>
      <p:nvGrpSpPr>
        <p:cNvPr id="1" name=""/>
        <p:cNvGrpSpPr/>
        <p:nvPr/>
      </p:nvGrpSpPr>
      <p:grpSpPr>
        <a:xfrm>
          <a:off x="0" y="0"/>
          <a:ext cx="0" cy="0"/>
          <a:chOff x="0" y="0"/>
          <a:chExt cx="0" cy="0"/>
        </a:xfrm>
      </p:grpSpPr>
      <p:grpSp>
        <p:nvGrpSpPr>
          <p:cNvPr id="3" name="组合 2"/>
          <p:cNvGrpSpPr/>
          <p:nvPr/>
        </p:nvGrpSpPr>
        <p:grpSpPr>
          <a:xfrm>
            <a:off x="2796921" y="2051264"/>
            <a:ext cx="8637539" cy="1901545"/>
            <a:chOff x="3345997" y="2470364"/>
            <a:chExt cx="8637539" cy="1901545"/>
          </a:xfrm>
        </p:grpSpPr>
        <p:grpSp>
          <p:nvGrpSpPr>
            <p:cNvPr id="4" name="组合 3"/>
            <p:cNvGrpSpPr/>
            <p:nvPr/>
          </p:nvGrpSpPr>
          <p:grpSpPr>
            <a:xfrm>
              <a:off x="3345997" y="2638161"/>
              <a:ext cx="1614806" cy="1506648"/>
              <a:chOff x="3488874" y="1023072"/>
              <a:chExt cx="4646887" cy="4335726"/>
            </a:xfrm>
          </p:grpSpPr>
          <p:sp>
            <p:nvSpPr>
              <p:cNvPr id="5" name="任意多边形 4"/>
              <p:cNvSpPr/>
              <p:nvPr/>
            </p:nvSpPr>
            <p:spPr>
              <a:xfrm>
                <a:off x="3488874" y="1023072"/>
                <a:ext cx="4646887" cy="2487031"/>
              </a:xfrm>
              <a:custGeom>
                <a:avLst/>
                <a:gdLst>
                  <a:gd name="connsiteX0" fmla="*/ 2541956 w 4646911"/>
                  <a:gd name="connsiteY0" fmla="*/ 110 h 2486994"/>
                  <a:gd name="connsiteX1" fmla="*/ 3557305 w 4646911"/>
                  <a:gd name="connsiteY1" fmla="*/ 89345 h 2486994"/>
                  <a:gd name="connsiteX2" fmla="*/ 3623561 w 4646911"/>
                  <a:gd name="connsiteY2" fmla="*/ 105044 h 2486994"/>
                  <a:gd name="connsiteX3" fmla="*/ 3675883 w 4646911"/>
                  <a:gd name="connsiteY3" fmla="*/ 136831 h 2486994"/>
                  <a:gd name="connsiteX4" fmla="*/ 4618698 w 4646911"/>
                  <a:gd name="connsiteY4" fmla="*/ 1403290 h 2486994"/>
                  <a:gd name="connsiteX5" fmla="*/ 4646911 w 4646911"/>
                  <a:gd name="connsiteY5" fmla="*/ 1513017 h 2486994"/>
                  <a:gd name="connsiteX6" fmla="*/ 4611817 w 4646911"/>
                  <a:gd name="connsiteY6" fmla="*/ 1574030 h 2486994"/>
                  <a:gd name="connsiteX7" fmla="*/ 3886113 w 4646911"/>
                  <a:gd name="connsiteY7" fmla="*/ 2127265 h 2486994"/>
                  <a:gd name="connsiteX8" fmla="*/ 1933216 w 4646911"/>
                  <a:gd name="connsiteY8" fmla="*/ 2448756 h 2486994"/>
                  <a:gd name="connsiteX9" fmla="*/ 1961657 w 4646911"/>
                  <a:gd name="connsiteY9" fmla="*/ 2286197 h 2486994"/>
                  <a:gd name="connsiteX10" fmla="*/ 1962996 w 4646911"/>
                  <a:gd name="connsiteY10" fmla="*/ 2278119 h 2486994"/>
                  <a:gd name="connsiteX11" fmla="*/ 1949457 w 4646911"/>
                  <a:gd name="connsiteY11" fmla="*/ 2277546 h 2486994"/>
                  <a:gd name="connsiteX12" fmla="*/ 1950913 w 4646911"/>
                  <a:gd name="connsiteY12" fmla="*/ 2277400 h 2486994"/>
                  <a:gd name="connsiteX13" fmla="*/ 2203907 w 4646911"/>
                  <a:gd name="connsiteY13" fmla="*/ 2248459 h 2486994"/>
                  <a:gd name="connsiteX14" fmla="*/ 3666947 w 4646911"/>
                  <a:gd name="connsiteY14" fmla="*/ 1554313 h 2486994"/>
                  <a:gd name="connsiteX15" fmla="*/ 2701566 w 4646911"/>
                  <a:gd name="connsiteY15" fmla="*/ 254015 h 2486994"/>
                  <a:gd name="connsiteX16" fmla="*/ 1257939 w 4646911"/>
                  <a:gd name="connsiteY16" fmla="*/ 566072 h 2486994"/>
                  <a:gd name="connsiteX17" fmla="*/ 626205 w 4646911"/>
                  <a:gd name="connsiteY17" fmla="*/ 1226290 h 2486994"/>
                  <a:gd name="connsiteX18" fmla="*/ 749213 w 4646911"/>
                  <a:gd name="connsiteY18" fmla="*/ 1885602 h 2486994"/>
                  <a:gd name="connsiteX19" fmla="*/ 30005 w 4646911"/>
                  <a:gd name="connsiteY19" fmla="*/ 1741547 h 2486994"/>
                  <a:gd name="connsiteX20" fmla="*/ 0 w 4646911"/>
                  <a:gd name="connsiteY20" fmla="*/ 1707717 h 2486994"/>
                  <a:gd name="connsiteX21" fmla="*/ 11633 w 4646911"/>
                  <a:gd name="connsiteY21" fmla="*/ 1631496 h 2486994"/>
                  <a:gd name="connsiteX22" fmla="*/ 507016 w 4646911"/>
                  <a:gd name="connsiteY22" fmla="*/ 596705 h 2486994"/>
                  <a:gd name="connsiteX23" fmla="*/ 619710 w 4646911"/>
                  <a:gd name="connsiteY23" fmla="*/ 472710 h 2486994"/>
                  <a:gd name="connsiteX24" fmla="*/ 683104 w 4646911"/>
                  <a:gd name="connsiteY24" fmla="*/ 437850 h 2486994"/>
                  <a:gd name="connsiteX25" fmla="*/ 2037810 w 4646911"/>
                  <a:gd name="connsiteY25" fmla="*/ 24417 h 2486994"/>
                  <a:gd name="connsiteX26" fmla="*/ 2541956 w 4646911"/>
                  <a:gd name="connsiteY26" fmla="*/ 110 h 24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646911" h="2486994">
                    <a:moveTo>
                      <a:pt x="2541956" y="110"/>
                    </a:moveTo>
                    <a:cubicBezTo>
                      <a:pt x="2885990" y="-1969"/>
                      <a:pt x="3238747" y="25395"/>
                      <a:pt x="3557305" y="89345"/>
                    </a:cubicBezTo>
                    <a:lnTo>
                      <a:pt x="3623561" y="105044"/>
                    </a:lnTo>
                    <a:lnTo>
                      <a:pt x="3675883" y="136831"/>
                    </a:lnTo>
                    <a:cubicBezTo>
                      <a:pt x="4119275" y="436381"/>
                      <a:pt x="4456355" y="881342"/>
                      <a:pt x="4618698" y="1403290"/>
                    </a:cubicBezTo>
                    <a:lnTo>
                      <a:pt x="4646911" y="1513017"/>
                    </a:lnTo>
                    <a:lnTo>
                      <a:pt x="4611817" y="1574030"/>
                    </a:lnTo>
                    <a:cubicBezTo>
                      <a:pt x="4478322" y="1772461"/>
                      <a:pt x="4242314" y="1947095"/>
                      <a:pt x="3886113" y="2127265"/>
                    </a:cubicBezTo>
                    <a:cubicBezTo>
                      <a:pt x="3395167" y="2376669"/>
                      <a:pt x="2027922" y="2572732"/>
                      <a:pt x="1933216" y="2448756"/>
                    </a:cubicBezTo>
                    <a:cubicBezTo>
                      <a:pt x="1945213" y="2424445"/>
                      <a:pt x="1902572" y="2319580"/>
                      <a:pt x="1961657" y="2286197"/>
                    </a:cubicBezTo>
                    <a:cubicBezTo>
                      <a:pt x="1969043" y="2282024"/>
                      <a:pt x="1968450" y="2279497"/>
                      <a:pt x="1962996" y="2278119"/>
                    </a:cubicBezTo>
                    <a:lnTo>
                      <a:pt x="1949457" y="2277546"/>
                    </a:lnTo>
                    <a:lnTo>
                      <a:pt x="1950913" y="2277400"/>
                    </a:lnTo>
                    <a:cubicBezTo>
                      <a:pt x="2004072" y="2271848"/>
                      <a:pt x="2084894" y="2262758"/>
                      <a:pt x="2203907" y="2248459"/>
                    </a:cubicBezTo>
                    <a:cubicBezTo>
                      <a:pt x="2838642" y="2172198"/>
                      <a:pt x="3469704" y="1833380"/>
                      <a:pt x="3666947" y="1554313"/>
                    </a:cubicBezTo>
                    <a:cubicBezTo>
                      <a:pt x="3864190" y="1275246"/>
                      <a:pt x="3879037" y="426977"/>
                      <a:pt x="2701566" y="254015"/>
                    </a:cubicBezTo>
                    <a:cubicBezTo>
                      <a:pt x="1989061" y="216127"/>
                      <a:pt x="1619159" y="366530"/>
                      <a:pt x="1257939" y="566072"/>
                    </a:cubicBezTo>
                    <a:cubicBezTo>
                      <a:pt x="849604" y="787596"/>
                      <a:pt x="689826" y="1041717"/>
                      <a:pt x="626205" y="1226290"/>
                    </a:cubicBezTo>
                    <a:cubicBezTo>
                      <a:pt x="585444" y="1471823"/>
                      <a:pt x="581512" y="1536231"/>
                      <a:pt x="749213" y="1885602"/>
                    </a:cubicBezTo>
                    <a:cubicBezTo>
                      <a:pt x="385714" y="1948384"/>
                      <a:pt x="162278" y="1864487"/>
                      <a:pt x="30005" y="1741547"/>
                    </a:cubicBezTo>
                    <a:lnTo>
                      <a:pt x="0" y="1707717"/>
                    </a:lnTo>
                    <a:lnTo>
                      <a:pt x="11633" y="1631496"/>
                    </a:lnTo>
                    <a:cubicBezTo>
                      <a:pt x="90934" y="1243962"/>
                      <a:pt x="264373" y="890720"/>
                      <a:pt x="507016" y="596705"/>
                    </a:cubicBezTo>
                    <a:lnTo>
                      <a:pt x="619710" y="472710"/>
                    </a:lnTo>
                    <a:lnTo>
                      <a:pt x="683104" y="437850"/>
                    </a:lnTo>
                    <a:cubicBezTo>
                      <a:pt x="1053251" y="247535"/>
                      <a:pt x="1550936" y="69020"/>
                      <a:pt x="2037810" y="24417"/>
                    </a:cubicBezTo>
                    <a:cubicBezTo>
                      <a:pt x="2200102" y="9549"/>
                      <a:pt x="2369939" y="1149"/>
                      <a:pt x="2541956" y="11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任意多边形 5"/>
              <p:cNvSpPr/>
              <p:nvPr/>
            </p:nvSpPr>
            <p:spPr>
              <a:xfrm>
                <a:off x="5349533" y="3300046"/>
                <a:ext cx="88788" cy="8178"/>
              </a:xfrm>
              <a:custGeom>
                <a:avLst/>
                <a:gdLst>
                  <a:gd name="connsiteX0" fmla="*/ 74506 w 88788"/>
                  <a:gd name="connsiteY0" fmla="*/ 0 h 8178"/>
                  <a:gd name="connsiteX1" fmla="*/ 88788 w 88788"/>
                  <a:gd name="connsiteY1" fmla="*/ 605 h 8178"/>
                  <a:gd name="connsiteX2" fmla="*/ 45916 w 88788"/>
                  <a:gd name="connsiteY2" fmla="*/ 4893 h 8178"/>
                  <a:gd name="connsiteX3" fmla="*/ 74506 w 88788"/>
                  <a:gd name="connsiteY3" fmla="*/ 0 h 8178"/>
                </a:gdLst>
                <a:ahLst/>
                <a:cxnLst>
                  <a:cxn ang="0">
                    <a:pos x="connsiteX0" y="connsiteY0"/>
                  </a:cxn>
                  <a:cxn ang="0">
                    <a:pos x="connsiteX1" y="connsiteY1"/>
                  </a:cxn>
                  <a:cxn ang="0">
                    <a:pos x="connsiteX2" y="connsiteY2"/>
                  </a:cxn>
                  <a:cxn ang="0">
                    <a:pos x="connsiteX3" y="connsiteY3"/>
                  </a:cxn>
                </a:cxnLst>
                <a:rect l="l" t="t" r="r" b="b"/>
                <a:pathLst>
                  <a:path w="88788" h="8178">
                    <a:moveTo>
                      <a:pt x="74506" y="0"/>
                    </a:moveTo>
                    <a:lnTo>
                      <a:pt x="88788" y="605"/>
                    </a:lnTo>
                    <a:lnTo>
                      <a:pt x="45916" y="4893"/>
                    </a:lnTo>
                    <a:cubicBezTo>
                      <a:pt x="-49780" y="13902"/>
                      <a:pt x="26290" y="1711"/>
                      <a:pt x="74506" y="0"/>
                    </a:cubicBez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任意多边形 7"/>
              <p:cNvSpPr/>
              <p:nvPr/>
            </p:nvSpPr>
            <p:spPr>
              <a:xfrm rot="17226685" flipV="1">
                <a:off x="3301270" y="2899886"/>
                <a:ext cx="3912128" cy="1005696"/>
              </a:xfrm>
              <a:custGeom>
                <a:avLst/>
                <a:gdLst>
                  <a:gd name="connsiteX0" fmla="*/ 2103224 w 3912071"/>
                  <a:gd name="connsiteY0" fmla="*/ 373739 h 1005701"/>
                  <a:gd name="connsiteX1" fmla="*/ 2090136 w 3912071"/>
                  <a:gd name="connsiteY1" fmla="*/ 399624 h 1005701"/>
                  <a:gd name="connsiteX2" fmla="*/ 2106848 w 3912071"/>
                  <a:gd name="connsiteY2" fmla="*/ 359911 h 1005701"/>
                  <a:gd name="connsiteX3" fmla="*/ 2110284 w 3912071"/>
                  <a:gd name="connsiteY3" fmla="*/ 346803 h 1005701"/>
                  <a:gd name="connsiteX4" fmla="*/ 2108646 w 3912071"/>
                  <a:gd name="connsiteY4" fmla="*/ 341961 h 1005701"/>
                  <a:gd name="connsiteX5" fmla="*/ 2108646 w 3912071"/>
                  <a:gd name="connsiteY5" fmla="*/ 341961 h 1005701"/>
                  <a:gd name="connsiteX6" fmla="*/ 2110285 w 3912071"/>
                  <a:gd name="connsiteY6" fmla="*/ 346803 h 1005701"/>
                  <a:gd name="connsiteX7" fmla="*/ 2106851 w 3912071"/>
                  <a:gd name="connsiteY7" fmla="*/ 359904 h 1005701"/>
                  <a:gd name="connsiteX8" fmla="*/ 2106848 w 3912071"/>
                  <a:gd name="connsiteY8" fmla="*/ 359911 h 1005701"/>
                  <a:gd name="connsiteX9" fmla="*/ 3912071 w 3912071"/>
                  <a:gd name="connsiteY9" fmla="*/ 0 h 1005701"/>
                  <a:gd name="connsiteX10" fmla="*/ 2272678 w 3912071"/>
                  <a:gd name="connsiteY10" fmla="*/ 1 h 1005701"/>
                  <a:gd name="connsiteX11" fmla="*/ 2272678 w 3912071"/>
                  <a:gd name="connsiteY11" fmla="*/ 1 h 1005701"/>
                  <a:gd name="connsiteX12" fmla="*/ 2002700 w 3912071"/>
                  <a:gd name="connsiteY12" fmla="*/ 1 h 1005701"/>
                  <a:gd name="connsiteX13" fmla="*/ 1984165 w 3912071"/>
                  <a:gd name="connsiteY13" fmla="*/ 50294 h 1005701"/>
                  <a:gd name="connsiteX14" fmla="*/ 1938439 w 3912071"/>
                  <a:gd name="connsiteY14" fmla="*/ 325058 h 1005701"/>
                  <a:gd name="connsiteX15" fmla="*/ 2011858 w 3912071"/>
                  <a:gd name="connsiteY15" fmla="*/ 351257 h 1005701"/>
                  <a:gd name="connsiteX16" fmla="*/ 2059557 w 3912071"/>
                  <a:gd name="connsiteY16" fmla="*/ 361552 h 1005701"/>
                  <a:gd name="connsiteX17" fmla="*/ 2059556 w 3912071"/>
                  <a:gd name="connsiteY17" fmla="*/ 361552 h 1005701"/>
                  <a:gd name="connsiteX18" fmla="*/ 1938438 w 3912071"/>
                  <a:gd name="connsiteY18" fmla="*/ 325058 h 1005701"/>
                  <a:gd name="connsiteX19" fmla="*/ 1984164 w 3912071"/>
                  <a:gd name="connsiteY19" fmla="*/ 50294 h 1005701"/>
                  <a:gd name="connsiteX20" fmla="*/ 2002699 w 3912071"/>
                  <a:gd name="connsiteY20" fmla="*/ 1 h 1005701"/>
                  <a:gd name="connsiteX21" fmla="*/ 1827 w 3912071"/>
                  <a:gd name="connsiteY21" fmla="*/ 1 h 1005701"/>
                  <a:gd name="connsiteX22" fmla="*/ 0 w 3912071"/>
                  <a:gd name="connsiteY22" fmla="*/ 38864 h 1005701"/>
                  <a:gd name="connsiteX23" fmla="*/ 180053 w 3912071"/>
                  <a:gd name="connsiteY23" fmla="*/ 938238 h 1005701"/>
                  <a:gd name="connsiteX24" fmla="*/ 211734 w 3912071"/>
                  <a:gd name="connsiteY24" fmla="*/ 1005701 h 1005701"/>
                  <a:gd name="connsiteX25" fmla="*/ 3509318 w 3912071"/>
                  <a:gd name="connsiteY25" fmla="*/ 1005701 h 100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12071" h="1005701">
                    <a:moveTo>
                      <a:pt x="2103224" y="373739"/>
                    </a:moveTo>
                    <a:cubicBezTo>
                      <a:pt x="2087402" y="419317"/>
                      <a:pt x="2053369" y="488433"/>
                      <a:pt x="2090136" y="399624"/>
                    </a:cubicBezTo>
                    <a:lnTo>
                      <a:pt x="2106848" y="359911"/>
                    </a:lnTo>
                    <a:lnTo>
                      <a:pt x="2110284" y="346803"/>
                    </a:lnTo>
                    <a:lnTo>
                      <a:pt x="2108646" y="341961"/>
                    </a:lnTo>
                    <a:lnTo>
                      <a:pt x="2108646" y="341961"/>
                    </a:lnTo>
                    <a:cubicBezTo>
                      <a:pt x="2109941" y="342262"/>
                      <a:pt x="2110429" y="343994"/>
                      <a:pt x="2110285" y="346803"/>
                    </a:cubicBezTo>
                    <a:lnTo>
                      <a:pt x="2106851" y="359904"/>
                    </a:lnTo>
                    <a:lnTo>
                      <a:pt x="2106848" y="359911"/>
                    </a:lnTo>
                    <a:close/>
                    <a:moveTo>
                      <a:pt x="3912071" y="0"/>
                    </a:moveTo>
                    <a:lnTo>
                      <a:pt x="2272678" y="1"/>
                    </a:lnTo>
                    <a:lnTo>
                      <a:pt x="2272678" y="1"/>
                    </a:lnTo>
                    <a:lnTo>
                      <a:pt x="2002700" y="1"/>
                    </a:lnTo>
                    <a:lnTo>
                      <a:pt x="1984165" y="50294"/>
                    </a:lnTo>
                    <a:cubicBezTo>
                      <a:pt x="1935646" y="191435"/>
                      <a:pt x="1915784" y="293310"/>
                      <a:pt x="1938439" y="325058"/>
                    </a:cubicBezTo>
                    <a:cubicBezTo>
                      <a:pt x="1951822" y="322902"/>
                      <a:pt x="1980432" y="339725"/>
                      <a:pt x="2011858" y="351257"/>
                    </a:cubicBezTo>
                    <a:lnTo>
                      <a:pt x="2059557" y="361552"/>
                    </a:lnTo>
                    <a:lnTo>
                      <a:pt x="2059556" y="361552"/>
                    </a:lnTo>
                    <a:cubicBezTo>
                      <a:pt x="2012848" y="361294"/>
                      <a:pt x="1958512" y="321823"/>
                      <a:pt x="1938438" y="325058"/>
                    </a:cubicBezTo>
                    <a:cubicBezTo>
                      <a:pt x="1915783" y="293310"/>
                      <a:pt x="1935645" y="191435"/>
                      <a:pt x="1984164" y="50294"/>
                    </a:cubicBezTo>
                    <a:lnTo>
                      <a:pt x="2002699" y="1"/>
                    </a:lnTo>
                    <a:lnTo>
                      <a:pt x="1827" y="1"/>
                    </a:lnTo>
                    <a:lnTo>
                      <a:pt x="0" y="38864"/>
                    </a:lnTo>
                    <a:cubicBezTo>
                      <a:pt x="905" y="351213"/>
                      <a:pt x="63738" y="656323"/>
                      <a:pt x="180053" y="938238"/>
                    </a:cubicBezTo>
                    <a:lnTo>
                      <a:pt x="211734" y="1005701"/>
                    </a:lnTo>
                    <a:lnTo>
                      <a:pt x="3509318" y="1005701"/>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任意多边形 10"/>
              <p:cNvSpPr/>
              <p:nvPr/>
            </p:nvSpPr>
            <p:spPr>
              <a:xfrm rot="17226685" flipV="1">
                <a:off x="5377352" y="3262940"/>
                <a:ext cx="33182" cy="82706"/>
              </a:xfrm>
              <a:custGeom>
                <a:avLst/>
                <a:gdLst>
                  <a:gd name="connsiteX0" fmla="*/ 29558 w 33182"/>
                  <a:gd name="connsiteY0" fmla="*/ 13828 h 82707"/>
                  <a:gd name="connsiteX1" fmla="*/ 33182 w 33182"/>
                  <a:gd name="connsiteY1" fmla="*/ 0 h 82707"/>
                  <a:gd name="connsiteX2" fmla="*/ 16470 w 33182"/>
                  <a:gd name="connsiteY2" fmla="*/ 39713 h 82707"/>
                  <a:gd name="connsiteX3" fmla="*/ 29558 w 33182"/>
                  <a:gd name="connsiteY3" fmla="*/ 13828 h 82707"/>
                </a:gdLst>
                <a:ahLst/>
                <a:cxnLst>
                  <a:cxn ang="0">
                    <a:pos x="connsiteX0" y="connsiteY0"/>
                  </a:cxn>
                  <a:cxn ang="0">
                    <a:pos x="connsiteX1" y="connsiteY1"/>
                  </a:cxn>
                  <a:cxn ang="0">
                    <a:pos x="connsiteX2" y="connsiteY2"/>
                  </a:cxn>
                  <a:cxn ang="0">
                    <a:pos x="connsiteX3" y="connsiteY3"/>
                  </a:cxn>
                </a:cxnLst>
                <a:rect l="l" t="t" r="r" b="b"/>
                <a:pathLst>
                  <a:path w="33182" h="82707">
                    <a:moveTo>
                      <a:pt x="29558" y="13828"/>
                    </a:moveTo>
                    <a:lnTo>
                      <a:pt x="33182" y="0"/>
                    </a:lnTo>
                    <a:lnTo>
                      <a:pt x="16470" y="39713"/>
                    </a:lnTo>
                    <a:cubicBezTo>
                      <a:pt x="-20297" y="128522"/>
                      <a:pt x="13736" y="59406"/>
                      <a:pt x="29558" y="1382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cxnSp>
          <p:nvCxnSpPr>
            <p:cNvPr id="13" name="直接连接符 12"/>
            <p:cNvCxnSpPr/>
            <p:nvPr/>
          </p:nvCxnSpPr>
          <p:spPr>
            <a:xfrm>
              <a:off x="6452487" y="2470364"/>
              <a:ext cx="0" cy="190154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819399" y="2978951"/>
              <a:ext cx="5164137" cy="923330"/>
            </a:xfrm>
            <a:prstGeom prst="rect">
              <a:avLst/>
            </a:prstGeom>
            <a:noFill/>
          </p:spPr>
          <p:txBody>
            <a:bodyPr wrap="square" rtlCol="0">
              <a:spAutoFit/>
            </a:bodyPr>
            <a:lstStyle/>
            <a:p>
              <a:r>
                <a:rPr lang="zh-CN" altLang="en-US" sz="5400" b="1" dirty="0" smtClean="0">
                  <a:solidFill>
                    <a:prstClr val="white"/>
                  </a:solidFill>
                  <a:latin typeface="微软雅黑" panose="020B0503020204020204" pitchFamily="34" charset="-122"/>
                  <a:ea typeface="微软雅黑" panose="020B0503020204020204" pitchFamily="34" charset="-122"/>
                </a:rPr>
                <a:t>谢谢！</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gr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362" y="2176005"/>
            <a:ext cx="2205989" cy="1652062"/>
          </a:xfrm>
          <a:prstGeom prst="rect">
            <a:avLst/>
          </a:prstGeom>
        </p:spPr>
      </p:pic>
    </p:spTree>
    <p:extLst>
      <p:ext uri="{BB962C8B-B14F-4D97-AF65-F5344CB8AC3E}">
        <p14:creationId xmlns:p14="http://schemas.microsoft.com/office/powerpoint/2010/main" val="974609666"/>
      </p:ext>
    </p:extLst>
  </p:cSld>
  <p:clrMapOvr>
    <a:masterClrMapping/>
  </p:clrMapOvr>
  <mc:AlternateContent xmlns:mc="http://schemas.openxmlformats.org/markup-compatibility/2006" xmlns:p14="http://schemas.microsoft.com/office/powerpoint/2010/main">
    <mc:Choice Requires="p14">
      <p:transition spd="slow" p14:dur="1300" advClick="0" advTm="4000">
        <p14:pan dir="u"/>
      </p:transition>
    </mc:Choice>
    <mc:Fallback xmlns="">
      <p:transition spd="slow" advClick="0" advTm="4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438400" y="28576"/>
            <a:ext cx="3513584" cy="1143000"/>
          </a:xfrm>
        </p:spPr>
        <p:txBody>
          <a:bodyPr>
            <a:normAutofit/>
          </a:bodyPr>
          <a:lstStyle/>
          <a:p>
            <a:pPr algn="l"/>
            <a:r>
              <a:rPr lang="zh-CN" altLang="en-US" sz="3200" b="1" dirty="0">
                <a:solidFill>
                  <a:schemeClr val="bg1">
                    <a:lumMod val="65000"/>
                  </a:schemeClr>
                </a:solidFill>
                <a:latin typeface="微软雅黑" pitchFamily="34" charset="-122"/>
                <a:ea typeface="微软雅黑" pitchFamily="34" charset="-122"/>
              </a:rPr>
              <a:t>目录</a:t>
            </a:r>
            <a:endParaRPr lang="zh-CN" altLang="en-US" sz="3200" dirty="0">
              <a:solidFill>
                <a:schemeClr val="bg1">
                  <a:lumMod val="65000"/>
                </a:schemeClr>
              </a:solidFill>
              <a:ea typeface="微软雅黑" pitchFamily="34" charset="-122"/>
              <a:cs typeface="Arial Unicode MS" pitchFamily="34" charset="-122"/>
            </a:endParaRPr>
          </a:p>
        </p:txBody>
      </p:sp>
      <p:sp>
        <p:nvSpPr>
          <p:cNvPr id="17" name="TextBox 16"/>
          <p:cNvSpPr txBox="1"/>
          <p:nvPr/>
        </p:nvSpPr>
        <p:spPr>
          <a:xfrm>
            <a:off x="3672941" y="2510651"/>
            <a:ext cx="3983966" cy="1501635"/>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dirty="0">
                <a:solidFill>
                  <a:schemeClr val="bg1">
                    <a:lumMod val="65000"/>
                  </a:schemeClr>
                </a:solidFill>
                <a:latin typeface="微软雅黑" pitchFamily="34" charset="-122"/>
                <a:ea typeface="微软雅黑" pitchFamily="34" charset="-122"/>
              </a:rPr>
              <a:t>选题背景</a:t>
            </a:r>
          </a:p>
        </p:txBody>
      </p:sp>
      <p:sp>
        <p:nvSpPr>
          <p:cNvPr id="18" name="椭圆 17"/>
          <p:cNvSpPr/>
          <p:nvPr/>
        </p:nvSpPr>
        <p:spPr>
          <a:xfrm>
            <a:off x="3360264" y="2788184"/>
            <a:ext cx="1116090" cy="1116090"/>
          </a:xfrm>
          <a:prstGeom prst="ellipse">
            <a:avLst/>
          </a:prstGeom>
          <a:solidFill>
            <a:schemeClr val="bg1"/>
          </a:solidFill>
          <a:ln w="19050">
            <a:solidFill>
              <a:schemeClr val="bg1">
                <a:lumMod val="65000"/>
              </a:schemeClr>
            </a:solidFill>
          </a:ln>
        </p:spPr>
        <p:txBody>
          <a:bodyPr wrap="none" rtlCol="0" anchor="ctr">
            <a:noAutofit/>
          </a:bodyPr>
          <a:lstStyle/>
          <a:p>
            <a:pPr algn="ctr"/>
            <a:r>
              <a:rPr lang="en-US" altLang="zh-CN" sz="2800" b="1" dirty="0">
                <a:solidFill>
                  <a:srgbClr val="FFC000"/>
                </a:solidFill>
                <a:latin typeface="Arial Unicode MS" pitchFamily="34" charset="-122"/>
                <a:ea typeface="Arial Unicode MS" pitchFamily="34" charset="-122"/>
                <a:cs typeface="Arial Unicode MS" pitchFamily="34" charset="-122"/>
              </a:rPr>
              <a:t>1</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25" name="矩形 24"/>
          <p:cNvSpPr/>
          <p:nvPr/>
        </p:nvSpPr>
        <p:spPr>
          <a:xfrm>
            <a:off x="3360264" y="478574"/>
            <a:ext cx="1212576" cy="369332"/>
          </a:xfrm>
          <a:prstGeom prst="rect">
            <a:avLst/>
          </a:prstGeom>
        </p:spPr>
        <p:txBody>
          <a:bodyPr wrap="none">
            <a:spAutoFit/>
          </a:bodyPr>
          <a:lstStyle/>
          <a:p>
            <a:r>
              <a:rPr lang="en-US" altLang="zh-CN" b="1" dirty="0">
                <a:solidFill>
                  <a:srgbClr val="FFC000"/>
                </a:solidFill>
                <a:ea typeface="微软雅黑" pitchFamily="34" charset="-122"/>
                <a:cs typeface="Arial Unicode MS" pitchFamily="34" charset="-122"/>
              </a:rPr>
              <a:t>CONTENTS</a:t>
            </a:r>
            <a:endParaRPr lang="zh-CN" altLang="en-US" b="1" dirty="0">
              <a:solidFill>
                <a:srgbClr val="FFC000"/>
              </a:solidFill>
            </a:endParaRPr>
          </a:p>
        </p:txBody>
      </p:sp>
    </p:spTree>
    <p:extLst>
      <p:ext uri="{BB962C8B-B14F-4D97-AF65-F5344CB8AC3E}">
        <p14:creationId xmlns:p14="http://schemas.microsoft.com/office/powerpoint/2010/main" val="36435442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1" name="AutoShape 12"/>
          <p:cNvSpPr>
            <a:spLocks noChangeArrowheads="1"/>
          </p:cNvSpPr>
          <p:nvPr/>
        </p:nvSpPr>
        <p:spPr bwMode="auto">
          <a:xfrm>
            <a:off x="2585610" y="909638"/>
            <a:ext cx="7037815" cy="1712912"/>
          </a:xfrm>
          <a:prstGeom prst="roundRect">
            <a:avLst>
              <a:gd name="adj" fmla="val 16667"/>
            </a:avLst>
          </a:prstGeom>
          <a:solidFill>
            <a:schemeClr val="bg1"/>
          </a:solidFill>
          <a:ln w="9525">
            <a:solidFill>
              <a:schemeClr val="bg2">
                <a:lumMod val="90000"/>
              </a:schemeClr>
            </a:solidFill>
            <a:round/>
            <a:headEnd/>
            <a:tailEnd/>
          </a:ln>
          <a:effec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p>
        </p:txBody>
      </p:sp>
      <p:sp>
        <p:nvSpPr>
          <p:cNvPr id="4109" name="AutoShape 15"/>
          <p:cNvSpPr>
            <a:spLocks noChangeArrowheads="1"/>
          </p:cNvSpPr>
          <p:nvPr/>
        </p:nvSpPr>
        <p:spPr bwMode="auto">
          <a:xfrm>
            <a:off x="2568575" y="2763839"/>
            <a:ext cx="7054850" cy="1780943"/>
          </a:xfrm>
          <a:prstGeom prst="roundRect">
            <a:avLst>
              <a:gd name="adj" fmla="val 16667"/>
            </a:avLst>
          </a:prstGeom>
          <a:noFill/>
          <a:ln>
            <a:solidFill>
              <a:schemeClr val="bg2">
                <a:lumMod val="90000"/>
              </a:schemeClr>
            </a:solidFill>
          </a:ln>
          <a:effec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07" name="AutoShape 18"/>
          <p:cNvSpPr>
            <a:spLocks noChangeArrowheads="1"/>
          </p:cNvSpPr>
          <p:nvPr/>
        </p:nvSpPr>
        <p:spPr bwMode="auto">
          <a:xfrm>
            <a:off x="2568575" y="4689475"/>
            <a:ext cx="7054850" cy="1835150"/>
          </a:xfrm>
          <a:prstGeom prst="roundRect">
            <a:avLst>
              <a:gd name="adj" fmla="val 16667"/>
            </a:avLst>
          </a:prstGeom>
          <a:noFill/>
          <a:ln w="9525">
            <a:solidFill>
              <a:schemeClr val="tx1">
                <a:lumMod val="50000"/>
                <a:lumOff val="50000"/>
              </a:schemeClr>
            </a:solidFill>
            <a:round/>
            <a:headEnd/>
            <a:tailEnd/>
          </a:ln>
          <a:effec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5131" name="组合 1"/>
          <p:cNvGrpSpPr>
            <a:grpSpLocks/>
          </p:cNvGrpSpPr>
          <p:nvPr/>
        </p:nvGrpSpPr>
        <p:grpSpPr bwMode="auto">
          <a:xfrm>
            <a:off x="2035578" y="81121"/>
            <a:ext cx="8059738" cy="708025"/>
            <a:chOff x="-6350" y="-29845"/>
            <a:chExt cx="8059738" cy="708025"/>
          </a:xfrm>
        </p:grpSpPr>
        <p:sp>
          <p:nvSpPr>
            <p:cNvPr id="4102" name="自行车 62"/>
            <p:cNvSpPr>
              <a:spLocks/>
            </p:cNvSpPr>
            <p:nvPr/>
          </p:nvSpPr>
          <p:spPr bwMode="auto">
            <a:xfrm>
              <a:off x="7400925" y="41275"/>
              <a:ext cx="652463" cy="466725"/>
            </a:xfrm>
            <a:custGeom>
              <a:avLst/>
              <a:gdLst>
                <a:gd name="T0" fmla="*/ 475454 w 317"/>
                <a:gd name="T1" fmla="*/ 169030 h 185"/>
                <a:gd name="T2" fmla="*/ 401357 w 317"/>
                <a:gd name="T3" fmla="*/ 7569 h 185"/>
                <a:gd name="T4" fmla="*/ 399299 w 317"/>
                <a:gd name="T5" fmla="*/ 5046 h 185"/>
                <a:gd name="T6" fmla="*/ 397241 w 317"/>
                <a:gd name="T7" fmla="*/ 2523 h 185"/>
                <a:gd name="T8" fmla="*/ 395183 w 317"/>
                <a:gd name="T9" fmla="*/ 0 h 185"/>
                <a:gd name="T10" fmla="*/ 393124 w 317"/>
                <a:gd name="T11" fmla="*/ 0 h 185"/>
                <a:gd name="T12" fmla="*/ 389008 w 317"/>
                <a:gd name="T13" fmla="*/ 0 h 185"/>
                <a:gd name="T14" fmla="*/ 347843 w 317"/>
                <a:gd name="T15" fmla="*/ 0 h 185"/>
                <a:gd name="T16" fmla="*/ 347843 w 317"/>
                <a:gd name="T17" fmla="*/ 32797 h 185"/>
                <a:gd name="T18" fmla="*/ 401357 w 317"/>
                <a:gd name="T19" fmla="*/ 75685 h 185"/>
                <a:gd name="T20" fmla="*/ 203766 w 317"/>
                <a:gd name="T21" fmla="*/ 45411 h 185"/>
                <a:gd name="T22" fmla="*/ 240814 w 317"/>
                <a:gd name="T23" fmla="*/ 181644 h 185"/>
                <a:gd name="T24" fmla="*/ 259339 w 317"/>
                <a:gd name="T25" fmla="*/ 186690 h 185"/>
                <a:gd name="T26" fmla="*/ 234640 w 317"/>
                <a:gd name="T27" fmla="*/ 108482 h 185"/>
                <a:gd name="T28" fmla="*/ 310795 w 317"/>
                <a:gd name="T29" fmla="*/ 295172 h 185"/>
                <a:gd name="T30" fmla="*/ 125553 w 317"/>
                <a:gd name="T31" fmla="*/ 156416 h 185"/>
                <a:gd name="T32" fmla="*/ 125553 w 317"/>
                <a:gd name="T33" fmla="*/ 466725 h 185"/>
                <a:gd name="T34" fmla="*/ 319028 w 317"/>
                <a:gd name="T35" fmla="*/ 327969 h 185"/>
                <a:gd name="T36" fmla="*/ 423998 w 317"/>
                <a:gd name="T37" fmla="*/ 123619 h 185"/>
                <a:gd name="T38" fmla="*/ 399299 w 317"/>
                <a:gd name="T39" fmla="*/ 310309 h 185"/>
                <a:gd name="T40" fmla="*/ 652463 w 317"/>
                <a:gd name="T41" fmla="*/ 310309 h 185"/>
                <a:gd name="T42" fmla="*/ 125553 w 317"/>
                <a:gd name="T43" fmla="*/ 254807 h 185"/>
                <a:gd name="T44" fmla="*/ 125553 w 317"/>
                <a:gd name="T45" fmla="*/ 368334 h 185"/>
                <a:gd name="T46" fmla="*/ 228465 w 317"/>
                <a:gd name="T47" fmla="*/ 327969 h 185"/>
                <a:gd name="T48" fmla="*/ 22641 w 317"/>
                <a:gd name="T49" fmla="*/ 310309 h 185"/>
                <a:gd name="T50" fmla="*/ 228465 w 317"/>
                <a:gd name="T51" fmla="*/ 295172 h 185"/>
                <a:gd name="T52" fmla="*/ 125553 w 317"/>
                <a:gd name="T53" fmla="*/ 254807 h 185"/>
                <a:gd name="T54" fmla="*/ 423998 w 317"/>
                <a:gd name="T55" fmla="*/ 310309 h 185"/>
                <a:gd name="T56" fmla="*/ 491920 w 317"/>
                <a:gd name="T57" fmla="*/ 272466 h 185"/>
                <a:gd name="T58" fmla="*/ 526910 w 317"/>
                <a:gd name="T59" fmla="*/ 368334 h 185"/>
                <a:gd name="T60" fmla="*/ 526910 w 317"/>
                <a:gd name="T61" fmla="*/ 254807 h 185"/>
                <a:gd name="T62" fmla="*/ 487804 w 317"/>
                <a:gd name="T63" fmla="*/ 194259 h 185"/>
                <a:gd name="T64" fmla="*/ 629822 w 317"/>
                <a:gd name="T65" fmla="*/ 310309 h 185"/>
                <a:gd name="T66" fmla="*/ 129669 w 317"/>
                <a:gd name="T67" fmla="*/ 15137 h 185"/>
                <a:gd name="T68" fmla="*/ 226407 w 317"/>
                <a:gd name="T69" fmla="*/ 0 h 185"/>
                <a:gd name="T70" fmla="*/ 226407 w 317"/>
                <a:gd name="T71" fmla="*/ 32797 h 185"/>
                <a:gd name="T72" fmla="*/ 129669 w 317"/>
                <a:gd name="T73" fmla="*/ 15137 h 1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17" h="185">
                  <a:moveTo>
                    <a:pt x="256" y="62"/>
                  </a:moveTo>
                  <a:cubicBezTo>
                    <a:pt x="247" y="62"/>
                    <a:pt x="239" y="64"/>
                    <a:pt x="231" y="67"/>
                  </a:cubicBezTo>
                  <a:cubicBezTo>
                    <a:pt x="195" y="3"/>
                    <a:pt x="195" y="3"/>
                    <a:pt x="195" y="3"/>
                  </a:cubicBezTo>
                  <a:cubicBezTo>
                    <a:pt x="195" y="3"/>
                    <a:pt x="195" y="3"/>
                    <a:pt x="195" y="3"/>
                  </a:cubicBezTo>
                  <a:cubicBezTo>
                    <a:pt x="195" y="3"/>
                    <a:pt x="195" y="3"/>
                    <a:pt x="194" y="2"/>
                  </a:cubicBezTo>
                  <a:cubicBezTo>
                    <a:pt x="194" y="2"/>
                    <a:pt x="194" y="2"/>
                    <a:pt x="194" y="2"/>
                  </a:cubicBezTo>
                  <a:cubicBezTo>
                    <a:pt x="194" y="2"/>
                    <a:pt x="194" y="2"/>
                    <a:pt x="194" y="1"/>
                  </a:cubicBezTo>
                  <a:cubicBezTo>
                    <a:pt x="193" y="1"/>
                    <a:pt x="193" y="1"/>
                    <a:pt x="193" y="1"/>
                  </a:cubicBezTo>
                  <a:cubicBezTo>
                    <a:pt x="193" y="1"/>
                    <a:pt x="193" y="1"/>
                    <a:pt x="193" y="1"/>
                  </a:cubicBezTo>
                  <a:cubicBezTo>
                    <a:pt x="192" y="1"/>
                    <a:pt x="192" y="0"/>
                    <a:pt x="192" y="0"/>
                  </a:cubicBezTo>
                  <a:cubicBezTo>
                    <a:pt x="192" y="0"/>
                    <a:pt x="192" y="0"/>
                    <a:pt x="191" y="0"/>
                  </a:cubicBezTo>
                  <a:cubicBezTo>
                    <a:pt x="191" y="0"/>
                    <a:pt x="191" y="0"/>
                    <a:pt x="191" y="0"/>
                  </a:cubicBezTo>
                  <a:cubicBezTo>
                    <a:pt x="191" y="0"/>
                    <a:pt x="190" y="0"/>
                    <a:pt x="190" y="0"/>
                  </a:cubicBezTo>
                  <a:cubicBezTo>
                    <a:pt x="190" y="0"/>
                    <a:pt x="190" y="0"/>
                    <a:pt x="189" y="0"/>
                  </a:cubicBezTo>
                  <a:cubicBezTo>
                    <a:pt x="189" y="0"/>
                    <a:pt x="189" y="0"/>
                    <a:pt x="189" y="0"/>
                  </a:cubicBezTo>
                  <a:cubicBezTo>
                    <a:pt x="169" y="0"/>
                    <a:pt x="169" y="0"/>
                    <a:pt x="169" y="0"/>
                  </a:cubicBezTo>
                  <a:cubicBezTo>
                    <a:pt x="165" y="0"/>
                    <a:pt x="162" y="3"/>
                    <a:pt x="162" y="6"/>
                  </a:cubicBezTo>
                  <a:cubicBezTo>
                    <a:pt x="162" y="10"/>
                    <a:pt x="165" y="13"/>
                    <a:pt x="169" y="13"/>
                  </a:cubicBezTo>
                  <a:cubicBezTo>
                    <a:pt x="185" y="13"/>
                    <a:pt x="185" y="13"/>
                    <a:pt x="185" y="13"/>
                  </a:cubicBezTo>
                  <a:cubicBezTo>
                    <a:pt x="195" y="30"/>
                    <a:pt x="195" y="30"/>
                    <a:pt x="195" y="30"/>
                  </a:cubicBezTo>
                  <a:cubicBezTo>
                    <a:pt x="106" y="30"/>
                    <a:pt x="106" y="30"/>
                    <a:pt x="106" y="30"/>
                  </a:cubicBezTo>
                  <a:cubicBezTo>
                    <a:pt x="99" y="18"/>
                    <a:pt x="99" y="18"/>
                    <a:pt x="99" y="18"/>
                  </a:cubicBezTo>
                  <a:cubicBezTo>
                    <a:pt x="83" y="18"/>
                    <a:pt x="83" y="18"/>
                    <a:pt x="83" y="18"/>
                  </a:cubicBezTo>
                  <a:cubicBezTo>
                    <a:pt x="117" y="72"/>
                    <a:pt x="117" y="72"/>
                    <a:pt x="117" y="72"/>
                  </a:cubicBezTo>
                  <a:cubicBezTo>
                    <a:pt x="119" y="74"/>
                    <a:pt x="121" y="75"/>
                    <a:pt x="123" y="75"/>
                  </a:cubicBezTo>
                  <a:cubicBezTo>
                    <a:pt x="124" y="75"/>
                    <a:pt x="125" y="74"/>
                    <a:pt x="126" y="74"/>
                  </a:cubicBezTo>
                  <a:cubicBezTo>
                    <a:pt x="129" y="72"/>
                    <a:pt x="130" y="68"/>
                    <a:pt x="128" y="65"/>
                  </a:cubicBezTo>
                  <a:cubicBezTo>
                    <a:pt x="114" y="43"/>
                    <a:pt x="114" y="43"/>
                    <a:pt x="114" y="43"/>
                  </a:cubicBezTo>
                  <a:cubicBezTo>
                    <a:pt x="194" y="43"/>
                    <a:pt x="194" y="43"/>
                    <a:pt x="194" y="43"/>
                  </a:cubicBezTo>
                  <a:cubicBezTo>
                    <a:pt x="151" y="117"/>
                    <a:pt x="151" y="117"/>
                    <a:pt x="151" y="117"/>
                  </a:cubicBezTo>
                  <a:cubicBezTo>
                    <a:pt x="123" y="117"/>
                    <a:pt x="123" y="117"/>
                    <a:pt x="123" y="117"/>
                  </a:cubicBezTo>
                  <a:cubicBezTo>
                    <a:pt x="119" y="86"/>
                    <a:pt x="93" y="62"/>
                    <a:pt x="61" y="62"/>
                  </a:cubicBezTo>
                  <a:cubicBezTo>
                    <a:pt x="27" y="62"/>
                    <a:pt x="0" y="90"/>
                    <a:pt x="0" y="123"/>
                  </a:cubicBezTo>
                  <a:cubicBezTo>
                    <a:pt x="0" y="157"/>
                    <a:pt x="27" y="185"/>
                    <a:pt x="61" y="185"/>
                  </a:cubicBezTo>
                  <a:cubicBezTo>
                    <a:pt x="93" y="185"/>
                    <a:pt x="119" y="161"/>
                    <a:pt x="123" y="130"/>
                  </a:cubicBezTo>
                  <a:cubicBezTo>
                    <a:pt x="123" y="130"/>
                    <a:pt x="151" y="130"/>
                    <a:pt x="155" y="130"/>
                  </a:cubicBezTo>
                  <a:cubicBezTo>
                    <a:pt x="158" y="130"/>
                    <a:pt x="159" y="129"/>
                    <a:pt x="161" y="127"/>
                  </a:cubicBezTo>
                  <a:cubicBezTo>
                    <a:pt x="206" y="49"/>
                    <a:pt x="206" y="49"/>
                    <a:pt x="206" y="49"/>
                  </a:cubicBezTo>
                  <a:cubicBezTo>
                    <a:pt x="220" y="74"/>
                    <a:pt x="220" y="74"/>
                    <a:pt x="220" y="74"/>
                  </a:cubicBezTo>
                  <a:cubicBezTo>
                    <a:pt x="204" y="85"/>
                    <a:pt x="194" y="103"/>
                    <a:pt x="194" y="123"/>
                  </a:cubicBezTo>
                  <a:cubicBezTo>
                    <a:pt x="194" y="157"/>
                    <a:pt x="222" y="185"/>
                    <a:pt x="256" y="185"/>
                  </a:cubicBezTo>
                  <a:cubicBezTo>
                    <a:pt x="290" y="185"/>
                    <a:pt x="317" y="157"/>
                    <a:pt x="317" y="123"/>
                  </a:cubicBezTo>
                  <a:cubicBezTo>
                    <a:pt x="317" y="90"/>
                    <a:pt x="290" y="62"/>
                    <a:pt x="256" y="62"/>
                  </a:cubicBezTo>
                  <a:close/>
                  <a:moveTo>
                    <a:pt x="61" y="101"/>
                  </a:moveTo>
                  <a:cubicBezTo>
                    <a:pt x="49" y="101"/>
                    <a:pt x="38" y="111"/>
                    <a:pt x="38" y="124"/>
                  </a:cubicBezTo>
                  <a:cubicBezTo>
                    <a:pt x="38" y="136"/>
                    <a:pt x="49" y="146"/>
                    <a:pt x="61" y="146"/>
                  </a:cubicBezTo>
                  <a:cubicBezTo>
                    <a:pt x="72" y="146"/>
                    <a:pt x="81" y="139"/>
                    <a:pt x="83" y="130"/>
                  </a:cubicBezTo>
                  <a:cubicBezTo>
                    <a:pt x="111" y="130"/>
                    <a:pt x="111" y="130"/>
                    <a:pt x="111" y="130"/>
                  </a:cubicBezTo>
                  <a:cubicBezTo>
                    <a:pt x="108" y="155"/>
                    <a:pt x="87" y="174"/>
                    <a:pt x="61" y="174"/>
                  </a:cubicBezTo>
                  <a:cubicBezTo>
                    <a:pt x="34" y="174"/>
                    <a:pt x="11" y="151"/>
                    <a:pt x="11" y="123"/>
                  </a:cubicBezTo>
                  <a:cubicBezTo>
                    <a:pt x="11" y="96"/>
                    <a:pt x="34" y="73"/>
                    <a:pt x="61" y="73"/>
                  </a:cubicBezTo>
                  <a:cubicBezTo>
                    <a:pt x="87" y="73"/>
                    <a:pt x="108" y="92"/>
                    <a:pt x="111" y="117"/>
                  </a:cubicBezTo>
                  <a:cubicBezTo>
                    <a:pt x="83" y="117"/>
                    <a:pt x="83" y="117"/>
                    <a:pt x="83" y="117"/>
                  </a:cubicBezTo>
                  <a:cubicBezTo>
                    <a:pt x="81" y="108"/>
                    <a:pt x="72" y="101"/>
                    <a:pt x="61" y="101"/>
                  </a:cubicBezTo>
                  <a:close/>
                  <a:moveTo>
                    <a:pt x="256" y="174"/>
                  </a:moveTo>
                  <a:cubicBezTo>
                    <a:pt x="228" y="174"/>
                    <a:pt x="206" y="151"/>
                    <a:pt x="206" y="123"/>
                  </a:cubicBezTo>
                  <a:cubicBezTo>
                    <a:pt x="206" y="107"/>
                    <a:pt x="213" y="93"/>
                    <a:pt x="226" y="84"/>
                  </a:cubicBezTo>
                  <a:cubicBezTo>
                    <a:pt x="239" y="108"/>
                    <a:pt x="239" y="108"/>
                    <a:pt x="239" y="108"/>
                  </a:cubicBezTo>
                  <a:cubicBezTo>
                    <a:pt x="235" y="112"/>
                    <a:pt x="233" y="117"/>
                    <a:pt x="233" y="124"/>
                  </a:cubicBezTo>
                  <a:cubicBezTo>
                    <a:pt x="233" y="136"/>
                    <a:pt x="243" y="146"/>
                    <a:pt x="256" y="146"/>
                  </a:cubicBezTo>
                  <a:cubicBezTo>
                    <a:pt x="268" y="146"/>
                    <a:pt x="279" y="136"/>
                    <a:pt x="279" y="124"/>
                  </a:cubicBezTo>
                  <a:cubicBezTo>
                    <a:pt x="279" y="111"/>
                    <a:pt x="268" y="101"/>
                    <a:pt x="256" y="101"/>
                  </a:cubicBezTo>
                  <a:cubicBezTo>
                    <a:pt x="254" y="101"/>
                    <a:pt x="252" y="101"/>
                    <a:pt x="251" y="101"/>
                  </a:cubicBezTo>
                  <a:cubicBezTo>
                    <a:pt x="237" y="77"/>
                    <a:pt x="237" y="77"/>
                    <a:pt x="237" y="77"/>
                  </a:cubicBezTo>
                  <a:cubicBezTo>
                    <a:pt x="243" y="75"/>
                    <a:pt x="249" y="73"/>
                    <a:pt x="256" y="73"/>
                  </a:cubicBezTo>
                  <a:cubicBezTo>
                    <a:pt x="283" y="73"/>
                    <a:pt x="306" y="96"/>
                    <a:pt x="306" y="123"/>
                  </a:cubicBezTo>
                  <a:cubicBezTo>
                    <a:pt x="306" y="151"/>
                    <a:pt x="283" y="174"/>
                    <a:pt x="256" y="174"/>
                  </a:cubicBezTo>
                  <a:close/>
                  <a:moveTo>
                    <a:pt x="63" y="6"/>
                  </a:moveTo>
                  <a:cubicBezTo>
                    <a:pt x="63" y="3"/>
                    <a:pt x="66" y="0"/>
                    <a:pt x="69" y="0"/>
                  </a:cubicBezTo>
                  <a:cubicBezTo>
                    <a:pt x="110" y="0"/>
                    <a:pt x="110" y="0"/>
                    <a:pt x="110" y="0"/>
                  </a:cubicBezTo>
                  <a:cubicBezTo>
                    <a:pt x="114" y="0"/>
                    <a:pt x="117" y="3"/>
                    <a:pt x="117" y="6"/>
                  </a:cubicBezTo>
                  <a:cubicBezTo>
                    <a:pt x="117" y="10"/>
                    <a:pt x="114" y="13"/>
                    <a:pt x="110" y="13"/>
                  </a:cubicBezTo>
                  <a:cubicBezTo>
                    <a:pt x="69" y="13"/>
                    <a:pt x="69" y="13"/>
                    <a:pt x="69" y="13"/>
                  </a:cubicBezTo>
                  <a:cubicBezTo>
                    <a:pt x="66" y="13"/>
                    <a:pt x="63" y="10"/>
                    <a:pt x="63" y="6"/>
                  </a:cubicBezTo>
                  <a:close/>
                </a:path>
              </a:pathLst>
            </a:custGeom>
            <a:solidFill>
              <a:srgbClr val="2DA7D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4103" name="Group 3"/>
            <p:cNvGrpSpPr>
              <a:grpSpLocks/>
            </p:cNvGrpSpPr>
            <p:nvPr/>
          </p:nvGrpSpPr>
          <p:grpSpPr bwMode="auto">
            <a:xfrm>
              <a:off x="-6350" y="-29845"/>
              <a:ext cx="2115185" cy="708025"/>
              <a:chOff x="-10" y="-47"/>
              <a:chExt cx="3331" cy="1115"/>
            </a:xfrm>
          </p:grpSpPr>
          <p:sp>
            <p:nvSpPr>
              <p:cNvPr id="4105" name="AutoShape 4"/>
              <p:cNvSpPr>
                <a:spLocks noChangeArrowheads="1"/>
              </p:cNvSpPr>
              <p:nvPr/>
            </p:nvSpPr>
            <p:spPr bwMode="auto">
              <a:xfrm>
                <a:off x="280" y="0"/>
                <a:ext cx="2773" cy="1068"/>
              </a:xfrm>
              <a:prstGeom prst="roundRect">
                <a:avLst>
                  <a:gd name="adj" fmla="val 16667"/>
                </a:avLst>
              </a:prstGeom>
              <a:solidFill>
                <a:srgbClr val="2DA7D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06" name="Text Box 5"/>
              <p:cNvSpPr txBox="1">
                <a:spLocks noChangeArrowheads="1"/>
              </p:cNvSpPr>
              <p:nvPr/>
            </p:nvSpPr>
            <p:spPr bwMode="auto">
              <a:xfrm>
                <a:off x="-10" y="-47"/>
                <a:ext cx="3331"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None/>
                </a:pPr>
                <a:r>
                  <a:rPr lang="zh-CN" altLang="zh-CN" sz="2000" dirty="0">
                    <a:solidFill>
                      <a:schemeClr val="bg1"/>
                    </a:solidFill>
                    <a:latin typeface="微软雅黑" panose="020B0503020204020204" pitchFamily="34" charset="-122"/>
                    <a:ea typeface="微软雅黑" panose="020B0503020204020204" pitchFamily="34" charset="-122"/>
                  </a:rPr>
                  <a:t>当前微</a:t>
                </a:r>
                <a:r>
                  <a:rPr lang="zh-CN" altLang="zh-CN" sz="2000" dirty="0" smtClean="0">
                    <a:solidFill>
                      <a:schemeClr val="bg1"/>
                    </a:solidFill>
                    <a:latin typeface="微软雅黑" panose="020B0503020204020204" pitchFamily="34" charset="-122"/>
                    <a:ea typeface="微软雅黑" panose="020B0503020204020204" pitchFamily="34" charset="-122"/>
                  </a:rPr>
                  <a:t>消息</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spcBef>
                    <a:spcPct val="0"/>
                  </a:spcBef>
                  <a:buNone/>
                </a:pPr>
                <a:r>
                  <a:rPr lang="zh-CN" altLang="zh-CN" sz="2000" dirty="0" smtClean="0">
                    <a:solidFill>
                      <a:schemeClr val="bg1"/>
                    </a:solidFill>
                    <a:latin typeface="微软雅黑" panose="020B0503020204020204" pitchFamily="34" charset="-122"/>
                    <a:ea typeface="微软雅黑" panose="020B0503020204020204" pitchFamily="34" charset="-122"/>
                  </a:rPr>
                  <a:t>推</a:t>
                </a:r>
                <a:r>
                  <a:rPr lang="zh-CN" altLang="zh-CN" sz="2000" dirty="0">
                    <a:solidFill>
                      <a:schemeClr val="bg1"/>
                    </a:solidFill>
                    <a:latin typeface="微软雅黑" panose="020B0503020204020204" pitchFamily="34" charset="-122"/>
                    <a:ea typeface="微软雅黑" panose="020B0503020204020204" pitchFamily="34" charset="-122"/>
                  </a:rPr>
                  <a:t>送应用评析</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104" name="任意多边形 5"/>
            <p:cNvSpPr>
              <a:spLocks/>
            </p:cNvSpPr>
            <p:nvPr/>
          </p:nvSpPr>
          <p:spPr bwMode="auto">
            <a:xfrm>
              <a:off x="1935163" y="47625"/>
              <a:ext cx="5683068" cy="338138"/>
            </a:xfrm>
            <a:custGeom>
              <a:avLst/>
              <a:gdLst>
                <a:gd name="T0" fmla="*/ 5683068 w 5629835"/>
                <a:gd name="T1" fmla="*/ 68457 h 337239"/>
                <a:gd name="T2" fmla="*/ 4895764 w 5629835"/>
                <a:gd name="T3" fmla="*/ 239240 h 337239"/>
                <a:gd name="T4" fmla="*/ 4099411 w 5629835"/>
                <a:gd name="T5" fmla="*/ 68457 h 337239"/>
                <a:gd name="T6" fmla="*/ 2877732 w 5629835"/>
                <a:gd name="T7" fmla="*/ 302160 h 337239"/>
                <a:gd name="T8" fmla="*/ 2036131 w 5629835"/>
                <a:gd name="T9" fmla="*/ 50479 h 337239"/>
                <a:gd name="T10" fmla="*/ 705859 w 5629835"/>
                <a:gd name="T11" fmla="*/ 338115 h 337239"/>
                <a:gd name="T12" fmla="*/ 307682 w 5629835"/>
                <a:gd name="T13" fmla="*/ 32502 h 337239"/>
                <a:gd name="T14" fmla="*/ 0 w 5629835"/>
                <a:gd name="T15" fmla="*/ 23514 h 3372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29835" h="337239">
                  <a:moveTo>
                    <a:pt x="5629835" y="68275"/>
                  </a:moveTo>
                  <a:cubicBezTo>
                    <a:pt x="5370605" y="153439"/>
                    <a:pt x="5111376" y="238604"/>
                    <a:pt x="4849906" y="238604"/>
                  </a:cubicBezTo>
                  <a:cubicBezTo>
                    <a:pt x="4588436" y="238604"/>
                    <a:pt x="4394200" y="57816"/>
                    <a:pt x="4061012" y="68275"/>
                  </a:cubicBezTo>
                  <a:cubicBezTo>
                    <a:pt x="3727824" y="78734"/>
                    <a:pt x="3191435" y="304345"/>
                    <a:pt x="2850776" y="301357"/>
                  </a:cubicBezTo>
                  <a:cubicBezTo>
                    <a:pt x="2510117" y="298369"/>
                    <a:pt x="2375647" y="44368"/>
                    <a:pt x="2017059" y="50345"/>
                  </a:cubicBezTo>
                  <a:cubicBezTo>
                    <a:pt x="1658471" y="56321"/>
                    <a:pt x="984623" y="340204"/>
                    <a:pt x="699247" y="337216"/>
                  </a:cubicBezTo>
                  <a:cubicBezTo>
                    <a:pt x="413870" y="334228"/>
                    <a:pt x="421341" y="84710"/>
                    <a:pt x="304800" y="32416"/>
                  </a:cubicBezTo>
                  <a:cubicBezTo>
                    <a:pt x="188259" y="-19878"/>
                    <a:pt x="94129" y="1786"/>
                    <a:pt x="0" y="23451"/>
                  </a:cubicBezTo>
                </a:path>
              </a:pathLst>
            </a:custGeom>
            <a:noFill/>
            <a:ln w="9525" cap="flat" cmpd="sng">
              <a:solidFill>
                <a:srgbClr val="D870AD"/>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 name="Text Box 13"/>
          <p:cNvSpPr txBox="1">
            <a:spLocks noChangeArrowheads="1"/>
          </p:cNvSpPr>
          <p:nvPr/>
        </p:nvSpPr>
        <p:spPr bwMode="auto">
          <a:xfrm>
            <a:off x="3318577" y="1233589"/>
            <a:ext cx="7000095"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smtClean="0">
                <a:latin typeface="微软雅黑" panose="020B0503020204020204" pitchFamily="34" charset="-122"/>
                <a:ea typeface="微软雅黑" panose="020B0503020204020204" pitchFamily="34" charset="-122"/>
              </a:rPr>
              <a:t>QQ(</a:t>
            </a:r>
            <a:r>
              <a:rPr lang="zh-CN" altLang="en-US" sz="2000" dirty="0" smtClean="0">
                <a:latin typeface="微软雅黑" panose="020B0503020204020204" pitchFamily="34" charset="-122"/>
                <a:ea typeface="微软雅黑" panose="020B0503020204020204" pitchFamily="34" charset="-122"/>
              </a:rPr>
              <a:t>群</a:t>
            </a:r>
            <a:r>
              <a:rPr lang="en-US" altLang="zh-CN"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及时性</a:t>
            </a:r>
            <a:r>
              <a:rPr lang="zh-CN" altLang="zh-CN"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PC</a:t>
            </a:r>
            <a:r>
              <a:rPr lang="zh-CN" altLang="zh-CN" sz="1400" dirty="0">
                <a:latin typeface="微软雅黑" panose="020B0503020204020204" pitchFamily="34" charset="-122"/>
                <a:ea typeface="微软雅黑" panose="020B0503020204020204" pitchFamily="34" charset="-122"/>
              </a:rPr>
              <a:t>，手机等多种客户端均可及时发送，转发</a:t>
            </a:r>
            <a:r>
              <a:rPr lang="zh-CN" altLang="zh-CN" sz="1400" dirty="0" smtClean="0">
                <a:latin typeface="微软雅黑" panose="020B0503020204020204" pitchFamily="34" charset="-122"/>
                <a:ea typeface="微软雅黑" panose="020B0503020204020204" pitchFamily="34" charset="-122"/>
              </a:rPr>
              <a:t>方便</a:t>
            </a:r>
            <a:endParaRPr lang="zh-CN" altLang="zh-CN" sz="1400"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准确性</a:t>
            </a:r>
            <a:r>
              <a:rPr lang="zh-CN" altLang="zh-CN" sz="1400" dirty="0" smtClean="0">
                <a:latin typeface="微软雅黑" panose="020B0503020204020204" pitchFamily="34" charset="-122"/>
                <a:ea typeface="微软雅黑" panose="020B0503020204020204" pitchFamily="34" charset="-122"/>
              </a:rPr>
              <a:t>：用户</a:t>
            </a:r>
            <a:r>
              <a:rPr lang="zh-CN" altLang="zh-CN" sz="1400" dirty="0">
                <a:latin typeface="微软雅黑" panose="020B0503020204020204" pitchFamily="34" charset="-122"/>
                <a:ea typeface="微软雅黑" panose="020B0503020204020204" pitchFamily="34" charset="-122"/>
              </a:rPr>
              <a:t>自由度过大，群内等级不明确，可能导致消息推送不</a:t>
            </a:r>
            <a:r>
              <a:rPr lang="zh-CN" altLang="zh-CN" sz="1400" dirty="0" smtClean="0">
                <a:latin typeface="微软雅黑" panose="020B0503020204020204" pitchFamily="34" charset="-122"/>
                <a:ea typeface="微软雅黑" panose="020B0503020204020204" pitchFamily="34" charset="-122"/>
              </a:rPr>
              <a:t>准确</a:t>
            </a:r>
            <a:endParaRPr lang="zh-CN" altLang="zh-CN" sz="1400"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有效性</a:t>
            </a:r>
            <a:r>
              <a:rPr lang="zh-CN" altLang="zh-CN" sz="1400" dirty="0" smtClean="0">
                <a:latin typeface="微软雅黑" panose="020B0503020204020204" pitchFamily="34" charset="-122"/>
                <a:ea typeface="微软雅黑" panose="020B0503020204020204" pitchFamily="34" charset="-122"/>
              </a:rPr>
              <a:t>：较差</a:t>
            </a:r>
            <a:r>
              <a:rPr lang="zh-CN" altLang="zh-CN" sz="1400" dirty="0">
                <a:latin typeface="微软雅黑" panose="020B0503020204020204" pitchFamily="34" charset="-122"/>
                <a:ea typeface="微软雅黑" panose="020B0503020204020204" pitchFamily="34" charset="-122"/>
              </a:rPr>
              <a:t>，水群等现象</a:t>
            </a:r>
            <a:r>
              <a:rPr lang="zh-CN" altLang="zh-CN" sz="1400" dirty="0" smtClean="0">
                <a:latin typeface="微软雅黑" panose="020B0503020204020204" pitchFamily="34" charset="-122"/>
                <a:ea typeface="微软雅黑" panose="020B0503020204020204" pitchFamily="34" charset="-122"/>
              </a:rPr>
              <a:t>时有发生</a:t>
            </a:r>
            <a:endParaRPr lang="zh-CN" altLang="zh-CN" sz="1400" dirty="0">
              <a:latin typeface="微软雅黑" panose="020B0503020204020204" pitchFamily="34" charset="-122"/>
              <a:ea typeface="微软雅黑" panose="020B0503020204020204" pitchFamily="34" charset="-122"/>
            </a:endParaRPr>
          </a:p>
        </p:txBody>
      </p:sp>
      <p:sp>
        <p:nvSpPr>
          <p:cNvPr id="18" name="Text Box 13"/>
          <p:cNvSpPr txBox="1">
            <a:spLocks noChangeArrowheads="1"/>
          </p:cNvSpPr>
          <p:nvPr/>
        </p:nvSpPr>
        <p:spPr bwMode="auto">
          <a:xfrm>
            <a:off x="3318577" y="3035459"/>
            <a:ext cx="7000095"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2000" dirty="0">
                <a:latin typeface="微软雅黑" panose="020B0503020204020204" pitchFamily="34" charset="-122"/>
                <a:ea typeface="微软雅黑" panose="020B0503020204020204" pitchFamily="34" charset="-122"/>
              </a:rPr>
              <a:t>短信</a:t>
            </a:r>
            <a:endParaRPr lang="en-US" altLang="zh-CN" sz="2000"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及时性：手机端打字较为不便，受</a:t>
            </a:r>
            <a:r>
              <a:rPr lang="en-US" altLang="zh-CN" sz="1400" dirty="0">
                <a:latin typeface="微软雅黑" panose="020B0503020204020204" pitchFamily="34" charset="-122"/>
                <a:ea typeface="微软雅黑" panose="020B0503020204020204" pitchFamily="34" charset="-122"/>
              </a:rPr>
              <a:t>70</a:t>
            </a:r>
            <a:r>
              <a:rPr lang="zh-CN" altLang="zh-CN" sz="1400" dirty="0">
                <a:latin typeface="微软雅黑" panose="020B0503020204020204" pitchFamily="34" charset="-122"/>
                <a:ea typeface="微软雅黑" panose="020B0503020204020204" pitchFamily="34" charset="-122"/>
              </a:rPr>
              <a:t>个字数限制，有时需要发送多条</a:t>
            </a:r>
          </a:p>
          <a:p>
            <a:r>
              <a:rPr lang="zh-CN" altLang="zh-CN" sz="1400" dirty="0">
                <a:latin typeface="微软雅黑" panose="020B0503020204020204" pitchFamily="34" charset="-122"/>
                <a:ea typeface="微软雅黑" panose="020B0503020204020204" pitchFamily="34" charset="-122"/>
              </a:rPr>
              <a:t>准确性</a:t>
            </a:r>
            <a:r>
              <a:rPr lang="zh-CN" altLang="zh-CN" sz="1400" dirty="0" smtClean="0">
                <a:latin typeface="微软雅黑" panose="020B0503020204020204" pitchFamily="34" charset="-122"/>
                <a:ea typeface="微软雅黑" panose="020B0503020204020204" pitchFamily="34" charset="-122"/>
              </a:rPr>
              <a:t>：较好</a:t>
            </a:r>
            <a:r>
              <a:rPr lang="zh-CN" altLang="zh-CN" sz="1400" dirty="0">
                <a:latin typeface="微软雅黑" panose="020B0503020204020204" pitchFamily="34" charset="-122"/>
                <a:ea typeface="微软雅黑" panose="020B0503020204020204" pitchFamily="34" charset="-122"/>
              </a:rPr>
              <a:t>，语言较为正式和</a:t>
            </a:r>
            <a:r>
              <a:rPr lang="zh-CN" altLang="zh-CN" sz="1400" dirty="0" smtClean="0">
                <a:latin typeface="微软雅黑" panose="020B0503020204020204" pitchFamily="34" charset="-122"/>
                <a:ea typeface="微软雅黑" panose="020B0503020204020204" pitchFamily="34" charset="-122"/>
              </a:rPr>
              <a:t>官方</a:t>
            </a:r>
            <a:endParaRPr lang="zh-CN" altLang="zh-CN" sz="1400"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有效性</a:t>
            </a:r>
            <a:r>
              <a:rPr lang="zh-CN" altLang="zh-CN" sz="1400" dirty="0" smtClean="0">
                <a:latin typeface="微软雅黑" panose="020B0503020204020204" pitchFamily="34" charset="-122"/>
                <a:ea typeface="微软雅黑" panose="020B0503020204020204" pitchFamily="34" charset="-122"/>
              </a:rPr>
              <a:t>：一般</a:t>
            </a:r>
            <a:r>
              <a:rPr lang="zh-CN" altLang="zh-CN" sz="1400" dirty="0">
                <a:latin typeface="微软雅黑" panose="020B0503020204020204" pitchFamily="34" charset="-122"/>
                <a:ea typeface="微软雅黑" panose="020B0503020204020204" pitchFamily="34" charset="-122"/>
              </a:rPr>
              <a:t>，受技术限制不便发送图片，音频等多媒体</a:t>
            </a:r>
            <a:r>
              <a:rPr lang="zh-CN" altLang="zh-CN" sz="1400" dirty="0" smtClean="0">
                <a:latin typeface="微软雅黑" panose="020B0503020204020204" pitchFamily="34" charset="-122"/>
                <a:ea typeface="微软雅黑" panose="020B0503020204020204" pitchFamily="34" charset="-122"/>
              </a:rPr>
              <a:t>信息</a:t>
            </a:r>
            <a:endParaRPr lang="zh-CN" altLang="zh-CN" sz="1400" dirty="0">
              <a:latin typeface="微软雅黑" panose="020B0503020204020204" pitchFamily="34" charset="-122"/>
              <a:ea typeface="微软雅黑" panose="020B0503020204020204" pitchFamily="34" charset="-122"/>
            </a:endParaRPr>
          </a:p>
        </p:txBody>
      </p:sp>
      <p:sp>
        <p:nvSpPr>
          <p:cNvPr id="19" name="Text Box 13"/>
          <p:cNvSpPr txBox="1">
            <a:spLocks noChangeArrowheads="1"/>
          </p:cNvSpPr>
          <p:nvPr/>
        </p:nvSpPr>
        <p:spPr bwMode="auto">
          <a:xfrm>
            <a:off x="3318578" y="4957691"/>
            <a:ext cx="6124276" cy="1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rPr>
              <a:t>微</a:t>
            </a:r>
            <a:r>
              <a:rPr lang="zh-CN" altLang="en-US" sz="2000" dirty="0" smtClean="0">
                <a:latin typeface="微软雅黑" panose="020B0503020204020204" pitchFamily="34" charset="-122"/>
                <a:ea typeface="微软雅黑" panose="020B0503020204020204" pitchFamily="34" charset="-122"/>
              </a:rPr>
              <a:t>信、飞信</a:t>
            </a:r>
          </a:p>
          <a:p>
            <a:r>
              <a:rPr lang="zh-CN" altLang="zh-CN" sz="1400" dirty="0">
                <a:latin typeface="微软雅黑" panose="020B0503020204020204" pitchFamily="34" charset="-122"/>
                <a:ea typeface="微软雅黑" panose="020B0503020204020204" pitchFamily="34" charset="-122"/>
              </a:rPr>
              <a:t>及时性：较好，均支持语音和</a:t>
            </a:r>
            <a:r>
              <a:rPr lang="en-US" altLang="zh-CN" sz="1400" dirty="0">
                <a:latin typeface="微软雅黑" panose="020B0503020204020204" pitchFamily="34" charset="-122"/>
                <a:ea typeface="微软雅黑" panose="020B0503020204020204" pitchFamily="34" charset="-122"/>
              </a:rPr>
              <a:t>PC</a:t>
            </a:r>
            <a:r>
              <a:rPr lang="zh-CN" altLang="zh-CN" sz="1400" dirty="0">
                <a:latin typeface="微软雅黑" panose="020B0503020204020204" pitchFamily="34" charset="-122"/>
                <a:ea typeface="微软雅黑" panose="020B0503020204020204" pitchFamily="34" charset="-122"/>
              </a:rPr>
              <a:t>端方式发送消息）</a:t>
            </a:r>
          </a:p>
          <a:p>
            <a:r>
              <a:rPr lang="zh-CN" altLang="zh-CN" sz="1400" dirty="0">
                <a:latin typeface="微软雅黑" panose="020B0503020204020204" pitchFamily="34" charset="-122"/>
                <a:ea typeface="微软雅黑" panose="020B0503020204020204" pitchFamily="34" charset="-122"/>
              </a:rPr>
              <a:t>准确性：一般，经常出现商业性质的推送消息）</a:t>
            </a:r>
          </a:p>
          <a:p>
            <a:r>
              <a:rPr lang="zh-CN" altLang="zh-CN" sz="1400" dirty="0">
                <a:latin typeface="微软雅黑" panose="020B0503020204020204" pitchFamily="34" charset="-122"/>
                <a:ea typeface="微软雅黑" panose="020B0503020204020204" pitchFamily="34" charset="-122"/>
              </a:rPr>
              <a:t>有效性：一般，用于高校消息推送时，内置的群功能层级不够分明，高等级用户推送消息时，容易受到低等级用户干扰</a:t>
            </a:r>
            <a:r>
              <a:rPr lang="en-US" altLang="zh-CN" sz="1400" dirty="0">
                <a:latin typeface="微软雅黑" panose="020B0503020204020204" pitchFamily="34" charset="-122"/>
                <a:ea typeface="微软雅黑" panose="020B0503020204020204" pitchFamily="34" charset="-122"/>
              </a:rPr>
              <a:t>)</a:t>
            </a:r>
            <a:endParaRPr lang="zh-CN"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1691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31"/>
                                        </p:tgtEl>
                                        <p:attrNameLst>
                                          <p:attrName>style.visibility</p:attrName>
                                        </p:attrNameLst>
                                      </p:cBhvr>
                                      <p:to>
                                        <p:strVal val="visible"/>
                                      </p:to>
                                    </p:set>
                                    <p:anim calcmode="lin" valueType="num">
                                      <p:cBhvr additive="base">
                                        <p:cTn id="7" dur="500" fill="hold"/>
                                        <p:tgtEl>
                                          <p:spTgt spid="5131"/>
                                        </p:tgtEl>
                                        <p:attrNameLst>
                                          <p:attrName>ppt_x</p:attrName>
                                        </p:attrNameLst>
                                      </p:cBhvr>
                                      <p:tavLst>
                                        <p:tav tm="0">
                                          <p:val>
                                            <p:strVal val="0-#ppt_w/2"/>
                                          </p:val>
                                        </p:tav>
                                        <p:tav tm="100000">
                                          <p:val>
                                            <p:strVal val="#ppt_x"/>
                                          </p:val>
                                        </p:tav>
                                      </p:tavLst>
                                    </p:anim>
                                    <p:anim calcmode="lin" valueType="num">
                                      <p:cBhvr additive="base">
                                        <p:cTn id="8" dur="500" fill="hold"/>
                                        <p:tgtEl>
                                          <p:spTgt spid="51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111"/>
                                        </p:tgtEl>
                                        <p:attrNameLst>
                                          <p:attrName>style.visibility</p:attrName>
                                        </p:attrNameLst>
                                      </p:cBhvr>
                                      <p:to>
                                        <p:strVal val="visible"/>
                                      </p:to>
                                    </p:set>
                                    <p:animEffect transition="in" filter="wipe(down)">
                                      <p:cBhvr>
                                        <p:cTn id="13" dur="500"/>
                                        <p:tgtEl>
                                          <p:spTgt spid="41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109"/>
                                        </p:tgtEl>
                                        <p:attrNameLst>
                                          <p:attrName>style.visibility</p:attrName>
                                        </p:attrNameLst>
                                      </p:cBhvr>
                                      <p:to>
                                        <p:strVal val="visible"/>
                                      </p:to>
                                    </p:set>
                                    <p:animEffect transition="in" filter="wipe(down)">
                                      <p:cBhvr>
                                        <p:cTn id="24" dur="500"/>
                                        <p:tgtEl>
                                          <p:spTgt spid="410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107"/>
                                        </p:tgtEl>
                                        <p:attrNameLst>
                                          <p:attrName>style.visibility</p:attrName>
                                        </p:attrNameLst>
                                      </p:cBhvr>
                                      <p:to>
                                        <p:strVal val="visible"/>
                                      </p:to>
                                    </p:set>
                                    <p:animEffect transition="in" filter="wipe(down)">
                                      <p:cBhvr>
                                        <p:cTn id="29" dur="500"/>
                                        <p:tgtEl>
                                          <p:spTgt spid="410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1" grpId="0" animBg="1"/>
      <p:bldP spid="4109" grpId="0" animBg="1"/>
      <p:bldP spid="4107" grpId="0" animBg="1"/>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38400" y="28576"/>
            <a:ext cx="3513584" cy="1143000"/>
          </a:xfrm>
        </p:spPr>
        <p:txBody>
          <a:bodyPr>
            <a:normAutofit/>
          </a:bodyPr>
          <a:lstStyle/>
          <a:p>
            <a:pPr algn="l"/>
            <a:r>
              <a:rPr lang="zh-CN" altLang="en-US" sz="3200" b="1" dirty="0">
                <a:solidFill>
                  <a:schemeClr val="bg1">
                    <a:lumMod val="65000"/>
                  </a:schemeClr>
                </a:solidFill>
                <a:latin typeface="微软雅黑" pitchFamily="34" charset="-122"/>
                <a:ea typeface="微软雅黑" pitchFamily="34" charset="-122"/>
              </a:rPr>
              <a:t>目录</a:t>
            </a:r>
            <a:endParaRPr lang="zh-CN" altLang="en-US" sz="3200" dirty="0">
              <a:solidFill>
                <a:schemeClr val="bg1">
                  <a:lumMod val="65000"/>
                </a:schemeClr>
              </a:solidFill>
              <a:ea typeface="微软雅黑" pitchFamily="34" charset="-122"/>
              <a:cs typeface="Arial Unicode MS" pitchFamily="34" charset="-122"/>
            </a:endParaRPr>
          </a:p>
        </p:txBody>
      </p:sp>
      <p:sp>
        <p:nvSpPr>
          <p:cNvPr id="17" name="TextBox 16"/>
          <p:cNvSpPr txBox="1"/>
          <p:nvPr/>
        </p:nvSpPr>
        <p:spPr>
          <a:xfrm>
            <a:off x="3672941" y="2510651"/>
            <a:ext cx="3983966" cy="1501635"/>
          </a:xfrm>
          <a:prstGeom prst="roundRect">
            <a:avLst>
              <a:gd name="adj" fmla="val 8176"/>
            </a:avLst>
          </a:prstGeom>
          <a:noFill/>
          <a:ln w="19050">
            <a:solidFill>
              <a:schemeClr val="bg1">
                <a:lumMod val="65000"/>
              </a:schemeClr>
            </a:solidFill>
          </a:ln>
        </p:spPr>
        <p:txBody>
          <a:bodyPr wrap="none" rtlCol="0" anchor="ctr">
            <a:noAutofit/>
          </a:bodyPr>
          <a:lstStyle/>
          <a:p>
            <a:pPr algn="ctr"/>
            <a:r>
              <a:rPr lang="zh-CN" altLang="en-US" sz="2400" b="1" dirty="0" smtClean="0">
                <a:solidFill>
                  <a:schemeClr val="bg1">
                    <a:lumMod val="65000"/>
                  </a:schemeClr>
                </a:solidFill>
                <a:latin typeface="微软雅黑" pitchFamily="34" charset="-122"/>
                <a:ea typeface="微软雅黑" pitchFamily="34" charset="-122"/>
              </a:rPr>
              <a:t>   联络圈及模板</a:t>
            </a:r>
            <a:endParaRPr lang="zh-CN" altLang="en-US" sz="2400" b="1" dirty="0">
              <a:solidFill>
                <a:schemeClr val="bg1">
                  <a:lumMod val="65000"/>
                </a:schemeClr>
              </a:solidFill>
              <a:latin typeface="微软雅黑" pitchFamily="34" charset="-122"/>
              <a:ea typeface="微软雅黑" pitchFamily="34" charset="-122"/>
            </a:endParaRPr>
          </a:p>
        </p:txBody>
      </p:sp>
      <p:sp>
        <p:nvSpPr>
          <p:cNvPr id="18" name="椭圆 17"/>
          <p:cNvSpPr/>
          <p:nvPr/>
        </p:nvSpPr>
        <p:spPr>
          <a:xfrm>
            <a:off x="3360264" y="2788184"/>
            <a:ext cx="1116090" cy="1116090"/>
          </a:xfrm>
          <a:prstGeom prst="ellipse">
            <a:avLst/>
          </a:prstGeom>
          <a:solidFill>
            <a:schemeClr val="bg1"/>
          </a:solidFill>
          <a:ln w="19050">
            <a:solidFill>
              <a:schemeClr val="bg1">
                <a:lumMod val="65000"/>
              </a:schemeClr>
            </a:solidFill>
          </a:ln>
        </p:spPr>
        <p:txBody>
          <a:bodyPr wrap="none" rtlCol="0" anchor="ctr">
            <a:noAutofit/>
          </a:bodyPr>
          <a:lstStyle/>
          <a:p>
            <a:pPr algn="ctr"/>
            <a:r>
              <a:rPr lang="en-US" altLang="zh-CN" sz="2800" b="1" dirty="0" smtClean="0">
                <a:solidFill>
                  <a:srgbClr val="FFC000"/>
                </a:solidFill>
                <a:latin typeface="Arial Unicode MS" pitchFamily="34" charset="-122"/>
                <a:ea typeface="Arial Unicode MS" pitchFamily="34" charset="-122"/>
                <a:cs typeface="Arial Unicode MS" pitchFamily="34" charset="-122"/>
              </a:rPr>
              <a:t>2</a:t>
            </a:r>
            <a:endParaRPr lang="zh-CN" altLang="en-US" sz="2800" b="1" dirty="0">
              <a:solidFill>
                <a:srgbClr val="FFC000"/>
              </a:solidFill>
              <a:latin typeface="Arial Unicode MS" pitchFamily="34" charset="-122"/>
              <a:ea typeface="Arial Unicode MS" pitchFamily="34" charset="-122"/>
              <a:cs typeface="Arial Unicode MS" pitchFamily="34" charset="-122"/>
            </a:endParaRPr>
          </a:p>
        </p:txBody>
      </p:sp>
      <p:sp>
        <p:nvSpPr>
          <p:cNvPr id="25" name="矩形 24"/>
          <p:cNvSpPr/>
          <p:nvPr/>
        </p:nvSpPr>
        <p:spPr>
          <a:xfrm>
            <a:off x="3360264" y="478574"/>
            <a:ext cx="1212576" cy="369332"/>
          </a:xfrm>
          <a:prstGeom prst="rect">
            <a:avLst/>
          </a:prstGeom>
        </p:spPr>
        <p:txBody>
          <a:bodyPr wrap="none">
            <a:spAutoFit/>
          </a:bodyPr>
          <a:lstStyle/>
          <a:p>
            <a:r>
              <a:rPr lang="en-US" altLang="zh-CN" b="1" dirty="0">
                <a:solidFill>
                  <a:srgbClr val="FFC000"/>
                </a:solidFill>
                <a:ea typeface="微软雅黑" pitchFamily="34" charset="-122"/>
                <a:cs typeface="Arial Unicode MS" pitchFamily="34" charset="-122"/>
              </a:rPr>
              <a:t>CONTENTS</a:t>
            </a:r>
            <a:endParaRPr lang="zh-CN" altLang="en-US" b="1" dirty="0">
              <a:solidFill>
                <a:srgbClr val="FFC000"/>
              </a:solidFill>
            </a:endParaRPr>
          </a:p>
        </p:txBody>
      </p:sp>
    </p:spTree>
    <p:extLst>
      <p:ext uri="{BB962C8B-B14F-4D97-AF65-F5344CB8AC3E}">
        <p14:creationId xmlns:p14="http://schemas.microsoft.com/office/powerpoint/2010/main" val="2081866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179016" y="465341"/>
            <a:ext cx="3789500" cy="642302"/>
          </a:xfrm>
          <a:prstGeom prst="roundRect">
            <a:avLst>
              <a:gd name="adj" fmla="val 9133"/>
            </a:avLst>
          </a:pr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194515" y="526367"/>
            <a:ext cx="3774001" cy="523220"/>
          </a:xfrm>
          <a:prstGeom prst="rect">
            <a:avLst/>
          </a:prstGeom>
          <a:solidFill>
            <a:srgbClr val="297FB8"/>
          </a:solidFill>
        </p:spPr>
        <p:txBody>
          <a:bodyPr wrap="squar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rPr>
              <a:t>1</a:t>
            </a:r>
            <a:r>
              <a:rPr lang="zh-CN" altLang="en-US" sz="2800" b="1" dirty="0" smtClean="0">
                <a:solidFill>
                  <a:schemeClr val="bg1"/>
                </a:solidFill>
                <a:latin typeface="微软雅黑" panose="020B0503020204020204" pitchFamily="34" charset="-122"/>
                <a:ea typeface="微软雅黑" panose="020B0503020204020204" pitchFamily="34" charset="-122"/>
              </a:rPr>
              <a:t>、联络</a:t>
            </a:r>
            <a:r>
              <a:rPr lang="zh-CN" altLang="en-US" sz="2800" b="1" dirty="0">
                <a:solidFill>
                  <a:schemeClr val="bg1"/>
                </a:solidFill>
                <a:latin typeface="微软雅黑" panose="020B0503020204020204" pitchFamily="34" charset="-122"/>
                <a:ea typeface="微软雅黑" panose="020B0503020204020204" pitchFamily="34" charset="-122"/>
              </a:rPr>
              <a:t>圈</a:t>
            </a:r>
          </a:p>
        </p:txBody>
      </p:sp>
      <p:sp>
        <p:nvSpPr>
          <p:cNvPr id="20" name="等腰三角形 19"/>
          <p:cNvSpPr/>
          <p:nvPr/>
        </p:nvSpPr>
        <p:spPr>
          <a:xfrm flipV="1">
            <a:off x="2943137" y="1093358"/>
            <a:ext cx="261257" cy="225222"/>
          </a:xfrm>
          <a:prstGeom prst="triangle">
            <a:avLst/>
          </a:pr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202347" y="1716186"/>
            <a:ext cx="8675203" cy="1292662"/>
          </a:xfrm>
          <a:prstGeom prst="rect">
            <a:avLst/>
          </a:prstGeom>
          <a:noFill/>
        </p:spPr>
        <p:txBody>
          <a:bodyPr wrap="square" rtlCol="0">
            <a:spAutoFit/>
          </a:bodyPr>
          <a:lstStyle/>
          <a:p>
            <a:pPr>
              <a:lnSpc>
                <a:spcPct val="130000"/>
              </a:lnSpc>
            </a:pPr>
            <a:r>
              <a:rPr lang="zh-CN" altLang="en-US" sz="2400" b="1" spc="100" dirty="0">
                <a:solidFill>
                  <a:schemeClr val="accent4"/>
                </a:solidFill>
              </a:rPr>
              <a:t>同一个体可在不同联络圈</a:t>
            </a:r>
            <a:r>
              <a:rPr lang="zh-CN" altLang="en-US" sz="2400" b="1" spc="100" dirty="0" smtClean="0">
                <a:solidFill>
                  <a:schemeClr val="accent4"/>
                </a:solidFill>
              </a:rPr>
              <a:t>中</a:t>
            </a:r>
            <a:endParaRPr lang="en-US" altLang="zh-CN" sz="2400" b="1" spc="100" dirty="0" smtClean="0">
              <a:solidFill>
                <a:schemeClr val="accent4"/>
              </a:solidFill>
            </a:endParaRPr>
          </a:p>
          <a:p>
            <a:pPr>
              <a:lnSpc>
                <a:spcPct val="130000"/>
              </a:lnSpc>
            </a:pPr>
            <a:r>
              <a:rPr lang="zh-CN" altLang="en-US" spc="100" dirty="0" smtClean="0">
                <a:solidFill>
                  <a:schemeClr val="accent3">
                    <a:lumMod val="75000"/>
                  </a:schemeClr>
                </a:solidFill>
              </a:rPr>
              <a:t>假设</a:t>
            </a:r>
            <a:r>
              <a:rPr lang="en-US" altLang="zh-CN" spc="100" dirty="0">
                <a:solidFill>
                  <a:schemeClr val="accent3">
                    <a:lumMod val="75000"/>
                  </a:schemeClr>
                </a:solidFill>
              </a:rPr>
              <a:t>1</a:t>
            </a:r>
            <a:r>
              <a:rPr lang="zh-CN" altLang="en-US" spc="100" dirty="0">
                <a:solidFill>
                  <a:schemeClr val="accent3">
                    <a:lumMod val="75000"/>
                  </a:schemeClr>
                </a:solidFill>
              </a:rPr>
              <a:t>班中同学</a:t>
            </a:r>
            <a:r>
              <a:rPr lang="en-US" altLang="zh-CN" spc="100" dirty="0">
                <a:solidFill>
                  <a:schemeClr val="accent3">
                    <a:lumMod val="75000"/>
                  </a:schemeClr>
                </a:solidFill>
              </a:rPr>
              <a:t>A</a:t>
            </a:r>
            <a:r>
              <a:rPr lang="zh-CN" altLang="en-US" spc="100" dirty="0">
                <a:solidFill>
                  <a:schemeClr val="accent3">
                    <a:lumMod val="75000"/>
                  </a:schemeClr>
                </a:solidFill>
              </a:rPr>
              <a:t>，除了在</a:t>
            </a:r>
            <a:r>
              <a:rPr lang="en-US" altLang="zh-CN" spc="100" dirty="0">
                <a:solidFill>
                  <a:schemeClr val="accent3">
                    <a:lumMod val="75000"/>
                  </a:schemeClr>
                </a:solidFill>
              </a:rPr>
              <a:t>1</a:t>
            </a:r>
            <a:r>
              <a:rPr lang="zh-CN" altLang="en-US" spc="100" dirty="0">
                <a:solidFill>
                  <a:schemeClr val="accent3">
                    <a:lumMod val="75000"/>
                  </a:schemeClr>
                </a:solidFill>
              </a:rPr>
              <a:t>班这个联络圈</a:t>
            </a:r>
            <a:r>
              <a:rPr lang="en-US" altLang="zh-CN" spc="100" dirty="0">
                <a:solidFill>
                  <a:schemeClr val="accent3">
                    <a:lumMod val="75000"/>
                  </a:schemeClr>
                </a:solidFill>
              </a:rPr>
              <a:t>a</a:t>
            </a:r>
            <a:r>
              <a:rPr lang="zh-CN" altLang="en-US" spc="100" dirty="0">
                <a:solidFill>
                  <a:schemeClr val="accent3">
                    <a:lumMod val="75000"/>
                  </a:schemeClr>
                </a:solidFill>
              </a:rPr>
              <a:t>中，他同时担任班长一职，那么这个年级中所以的班长也同时为一个联络圈</a:t>
            </a:r>
            <a:r>
              <a:rPr lang="en-US" altLang="zh-CN" spc="100" dirty="0">
                <a:solidFill>
                  <a:schemeClr val="accent3">
                    <a:lumMod val="75000"/>
                  </a:schemeClr>
                </a:solidFill>
              </a:rPr>
              <a:t>b</a:t>
            </a:r>
            <a:r>
              <a:rPr lang="zh-CN" altLang="en-US" spc="100" dirty="0">
                <a:solidFill>
                  <a:schemeClr val="accent3">
                    <a:lumMod val="75000"/>
                  </a:schemeClr>
                </a:solidFill>
              </a:rPr>
              <a:t>，而这名同学同时处在联络圈</a:t>
            </a:r>
            <a:r>
              <a:rPr lang="en-US" altLang="zh-CN" spc="100" dirty="0">
                <a:solidFill>
                  <a:schemeClr val="accent3">
                    <a:lumMod val="75000"/>
                  </a:schemeClr>
                </a:solidFill>
              </a:rPr>
              <a:t>a</a:t>
            </a:r>
            <a:r>
              <a:rPr lang="zh-CN" altLang="en-US" spc="100" dirty="0">
                <a:solidFill>
                  <a:schemeClr val="accent3">
                    <a:lumMod val="75000"/>
                  </a:schemeClr>
                </a:solidFill>
              </a:rPr>
              <a:t>和</a:t>
            </a:r>
            <a:r>
              <a:rPr lang="en-US" altLang="zh-CN" spc="100" dirty="0">
                <a:solidFill>
                  <a:schemeClr val="accent3">
                    <a:lumMod val="75000"/>
                  </a:schemeClr>
                </a:solidFill>
              </a:rPr>
              <a:t>b</a:t>
            </a:r>
            <a:r>
              <a:rPr lang="zh-CN" altLang="en-US" spc="100" dirty="0" smtClean="0">
                <a:solidFill>
                  <a:schemeClr val="accent3">
                    <a:lumMod val="75000"/>
                  </a:schemeClr>
                </a:solidFill>
              </a:rPr>
              <a:t>中</a:t>
            </a:r>
          </a:p>
        </p:txBody>
      </p:sp>
      <p:sp>
        <p:nvSpPr>
          <p:cNvPr id="17" name="文本框 16"/>
          <p:cNvSpPr txBox="1"/>
          <p:nvPr/>
        </p:nvSpPr>
        <p:spPr>
          <a:xfrm>
            <a:off x="2202347" y="3131888"/>
            <a:ext cx="8560209" cy="1652760"/>
          </a:xfrm>
          <a:prstGeom prst="rect">
            <a:avLst/>
          </a:prstGeom>
          <a:noFill/>
        </p:spPr>
        <p:txBody>
          <a:bodyPr wrap="square" rtlCol="0">
            <a:spAutoFit/>
          </a:bodyPr>
          <a:lstStyle/>
          <a:p>
            <a:pPr>
              <a:lnSpc>
                <a:spcPct val="130000"/>
              </a:lnSpc>
            </a:pPr>
            <a:r>
              <a:rPr lang="zh-CN" altLang="en-US" sz="2400" b="1" spc="100" dirty="0">
                <a:solidFill>
                  <a:schemeClr val="accent4"/>
                </a:solidFill>
              </a:rPr>
              <a:t>信息仅可在该个体所在联络圈</a:t>
            </a:r>
            <a:r>
              <a:rPr lang="zh-CN" altLang="en-US" sz="2400" b="1" spc="100" dirty="0" smtClean="0">
                <a:solidFill>
                  <a:schemeClr val="accent4"/>
                </a:solidFill>
              </a:rPr>
              <a:t>共享</a:t>
            </a:r>
            <a:endParaRPr lang="en-US" altLang="zh-CN" sz="2400" b="1" spc="100" dirty="0" smtClean="0">
              <a:solidFill>
                <a:schemeClr val="accent4"/>
              </a:solidFill>
            </a:endParaRPr>
          </a:p>
          <a:p>
            <a:pPr>
              <a:lnSpc>
                <a:spcPct val="130000"/>
              </a:lnSpc>
            </a:pPr>
            <a:r>
              <a:rPr lang="zh-CN" altLang="en-US" spc="100" dirty="0" smtClean="0">
                <a:solidFill>
                  <a:schemeClr val="accent3">
                    <a:lumMod val="75000"/>
                  </a:schemeClr>
                </a:solidFill>
              </a:rPr>
              <a:t>假设在</a:t>
            </a:r>
            <a:r>
              <a:rPr lang="zh-CN" altLang="en-US" spc="100" dirty="0">
                <a:solidFill>
                  <a:schemeClr val="accent3">
                    <a:lumMod val="75000"/>
                  </a:schemeClr>
                </a:solidFill>
              </a:rPr>
              <a:t>高等数学教研室中教师组成的联络圈中，期末考题是无法在学生中的联络圈中共享</a:t>
            </a:r>
            <a:r>
              <a:rPr lang="zh-CN" altLang="en-US" spc="100" dirty="0" smtClean="0">
                <a:solidFill>
                  <a:schemeClr val="accent3">
                    <a:lumMod val="75000"/>
                  </a:schemeClr>
                </a:solidFill>
              </a:rPr>
              <a:t>。如果</a:t>
            </a:r>
            <a:r>
              <a:rPr lang="zh-CN" altLang="en-US" spc="100" dirty="0">
                <a:solidFill>
                  <a:schemeClr val="accent3">
                    <a:lumMod val="75000"/>
                  </a:schemeClr>
                </a:solidFill>
              </a:rPr>
              <a:t>某一位教师在</a:t>
            </a:r>
            <a:r>
              <a:rPr lang="en-US" altLang="zh-CN" spc="100" dirty="0">
                <a:solidFill>
                  <a:schemeClr val="accent3">
                    <a:lumMod val="75000"/>
                  </a:schemeClr>
                </a:solidFill>
              </a:rPr>
              <a:t>1</a:t>
            </a:r>
            <a:r>
              <a:rPr lang="zh-CN" altLang="en-US" spc="100" dirty="0">
                <a:solidFill>
                  <a:schemeClr val="accent3">
                    <a:lumMod val="75000"/>
                  </a:schemeClr>
                </a:solidFill>
              </a:rPr>
              <a:t>班的联络圈中，那么该教师就可以在该联络圈中与学生共享教学</a:t>
            </a:r>
            <a:r>
              <a:rPr lang="zh-CN" altLang="en-US" spc="100" dirty="0" smtClean="0">
                <a:solidFill>
                  <a:schemeClr val="accent3">
                    <a:lumMod val="75000"/>
                  </a:schemeClr>
                </a:solidFill>
              </a:rPr>
              <a:t>资源</a:t>
            </a:r>
          </a:p>
        </p:txBody>
      </p:sp>
      <p:sp>
        <p:nvSpPr>
          <p:cNvPr id="18" name="文本框 17"/>
          <p:cNvSpPr txBox="1"/>
          <p:nvPr/>
        </p:nvSpPr>
        <p:spPr>
          <a:xfrm>
            <a:off x="2317341" y="4865021"/>
            <a:ext cx="8445215" cy="1292662"/>
          </a:xfrm>
          <a:prstGeom prst="rect">
            <a:avLst/>
          </a:prstGeom>
          <a:noFill/>
        </p:spPr>
        <p:txBody>
          <a:bodyPr wrap="square" rtlCol="0">
            <a:spAutoFit/>
          </a:bodyPr>
          <a:lstStyle/>
          <a:p>
            <a:pPr>
              <a:lnSpc>
                <a:spcPct val="130000"/>
              </a:lnSpc>
            </a:pPr>
            <a:r>
              <a:rPr lang="zh-CN" altLang="en-US" sz="2400" b="1" spc="100" dirty="0">
                <a:solidFill>
                  <a:schemeClr val="accent4"/>
                </a:solidFill>
              </a:rPr>
              <a:t>联络圈具有</a:t>
            </a:r>
            <a:r>
              <a:rPr lang="zh-CN" altLang="en-US" sz="2400" b="1" spc="100" dirty="0" smtClean="0">
                <a:solidFill>
                  <a:schemeClr val="accent4"/>
                </a:solidFill>
              </a:rPr>
              <a:t>时效性</a:t>
            </a:r>
            <a:endParaRPr lang="en-US" altLang="zh-CN" sz="2400" b="1" spc="100" dirty="0" smtClean="0">
              <a:solidFill>
                <a:schemeClr val="accent4"/>
              </a:solidFill>
            </a:endParaRPr>
          </a:p>
          <a:p>
            <a:pPr>
              <a:lnSpc>
                <a:spcPct val="130000"/>
              </a:lnSpc>
            </a:pPr>
            <a:r>
              <a:rPr lang="zh-CN" altLang="en-US" spc="100" dirty="0" smtClean="0">
                <a:solidFill>
                  <a:schemeClr val="accent3">
                    <a:lumMod val="75000"/>
                  </a:schemeClr>
                </a:solidFill>
              </a:rPr>
              <a:t>假设</a:t>
            </a:r>
            <a:r>
              <a:rPr lang="zh-CN" altLang="en-US" spc="100" dirty="0">
                <a:solidFill>
                  <a:schemeClr val="accent3">
                    <a:lumMod val="75000"/>
                  </a:schemeClr>
                </a:solidFill>
              </a:rPr>
              <a:t>由于专业分流的原因导致</a:t>
            </a:r>
            <a:r>
              <a:rPr lang="en-US" altLang="zh-CN" spc="100" dirty="0">
                <a:solidFill>
                  <a:schemeClr val="accent3">
                    <a:lumMod val="75000"/>
                  </a:schemeClr>
                </a:solidFill>
              </a:rPr>
              <a:t>1</a:t>
            </a:r>
            <a:r>
              <a:rPr lang="zh-CN" altLang="en-US" spc="100" dirty="0">
                <a:solidFill>
                  <a:schemeClr val="accent3">
                    <a:lumMod val="75000"/>
                  </a:schemeClr>
                </a:solidFill>
              </a:rPr>
              <a:t>班同学解散，那么之前建立的联络圈将失效，不再共享消息。</a:t>
            </a:r>
            <a:endParaRPr lang="zh-CN" altLang="en-US" spc="100" dirty="0" smtClean="0">
              <a:solidFill>
                <a:schemeClr val="accent3">
                  <a:lumMod val="75000"/>
                </a:schemeClr>
              </a:solidFill>
            </a:endParaRPr>
          </a:p>
        </p:txBody>
      </p:sp>
      <p:grpSp>
        <p:nvGrpSpPr>
          <p:cNvPr id="23" name="组合 22"/>
          <p:cNvGrpSpPr/>
          <p:nvPr/>
        </p:nvGrpSpPr>
        <p:grpSpPr>
          <a:xfrm>
            <a:off x="1874537" y="1871821"/>
            <a:ext cx="301686" cy="369332"/>
            <a:chOff x="2132329" y="2228420"/>
            <a:chExt cx="301686" cy="369332"/>
          </a:xfrm>
          <a:solidFill>
            <a:srgbClr val="297FB8"/>
          </a:solidFill>
        </p:grpSpPr>
        <p:sp>
          <p:nvSpPr>
            <p:cNvPr id="21" name="矩形 20"/>
            <p:cNvSpPr/>
            <p:nvPr/>
          </p:nvSpPr>
          <p:spPr>
            <a:xfrm>
              <a:off x="2155602" y="2285516"/>
              <a:ext cx="255140" cy="2551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32329" y="2228420"/>
              <a:ext cx="301686" cy="369332"/>
            </a:xfrm>
            <a:prstGeom prst="rect">
              <a:avLst/>
            </a:prstGeom>
            <a:grpFill/>
          </p:spPr>
          <p:txBody>
            <a:bodyPr wrap="none" rtlCol="0">
              <a:spAutoFit/>
            </a:bodyPr>
            <a:lstStyle/>
            <a:p>
              <a:r>
                <a:rPr lang="en-US" altLang="zh-CN" b="1" dirty="0" smtClean="0">
                  <a:solidFill>
                    <a:schemeClr val="bg1"/>
                  </a:solidFill>
                </a:rPr>
                <a:t>1</a:t>
              </a:r>
              <a:endParaRPr lang="zh-CN" altLang="en-US" b="1" dirty="0">
                <a:solidFill>
                  <a:schemeClr val="bg1"/>
                </a:solidFill>
              </a:endParaRPr>
            </a:p>
          </p:txBody>
        </p:sp>
      </p:grpSp>
      <p:cxnSp>
        <p:nvCxnSpPr>
          <p:cNvPr id="31" name="直接连接符 30"/>
          <p:cNvCxnSpPr/>
          <p:nvPr/>
        </p:nvCxnSpPr>
        <p:spPr>
          <a:xfrm flipV="1">
            <a:off x="2317341" y="3108733"/>
            <a:ext cx="7358579" cy="57096"/>
          </a:xfrm>
          <a:prstGeom prst="line">
            <a:avLst/>
          </a:prstGeom>
          <a:ln>
            <a:solidFill>
              <a:srgbClr val="297FB8"/>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390148" y="4822156"/>
            <a:ext cx="7285772" cy="5357"/>
          </a:xfrm>
          <a:prstGeom prst="line">
            <a:avLst/>
          </a:prstGeom>
          <a:ln>
            <a:solidFill>
              <a:srgbClr val="297FB8"/>
            </a:solidFill>
            <a:prstDash val="dash"/>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194515" y="1609655"/>
            <a:ext cx="10199518" cy="4697225"/>
          </a:xfrm>
          <a:prstGeom prst="rect">
            <a:avLst/>
          </a:prstGeom>
          <a:noFill/>
          <a:ln w="19050">
            <a:solidFill>
              <a:srgbClr val="297FB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840035" y="3237034"/>
            <a:ext cx="301686" cy="369332"/>
            <a:chOff x="2132329" y="2228420"/>
            <a:chExt cx="301686" cy="369332"/>
          </a:xfrm>
          <a:solidFill>
            <a:srgbClr val="297FB8"/>
          </a:solidFill>
        </p:grpSpPr>
        <p:sp>
          <p:nvSpPr>
            <p:cNvPr id="32" name="矩形 31"/>
            <p:cNvSpPr/>
            <p:nvPr/>
          </p:nvSpPr>
          <p:spPr>
            <a:xfrm>
              <a:off x="2155602" y="2285516"/>
              <a:ext cx="255140" cy="2551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2132329" y="2228420"/>
              <a:ext cx="301686" cy="369332"/>
            </a:xfrm>
            <a:prstGeom prst="rect">
              <a:avLst/>
            </a:prstGeom>
            <a:grpFill/>
          </p:spPr>
          <p:txBody>
            <a:bodyPr wrap="none" rtlCol="0">
              <a:spAutoFit/>
            </a:bodyPr>
            <a:lstStyle/>
            <a:p>
              <a:r>
                <a:rPr lang="en-US" altLang="zh-CN" b="1" dirty="0" smtClean="0">
                  <a:solidFill>
                    <a:schemeClr val="bg1"/>
                  </a:solidFill>
                </a:rPr>
                <a:t>2</a:t>
              </a:r>
              <a:endParaRPr lang="zh-CN" altLang="en-US" b="1" dirty="0">
                <a:solidFill>
                  <a:schemeClr val="bg1"/>
                </a:solidFill>
              </a:endParaRPr>
            </a:p>
          </p:txBody>
        </p:sp>
      </p:grpSp>
      <p:grpSp>
        <p:nvGrpSpPr>
          <p:cNvPr id="34" name="组合 33"/>
          <p:cNvGrpSpPr/>
          <p:nvPr/>
        </p:nvGrpSpPr>
        <p:grpSpPr>
          <a:xfrm>
            <a:off x="1840035" y="5049079"/>
            <a:ext cx="301686" cy="369332"/>
            <a:chOff x="2132329" y="2228420"/>
            <a:chExt cx="301686" cy="369332"/>
          </a:xfrm>
          <a:solidFill>
            <a:srgbClr val="297FB8"/>
          </a:solidFill>
        </p:grpSpPr>
        <p:sp>
          <p:nvSpPr>
            <p:cNvPr id="37" name="矩形 36"/>
            <p:cNvSpPr/>
            <p:nvPr/>
          </p:nvSpPr>
          <p:spPr>
            <a:xfrm>
              <a:off x="2155602" y="2285516"/>
              <a:ext cx="255140" cy="2551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2132329" y="2228420"/>
              <a:ext cx="301686" cy="369332"/>
            </a:xfrm>
            <a:prstGeom prst="rect">
              <a:avLst/>
            </a:prstGeom>
            <a:grpFill/>
          </p:spPr>
          <p:txBody>
            <a:bodyPr wrap="none" rtlCol="0">
              <a:spAutoFit/>
            </a:bodyPr>
            <a:lstStyle/>
            <a:p>
              <a:r>
                <a:rPr lang="en-US" altLang="zh-CN" b="1" dirty="0" smtClean="0">
                  <a:solidFill>
                    <a:schemeClr val="bg1"/>
                  </a:solidFill>
                </a:rPr>
                <a:t>3</a:t>
              </a:r>
              <a:endParaRPr lang="zh-CN" altLang="en-US" b="1" dirty="0">
                <a:solidFill>
                  <a:schemeClr val="bg1"/>
                </a:solidFill>
              </a:endParaRPr>
            </a:p>
          </p:txBody>
        </p:sp>
      </p:grpSp>
    </p:spTree>
    <p:extLst>
      <p:ext uri="{BB962C8B-B14F-4D97-AF65-F5344CB8AC3E}">
        <p14:creationId xmlns:p14="http://schemas.microsoft.com/office/powerpoint/2010/main" val="103338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20" grpId="0" animBg="1"/>
      <p:bldP spid="16" grpId="0"/>
      <p:bldP spid="17" grpId="0"/>
      <p:bldP spid="18" grpId="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0"/>
            <a:ext cx="12192000" cy="576437"/>
            <a:chOff x="0" y="985354"/>
            <a:chExt cx="12192000" cy="335915"/>
          </a:xfrm>
        </p:grpSpPr>
        <p:sp>
          <p:nvSpPr>
            <p:cNvPr id="4" name="矩形 3"/>
            <p:cNvSpPr/>
            <p:nvPr/>
          </p:nvSpPr>
          <p:spPr>
            <a:xfrm>
              <a:off x="0" y="985354"/>
              <a:ext cx="12192000" cy="290996"/>
            </a:xfrm>
            <a:prstGeom prst="rect">
              <a:avLst/>
            </a:pr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a:spLocks noChangeAspect="1"/>
            </p:cNvSpPr>
            <p:nvPr/>
          </p:nvSpPr>
          <p:spPr>
            <a:xfrm>
              <a:off x="6033360" y="1213269"/>
              <a:ext cx="125280" cy="108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flipV="1">
            <a:off x="0" y="6563443"/>
            <a:ext cx="12192000" cy="294557"/>
            <a:chOff x="0" y="1001394"/>
            <a:chExt cx="12192000" cy="294557"/>
          </a:xfrm>
        </p:grpSpPr>
        <p:sp>
          <p:nvSpPr>
            <p:cNvPr id="18" name="矩形 17"/>
            <p:cNvSpPr/>
            <p:nvPr/>
          </p:nvSpPr>
          <p:spPr>
            <a:xfrm>
              <a:off x="0" y="1001394"/>
              <a:ext cx="12192000" cy="274956"/>
            </a:xfrm>
            <a:prstGeom prst="rect">
              <a:avLst/>
            </a:pr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a:spLocks noChangeAspect="1"/>
            </p:cNvSpPr>
            <p:nvPr/>
          </p:nvSpPr>
          <p:spPr>
            <a:xfrm>
              <a:off x="6033360" y="1187951"/>
              <a:ext cx="125280" cy="108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962494" y="4840819"/>
            <a:ext cx="6486055" cy="1567096"/>
          </a:xfrm>
          <a:prstGeom prst="rect">
            <a:avLst/>
          </a:prstGeom>
          <a:noFill/>
        </p:spPr>
        <p:txBody>
          <a:bodyPr wrap="square" rtlCol="0">
            <a:spAutoFit/>
          </a:bodyPr>
          <a:lstStyle/>
          <a:p>
            <a:pPr>
              <a:lnSpc>
                <a:spcPts val="2300"/>
              </a:lnSpc>
            </a:pPr>
            <a:r>
              <a:rPr lang="zh-CN" altLang="zh-CN" dirty="0" smtClean="0">
                <a:latin typeface="微软雅黑" panose="020B0503020204020204" pitchFamily="34" charset="-122"/>
                <a:ea typeface="微软雅黑" panose="020B0503020204020204" pitchFamily="34" charset="-122"/>
              </a:rPr>
              <a:t>模板</a:t>
            </a:r>
            <a:r>
              <a:rPr lang="zh-CN" altLang="zh-CN" dirty="0">
                <a:latin typeface="微软雅黑" panose="020B0503020204020204" pitchFamily="34" charset="-122"/>
                <a:ea typeface="微软雅黑" panose="020B0503020204020204" pitchFamily="34" charset="-122"/>
              </a:rPr>
              <a:t>的作用在于提高信息的高效性、准确性、客观性以及高质量，避免垃圾信息的产生</a:t>
            </a:r>
            <a:r>
              <a:rPr lang="zh-CN"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模板的最大作用在于减少用户在输入微消息的过程中由于自身疏忽或者汉语的歧义性带来的消息的有效性降低的问题</a:t>
            </a:r>
            <a:r>
              <a:rPr lang="zh-CN" altLang="en-US" dirty="0" smtClean="0">
                <a:latin typeface="微软雅黑" panose="020B0503020204020204" pitchFamily="34" charset="-122"/>
                <a:ea typeface="微软雅黑" panose="020B0503020204020204" pitchFamily="34" charset="-122"/>
              </a:rPr>
              <a:t>，上面</a:t>
            </a:r>
            <a:r>
              <a:rPr lang="zh-CN" altLang="en-US" dirty="0">
                <a:latin typeface="微软雅黑" panose="020B0503020204020204" pitchFamily="34" charset="-122"/>
                <a:ea typeface="微软雅黑" panose="020B0503020204020204" pitchFamily="34" charset="-122"/>
              </a:rPr>
              <a:t>是一个典型的生成“运动会部署会议”的模板</a:t>
            </a:r>
            <a:r>
              <a:rPr lang="en-US" altLang="zh-CN" dirty="0">
                <a:latin typeface="微软雅黑" panose="020B0503020204020204" pitchFamily="34" charset="-122"/>
                <a:ea typeface="微软雅黑" panose="020B0503020204020204" pitchFamily="34" charset="-122"/>
              </a:rPr>
              <a:t>:</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88619" y="4041707"/>
            <a:ext cx="1297150" cy="461665"/>
          </a:xfrm>
          <a:prstGeom prst="rect">
            <a:avLst/>
          </a:prstGeom>
          <a:noFill/>
        </p:spPr>
        <p:txBody>
          <a:bodyPr wrap="none" rtlCol="0">
            <a:spAutoFit/>
          </a:bodyPr>
          <a:lstStyle/>
          <a:p>
            <a:r>
              <a:rPr lang="en-US" altLang="zh-CN" sz="2400" b="1" dirty="0">
                <a:solidFill>
                  <a:srgbClr val="297FB8"/>
                </a:solidFill>
                <a:latin typeface="微软雅黑" panose="020B0503020204020204" pitchFamily="34" charset="-122"/>
                <a:ea typeface="微软雅黑" panose="020B0503020204020204" pitchFamily="34" charset="-122"/>
              </a:rPr>
              <a:t>2</a:t>
            </a:r>
            <a:r>
              <a:rPr lang="zh-CN" altLang="en-US" sz="2400" b="1" dirty="0" smtClean="0">
                <a:solidFill>
                  <a:srgbClr val="297FB8"/>
                </a:solidFill>
                <a:latin typeface="微软雅黑" panose="020B0503020204020204" pitchFamily="34" charset="-122"/>
                <a:ea typeface="微软雅黑" panose="020B0503020204020204" pitchFamily="34" charset="-122"/>
              </a:rPr>
              <a:t>、模板</a:t>
            </a:r>
            <a:endParaRPr lang="zh-CN" altLang="en-US" sz="2400" b="1" dirty="0">
              <a:solidFill>
                <a:srgbClr val="297FB8"/>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088619" y="4627589"/>
            <a:ext cx="5883681" cy="0"/>
          </a:xfrm>
          <a:prstGeom prst="line">
            <a:avLst/>
          </a:prstGeom>
          <a:ln w="222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428574" y="5459482"/>
            <a:ext cx="2040943" cy="461665"/>
          </a:xfrm>
          <a:prstGeom prst="rect">
            <a:avLst/>
          </a:prstGeom>
          <a:noFill/>
        </p:spPr>
        <p:txBody>
          <a:bodyPr wrap="none" rtlCol="0">
            <a:spAutoFit/>
          </a:bodyPr>
          <a:lstStyle/>
          <a:p>
            <a:r>
              <a:rPr lang="zh-CN" altLang="en-US" sz="2400" b="1" dirty="0">
                <a:solidFill>
                  <a:srgbClr val="297FB8"/>
                </a:solidFill>
                <a:latin typeface="微软雅黑" panose="020B0503020204020204" pitchFamily="34" charset="-122"/>
                <a:ea typeface="微软雅黑" panose="020B0503020204020204" pitchFamily="34" charset="-122"/>
              </a:rPr>
              <a:t>通知流程模板</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95" y="834379"/>
            <a:ext cx="5322269" cy="3097036"/>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545" y="708763"/>
            <a:ext cx="4337002" cy="4301598"/>
          </a:xfrm>
          <a:prstGeom prst="rect">
            <a:avLst/>
          </a:prstGeom>
        </p:spPr>
      </p:pic>
    </p:spTree>
    <p:extLst>
      <p:ext uri="{BB962C8B-B14F-4D97-AF65-F5344CB8AC3E}">
        <p14:creationId xmlns:p14="http://schemas.microsoft.com/office/powerpoint/2010/main" val="1430125006"/>
      </p:ext>
    </p:extLst>
  </p:cSld>
  <p:clrMapOvr>
    <a:masterClrMapping/>
  </p:clrMapOvr>
  <mc:AlternateContent xmlns:mc="http://schemas.openxmlformats.org/markup-compatibility/2006" xmlns:p14="http://schemas.microsoft.com/office/powerpoint/2010/main">
    <mc:Choice Requires="p14">
      <p:transition spd="slow" p14:dur="1250" advClick="0" advTm="4000">
        <p14:flip dir="l"/>
      </p:transition>
    </mc:Choice>
    <mc:Fallback xmlns="">
      <p:transition spd="slow" advClick="0" advTm="4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5361" y="128634"/>
            <a:ext cx="5752739" cy="769441"/>
          </a:xfrm>
          <a:prstGeom prst="rect">
            <a:avLst/>
          </a:prstGeom>
          <a:noFill/>
        </p:spPr>
        <p:txBody>
          <a:bodyPr wrap="square" rtlCol="0">
            <a:spAutoFit/>
          </a:bodyPr>
          <a:lstStyle/>
          <a:p>
            <a:r>
              <a:rPr lang="zh-CN" altLang="en-US" sz="4400" b="1" dirty="0">
                <a:solidFill>
                  <a:schemeClr val="bg1">
                    <a:lumMod val="65000"/>
                  </a:schemeClr>
                </a:solidFill>
                <a:latin typeface="微软雅黑" pitchFamily="34" charset="-122"/>
                <a:ea typeface="微软雅黑" pitchFamily="34" charset="-122"/>
                <a:cs typeface="+mj-cs"/>
              </a:rPr>
              <a:t> </a:t>
            </a:r>
            <a:r>
              <a:rPr lang="en-US" altLang="zh-CN" sz="4400" b="1" dirty="0">
                <a:solidFill>
                  <a:schemeClr val="bg1">
                    <a:lumMod val="65000"/>
                  </a:schemeClr>
                </a:solidFill>
                <a:latin typeface="微软雅黑" pitchFamily="34" charset="-122"/>
                <a:ea typeface="微软雅黑" pitchFamily="34" charset="-122"/>
                <a:cs typeface="+mj-cs"/>
              </a:rPr>
              <a:t>3</a:t>
            </a:r>
            <a:r>
              <a:rPr lang="zh-CN" altLang="en-US" sz="4400" b="1" dirty="0" smtClean="0">
                <a:solidFill>
                  <a:schemeClr val="bg1">
                    <a:lumMod val="65000"/>
                  </a:schemeClr>
                </a:solidFill>
                <a:latin typeface="微软雅黑" pitchFamily="34" charset="-122"/>
                <a:ea typeface="微软雅黑" pitchFamily="34" charset="-122"/>
                <a:cs typeface="+mj-cs"/>
              </a:rPr>
              <a:t>、联络</a:t>
            </a:r>
            <a:r>
              <a:rPr lang="zh-CN" altLang="en-US" sz="4400" b="1" dirty="0">
                <a:solidFill>
                  <a:schemeClr val="bg1">
                    <a:lumMod val="65000"/>
                  </a:schemeClr>
                </a:solidFill>
                <a:latin typeface="微软雅黑" pitchFamily="34" charset="-122"/>
                <a:ea typeface="微软雅黑" pitchFamily="34" charset="-122"/>
                <a:cs typeface="+mj-cs"/>
              </a:rPr>
              <a:t>圈模块划分</a:t>
            </a:r>
          </a:p>
        </p:txBody>
      </p:sp>
      <p:cxnSp>
        <p:nvCxnSpPr>
          <p:cNvPr id="8" name="直接连接符 7"/>
          <p:cNvCxnSpPr/>
          <p:nvPr/>
        </p:nvCxnSpPr>
        <p:spPr>
          <a:xfrm>
            <a:off x="635361" y="963146"/>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4265798" y="1560991"/>
            <a:ext cx="3660407" cy="3660407"/>
          </a:xfrm>
          <a:prstGeom prst="ellipse">
            <a:avLst/>
          </a:prstGeom>
          <a:noFill/>
          <a:ln>
            <a:solidFill>
              <a:srgbClr val="1A7B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9" name="椭圆 8"/>
          <p:cNvSpPr/>
          <p:nvPr/>
        </p:nvSpPr>
        <p:spPr>
          <a:xfrm>
            <a:off x="785411" y="1560991"/>
            <a:ext cx="3660407" cy="3660407"/>
          </a:xfrm>
          <a:prstGeom prst="ellipse">
            <a:avLst/>
          </a:prstGeom>
          <a:noFill/>
          <a:ln>
            <a:solidFill>
              <a:srgbClr val="1A7BA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23" name="矩形 22"/>
          <p:cNvSpPr/>
          <p:nvPr/>
        </p:nvSpPr>
        <p:spPr>
          <a:xfrm>
            <a:off x="1406792" y="3106886"/>
            <a:ext cx="2237626" cy="830997"/>
          </a:xfrm>
          <a:prstGeom prst="rect">
            <a:avLst/>
          </a:prstGeom>
        </p:spPr>
        <p:txBody>
          <a:bodyPr wrap="square">
            <a:spAutoFit/>
          </a:bodyPr>
          <a:lstStyle/>
          <a:p>
            <a:pPr algn="ctr">
              <a:lnSpc>
                <a:spcPct val="150000"/>
              </a:lnSpc>
            </a:pPr>
            <a:r>
              <a:rPr lang="zh-CN" altLang="zh-CN" sz="1600" dirty="0" smtClean="0">
                <a:latin typeface="微软雅黑" panose="020B0503020204020204" pitchFamily="34" charset="-122"/>
                <a:ea typeface="微软雅黑" panose="020B0503020204020204" pitchFamily="34" charset="-122"/>
              </a:rPr>
              <a:t>向</a:t>
            </a:r>
            <a:r>
              <a:rPr lang="zh-CN" altLang="zh-CN" sz="1600" dirty="0">
                <a:latin typeface="微软雅黑" panose="020B0503020204020204" pitchFamily="34" charset="-122"/>
                <a:ea typeface="微软雅黑" panose="020B0503020204020204" pitchFamily="34" charset="-122"/>
              </a:rPr>
              <a:t>该联络圈内所有成员推送</a:t>
            </a:r>
            <a:r>
              <a:rPr lang="zh-CN" altLang="zh-CN" sz="1600" dirty="0" smtClean="0">
                <a:latin typeface="微软雅黑" panose="020B0503020204020204" pitchFamily="34" charset="-122"/>
                <a:ea typeface="微软雅黑" panose="020B0503020204020204" pitchFamily="34" charset="-122"/>
              </a:rPr>
              <a:t>消息</a:t>
            </a:r>
            <a:endParaRPr lang="zh-CN" altLang="en-US" sz="1467"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426827" y="2281071"/>
            <a:ext cx="2377575" cy="420564"/>
          </a:xfrm>
          <a:prstGeom prst="rect">
            <a:avLst/>
          </a:prstGeom>
        </p:spPr>
        <p:txBody>
          <a:bodyPr wrap="none">
            <a:spAutoFit/>
          </a:bodyPr>
          <a:lstStyle/>
          <a:p>
            <a:pPr lvl="0" algn="ctr"/>
            <a:r>
              <a:rPr lang="zh-CN" altLang="en-US" sz="2133" dirty="0">
                <a:solidFill>
                  <a:srgbClr val="1A7BAE"/>
                </a:solidFill>
                <a:latin typeface="微软雅黑" panose="020B0503020204020204" pitchFamily="34" charset="-122"/>
                <a:ea typeface="微软雅黑" panose="020B0503020204020204" pitchFamily="34" charset="-122"/>
              </a:rPr>
              <a:t>即时消息发送模块</a:t>
            </a:r>
          </a:p>
        </p:txBody>
      </p:sp>
      <p:sp>
        <p:nvSpPr>
          <p:cNvPr id="35" name="矩形 34"/>
          <p:cNvSpPr/>
          <p:nvPr/>
        </p:nvSpPr>
        <p:spPr>
          <a:xfrm>
            <a:off x="4656254" y="2945851"/>
            <a:ext cx="2879495" cy="1156855"/>
          </a:xfrm>
          <a:prstGeom prst="rect">
            <a:avLst/>
          </a:prstGeom>
        </p:spPr>
        <p:txBody>
          <a:bodyPr wrap="square">
            <a:spAutoFit/>
          </a:bodyPr>
          <a:lstStyle/>
          <a:p>
            <a:pPr algn="ctr">
              <a:lnSpc>
                <a:spcPct val="150000"/>
              </a:lnSpc>
            </a:pPr>
            <a:r>
              <a:rPr lang="zh-CN" altLang="zh-CN" sz="1600" dirty="0">
                <a:latin typeface="微软雅黑" panose="020B0503020204020204" pitchFamily="34" charset="-122"/>
                <a:ea typeface="微软雅黑" panose="020B0503020204020204" pitchFamily="34" charset="-122"/>
              </a:rPr>
              <a:t>学习及各类需求求助，仿新浪微博模式，打造重邮自己的微博圈</a:t>
            </a:r>
            <a:endParaRPr lang="zh-CN" altLang="en-US" sz="1600" dirty="0">
              <a:latin typeface="微软雅黑" panose="020B0503020204020204" pitchFamily="34" charset="-122"/>
              <a:ea typeface="微软雅黑" panose="020B0503020204020204" pitchFamily="34" charset="-122"/>
            </a:endParaRPr>
          </a:p>
        </p:txBody>
      </p:sp>
      <p:sp>
        <p:nvSpPr>
          <p:cNvPr id="36" name="矩形 35"/>
          <p:cNvSpPr/>
          <p:nvPr/>
        </p:nvSpPr>
        <p:spPr>
          <a:xfrm>
            <a:off x="5148466" y="2281071"/>
            <a:ext cx="1895071" cy="420564"/>
          </a:xfrm>
          <a:prstGeom prst="rect">
            <a:avLst/>
          </a:prstGeom>
        </p:spPr>
        <p:txBody>
          <a:bodyPr wrap="none">
            <a:spAutoFit/>
          </a:bodyPr>
          <a:lstStyle/>
          <a:p>
            <a:pPr algn="ctr"/>
            <a:r>
              <a:rPr lang="zh-CN" altLang="en-US" sz="2133" dirty="0">
                <a:solidFill>
                  <a:srgbClr val="1A7BAE"/>
                </a:solidFill>
                <a:latin typeface="微软雅黑" panose="020B0503020204020204" pitchFamily="34" charset="-122"/>
                <a:ea typeface="微软雅黑" panose="020B0503020204020204" pitchFamily="34" charset="-122"/>
              </a:rPr>
              <a:t>需求发布模块</a:t>
            </a:r>
          </a:p>
        </p:txBody>
      </p:sp>
      <p:sp>
        <p:nvSpPr>
          <p:cNvPr id="37" name="椭圆 36"/>
          <p:cNvSpPr/>
          <p:nvPr/>
        </p:nvSpPr>
        <p:spPr>
          <a:xfrm>
            <a:off x="7746185" y="1560991"/>
            <a:ext cx="3660407" cy="3660407"/>
          </a:xfrm>
          <a:prstGeom prst="ellipse">
            <a:avLst/>
          </a:prstGeom>
          <a:noFill/>
          <a:ln>
            <a:solidFill>
              <a:srgbClr val="1A7BA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sp>
        <p:nvSpPr>
          <p:cNvPr id="38" name="矩形 37"/>
          <p:cNvSpPr/>
          <p:nvPr/>
        </p:nvSpPr>
        <p:spPr>
          <a:xfrm>
            <a:off x="8226651" y="2945852"/>
            <a:ext cx="2879495" cy="1156855"/>
          </a:xfrm>
          <a:prstGeom prst="rect">
            <a:avLst/>
          </a:prstGeom>
        </p:spPr>
        <p:txBody>
          <a:bodyPr wrap="square">
            <a:spAutoFit/>
          </a:bodyPr>
          <a:lstStyle/>
          <a:p>
            <a:pPr algn="ctr">
              <a:lnSpc>
                <a:spcPct val="150000"/>
              </a:lnSpc>
            </a:pPr>
            <a:r>
              <a:rPr lang="zh-CN" altLang="zh-CN" sz="1600" dirty="0">
                <a:latin typeface="微软雅黑" panose="020B0503020204020204" pitchFamily="34" charset="-122"/>
                <a:ea typeface="微软雅黑" panose="020B0503020204020204" pitchFamily="34" charset="-122"/>
              </a:rPr>
              <a:t>联络圈消息及各类资源分享。根据事先定义的“模板”来发布管理资源。</a:t>
            </a:r>
            <a:endParaRPr lang="zh-CN" altLang="en-US" sz="1600" dirty="0">
              <a:latin typeface="微软雅黑" panose="020B0503020204020204" pitchFamily="34" charset="-122"/>
              <a:ea typeface="微软雅黑" panose="020B0503020204020204" pitchFamily="34" charset="-122"/>
            </a:endParaRPr>
          </a:p>
        </p:txBody>
      </p:sp>
      <p:sp>
        <p:nvSpPr>
          <p:cNvPr id="39" name="矩形 38"/>
          <p:cNvSpPr/>
          <p:nvPr/>
        </p:nvSpPr>
        <p:spPr>
          <a:xfrm>
            <a:off x="8798772" y="2281071"/>
            <a:ext cx="1555233" cy="420564"/>
          </a:xfrm>
          <a:prstGeom prst="rect">
            <a:avLst/>
          </a:prstGeom>
        </p:spPr>
        <p:txBody>
          <a:bodyPr wrap="none">
            <a:spAutoFit/>
          </a:bodyPr>
          <a:lstStyle/>
          <a:p>
            <a:pPr lvl="0" algn="ctr"/>
            <a:r>
              <a:rPr lang="zh-CN" altLang="en-US" sz="2133" dirty="0">
                <a:solidFill>
                  <a:srgbClr val="1A7BAE"/>
                </a:solidFill>
                <a:latin typeface="微软雅黑" panose="020B0503020204020204" pitchFamily="34" charset="-122"/>
                <a:ea typeface="微软雅黑" panose="020B0503020204020204" pitchFamily="34" charset="-122"/>
              </a:rPr>
              <a:t>讨论版</a:t>
            </a:r>
            <a:r>
              <a:rPr lang="zh-CN" altLang="en-US" sz="2133" dirty="0" smtClean="0">
                <a:solidFill>
                  <a:srgbClr val="1A7BAE"/>
                </a:solidFill>
                <a:latin typeface="微软雅黑" panose="020B0503020204020204" pitchFamily="34" charset="-122"/>
                <a:ea typeface="微软雅黑" panose="020B0503020204020204" pitchFamily="34" charset="-122"/>
              </a:rPr>
              <a:t>模块</a:t>
            </a:r>
            <a:endParaRPr lang="zh-CN" altLang="en-US" sz="2133" dirty="0">
              <a:solidFill>
                <a:srgbClr val="1A7BAE"/>
              </a:solidFill>
              <a:latin typeface="微软雅黑" panose="020B0503020204020204" pitchFamily="34" charset="-122"/>
              <a:ea typeface="微软雅黑" panose="020B0503020204020204" pitchFamily="34" charset="-122"/>
            </a:endParaRPr>
          </a:p>
        </p:txBody>
      </p:sp>
      <p:sp>
        <p:nvSpPr>
          <p:cNvPr id="2" name="椭圆 1"/>
          <p:cNvSpPr/>
          <p:nvPr/>
        </p:nvSpPr>
        <p:spPr>
          <a:xfrm>
            <a:off x="1010229" y="1875820"/>
            <a:ext cx="525264" cy="525264"/>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1</a:t>
            </a:r>
            <a:endParaRPr lang="zh-CN" altLang="en-US" sz="2400"/>
          </a:p>
        </p:txBody>
      </p:sp>
      <p:sp>
        <p:nvSpPr>
          <p:cNvPr id="16" name="椭圆 15"/>
          <p:cNvSpPr/>
          <p:nvPr/>
        </p:nvSpPr>
        <p:spPr>
          <a:xfrm>
            <a:off x="4490616" y="1875820"/>
            <a:ext cx="525264" cy="525264"/>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2</a:t>
            </a:r>
            <a:endParaRPr lang="zh-CN" altLang="en-US" sz="2400"/>
          </a:p>
        </p:txBody>
      </p:sp>
      <p:sp>
        <p:nvSpPr>
          <p:cNvPr id="17" name="椭圆 16"/>
          <p:cNvSpPr/>
          <p:nvPr/>
        </p:nvSpPr>
        <p:spPr>
          <a:xfrm>
            <a:off x="7971003" y="1875820"/>
            <a:ext cx="525264" cy="525264"/>
          </a:xfrm>
          <a:prstGeom prst="ellipse">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3</a:t>
            </a:r>
            <a:endParaRPr lang="zh-CN" altLang="en-US" sz="2400"/>
          </a:p>
        </p:txBody>
      </p:sp>
    </p:spTree>
    <p:extLst>
      <p:ext uri="{BB962C8B-B14F-4D97-AF65-F5344CB8AC3E}">
        <p14:creationId xmlns:p14="http://schemas.microsoft.com/office/powerpoint/2010/main" val="202562105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5361" y="128634"/>
            <a:ext cx="5752739" cy="769441"/>
          </a:xfrm>
          <a:prstGeom prst="rect">
            <a:avLst/>
          </a:prstGeom>
          <a:noFill/>
        </p:spPr>
        <p:txBody>
          <a:bodyPr wrap="square" rtlCol="0">
            <a:spAutoFit/>
          </a:bodyPr>
          <a:lstStyle/>
          <a:p>
            <a:r>
              <a:rPr lang="en-US" altLang="zh-CN" sz="4400" b="1" dirty="0">
                <a:solidFill>
                  <a:schemeClr val="bg1">
                    <a:lumMod val="65000"/>
                  </a:schemeClr>
                </a:solidFill>
                <a:latin typeface="微软雅黑" pitchFamily="34" charset="-122"/>
                <a:ea typeface="微软雅黑" pitchFamily="34" charset="-122"/>
              </a:rPr>
              <a:t>4</a:t>
            </a:r>
            <a:r>
              <a:rPr lang="zh-CN" altLang="en-US" sz="4400" b="1" dirty="0" smtClean="0">
                <a:solidFill>
                  <a:schemeClr val="bg1">
                    <a:lumMod val="65000"/>
                  </a:schemeClr>
                </a:solidFill>
                <a:latin typeface="微软雅黑" pitchFamily="34" charset="-122"/>
                <a:ea typeface="微软雅黑" pitchFamily="34" charset="-122"/>
              </a:rPr>
              <a:t>、</a:t>
            </a:r>
            <a:r>
              <a:rPr lang="zh-CN" altLang="en-US" sz="4400" b="1" dirty="0">
                <a:solidFill>
                  <a:schemeClr val="bg1">
                    <a:lumMod val="65000"/>
                  </a:schemeClr>
                </a:solidFill>
                <a:latin typeface="微软雅黑" pitchFamily="34" charset="-122"/>
                <a:ea typeface="微软雅黑" pitchFamily="34" charset="-122"/>
              </a:rPr>
              <a:t>分析方法</a:t>
            </a:r>
            <a:endParaRPr lang="zh-CN" altLang="en-US" sz="4400" b="1" dirty="0">
              <a:solidFill>
                <a:schemeClr val="bg1">
                  <a:lumMod val="65000"/>
                </a:schemeClr>
              </a:solidFill>
              <a:latin typeface="微软雅黑" pitchFamily="34" charset="-122"/>
              <a:ea typeface="微软雅黑" pitchFamily="34" charset="-122"/>
              <a:cs typeface="+mj-cs"/>
            </a:endParaRPr>
          </a:p>
        </p:txBody>
      </p:sp>
      <p:cxnSp>
        <p:nvCxnSpPr>
          <p:cNvPr id="8" name="直接连接符 7"/>
          <p:cNvCxnSpPr/>
          <p:nvPr/>
        </p:nvCxnSpPr>
        <p:spPr>
          <a:xfrm>
            <a:off x="635361" y="963146"/>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043989" y="2153653"/>
            <a:ext cx="4848727" cy="769441"/>
          </a:xfrm>
          <a:prstGeom prst="rect">
            <a:avLst/>
          </a:prstGeom>
          <a:noFill/>
        </p:spPr>
        <p:txBody>
          <a:bodyPr wrap="square" rtlCol="0">
            <a:spAutoFit/>
          </a:bodyPr>
          <a:lstStyle/>
          <a:p>
            <a:r>
              <a:rPr lang="zh-CN" altLang="zh-CN" sz="4400" b="1" dirty="0">
                <a:latin typeface="微软雅黑" pitchFamily="34" charset="-122"/>
                <a:ea typeface="微软雅黑" pitchFamily="34" charset="-122"/>
              </a:rPr>
              <a:t> </a:t>
            </a:r>
            <a:r>
              <a:rPr lang="zh-CN" altLang="zh-CN" sz="4400" b="1" dirty="0">
                <a:solidFill>
                  <a:srgbClr val="297FB8"/>
                </a:solidFill>
                <a:latin typeface="微软雅黑" pitchFamily="34" charset="-122"/>
                <a:ea typeface="微软雅黑" pitchFamily="34" charset="-122"/>
              </a:rPr>
              <a:t>面向对象的方法</a:t>
            </a:r>
            <a:endParaRPr lang="zh-CN" altLang="en-US" sz="4400" b="1" dirty="0">
              <a:solidFill>
                <a:srgbClr val="297FB8"/>
              </a:solidFill>
              <a:latin typeface="微软雅黑" pitchFamily="34" charset="-122"/>
              <a:ea typeface="微软雅黑" pitchFamily="34" charset="-122"/>
            </a:endParaRPr>
          </a:p>
        </p:txBody>
      </p:sp>
      <p:sp>
        <p:nvSpPr>
          <p:cNvPr id="19" name="文本框 18"/>
          <p:cNvSpPr txBox="1"/>
          <p:nvPr/>
        </p:nvSpPr>
        <p:spPr>
          <a:xfrm>
            <a:off x="3236495" y="3761873"/>
            <a:ext cx="4848727" cy="769441"/>
          </a:xfrm>
          <a:prstGeom prst="rect">
            <a:avLst/>
          </a:prstGeom>
          <a:noFill/>
        </p:spPr>
        <p:txBody>
          <a:bodyPr wrap="square" rtlCol="0">
            <a:spAutoFit/>
          </a:bodyPr>
          <a:lstStyle/>
          <a:p>
            <a:r>
              <a:rPr lang="zh-CN" altLang="zh-CN" sz="4400" b="1" dirty="0">
                <a:solidFill>
                  <a:srgbClr val="297FB8"/>
                </a:solidFill>
                <a:latin typeface="微软雅黑" pitchFamily="34" charset="-122"/>
                <a:ea typeface="微软雅黑" pitchFamily="34" charset="-122"/>
              </a:rPr>
              <a:t>系统分析的方法</a:t>
            </a:r>
          </a:p>
        </p:txBody>
      </p:sp>
    </p:spTree>
    <p:extLst>
      <p:ext uri="{BB962C8B-B14F-4D97-AF65-F5344CB8AC3E}">
        <p14:creationId xmlns:p14="http://schemas.microsoft.com/office/powerpoint/2010/main" val="42025803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1111">
      <a:dk1>
        <a:sysClr val="windowText" lastClr="000000"/>
      </a:dk1>
      <a:lt1>
        <a:sysClr val="window" lastClr="FFFFFF"/>
      </a:lt1>
      <a:dk2>
        <a:srgbClr val="44546A"/>
      </a:dk2>
      <a:lt2>
        <a:srgbClr val="E7E6E6"/>
      </a:lt2>
      <a:accent1>
        <a:srgbClr val="1BBA9E"/>
      </a:accent1>
      <a:accent2>
        <a:srgbClr val="EFD907"/>
      </a:accent2>
      <a:accent3>
        <a:srgbClr val="E55C49"/>
      </a:accent3>
      <a:accent4>
        <a:srgbClr val="3ABDDB"/>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1125</Words>
  <Application>Microsoft Office PowerPoint</Application>
  <PresentationFormat>宽屏</PresentationFormat>
  <Paragraphs>101</Paragraphs>
  <Slides>21</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Arial Unicode MS</vt:lpstr>
      <vt:lpstr>Arial</vt:lpstr>
      <vt:lpstr>微软雅黑</vt:lpstr>
      <vt:lpstr>Calibri Light</vt:lpstr>
      <vt:lpstr>宋体</vt:lpstr>
      <vt:lpstr>Calibri</vt:lpstr>
      <vt:lpstr>Office 主题</vt:lpstr>
      <vt:lpstr>1_Office 主题</vt:lpstr>
      <vt:lpstr>PowerPoint 演示文稿</vt:lpstr>
      <vt:lpstr>目录</vt:lpstr>
      <vt:lpstr>目录</vt:lpstr>
      <vt:lpstr>PowerPoint 演示文稿</vt:lpstr>
      <vt:lpstr>目录</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zhuo yuan</dc:creator>
  <cp:lastModifiedBy>tianle zh</cp:lastModifiedBy>
  <cp:revision>68</cp:revision>
  <dcterms:created xsi:type="dcterms:W3CDTF">2014-07-13T00:44:37Z</dcterms:created>
  <dcterms:modified xsi:type="dcterms:W3CDTF">2015-05-11T07:32:59Z</dcterms:modified>
</cp:coreProperties>
</file>