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0" r:id="rId4"/>
    <p:sldId id="270" r:id="rId5"/>
    <p:sldId id="271" r:id="rId6"/>
    <p:sldId id="266" r:id="rId7"/>
    <p:sldId id="267" r:id="rId8"/>
    <p:sldId id="269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49" autoAdjust="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9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655A0AC-C5AA-4B1E-BC17-9C55C487712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46DDF07-B0C1-4353-884E-C7F457EDE15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BEC08-3103-4D96-B3F7-DA98EAB54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864B-B7AE-4092-9AD5-FC9EDC747F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矩形 22"/>
          <p:cNvSpPr>
            <a:spLocks noChangeArrowheads="1"/>
          </p:cNvSpPr>
          <p:nvPr/>
        </p:nvSpPr>
        <p:spPr bwMode="auto">
          <a:xfrm>
            <a:off x="0" y="2995091"/>
            <a:ext cx="9144000" cy="1285875"/>
          </a:xfrm>
          <a:prstGeom prst="rect">
            <a:avLst/>
          </a:prstGeom>
          <a:solidFill>
            <a:srgbClr val="25C6FF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728663" y="3280206"/>
            <a:ext cx="7772400" cy="941388"/>
          </a:xfrm>
        </p:spPr>
        <p:txBody>
          <a:bodyPr>
            <a:normAutofit/>
          </a:bodyPr>
          <a:lstStyle/>
          <a:p>
            <a:pPr marL="0" indent="0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汤小欣要减肥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dobe 黑体 Std R" charset="-122"/>
            </a:endParaRPr>
          </a:p>
        </p:txBody>
      </p:sp>
      <p:sp>
        <p:nvSpPr>
          <p:cNvPr id="14341" name="矩形 9"/>
          <p:cNvSpPr>
            <a:spLocks noChangeArrowheads="1"/>
          </p:cNvSpPr>
          <p:nvPr/>
        </p:nvSpPr>
        <p:spPr bwMode="auto">
          <a:xfrm>
            <a:off x="6572250" y="4358005"/>
            <a:ext cx="1808480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E4C8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dobe 黑体 Std R" charset="-122"/>
              </a:rPr>
              <a:t>成果展示</a:t>
            </a:r>
            <a:endParaRPr lang="zh-CN" alt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342515" y="5131435"/>
            <a:ext cx="6614795" cy="48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小组成员：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吴德瑀、赵长赓、张天庸、汤佳欣、杨展迪</a:t>
            </a: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6866890" y="5731510"/>
            <a:ext cx="1699895" cy="4178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2016.10.16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4"/>
          <p:cNvSpPr>
            <a:spLocks noChangeArrowheads="1"/>
          </p:cNvSpPr>
          <p:nvPr/>
        </p:nvSpPr>
        <p:spPr bwMode="auto">
          <a:xfrm>
            <a:off x="682625" y="0"/>
            <a:ext cx="174625" cy="1357313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1071563" y="476754"/>
            <a:ext cx="6646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zh-CN" altLang="en-US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364" name="矩形 7"/>
          <p:cNvSpPr>
            <a:spLocks noChangeArrowheads="1"/>
          </p:cNvSpPr>
          <p:nvPr/>
        </p:nvSpPr>
        <p:spPr bwMode="auto">
          <a:xfrm>
            <a:off x="1043706" y="1928802"/>
            <a:ext cx="5597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开发背景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预期目标</a:t>
            </a:r>
            <a:endParaRPr lang="en-US" altLang="zh-CN" sz="28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成果展示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后续讨论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5" name="组合 74"/>
          <p:cNvGrpSpPr/>
          <p:nvPr/>
        </p:nvGrpSpPr>
        <p:grpSpPr bwMode="auto">
          <a:xfrm>
            <a:off x="-36512" y="2368797"/>
            <a:ext cx="635000" cy="277813"/>
            <a:chOff x="0" y="0"/>
            <a:chExt cx="635804" cy="277633"/>
          </a:xfrm>
        </p:grpSpPr>
        <p:sp>
          <p:nvSpPr>
            <p:cNvPr id="15379" name="圆角矩形 7"/>
            <p:cNvSpPr>
              <a:spLocks noChangeArrowheads="1"/>
            </p:cNvSpPr>
            <p:nvPr/>
          </p:nvSpPr>
          <p:spPr bwMode="auto">
            <a:xfrm>
              <a:off x="340937" y="0"/>
              <a:ext cx="294867" cy="277633"/>
            </a:xfrm>
            <a:custGeom>
              <a:avLst/>
              <a:gdLst>
                <a:gd name="T0" fmla="*/ 0 w 547934"/>
                <a:gd name="T1" fmla="*/ 0 h 576064"/>
                <a:gd name="T2" fmla="*/ 547934 w 547934"/>
                <a:gd name="T3" fmla="*/ 576064 h 576064"/>
              </a:gdLst>
              <a:ahLst/>
              <a:cxnLst/>
              <a:rect l="T0" t="T1" r="T2" b="T3"/>
              <a:pathLst>
                <a:path w="547934" h="576064">
                  <a:moveTo>
                    <a:pt x="0" y="0"/>
                  </a:moveTo>
                  <a:lnTo>
                    <a:pt x="259902" y="0"/>
                  </a:lnTo>
                  <a:cubicBezTo>
                    <a:pt x="418978" y="0"/>
                    <a:pt x="547934" y="128956"/>
                    <a:pt x="547934" y="288032"/>
                  </a:cubicBezTo>
                  <a:cubicBezTo>
                    <a:pt x="547934" y="447108"/>
                    <a:pt x="418978" y="576064"/>
                    <a:pt x="259902" y="576064"/>
                  </a:cubicBezTo>
                  <a:lnTo>
                    <a:pt x="0" y="576064"/>
                  </a:lnTo>
                  <a:close/>
                </a:path>
              </a:pathLst>
            </a:cu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0" name="矩形 35"/>
            <p:cNvSpPr>
              <a:spLocks noChangeArrowheads="1"/>
            </p:cNvSpPr>
            <p:nvPr/>
          </p:nvSpPr>
          <p:spPr bwMode="auto">
            <a:xfrm>
              <a:off x="0" y="0"/>
              <a:ext cx="340938" cy="277633"/>
            </a:xfrm>
            <a:prstGeom prst="rect">
              <a:avLst/>
            </a:pr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81" name="椭圆 51"/>
            <p:cNvSpPr>
              <a:spLocks noChangeArrowheads="1"/>
            </p:cNvSpPr>
            <p:nvPr/>
          </p:nvSpPr>
          <p:spPr bwMode="auto">
            <a:xfrm>
              <a:off x="396957" y="47405"/>
              <a:ext cx="182825" cy="182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66" name="组合 100"/>
          <p:cNvGrpSpPr/>
          <p:nvPr/>
        </p:nvGrpSpPr>
        <p:grpSpPr bwMode="auto">
          <a:xfrm>
            <a:off x="-36512" y="3226047"/>
            <a:ext cx="635000" cy="276225"/>
            <a:chOff x="0" y="0"/>
            <a:chExt cx="635804" cy="277633"/>
          </a:xfrm>
        </p:grpSpPr>
        <p:sp>
          <p:nvSpPr>
            <p:cNvPr id="15376" name="圆角矩形 7"/>
            <p:cNvSpPr>
              <a:spLocks noChangeArrowheads="1"/>
            </p:cNvSpPr>
            <p:nvPr/>
          </p:nvSpPr>
          <p:spPr bwMode="auto">
            <a:xfrm>
              <a:off x="340937" y="0"/>
              <a:ext cx="294867" cy="277633"/>
            </a:xfrm>
            <a:custGeom>
              <a:avLst/>
              <a:gdLst>
                <a:gd name="T0" fmla="*/ 0 w 547934"/>
                <a:gd name="T1" fmla="*/ 0 h 576064"/>
                <a:gd name="T2" fmla="*/ 547934 w 547934"/>
                <a:gd name="T3" fmla="*/ 576064 h 576064"/>
              </a:gdLst>
              <a:ahLst/>
              <a:cxnLst/>
              <a:rect l="T0" t="T1" r="T2" b="T3"/>
              <a:pathLst>
                <a:path w="547934" h="576064">
                  <a:moveTo>
                    <a:pt x="0" y="0"/>
                  </a:moveTo>
                  <a:lnTo>
                    <a:pt x="259902" y="0"/>
                  </a:lnTo>
                  <a:cubicBezTo>
                    <a:pt x="418978" y="0"/>
                    <a:pt x="547934" y="128956"/>
                    <a:pt x="547934" y="288032"/>
                  </a:cubicBezTo>
                  <a:cubicBezTo>
                    <a:pt x="547934" y="447108"/>
                    <a:pt x="418978" y="576064"/>
                    <a:pt x="259902" y="576064"/>
                  </a:cubicBezTo>
                  <a:lnTo>
                    <a:pt x="0" y="576064"/>
                  </a:lnTo>
                  <a:close/>
                </a:path>
              </a:pathLst>
            </a:cu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7" name="矩形 102"/>
            <p:cNvSpPr>
              <a:spLocks noChangeArrowheads="1"/>
            </p:cNvSpPr>
            <p:nvPr/>
          </p:nvSpPr>
          <p:spPr bwMode="auto">
            <a:xfrm>
              <a:off x="0" y="0"/>
              <a:ext cx="340938" cy="277633"/>
            </a:xfrm>
            <a:prstGeom prst="rect">
              <a:avLst/>
            </a:pr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8" name="椭圆 103"/>
            <p:cNvSpPr>
              <a:spLocks noChangeArrowheads="1"/>
            </p:cNvSpPr>
            <p:nvPr/>
          </p:nvSpPr>
          <p:spPr bwMode="auto">
            <a:xfrm>
              <a:off x="396957" y="47405"/>
              <a:ext cx="182825" cy="182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67" name="组合 112"/>
          <p:cNvGrpSpPr/>
          <p:nvPr/>
        </p:nvGrpSpPr>
        <p:grpSpPr bwMode="auto">
          <a:xfrm>
            <a:off x="-36512" y="4083297"/>
            <a:ext cx="635000" cy="277813"/>
            <a:chOff x="0" y="0"/>
            <a:chExt cx="635804" cy="277633"/>
          </a:xfrm>
        </p:grpSpPr>
        <p:sp>
          <p:nvSpPr>
            <p:cNvPr id="15373" name="圆角矩形 7"/>
            <p:cNvSpPr>
              <a:spLocks noChangeArrowheads="1"/>
            </p:cNvSpPr>
            <p:nvPr/>
          </p:nvSpPr>
          <p:spPr bwMode="auto">
            <a:xfrm>
              <a:off x="340937" y="0"/>
              <a:ext cx="294867" cy="277633"/>
            </a:xfrm>
            <a:custGeom>
              <a:avLst/>
              <a:gdLst>
                <a:gd name="T0" fmla="*/ 0 w 547934"/>
                <a:gd name="T1" fmla="*/ 0 h 576064"/>
                <a:gd name="T2" fmla="*/ 547934 w 547934"/>
                <a:gd name="T3" fmla="*/ 576064 h 576064"/>
              </a:gdLst>
              <a:ahLst/>
              <a:cxnLst/>
              <a:rect l="T0" t="T1" r="T2" b="T3"/>
              <a:pathLst>
                <a:path w="547934" h="576064">
                  <a:moveTo>
                    <a:pt x="0" y="0"/>
                  </a:moveTo>
                  <a:lnTo>
                    <a:pt x="259902" y="0"/>
                  </a:lnTo>
                  <a:cubicBezTo>
                    <a:pt x="418978" y="0"/>
                    <a:pt x="547934" y="128956"/>
                    <a:pt x="547934" y="288032"/>
                  </a:cubicBezTo>
                  <a:cubicBezTo>
                    <a:pt x="547934" y="447108"/>
                    <a:pt x="418978" y="576064"/>
                    <a:pt x="259902" y="576064"/>
                  </a:cubicBezTo>
                  <a:lnTo>
                    <a:pt x="0" y="576064"/>
                  </a:lnTo>
                  <a:close/>
                </a:path>
              </a:pathLst>
            </a:cu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4" name="矩形 114"/>
            <p:cNvSpPr>
              <a:spLocks noChangeArrowheads="1"/>
            </p:cNvSpPr>
            <p:nvPr/>
          </p:nvSpPr>
          <p:spPr bwMode="auto">
            <a:xfrm>
              <a:off x="0" y="0"/>
              <a:ext cx="340938" cy="277633"/>
            </a:xfrm>
            <a:prstGeom prst="rect">
              <a:avLst/>
            </a:pr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5" name="椭圆 115"/>
            <p:cNvSpPr>
              <a:spLocks noChangeArrowheads="1"/>
            </p:cNvSpPr>
            <p:nvPr/>
          </p:nvSpPr>
          <p:spPr bwMode="auto">
            <a:xfrm>
              <a:off x="396957" y="47405"/>
              <a:ext cx="182825" cy="182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368" name="组合 116"/>
          <p:cNvGrpSpPr/>
          <p:nvPr/>
        </p:nvGrpSpPr>
        <p:grpSpPr bwMode="auto">
          <a:xfrm>
            <a:off x="-36512" y="4940547"/>
            <a:ext cx="635000" cy="277813"/>
            <a:chOff x="0" y="0"/>
            <a:chExt cx="635804" cy="277633"/>
          </a:xfrm>
        </p:grpSpPr>
        <p:sp>
          <p:nvSpPr>
            <p:cNvPr id="15370" name="圆角矩形 7"/>
            <p:cNvSpPr>
              <a:spLocks noChangeArrowheads="1"/>
            </p:cNvSpPr>
            <p:nvPr/>
          </p:nvSpPr>
          <p:spPr bwMode="auto">
            <a:xfrm>
              <a:off x="340937" y="0"/>
              <a:ext cx="294867" cy="277633"/>
            </a:xfrm>
            <a:custGeom>
              <a:avLst/>
              <a:gdLst>
                <a:gd name="T0" fmla="*/ 0 w 547934"/>
                <a:gd name="T1" fmla="*/ 0 h 576064"/>
                <a:gd name="T2" fmla="*/ 547934 w 547934"/>
                <a:gd name="T3" fmla="*/ 576064 h 576064"/>
              </a:gdLst>
              <a:ahLst/>
              <a:cxnLst/>
              <a:rect l="T0" t="T1" r="T2" b="T3"/>
              <a:pathLst>
                <a:path w="547934" h="576064">
                  <a:moveTo>
                    <a:pt x="0" y="0"/>
                  </a:moveTo>
                  <a:lnTo>
                    <a:pt x="259902" y="0"/>
                  </a:lnTo>
                  <a:cubicBezTo>
                    <a:pt x="418978" y="0"/>
                    <a:pt x="547934" y="128956"/>
                    <a:pt x="547934" y="288032"/>
                  </a:cubicBezTo>
                  <a:cubicBezTo>
                    <a:pt x="547934" y="447108"/>
                    <a:pt x="418978" y="576064"/>
                    <a:pt x="259902" y="576064"/>
                  </a:cubicBezTo>
                  <a:lnTo>
                    <a:pt x="0" y="576064"/>
                  </a:lnTo>
                  <a:close/>
                </a:path>
              </a:pathLst>
            </a:cu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1" name="矩形 118"/>
            <p:cNvSpPr>
              <a:spLocks noChangeArrowheads="1"/>
            </p:cNvSpPr>
            <p:nvPr/>
          </p:nvSpPr>
          <p:spPr bwMode="auto">
            <a:xfrm>
              <a:off x="0" y="0"/>
              <a:ext cx="340938" cy="277633"/>
            </a:xfrm>
            <a:prstGeom prst="rect">
              <a:avLst/>
            </a:prstGeom>
            <a:solidFill>
              <a:srgbClr val="25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72" name="椭圆 119"/>
            <p:cNvSpPr>
              <a:spLocks noChangeArrowheads="1"/>
            </p:cNvSpPr>
            <p:nvPr/>
          </p:nvSpPr>
          <p:spPr bwMode="auto">
            <a:xfrm>
              <a:off x="396957" y="47405"/>
              <a:ext cx="182825" cy="182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5369" name="Picture 2" descr="D:\素材\人文\3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429000"/>
            <a:ext cx="21939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/>
          <p:cNvSpPr>
            <a:spLocks noChangeArrowheads="1"/>
          </p:cNvSpPr>
          <p:nvPr/>
        </p:nvSpPr>
        <p:spPr bwMode="auto">
          <a:xfrm>
            <a:off x="1539505" y="2039203"/>
            <a:ext cx="681870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徐轲：设计问卷；文稿撰写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赵志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曌：资料收集；资料分析；设计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</a:t>
            </a:r>
            <a:b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马子殷：发放问卷；数据分析；对象走访</a:t>
            </a:r>
            <a:endParaRPr lang="en-US" altLang="zh-CN" b="1" dirty="0" smtClean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温叙来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：发放问卷；对象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走访</a:t>
            </a:r>
            <a:b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杨丹：资料收集；资料分析；文稿撰写</a:t>
            </a:r>
            <a:b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肖尧：发放问卷；资料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b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陈文炜：设计问卷；图片编辑；</a:t>
            </a:r>
            <a:r>
              <a:rPr lang="en-US" altLang="zh-CN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b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钟亦阳：资料收集；发放问卷；资料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b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汤佳欣：资料收集；数据整理；</a:t>
            </a:r>
            <a:r>
              <a:rPr lang="en-US" altLang="zh-CN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</a:t>
            </a:r>
            <a:endParaRPr lang="en-US" altLang="zh-CN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张雪林：总负责；数据整理；资料分析；论文写作；统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稿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00100" y="1857364"/>
            <a:ext cx="61939" cy="5000636"/>
          </a:xfrm>
          <a:prstGeom prst="rect">
            <a:avLst/>
          </a:prstGeom>
          <a:solidFill>
            <a:srgbClr val="25C6FF">
              <a:alpha val="4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6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863977" y="1643050"/>
            <a:ext cx="323647" cy="324347"/>
          </a:xfrm>
          <a:prstGeom prst="ellipse">
            <a:avLst/>
          </a:prstGeom>
          <a:solidFill>
            <a:srgbClr val="25C6FF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863977" y="5715016"/>
            <a:ext cx="323647" cy="324347"/>
          </a:xfrm>
          <a:prstGeom prst="ellipse">
            <a:avLst/>
          </a:prstGeom>
          <a:solidFill>
            <a:srgbClr val="25C6FF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863977" y="3643314"/>
            <a:ext cx="323647" cy="324347"/>
          </a:xfrm>
          <a:prstGeom prst="ellipse">
            <a:avLst/>
          </a:prstGeom>
          <a:solidFill>
            <a:srgbClr val="25C6FF"/>
          </a:solidFill>
          <a:ln w="25400">
            <a:noFill/>
            <a:bevel/>
          </a:ln>
        </p:spPr>
        <p:txBody>
          <a:bodyPr anchor="ctr"/>
          <a:lstStyle/>
          <a:p>
            <a:pPr algn="ctr"/>
            <a:endParaRPr lang="zh-CN" altLang="en-US" sz="1200" dirty="0">
              <a:solidFill>
                <a:srgbClr val="FFFFFF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645181" y="1146153"/>
            <a:ext cx="33559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项目组成员</a:t>
            </a:r>
            <a:br>
              <a:rPr 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分工情况</a:t>
            </a:r>
            <a:endParaRPr lang="zh-CN" sz="40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9"/>
          <p:cNvSpPr>
            <a:spLocks noChangeArrowheads="1"/>
          </p:cNvSpPr>
          <p:nvPr/>
        </p:nvSpPr>
        <p:spPr bwMode="auto">
          <a:xfrm>
            <a:off x="5880150" y="357166"/>
            <a:ext cx="2771775" cy="2643187"/>
          </a:xfrm>
          <a:prstGeom prst="ellipse">
            <a:avLst/>
          </a:prstGeom>
          <a:noFill/>
          <a:ln w="9525">
            <a:solidFill>
              <a:srgbClr val="00B0F0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6710045" y="506730"/>
            <a:ext cx="3500438" cy="12144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86512" y="4143380"/>
            <a:ext cx="2611437" cy="2513012"/>
          </a:xfrm>
          <a:prstGeom prst="rect">
            <a:avLst/>
          </a:prstGeom>
          <a:noFill/>
          <a:ln w="9525">
            <a:noFill/>
            <a:bevel/>
          </a:ln>
        </p:spPr>
      </p:pic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367971" y="638472"/>
            <a:ext cx="277368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</a:t>
            </a:r>
            <a:endParaRPr lang="zh-CN" altLang="en-US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305" y="1969770"/>
            <a:ext cx="5795645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减肥是女人一生的事业！</a:t>
            </a:r>
            <a:endParaRPr lang="zh-CN" altLang="en-US" sz="2400" b="1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合理科学减肥！</a:t>
            </a:r>
            <a:endParaRPr lang="zh-CN" altLang="en-US" sz="2400" b="1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VR结合健身领域潜力巨大！</a:t>
            </a:r>
            <a:endParaRPr lang="zh-CN" altLang="en-US" sz="2400" b="1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Font typeface="Wingdings" panose="05000000000000000000" charset="0"/>
              <a:buChar char="l"/>
            </a:pP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可穿戴式设备实现了</a:t>
            </a:r>
            <a:r>
              <a:rPr lang="zh-CN" altLang="en-US" sz="24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实时心率监控！</a:t>
            </a:r>
            <a:endParaRPr lang="zh-CN" altLang="en-US" sz="2400" b="1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d:\Users\vc0012\Desktop\3D夸赞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7"/>
          <a:stretch>
            <a:fillRect/>
          </a:stretch>
        </p:blipFill>
        <p:spPr bwMode="auto">
          <a:xfrm>
            <a:off x="292100" y="85725"/>
            <a:ext cx="197643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0" y="2044700"/>
            <a:ext cx="6661150" cy="8636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矩形 6"/>
          <p:cNvSpPr>
            <a:spLocks noChangeArrowheads="1"/>
          </p:cNvSpPr>
          <p:nvPr/>
        </p:nvSpPr>
        <p:spPr bwMode="auto">
          <a:xfrm>
            <a:off x="4572000" y="647700"/>
            <a:ext cx="414528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</a:t>
            </a:r>
            <a:r>
              <a:rPr lang="zh-CN" altLang="en-US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预期目标</a:t>
            </a:r>
            <a:endParaRPr lang="zh-CN" altLang="en-US" sz="5400" b="1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7" name="矩形 7"/>
          <p:cNvSpPr>
            <a:spLocks noChangeArrowheads="1"/>
          </p:cNvSpPr>
          <p:nvPr/>
        </p:nvSpPr>
        <p:spPr bwMode="auto">
          <a:xfrm>
            <a:off x="292100" y="2276475"/>
            <a:ext cx="373888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我们希望作品可实现以下目标：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5" name="矩形 16"/>
          <p:cNvSpPr>
            <a:spLocks noChangeArrowheads="1"/>
          </p:cNvSpPr>
          <p:nvPr/>
        </p:nvSpPr>
        <p:spPr bwMode="auto">
          <a:xfrm>
            <a:off x="359410" y="3329940"/>
            <a:ext cx="3641090" cy="598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实时心率指导跑步速度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defRPr/>
            </a:pP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586" name="矩形 17"/>
          <p:cNvSpPr>
            <a:spLocks noChangeArrowheads="1"/>
          </p:cNvSpPr>
          <p:nvPr/>
        </p:nvSpPr>
        <p:spPr bwMode="auto">
          <a:xfrm>
            <a:off x="2744470" y="4012565"/>
            <a:ext cx="3358515" cy="386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lnSpc>
                <a:spcPts val="22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实景改进跑步体验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1" name="椭圆 12"/>
          <p:cNvSpPr>
            <a:spLocks noChangeArrowheads="1"/>
          </p:cNvSpPr>
          <p:nvPr/>
        </p:nvSpPr>
        <p:spPr bwMode="auto">
          <a:xfrm>
            <a:off x="716598" y="3434973"/>
            <a:ext cx="160337" cy="161925"/>
          </a:xfrm>
          <a:prstGeom prst="ellipse">
            <a:avLst/>
          </a:prstGeom>
          <a:solidFill>
            <a:srgbClr val="25C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2" name="椭圆 19"/>
          <p:cNvSpPr>
            <a:spLocks noChangeArrowheads="1"/>
          </p:cNvSpPr>
          <p:nvPr/>
        </p:nvSpPr>
        <p:spPr bwMode="auto">
          <a:xfrm>
            <a:off x="2455545" y="4084578"/>
            <a:ext cx="160338" cy="161925"/>
          </a:xfrm>
          <a:prstGeom prst="ellipse">
            <a:avLst/>
          </a:prstGeom>
          <a:solidFill>
            <a:srgbClr val="25C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矩形 20"/>
          <p:cNvSpPr>
            <a:spLocks noChangeArrowheads="1"/>
          </p:cNvSpPr>
          <p:nvPr/>
        </p:nvSpPr>
        <p:spPr bwMode="auto">
          <a:xfrm>
            <a:off x="4015105" y="4657090"/>
            <a:ext cx="343217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70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ts val="22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设备与跑步机的实时互动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4" name="椭圆 21"/>
          <p:cNvSpPr>
            <a:spLocks noChangeArrowheads="1"/>
          </p:cNvSpPr>
          <p:nvPr/>
        </p:nvSpPr>
        <p:spPr bwMode="auto">
          <a:xfrm>
            <a:off x="3696970" y="4729103"/>
            <a:ext cx="161925" cy="161925"/>
          </a:xfrm>
          <a:prstGeom prst="ellipse">
            <a:avLst/>
          </a:prstGeom>
          <a:solidFill>
            <a:srgbClr val="25C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5" name="矩形 22"/>
          <p:cNvSpPr>
            <a:spLocks noChangeArrowheads="1"/>
          </p:cNvSpPr>
          <p:nvPr/>
        </p:nvSpPr>
        <p:spPr bwMode="auto">
          <a:xfrm>
            <a:off x="5381625" y="5312410"/>
            <a:ext cx="364553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与健康类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合作制定跑步计划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6" name="椭圆 23"/>
          <p:cNvSpPr>
            <a:spLocks noChangeArrowheads="1"/>
          </p:cNvSpPr>
          <p:nvPr/>
        </p:nvSpPr>
        <p:spPr bwMode="auto">
          <a:xfrm>
            <a:off x="5112385" y="5384423"/>
            <a:ext cx="160338" cy="161925"/>
          </a:xfrm>
          <a:prstGeom prst="ellipse">
            <a:avLst/>
          </a:prstGeom>
          <a:solidFill>
            <a:srgbClr val="25C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program files\360se6\User Data\temp\20071016114437438_2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" t="2473" r="1785" b="5716"/>
          <a:stretch>
            <a:fillRect/>
          </a:stretch>
        </p:blipFill>
        <p:spPr bwMode="auto">
          <a:xfrm>
            <a:off x="13693" y="-27384"/>
            <a:ext cx="9130308" cy="692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9" name="等腰三角形 4"/>
          <p:cNvSpPr>
            <a:spLocks noChangeArrowheads="1"/>
          </p:cNvSpPr>
          <p:nvPr/>
        </p:nvSpPr>
        <p:spPr bwMode="auto">
          <a:xfrm>
            <a:off x="0" y="3425825"/>
            <a:ext cx="9144000" cy="3432175"/>
          </a:xfrm>
          <a:custGeom>
            <a:avLst/>
            <a:gdLst>
              <a:gd name="T0" fmla="*/ 0 w 9144000"/>
              <a:gd name="T1" fmla="*/ 0 h 3431970"/>
              <a:gd name="T2" fmla="*/ 9144000 w 9144000"/>
              <a:gd name="T3" fmla="*/ 3431970 h 3431970"/>
            </a:gdLst>
            <a:ahLst/>
            <a:cxnLst/>
            <a:rect l="T0" t="T1" r="T2" b="T3"/>
            <a:pathLst>
              <a:path w="9144000" h="3431970">
                <a:moveTo>
                  <a:pt x="9144000" y="0"/>
                </a:moveTo>
                <a:lnTo>
                  <a:pt x="9144000" y="1443069"/>
                </a:lnTo>
                <a:lnTo>
                  <a:pt x="3840908" y="3431970"/>
                </a:lnTo>
                <a:lnTo>
                  <a:pt x="0" y="3431970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标题 1"/>
          <p:cNvSpPr>
            <a:spLocks noGrp="1" noChangeArrowheads="1"/>
          </p:cNvSpPr>
          <p:nvPr/>
        </p:nvSpPr>
        <p:spPr bwMode="auto">
          <a:xfrm rot="20237160">
            <a:off x="4315832" y="4806006"/>
            <a:ext cx="467995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成果展示</a:t>
            </a:r>
            <a:endParaRPr lang="zh-CN" altLang="en-US" sz="5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1" name="等腰三角形 5"/>
          <p:cNvSpPr>
            <a:spLocks noChangeArrowheads="1"/>
          </p:cNvSpPr>
          <p:nvPr/>
        </p:nvSpPr>
        <p:spPr bwMode="auto">
          <a:xfrm rot="4093003">
            <a:off x="7891946" y="4356001"/>
            <a:ext cx="557212" cy="39370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683667" y="2808011"/>
            <a:ext cx="3240261" cy="189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b="1" dirty="0" smtClean="0">
                <a:solidFill>
                  <a:srgbClr val="FE4C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更多的软硬件支持</a:t>
            </a:r>
            <a:endParaRPr lang="en-US" altLang="zh-CN" b="1" dirty="0" smtClean="0">
              <a:solidFill>
                <a:srgbClr val="FE4C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ClrTx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新一代的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pebble watch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 fontAlgn="auto">
              <a:lnSpc>
                <a:spcPct val="150000"/>
              </a:lnSpc>
              <a:buClrTx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跑步机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marL="285750" indent="-285750" fontAlgn="auto">
              <a:lnSpc>
                <a:spcPct val="150000"/>
              </a:lnSpc>
              <a:buClrTx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与健康类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app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合作共享数据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0" y="2031365"/>
            <a:ext cx="9144000" cy="14541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矩形 6"/>
          <p:cNvSpPr>
            <a:spLocks noChangeArrowheads="1"/>
          </p:cNvSpPr>
          <p:nvPr/>
        </p:nvSpPr>
        <p:spPr bwMode="auto">
          <a:xfrm>
            <a:off x="5828194" y="600019"/>
            <a:ext cx="277368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后续</a:t>
            </a:r>
            <a:r>
              <a:rPr lang="zh-CN" altLang="en-US" sz="5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讨论</a:t>
            </a:r>
            <a:endParaRPr lang="zh-CN" altLang="en-US" sz="5400" b="1" dirty="0">
              <a:solidFill>
                <a:srgbClr val="00B0F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3318" name="直接连接符 11"/>
          <p:cNvSpPr>
            <a:spLocks noChangeShapeType="1"/>
          </p:cNvSpPr>
          <p:nvPr/>
        </p:nvSpPr>
        <p:spPr bwMode="auto">
          <a:xfrm>
            <a:off x="4644008" y="2514577"/>
            <a:ext cx="0" cy="3543980"/>
          </a:xfrm>
          <a:prstGeom prst="line">
            <a:avLst/>
          </a:prstGeom>
          <a:noFill/>
          <a:ln w="12700" cap="flat" cmpd="sng">
            <a:solidFill>
              <a:srgbClr val="7F7F7F"/>
            </a:solidFill>
            <a:prstDash val="sys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椭圆 12"/>
          <p:cNvSpPr>
            <a:spLocks noChangeArrowheads="1"/>
          </p:cNvSpPr>
          <p:nvPr/>
        </p:nvSpPr>
        <p:spPr bwMode="auto">
          <a:xfrm>
            <a:off x="883271" y="2819109"/>
            <a:ext cx="160337" cy="161925"/>
          </a:xfrm>
          <a:prstGeom prst="ellipse">
            <a:avLst/>
          </a:prstGeom>
          <a:solidFill>
            <a:srgbClr val="25C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25" name="矩形 20"/>
          <p:cNvSpPr>
            <a:spLocks noChangeArrowheads="1"/>
          </p:cNvSpPr>
          <p:nvPr/>
        </p:nvSpPr>
        <p:spPr bwMode="auto">
          <a:xfrm>
            <a:off x="5292080" y="2797140"/>
            <a:ext cx="3240360" cy="189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zh-CN" b="1" dirty="0" smtClean="0">
                <a:solidFill>
                  <a:srgbClr val="FE4C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更人性化的用户体验</a:t>
            </a:r>
            <a:endParaRPr lang="en-US" altLang="zh-CN" b="1" dirty="0" smtClean="0">
              <a:solidFill>
                <a:srgbClr val="FE4C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Tx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周围环境更逼真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ClrTx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人物模型更精致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lrTx/>
              <a:buFont typeface="Wingdings" panose="05000000000000000000" charset="0"/>
              <a:buChar char="p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微软雅黑" panose="020B0503020204020204" pitchFamily="34" charset="-122"/>
              </a:rPr>
              <a:t>速度控制更科学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2" name="椭圆 12"/>
          <p:cNvSpPr>
            <a:spLocks noChangeArrowheads="1"/>
          </p:cNvSpPr>
          <p:nvPr/>
        </p:nvSpPr>
        <p:spPr bwMode="auto">
          <a:xfrm>
            <a:off x="5419775" y="2819109"/>
            <a:ext cx="160337" cy="161925"/>
          </a:xfrm>
          <a:prstGeom prst="ellipse">
            <a:avLst/>
          </a:prstGeom>
          <a:solidFill>
            <a:srgbClr val="25C6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3"/>
          <p:cNvSpPr>
            <a:spLocks noChangeArrowheads="1"/>
          </p:cNvSpPr>
          <p:nvPr/>
        </p:nvSpPr>
        <p:spPr bwMode="auto">
          <a:xfrm>
            <a:off x="4353977" y="2266459"/>
            <a:ext cx="2011680" cy="8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谢谢！</a:t>
            </a:r>
            <a:endParaRPr lang="zh-CN" altLang="en-US" sz="4800" dirty="0"/>
          </a:p>
        </p:txBody>
      </p:sp>
      <p:sp>
        <p:nvSpPr>
          <p:cNvPr id="20483" name="矩形 4"/>
          <p:cNvSpPr>
            <a:spLocks noChangeArrowheads="1"/>
          </p:cNvSpPr>
          <p:nvPr/>
        </p:nvSpPr>
        <p:spPr bwMode="auto">
          <a:xfrm>
            <a:off x="3017490" y="3307134"/>
            <a:ext cx="37147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>
                <a:solidFill>
                  <a:srgbClr val="43CE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</a:t>
            </a:r>
            <a:r>
              <a:rPr lang="en-US" altLang="zh-CN" sz="4400" b="1" dirty="0">
                <a:solidFill>
                  <a:srgbClr val="5DD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YOU</a:t>
            </a:r>
            <a:endParaRPr lang="zh-CN" altLang="en-US" sz="4400" b="1" dirty="0">
              <a:solidFill>
                <a:srgbClr val="5DD5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全屏显示(4:3)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Adobe 黑体 Std R</vt:lpstr>
      <vt:lpstr>Impact</vt:lpstr>
      <vt:lpstr>Wingdings</vt:lpstr>
      <vt:lpstr>Calibri</vt:lpstr>
      <vt:lpstr>黑体</vt:lpstr>
      <vt:lpstr>Office 主题​​</vt:lpstr>
      <vt:lpstr>汤小欣要减肥</vt:lpstr>
      <vt:lpstr>PowerPoint 演示文稿</vt:lpstr>
      <vt:lpstr>项目组成员 分工情况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复旦大学《形势与政策》课  实践课项目</dc:title>
  <dc:creator>len</dc:creator>
  <cp:lastModifiedBy>admin</cp:lastModifiedBy>
  <cp:revision>43</cp:revision>
  <dcterms:created xsi:type="dcterms:W3CDTF">2014-11-14T10:51:00Z</dcterms:created>
  <dcterms:modified xsi:type="dcterms:W3CDTF">2016-10-16T02:46:54Z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