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78"/>
  </p:notesMasterIdLst>
  <p:sldIdLst>
    <p:sldId id="398" r:id="rId2"/>
    <p:sldId id="299" r:id="rId3"/>
    <p:sldId id="399" r:id="rId4"/>
    <p:sldId id="400" r:id="rId5"/>
    <p:sldId id="401" r:id="rId6"/>
    <p:sldId id="257" r:id="rId7"/>
    <p:sldId id="258" r:id="rId8"/>
    <p:sldId id="259" r:id="rId9"/>
    <p:sldId id="424" r:id="rId10"/>
    <p:sldId id="318" r:id="rId11"/>
    <p:sldId id="319" r:id="rId12"/>
    <p:sldId id="262" r:id="rId13"/>
    <p:sldId id="402" r:id="rId14"/>
    <p:sldId id="419" r:id="rId15"/>
    <p:sldId id="413" r:id="rId16"/>
    <p:sldId id="414" r:id="rId17"/>
    <p:sldId id="405" r:id="rId18"/>
    <p:sldId id="406" r:id="rId19"/>
    <p:sldId id="415" r:id="rId20"/>
    <p:sldId id="416" r:id="rId21"/>
    <p:sldId id="407" r:id="rId22"/>
    <p:sldId id="408" r:id="rId23"/>
    <p:sldId id="418" r:id="rId24"/>
    <p:sldId id="409" r:id="rId25"/>
    <p:sldId id="417" r:id="rId26"/>
    <p:sldId id="410" r:id="rId27"/>
    <p:sldId id="412" r:id="rId28"/>
    <p:sldId id="325" r:id="rId29"/>
    <p:sldId id="326" r:id="rId30"/>
    <p:sldId id="266" r:id="rId31"/>
    <p:sldId id="327" r:id="rId32"/>
    <p:sldId id="267" r:id="rId33"/>
    <p:sldId id="268" r:id="rId34"/>
    <p:sldId id="328" r:id="rId35"/>
    <p:sldId id="269" r:id="rId36"/>
    <p:sldId id="270" r:id="rId37"/>
    <p:sldId id="271" r:id="rId38"/>
    <p:sldId id="272" r:id="rId39"/>
    <p:sldId id="273" r:id="rId40"/>
    <p:sldId id="274" r:id="rId41"/>
    <p:sldId id="352" r:id="rId42"/>
    <p:sldId id="353" r:id="rId43"/>
    <p:sldId id="354" r:id="rId44"/>
    <p:sldId id="364" r:id="rId45"/>
    <p:sldId id="365" r:id="rId46"/>
    <p:sldId id="355" r:id="rId47"/>
    <p:sldId id="366" r:id="rId48"/>
    <p:sldId id="367" r:id="rId49"/>
    <p:sldId id="389" r:id="rId50"/>
    <p:sldId id="390" r:id="rId51"/>
    <p:sldId id="391" r:id="rId52"/>
    <p:sldId id="395" r:id="rId53"/>
    <p:sldId id="392" r:id="rId54"/>
    <p:sldId id="393" r:id="rId55"/>
    <p:sldId id="394" r:id="rId56"/>
    <p:sldId id="368" r:id="rId57"/>
    <p:sldId id="369" r:id="rId58"/>
    <p:sldId id="370" r:id="rId59"/>
    <p:sldId id="371" r:id="rId60"/>
    <p:sldId id="372" r:id="rId61"/>
    <p:sldId id="373" r:id="rId62"/>
    <p:sldId id="374" r:id="rId63"/>
    <p:sldId id="375" r:id="rId64"/>
    <p:sldId id="376" r:id="rId65"/>
    <p:sldId id="377" r:id="rId66"/>
    <p:sldId id="378" r:id="rId67"/>
    <p:sldId id="379" r:id="rId68"/>
    <p:sldId id="380" r:id="rId69"/>
    <p:sldId id="381" r:id="rId70"/>
    <p:sldId id="382" r:id="rId71"/>
    <p:sldId id="383" r:id="rId72"/>
    <p:sldId id="384" r:id="rId73"/>
    <p:sldId id="386" r:id="rId74"/>
    <p:sldId id="387" r:id="rId75"/>
    <p:sldId id="388" r:id="rId76"/>
    <p:sldId id="396" r:id="rId7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0AED1"/>
    <a:srgbClr val="0070C0"/>
    <a:srgbClr val="7475CF"/>
    <a:srgbClr val="FF0000"/>
    <a:srgbClr val="0099FF"/>
    <a:srgbClr val="3399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1" autoAdjust="0"/>
    <p:restoredTop sz="89486" autoAdjust="0"/>
  </p:normalViewPr>
  <p:slideViewPr>
    <p:cSldViewPr>
      <p:cViewPr varScale="1">
        <p:scale>
          <a:sx n="60" d="100"/>
          <a:sy n="60" d="100"/>
        </p:scale>
        <p:origin x="135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0AD99B-6D9D-44F5-815A-623FDF2F69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09071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228AD9-DAB2-410D-AC72-35AA88BBD43B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79489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E1FCB2-21C4-44C7-941D-6D9378A5E497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89201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8588EE-2E2A-4D8A-9751-84D54D87F92A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34480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4C93C5-702F-4446-AF8E-EA4E5192E224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91312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E23C3-625C-460D-A6E5-3A7B328EC1FA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01531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23C6D-53B0-43CB-BE4E-7A755568BD66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09650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6511A-CB54-449F-BA4D-5FD284270543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6292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45DCD6-9E2E-4401-9C93-22018F1D994A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91423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42A7A6-66FB-47CD-B9BC-42AFD81D307A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6170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445EBC-DFA7-407D-8DAD-498E80DD217A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02416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845465-7651-4004-BB34-BC2ECEAE18F5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55650" name="Rectangle 2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r"/>
            <a:fld id="{9E67A26A-E93B-4468-AFC5-5CE27CAF6936}" type="slidenum">
              <a:rPr lang="en-US" altLang="zh-CN" sz="1200"/>
              <a:pPr algn="r"/>
              <a:t>43</a:t>
            </a:fld>
            <a:endParaRPr lang="en-US" altLang="zh-CN" sz="1200"/>
          </a:p>
        </p:txBody>
      </p:sp>
      <p:sp>
        <p:nvSpPr>
          <p:cNvPr id="155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1556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pPr algn="ctr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02395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E1E46E-1CFE-46F1-ACBE-68AB1C3CC8A7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48275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2D2250-B805-4AEC-9487-D8CA2E3EFE5C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17029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D0949A-58D6-46EF-A4F2-8A88D4E5976E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015983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C0FEC-93DA-45C9-81BA-BF2BC3F85C41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03117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C665AE-2DE0-406B-BDEB-38F60C3F8171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47682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BFD73E-EF96-4677-9CE7-0269597AD667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805865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1E5726-D80C-4619-ACFA-DF680415C97A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70659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BC9090-F638-43B4-8725-93A683553AD8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655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53DC6-CFBF-45B9-A873-9B601408CCB4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85131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53DC6-CFBF-45B9-A873-9B601408CCB4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69698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68850E-3B77-4D06-8225-B61CF68061DB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89284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01F816-CE38-4CCC-8F4F-C6DD879D3012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33268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AD99B-6D9D-44F5-815A-623FDF2F69ED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360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AD99B-6D9D-44F5-815A-623FDF2F69ED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2816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B2D8C2-600C-4969-95B9-CB729ACAC725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2592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EEF7-82C1-4745-94D4-591F8E7850DC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9A2-FFCB-4BEA-B3F7-3B6A1F5018C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32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EEF7-82C1-4745-94D4-591F8E7850DC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9A2-FFCB-4BEA-B3F7-3B6A1F501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63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EEF7-82C1-4745-94D4-591F8E7850DC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9A2-FFCB-4BEA-B3F7-3B6A1F501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698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44450"/>
            <a:ext cx="9144000" cy="6081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9584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EEF7-82C1-4745-94D4-591F8E7850DC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9A2-FFCB-4BEA-B3F7-3B6A1F501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37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EEF7-82C1-4745-94D4-591F8E7850DC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9A2-FFCB-4BEA-B3F7-3B6A1F5018C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70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EEF7-82C1-4745-94D4-591F8E7850DC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9A2-FFCB-4BEA-B3F7-3B6A1F501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11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EEF7-82C1-4745-94D4-591F8E7850DC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9A2-FFCB-4BEA-B3F7-3B6A1F501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2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EEF7-82C1-4745-94D4-591F8E7850DC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9A2-FFCB-4BEA-B3F7-3B6A1F501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36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EEF7-82C1-4745-94D4-591F8E7850DC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9A2-FFCB-4BEA-B3F7-3B6A1F501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93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463EEF7-82C1-4745-94D4-591F8E7850DC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8F79A2-FFCB-4BEA-B3F7-3B6A1F501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12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EEF7-82C1-4745-94D4-591F8E7850DC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9A2-FFCB-4BEA-B3F7-3B6A1F5018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1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463EEF7-82C1-4745-94D4-591F8E7850DC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8F79A2-FFCB-4BEA-B3F7-3B6A1F5018C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7F8E61CB-C95C-43E3-A08D-F98DB99C6F13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2" cy="121920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FFDB88D-9416-404A-B42D-D2E60ABA6291}"/>
              </a:ext>
            </a:extLst>
          </p:cNvPr>
          <p:cNvSpPr/>
          <p:nvPr userDrawn="1"/>
        </p:nvSpPr>
        <p:spPr>
          <a:xfrm>
            <a:off x="35496" y="72008"/>
            <a:ext cx="1259632" cy="119675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82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4.emf"/><Relationship Id="rId4" Type="http://schemas.openxmlformats.org/officeDocument/2006/relationships/oleObject" Target="../embeddings/oleObject1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5.emf"/><Relationship Id="rId4" Type="http://schemas.openxmlformats.org/officeDocument/2006/relationships/oleObject" Target="../embeddings/oleObject2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6.emf"/><Relationship Id="rId4" Type="http://schemas.openxmlformats.org/officeDocument/2006/relationships/oleObject" Target="../embeddings/oleObject3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404813"/>
            <a:ext cx="8769350" cy="2873375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3600" dirty="0">
                <a:latin typeface="+mn-ea"/>
                <a:cs typeface="微软雅黑"/>
              </a:rPr>
              <a:t>计算机操作系统</a:t>
            </a:r>
            <a:br>
              <a:rPr lang="zh-CN" altLang="en-US" sz="4000" dirty="0">
                <a:latin typeface="+mn-ea"/>
              </a:rPr>
            </a:br>
            <a:r>
              <a:rPr lang="en-US" altLang="zh-CN" sz="3600" dirty="0">
                <a:latin typeface="Arial Black" panose="020B0A04020102020204" pitchFamily="34" charset="0"/>
                <a:cs typeface="Times New Roman"/>
              </a:rPr>
              <a:t>Computer Operating Systems</a:t>
            </a: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744910" y="2708920"/>
            <a:ext cx="7571506" cy="0"/>
          </a:xfrm>
          <a:prstGeom prst="line">
            <a:avLst/>
          </a:prstGeom>
          <a:ln w="57150">
            <a:solidFill>
              <a:srgbClr val="005CA2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544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87338"/>
            <a:ext cx="7543800" cy="1449387"/>
          </a:xfrm>
          <a:noFill/>
          <a:ln/>
        </p:spPr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操作系统的历史变革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395288" y="1341438"/>
            <a:ext cx="8010525" cy="480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zh-CN" sz="3200">
                <a:latin typeface="楷体" pitchFamily="49" charset="-122"/>
                <a:ea typeface="楷体" pitchFamily="49" charset="-122"/>
              </a:rPr>
              <a:t>(1945–55) </a:t>
            </a:r>
            <a:r>
              <a:rPr lang="zh-CN" altLang="en-US" sz="3200">
                <a:latin typeface="楷体" pitchFamily="49" charset="-122"/>
                <a:ea typeface="楷体" pitchFamily="49" charset="-122"/>
              </a:rPr>
              <a:t>真空管和穿孔卡片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zh-CN" sz="3200">
                <a:latin typeface="楷体" pitchFamily="49" charset="-122"/>
                <a:ea typeface="楷体" pitchFamily="49" charset="-122"/>
              </a:rPr>
              <a:t>(1955–65) </a:t>
            </a:r>
            <a:r>
              <a:rPr lang="zh-CN" altLang="en-US" sz="3200">
                <a:latin typeface="楷体" pitchFamily="49" charset="-122"/>
                <a:ea typeface="楷体" pitchFamily="49" charset="-122"/>
              </a:rPr>
              <a:t>晶体管和批处理系统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zh-CN" sz="3200">
                <a:latin typeface="楷体" pitchFamily="49" charset="-122"/>
                <a:ea typeface="楷体" pitchFamily="49" charset="-122"/>
              </a:rPr>
              <a:t>(1965–1980) </a:t>
            </a:r>
            <a:r>
              <a:rPr lang="zh-CN" altLang="en-US" sz="3200">
                <a:latin typeface="楷体" pitchFamily="49" charset="-122"/>
                <a:ea typeface="楷体" pitchFamily="49" charset="-122"/>
              </a:rPr>
              <a:t>集成电路和多道程序设计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zh-CN" sz="3200">
                <a:latin typeface="楷体" pitchFamily="49" charset="-122"/>
                <a:ea typeface="楷体" pitchFamily="49" charset="-122"/>
              </a:rPr>
              <a:t>(1980–Present) </a:t>
            </a:r>
            <a:r>
              <a:rPr lang="zh-CN" altLang="en-US" sz="3200">
                <a:latin typeface="楷体" pitchFamily="49" charset="-122"/>
                <a:ea typeface="楷体" pitchFamily="49" charset="-122"/>
              </a:rPr>
              <a:t>个人计算机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87338"/>
            <a:ext cx="7543800" cy="1449387"/>
          </a:xfrm>
        </p:spPr>
        <p:txBody>
          <a:bodyPr/>
          <a:lstStyle/>
          <a:p>
            <a:r>
              <a:rPr lang="en-US" altLang="zh-CN"/>
              <a:t>1.2.1 NO OS AT ALL</a:t>
            </a:r>
          </a:p>
        </p:txBody>
      </p:sp>
      <p:pic>
        <p:nvPicPr>
          <p:cNvPr id="114692" name="Picture 4" descr="COMPT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975" y="1700213"/>
            <a:ext cx="4419600" cy="3683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182688" y="0"/>
            <a:ext cx="7961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altLang="zh-CN" sz="3200" b="1" dirty="0"/>
              <a:t>1.2.2 Simple Batch Systems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4350076"/>
            <a:ext cx="91440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altLang="zh-CN" sz="2400" dirty="0"/>
              <a:t>Figure 1-3. An early batch system.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6632575"/>
            <a:ext cx="914400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endParaRPr lang="zh-CN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  <p:pic>
        <p:nvPicPr>
          <p:cNvPr id="14341" name="Picture 5" descr="01-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2687" y="1676761"/>
            <a:ext cx="6778625" cy="2174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内容占位符 2"/>
          <p:cNvSpPr>
            <a:spLocks/>
          </p:cNvSpPr>
          <p:nvPr/>
        </p:nvSpPr>
        <p:spPr bwMode="auto">
          <a:xfrm>
            <a:off x="611188" y="1197769"/>
            <a:ext cx="8208962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在简单批处理系统，处理器必须等待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 / O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指令完成才能继续处理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94" y="3132707"/>
            <a:ext cx="7497246" cy="101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267744" y="5055567"/>
            <a:ext cx="446449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     单道程序设计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182688" y="0"/>
            <a:ext cx="7961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altLang="zh-CN" sz="3200" b="1" dirty="0"/>
              <a:t>1.2.2 Simple Batch Systems</a:t>
            </a:r>
          </a:p>
        </p:txBody>
      </p:sp>
    </p:spTree>
    <p:extLst>
      <p:ext uri="{BB962C8B-B14F-4D97-AF65-F5344CB8AC3E}">
        <p14:creationId xmlns:p14="http://schemas.microsoft.com/office/powerpoint/2010/main" val="134829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内容占位符 2"/>
          <p:cNvSpPr>
            <a:spLocks/>
          </p:cNvSpPr>
          <p:nvPr/>
        </p:nvSpPr>
        <p:spPr bwMode="auto">
          <a:xfrm>
            <a:off x="611188" y="1197769"/>
            <a:ext cx="8208962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在简单批处理系统，处理器必须等待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 / O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指令完成才能继续处理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182688" y="0"/>
            <a:ext cx="7961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altLang="zh-CN" sz="3200" b="1" dirty="0"/>
              <a:t>1.2.2 Simple Batch Systems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152" y="2564904"/>
            <a:ext cx="6303034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5409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-276870" y="48768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</a:pPr>
            <a:r>
              <a:rPr lang="en-US" altLang="zh-CN" sz="2400" dirty="0"/>
              <a:t>Figure 1-5. A multiprogramming system </a:t>
            </a:r>
            <a:br>
              <a:rPr lang="en-US" altLang="zh-CN" sz="2400" dirty="0"/>
            </a:br>
            <a:r>
              <a:rPr lang="en-US" altLang="zh-CN" sz="2400" dirty="0"/>
              <a:t>with three jobs in memory.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187624" y="0"/>
            <a:ext cx="79563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altLang="zh-CN" sz="3200" b="1" dirty="0"/>
              <a:t>1.2.3 Multiprogramming </a:t>
            </a:r>
            <a:r>
              <a:rPr lang="zh-CN" altLang="en-US" sz="3200" b="1" dirty="0"/>
              <a:t>（多道批处理）</a:t>
            </a:r>
            <a:endParaRPr lang="en-US" altLang="zh-CN" sz="3200" b="1" dirty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endParaRPr lang="zh-CN" altLang="zh-CN" sz="1200" b="1">
              <a:solidFill>
                <a:srgbClr val="898989"/>
              </a:solidFill>
              <a:latin typeface="Times New Roman" pitchFamily="18" charset="0"/>
            </a:endParaRPr>
          </a:p>
        </p:txBody>
      </p:sp>
      <p:pic>
        <p:nvPicPr>
          <p:cNvPr id="20485" name="Picture 5" descr="01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772816"/>
            <a:ext cx="3152775" cy="2324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1767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861048"/>
            <a:ext cx="7481714" cy="2752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2" y="1403598"/>
            <a:ext cx="8186167" cy="2457450"/>
          </a:xfrm>
          <a:prstGeom prst="rect">
            <a:avLst/>
          </a:prstGeom>
        </p:spPr>
      </p:pic>
      <p:sp>
        <p:nvSpPr>
          <p:cNvPr id="75" name="Rectangle 3"/>
          <p:cNvSpPr>
            <a:spLocks noChangeArrowheads="1"/>
          </p:cNvSpPr>
          <p:nvPr/>
        </p:nvSpPr>
        <p:spPr bwMode="auto">
          <a:xfrm>
            <a:off x="1187624" y="0"/>
            <a:ext cx="79563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altLang="zh-CN" sz="3200" b="1" dirty="0"/>
              <a:t>1.2.3 Multiprogramming </a:t>
            </a:r>
            <a:r>
              <a:rPr lang="zh-CN" altLang="en-US" sz="3200" b="1" dirty="0"/>
              <a:t>（多道批处理）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842284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内容占位符 2"/>
          <p:cNvSpPr>
            <a:spLocks/>
          </p:cNvSpPr>
          <p:nvPr/>
        </p:nvSpPr>
        <p:spPr bwMode="auto">
          <a:xfrm>
            <a:off x="251470" y="1340768"/>
            <a:ext cx="8569002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多道程序设计示例</a:t>
            </a:r>
            <a:endParaRPr lang="en-US" altLang="zh-CN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系统可用内存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250MB</a:t>
            </a: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示例程序执行属性</a:t>
            </a:r>
          </a:p>
        </p:txBody>
      </p: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22" y="3140968"/>
            <a:ext cx="8164867" cy="2612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187624" y="0"/>
            <a:ext cx="79563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altLang="zh-CN" sz="3200" b="1" dirty="0"/>
              <a:t>1.2.3 Multiprogramming </a:t>
            </a:r>
            <a:r>
              <a:rPr lang="zh-CN" altLang="en-US" sz="3200" b="1" dirty="0"/>
              <a:t>（多道批处理）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785044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内容占位符 2"/>
          <p:cNvSpPr>
            <a:spLocks/>
          </p:cNvSpPr>
          <p:nvPr/>
        </p:nvSpPr>
        <p:spPr bwMode="auto">
          <a:xfrm>
            <a:off x="647133" y="2276872"/>
            <a:ext cx="2556309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单道程序设计的系统设备利用率较低</a:t>
            </a:r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80"/>
          <a:stretch/>
        </p:blipFill>
        <p:spPr bwMode="auto">
          <a:xfrm>
            <a:off x="3191069" y="2094975"/>
            <a:ext cx="4045227" cy="4596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9706"/>
            <a:ext cx="6332536" cy="2026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79912" y="6345341"/>
            <a:ext cx="206574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单道程序设计</a:t>
            </a:r>
          </a:p>
        </p:txBody>
      </p:sp>
    </p:spTree>
    <p:extLst>
      <p:ext uri="{BB962C8B-B14F-4D97-AF65-F5344CB8AC3E}">
        <p14:creationId xmlns:p14="http://schemas.microsoft.com/office/powerpoint/2010/main" val="2216756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85"/>
          <a:stretch/>
        </p:blipFill>
        <p:spPr bwMode="auto">
          <a:xfrm>
            <a:off x="4427984" y="2027772"/>
            <a:ext cx="2773873" cy="4830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238" y="31237"/>
            <a:ext cx="6325122" cy="202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403648" y="2492896"/>
            <a:ext cx="2736304" cy="1379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多道程序设计技术可以显著提高系统设备利用率</a:t>
            </a:r>
          </a:p>
        </p:txBody>
      </p:sp>
    </p:spTree>
    <p:extLst>
      <p:ext uri="{BB962C8B-B14F-4D97-AF65-F5344CB8AC3E}">
        <p14:creationId xmlns:p14="http://schemas.microsoft.com/office/powerpoint/2010/main" val="232857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87338"/>
            <a:ext cx="7543800" cy="1449387"/>
          </a:xfrm>
        </p:spPr>
        <p:txBody>
          <a:bodyPr/>
          <a:lstStyle/>
          <a:p>
            <a:r>
              <a:rPr lang="zh-CN" altLang="en-US" dirty="0"/>
              <a:t>第一章：绪论</a:t>
            </a:r>
            <a:endParaRPr lang="en-US" altLang="zh-CN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00200" y="1846263"/>
            <a:ext cx="7543800" cy="4022725"/>
          </a:xfrm>
        </p:spPr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什么是操作系统，有哪些操作系统</a:t>
            </a:r>
          </a:p>
          <a:p>
            <a:r>
              <a:rPr lang="zh-CN" altLang="en-US" dirty="0">
                <a:latin typeface="+mj-ea"/>
                <a:ea typeface="+mj-ea"/>
              </a:rPr>
              <a:t>操作系统的目标与功能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操作系统的发展与变革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操作系统的特征</a:t>
            </a:r>
          </a:p>
          <a:p>
            <a:r>
              <a:rPr lang="zh-CN" altLang="en-US" dirty="0">
                <a:latin typeface="+mj-ea"/>
                <a:ea typeface="+mj-ea"/>
              </a:rPr>
              <a:t>操作系统的相关概念</a:t>
            </a:r>
            <a:endParaRPr lang="en-US" altLang="zh-CN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"/>
          <a:stretch/>
        </p:blipFill>
        <p:spPr bwMode="auto">
          <a:xfrm>
            <a:off x="1043608" y="1047044"/>
            <a:ext cx="6896808" cy="4830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115616" y="5877272"/>
            <a:ext cx="777686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多道程序设计技术可以显著提高系统设备利用率</a:t>
            </a:r>
          </a:p>
        </p:txBody>
      </p:sp>
    </p:spTree>
    <p:extLst>
      <p:ext uri="{BB962C8B-B14F-4D97-AF65-F5344CB8AC3E}">
        <p14:creationId xmlns:p14="http://schemas.microsoft.com/office/powerpoint/2010/main" val="1111092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内容占位符 2"/>
          <p:cNvSpPr>
            <a:spLocks/>
          </p:cNvSpPr>
          <p:nvPr/>
        </p:nvSpPr>
        <p:spPr bwMode="auto">
          <a:xfrm>
            <a:off x="611188" y="1412776"/>
            <a:ext cx="8353425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多道批处理系统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——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简单批处理系统的改进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内存中同时存放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多个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作业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多个作业可</a:t>
            </a:r>
            <a:r>
              <a:rPr lang="zh-CN" altLang="en-US" sz="2400" b="1" dirty="0">
                <a:solidFill>
                  <a:srgbClr val="0033CC"/>
                </a:solidFill>
                <a:latin typeface="+mn-ea"/>
                <a:ea typeface="+mn-ea"/>
                <a:cs typeface="Times New Roman" pitchFamily="18" charset="0"/>
              </a:rPr>
              <a:t>并发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执行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b="1" dirty="0">
                <a:solidFill>
                  <a:srgbClr val="7030A0"/>
                </a:solidFill>
                <a:latin typeface="+mn-ea"/>
                <a:ea typeface="+mn-ea"/>
                <a:cs typeface="Times New Roman" pitchFamily="18" charset="0"/>
              </a:rPr>
              <a:t>作业调度程序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负责作业的调度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多道批处理系统的硬件支持</a:t>
            </a:r>
            <a:endParaRPr lang="en-US" altLang="zh-CN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cs typeface="Times New Roman" pitchFamily="18" charset="0"/>
              </a:rPr>
              <a:t>中断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DMA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400" dirty="0">
                <a:latin typeface="+mn-ea"/>
                <a:cs typeface="Times New Roman" pitchFamily="18" charset="0"/>
              </a:rPr>
              <a:t>…</a:t>
            </a:r>
            <a:endParaRPr lang="en-US" altLang="zh-CN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多道批处理系统的特征</a:t>
            </a:r>
          </a:p>
          <a:p>
            <a:pPr lvl="1" eaLnBrk="0" hangingPunct="0">
              <a:spcBef>
                <a:spcPct val="20000"/>
              </a:spcBef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多道性、调度性、无序性、无交互能力</a:t>
            </a:r>
            <a:endParaRPr lang="zh-CN" altLang="en-US" sz="20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87624" y="0"/>
            <a:ext cx="79563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altLang="zh-CN" sz="3200" b="1" dirty="0"/>
              <a:t>1.2.3 Multiprogramming </a:t>
            </a:r>
            <a:r>
              <a:rPr lang="zh-CN" altLang="en-US" sz="3200" b="1" dirty="0"/>
              <a:t>（多道批处理）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701771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内容占位符 2"/>
          <p:cNvSpPr>
            <a:spLocks/>
          </p:cNvSpPr>
          <p:nvPr/>
        </p:nvSpPr>
        <p:spPr bwMode="auto">
          <a:xfrm>
            <a:off x="342799" y="1340768"/>
            <a:ext cx="8568630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需要解决的基本问题</a:t>
            </a: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内存管理</a:t>
            </a: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处理机管理</a:t>
            </a: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作业管理</a:t>
            </a: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I/O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设备管理</a:t>
            </a: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文件管理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198783" y="4365104"/>
            <a:ext cx="8964487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       操作系统是一组控制和管理计算机硬件和软件资源，合理地对各类作业进行调度，以及方便用户使用的</a:t>
            </a:r>
            <a:r>
              <a:rPr lang="zh-CN" altLang="en-US" sz="2400" b="1" dirty="0">
                <a:solidFill>
                  <a:srgbClr val="FF0000"/>
                </a:solidFill>
              </a:rPr>
              <a:t>程序的集合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      An operating system (OS) is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system software </a:t>
            </a:r>
            <a:r>
              <a:rPr lang="en-US" altLang="zh-CN" sz="2400" dirty="0"/>
              <a:t>that 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manages</a:t>
            </a:r>
            <a:r>
              <a:rPr lang="en-US" altLang="zh-CN" sz="2400" dirty="0"/>
              <a:t> computer hardware and software 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resources </a:t>
            </a:r>
            <a:r>
              <a:rPr lang="en-US" altLang="zh-CN" sz="2400" dirty="0"/>
              <a:t>and </a:t>
            </a:r>
            <a:r>
              <a:rPr lang="en-US" altLang="zh-CN" sz="2400" b="1" dirty="0">
                <a:solidFill>
                  <a:srgbClr val="CC0066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provides</a:t>
            </a:r>
            <a:r>
              <a:rPr lang="en-US" altLang="zh-CN" sz="2400" dirty="0"/>
              <a:t> common </a:t>
            </a:r>
            <a:r>
              <a:rPr lang="en-US" altLang="zh-CN" sz="2400" b="1" dirty="0">
                <a:solidFill>
                  <a:srgbClr val="CC0066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services</a:t>
            </a:r>
            <a:r>
              <a:rPr lang="en-US" altLang="zh-CN" sz="2400" dirty="0"/>
              <a:t> for computer programs. ——</a:t>
            </a:r>
            <a:r>
              <a:rPr lang="en-US" altLang="zh-CN" sz="2400" dirty="0" err="1"/>
              <a:t>wikipedia</a:t>
            </a:r>
            <a:endParaRPr lang="zh-CN" altLang="en-US" sz="2400" dirty="0"/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3421134" y="2882245"/>
            <a:ext cx="35991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现代操作系统的功能</a:t>
            </a:r>
          </a:p>
        </p:txBody>
      </p:sp>
      <p:sp>
        <p:nvSpPr>
          <p:cNvPr id="93193" name="AutoShape 9"/>
          <p:cNvSpPr>
            <a:spLocks/>
          </p:cNvSpPr>
          <p:nvPr/>
        </p:nvSpPr>
        <p:spPr bwMode="auto">
          <a:xfrm>
            <a:off x="2987824" y="2068962"/>
            <a:ext cx="360363" cy="2088232"/>
          </a:xfrm>
          <a:prstGeom prst="rightBrace">
            <a:avLst>
              <a:gd name="adj1" fmla="val 499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87624" y="0"/>
            <a:ext cx="79563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altLang="zh-CN" sz="3200" b="1" dirty="0"/>
              <a:t>1.2.3 Multiprogramming </a:t>
            </a:r>
            <a:r>
              <a:rPr lang="zh-CN" altLang="en-US" sz="3200" b="1" dirty="0"/>
              <a:t>（多道批处理）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19994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755576" y="1340768"/>
            <a:ext cx="7704856" cy="488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2438" indent="-452438">
              <a:spcBef>
                <a:spcPct val="20000"/>
              </a:spcBef>
              <a:buFontTx/>
              <a:buChar char="•"/>
            </a:pPr>
            <a:r>
              <a:rPr lang="zh-CN" altLang="en-US" sz="3600" b="1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  <a:cs typeface="宋体" pitchFamily="2" charset="-122"/>
              </a:rPr>
              <a:t>特征</a:t>
            </a:r>
          </a:p>
          <a:p>
            <a:pPr marL="971550" indent="-285750">
              <a:spcBef>
                <a:spcPct val="20000"/>
              </a:spcBef>
              <a:buFontTx/>
              <a:buChar char="–"/>
            </a:pPr>
            <a:r>
              <a:rPr lang="zh-CN" altLang="en-US" sz="3200" b="1" dirty="0">
                <a:latin typeface="楷体" pitchFamily="49" charset="-122"/>
                <a:ea typeface="楷体" pitchFamily="49" charset="-122"/>
                <a:cs typeface="宋体" pitchFamily="2" charset="-122"/>
              </a:rPr>
              <a:t>多道性、无序性、调度性</a:t>
            </a:r>
          </a:p>
          <a:p>
            <a:pPr marL="452438" indent="-452438">
              <a:spcBef>
                <a:spcPct val="20000"/>
              </a:spcBef>
              <a:buFontTx/>
              <a:buChar char="•"/>
            </a:pPr>
            <a:r>
              <a:rPr lang="zh-CN" altLang="en-US" sz="3600" b="1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  <a:cs typeface="宋体" pitchFamily="2" charset="-122"/>
              </a:rPr>
              <a:t>优点</a:t>
            </a:r>
          </a:p>
          <a:p>
            <a:pPr marL="971550" indent="-285750">
              <a:spcBef>
                <a:spcPct val="20000"/>
              </a:spcBef>
              <a:buFontTx/>
              <a:buChar char="–"/>
            </a:pPr>
            <a:r>
              <a:rPr lang="zh-CN" altLang="en-US" sz="3200" b="1" dirty="0">
                <a:latin typeface="楷体" pitchFamily="49" charset="-122"/>
                <a:ea typeface="楷体" pitchFamily="49" charset="-122"/>
                <a:cs typeface="宋体" pitchFamily="2" charset="-122"/>
              </a:rPr>
              <a:t>提高了资源利用率和吞吐能力。</a:t>
            </a:r>
          </a:p>
          <a:p>
            <a:pPr marL="452438" indent="-452438">
              <a:spcBef>
                <a:spcPct val="20000"/>
              </a:spcBef>
              <a:buFontTx/>
              <a:buChar char="•"/>
            </a:pPr>
            <a:r>
              <a:rPr lang="zh-CN" altLang="en-US" sz="3600" b="1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  <a:cs typeface="宋体" pitchFamily="2" charset="-122"/>
              </a:rPr>
              <a:t>缺点</a:t>
            </a:r>
          </a:p>
          <a:p>
            <a:pPr marL="971550" indent="-285750">
              <a:spcBef>
                <a:spcPct val="20000"/>
              </a:spcBef>
              <a:buFontTx/>
              <a:buChar char="–"/>
            </a:pPr>
            <a:r>
              <a:rPr lang="zh-CN" altLang="en-US" sz="3200" b="1" dirty="0">
                <a:latin typeface="楷体" pitchFamily="49" charset="-122"/>
                <a:ea typeface="楷体" pitchFamily="49" charset="-122"/>
                <a:cs typeface="宋体" pitchFamily="2" charset="-122"/>
              </a:rPr>
              <a:t>平均周转时间长，没有交互能力。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87624" y="0"/>
            <a:ext cx="79563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altLang="zh-CN" sz="3200" b="1" dirty="0"/>
              <a:t>1.2.3 Multiprogramming </a:t>
            </a:r>
            <a:r>
              <a:rPr lang="zh-CN" altLang="en-US" sz="3200" b="1" dirty="0"/>
              <a:t>（多道批处理）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570044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644650" y="44450"/>
            <a:ext cx="7499350" cy="93662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altLang="zh-CN" sz="3200" kern="1200" dirty="0">
                <a:latin typeface="Arial" pitchFamily="34" charset="0"/>
                <a:ea typeface="宋体" pitchFamily="2" charset="-122"/>
                <a:cs typeface="+mn-cs"/>
              </a:rPr>
              <a:t>1.2.4 </a:t>
            </a:r>
            <a:r>
              <a:rPr lang="zh-CN" altLang="en-US" sz="3200" kern="1200" dirty="0">
                <a:latin typeface="Arial" pitchFamily="34" charset="0"/>
                <a:ea typeface="宋体" pitchFamily="2" charset="-122"/>
                <a:cs typeface="+mn-cs"/>
              </a:rPr>
              <a:t>分时系统</a:t>
            </a:r>
          </a:p>
        </p:txBody>
      </p:sp>
      <p:sp>
        <p:nvSpPr>
          <p:cNvPr id="94211" name="内容占位符 2"/>
          <p:cNvSpPr>
            <a:spLocks/>
          </p:cNvSpPr>
          <p:nvPr/>
        </p:nvSpPr>
        <p:spPr bwMode="auto">
          <a:xfrm>
            <a:off x="18737" y="1196281"/>
            <a:ext cx="5849407" cy="518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产生原因</a:t>
            </a:r>
          </a:p>
          <a:p>
            <a:pPr lvl="1" eaLnBrk="0" hangingPunct="0">
              <a:spcBef>
                <a:spcPct val="20000"/>
              </a:spcBef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人机交互、共享主机、方便上机</a:t>
            </a:r>
            <a:endParaRPr lang="en-US" altLang="zh-CN" sz="2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分时系统</a:t>
            </a: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采用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  <a:ea typeface="+mn-ea"/>
                <a:cs typeface="Times New Roman" pitchFamily="18" charset="0"/>
              </a:rPr>
              <a:t>多道程序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设计技术处理多个交互作业</a:t>
            </a: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多个用户</a:t>
            </a:r>
            <a:r>
              <a:rPr lang="zh-CN" altLang="en-US" sz="2400" b="1" dirty="0">
                <a:solidFill>
                  <a:srgbClr val="0033CC"/>
                </a:solidFill>
                <a:latin typeface="+mn-ea"/>
                <a:ea typeface="+mn-ea"/>
                <a:cs typeface="Times New Roman" pitchFamily="18" charset="0"/>
              </a:rPr>
              <a:t>共享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处理器</a:t>
            </a: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多个用户通过不同终端</a:t>
            </a:r>
            <a:r>
              <a:rPr lang="zh-CN" altLang="en-US" sz="2400" b="1" dirty="0">
                <a:solidFill>
                  <a:srgbClr val="7A329A"/>
                </a:solidFill>
                <a:latin typeface="+mn-ea"/>
                <a:ea typeface="+mn-ea"/>
                <a:cs typeface="Times New Roman" pitchFamily="18" charset="0"/>
              </a:rPr>
              <a:t>同时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访问系统</a:t>
            </a: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2257370"/>
            <a:ext cx="3139926" cy="17476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332656"/>
            <a:ext cx="3135947" cy="1852532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5516167" y="4221088"/>
            <a:ext cx="3647795" cy="1959446"/>
            <a:chOff x="5516167" y="4221088"/>
            <a:chExt cx="3647795" cy="195944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0232" y="4221088"/>
              <a:ext cx="704471" cy="79090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16167" y="5562922"/>
              <a:ext cx="684381" cy="61761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21790" y="5562922"/>
              <a:ext cx="684381" cy="617612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18041" y="5562922"/>
              <a:ext cx="684381" cy="61761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19915" y="5562922"/>
              <a:ext cx="684381" cy="617612"/>
            </a:xfrm>
            <a:prstGeom prst="rect">
              <a:avLst/>
            </a:prstGeom>
          </p:spPr>
        </p:pic>
        <p:cxnSp>
          <p:nvCxnSpPr>
            <p:cNvPr id="10" name="直接连接符 9"/>
            <p:cNvCxnSpPr>
              <a:stCxn id="8" idx="0"/>
            </p:cNvCxnSpPr>
            <p:nvPr/>
          </p:nvCxnSpPr>
          <p:spPr>
            <a:xfrm flipV="1">
              <a:off x="5858358" y="5011997"/>
              <a:ext cx="945890" cy="550925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6689439" y="5011997"/>
              <a:ext cx="114809" cy="550926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6829200" y="5011997"/>
              <a:ext cx="690976" cy="56261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 flipV="1">
              <a:off x="6804248" y="5011997"/>
              <a:ext cx="1547009" cy="590111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7362270" y="4388448"/>
              <a:ext cx="360040" cy="418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722310" y="4388448"/>
              <a:ext cx="360040" cy="418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082350" y="4388448"/>
              <a:ext cx="360040" cy="418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442390" y="4388448"/>
              <a:ext cx="360040" cy="418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748464" y="436510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2075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644650" y="44450"/>
            <a:ext cx="7499350" cy="93662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altLang="zh-CN" sz="3200" kern="1200" dirty="0">
                <a:latin typeface="Arial" pitchFamily="34" charset="0"/>
                <a:ea typeface="宋体" pitchFamily="2" charset="-122"/>
                <a:cs typeface="+mn-cs"/>
              </a:rPr>
              <a:t>1.2.4 </a:t>
            </a:r>
            <a:r>
              <a:rPr lang="zh-CN" altLang="en-US" sz="3200" kern="1200" dirty="0">
                <a:latin typeface="Arial" pitchFamily="34" charset="0"/>
                <a:ea typeface="宋体" pitchFamily="2" charset="-122"/>
                <a:cs typeface="+mn-cs"/>
              </a:rPr>
              <a:t>分时系统</a:t>
            </a:r>
          </a:p>
        </p:txBody>
      </p:sp>
      <p:sp>
        <p:nvSpPr>
          <p:cNvPr id="94211" name="内容占位符 2"/>
          <p:cNvSpPr>
            <a:spLocks/>
          </p:cNvSpPr>
          <p:nvPr/>
        </p:nvSpPr>
        <p:spPr bwMode="auto">
          <a:xfrm>
            <a:off x="18737" y="1196281"/>
            <a:ext cx="5849407" cy="518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分时系统的特征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2257370"/>
            <a:ext cx="3139926" cy="17476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332656"/>
            <a:ext cx="3135947" cy="1852532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5516167" y="4221088"/>
            <a:ext cx="3647795" cy="1959446"/>
            <a:chOff x="5516167" y="4221088"/>
            <a:chExt cx="3647795" cy="195944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0232" y="4221088"/>
              <a:ext cx="704471" cy="79090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16167" y="5562922"/>
              <a:ext cx="684381" cy="61761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1790" y="5562922"/>
              <a:ext cx="684381" cy="617612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18041" y="5562922"/>
              <a:ext cx="684381" cy="61761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19915" y="5562922"/>
              <a:ext cx="684381" cy="617612"/>
            </a:xfrm>
            <a:prstGeom prst="rect">
              <a:avLst/>
            </a:prstGeom>
          </p:spPr>
        </p:pic>
        <p:cxnSp>
          <p:nvCxnSpPr>
            <p:cNvPr id="10" name="直接连接符 9"/>
            <p:cNvCxnSpPr>
              <a:stCxn id="8" idx="0"/>
            </p:cNvCxnSpPr>
            <p:nvPr/>
          </p:nvCxnSpPr>
          <p:spPr>
            <a:xfrm flipV="1">
              <a:off x="5858358" y="5011997"/>
              <a:ext cx="945890" cy="550925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6689439" y="5011997"/>
              <a:ext cx="114809" cy="550926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6829200" y="5011997"/>
              <a:ext cx="690976" cy="56261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 flipV="1">
              <a:off x="6804248" y="5011997"/>
              <a:ext cx="1547009" cy="590111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7362270" y="4388448"/>
              <a:ext cx="360040" cy="418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722310" y="4388448"/>
              <a:ext cx="360040" cy="418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082350" y="4388448"/>
              <a:ext cx="360040" cy="418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442390" y="4388448"/>
              <a:ext cx="360040" cy="418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748464" y="436510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395537" y="1926742"/>
            <a:ext cx="5256584" cy="4094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zh-CN" altLang="en-US" sz="2800" kern="0" dirty="0"/>
              <a:t>多路性</a:t>
            </a:r>
            <a:endParaRPr lang="en-US" altLang="zh-CN" sz="2800" kern="0" dirty="0"/>
          </a:p>
          <a:p>
            <a:pPr marL="457200" lvl="1" indent="0">
              <a:buNone/>
            </a:pPr>
            <a:r>
              <a:rPr lang="zh-CN" altLang="en-US" sz="2400" kern="0" dirty="0"/>
              <a:t>多个用户分时使用一台计算机。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800" kern="0" dirty="0"/>
              <a:t>独立性</a:t>
            </a:r>
            <a:endParaRPr lang="en-US" altLang="zh-CN" sz="2800" kern="0" dirty="0"/>
          </a:p>
          <a:p>
            <a:pPr marL="457200" lvl="1" indent="0">
              <a:buNone/>
            </a:pPr>
            <a:r>
              <a:rPr lang="zh-CN" altLang="en-US" sz="2400" kern="0" dirty="0"/>
              <a:t>独立运行，不混淆，不破坏。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800" kern="0" dirty="0"/>
              <a:t>及时性</a:t>
            </a:r>
            <a:endParaRPr lang="en-US" altLang="zh-CN" sz="2800" kern="0" dirty="0"/>
          </a:p>
          <a:p>
            <a:pPr marL="457200" lvl="1" indent="0">
              <a:buNone/>
            </a:pPr>
            <a:r>
              <a:rPr lang="zh-CN" altLang="en-US" sz="2400" kern="0" dirty="0"/>
              <a:t>系统能在很短的时间得到回答。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800" kern="0" dirty="0"/>
              <a:t>交互性</a:t>
            </a:r>
            <a:endParaRPr lang="en-US" altLang="zh-CN" sz="2800" kern="0" dirty="0"/>
          </a:p>
          <a:p>
            <a:pPr marL="457200" lvl="1" indent="0">
              <a:buNone/>
            </a:pPr>
            <a:r>
              <a:rPr lang="zh-CN" altLang="en-US" sz="2400" kern="0" dirty="0"/>
              <a:t>能实现人机对话</a:t>
            </a:r>
            <a:endParaRPr lang="en-US" altLang="zh-CN" sz="2400" kern="0" dirty="0"/>
          </a:p>
        </p:txBody>
      </p:sp>
    </p:spTree>
    <p:extLst>
      <p:ext uri="{BB962C8B-B14F-4D97-AF65-F5344CB8AC3E}">
        <p14:creationId xmlns:p14="http://schemas.microsoft.com/office/powerpoint/2010/main" val="3273156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内容占位符 2"/>
          <p:cNvSpPr>
            <a:spLocks/>
          </p:cNvSpPr>
          <p:nvPr/>
        </p:nvSpPr>
        <p:spPr bwMode="auto">
          <a:xfrm>
            <a:off x="107504" y="1124744"/>
            <a:ext cx="8856984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批处理系统多道程序设计与分时的比较</a:t>
            </a:r>
            <a:endParaRPr lang="en-US" altLang="zh-CN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946409"/>
              </p:ext>
            </p:extLst>
          </p:nvPr>
        </p:nvGraphicFramePr>
        <p:xfrm>
          <a:off x="539552" y="2060848"/>
          <a:ext cx="7785112" cy="3416301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981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7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6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批处理系统多道程序设计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分时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5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主要目标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充分利用处理器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 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减小响应时间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 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4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操作系统指令源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 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作业控制语言命令</a:t>
                      </a:r>
                      <a:endParaRPr kumimoji="1" lang="en-US" altLang="zh-CN" sz="1800" u="none" strike="noStrike" cap="none" normalizeH="0" baseline="0" dirty="0">
                        <a:ln>
                          <a:noFill/>
                        </a:ln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作业提供的命令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终端键入的命令</a:t>
                      </a:r>
                      <a:r>
                        <a:rPr kumimoji="1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j-ea"/>
                          <a:ea typeface="+mj-ea"/>
                        </a:rPr>
                        <a:t> 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1644650" y="44450"/>
            <a:ext cx="7499350" cy="93662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altLang="zh-CN" sz="3200" kern="1200" dirty="0">
                <a:latin typeface="Arial" pitchFamily="34" charset="0"/>
                <a:ea typeface="宋体" pitchFamily="2" charset="-122"/>
                <a:cs typeface="+mn-cs"/>
              </a:rPr>
              <a:t>1.2.4 </a:t>
            </a:r>
            <a:r>
              <a:rPr lang="zh-CN" altLang="en-US" sz="3200" kern="1200" dirty="0">
                <a:latin typeface="Arial" pitchFamily="34" charset="0"/>
                <a:ea typeface="宋体" pitchFamily="2" charset="-122"/>
                <a:cs typeface="+mn-cs"/>
              </a:rPr>
              <a:t>分时系统</a:t>
            </a:r>
          </a:p>
        </p:txBody>
      </p:sp>
    </p:spTree>
    <p:extLst>
      <p:ext uri="{BB962C8B-B14F-4D97-AF65-F5344CB8AC3E}">
        <p14:creationId xmlns:p14="http://schemas.microsoft.com/office/powerpoint/2010/main" val="3000353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内容占位符 2"/>
          <p:cNvSpPr>
            <a:spLocks/>
          </p:cNvSpPr>
          <p:nvPr/>
        </p:nvSpPr>
        <p:spPr bwMode="auto">
          <a:xfrm>
            <a:off x="467544" y="1124744"/>
            <a:ext cx="8425308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概念</a:t>
            </a:r>
          </a:p>
          <a:p>
            <a:pPr marL="285750" indent="-28575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  系统能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  <a:cs typeface="Times New Roman" pitchFamily="18" charset="0"/>
              </a:rPr>
              <a:t>及时（即时）响应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外部事件请求，在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  <a:cs typeface="Times New Roman" pitchFamily="18" charset="0"/>
              </a:rPr>
              <a:t>规定的时间内完成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对该事件的处理，并控制所有实时任务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  <a:cs typeface="Times New Roman" pitchFamily="18" charset="0"/>
              </a:rPr>
              <a:t>协调一致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地运行。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应用领域</a:t>
            </a: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航空航天</a:t>
            </a: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军事</a:t>
            </a: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工业控制</a:t>
            </a: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342900" lvl="0" indent="-342900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实时系统的分类</a:t>
            </a:r>
            <a:endParaRPr lang="en-US" altLang="zh-CN" sz="2800" dirty="0">
              <a:solidFill>
                <a:prstClr val="black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软实时系统</a:t>
            </a: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硬实时系统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1644650" y="44450"/>
            <a:ext cx="7499350" cy="93662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altLang="zh-CN" sz="3200" kern="1200" dirty="0">
                <a:latin typeface="Arial" pitchFamily="34" charset="0"/>
                <a:ea typeface="宋体" pitchFamily="2" charset="-122"/>
                <a:cs typeface="+mn-cs"/>
              </a:rPr>
              <a:t>1.2.4 </a:t>
            </a:r>
            <a:r>
              <a:rPr lang="zh-CN" altLang="en-US" sz="3200" kern="1200" dirty="0">
                <a:latin typeface="Arial" pitchFamily="34" charset="0"/>
                <a:ea typeface="宋体" pitchFamily="2" charset="-122"/>
                <a:cs typeface="+mn-cs"/>
              </a:rPr>
              <a:t>实时系统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90" y="2852936"/>
            <a:ext cx="5160056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10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87338"/>
            <a:ext cx="7543800" cy="1449387"/>
          </a:xfrm>
        </p:spPr>
        <p:txBody>
          <a:bodyPr/>
          <a:lstStyle/>
          <a:p>
            <a:r>
              <a:rPr lang="en-US" altLang="zh-CN"/>
              <a:t>1.2.5 </a:t>
            </a:r>
            <a:r>
              <a:rPr lang="zh-CN" altLang="en-US"/>
              <a:t>实时系统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60550" y="1268413"/>
            <a:ext cx="7283450" cy="4525962"/>
          </a:xfrm>
        </p:spPr>
        <p:txBody>
          <a:bodyPr/>
          <a:lstStyle/>
          <a:p>
            <a:r>
              <a:rPr lang="zh-CN" altLang="en-US" dirty="0"/>
              <a:t>实时系统与分时系统的比较？</a:t>
            </a:r>
            <a:endParaRPr lang="en-US" altLang="zh-CN" dirty="0"/>
          </a:p>
          <a:p>
            <a:pPr lvl="1"/>
            <a:r>
              <a:rPr lang="zh-CN" altLang="en-US" dirty="0"/>
              <a:t>应用领域</a:t>
            </a:r>
            <a:endParaRPr lang="en-US" altLang="zh-CN" dirty="0"/>
          </a:p>
          <a:p>
            <a:pPr lvl="1"/>
            <a:r>
              <a:rPr lang="zh-CN" altLang="en-US" dirty="0"/>
              <a:t>响应速度</a:t>
            </a:r>
            <a:endParaRPr lang="en-US" altLang="zh-CN" dirty="0"/>
          </a:p>
          <a:p>
            <a:pPr lvl="1"/>
            <a:r>
              <a:rPr lang="zh-CN" altLang="en-US" dirty="0"/>
              <a:t>调度准则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13" y="1412776"/>
            <a:ext cx="1476375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87338"/>
            <a:ext cx="7543800" cy="1449387"/>
          </a:xfrm>
        </p:spPr>
        <p:txBody>
          <a:bodyPr/>
          <a:lstStyle/>
          <a:p>
            <a:r>
              <a:rPr lang="en-US" altLang="zh-CN"/>
              <a:t>1.3 </a:t>
            </a:r>
            <a:r>
              <a:rPr lang="zh-CN" altLang="en-US"/>
              <a:t>微机操作系统发展历程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00200" y="1846263"/>
            <a:ext cx="7543800" cy="4022725"/>
          </a:xfrm>
        </p:spPr>
        <p:txBody>
          <a:bodyPr/>
          <a:lstStyle/>
          <a:p>
            <a:r>
              <a:rPr lang="en-US" altLang="zh-CN" dirty="0"/>
              <a:t>A good story to read and think</a:t>
            </a:r>
          </a:p>
          <a:p>
            <a:r>
              <a:rPr lang="en-US" altLang="zh-CN" dirty="0"/>
              <a:t>Bill Gates</a:t>
            </a:r>
          </a:p>
          <a:p>
            <a:r>
              <a:rPr lang="en-US" altLang="zh-CN" dirty="0"/>
              <a:t>Steven Jobs</a:t>
            </a:r>
          </a:p>
          <a:p>
            <a:pPr>
              <a:buFontTx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478" y="2442702"/>
            <a:ext cx="1616596" cy="16165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679" y="4048621"/>
            <a:ext cx="1616596" cy="161659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442" y="2564904"/>
            <a:ext cx="1616596" cy="1616596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57" y="2728492"/>
            <a:ext cx="2376541" cy="145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561112"/>
            <a:ext cx="1746851" cy="69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28" y="1147304"/>
            <a:ext cx="1417600" cy="1417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315" y="1268760"/>
            <a:ext cx="1206500" cy="10801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0849" y="1192783"/>
            <a:ext cx="1830853" cy="8960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81514" y="2810270"/>
            <a:ext cx="2029214" cy="88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6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3600" b="1"/>
              <a:t>1.4 Computer Hardware Review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5229225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altLang="zh-CN" sz="2400"/>
              <a:t>Figure 1-6. Some of the components </a:t>
            </a:r>
            <a:br>
              <a:rPr lang="en-US" altLang="zh-CN" sz="2400"/>
            </a:br>
            <a:r>
              <a:rPr lang="en-US" altLang="zh-CN" sz="2400"/>
              <a:t>of a simple personal computer.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6632575"/>
            <a:ext cx="914400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endParaRPr lang="zh-CN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  <p:pic>
        <p:nvPicPr>
          <p:cNvPr id="22533" name="Picture 5" descr="01-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2492375"/>
            <a:ext cx="8150225" cy="2536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87338"/>
            <a:ext cx="7543800" cy="1449387"/>
          </a:xfrm>
        </p:spPr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个大牛</a:t>
            </a:r>
            <a:r>
              <a:rPr lang="en-US" altLang="zh-CN"/>
              <a:t>~~~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00200" y="1846263"/>
            <a:ext cx="7543800" cy="4022725"/>
          </a:xfrm>
        </p:spPr>
        <p:txBody>
          <a:bodyPr/>
          <a:lstStyle/>
          <a:p>
            <a:r>
              <a:rPr lang="en-US" altLang="zh-CN"/>
              <a:t>David A.Patterson </a:t>
            </a:r>
          </a:p>
          <a:p>
            <a:pPr lvl="1"/>
            <a:r>
              <a:rPr lang="en-US" altLang="zh-CN"/>
              <a:t>http://www.cs.berkeley.edu/~pattrsn/</a:t>
            </a:r>
          </a:p>
          <a:p>
            <a:r>
              <a:rPr lang="en-US" altLang="zh-CN"/>
              <a:t>John L.Hennessy</a:t>
            </a:r>
          </a:p>
          <a:p>
            <a:pPr lvl="1"/>
            <a:r>
              <a:rPr lang="en-US" altLang="zh-CN"/>
              <a:t>http://www.stanford.edu/~hennessy/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3600" b="1"/>
              <a:t>1.4.1 CPU Pipelining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altLang="zh-CN" sz="2400"/>
              <a:t>Figure 1-7. (a) A three-stage pipeline. (b) A superscalar CPU.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6632575"/>
            <a:ext cx="914400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endParaRPr lang="zh-CN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  <p:pic>
        <p:nvPicPr>
          <p:cNvPr id="24581" name="Picture 5" descr="01-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1238" y="2347913"/>
            <a:ext cx="7121525" cy="2162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6241" y="4895056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</a:pPr>
            <a:r>
              <a:rPr lang="en-US" altLang="zh-CN" sz="2400" dirty="0"/>
              <a:t>Figure 1-8. (a) A quad-core chip with a shared L2 cache. </a:t>
            </a:r>
            <a:br>
              <a:rPr lang="en-US" altLang="zh-CN" sz="2400" dirty="0"/>
            </a:br>
            <a:r>
              <a:rPr lang="en-US" altLang="zh-CN" sz="2400" dirty="0"/>
              <a:t>(b) A quad-core chip with separate L2 caches.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043608" y="0"/>
            <a:ext cx="81003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n-US" altLang="zh-CN" sz="3200" b="1" dirty="0"/>
              <a:t>1.4.1 Multithreaded and Multicore Chips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endParaRPr lang="zh-CN" altLang="zh-CN" sz="1200" b="1">
              <a:solidFill>
                <a:srgbClr val="898989"/>
              </a:solidFill>
              <a:latin typeface="Times New Roman" pitchFamily="18" charset="0"/>
            </a:endParaRPr>
          </a:p>
        </p:txBody>
      </p:sp>
      <p:pic>
        <p:nvPicPr>
          <p:cNvPr id="26629" name="Picture 5" descr="01-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8823" y="1552377"/>
            <a:ext cx="5105400" cy="3228975"/>
          </a:xfrm>
          <a:prstGeom prst="rect">
            <a:avLst/>
          </a:prstGeom>
          <a:noFill/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1A4B832-24B9-445D-B22E-39462095F4E1}"/>
              </a:ext>
            </a:extLst>
          </p:cNvPr>
          <p:cNvSpPr txBox="1"/>
          <p:nvPr/>
        </p:nvSpPr>
        <p:spPr>
          <a:xfrm>
            <a:off x="899592" y="6381234"/>
            <a:ext cx="6891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  https://www.zhihu.com/question/346366744/answer/826458661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488BBE-8108-4CB2-B22A-2F76F4700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37" y="6058140"/>
            <a:ext cx="752874" cy="4667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F6EF75D-1914-4FEC-9AE9-507BFE592B60}"/>
              </a:ext>
            </a:extLst>
          </p:cNvPr>
          <p:cNvSpPr/>
          <p:nvPr/>
        </p:nvSpPr>
        <p:spPr>
          <a:xfrm>
            <a:off x="107504" y="5896252"/>
            <a:ext cx="7668344" cy="926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2ABA47-8258-474C-80C8-B52A32361410}"/>
              </a:ext>
            </a:extLst>
          </p:cNvPr>
          <p:cNvSpPr/>
          <p:nvPr/>
        </p:nvSpPr>
        <p:spPr>
          <a:xfrm>
            <a:off x="1187624" y="5954077"/>
            <a:ext cx="4515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A1A1A"/>
                </a:solidFill>
                <a:latin typeface="-apple-system"/>
              </a:rPr>
              <a:t>多核多线程，</a:t>
            </a:r>
            <a:r>
              <a:rPr lang="en-US" altLang="zh-CN" b="1" dirty="0">
                <a:solidFill>
                  <a:srgbClr val="1A1A1A"/>
                </a:solidFill>
                <a:latin typeface="-apple-system"/>
              </a:rPr>
              <a:t>Intel </a:t>
            </a:r>
            <a:r>
              <a:rPr lang="zh-CN" altLang="en-US" b="1" dirty="0">
                <a:solidFill>
                  <a:srgbClr val="1A1A1A"/>
                </a:solidFill>
                <a:latin typeface="-apple-system"/>
              </a:rPr>
              <a:t>和 </a:t>
            </a:r>
            <a:r>
              <a:rPr lang="en-US" altLang="zh-CN" b="1" dirty="0">
                <a:solidFill>
                  <a:srgbClr val="1A1A1A"/>
                </a:solidFill>
                <a:latin typeface="-apple-system"/>
              </a:rPr>
              <a:t>AMD </a:t>
            </a:r>
            <a:r>
              <a:rPr lang="zh-CN" altLang="en-US" b="1" dirty="0">
                <a:solidFill>
                  <a:srgbClr val="1A1A1A"/>
                </a:solidFill>
                <a:latin typeface="-apple-system"/>
              </a:rPr>
              <a:t>具体差在哪里？</a:t>
            </a:r>
            <a:endParaRPr lang="zh-CN" altLang="en-US" b="1" i="0" dirty="0">
              <a:solidFill>
                <a:srgbClr val="1A1A1A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87338"/>
            <a:ext cx="7543800" cy="1449387"/>
          </a:xfrm>
        </p:spPr>
        <p:txBody>
          <a:bodyPr/>
          <a:lstStyle/>
          <a:p>
            <a:r>
              <a:rPr lang="en-US" altLang="zh-CN"/>
              <a:t>Homework 1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00200" y="1846263"/>
            <a:ext cx="7543800" cy="4022725"/>
          </a:xfrm>
        </p:spPr>
        <p:txBody>
          <a:bodyPr/>
          <a:lstStyle/>
          <a:p>
            <a:r>
              <a:rPr lang="zh-CN" altLang="en-US" dirty="0"/>
              <a:t>题目：</a:t>
            </a:r>
          </a:p>
          <a:p>
            <a:pPr lvl="1"/>
            <a:r>
              <a:rPr lang="zh-CN" altLang="en-US" dirty="0"/>
              <a:t>查阅资料文献，写一篇关于</a:t>
            </a:r>
            <a:r>
              <a:rPr lang="en-US" altLang="zh-CN" dirty="0"/>
              <a:t>CPU</a:t>
            </a:r>
            <a:r>
              <a:rPr lang="zh-CN" altLang="en-US" dirty="0"/>
              <a:t>发展报告。</a:t>
            </a:r>
          </a:p>
          <a:p>
            <a:r>
              <a:rPr lang="zh-CN" altLang="en-US" dirty="0"/>
              <a:t>要求</a:t>
            </a:r>
          </a:p>
          <a:p>
            <a:pPr lvl="1"/>
            <a:r>
              <a:rPr lang="zh-CN" altLang="en-US" dirty="0"/>
              <a:t>不可原封不动</a:t>
            </a:r>
            <a:r>
              <a:rPr lang="en-US" altLang="zh-CN" dirty="0"/>
              <a:t>copy</a:t>
            </a:r>
            <a:r>
              <a:rPr lang="zh-CN" altLang="en-US" dirty="0"/>
              <a:t>网络上内容</a:t>
            </a:r>
          </a:p>
          <a:p>
            <a:pPr lvl="1"/>
            <a:r>
              <a:rPr lang="zh-CN" altLang="en-US" dirty="0"/>
              <a:t>阐述每一代</a:t>
            </a:r>
            <a:r>
              <a:rPr lang="en-US" altLang="zh-CN" dirty="0"/>
              <a:t>CPU</a:t>
            </a:r>
            <a:r>
              <a:rPr lang="zh-CN" altLang="en-US" dirty="0"/>
              <a:t>相比前一代</a:t>
            </a:r>
            <a:r>
              <a:rPr lang="en-US" altLang="zh-CN" dirty="0"/>
              <a:t>CPU</a:t>
            </a:r>
            <a:r>
              <a:rPr lang="zh-CN" altLang="en-US" dirty="0"/>
              <a:t>在技术上的先进性与不足</a:t>
            </a:r>
          </a:p>
          <a:p>
            <a:r>
              <a:rPr lang="zh-CN" altLang="en-US" dirty="0"/>
              <a:t>目的</a:t>
            </a:r>
          </a:p>
          <a:p>
            <a:pPr lvl="1"/>
            <a:r>
              <a:rPr lang="zh-CN" altLang="en-US" dirty="0"/>
              <a:t>了解</a:t>
            </a:r>
            <a:r>
              <a:rPr lang="en-US" altLang="zh-CN" dirty="0"/>
              <a:t>CPU</a:t>
            </a:r>
            <a:r>
              <a:rPr lang="zh-CN" altLang="en-US" dirty="0"/>
              <a:t>的发展更</a:t>
            </a:r>
            <a:r>
              <a:rPr lang="zh-CN" altLang="en-US"/>
              <a:t>有利于掌握保护</a:t>
            </a:r>
            <a:r>
              <a:rPr lang="zh-CN" altLang="en-US" dirty="0"/>
              <a:t>模式、实模式的概念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</a:pPr>
            <a:r>
              <a:rPr lang="en-US" altLang="zh-CN" sz="2400"/>
              <a:t>Figure 1-9. A typical memory hierarchy. </a:t>
            </a:r>
            <a:br>
              <a:rPr lang="en-US" altLang="zh-CN" sz="2400"/>
            </a:br>
            <a:r>
              <a:rPr lang="en-US" altLang="zh-CN" sz="2400"/>
              <a:t>The numbers are very rough approximations.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n-US" altLang="zh-CN" sz="3600" b="1"/>
              <a:t>1.4.2 Memory (1)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endParaRPr lang="zh-CN" altLang="zh-CN" sz="1200" b="1">
              <a:solidFill>
                <a:srgbClr val="898989"/>
              </a:solidFill>
              <a:latin typeface="Times New Roman" pitchFamily="18" charset="0"/>
            </a:endParaRPr>
          </a:p>
        </p:txBody>
      </p:sp>
      <p:pic>
        <p:nvPicPr>
          <p:cNvPr id="28677" name="Picture 5" descr="01-0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" y="1747838"/>
            <a:ext cx="8305800" cy="3362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331913" y="1412875"/>
            <a:ext cx="5957887" cy="480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zh-CN" altLang="en-US" sz="2800">
                <a:latin typeface="楷体" pitchFamily="49" charset="-122"/>
                <a:ea typeface="楷体" pitchFamily="49" charset="-122"/>
              </a:rPr>
              <a:t>缓存要考虑的问题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:</a:t>
            </a:r>
          </a:p>
          <a:p>
            <a:pPr marL="609600" indent="-609600" eaLnBrk="0" hangingPunct="0">
              <a:spcBef>
                <a:spcPct val="20000"/>
              </a:spcBef>
            </a:pPr>
            <a:endParaRPr lang="en-US" altLang="zh-CN" sz="2800">
              <a:latin typeface="楷体" pitchFamily="49" charset="-122"/>
              <a:ea typeface="楷体" pitchFamily="49" charset="-122"/>
            </a:endParaRPr>
          </a:p>
          <a:p>
            <a:pPr marL="609600" indent="-609600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zh-CN" altLang="en-US" sz="2800">
                <a:latin typeface="楷体" pitchFamily="49" charset="-122"/>
                <a:ea typeface="楷体" pitchFamily="49" charset="-122"/>
              </a:rPr>
              <a:t>何时导入新的内容？</a:t>
            </a:r>
          </a:p>
          <a:p>
            <a:pPr marL="609600" indent="-609600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zh-CN" altLang="en-US" sz="2800">
                <a:latin typeface="楷体" pitchFamily="49" charset="-122"/>
                <a:ea typeface="楷体" pitchFamily="49" charset="-122"/>
              </a:rPr>
              <a:t>导入到何处？</a:t>
            </a:r>
          </a:p>
          <a:p>
            <a:pPr marL="609600" indent="-609600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zh-CN" altLang="en-US" sz="2800">
                <a:latin typeface="楷体" pitchFamily="49" charset="-122"/>
                <a:ea typeface="楷体" pitchFamily="49" charset="-122"/>
              </a:rPr>
              <a:t>何时导出旧的内容？</a:t>
            </a:r>
          </a:p>
          <a:p>
            <a:pPr marL="609600" indent="-609600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zh-CN" altLang="en-US" sz="2800">
                <a:latin typeface="楷体" pitchFamily="49" charset="-122"/>
                <a:ea typeface="楷体" pitchFamily="49" charset="-122"/>
              </a:rPr>
              <a:t>导出到何处？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n-US" altLang="zh-CN" sz="3600" b="1"/>
              <a:t>1.4.2 Memory (2)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endParaRPr lang="zh-CN" altLang="zh-CN" sz="1200" b="1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</a:pPr>
            <a:r>
              <a:rPr lang="en-US" altLang="zh-CN" sz="2400"/>
              <a:t>Figure 1-10. Structure of a disk drive.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n-US" altLang="zh-CN" sz="3600" b="1"/>
              <a:t>1.4.3 Disks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endParaRPr lang="zh-CN" altLang="zh-CN" sz="1200" b="1">
              <a:solidFill>
                <a:srgbClr val="898989"/>
              </a:solidFill>
              <a:latin typeface="Times New Roman" pitchFamily="18" charset="0"/>
            </a:endParaRPr>
          </a:p>
        </p:txBody>
      </p:sp>
      <p:pic>
        <p:nvPicPr>
          <p:cNvPr id="32773" name="Picture 5" descr="01-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1088" y="1419225"/>
            <a:ext cx="6981825" cy="4019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</a:pPr>
            <a:r>
              <a:rPr lang="en-US" altLang="zh-CN" sz="2400"/>
              <a:t>Figure 1-11. (a) The steps in starting an I/O device and </a:t>
            </a:r>
            <a:br>
              <a:rPr lang="en-US" altLang="zh-CN" sz="2400"/>
            </a:br>
            <a:r>
              <a:rPr lang="en-US" altLang="zh-CN" sz="2400"/>
              <a:t>getting an interrupt. 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n-US" altLang="zh-CN" sz="3600" b="1"/>
              <a:t>1.4.4 I/O Devices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endParaRPr lang="zh-CN" altLang="zh-CN" sz="1200" b="1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5741988" y="1644650"/>
            <a:ext cx="3049587" cy="37687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4822" name="Picture 6" descr="01-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88" y="1879600"/>
            <a:ext cx="7286625" cy="3028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5991225"/>
            <a:ext cx="91440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</a:pPr>
            <a:r>
              <a:rPr lang="en-US" altLang="zh-CN" sz="2400"/>
              <a:t>Figure 1-12. The structure of a large Pentium system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n-US" altLang="zh-CN" sz="3600" b="1"/>
              <a:t>1.4.5 Buses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endParaRPr lang="zh-CN" altLang="zh-CN" sz="1200" b="1">
              <a:solidFill>
                <a:srgbClr val="898989"/>
              </a:solidFill>
              <a:latin typeface="Times New Roman" pitchFamily="18" charset="0"/>
            </a:endParaRPr>
          </a:p>
        </p:txBody>
      </p:sp>
      <p:pic>
        <p:nvPicPr>
          <p:cNvPr id="36869" name="Picture 5" descr="01-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2263" y="1279525"/>
            <a:ext cx="5959475" cy="4298950"/>
          </a:xfrm>
          <a:prstGeom prst="rect">
            <a:avLst/>
          </a:prstGeom>
          <a:noFill/>
        </p:spPr>
      </p:pic>
      <p:sp>
        <p:nvSpPr>
          <p:cNvPr id="36870" name="AutoShape 6"/>
          <p:cNvSpPr>
            <a:spLocks noChangeArrowheads="1"/>
          </p:cNvSpPr>
          <p:nvPr/>
        </p:nvSpPr>
        <p:spPr bwMode="auto">
          <a:xfrm>
            <a:off x="6084888" y="4365625"/>
            <a:ext cx="2016125" cy="431800"/>
          </a:xfrm>
          <a:prstGeom prst="wedgeRoundRectCallout">
            <a:avLst>
              <a:gd name="adj1" fmla="val -62282"/>
              <a:gd name="adj2" fmla="val -2610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/>
              <a:t>8.33Mhz</a:t>
            </a:r>
            <a:r>
              <a:rPr lang="zh-CN" altLang="en-US"/>
              <a:t>，</a:t>
            </a:r>
            <a:r>
              <a:rPr lang="en-US" altLang="zh-CN"/>
              <a:t>2Byte</a:t>
            </a:r>
          </a:p>
        </p:txBody>
      </p:sp>
      <p:sp>
        <p:nvSpPr>
          <p:cNvPr id="36871" name="AutoShape 7"/>
          <p:cNvSpPr>
            <a:spLocks noChangeArrowheads="1"/>
          </p:cNvSpPr>
          <p:nvPr/>
        </p:nvSpPr>
        <p:spPr bwMode="auto">
          <a:xfrm>
            <a:off x="6300788" y="1916113"/>
            <a:ext cx="2016125" cy="322262"/>
          </a:xfrm>
          <a:prstGeom prst="wedgeRoundRectCallout">
            <a:avLst>
              <a:gd name="adj1" fmla="val -43542"/>
              <a:gd name="adj2" fmla="val 10418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/>
              <a:t>66MHz</a:t>
            </a:r>
            <a:r>
              <a:rPr lang="zh-CN" altLang="en-US"/>
              <a:t>，</a:t>
            </a:r>
            <a:r>
              <a:rPr lang="en-US" altLang="zh-CN"/>
              <a:t>8Byte</a:t>
            </a:r>
          </a:p>
        </p:txBody>
      </p:sp>
      <p:sp>
        <p:nvSpPr>
          <p:cNvPr id="36872" name="AutoShape 8"/>
          <p:cNvSpPr>
            <a:spLocks noChangeArrowheads="1"/>
          </p:cNvSpPr>
          <p:nvPr/>
        </p:nvSpPr>
        <p:spPr bwMode="auto">
          <a:xfrm>
            <a:off x="3276600" y="2781300"/>
            <a:ext cx="1057275" cy="465138"/>
          </a:xfrm>
          <a:prstGeom prst="wedgeRoundRectCallout">
            <a:avLst>
              <a:gd name="adj1" fmla="val -31380"/>
              <a:gd name="adj2" fmla="val 8925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/>
              <a:t>60MB/s</a:t>
            </a:r>
          </a:p>
        </p:txBody>
      </p:sp>
      <p:sp>
        <p:nvSpPr>
          <p:cNvPr id="36873" name="AutoShape 9"/>
          <p:cNvSpPr>
            <a:spLocks noChangeArrowheads="1"/>
          </p:cNvSpPr>
          <p:nvPr/>
        </p:nvSpPr>
        <p:spPr bwMode="auto">
          <a:xfrm>
            <a:off x="5435600" y="3213100"/>
            <a:ext cx="1152525" cy="393700"/>
          </a:xfrm>
          <a:prstGeom prst="wedgeRoundRectCallout">
            <a:avLst>
              <a:gd name="adj1" fmla="val -45042"/>
              <a:gd name="adj2" fmla="val 8104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/>
              <a:t>133MHz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animBg="1"/>
      <p:bldP spid="36871" grpId="0" animBg="1"/>
      <p:bldP spid="36872" grpId="0" animBg="1"/>
      <p:bldP spid="368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151235608759140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750" y="3078087"/>
            <a:ext cx="1138919" cy="1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 descr="161235608759140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596" y="1485572"/>
            <a:ext cx="1392296" cy="1366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6" descr="171235608759140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550" y="3191358"/>
            <a:ext cx="1307837" cy="1305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8" descr="191235608759140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03" y="3146016"/>
            <a:ext cx="1621359" cy="121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9" descr="201235608759140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30" y="4957674"/>
            <a:ext cx="1183707" cy="115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0" descr="211235608759140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468" y="1564096"/>
            <a:ext cx="1776202" cy="105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1" descr="221235608759140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550" y="1425890"/>
            <a:ext cx="1453721" cy="1335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2" descr="231235608759140.pn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3103786"/>
            <a:ext cx="1392297" cy="129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3" descr="241235608759140.png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51" y="1591801"/>
            <a:ext cx="1160674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4" descr="251235608759140.png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548" y="4496636"/>
            <a:ext cx="1461399" cy="142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892078"/>
            <a:ext cx="1131586" cy="1131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892078"/>
            <a:ext cx="1860483" cy="121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1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3600" b="1"/>
              <a:t>1.5 The Operating System Zoo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4925" y="1125538"/>
            <a:ext cx="8964613" cy="526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zh-CN" sz="2800"/>
              <a:t>Mainframe operating systems </a:t>
            </a:r>
            <a:r>
              <a:rPr lang="zh-CN" altLang="en-US" sz="2800"/>
              <a:t>（大型机）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zh-CN" sz="2800"/>
              <a:t>Server operating systems</a:t>
            </a:r>
            <a:r>
              <a:rPr lang="zh-CN" altLang="en-US" sz="2800"/>
              <a:t>（服务器）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zh-CN" sz="2800"/>
              <a:t>Multiprocessor operating systems</a:t>
            </a:r>
            <a:r>
              <a:rPr lang="zh-CN" altLang="en-US" sz="2800"/>
              <a:t>（多处理器）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zh-CN" sz="2800"/>
              <a:t>Personal computer operating systems</a:t>
            </a:r>
            <a:r>
              <a:rPr lang="zh-CN" altLang="en-US" sz="2800"/>
              <a:t>（个人计算机）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zh-CN" sz="2800"/>
              <a:t>Handheld operating systems</a:t>
            </a:r>
            <a:r>
              <a:rPr lang="zh-CN" altLang="en-US" sz="2800"/>
              <a:t>（掌上电脑）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zh-CN" sz="2800"/>
              <a:t>Embedded operating systems</a:t>
            </a:r>
            <a:r>
              <a:rPr lang="zh-CN" altLang="en-US" sz="2800"/>
              <a:t>（嵌入式）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zh-CN" sz="2800"/>
              <a:t>Sensor node operating systems</a:t>
            </a:r>
            <a:r>
              <a:rPr lang="zh-CN" altLang="en-US" sz="2800"/>
              <a:t>（传感器）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zh-CN" sz="2800"/>
              <a:t>Real-time operating systems</a:t>
            </a:r>
            <a:r>
              <a:rPr lang="zh-CN" altLang="en-US" sz="2800"/>
              <a:t>（实时操作系统）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zh-CN" sz="2800"/>
              <a:t>Smart card operating systems</a:t>
            </a:r>
            <a:r>
              <a:rPr lang="zh-CN" altLang="en-US" sz="2800"/>
              <a:t>（智能卡系统）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zh-CN" sz="2800"/>
              <a:t>……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6632575"/>
            <a:ext cx="914400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endParaRPr lang="zh-CN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750888" y="1300163"/>
            <a:ext cx="7566025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zh-CN" altLang="en-US" sz="2800">
                <a:latin typeface="楷体" pitchFamily="49" charset="-122"/>
                <a:ea typeface="楷体" pitchFamily="49" charset="-122"/>
              </a:rPr>
              <a:t>进程 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Process</a:t>
            </a:r>
          </a:p>
          <a:p>
            <a:pPr marL="609600" indent="-609600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zh-CN" altLang="en-US" sz="2800">
                <a:latin typeface="楷体" pitchFamily="49" charset="-122"/>
                <a:ea typeface="楷体" pitchFamily="49" charset="-122"/>
              </a:rPr>
              <a:t>地址空间 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Address Space</a:t>
            </a:r>
          </a:p>
          <a:p>
            <a:pPr marL="609600" indent="-609600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zh-CN" altLang="en-US" sz="2800">
                <a:latin typeface="楷体" pitchFamily="49" charset="-122"/>
                <a:ea typeface="楷体" pitchFamily="49" charset="-122"/>
              </a:rPr>
              <a:t>文件 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File</a:t>
            </a:r>
          </a:p>
          <a:p>
            <a:pPr marL="609600" indent="-609600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zh-CN" altLang="en-US" sz="2800">
                <a:latin typeface="楷体" pitchFamily="49" charset="-122"/>
                <a:ea typeface="楷体" pitchFamily="49" charset="-122"/>
              </a:rPr>
              <a:t>安全 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Security</a:t>
            </a:r>
          </a:p>
          <a:p>
            <a:pPr marL="609600" indent="-609600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zh-CN" altLang="en-US" sz="2800">
                <a:latin typeface="楷体" pitchFamily="49" charset="-122"/>
                <a:ea typeface="楷体" pitchFamily="49" charset="-122"/>
              </a:rPr>
              <a:t>系统调用 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System Call</a:t>
            </a:r>
          </a:p>
          <a:p>
            <a:pPr marL="609600" indent="-609600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zh-CN" sz="2800">
                <a:latin typeface="楷体" pitchFamily="49" charset="-122"/>
                <a:ea typeface="楷体" pitchFamily="49" charset="-122"/>
              </a:rPr>
              <a:t> shell</a:t>
            </a: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n-US" altLang="zh-CN" sz="3600" b="1"/>
              <a:t>1.6 Operating System Concepts</a:t>
            </a:r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endParaRPr lang="zh-CN" altLang="zh-CN" sz="1200" b="1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87338"/>
            <a:ext cx="7543800" cy="1449387"/>
          </a:xfrm>
        </p:spPr>
        <p:txBody>
          <a:bodyPr/>
          <a:lstStyle/>
          <a:p>
            <a:r>
              <a:rPr lang="en-US" altLang="zh-CN"/>
              <a:t>1.6.1 </a:t>
            </a:r>
            <a:r>
              <a:rPr lang="zh-CN" altLang="en-US"/>
              <a:t>进程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00200" y="1846263"/>
            <a:ext cx="7543800" cy="4022725"/>
          </a:xfrm>
        </p:spPr>
        <p:txBody>
          <a:bodyPr/>
          <a:lstStyle/>
          <a:p>
            <a:r>
              <a:rPr lang="zh-CN" altLang="en-US"/>
              <a:t>本质上是一个正在执行的程序</a:t>
            </a:r>
          </a:p>
          <a:p>
            <a:pPr lvl="1"/>
            <a:r>
              <a:rPr lang="zh-CN" altLang="en-US"/>
              <a:t>有自己的活动状态</a:t>
            </a:r>
          </a:p>
          <a:p>
            <a:pPr lvl="2"/>
            <a:r>
              <a:rPr lang="zh-CN" altLang="en-US"/>
              <a:t>有哪些状态？</a:t>
            </a:r>
          </a:p>
          <a:p>
            <a:r>
              <a:rPr lang="en-US" altLang="zh-CN"/>
              <a:t>OS</a:t>
            </a:r>
            <a:r>
              <a:rPr lang="zh-CN" altLang="en-US"/>
              <a:t>通过进程表来维护进程</a:t>
            </a:r>
          </a:p>
          <a:p>
            <a:pPr lvl="1"/>
            <a:r>
              <a:rPr lang="zh-CN" altLang="en-US"/>
              <a:t>如何维护？</a:t>
            </a:r>
          </a:p>
          <a:p>
            <a:pPr lvl="1"/>
            <a:r>
              <a:rPr lang="zh-CN" altLang="en-US"/>
              <a:t>要考虑哪些问题？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lnSpc>
                <a:spcPct val="90000"/>
              </a:lnSpc>
            </a:pPr>
            <a:r>
              <a:rPr lang="en-US" altLang="zh-CN" sz="4400" b="1"/>
              <a:t>1.6.1</a:t>
            </a:r>
            <a:r>
              <a:rPr lang="en-US" altLang="zh-CN" sz="4400" b="1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4400" b="1">
                <a:latin typeface="黑体" pitchFamily="49" charset="-122"/>
                <a:ea typeface="黑体" pitchFamily="49" charset="-122"/>
              </a:rPr>
              <a:t>进程</a:t>
            </a: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-36513" y="908050"/>
            <a:ext cx="9144001" cy="503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ctr">
              <a:lnSpc>
                <a:spcPct val="90000"/>
              </a:lnSpc>
              <a:spcBef>
                <a:spcPct val="20000"/>
              </a:spcBef>
            </a:pPr>
            <a:endParaRPr lang="en-US" altLang="zh-CN" sz="2400"/>
          </a:p>
          <a:p>
            <a:pPr marL="609600" indent="-609600" algn="ctr">
              <a:lnSpc>
                <a:spcPct val="90000"/>
              </a:lnSpc>
              <a:spcBef>
                <a:spcPct val="20000"/>
              </a:spcBef>
            </a:pPr>
            <a:endParaRPr lang="en-US" altLang="zh-CN" sz="2400"/>
          </a:p>
          <a:p>
            <a:pPr marL="609600" indent="-609600" algn="ctr">
              <a:lnSpc>
                <a:spcPct val="90000"/>
              </a:lnSpc>
              <a:spcBef>
                <a:spcPct val="20000"/>
              </a:spcBef>
            </a:pPr>
            <a:endParaRPr lang="en-US" altLang="zh-CN" sz="2400"/>
          </a:p>
          <a:p>
            <a:pPr marL="609600" indent="-609600" algn="ctr">
              <a:lnSpc>
                <a:spcPct val="90000"/>
              </a:lnSpc>
              <a:spcBef>
                <a:spcPct val="20000"/>
              </a:spcBef>
            </a:pPr>
            <a:endParaRPr lang="en-US" altLang="zh-CN" sz="2400"/>
          </a:p>
          <a:p>
            <a:pPr marL="609600" indent="-609600" algn="ctr">
              <a:lnSpc>
                <a:spcPct val="90000"/>
              </a:lnSpc>
              <a:spcBef>
                <a:spcPct val="20000"/>
              </a:spcBef>
            </a:pPr>
            <a:endParaRPr lang="en-US" altLang="zh-CN" sz="2400"/>
          </a:p>
          <a:p>
            <a:pPr marL="609600" indent="-609600" algn="ctr">
              <a:lnSpc>
                <a:spcPct val="90000"/>
              </a:lnSpc>
              <a:spcBef>
                <a:spcPct val="20000"/>
              </a:spcBef>
            </a:pPr>
            <a:endParaRPr lang="en-US" altLang="zh-CN" sz="2400"/>
          </a:p>
          <a:p>
            <a:pPr marL="609600" indent="-609600" algn="ctr">
              <a:lnSpc>
                <a:spcPct val="90000"/>
              </a:lnSpc>
              <a:spcBef>
                <a:spcPct val="20000"/>
              </a:spcBef>
            </a:pPr>
            <a:endParaRPr lang="en-US" altLang="zh-CN" sz="2400"/>
          </a:p>
          <a:p>
            <a:pPr marL="609600" indent="-609600" algn="ctr">
              <a:lnSpc>
                <a:spcPct val="90000"/>
              </a:lnSpc>
              <a:spcBef>
                <a:spcPct val="20000"/>
              </a:spcBef>
            </a:pPr>
            <a:endParaRPr lang="en-US" altLang="zh-CN" sz="2400"/>
          </a:p>
          <a:p>
            <a:pPr marL="609600" indent="-609600" algn="ctr">
              <a:lnSpc>
                <a:spcPct val="90000"/>
              </a:lnSpc>
              <a:spcBef>
                <a:spcPct val="20000"/>
              </a:spcBef>
            </a:pPr>
            <a:endParaRPr lang="en-US" altLang="zh-CN" sz="2400"/>
          </a:p>
          <a:p>
            <a:pPr marL="609600" indent="-609600"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/>
              <a:t>Figure 1-13. A process tree. Process A created two child processes, B and C. Process B created three child processes, D, E, and F.</a:t>
            </a: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0" y="6632575"/>
            <a:ext cx="914400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endParaRPr lang="zh-CN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  <p:pic>
        <p:nvPicPr>
          <p:cNvPr id="154629" name="Picture 5" descr="01-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675" y="1844675"/>
            <a:ext cx="2724150" cy="2009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87338"/>
            <a:ext cx="7543800" cy="1449387"/>
          </a:xfrm>
        </p:spPr>
        <p:txBody>
          <a:bodyPr/>
          <a:lstStyle/>
          <a:p>
            <a:r>
              <a:rPr lang="en-US" altLang="zh-CN"/>
              <a:t>1.6.2 </a:t>
            </a:r>
            <a:r>
              <a:rPr lang="zh-CN" altLang="en-US"/>
              <a:t>地址空间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600200"/>
            <a:ext cx="7210425" cy="4525963"/>
          </a:xfrm>
        </p:spPr>
        <p:txBody>
          <a:bodyPr/>
          <a:lstStyle/>
          <a:p>
            <a:r>
              <a:rPr lang="zh-CN" altLang="en-US"/>
              <a:t>一个程序可以使用的地址的集合</a:t>
            </a:r>
          </a:p>
          <a:p>
            <a:r>
              <a:rPr lang="zh-CN" altLang="en-US"/>
              <a:t>思考：</a:t>
            </a:r>
          </a:p>
          <a:p>
            <a:pPr lvl="1"/>
            <a:r>
              <a:rPr lang="zh-CN" altLang="en-US"/>
              <a:t>一个进程的地址空间是否可以大于主存自身的空间？</a:t>
            </a:r>
          </a:p>
          <a:p>
            <a:pPr lvl="1"/>
            <a:r>
              <a:rPr lang="zh-CN" altLang="en-US"/>
              <a:t>若干个进程地址空间之和是否可以大于主存自身的空间？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87338"/>
            <a:ext cx="7543800" cy="1449387"/>
          </a:xfrm>
          <a:noFill/>
          <a:ln/>
        </p:spPr>
        <p:txBody>
          <a:bodyPr/>
          <a:lstStyle/>
          <a:p>
            <a:r>
              <a:rPr lang="en-US" altLang="zh-CN"/>
              <a:t>1.6.3 </a:t>
            </a:r>
            <a:r>
              <a:rPr lang="zh-CN" altLang="en-US"/>
              <a:t>文件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00200" y="1846263"/>
            <a:ext cx="7543800" cy="4022725"/>
          </a:xfrm>
        </p:spPr>
        <p:txBody>
          <a:bodyPr/>
          <a:lstStyle/>
          <a:p>
            <a:r>
              <a:rPr lang="zh-CN" altLang="en-US"/>
              <a:t>文件系统</a:t>
            </a:r>
          </a:p>
          <a:p>
            <a:r>
              <a:rPr lang="zh-CN" altLang="en-US"/>
              <a:t>目录</a:t>
            </a:r>
          </a:p>
          <a:p>
            <a:r>
              <a:rPr lang="zh-CN" altLang="en-US"/>
              <a:t>路径</a:t>
            </a:r>
          </a:p>
          <a:p>
            <a:pPr lvl="1"/>
            <a:r>
              <a:rPr lang="zh-CN" altLang="en-US"/>
              <a:t>绝对路径</a:t>
            </a:r>
          </a:p>
          <a:p>
            <a:pPr lvl="1"/>
            <a:r>
              <a:rPr lang="zh-CN" altLang="en-US"/>
              <a:t>相对路径</a:t>
            </a:r>
          </a:p>
          <a:p>
            <a:r>
              <a:rPr lang="zh-CN" altLang="en-US"/>
              <a:t>文件的访问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ChangeArrowheads="1"/>
          </p:cNvSpPr>
          <p:nvPr/>
        </p:nvSpPr>
        <p:spPr bwMode="auto">
          <a:xfrm>
            <a:off x="0" y="5827713"/>
            <a:ext cx="91440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990600" lvl="1" indent="-533400" algn="ctr" eaLnBrk="0" hangingPunct="0">
              <a:spcBef>
                <a:spcPct val="20000"/>
              </a:spcBef>
            </a:pPr>
            <a:r>
              <a:rPr lang="en-US" altLang="zh-CN" sz="2400"/>
              <a:t>Figure 1-14. A file system for a university department.</a:t>
            </a:r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endParaRPr lang="zh-CN" altLang="zh-CN" sz="1200" b="1">
              <a:solidFill>
                <a:srgbClr val="898989"/>
              </a:solidFill>
              <a:latin typeface="Times New Roman" pitchFamily="18" charset="0"/>
            </a:endParaRPr>
          </a:p>
        </p:txBody>
      </p:sp>
      <p:pic>
        <p:nvPicPr>
          <p:cNvPr id="156677" name="Picture 5" descr="01-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6675" y="1271588"/>
            <a:ext cx="6470650" cy="4314825"/>
          </a:xfrm>
          <a:prstGeom prst="rect">
            <a:avLst/>
          </a:prstGeom>
          <a:noFill/>
        </p:spPr>
      </p:pic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0" y="4445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4400" b="1">
                <a:ea typeface="黑体" pitchFamily="49" charset="-122"/>
                <a:cs typeface="宋体" pitchFamily="2" charset="-122"/>
              </a:rPr>
              <a:t>1.6.3 </a:t>
            </a:r>
            <a:r>
              <a:rPr lang="zh-CN" altLang="en-US" sz="4400" b="1">
                <a:ea typeface="黑体" pitchFamily="49" charset="-122"/>
                <a:cs typeface="宋体" pitchFamily="2" charset="-122"/>
              </a:rPr>
              <a:t>文件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87338"/>
            <a:ext cx="7543800" cy="1449387"/>
          </a:xfrm>
        </p:spPr>
        <p:txBody>
          <a:bodyPr/>
          <a:lstStyle/>
          <a:p>
            <a:r>
              <a:rPr lang="en-US" altLang="zh-CN"/>
              <a:t>1.6.4 </a:t>
            </a:r>
            <a:r>
              <a:rPr lang="zh-CN" altLang="en-US"/>
              <a:t>安全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00200" y="1846263"/>
            <a:ext cx="7543800" cy="4022725"/>
          </a:xfrm>
        </p:spPr>
        <p:txBody>
          <a:bodyPr/>
          <a:lstStyle/>
          <a:p>
            <a:r>
              <a:rPr lang="zh-CN" altLang="en-US"/>
              <a:t>数据应该受到保护</a:t>
            </a:r>
          </a:p>
          <a:p>
            <a:pPr lvl="1"/>
            <a:r>
              <a:rPr lang="zh-CN" altLang="en-US"/>
              <a:t>存储</a:t>
            </a:r>
          </a:p>
          <a:p>
            <a:pPr lvl="2"/>
            <a:r>
              <a:rPr lang="zh-CN" altLang="en-US"/>
              <a:t>访问保护、反病毒保护、实体安全保护</a:t>
            </a:r>
          </a:p>
          <a:p>
            <a:pPr lvl="1"/>
            <a:r>
              <a:rPr lang="zh-CN" altLang="en-US"/>
              <a:t>处理</a:t>
            </a:r>
          </a:p>
          <a:p>
            <a:pPr lvl="1"/>
            <a:r>
              <a:rPr lang="zh-CN" altLang="en-US"/>
              <a:t>传输</a:t>
            </a:r>
          </a:p>
          <a:p>
            <a:pPr lvl="2"/>
            <a:r>
              <a:rPr lang="zh-CN" altLang="en-US"/>
              <a:t>完整、机密、认证、非否认</a:t>
            </a:r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87338"/>
            <a:ext cx="7543800" cy="1449387"/>
          </a:xfrm>
        </p:spPr>
        <p:txBody>
          <a:bodyPr/>
          <a:lstStyle/>
          <a:p>
            <a:r>
              <a:rPr lang="en-US" altLang="zh-CN"/>
              <a:t>1.6.5 Shell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00200" y="1846263"/>
            <a:ext cx="7543800" cy="4022725"/>
          </a:xfrm>
        </p:spPr>
        <p:txBody>
          <a:bodyPr/>
          <a:lstStyle/>
          <a:p>
            <a:r>
              <a:rPr lang="zh-CN" altLang="en-US"/>
              <a:t>是个什么东东？</a:t>
            </a:r>
          </a:p>
          <a:p>
            <a:pPr lvl="1"/>
            <a:r>
              <a:rPr lang="zh-CN" altLang="en-US"/>
              <a:t>操作系统的壳</a:t>
            </a:r>
          </a:p>
          <a:p>
            <a:r>
              <a:rPr lang="zh-CN" altLang="en-US"/>
              <a:t>用户与</a:t>
            </a:r>
            <a:r>
              <a:rPr lang="en-US" altLang="zh-CN"/>
              <a:t>OS</a:t>
            </a:r>
            <a:r>
              <a:rPr lang="zh-CN" altLang="en-US"/>
              <a:t>之间的接口</a:t>
            </a:r>
          </a:p>
          <a:p>
            <a:pPr lvl="1"/>
            <a:r>
              <a:rPr lang="en-US" altLang="zh-CN"/>
              <a:t>Unix</a:t>
            </a:r>
            <a:r>
              <a:rPr lang="zh-CN" altLang="en-US"/>
              <a:t>： </a:t>
            </a:r>
            <a:r>
              <a:rPr lang="en-US" altLang="zh-CN"/>
              <a:t>sh</a:t>
            </a:r>
            <a:r>
              <a:rPr lang="zh-CN" altLang="en-US"/>
              <a:t>、</a:t>
            </a:r>
            <a:r>
              <a:rPr lang="en-US" altLang="zh-CN"/>
              <a:t>bash</a:t>
            </a:r>
            <a:r>
              <a:rPr lang="zh-CN" altLang="en-US"/>
              <a:t>等</a:t>
            </a:r>
          </a:p>
          <a:p>
            <a:pPr lvl="1"/>
            <a:r>
              <a:rPr lang="en-US" altLang="zh-CN"/>
              <a:t>Windows</a:t>
            </a:r>
            <a:r>
              <a:rPr lang="zh-CN" altLang="en-US"/>
              <a:t>： </a:t>
            </a:r>
            <a:r>
              <a:rPr lang="en-US" altLang="zh-CN"/>
              <a:t>command.exe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87338"/>
            <a:ext cx="7543800" cy="1449387"/>
          </a:xfrm>
        </p:spPr>
        <p:txBody>
          <a:bodyPr/>
          <a:lstStyle/>
          <a:p>
            <a:r>
              <a:rPr lang="en-US" altLang="zh-CN"/>
              <a:t>1.6.6 </a:t>
            </a:r>
            <a:r>
              <a:rPr lang="zh-CN" altLang="en-US"/>
              <a:t>系统调用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00200" y="1846263"/>
            <a:ext cx="7543800" cy="4022725"/>
          </a:xfrm>
        </p:spPr>
        <p:txBody>
          <a:bodyPr/>
          <a:lstStyle/>
          <a:p>
            <a:r>
              <a:rPr lang="zh-CN" altLang="en-US"/>
              <a:t>可以深入到内核的一个特殊过程调用</a:t>
            </a:r>
          </a:p>
          <a:p>
            <a:r>
              <a:rPr lang="zh-CN" altLang="en-US"/>
              <a:t>系统调用的过程</a:t>
            </a:r>
          </a:p>
          <a:p>
            <a:pPr lvl="1"/>
            <a:r>
              <a:rPr lang="zh-CN" altLang="en-US"/>
              <a:t>假设用户在用户态下执行程序，需要系统服务</a:t>
            </a:r>
          </a:p>
          <a:p>
            <a:pPr lvl="1"/>
            <a:r>
              <a:rPr lang="zh-CN" altLang="en-US"/>
              <a:t>执行一个系统调用指令</a:t>
            </a:r>
          </a:p>
          <a:p>
            <a:pPr lvl="1"/>
            <a:r>
              <a:rPr lang="zh-CN" altLang="en-US"/>
              <a:t>操作系统进行参数检查，找到所需进程，转移控制权</a:t>
            </a:r>
          </a:p>
          <a:p>
            <a:pPr lvl="1"/>
            <a:r>
              <a:rPr lang="zh-CN" altLang="en-US"/>
              <a:t>执行系统调用</a:t>
            </a:r>
          </a:p>
          <a:p>
            <a:pPr lvl="1"/>
            <a:r>
              <a:rPr lang="zh-CN" altLang="en-US"/>
              <a:t>返回到用户态</a:t>
            </a:r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5" descr="281235608759140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6" y="3284984"/>
            <a:ext cx="1768972" cy="901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6" descr="291235608759140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618355"/>
            <a:ext cx="1517669" cy="1219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7" descr="301235608759140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75070"/>
            <a:ext cx="1220788" cy="1093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1" descr="341235608759140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700808"/>
            <a:ext cx="1273758" cy="1019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3" descr="361235608759140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026290"/>
            <a:ext cx="1398177" cy="1160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 descr="http://www.operating-system.org/betriebssystem/gfx/logo/aix_logo.jp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953" y="3084083"/>
            <a:ext cx="1369413" cy="136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881" y="4941168"/>
            <a:ext cx="1127714" cy="1014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5" descr="261235608759140.pn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32" y="4614380"/>
            <a:ext cx="1515146" cy="1243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26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3" y="4988655"/>
            <a:ext cx="1674443" cy="967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028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ChangeArrowheads="1"/>
          </p:cNvSpPr>
          <p:nvPr/>
        </p:nvSpPr>
        <p:spPr bwMode="auto">
          <a:xfrm>
            <a:off x="0" y="5837238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</a:pPr>
            <a:r>
              <a:rPr lang="en-US" altLang="zh-CN" sz="2400"/>
              <a:t>Figure 1-17. The 11 steps in making the system call </a:t>
            </a:r>
            <a:br>
              <a:rPr lang="en-US" altLang="zh-CN" sz="2400"/>
            </a:br>
            <a:r>
              <a:rPr lang="en-US" altLang="zh-CN" sz="2400"/>
              <a:t>read(fd, buffer, nbytes).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endParaRPr lang="zh-CN" altLang="zh-CN" sz="1200" b="1">
              <a:solidFill>
                <a:srgbClr val="898989"/>
              </a:solidFill>
              <a:latin typeface="Times New Roman" pitchFamily="18" charset="0"/>
            </a:endParaRPr>
          </a:p>
        </p:txBody>
      </p:sp>
      <p:pic>
        <p:nvPicPr>
          <p:cNvPr id="201733" name="Picture 5" descr="01-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8150" y="1166813"/>
            <a:ext cx="5727700" cy="4524375"/>
          </a:xfrm>
          <a:prstGeom prst="rect">
            <a:avLst/>
          </a:prstGeom>
          <a:noFill/>
        </p:spPr>
      </p:pic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0" y="4445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4400" b="1">
                <a:ea typeface="黑体" pitchFamily="49" charset="-122"/>
                <a:cs typeface="宋体" pitchFamily="2" charset="-122"/>
              </a:rPr>
              <a:t>1.6.6 </a:t>
            </a:r>
            <a:r>
              <a:rPr lang="zh-CN" altLang="en-US" sz="4400" b="1">
                <a:ea typeface="黑体" pitchFamily="49" charset="-122"/>
                <a:cs typeface="宋体" pitchFamily="2" charset="-122"/>
              </a:rPr>
              <a:t>系统调用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ChangeArrowheads="1"/>
          </p:cNvSpPr>
          <p:nvPr/>
        </p:nvSpPr>
        <p:spPr bwMode="auto">
          <a:xfrm>
            <a:off x="1014413" y="4411663"/>
            <a:ext cx="7572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altLang="zh-CN" sz="2400"/>
              <a:t>Figure 1-18. Some of the major POSIX system calls. </a:t>
            </a:r>
          </a:p>
        </p:txBody>
      </p:sp>
      <p:sp>
        <p:nvSpPr>
          <p:cNvPr id="203779" name="Rectangle 3"/>
          <p:cNvSpPr>
            <a:spLocks noChangeArrowheads="1"/>
          </p:cNvSpPr>
          <p:nvPr/>
        </p:nvSpPr>
        <p:spPr bwMode="auto">
          <a:xfrm>
            <a:off x="899592" y="0"/>
            <a:ext cx="824440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n-US" altLang="zh-CN" sz="3600" dirty="0">
                <a:solidFill>
                  <a:srgbClr val="FF0000"/>
                </a:solidFill>
              </a:rPr>
              <a:t>System Calls for Process Management</a:t>
            </a: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endParaRPr lang="zh-CN" altLang="zh-CN" sz="1200" b="1">
              <a:solidFill>
                <a:srgbClr val="898989"/>
              </a:solidFill>
              <a:latin typeface="Times New Roman" pitchFamily="18" charset="0"/>
            </a:endParaRPr>
          </a:p>
        </p:txBody>
      </p:sp>
      <p:pic>
        <p:nvPicPr>
          <p:cNvPr id="203781" name="Picture 5" descr="01-18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663" y="2035175"/>
            <a:ext cx="7750175" cy="185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</a:pPr>
            <a:r>
              <a:rPr lang="en-US" altLang="zh-CN" sz="2400"/>
              <a:t>Figure 1-23. The Win32 API calls that roughly correspond </a:t>
            </a:r>
            <a:br>
              <a:rPr lang="en-US" altLang="zh-CN" sz="2400"/>
            </a:br>
            <a:r>
              <a:rPr lang="en-US" altLang="zh-CN" sz="2400"/>
              <a:t>to the UNIX calls of Fig. 1-18.</a:t>
            </a:r>
          </a:p>
        </p:txBody>
      </p:sp>
      <p:sp>
        <p:nvSpPr>
          <p:cNvPr id="212995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n-US" altLang="zh-CN" sz="3600">
                <a:solidFill>
                  <a:srgbClr val="FF0000"/>
                </a:solidFill>
              </a:rPr>
              <a:t>Windows Win32 API</a:t>
            </a:r>
          </a:p>
        </p:txBody>
      </p:sp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endParaRPr lang="zh-CN" altLang="zh-CN" sz="1200" b="1">
              <a:solidFill>
                <a:srgbClr val="898989"/>
              </a:solidFill>
              <a:latin typeface="Times New Roman" pitchFamily="18" charset="0"/>
            </a:endParaRPr>
          </a:p>
        </p:txBody>
      </p:sp>
      <p:pic>
        <p:nvPicPr>
          <p:cNvPr id="212997" name="Picture 5" descr="01-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813" y="973138"/>
            <a:ext cx="5786437" cy="469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ChangeArrowheads="1"/>
          </p:cNvSpPr>
          <p:nvPr/>
        </p:nvSpPr>
        <p:spPr bwMode="auto">
          <a:xfrm>
            <a:off x="1047750" y="4413250"/>
            <a:ext cx="7826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altLang="zh-CN" sz="2400"/>
              <a:t>Figure 1-18. Some of the major POSIX system calls. </a:t>
            </a:r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915988" y="0"/>
            <a:ext cx="82280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n-US" altLang="zh-CN" sz="3600" dirty="0">
                <a:solidFill>
                  <a:srgbClr val="FF0000"/>
                </a:solidFill>
              </a:rPr>
              <a:t>System Calls for File Management (1)</a:t>
            </a: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endParaRPr lang="zh-CN" altLang="zh-CN" sz="1200" b="1">
              <a:solidFill>
                <a:srgbClr val="898989"/>
              </a:solidFill>
              <a:latin typeface="Times New Roman" pitchFamily="18" charset="0"/>
            </a:endParaRPr>
          </a:p>
        </p:txBody>
      </p:sp>
      <p:graphicFrame>
        <p:nvGraphicFramePr>
          <p:cNvPr id="205829" name="Object 5"/>
          <p:cNvGraphicFramePr>
            <a:graphicFrameLocks noChangeAspect="1"/>
          </p:cNvGraphicFramePr>
          <p:nvPr/>
        </p:nvGraphicFramePr>
        <p:xfrm>
          <a:off x="915988" y="1592263"/>
          <a:ext cx="71628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01" name="Image" r:id="rId4" imgW="19202400" imgH="6400800" progId="">
                  <p:embed/>
                </p:oleObj>
              </mc:Choice>
              <mc:Fallback>
                <p:oleObj name="Image" r:id="rId4" imgW="19202400" imgH="640080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1592263"/>
                        <a:ext cx="7162800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ChangeArrowheads="1"/>
          </p:cNvSpPr>
          <p:nvPr/>
        </p:nvSpPr>
        <p:spPr bwMode="auto">
          <a:xfrm>
            <a:off x="665163" y="4460875"/>
            <a:ext cx="785336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altLang="zh-CN" sz="2400"/>
              <a:t>Figure 1-18. Some of the major POSIX system calls. </a:t>
            </a:r>
          </a:p>
        </p:txBody>
      </p:sp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755576" y="0"/>
            <a:ext cx="838842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n-US" altLang="zh-CN" sz="3600" dirty="0">
                <a:solidFill>
                  <a:srgbClr val="FF0000"/>
                </a:solidFill>
              </a:rPr>
              <a:t>System Calls for File Management (2)</a:t>
            </a:r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endParaRPr lang="zh-CN" altLang="zh-CN" sz="1200" b="1">
              <a:solidFill>
                <a:srgbClr val="898989"/>
              </a:solidFill>
              <a:latin typeface="Times New Roman" pitchFamily="18" charset="0"/>
            </a:endParaRPr>
          </a:p>
        </p:txBody>
      </p:sp>
      <p:graphicFrame>
        <p:nvGraphicFramePr>
          <p:cNvPr id="207877" name="Object 5"/>
          <p:cNvGraphicFramePr>
            <a:graphicFrameLocks noChangeAspect="1"/>
          </p:cNvGraphicFramePr>
          <p:nvPr/>
        </p:nvGraphicFramePr>
        <p:xfrm>
          <a:off x="400050" y="1576388"/>
          <a:ext cx="8455025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49" name="Image" r:id="rId4" imgW="19202400" imgH="5486400" progId="">
                  <p:embed/>
                </p:oleObj>
              </mc:Choice>
              <mc:Fallback>
                <p:oleObj name="Image" r:id="rId4" imgW="19202400" imgH="548640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1576388"/>
                        <a:ext cx="8455025" cy="241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ChangeArrowheads="1"/>
          </p:cNvSpPr>
          <p:nvPr/>
        </p:nvSpPr>
        <p:spPr bwMode="auto">
          <a:xfrm>
            <a:off x="596900" y="4425950"/>
            <a:ext cx="828516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altLang="zh-CN" sz="2400"/>
              <a:t>Figure 1-18. Some of the major POSIX system calls. </a:t>
            </a:r>
          </a:p>
        </p:txBody>
      </p:sp>
      <p:sp>
        <p:nvSpPr>
          <p:cNvPr id="209923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n-US" altLang="zh-CN" sz="3600">
                <a:solidFill>
                  <a:srgbClr val="FF0000"/>
                </a:solidFill>
              </a:rPr>
              <a:t>Miscellaneous System Calls</a:t>
            </a:r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endParaRPr lang="zh-CN" altLang="zh-CN" sz="1200" b="1">
              <a:solidFill>
                <a:srgbClr val="898989"/>
              </a:solidFill>
              <a:latin typeface="Times New Roman" pitchFamily="18" charset="0"/>
            </a:endParaRPr>
          </a:p>
        </p:txBody>
      </p:sp>
      <p:graphicFrame>
        <p:nvGraphicFramePr>
          <p:cNvPr id="209925" name="Object 5"/>
          <p:cNvGraphicFramePr>
            <a:graphicFrameLocks noChangeAspect="1"/>
          </p:cNvGraphicFramePr>
          <p:nvPr/>
        </p:nvGraphicFramePr>
        <p:xfrm>
          <a:off x="317500" y="2065338"/>
          <a:ext cx="8550275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97" name="Image" r:id="rId4" imgW="19202400" imgH="3657600" progId="">
                  <p:embed/>
                </p:oleObj>
              </mc:Choice>
              <mc:Fallback>
                <p:oleObj name="Image" r:id="rId4" imgW="19202400" imgH="365760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2065338"/>
                        <a:ext cx="8550275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87338"/>
            <a:ext cx="7543800" cy="1449387"/>
          </a:xfrm>
        </p:spPr>
        <p:txBody>
          <a:bodyPr/>
          <a:lstStyle/>
          <a:p>
            <a:r>
              <a:rPr lang="en-US" altLang="zh-CN" b="0"/>
              <a:t> </a:t>
            </a:r>
            <a:r>
              <a:rPr lang="en-US" altLang="zh-CN"/>
              <a:t>1.7 </a:t>
            </a:r>
            <a:r>
              <a:rPr lang="zh-CN" altLang="en-US"/>
              <a:t>操作系统的功能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00200" y="1846263"/>
            <a:ext cx="7543800" cy="4022725"/>
          </a:xfrm>
        </p:spPr>
        <p:txBody>
          <a:bodyPr/>
          <a:lstStyle/>
          <a:p>
            <a:r>
              <a:rPr lang="zh-CN" altLang="en-US" b="1">
                <a:solidFill>
                  <a:schemeClr val="accent2"/>
                </a:solidFill>
              </a:rPr>
              <a:t>操作系统应具有五方面的功能：</a:t>
            </a:r>
          </a:p>
          <a:p>
            <a:pPr>
              <a:buFontTx/>
              <a:buNone/>
            </a:pPr>
            <a:r>
              <a:rPr lang="en-US" altLang="zh-CN" b="1"/>
              <a:t>1</a:t>
            </a:r>
            <a:r>
              <a:rPr lang="zh-CN" altLang="en-US" b="1"/>
              <a:t>、处理机管理</a:t>
            </a:r>
          </a:p>
          <a:p>
            <a:pPr>
              <a:buFontTx/>
              <a:buNone/>
            </a:pPr>
            <a:r>
              <a:rPr lang="en-US" altLang="zh-CN" b="1"/>
              <a:t>2</a:t>
            </a:r>
            <a:r>
              <a:rPr lang="zh-CN" altLang="en-US" b="1"/>
              <a:t>、存储器管理</a:t>
            </a:r>
          </a:p>
          <a:p>
            <a:pPr>
              <a:buFontTx/>
              <a:buNone/>
            </a:pPr>
            <a:r>
              <a:rPr lang="en-US" altLang="zh-CN" b="1"/>
              <a:t>3</a:t>
            </a:r>
            <a:r>
              <a:rPr lang="zh-CN" altLang="en-US" b="1"/>
              <a:t>、设备管理</a:t>
            </a:r>
          </a:p>
          <a:p>
            <a:pPr>
              <a:buFontTx/>
              <a:buNone/>
            </a:pPr>
            <a:r>
              <a:rPr lang="en-US" altLang="zh-CN" b="1"/>
              <a:t>4</a:t>
            </a:r>
            <a:r>
              <a:rPr lang="zh-CN" altLang="en-US" b="1"/>
              <a:t>、文件管理</a:t>
            </a:r>
          </a:p>
          <a:p>
            <a:pPr>
              <a:buFontTx/>
              <a:buNone/>
            </a:pPr>
            <a:r>
              <a:rPr lang="en-US" altLang="zh-CN" b="1"/>
              <a:t>5</a:t>
            </a:r>
            <a:r>
              <a:rPr lang="zh-CN" altLang="en-US" b="1"/>
              <a:t>、方便用户使用的用户接口。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87338"/>
            <a:ext cx="7543800" cy="1449387"/>
          </a:xfrm>
        </p:spPr>
        <p:txBody>
          <a:bodyPr/>
          <a:lstStyle/>
          <a:p>
            <a:r>
              <a:rPr lang="en-US" altLang="zh-CN" b="0"/>
              <a:t> 1.7.1 </a:t>
            </a:r>
            <a:r>
              <a:rPr lang="zh-CN" altLang="en-US" b="0"/>
              <a:t>处理机管理功能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00200" y="1846263"/>
            <a:ext cx="7543800" cy="4022725"/>
          </a:xfrm>
        </p:spPr>
        <p:txBody>
          <a:bodyPr/>
          <a:lstStyle/>
          <a:p>
            <a:r>
              <a:rPr lang="zh-CN" altLang="en-US"/>
              <a:t>处理机管理的主要功能 ：按照一定的算法把处理机分配给进程（线程），并对其进行有效的管理和控制。 </a:t>
            </a:r>
          </a:p>
          <a:p>
            <a:pPr algn="just">
              <a:buFontTx/>
              <a:buNone/>
            </a:pPr>
            <a:r>
              <a:rPr lang="en-US" altLang="zh-CN"/>
              <a:t>1</a:t>
            </a:r>
            <a:r>
              <a:rPr lang="zh-CN" altLang="en-US"/>
              <a:t>．进程控制</a:t>
            </a:r>
          </a:p>
          <a:p>
            <a:pPr>
              <a:buFontTx/>
              <a:buNone/>
            </a:pPr>
            <a:r>
              <a:rPr lang="zh-CN" altLang="en-US"/>
              <a:t>    进程控制的主要功能是为作业创建进程、撤消已结束的进程，以及控制进程在运行过程中的状态转换。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0" y="722313"/>
            <a:ext cx="8305800" cy="5514975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zh-CN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、进程同步</a:t>
            </a:r>
            <a:endParaRPr lang="zh-CN" altLang="en-US" b="1"/>
          </a:p>
          <a:p>
            <a:pPr algn="just"/>
            <a:r>
              <a:rPr lang="zh-CN" altLang="en-US" b="1"/>
              <a:t>进程同步的主要任务是为多个进程的运行进行协调。</a:t>
            </a:r>
          </a:p>
          <a:p>
            <a:pPr algn="just"/>
            <a:r>
              <a:rPr lang="zh-CN" altLang="en-US" b="1"/>
              <a:t>两种协调方式：</a:t>
            </a:r>
          </a:p>
          <a:p>
            <a:pPr algn="just">
              <a:buFontTx/>
              <a:buNone/>
            </a:pPr>
            <a:r>
              <a:rPr lang="zh-CN" altLang="en-US" b="1"/>
              <a:t>    ①进程互斥方式，这是指诸进程（线程）在对临界资源进行访问时，应采用互斥方式；</a:t>
            </a:r>
          </a:p>
          <a:p>
            <a:pPr algn="just">
              <a:buFontTx/>
              <a:buNone/>
            </a:pPr>
            <a:r>
              <a:rPr lang="zh-CN" altLang="en-US" b="1"/>
              <a:t>    ②进程同步方式，指进程相互合作去完成共同的任务时，诸进程之间的协调。</a:t>
            </a:r>
          </a:p>
          <a:p>
            <a:pPr algn="just"/>
            <a:r>
              <a:rPr lang="zh-CN" altLang="en-US" b="1"/>
              <a:t>实现进程同步采用信号量机制。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339850" y="762000"/>
            <a:ext cx="7804150" cy="55149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4400" b="1"/>
              <a:t>3</a:t>
            </a:r>
            <a:r>
              <a:rPr lang="zh-CN" altLang="en-US" sz="4400" b="1"/>
              <a:t>．进程通信 </a:t>
            </a:r>
          </a:p>
          <a:p>
            <a:endParaRPr lang="zh-CN" altLang="en-US" b="1"/>
          </a:p>
          <a:p>
            <a:r>
              <a:rPr lang="zh-CN" altLang="en-US" b="1"/>
              <a:t>进程通信</a:t>
            </a:r>
            <a:r>
              <a:rPr lang="en-US" altLang="zh-CN" b="1">
                <a:latin typeface="楷体"/>
              </a:rPr>
              <a:t>——</a:t>
            </a:r>
            <a:r>
              <a:rPr lang="zh-CN" altLang="en-US" b="1"/>
              <a:t>是进程之间的信息交换。</a:t>
            </a:r>
          </a:p>
          <a:p>
            <a:r>
              <a:rPr lang="zh-CN" altLang="en-US" b="1"/>
              <a:t>当相互合作的进程（线程）处于同一计算机系统时，通常在它们之间是采用直接通信方式，即由源进程利用发送命令直接将消息（</a:t>
            </a:r>
            <a:r>
              <a:rPr lang="en-US" altLang="zh-CN" b="1"/>
              <a:t>message</a:t>
            </a:r>
            <a:r>
              <a:rPr lang="zh-CN" altLang="en-US" b="1"/>
              <a:t>）挂到目标进程的消息队列上，以后由目标进程利用接收命令从其消息队列中取出消息。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187624" y="0"/>
            <a:ext cx="79563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altLang="zh-CN" sz="3200" b="1" dirty="0"/>
              <a:t>1.1 What Is An Operating System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96925" y="1439863"/>
            <a:ext cx="8347075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altLang="zh-CN" sz="2800"/>
              <a:t>A modern computer consists of:</a:t>
            </a:r>
          </a:p>
          <a:p>
            <a:pPr marL="609600" indent="-609600">
              <a:spcBef>
                <a:spcPct val="20000"/>
              </a:spcBef>
            </a:pPr>
            <a:endParaRPr lang="en-US" altLang="zh-CN" sz="2800"/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zh-CN" sz="2400"/>
              <a:t>One or more processors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zh-CN" sz="2400"/>
              <a:t>Main memory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zh-CN" sz="2400"/>
              <a:t>Disks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zh-CN" sz="2400"/>
              <a:t>Printers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zh-CN" sz="2400"/>
              <a:t>Various input/output devices</a:t>
            </a:r>
          </a:p>
          <a:p>
            <a:pPr marL="609600" indent="-609600">
              <a:spcBef>
                <a:spcPct val="20000"/>
              </a:spcBef>
            </a:pPr>
            <a:endParaRPr lang="en-US" altLang="zh-CN" sz="2400"/>
          </a:p>
          <a:p>
            <a:pPr marL="609600" indent="-609600">
              <a:spcBef>
                <a:spcPct val="20000"/>
              </a:spcBef>
            </a:pPr>
            <a:r>
              <a:rPr lang="en-US" altLang="zh-CN" sz="2800"/>
              <a:t>Managing all these components requires a layer of software – the </a:t>
            </a:r>
            <a:r>
              <a:rPr lang="en-US" altLang="zh-CN" sz="2800" b="1"/>
              <a:t>operating system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endParaRPr lang="zh-CN" altLang="zh-CN" sz="1200" b="1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5508625" y="1916113"/>
            <a:ext cx="2735263" cy="2592387"/>
          </a:xfrm>
          <a:prstGeom prst="wedgeRoundRectCallout">
            <a:avLst>
              <a:gd name="adj1" fmla="val -42282"/>
              <a:gd name="adj2" fmla="val 7443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3200">
                <a:ea typeface="楷体" pitchFamily="49" charset="-122"/>
              </a:rPr>
              <a:t>让我们尽情想象一下：一个没有操作系统的计算机世界？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339850" y="620713"/>
            <a:ext cx="7804150" cy="57435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4400" b="1"/>
              <a:t>4. </a:t>
            </a:r>
            <a:r>
              <a:rPr lang="zh-CN" altLang="en-US" sz="4400" b="1"/>
              <a:t>调度</a:t>
            </a:r>
          </a:p>
          <a:p>
            <a:r>
              <a:rPr lang="zh-CN" altLang="en-US" b="1"/>
              <a:t>在后备队列上等待的每个作业，通常都要经过调度才能执行。</a:t>
            </a:r>
          </a:p>
          <a:p>
            <a:r>
              <a:rPr lang="zh-CN" altLang="en-US" b="1"/>
              <a:t>在操作系统中作业运行需经作业调度和进程调度才能执行完成。</a:t>
            </a:r>
          </a:p>
          <a:p>
            <a:pPr>
              <a:buFontTx/>
              <a:buNone/>
            </a:pPr>
            <a:r>
              <a:rPr lang="zh-CN" altLang="en-US" sz="2800" b="1" i="1"/>
              <a:t>    </a:t>
            </a:r>
            <a:r>
              <a:rPr lang="en-US" altLang="zh-CN" sz="2800" b="1"/>
              <a:t>- </a:t>
            </a:r>
            <a:r>
              <a:rPr lang="zh-CN" altLang="en-US" sz="2800" b="1"/>
              <a:t>作业调度是从后备队列中按照一定的算法，选择出若干个作业，为它们分配其必需的资源，将它们调入内存后，为它们建立进程，插入就绪队列。</a:t>
            </a:r>
          </a:p>
          <a:p>
            <a:pPr>
              <a:buFontTx/>
              <a:buNone/>
            </a:pPr>
            <a:r>
              <a:rPr lang="zh-CN" altLang="en-US" sz="2800" b="1"/>
              <a:t>   </a:t>
            </a:r>
            <a:r>
              <a:rPr lang="en-US" altLang="zh-CN" sz="2800" b="1"/>
              <a:t>- </a:t>
            </a:r>
            <a:r>
              <a:rPr lang="zh-CN" altLang="en-US" sz="2800" b="1"/>
              <a:t>进程调度是从进程的就绪队列中选出一新进程，把处理机分配给它，使进程投入执行。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57363" y="112713"/>
            <a:ext cx="7386637" cy="914400"/>
          </a:xfrm>
        </p:spPr>
        <p:txBody>
          <a:bodyPr/>
          <a:lstStyle/>
          <a:p>
            <a:r>
              <a:rPr lang="en-US" altLang="zh-CN" dirty="0"/>
              <a:t>1.7.2 </a:t>
            </a:r>
            <a:r>
              <a:rPr lang="zh-CN" altLang="en-US" dirty="0"/>
              <a:t>存储器管理功能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828800"/>
            <a:ext cx="7772400" cy="3733800"/>
          </a:xfrm>
        </p:spPr>
        <p:txBody>
          <a:bodyPr>
            <a:normAutofit/>
          </a:bodyPr>
          <a:lstStyle/>
          <a:p>
            <a:r>
              <a:rPr lang="zh-CN" altLang="en-US" sz="4800" b="1"/>
              <a:t>存储器管理的主要任务：</a:t>
            </a:r>
          </a:p>
          <a:p>
            <a:pPr>
              <a:buFontTx/>
              <a:buNone/>
            </a:pPr>
            <a:r>
              <a:rPr lang="zh-CN" altLang="en-US" sz="4000" b="1"/>
              <a:t>  为多道程序的运行提供良好的环境，方便用户使用存储器，提高存储器的利用率以及能从逻辑上扩充内存。</a:t>
            </a:r>
            <a:endParaRPr lang="zh-CN" altLang="en-US" b="1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87338"/>
            <a:ext cx="7543800" cy="1449387"/>
          </a:xfrm>
        </p:spPr>
        <p:txBody>
          <a:bodyPr/>
          <a:lstStyle/>
          <a:p>
            <a:r>
              <a:rPr lang="zh-CN" altLang="en-US" sz="4800" b="0" dirty="0"/>
              <a:t>存储器管理功能有</a:t>
            </a:r>
            <a:r>
              <a:rPr lang="en-US" altLang="zh-CN" sz="4800" b="0" dirty="0"/>
              <a:t>4</a:t>
            </a:r>
            <a:r>
              <a:rPr lang="zh-CN" altLang="en-US" sz="4800" b="0" dirty="0"/>
              <a:t>个</a:t>
            </a:r>
            <a:r>
              <a:rPr lang="zh-CN" altLang="en-US" b="0" dirty="0"/>
              <a:t>：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00200" y="1846263"/>
            <a:ext cx="7543800" cy="402272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b="1"/>
              <a:t>1</a:t>
            </a:r>
            <a:r>
              <a:rPr lang="zh-CN" altLang="en-US" b="1"/>
              <a:t>．内存分配</a:t>
            </a:r>
          </a:p>
          <a:p>
            <a:pPr>
              <a:lnSpc>
                <a:spcPct val="90000"/>
              </a:lnSpc>
            </a:pPr>
            <a:r>
              <a:rPr lang="zh-CN" altLang="en-US" b="1"/>
              <a:t>内存分配有两种方式：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/>
              <a:t>①静态分配方式，每个作业运行之前分配好内存空间，在作业的整个运行期间不再改变。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/>
              <a:t>②动态分配方式中，每个作业在运行前或运行中，均可申请新的附加内存空间，以适应程序和数据的动态增涨。  </a:t>
            </a:r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0" y="2057400"/>
            <a:ext cx="8636000" cy="3505200"/>
          </a:xfrm>
        </p:spPr>
        <p:txBody>
          <a:bodyPr>
            <a:normAutofit/>
          </a:bodyPr>
          <a:lstStyle/>
          <a:p>
            <a:pPr marL="373063" indent="-373063"/>
            <a:r>
              <a:rPr lang="zh-CN" altLang="en-US" sz="2800" b="1"/>
              <a:t>内存分配的机制中应具有这样的结构和功能：</a:t>
            </a:r>
          </a:p>
          <a:p>
            <a:pPr marL="373063" indent="-373063">
              <a:buFontTx/>
              <a:buNone/>
            </a:pPr>
            <a:r>
              <a:rPr lang="zh-CN" altLang="en-US" sz="2800" b="1"/>
              <a:t>  ①内存分配的数据结构，该结构用于记录内存空间的使用情况。</a:t>
            </a:r>
          </a:p>
          <a:p>
            <a:pPr marL="373063" indent="-373063">
              <a:buFontTx/>
              <a:buNone/>
            </a:pPr>
            <a:r>
              <a:rPr lang="zh-CN" altLang="en-US" sz="2800" b="1"/>
              <a:t>  ②内存分配功能</a:t>
            </a:r>
            <a:r>
              <a:rPr lang="en-US" altLang="zh-CN" sz="2800" b="1">
                <a:latin typeface="Courier New"/>
              </a:rPr>
              <a:t>——</a:t>
            </a:r>
            <a:r>
              <a:rPr lang="zh-CN" altLang="en-US" sz="2800" b="1"/>
              <a:t>为用户程序分配内存空间；</a:t>
            </a:r>
          </a:p>
          <a:p>
            <a:pPr marL="373063" indent="-373063">
              <a:buFontTx/>
              <a:buNone/>
            </a:pPr>
            <a:r>
              <a:rPr lang="zh-CN" altLang="en-US" sz="2800" b="1"/>
              <a:t>  ③内存回收功能</a:t>
            </a:r>
            <a:r>
              <a:rPr lang="en-US" altLang="zh-CN" sz="2800" b="1">
                <a:latin typeface="Courier New"/>
              </a:rPr>
              <a:t>——</a:t>
            </a:r>
            <a:r>
              <a:rPr lang="zh-CN" altLang="en-US" sz="2800" b="1"/>
              <a:t>当用户不再需要的内存时，系统能回收内存的功能。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96988"/>
            <a:ext cx="4067175" cy="865187"/>
          </a:xfrm>
        </p:spPr>
        <p:txBody>
          <a:bodyPr/>
          <a:lstStyle/>
          <a:p>
            <a:r>
              <a:rPr lang="en-US" altLang="zh-CN" sz="4000" b="0" dirty="0"/>
              <a:t>2</a:t>
            </a:r>
            <a:r>
              <a:rPr lang="zh-CN" altLang="en-US" sz="4000" b="0" dirty="0"/>
              <a:t>．内存保护  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989138"/>
            <a:ext cx="7704138" cy="4318000"/>
          </a:xfrm>
        </p:spPr>
        <p:txBody>
          <a:bodyPr/>
          <a:lstStyle/>
          <a:p>
            <a:r>
              <a:rPr lang="zh-CN" altLang="en-US" b="1"/>
              <a:t>内存保护的主要任务：</a:t>
            </a:r>
          </a:p>
          <a:p>
            <a:pPr>
              <a:buFontTx/>
              <a:buNone/>
            </a:pPr>
            <a:r>
              <a:rPr lang="zh-CN" altLang="en-US" b="1"/>
              <a:t>   是确保每道用户程序都只在自己的内存空间内运行，彼此互不干扰。</a:t>
            </a:r>
          </a:p>
          <a:p>
            <a:r>
              <a:rPr lang="zh-CN" altLang="en-US" b="1"/>
              <a:t>内存保护机制：</a:t>
            </a:r>
          </a:p>
          <a:p>
            <a:pPr>
              <a:buFontTx/>
              <a:buNone/>
            </a:pPr>
            <a:r>
              <a:rPr lang="zh-CN" altLang="en-US" b="1"/>
              <a:t>    是设置两个界限寄存器，越界检查都由硬件实现 </a:t>
            </a:r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0" y="990600"/>
            <a:ext cx="7804150" cy="5486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4400" b="1"/>
              <a:t>3</a:t>
            </a:r>
            <a:r>
              <a:rPr lang="zh-CN" altLang="en-US" sz="4400" b="1"/>
              <a:t>．地址映射 </a:t>
            </a:r>
          </a:p>
          <a:p>
            <a:pPr marL="0" indent="0">
              <a:buFontTx/>
              <a:buNone/>
            </a:pPr>
            <a:r>
              <a:rPr lang="zh-CN" altLang="en-US" b="1"/>
              <a:t>   地址空间 </a:t>
            </a:r>
            <a:r>
              <a:rPr lang="en-US" altLang="zh-CN" b="1">
                <a:latin typeface="楷体"/>
              </a:rPr>
              <a:t>——</a:t>
            </a:r>
            <a:r>
              <a:rPr lang="zh-CN" altLang="en-US" b="1"/>
              <a:t>目标程序或装入程序限定的空间，称为</a:t>
            </a:r>
            <a:r>
              <a:rPr lang="zh-CN" altLang="en-US" b="1">
                <a:latin typeface="Courier New"/>
              </a:rPr>
              <a:t>“</a:t>
            </a:r>
            <a:r>
              <a:rPr lang="zh-CN" altLang="en-US" b="1"/>
              <a:t>地址空间</a:t>
            </a:r>
            <a:r>
              <a:rPr lang="zh-CN" altLang="en-US" b="1">
                <a:latin typeface="Courier New"/>
              </a:rPr>
              <a:t>”</a:t>
            </a:r>
            <a:r>
              <a:rPr lang="zh-CN" altLang="en-US" b="1"/>
              <a:t>。单元的编号称为逻辑地址，又称为相对地址。</a:t>
            </a:r>
          </a:p>
          <a:p>
            <a:pPr marL="0" indent="0" algn="just">
              <a:buFontTx/>
              <a:buNone/>
            </a:pPr>
            <a:r>
              <a:rPr lang="zh-CN" altLang="en-US" b="1"/>
              <a:t>   内存空间</a:t>
            </a:r>
            <a:r>
              <a:rPr lang="en-US" altLang="zh-CN" b="1">
                <a:latin typeface="Courier New"/>
              </a:rPr>
              <a:t>——</a:t>
            </a:r>
            <a:r>
              <a:rPr lang="zh-CN" altLang="en-US" b="1"/>
              <a:t>由内存中的一系列单元所限定的地址范围称为</a:t>
            </a:r>
            <a:r>
              <a:rPr lang="zh-CN" altLang="en-US" b="1">
                <a:latin typeface="Courier New"/>
              </a:rPr>
              <a:t>“</a:t>
            </a:r>
            <a:r>
              <a:rPr lang="zh-CN" altLang="en-US" b="1"/>
              <a:t>内存空间</a:t>
            </a:r>
            <a:r>
              <a:rPr lang="zh-CN" altLang="en-US" b="1">
                <a:latin typeface="Courier New"/>
              </a:rPr>
              <a:t>”</a:t>
            </a:r>
            <a:r>
              <a:rPr lang="zh-CN" altLang="en-US" b="1"/>
              <a:t>，其中的地址称为</a:t>
            </a:r>
            <a:r>
              <a:rPr lang="zh-CN" altLang="en-US" b="1">
                <a:latin typeface="Courier New"/>
              </a:rPr>
              <a:t>“</a:t>
            </a:r>
            <a:r>
              <a:rPr lang="zh-CN" altLang="en-US" b="1"/>
              <a:t>物理地址</a:t>
            </a:r>
            <a:r>
              <a:rPr lang="zh-CN" altLang="en-US" b="1">
                <a:latin typeface="Courier New"/>
              </a:rPr>
              <a:t>”</a:t>
            </a:r>
            <a:r>
              <a:rPr lang="zh-CN" altLang="en-US" b="1"/>
              <a:t>。</a:t>
            </a:r>
          </a:p>
          <a:p>
            <a:pPr marL="0" indent="0" algn="just">
              <a:buFontTx/>
              <a:buNone/>
            </a:pPr>
            <a:r>
              <a:rPr lang="zh-CN" altLang="en-US" b="1"/>
              <a:t>   地址映射</a:t>
            </a:r>
            <a:r>
              <a:rPr lang="en-US" altLang="zh-CN" b="1">
                <a:latin typeface="Courier New"/>
              </a:rPr>
              <a:t>——</a:t>
            </a:r>
            <a:r>
              <a:rPr lang="zh-CN" altLang="en-US" b="1"/>
              <a:t>运行时，将地址空间中的逻辑地址转换为内存空间中与之对应的物理地址，称为地址映射 。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0" y="1066800"/>
            <a:ext cx="8077200" cy="5105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zh-CN" sz="4400" b="1"/>
              <a:t>4</a:t>
            </a:r>
            <a:r>
              <a:rPr lang="zh-CN" altLang="en-US" sz="4400" b="1"/>
              <a:t>．内存扩充</a:t>
            </a:r>
            <a:r>
              <a:rPr lang="zh-CN" altLang="en-US" b="1"/>
              <a:t> </a:t>
            </a:r>
          </a:p>
          <a:p>
            <a:r>
              <a:rPr lang="zh-CN" altLang="en-US" b="1"/>
              <a:t>借助于虚拟存储技术</a:t>
            </a:r>
          </a:p>
          <a:p>
            <a:pPr>
              <a:buFontTx/>
              <a:buNone/>
            </a:pPr>
            <a:r>
              <a:rPr lang="zh-CN" altLang="en-US" sz="2400" b="1"/>
              <a:t>    从逻辑上去扩充内存容量，使用户所感觉到的内存容量比实际内存容量大得多； </a:t>
            </a:r>
          </a:p>
          <a:p>
            <a:r>
              <a:rPr lang="zh-CN" altLang="en-US" b="1"/>
              <a:t>扩充内存必须具有内存扩充机制：</a:t>
            </a:r>
          </a:p>
          <a:p>
            <a:pPr algn="just">
              <a:buFontTx/>
              <a:buNone/>
            </a:pPr>
            <a:r>
              <a:rPr lang="zh-CN" altLang="en-US" b="1"/>
              <a:t>  </a:t>
            </a:r>
            <a:r>
              <a:rPr lang="zh-CN" altLang="en-US" sz="2400" b="1"/>
              <a:t>（</a:t>
            </a:r>
            <a:r>
              <a:rPr lang="en-US" altLang="zh-CN" sz="2400" b="1"/>
              <a:t>1</a:t>
            </a:r>
            <a:r>
              <a:rPr lang="zh-CN" altLang="en-US" sz="2400" b="1"/>
              <a:t>）请求调入功能。在程序运行过程中，若所需的程序和数据尚未装入内存，可由</a:t>
            </a:r>
            <a:r>
              <a:rPr lang="en-US" altLang="zh-CN" sz="2400" b="1"/>
              <a:t>OS</a:t>
            </a:r>
            <a:r>
              <a:rPr lang="zh-CN" altLang="en-US" sz="2400" b="1"/>
              <a:t>从磁盘中将所需部分调入内存，继续运行。</a:t>
            </a:r>
          </a:p>
          <a:p>
            <a:pPr algn="just">
              <a:buFontTx/>
              <a:buNone/>
            </a:pPr>
            <a:r>
              <a:rPr lang="zh-CN" altLang="en-US" sz="2400" b="1"/>
              <a:t>  （</a:t>
            </a:r>
            <a:r>
              <a:rPr lang="en-US" altLang="zh-CN" sz="2400" b="1"/>
              <a:t>2</a:t>
            </a:r>
            <a:r>
              <a:rPr lang="zh-CN" altLang="en-US" sz="2400" b="1"/>
              <a:t>）置换功能。将内存中的一部分暂时不用的程序和数据调出到磁盘上，然后再将所需调入的部分装入内存。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60475" y="333375"/>
            <a:ext cx="7883525" cy="838200"/>
          </a:xfrm>
        </p:spPr>
        <p:txBody>
          <a:bodyPr/>
          <a:lstStyle/>
          <a:p>
            <a:r>
              <a:rPr lang="en-US" altLang="zh-CN" b="0" dirty="0"/>
              <a:t> 1.7.3 </a:t>
            </a:r>
            <a:r>
              <a:rPr lang="zh-CN" altLang="en-US" b="0" dirty="0"/>
              <a:t>设备管理功能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828800"/>
            <a:ext cx="7772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/>
              <a:t>设备管理的主要任务：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/>
              <a:t>   是完成用户进程提出的</a:t>
            </a:r>
            <a:r>
              <a:rPr lang="en-US" altLang="zh-CN" sz="2800" b="1"/>
              <a:t>I/O</a:t>
            </a:r>
            <a:r>
              <a:rPr lang="zh-CN" altLang="en-US" sz="2800" b="1"/>
              <a:t>请求；为用户进程分配其所需的</a:t>
            </a:r>
            <a:r>
              <a:rPr lang="en-US" altLang="zh-CN" sz="2800" b="1"/>
              <a:t>I</a:t>
            </a:r>
            <a:r>
              <a:rPr lang="zh-CN" altLang="en-US" sz="2800" b="1"/>
              <a:t>／</a:t>
            </a:r>
            <a:r>
              <a:rPr lang="en-US" altLang="zh-CN" sz="2800" b="1"/>
              <a:t>O</a:t>
            </a:r>
            <a:r>
              <a:rPr lang="zh-CN" altLang="en-US" sz="2800" b="1"/>
              <a:t>设备；提高</a:t>
            </a:r>
            <a:r>
              <a:rPr lang="en-US" altLang="zh-CN" sz="2800" b="1"/>
              <a:t>CPU</a:t>
            </a:r>
            <a:r>
              <a:rPr lang="zh-CN" altLang="en-US" sz="2800" b="1"/>
              <a:t>和</a:t>
            </a:r>
            <a:r>
              <a:rPr lang="en-US" altLang="zh-CN" sz="2800" b="1"/>
              <a:t>I</a:t>
            </a:r>
            <a:r>
              <a:rPr lang="zh-CN" altLang="en-US" sz="2800" b="1"/>
              <a:t>／</a:t>
            </a:r>
            <a:r>
              <a:rPr lang="en-US" altLang="zh-CN" sz="2800" b="1"/>
              <a:t>O</a:t>
            </a:r>
            <a:r>
              <a:rPr lang="zh-CN" altLang="en-US" sz="2800" b="1"/>
              <a:t>设备的利用率；提高</a:t>
            </a:r>
            <a:r>
              <a:rPr lang="en-US" altLang="zh-CN" sz="2800" b="1"/>
              <a:t>I</a:t>
            </a:r>
            <a:r>
              <a:rPr lang="zh-CN" altLang="en-US" sz="2800" b="1"/>
              <a:t>／</a:t>
            </a:r>
            <a:r>
              <a:rPr lang="en-US" altLang="zh-CN" sz="2800" b="1"/>
              <a:t>O</a:t>
            </a:r>
            <a:r>
              <a:rPr lang="zh-CN" altLang="en-US" sz="2800" b="1"/>
              <a:t>速度；方便用户使用</a:t>
            </a:r>
            <a:r>
              <a:rPr lang="en-US" altLang="zh-CN" sz="2800" b="1"/>
              <a:t>I</a:t>
            </a:r>
            <a:r>
              <a:rPr lang="zh-CN" altLang="en-US" sz="2800" b="1"/>
              <a:t>／</a:t>
            </a:r>
            <a:r>
              <a:rPr lang="en-US" altLang="zh-CN" sz="2800" b="1"/>
              <a:t>O</a:t>
            </a:r>
            <a:r>
              <a:rPr lang="zh-CN" altLang="en-US" sz="2800" b="1"/>
              <a:t>设备。</a:t>
            </a:r>
          </a:p>
          <a:p>
            <a:pPr algn="just">
              <a:lnSpc>
                <a:spcPct val="90000"/>
              </a:lnSpc>
            </a:pPr>
            <a:r>
              <a:rPr lang="zh-CN" altLang="en-US" b="1"/>
              <a:t>设备管理具有的功能：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b="1"/>
              <a:t> </a:t>
            </a:r>
            <a:r>
              <a:rPr lang="en-US" altLang="zh-CN" sz="2800" b="1"/>
              <a:t>1</a:t>
            </a:r>
            <a:r>
              <a:rPr lang="zh-CN" altLang="en-US" sz="2800" b="1"/>
              <a:t>．缓冲管理：有效地缓和</a:t>
            </a:r>
            <a:r>
              <a:rPr lang="en-US" altLang="zh-CN" sz="2800" b="1"/>
              <a:t>CPU</a:t>
            </a:r>
            <a:r>
              <a:rPr lang="zh-CN" altLang="en-US" sz="2800" b="1"/>
              <a:t>和</a:t>
            </a:r>
            <a:r>
              <a:rPr lang="en-US" altLang="zh-CN" sz="2800" b="1"/>
              <a:t>1</a:t>
            </a:r>
            <a:r>
              <a:rPr lang="zh-CN" altLang="en-US" sz="2800" b="1"/>
              <a:t>／</a:t>
            </a:r>
            <a:r>
              <a:rPr lang="en-US" altLang="zh-CN" sz="2800" b="1"/>
              <a:t>O</a:t>
            </a:r>
            <a:r>
              <a:rPr lang="zh-CN" altLang="en-US" sz="2800" b="1"/>
              <a:t>设备速度不匹配的矛盾 ，提高</a:t>
            </a:r>
            <a:r>
              <a:rPr lang="en-US" altLang="zh-CN" sz="2800" b="1"/>
              <a:t>CPU</a:t>
            </a:r>
            <a:r>
              <a:rPr lang="zh-CN" altLang="en-US" sz="2800" b="1"/>
              <a:t>的利用率。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b="1"/>
              <a:t>    对于不同的系统，可以采用不同的缓冲区机制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914400" y="990600"/>
            <a:ext cx="8229600" cy="5514975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zh-CN" sz="4400" b="1"/>
              <a:t>2</a:t>
            </a:r>
            <a:r>
              <a:rPr lang="zh-CN" altLang="en-US" sz="4400" b="1"/>
              <a:t>．设备分配</a:t>
            </a:r>
          </a:p>
          <a:p>
            <a:pPr algn="just">
              <a:buFontTx/>
              <a:buNone/>
            </a:pPr>
            <a:r>
              <a:rPr lang="zh-CN" altLang="en-US" b="1"/>
              <a:t>   ①设备分配的基本任务，是根据用户进程的</a:t>
            </a:r>
            <a:r>
              <a:rPr lang="en-US" altLang="zh-CN" b="1"/>
              <a:t>I</a:t>
            </a:r>
            <a:r>
              <a:rPr lang="zh-CN" altLang="en-US" b="1"/>
              <a:t>／</a:t>
            </a:r>
            <a:r>
              <a:rPr lang="en-US" altLang="zh-CN" b="1"/>
              <a:t>O</a:t>
            </a:r>
            <a:r>
              <a:rPr lang="zh-CN" altLang="en-US" b="1"/>
              <a:t>请求，按照某种设备分配策略，为之分配其所需的设备。</a:t>
            </a:r>
          </a:p>
          <a:p>
            <a:pPr algn="just">
              <a:buFontTx/>
              <a:buNone/>
            </a:pPr>
            <a:r>
              <a:rPr lang="zh-CN" altLang="en-US" b="1"/>
              <a:t>   ②为了实现设备分配，系统中应设置设备控制表、控制器控制表等数据结构，用于记录设备及控制器的标识符和状态，以供进行设备分配时参考。</a:t>
            </a:r>
          </a:p>
          <a:p>
            <a:pPr algn="just">
              <a:buFontTx/>
              <a:buNone/>
            </a:pPr>
            <a:r>
              <a:rPr lang="zh-CN" altLang="en-US" b="1"/>
              <a:t>   ③不同的设备类型（独占、共享）而采用不同的设备分配方式。  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0" y="1143000"/>
            <a:ext cx="8458200" cy="5105400"/>
          </a:xfrm>
        </p:spPr>
        <p:txBody>
          <a:bodyPr/>
          <a:lstStyle/>
          <a:p>
            <a:pPr marL="476250" indent="-476250" algn="just">
              <a:buFontTx/>
              <a:buNone/>
            </a:pPr>
            <a:r>
              <a:rPr lang="en-US" altLang="zh-CN" sz="4400" b="1"/>
              <a:t>3</a:t>
            </a:r>
            <a:r>
              <a:rPr lang="zh-CN" altLang="en-US" sz="4400" b="1"/>
              <a:t>．设备处理</a:t>
            </a:r>
          </a:p>
          <a:p>
            <a:pPr marL="476250" indent="-476250" algn="just"/>
            <a:r>
              <a:rPr lang="zh-CN" altLang="en-US" b="1"/>
              <a:t>设备处理程序又称为设备驱动程序。</a:t>
            </a:r>
          </a:p>
          <a:p>
            <a:pPr marL="476250" indent="-476250" algn="just"/>
            <a:r>
              <a:rPr lang="zh-CN" altLang="en-US" b="1"/>
              <a:t>设备处理其基本任务：是用于实现</a:t>
            </a:r>
            <a:r>
              <a:rPr lang="en-US" altLang="zh-CN" b="1"/>
              <a:t>CPU</a:t>
            </a:r>
            <a:r>
              <a:rPr lang="zh-CN" altLang="en-US" b="1"/>
              <a:t>和设备控制器之间的通信，即由</a:t>
            </a:r>
            <a:r>
              <a:rPr lang="en-US" altLang="zh-CN" b="1"/>
              <a:t>CPU</a:t>
            </a:r>
            <a:r>
              <a:rPr lang="zh-CN" altLang="en-US" b="1"/>
              <a:t>向设备控制器发出</a:t>
            </a:r>
            <a:r>
              <a:rPr lang="en-US" altLang="zh-CN" b="1"/>
              <a:t>I</a:t>
            </a:r>
            <a:r>
              <a:rPr lang="zh-CN" altLang="en-US" b="1"/>
              <a:t>／</a:t>
            </a:r>
            <a:r>
              <a:rPr lang="en-US" altLang="zh-CN" b="1"/>
              <a:t>O</a:t>
            </a:r>
            <a:r>
              <a:rPr lang="zh-CN" altLang="en-US" b="1"/>
              <a:t>命令，要求它完成指定的</a:t>
            </a:r>
            <a:r>
              <a:rPr lang="en-US" altLang="zh-CN" b="1"/>
              <a:t>I</a:t>
            </a:r>
            <a:r>
              <a:rPr lang="zh-CN" altLang="en-US" b="1"/>
              <a:t>／</a:t>
            </a:r>
            <a:r>
              <a:rPr lang="en-US" altLang="zh-CN" b="1"/>
              <a:t>O</a:t>
            </a:r>
            <a:r>
              <a:rPr lang="zh-CN" altLang="en-US" b="1"/>
              <a:t>操作；反之由</a:t>
            </a:r>
            <a:r>
              <a:rPr lang="en-US" altLang="zh-CN" b="1"/>
              <a:t>CPU</a:t>
            </a:r>
            <a:r>
              <a:rPr lang="zh-CN" altLang="en-US" b="1"/>
              <a:t>接收从控制器发来的中断请求，并给予迅速的响应和相应的处理。</a:t>
            </a:r>
          </a:p>
          <a:p>
            <a:pPr marL="476250" indent="-476250" algn="just"/>
            <a:r>
              <a:rPr lang="zh-CN" altLang="en-US" b="1"/>
              <a:t>处理过程 ：检查请求的合法性→设备空闲否？→向控制器发</a:t>
            </a:r>
            <a:r>
              <a:rPr lang="en-US" altLang="zh-CN" b="1"/>
              <a:t>I/O</a:t>
            </a:r>
            <a:r>
              <a:rPr lang="zh-CN" altLang="en-US" b="1"/>
              <a:t>命令→启动</a:t>
            </a:r>
            <a:r>
              <a:rPr lang="en-US" altLang="zh-CN" b="1"/>
              <a:t>I/O</a:t>
            </a:r>
            <a:r>
              <a:rPr lang="zh-CN" altLang="en-US" b="1"/>
              <a:t>执行。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altLang="zh-CN" sz="2400"/>
              <a:t>Figure 1-1. Where the operating system fits in.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endParaRPr lang="zh-CN" altLang="zh-CN" sz="1200" b="1">
              <a:solidFill>
                <a:srgbClr val="898989"/>
              </a:solidFill>
              <a:latin typeface="Times New Roman" pitchFamily="18" charset="0"/>
            </a:endParaRPr>
          </a:p>
        </p:txBody>
      </p:sp>
      <p:pic>
        <p:nvPicPr>
          <p:cNvPr id="6149" name="Picture 5" descr="01-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1575" y="1538288"/>
            <a:ext cx="6800850" cy="3781425"/>
          </a:xfrm>
          <a:prstGeom prst="rect">
            <a:avLst/>
          </a:prstGeom>
          <a:noFill/>
        </p:spPr>
      </p:pic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323850" y="4581525"/>
            <a:ext cx="1800225" cy="825500"/>
          </a:xfrm>
          <a:prstGeom prst="wedgeRoundRectCallout">
            <a:avLst>
              <a:gd name="adj1" fmla="val 8731"/>
              <a:gd name="adj2" fmla="val -7576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b="1">
                <a:ea typeface="楷体" pitchFamily="49" charset="-122"/>
              </a:rPr>
              <a:t>可以执行机器的任何指令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87624" y="0"/>
            <a:ext cx="79563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altLang="zh-CN" sz="3200" b="1" dirty="0"/>
              <a:t>1.1 What Is An Operating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87338"/>
            <a:ext cx="7543800" cy="1449387"/>
          </a:xfrm>
        </p:spPr>
        <p:txBody>
          <a:bodyPr/>
          <a:lstStyle/>
          <a:p>
            <a:r>
              <a:rPr lang="en-US" altLang="zh-CN"/>
              <a:t>1.7.4 </a:t>
            </a:r>
            <a:r>
              <a:rPr lang="zh-CN" altLang="en-US" b="0"/>
              <a:t>文件管理功能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00200" y="1846263"/>
            <a:ext cx="7543800" cy="4022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/>
              <a:t>文件管理的主要任务：是对用户文件和系统文件进行管理，以方便用户使用，并保证文件的安全性。</a:t>
            </a:r>
          </a:p>
          <a:p>
            <a:pPr>
              <a:lnSpc>
                <a:spcPct val="90000"/>
              </a:lnSpc>
            </a:pPr>
            <a:r>
              <a:rPr lang="zh-CN" altLang="en-US" b="1"/>
              <a:t>文件管理的主要功能：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/>
              <a:t> </a:t>
            </a:r>
            <a:r>
              <a:rPr lang="en-US" altLang="zh-CN" b="1"/>
              <a:t>1</a:t>
            </a:r>
            <a:r>
              <a:rPr lang="zh-CN" altLang="en-US" b="1"/>
              <a:t>．文件存储空间的管理 </a:t>
            </a:r>
            <a:r>
              <a:rPr lang="en-US" altLang="zh-CN" b="1">
                <a:latin typeface="楷体"/>
              </a:rPr>
              <a:t>——</a:t>
            </a:r>
            <a:r>
              <a:rPr lang="zh-CN" altLang="en-US" b="1"/>
              <a:t>是对诸多文件及文件的存储空间，实施统一的管理。基于数据结构（</a:t>
            </a:r>
            <a:r>
              <a:rPr lang="en-US" altLang="zh-CN" b="1"/>
              <a:t>MCB</a:t>
            </a:r>
            <a:r>
              <a:rPr lang="zh-CN" altLang="en-US" b="1"/>
              <a:t>）对存储空间进行分配和回收的功能。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339850" y="1341438"/>
            <a:ext cx="7804150" cy="4935537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zh-CN" sz="4000" b="1" dirty="0">
                <a:solidFill>
                  <a:schemeClr val="tx2"/>
                </a:solidFill>
              </a:rPr>
              <a:t>2</a:t>
            </a:r>
            <a:r>
              <a:rPr lang="zh-CN" altLang="en-US" sz="4000" b="1" dirty="0">
                <a:solidFill>
                  <a:schemeClr val="tx2"/>
                </a:solidFill>
              </a:rPr>
              <a:t>．目录管理</a:t>
            </a:r>
          </a:p>
          <a:p>
            <a:pPr algn="just">
              <a:buFontTx/>
              <a:buNone/>
            </a:pPr>
            <a:r>
              <a:rPr lang="zh-CN" altLang="en-US" b="1" dirty="0"/>
              <a:t>    为每个文件建立目录项，并对众多的目录项加以有效的组织与管理（例如，按名存取，文件共享 ）。</a:t>
            </a:r>
          </a:p>
          <a:p>
            <a:pPr algn="just">
              <a:buFontTx/>
              <a:buNone/>
            </a:pPr>
            <a:r>
              <a:rPr lang="zh-CN" altLang="en-US" b="1" dirty="0"/>
              <a:t>        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339850" y="838200"/>
            <a:ext cx="7804150" cy="5514975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zh-CN" sz="4000" b="1">
                <a:solidFill>
                  <a:schemeClr val="tx2"/>
                </a:solidFill>
              </a:rPr>
              <a:t>3</a:t>
            </a:r>
            <a:r>
              <a:rPr lang="zh-CN" altLang="en-US" sz="4000" b="1">
                <a:solidFill>
                  <a:schemeClr val="tx2"/>
                </a:solidFill>
              </a:rPr>
              <a:t>．文件的读／写管理和保护</a:t>
            </a:r>
          </a:p>
          <a:p>
            <a:pPr algn="just">
              <a:buFontTx/>
              <a:buNone/>
            </a:pPr>
            <a:r>
              <a:rPr lang="zh-CN" altLang="en-US" sz="2800" b="1"/>
              <a:t>   </a:t>
            </a:r>
          </a:p>
          <a:p>
            <a:pPr algn="just">
              <a:buFontTx/>
              <a:buNone/>
            </a:pPr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）文件的读／写管理：是根据用户的请求，从外存中读取数据或将数据写入外存。 </a:t>
            </a:r>
          </a:p>
          <a:p>
            <a:pPr algn="just">
              <a:buFontTx/>
              <a:buNone/>
            </a:pPr>
            <a:r>
              <a:rPr lang="zh-CN" altLang="en-US" sz="2800" b="1"/>
              <a:t> （</a:t>
            </a:r>
            <a:r>
              <a:rPr lang="en-US" altLang="zh-CN" sz="2800" b="1"/>
              <a:t>2</a:t>
            </a:r>
            <a:r>
              <a:rPr lang="zh-CN" altLang="en-US" sz="2800" b="1"/>
              <a:t>）文件保护：即存取控制功能：</a:t>
            </a:r>
          </a:p>
          <a:p>
            <a:pPr algn="just">
              <a:buFontTx/>
              <a:buNone/>
            </a:pPr>
            <a:r>
              <a:rPr lang="zh-CN" altLang="en-US" sz="2800" b="1"/>
              <a:t>            ①防止未经核准的用户存取文件；</a:t>
            </a:r>
          </a:p>
          <a:p>
            <a:pPr algn="just">
              <a:buFontTx/>
              <a:buNone/>
            </a:pPr>
            <a:r>
              <a:rPr lang="zh-CN" altLang="en-US" sz="2800" b="1"/>
              <a:t>            ②防止冒名顶替存取文件；</a:t>
            </a:r>
          </a:p>
          <a:p>
            <a:pPr algn="just">
              <a:buFontTx/>
              <a:buNone/>
            </a:pPr>
            <a:r>
              <a:rPr lang="zh-CN" altLang="en-US" sz="2800" b="1"/>
              <a:t>            ③防止以不正确的方式使用文件。  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5113"/>
            <a:ext cx="6975475" cy="762000"/>
          </a:xfrm>
        </p:spPr>
        <p:txBody>
          <a:bodyPr/>
          <a:lstStyle/>
          <a:p>
            <a:r>
              <a:rPr lang="en-US" altLang="zh-CN" dirty="0"/>
              <a:t>   1.7.5 </a:t>
            </a:r>
            <a:r>
              <a:rPr lang="zh-CN" altLang="en-US" dirty="0"/>
              <a:t>用户接口</a:t>
            </a:r>
            <a:r>
              <a:rPr lang="zh-CN" altLang="en-US" b="0" dirty="0">
                <a:solidFill>
                  <a:srgbClr val="0000CC"/>
                </a:solidFill>
                <a:latin typeface="黑体" pitchFamily="49" charset="-122"/>
              </a:rPr>
              <a:t> 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412875"/>
            <a:ext cx="8305800" cy="4648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3600" b="1" dirty="0"/>
              <a:t>1</a:t>
            </a:r>
            <a:r>
              <a:rPr lang="zh-CN" altLang="en-US" sz="3600" b="1" dirty="0"/>
              <a:t>．命令接口</a:t>
            </a:r>
            <a:r>
              <a:rPr lang="en-US" altLang="zh-CN" sz="3600" b="1" dirty="0">
                <a:latin typeface="楷体"/>
              </a:rPr>
              <a:t>——</a:t>
            </a:r>
            <a:r>
              <a:rPr lang="zh-CN" altLang="en-US" sz="3600" b="1" dirty="0"/>
              <a:t>用户可通过该接口向作业发出命令以控制作业的运行。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）联机用户接口：这是为联机用户提供的，它由一组键盘操作命令及命令解释程序所组成。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）脱机用户接口：用户用</a:t>
            </a:r>
            <a:r>
              <a:rPr lang="en-US" altLang="zh-CN" sz="2800" b="1" dirty="0"/>
              <a:t>JCL</a:t>
            </a:r>
            <a:r>
              <a:rPr lang="zh-CN" altLang="en-US" sz="2800" b="1" dirty="0"/>
              <a:t>把需要对作业进行的控制和干预，事先写在作业说明书上，然后将作业连同作业说明书一起提供给系统。当系统调度到该作业运行时，再调用命令解释程序，对作业说明书上的命令，逐条地解释执行。该接口即为批处理接口。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838200" y="1143000"/>
            <a:ext cx="8305800" cy="55149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 </a:t>
            </a:r>
            <a:r>
              <a:rPr lang="en-US" altLang="zh-CN" sz="3600" b="1"/>
              <a:t>2</a:t>
            </a:r>
            <a:r>
              <a:rPr lang="zh-CN" altLang="en-US" sz="3600" b="1"/>
              <a:t>．程序接口</a:t>
            </a:r>
            <a:r>
              <a:rPr lang="zh-CN" altLang="en-US" b="1"/>
              <a:t> </a:t>
            </a:r>
          </a:p>
          <a:p>
            <a:r>
              <a:rPr lang="zh-CN" altLang="en-US" b="1"/>
              <a:t>该接口是为用户程序在执行中访问系统资源而设置的，是用户程序取得操作系统服务的惟一途径。</a:t>
            </a:r>
          </a:p>
          <a:p>
            <a:r>
              <a:rPr lang="zh-CN" altLang="en-US" b="1"/>
              <a:t>它是由一组系统调用组成，每一个系统调用都是一个能完成特定功能的子程序，每当应用程序要求</a:t>
            </a:r>
            <a:r>
              <a:rPr lang="en-US" altLang="zh-CN" b="1"/>
              <a:t>OS</a:t>
            </a:r>
            <a:r>
              <a:rPr lang="zh-CN" altLang="en-US" b="1"/>
              <a:t>提供某种服务（功能）时，便调用具有相应功能的系统调用。 </a:t>
            </a:r>
          </a:p>
          <a:p>
            <a:r>
              <a:rPr lang="zh-CN" altLang="en-US" b="1"/>
              <a:t>不同的系统其调用形式不同。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0" y="1628775"/>
            <a:ext cx="8670925" cy="39338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600" b="1" dirty="0"/>
              <a:t>3</a:t>
            </a:r>
            <a:r>
              <a:rPr lang="zh-CN" altLang="en-US" sz="3600" b="1" dirty="0"/>
              <a:t>．图形接口</a:t>
            </a:r>
          </a:p>
          <a:p>
            <a:r>
              <a:rPr lang="zh-CN" altLang="en-US" b="1" dirty="0"/>
              <a:t>图形用户接口采用了图形化的操作界面，用非常容易识别的各种图标（</a:t>
            </a:r>
            <a:r>
              <a:rPr lang="en-US" altLang="zh-CN" b="1" dirty="0"/>
              <a:t>icon</a:t>
            </a:r>
            <a:r>
              <a:rPr lang="zh-CN" altLang="en-US" b="1" dirty="0"/>
              <a:t>）来将系统的各项功能、各种应用程序和文件，直观、逼真地表示出来。用户可用鼠标或通过菜单和对话框，来完成对应用程序和文件的操作。 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87338"/>
            <a:ext cx="7543800" cy="1449387"/>
          </a:xfrm>
        </p:spPr>
        <p:txBody>
          <a:bodyPr/>
          <a:lstStyle/>
          <a:p>
            <a:r>
              <a:rPr lang="en-US" altLang="zh-CN"/>
              <a:t>1.8 </a:t>
            </a:r>
            <a:r>
              <a:rPr lang="zh-CN" altLang="en-US"/>
              <a:t>操作系统的结构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08025" y="1600200"/>
            <a:ext cx="8435975" cy="4852988"/>
          </a:xfrm>
        </p:spPr>
        <p:txBody>
          <a:bodyPr/>
          <a:lstStyle/>
          <a:p>
            <a:r>
              <a:rPr lang="zh-CN" altLang="en-US" dirty="0"/>
              <a:t>没有一种结构可以被称为标准</a:t>
            </a:r>
          </a:p>
          <a:p>
            <a:r>
              <a:rPr lang="zh-CN" altLang="en-US" dirty="0"/>
              <a:t>没有一种结构可以被称为完美</a:t>
            </a:r>
          </a:p>
          <a:p>
            <a:r>
              <a:rPr lang="zh-CN" altLang="en-US" dirty="0"/>
              <a:t>可能的几种结构</a:t>
            </a:r>
          </a:p>
          <a:p>
            <a:pPr lvl="1"/>
            <a:r>
              <a:rPr lang="zh-CN" altLang="en-US" dirty="0"/>
              <a:t>单体内核</a:t>
            </a:r>
            <a:endParaRPr lang="en-US" altLang="zh-CN" dirty="0"/>
          </a:p>
          <a:p>
            <a:pPr lvl="1"/>
            <a:r>
              <a:rPr lang="zh-CN" altLang="en-US" dirty="0"/>
              <a:t>微内核</a:t>
            </a:r>
            <a:endParaRPr lang="en-US" altLang="zh-CN" dirty="0"/>
          </a:p>
          <a:p>
            <a:pPr lvl="1"/>
            <a:r>
              <a:rPr lang="zh-CN" altLang="en-US" dirty="0"/>
              <a:t>层次结构</a:t>
            </a:r>
          </a:p>
          <a:p>
            <a:pPr lvl="1"/>
            <a:r>
              <a:rPr lang="zh-CN" altLang="en-US" dirty="0"/>
              <a:t>客户机</a:t>
            </a:r>
            <a:r>
              <a:rPr lang="en-US" altLang="zh-CN" dirty="0"/>
              <a:t>-</a:t>
            </a:r>
            <a:r>
              <a:rPr lang="zh-CN" altLang="en-US" dirty="0"/>
              <a:t>服务器</a:t>
            </a:r>
          </a:p>
          <a:p>
            <a:pPr lvl="1"/>
            <a:r>
              <a:rPr lang="zh-CN" altLang="en-US" dirty="0"/>
              <a:t>虚拟机</a:t>
            </a:r>
          </a:p>
          <a:p>
            <a:pPr lvl="1"/>
            <a:r>
              <a:rPr lang="en-US" altLang="zh-CN" dirty="0" err="1"/>
              <a:t>Exokernel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115616" y="0"/>
            <a:ext cx="8028384" cy="142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altLang="zh-CN" sz="3200" b="1" dirty="0"/>
              <a:t>1.1 The Operating System as an Extended Machine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endParaRPr lang="zh-CN" altLang="zh-CN" sz="1200" b="1">
              <a:solidFill>
                <a:srgbClr val="898989"/>
              </a:solidFill>
              <a:latin typeface="Times New Roman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78533DD-6F35-465A-B85E-48F2D59667DE}"/>
              </a:ext>
            </a:extLst>
          </p:cNvPr>
          <p:cNvGrpSpPr/>
          <p:nvPr/>
        </p:nvGrpSpPr>
        <p:grpSpPr>
          <a:xfrm>
            <a:off x="0" y="1845153"/>
            <a:ext cx="3707904" cy="4095494"/>
            <a:chOff x="11277" y="1394595"/>
            <a:chExt cx="3707904" cy="4095494"/>
          </a:xfrm>
        </p:grpSpPr>
        <p:sp>
          <p:nvSpPr>
            <p:cNvPr id="8195" name="Rectangle 3"/>
            <p:cNvSpPr>
              <a:spLocks noChangeArrowheads="1"/>
            </p:cNvSpPr>
            <p:nvPr/>
          </p:nvSpPr>
          <p:spPr bwMode="auto">
            <a:xfrm>
              <a:off x="11277" y="4651889"/>
              <a:ext cx="3707904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</a:pPr>
              <a:r>
                <a:rPr lang="en-US" altLang="zh-CN" sz="1600" dirty="0"/>
                <a:t>Operating systems turn ugly hardware into beautiful abstractions.</a:t>
              </a:r>
            </a:p>
          </p:txBody>
        </p:sp>
        <p:pic>
          <p:nvPicPr>
            <p:cNvPr id="8197" name="Picture 5" descr="01-02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r="37392"/>
            <a:stretch/>
          </p:blipFill>
          <p:spPr bwMode="auto">
            <a:xfrm>
              <a:off x="187411" y="1394595"/>
              <a:ext cx="3340981" cy="3186533"/>
            </a:xfrm>
            <a:prstGeom prst="rect">
              <a:avLst/>
            </a:prstGeom>
            <a:noFill/>
          </p:spPr>
        </p:pic>
      </p:grp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DD28087-3690-41FD-AE7D-B40D1E663B2F}"/>
              </a:ext>
            </a:extLst>
          </p:cNvPr>
          <p:cNvSpPr txBox="1">
            <a:spLocks/>
          </p:cNvSpPr>
          <p:nvPr/>
        </p:nvSpPr>
        <p:spPr>
          <a:xfrm>
            <a:off x="3563888" y="1394595"/>
            <a:ext cx="5490356" cy="475252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kern="0" dirty="0"/>
              <a:t>操作系统</a:t>
            </a:r>
          </a:p>
          <a:p>
            <a:pPr lvl="1">
              <a:lnSpc>
                <a:spcPct val="120000"/>
              </a:lnSpc>
            </a:pPr>
            <a:r>
              <a:rPr lang="zh-CN" altLang="en-US" sz="2400" kern="0" dirty="0">
                <a:latin typeface="楷体_GB2312" pitchFamily="49" charset="-122"/>
                <a:ea typeface="楷体_GB2312" pitchFamily="49" charset="-122"/>
              </a:rPr>
              <a:t>控制应用程序执行的</a:t>
            </a:r>
            <a:r>
              <a:rPr lang="zh-CN" altLang="en-US" sz="2400" b="1" kern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程序</a:t>
            </a:r>
            <a:endParaRPr lang="en-US" altLang="zh-CN" sz="2400" b="1" kern="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kern="0" dirty="0">
                <a:latin typeface="楷体_GB2312" pitchFamily="49" charset="-122"/>
                <a:ea typeface="楷体_GB2312" pitchFamily="49" charset="-122"/>
              </a:rPr>
              <a:t>应用程序和计算机硬件间的</a:t>
            </a:r>
            <a:r>
              <a:rPr lang="zh-CN" altLang="en-US" sz="2400" b="1" kern="0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接口</a:t>
            </a:r>
            <a:endParaRPr lang="en-US" altLang="zh-CN" sz="2400" b="1" kern="0" dirty="0">
              <a:solidFill>
                <a:srgbClr val="0033CC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kern="0" dirty="0"/>
              <a:t>目标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 kern="0" dirty="0">
                <a:solidFill>
                  <a:srgbClr val="7A329A"/>
                </a:solidFill>
                <a:latin typeface="楷体_GB2312" pitchFamily="49" charset="-122"/>
                <a:ea typeface="楷体_GB2312" pitchFamily="49" charset="-122"/>
              </a:rPr>
              <a:t>方便</a:t>
            </a:r>
            <a:r>
              <a:rPr lang="zh-CN" altLang="en-US" sz="2400" kern="0" dirty="0">
                <a:latin typeface="楷体_GB2312" pitchFamily="49" charset="-122"/>
                <a:ea typeface="楷体_GB2312" pitchFamily="49" charset="-122"/>
              </a:rPr>
              <a:t>：使计算机更易于使用</a:t>
            </a:r>
            <a:endParaRPr lang="en-US" altLang="zh-CN" sz="2400" kern="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 kern="0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有效</a:t>
            </a:r>
            <a:r>
              <a:rPr lang="zh-CN" altLang="en-US" sz="2400" kern="0" dirty="0">
                <a:latin typeface="楷体_GB2312" pitchFamily="49" charset="-122"/>
                <a:ea typeface="楷体_GB2312" pitchFamily="49" charset="-122"/>
              </a:rPr>
              <a:t>：允许以更有效的方式使用计算机系统资源</a:t>
            </a:r>
            <a:endParaRPr lang="en-US" altLang="zh-CN" sz="2400" kern="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 kern="0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扩展能力</a:t>
            </a:r>
            <a:r>
              <a:rPr lang="zh-CN" altLang="en-US" sz="2400" kern="0" dirty="0">
                <a:latin typeface="楷体_GB2312" pitchFamily="49" charset="-122"/>
                <a:ea typeface="楷体_GB2312" pitchFamily="49" charset="-122"/>
              </a:rPr>
              <a:t>：在不妨碍服务的前提下，有效地开发、测试和引入新的系统功能</a:t>
            </a:r>
          </a:p>
          <a:p>
            <a:pPr lvl="1">
              <a:lnSpc>
                <a:spcPct val="120000"/>
              </a:lnSpc>
            </a:pPr>
            <a:endParaRPr lang="zh-CN" altLang="en-US" sz="2400" kern="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115616" y="0"/>
            <a:ext cx="8028384" cy="142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altLang="zh-CN" sz="3200" b="1" dirty="0"/>
              <a:t>1.1 The Operating System as an Extended Machine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endParaRPr lang="zh-CN" altLang="zh-CN" sz="1200" b="1">
              <a:solidFill>
                <a:srgbClr val="898989"/>
              </a:solidFill>
              <a:latin typeface="Times New Roman" pitchFamily="18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DD28087-3690-41FD-AE7D-B40D1E663B2F}"/>
              </a:ext>
            </a:extLst>
          </p:cNvPr>
          <p:cNvSpPr txBox="1">
            <a:spLocks/>
          </p:cNvSpPr>
          <p:nvPr/>
        </p:nvSpPr>
        <p:spPr>
          <a:xfrm>
            <a:off x="107504" y="1412006"/>
            <a:ext cx="4139952" cy="475252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kern="0" dirty="0"/>
              <a:t>目标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 kern="0" dirty="0">
                <a:solidFill>
                  <a:srgbClr val="7A329A"/>
                </a:solidFill>
                <a:latin typeface="楷体_GB2312" pitchFamily="49" charset="-122"/>
                <a:ea typeface="楷体_GB2312" pitchFamily="49" charset="-122"/>
              </a:rPr>
              <a:t>方便</a:t>
            </a:r>
            <a:r>
              <a:rPr lang="zh-CN" altLang="en-US" sz="2400" kern="0" dirty="0">
                <a:latin typeface="楷体_GB2312" pitchFamily="49" charset="-122"/>
                <a:ea typeface="楷体_GB2312" pitchFamily="49" charset="-122"/>
              </a:rPr>
              <a:t>：使计算机更易于使用</a:t>
            </a:r>
            <a:endParaRPr lang="en-US" altLang="zh-CN" sz="2400" kern="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 kern="0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有效</a:t>
            </a:r>
            <a:r>
              <a:rPr lang="zh-CN" altLang="en-US" sz="2400" kern="0" dirty="0">
                <a:latin typeface="楷体_GB2312" pitchFamily="49" charset="-122"/>
                <a:ea typeface="楷体_GB2312" pitchFamily="49" charset="-122"/>
              </a:rPr>
              <a:t>：允许以更有效的方式使用计算机系统资源</a:t>
            </a:r>
            <a:endParaRPr lang="en-US" altLang="zh-CN" sz="2400" kern="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 kern="0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扩展能力</a:t>
            </a:r>
            <a:r>
              <a:rPr lang="zh-CN" altLang="en-US" sz="2400" kern="0" dirty="0">
                <a:latin typeface="楷体_GB2312" pitchFamily="49" charset="-122"/>
                <a:ea typeface="楷体_GB2312" pitchFamily="49" charset="-122"/>
              </a:rPr>
              <a:t>：在不妨碍服务的前提下，有效地开发、测试和引入新的系统功能</a:t>
            </a:r>
          </a:p>
          <a:p>
            <a:pPr lvl="1">
              <a:lnSpc>
                <a:spcPct val="120000"/>
              </a:lnSpc>
            </a:pPr>
            <a:endParaRPr lang="zh-CN" altLang="en-US" sz="2400" kern="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655" y="1434206"/>
            <a:ext cx="5027360" cy="444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1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1794</TotalTime>
  <Words>3004</Words>
  <Application>Microsoft Office PowerPoint</Application>
  <PresentationFormat>全屏显示(4:3)</PresentationFormat>
  <Paragraphs>396</Paragraphs>
  <Slides>76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91" baseType="lpstr">
      <vt:lpstr>-apple-system</vt:lpstr>
      <vt:lpstr>黑体</vt:lpstr>
      <vt:lpstr>楷体</vt:lpstr>
      <vt:lpstr>楷体_GB2312</vt:lpstr>
      <vt:lpstr>宋体</vt:lpstr>
      <vt:lpstr>微软雅黑</vt:lpstr>
      <vt:lpstr>Arial</vt:lpstr>
      <vt:lpstr>Arial Black</vt:lpstr>
      <vt:lpstr>Calibri</vt:lpstr>
      <vt:lpstr>Calibri Light</vt:lpstr>
      <vt:lpstr>Courier New</vt:lpstr>
      <vt:lpstr>Times New Roman</vt:lpstr>
      <vt:lpstr>Wingdings</vt:lpstr>
      <vt:lpstr>回顾</vt:lpstr>
      <vt:lpstr>Image</vt:lpstr>
      <vt:lpstr>计算机操作系统 Computer Operating Systems</vt:lpstr>
      <vt:lpstr>第一章：绪论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1.2 操作系统的历史变革</vt:lpstr>
      <vt:lpstr>1.2.1 NO OS AT ALL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1.2.4 分时系统</vt:lpstr>
      <vt:lpstr>1.2.4 分时系统</vt:lpstr>
      <vt:lpstr>1.2.4 分时系统</vt:lpstr>
      <vt:lpstr>1.2.4 实时系统</vt:lpstr>
      <vt:lpstr>1.2.5 实时系统</vt:lpstr>
      <vt:lpstr>1.3 微机操作系统发展历程</vt:lpstr>
      <vt:lpstr>PowerPoint 演示文稿</vt:lpstr>
      <vt:lpstr>2个大牛~~~</vt:lpstr>
      <vt:lpstr>PowerPoint 演示文稿</vt:lpstr>
      <vt:lpstr>PowerPoint 演示文稿</vt:lpstr>
      <vt:lpstr>Homework 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1.6.1 进程</vt:lpstr>
      <vt:lpstr>PowerPoint 演示文稿</vt:lpstr>
      <vt:lpstr>1.6.2 地址空间</vt:lpstr>
      <vt:lpstr>1.6.3 文件</vt:lpstr>
      <vt:lpstr>PowerPoint 演示文稿</vt:lpstr>
      <vt:lpstr>1.6.4 安全</vt:lpstr>
      <vt:lpstr>1.6.5 Shell</vt:lpstr>
      <vt:lpstr>1.6.6 系统调用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1.7 操作系统的功能</vt:lpstr>
      <vt:lpstr> 1.7.1 处理机管理功能</vt:lpstr>
      <vt:lpstr>PowerPoint 演示文稿</vt:lpstr>
      <vt:lpstr>PowerPoint 演示文稿</vt:lpstr>
      <vt:lpstr>PowerPoint 演示文稿</vt:lpstr>
      <vt:lpstr>1.7.2 存储器管理功能</vt:lpstr>
      <vt:lpstr>存储器管理功能有4个：</vt:lpstr>
      <vt:lpstr>PowerPoint 演示文稿</vt:lpstr>
      <vt:lpstr>2．内存保护  </vt:lpstr>
      <vt:lpstr>PowerPoint 演示文稿</vt:lpstr>
      <vt:lpstr>PowerPoint 演示文稿</vt:lpstr>
      <vt:lpstr> 1.7.3 设备管理功能</vt:lpstr>
      <vt:lpstr>PowerPoint 演示文稿</vt:lpstr>
      <vt:lpstr>PowerPoint 演示文稿</vt:lpstr>
      <vt:lpstr>1.7.4 文件管理功能</vt:lpstr>
      <vt:lpstr>PowerPoint 演示文稿</vt:lpstr>
      <vt:lpstr>PowerPoint 演示文稿</vt:lpstr>
      <vt:lpstr>   1.7.5 用户接口 </vt:lpstr>
      <vt:lpstr>PowerPoint 演示文稿</vt:lpstr>
      <vt:lpstr>PowerPoint 演示文稿</vt:lpstr>
      <vt:lpstr>1.8 操作系统的结构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Chinco</dc:creator>
  <cp:lastModifiedBy>飞飞飞</cp:lastModifiedBy>
  <cp:revision>100</cp:revision>
  <dcterms:created xsi:type="dcterms:W3CDTF">2011-02-22T07:28:30Z</dcterms:created>
  <dcterms:modified xsi:type="dcterms:W3CDTF">2022-07-26T08:40:54Z</dcterms:modified>
</cp:coreProperties>
</file>