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95"/>
  </p:notesMasterIdLst>
  <p:handoutMasterIdLst>
    <p:handoutMasterId r:id="rId96"/>
  </p:handoutMasterIdLst>
  <p:sldIdLst>
    <p:sldId id="420" r:id="rId2"/>
    <p:sldId id="457" r:id="rId3"/>
    <p:sldId id="614" r:id="rId4"/>
    <p:sldId id="615" r:id="rId5"/>
    <p:sldId id="466" r:id="rId6"/>
    <p:sldId id="474" r:id="rId7"/>
    <p:sldId id="475" r:id="rId8"/>
    <p:sldId id="478" r:id="rId9"/>
    <p:sldId id="476" r:id="rId10"/>
    <p:sldId id="479" r:id="rId11"/>
    <p:sldId id="477" r:id="rId12"/>
    <p:sldId id="458" r:id="rId13"/>
    <p:sldId id="459" r:id="rId14"/>
    <p:sldId id="465" r:id="rId15"/>
    <p:sldId id="463" r:id="rId16"/>
    <p:sldId id="461" r:id="rId17"/>
    <p:sldId id="464" r:id="rId18"/>
    <p:sldId id="328" r:id="rId19"/>
    <p:sldId id="467" r:id="rId20"/>
    <p:sldId id="330"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599" r:id="rId34"/>
    <p:sldId id="600" r:id="rId35"/>
    <p:sldId id="492" r:id="rId36"/>
    <p:sldId id="493" r:id="rId37"/>
    <p:sldId id="494" r:id="rId38"/>
    <p:sldId id="495" r:id="rId39"/>
    <p:sldId id="496" r:id="rId40"/>
    <p:sldId id="601" r:id="rId41"/>
    <p:sldId id="497" r:id="rId42"/>
    <p:sldId id="602" r:id="rId43"/>
    <p:sldId id="498" r:id="rId44"/>
    <p:sldId id="499" r:id="rId45"/>
    <p:sldId id="504" r:id="rId46"/>
    <p:sldId id="505" r:id="rId47"/>
    <p:sldId id="506" r:id="rId48"/>
    <p:sldId id="507" r:id="rId49"/>
    <p:sldId id="508" r:id="rId50"/>
    <p:sldId id="509" r:id="rId51"/>
    <p:sldId id="510" r:id="rId52"/>
    <p:sldId id="511" r:id="rId53"/>
    <p:sldId id="512" r:id="rId54"/>
    <p:sldId id="513" r:id="rId55"/>
    <p:sldId id="514" r:id="rId56"/>
    <p:sldId id="515" r:id="rId57"/>
    <p:sldId id="516" r:id="rId58"/>
    <p:sldId id="517" r:id="rId59"/>
    <p:sldId id="518" r:id="rId60"/>
    <p:sldId id="519" r:id="rId61"/>
    <p:sldId id="520" r:id="rId62"/>
    <p:sldId id="521" r:id="rId63"/>
    <p:sldId id="522" r:id="rId64"/>
    <p:sldId id="523" r:id="rId65"/>
    <p:sldId id="524" r:id="rId66"/>
    <p:sldId id="525" r:id="rId67"/>
    <p:sldId id="526" r:id="rId68"/>
    <p:sldId id="527" r:id="rId69"/>
    <p:sldId id="528" r:id="rId70"/>
    <p:sldId id="529" r:id="rId71"/>
    <p:sldId id="530" r:id="rId72"/>
    <p:sldId id="531" r:id="rId73"/>
    <p:sldId id="532" r:id="rId74"/>
    <p:sldId id="533" r:id="rId75"/>
    <p:sldId id="534" r:id="rId76"/>
    <p:sldId id="535" r:id="rId77"/>
    <p:sldId id="607" r:id="rId78"/>
    <p:sldId id="608" r:id="rId79"/>
    <p:sldId id="609" r:id="rId80"/>
    <p:sldId id="536" r:id="rId81"/>
    <p:sldId id="603" r:id="rId82"/>
    <p:sldId id="606" r:id="rId83"/>
    <p:sldId id="605" r:id="rId84"/>
    <p:sldId id="610" r:id="rId85"/>
    <p:sldId id="611" r:id="rId86"/>
    <p:sldId id="604" r:id="rId87"/>
    <p:sldId id="559" r:id="rId88"/>
    <p:sldId id="560" r:id="rId89"/>
    <p:sldId id="561" r:id="rId90"/>
    <p:sldId id="562" r:id="rId91"/>
    <p:sldId id="563" r:id="rId92"/>
    <p:sldId id="564" r:id="rId93"/>
    <p:sldId id="565" r:id="rId94"/>
  </p:sldIdLst>
  <p:sldSz cx="9144000" cy="6858000" type="screen4x3"/>
  <p:notesSz cx="5783263" cy="8532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800000"/>
    <a:srgbClr val="000000"/>
    <a:srgbClr val="3333FF"/>
    <a:srgbClr val="FFFF99"/>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705" autoAdjust="0"/>
  </p:normalViewPr>
  <p:slideViewPr>
    <p:cSldViewPr>
      <p:cViewPr varScale="1">
        <p:scale>
          <a:sx n="63" d="100"/>
          <a:sy n="63" d="100"/>
        </p:scale>
        <p:origin x="13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506663" cy="427038"/>
          </a:xfrm>
          <a:prstGeom prst="rect">
            <a:avLst/>
          </a:prstGeom>
          <a:noFill/>
          <a:ln w="9525">
            <a:noFill/>
            <a:miter lim="800000"/>
            <a:headEnd/>
            <a:tailEnd/>
          </a:ln>
          <a:effectLst/>
        </p:spPr>
        <p:txBody>
          <a:bodyPr vert="horz" wrap="square" lIns="81802" tIns="40901" rIns="81802" bIns="40901" numCol="1" anchor="t" anchorCtr="0" compatLnSpc="1">
            <a:prstTxWarp prst="textNoShape">
              <a:avLst/>
            </a:prstTxWarp>
          </a:bodyPr>
          <a:lstStyle>
            <a:lvl1pPr defTabSz="817563">
              <a:defRPr kumimoji="1" sz="1100">
                <a:latin typeface="Times New Roman" pitchFamily="18" charset="0"/>
              </a:defRPr>
            </a:lvl1pPr>
          </a:lstStyle>
          <a:p>
            <a:pPr>
              <a:defRPr/>
            </a:pPr>
            <a:endParaRPr lang="en-US" altLang="zh-CN"/>
          </a:p>
        </p:txBody>
      </p:sp>
      <p:sp>
        <p:nvSpPr>
          <p:cNvPr id="21507" name="Rectangle 3"/>
          <p:cNvSpPr>
            <a:spLocks noGrp="1" noChangeArrowheads="1"/>
          </p:cNvSpPr>
          <p:nvPr>
            <p:ph type="dt" sz="quarter" idx="1"/>
          </p:nvPr>
        </p:nvSpPr>
        <p:spPr bwMode="auto">
          <a:xfrm>
            <a:off x="3276600" y="0"/>
            <a:ext cx="2506663" cy="427038"/>
          </a:xfrm>
          <a:prstGeom prst="rect">
            <a:avLst/>
          </a:prstGeom>
          <a:noFill/>
          <a:ln w="9525">
            <a:noFill/>
            <a:miter lim="800000"/>
            <a:headEnd/>
            <a:tailEnd/>
          </a:ln>
          <a:effectLst/>
        </p:spPr>
        <p:txBody>
          <a:bodyPr vert="horz" wrap="square" lIns="81802" tIns="40901" rIns="81802" bIns="40901" numCol="1" anchor="t" anchorCtr="0" compatLnSpc="1">
            <a:prstTxWarp prst="textNoShape">
              <a:avLst/>
            </a:prstTxWarp>
          </a:bodyPr>
          <a:lstStyle>
            <a:lvl1pPr algn="r" defTabSz="817563">
              <a:defRPr kumimoji="1" sz="1100">
                <a:latin typeface="Times New Roman" pitchFamily="18" charset="0"/>
              </a:defRPr>
            </a:lvl1pPr>
          </a:lstStyle>
          <a:p>
            <a:pPr>
              <a:defRPr/>
            </a:pPr>
            <a:endParaRPr lang="en-US" altLang="zh-CN"/>
          </a:p>
        </p:txBody>
      </p:sp>
      <p:sp>
        <p:nvSpPr>
          <p:cNvPr id="21508" name="Rectangle 4"/>
          <p:cNvSpPr>
            <a:spLocks noGrp="1" noChangeArrowheads="1"/>
          </p:cNvSpPr>
          <p:nvPr>
            <p:ph type="ftr" sz="quarter" idx="2"/>
          </p:nvPr>
        </p:nvSpPr>
        <p:spPr bwMode="auto">
          <a:xfrm>
            <a:off x="0" y="8105775"/>
            <a:ext cx="2506663" cy="427038"/>
          </a:xfrm>
          <a:prstGeom prst="rect">
            <a:avLst/>
          </a:prstGeom>
          <a:noFill/>
          <a:ln w="9525">
            <a:noFill/>
            <a:miter lim="800000"/>
            <a:headEnd/>
            <a:tailEnd/>
          </a:ln>
          <a:effectLst/>
        </p:spPr>
        <p:txBody>
          <a:bodyPr vert="horz" wrap="square" lIns="81802" tIns="40901" rIns="81802" bIns="40901" numCol="1" anchor="b" anchorCtr="0" compatLnSpc="1">
            <a:prstTxWarp prst="textNoShape">
              <a:avLst/>
            </a:prstTxWarp>
          </a:bodyPr>
          <a:lstStyle>
            <a:lvl1pPr defTabSz="817563">
              <a:defRPr kumimoji="1" sz="1100">
                <a:latin typeface="Times New Roman" pitchFamily="18" charset="0"/>
              </a:defRPr>
            </a:lvl1pPr>
          </a:lstStyle>
          <a:p>
            <a:pPr>
              <a:defRPr/>
            </a:pPr>
            <a:endParaRPr lang="en-US" altLang="zh-CN"/>
          </a:p>
        </p:txBody>
      </p:sp>
      <p:sp>
        <p:nvSpPr>
          <p:cNvPr id="21509" name="Rectangle 5"/>
          <p:cNvSpPr>
            <a:spLocks noGrp="1" noChangeArrowheads="1"/>
          </p:cNvSpPr>
          <p:nvPr>
            <p:ph type="sldNum" sz="quarter" idx="3"/>
          </p:nvPr>
        </p:nvSpPr>
        <p:spPr bwMode="auto">
          <a:xfrm>
            <a:off x="3276600" y="8105775"/>
            <a:ext cx="2506663" cy="427038"/>
          </a:xfrm>
          <a:prstGeom prst="rect">
            <a:avLst/>
          </a:prstGeom>
          <a:noFill/>
          <a:ln w="9525">
            <a:noFill/>
            <a:miter lim="800000"/>
            <a:headEnd/>
            <a:tailEnd/>
          </a:ln>
          <a:effectLst/>
        </p:spPr>
        <p:txBody>
          <a:bodyPr vert="horz" wrap="square" lIns="81802" tIns="40901" rIns="81802" bIns="40901" numCol="1" anchor="b" anchorCtr="0" compatLnSpc="1">
            <a:prstTxWarp prst="textNoShape">
              <a:avLst/>
            </a:prstTxWarp>
          </a:bodyPr>
          <a:lstStyle>
            <a:lvl1pPr algn="r" defTabSz="817563">
              <a:defRPr kumimoji="1" sz="1100">
                <a:latin typeface="Times New Roman" pitchFamily="18" charset="0"/>
              </a:defRPr>
            </a:lvl1pPr>
          </a:lstStyle>
          <a:p>
            <a:pPr>
              <a:defRPr/>
            </a:pPr>
            <a:fld id="{DD8E240A-A0BB-4749-80D4-7CEF04FA8A92}" type="slidenum">
              <a:rPr lang="en-US" altLang="zh-CN"/>
              <a:pPr>
                <a:defRPr/>
              </a:pPr>
              <a:t>‹#›</a:t>
            </a:fld>
            <a:endParaRPr lang="en-US" altLang="zh-CN"/>
          </a:p>
        </p:txBody>
      </p:sp>
    </p:spTree>
    <p:extLst>
      <p:ext uri="{BB962C8B-B14F-4D97-AF65-F5344CB8AC3E}">
        <p14:creationId xmlns:p14="http://schemas.microsoft.com/office/powerpoint/2010/main" val="533494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506663" cy="427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8115" name="Rectangle 3"/>
          <p:cNvSpPr>
            <a:spLocks noGrp="1" noChangeArrowheads="1"/>
          </p:cNvSpPr>
          <p:nvPr>
            <p:ph type="dt" idx="1"/>
          </p:nvPr>
        </p:nvSpPr>
        <p:spPr bwMode="auto">
          <a:xfrm>
            <a:off x="3276600" y="0"/>
            <a:ext cx="2505075" cy="427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10596" name="Rectangle 4"/>
          <p:cNvSpPr>
            <a:spLocks noGrp="1" noRot="1" noChangeAspect="1" noChangeArrowheads="1" noTextEdit="1"/>
          </p:cNvSpPr>
          <p:nvPr>
            <p:ph type="sldImg" idx="2"/>
          </p:nvPr>
        </p:nvSpPr>
        <p:spPr bwMode="auto">
          <a:xfrm>
            <a:off x="758825" y="639763"/>
            <a:ext cx="4265613" cy="3200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7" name="Rectangle 5"/>
          <p:cNvSpPr>
            <a:spLocks noGrp="1" noChangeArrowheads="1"/>
          </p:cNvSpPr>
          <p:nvPr>
            <p:ph type="body" sz="quarter" idx="3"/>
          </p:nvPr>
        </p:nvSpPr>
        <p:spPr bwMode="auto">
          <a:xfrm>
            <a:off x="577850" y="4052888"/>
            <a:ext cx="4627563" cy="3840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8118" name="Rectangle 6"/>
          <p:cNvSpPr>
            <a:spLocks noGrp="1" noChangeArrowheads="1"/>
          </p:cNvSpPr>
          <p:nvPr>
            <p:ph type="ftr" sz="quarter" idx="4"/>
          </p:nvPr>
        </p:nvSpPr>
        <p:spPr bwMode="auto">
          <a:xfrm>
            <a:off x="0" y="8104188"/>
            <a:ext cx="2506663" cy="4270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18119" name="Rectangle 7"/>
          <p:cNvSpPr>
            <a:spLocks noGrp="1" noChangeArrowheads="1"/>
          </p:cNvSpPr>
          <p:nvPr>
            <p:ph type="sldNum" sz="quarter" idx="5"/>
          </p:nvPr>
        </p:nvSpPr>
        <p:spPr bwMode="auto">
          <a:xfrm>
            <a:off x="3276600" y="8104188"/>
            <a:ext cx="2505075" cy="4270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5EE0576C-1FEE-4F2D-8B9F-C4CF6DFDEC11}" type="slidenum">
              <a:rPr lang="en-US" altLang="zh-CN"/>
              <a:pPr>
                <a:defRPr/>
              </a:pPr>
              <a:t>‹#›</a:t>
            </a:fld>
            <a:endParaRPr lang="en-US" altLang="zh-CN"/>
          </a:p>
        </p:txBody>
      </p:sp>
    </p:spTree>
    <p:extLst>
      <p:ext uri="{BB962C8B-B14F-4D97-AF65-F5344CB8AC3E}">
        <p14:creationId xmlns:p14="http://schemas.microsoft.com/office/powerpoint/2010/main" val="4215571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0FF7FC-DC49-4032-A005-9BD340AEF04E}" type="slidenum">
              <a:rPr lang="en-US" altLang="zh-CN" smtClean="0">
                <a:latin typeface="Times New Roman" pitchFamily="18" charset="0"/>
              </a:rPr>
              <a:pPr eaLnBrk="1" hangingPunct="1"/>
              <a:t>2</a:t>
            </a:fld>
            <a:endParaRPr lang="en-US" altLang="zh-CN">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3897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E9A9581-3808-41FC-8D02-1C84E68C2536}" type="slidenum">
              <a:rPr lang="en-US" altLang="zh-CN" smtClean="0">
                <a:latin typeface="Times New Roman" pitchFamily="18" charset="0"/>
              </a:rPr>
              <a:pPr eaLnBrk="1" hangingPunct="1"/>
              <a:t>11</a:t>
            </a:fld>
            <a:endParaRPr lang="en-US" altLang="zh-CN">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4616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B048435-9355-44DD-9B33-6C46BCC2F9FE}" type="slidenum">
              <a:rPr lang="en-US" altLang="zh-CN" smtClean="0">
                <a:latin typeface="Times New Roman" pitchFamily="18" charset="0"/>
              </a:rPr>
              <a:pPr eaLnBrk="1" hangingPunct="1"/>
              <a:t>12</a:t>
            </a:fld>
            <a:endParaRPr lang="en-US" altLang="zh-CN">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06347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3399FE-755D-4FAA-9DD6-C3D296FB4DE2}" type="slidenum">
              <a:rPr lang="en-US" altLang="zh-CN" smtClean="0">
                <a:latin typeface="Times New Roman" pitchFamily="18" charset="0"/>
              </a:rPr>
              <a:pPr eaLnBrk="1" hangingPunct="1"/>
              <a:t>13</a:t>
            </a:fld>
            <a:endParaRPr lang="en-US" altLang="zh-CN">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35898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9749B5B-196C-4151-9008-50DD89E4EF15}" type="slidenum">
              <a:rPr lang="en-US" altLang="zh-CN" smtClean="0">
                <a:latin typeface="Times New Roman" pitchFamily="18" charset="0"/>
              </a:rPr>
              <a:pPr eaLnBrk="1" hangingPunct="1"/>
              <a:t>14</a:t>
            </a:fld>
            <a:endParaRPr lang="en-US" altLang="zh-CN">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64028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CC4215F-8CE2-40D9-9797-B26D033C6599}" type="slidenum">
              <a:rPr lang="en-US" altLang="zh-CN" smtClean="0">
                <a:latin typeface="Times New Roman" pitchFamily="18" charset="0"/>
              </a:rPr>
              <a:pPr eaLnBrk="1" hangingPunct="1"/>
              <a:t>15</a:t>
            </a:fld>
            <a:endParaRPr lang="en-US" altLang="zh-CN">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18013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4D193B-FBEA-42E5-B3D4-D475A88EBB45}" type="slidenum">
              <a:rPr lang="en-US" altLang="zh-CN" smtClean="0">
                <a:latin typeface="Times New Roman" pitchFamily="18" charset="0"/>
              </a:rPr>
              <a:pPr eaLnBrk="1" hangingPunct="1"/>
              <a:t>16</a:t>
            </a:fld>
            <a:endParaRPr lang="en-US" altLang="zh-CN">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48949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E1DDBD-4ABB-4BC7-A299-3EB006616907}" type="slidenum">
              <a:rPr lang="en-US" altLang="zh-CN" smtClean="0">
                <a:latin typeface="Times New Roman" pitchFamily="18" charset="0"/>
              </a:rPr>
              <a:pPr eaLnBrk="1" hangingPunct="1"/>
              <a:t>17</a:t>
            </a:fld>
            <a:endParaRPr lang="en-US" altLang="zh-CN">
              <a:latin typeface="Times New Roman"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24351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BCC6D40-7355-4688-A884-E3C6C3E51F6C}" type="slidenum">
              <a:rPr lang="en-US" altLang="zh-CN" smtClean="0">
                <a:latin typeface="Times New Roman" pitchFamily="18" charset="0"/>
              </a:rPr>
              <a:pPr eaLnBrk="1" hangingPunct="1"/>
              <a:t>18</a:t>
            </a:fld>
            <a:endParaRPr lang="en-US" altLang="zh-CN">
              <a:latin typeface="Times New Roman"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42700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2F0A77-3211-4110-AF57-2665794EDE9D}" type="slidenum">
              <a:rPr lang="en-US" altLang="zh-CN" smtClean="0">
                <a:latin typeface="Times New Roman" pitchFamily="18" charset="0"/>
              </a:rPr>
              <a:pPr eaLnBrk="1" hangingPunct="1"/>
              <a:t>19</a:t>
            </a:fld>
            <a:endParaRPr lang="en-US" altLang="zh-CN">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03361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1235D8-CCA1-4E18-B37A-735791719393}" type="slidenum">
              <a:rPr lang="en-US" altLang="zh-CN" smtClean="0">
                <a:latin typeface="Times New Roman" pitchFamily="18" charset="0"/>
              </a:rPr>
              <a:pPr eaLnBrk="1" hangingPunct="1"/>
              <a:t>20</a:t>
            </a:fld>
            <a:endParaRPr lang="en-US" altLang="zh-CN">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7825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E419C9-7229-4B79-91A5-BD06D2307AE6}" type="slidenum">
              <a:rPr lang="en-US" altLang="zh-CN" smtClean="0">
                <a:latin typeface="Times New Roman" pitchFamily="18" charset="0"/>
              </a:rPr>
              <a:pPr eaLnBrk="1" hangingPunct="1"/>
              <a:t>3</a:t>
            </a:fld>
            <a:endParaRPr lang="en-US" altLang="zh-CN">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95883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1B75D2-9576-4674-AA60-A83DD7E2009F}" type="slidenum">
              <a:rPr lang="en-US" altLang="zh-CN" smtClean="0">
                <a:latin typeface="Times New Roman" pitchFamily="18" charset="0"/>
              </a:rPr>
              <a:pPr eaLnBrk="1" hangingPunct="1"/>
              <a:t>21</a:t>
            </a:fld>
            <a:endParaRPr lang="en-US" altLang="zh-CN">
              <a:latin typeface="Times New Roman" pitchFamily="18" charset="0"/>
            </a:endParaRPr>
          </a:p>
        </p:txBody>
      </p:sp>
      <p:sp>
        <p:nvSpPr>
          <p:cNvPr id="132099" name="Rectangle 2"/>
          <p:cNvSpPr>
            <a:spLocks noGrp="1" noRot="1" noChangeAspect="1" noChangeArrowheads="1" noTextEdit="1"/>
          </p:cNvSpPr>
          <p:nvPr>
            <p:ph type="sldImg"/>
          </p:nvPr>
        </p:nvSpPr>
        <p:spPr>
          <a:xfrm>
            <a:off x="758825" y="639763"/>
            <a:ext cx="4267200" cy="32004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158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2A4831A-5817-4506-9CCC-D72EFCC88EF6}" type="slidenum">
              <a:rPr lang="en-US" altLang="zh-CN" smtClean="0">
                <a:latin typeface="Times New Roman" pitchFamily="18" charset="0"/>
              </a:rPr>
              <a:pPr eaLnBrk="1" hangingPunct="1"/>
              <a:t>22</a:t>
            </a:fld>
            <a:endParaRPr lang="en-US" altLang="zh-CN">
              <a:latin typeface="Times New Roman" pitchFamily="18" charset="0"/>
            </a:endParaRPr>
          </a:p>
        </p:txBody>
      </p:sp>
      <p:sp>
        <p:nvSpPr>
          <p:cNvPr id="133123" name="Rectangle 2"/>
          <p:cNvSpPr>
            <a:spLocks noGrp="1" noRot="1" noChangeAspect="1" noChangeArrowheads="1" noTextEdit="1"/>
          </p:cNvSpPr>
          <p:nvPr>
            <p:ph type="sldImg"/>
          </p:nvPr>
        </p:nvSpPr>
        <p:spPr>
          <a:xfrm>
            <a:off x="758825" y="639763"/>
            <a:ext cx="4267200" cy="32004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79407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2AD259-1118-4E83-9D7E-B905BA9B7522}" type="slidenum">
              <a:rPr lang="en-US" altLang="zh-CN" smtClean="0">
                <a:latin typeface="Times New Roman" pitchFamily="18" charset="0"/>
              </a:rPr>
              <a:pPr eaLnBrk="1" hangingPunct="1"/>
              <a:t>23</a:t>
            </a:fld>
            <a:endParaRPr lang="en-US" altLang="zh-CN">
              <a:latin typeface="Times New Roman" pitchFamily="18" charset="0"/>
            </a:endParaRPr>
          </a:p>
        </p:txBody>
      </p:sp>
      <p:sp>
        <p:nvSpPr>
          <p:cNvPr id="134147" name="Rectangle 2"/>
          <p:cNvSpPr>
            <a:spLocks noGrp="1" noRot="1" noChangeAspect="1" noChangeArrowheads="1" noTextEdit="1"/>
          </p:cNvSpPr>
          <p:nvPr>
            <p:ph type="sldImg"/>
          </p:nvPr>
        </p:nvSpPr>
        <p:spPr>
          <a:xfrm>
            <a:off x="758825" y="639763"/>
            <a:ext cx="4267200" cy="320040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00911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FB7068-3CF2-46AF-A567-193E0E611BE8}" type="slidenum">
              <a:rPr lang="en-US" altLang="zh-CN" smtClean="0">
                <a:latin typeface="Times New Roman" pitchFamily="18" charset="0"/>
              </a:rPr>
              <a:pPr eaLnBrk="1" hangingPunct="1"/>
              <a:t>24</a:t>
            </a:fld>
            <a:endParaRPr lang="en-US" altLang="zh-CN">
              <a:latin typeface="Times New Roman" pitchFamily="18" charset="0"/>
            </a:endParaRPr>
          </a:p>
        </p:txBody>
      </p:sp>
      <p:sp>
        <p:nvSpPr>
          <p:cNvPr id="135171" name="Rectangle 2"/>
          <p:cNvSpPr>
            <a:spLocks noGrp="1" noRot="1" noChangeAspect="1" noChangeArrowheads="1" noTextEdit="1"/>
          </p:cNvSpPr>
          <p:nvPr>
            <p:ph type="sldImg"/>
          </p:nvPr>
        </p:nvSpPr>
        <p:spPr>
          <a:xfrm>
            <a:off x="758825" y="639763"/>
            <a:ext cx="4267200" cy="320040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01809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A7FBF0-9BA0-4BA9-A573-CA91FB0A206E}" type="slidenum">
              <a:rPr lang="en-US" altLang="zh-CN" smtClean="0">
                <a:latin typeface="Times New Roman" pitchFamily="18" charset="0"/>
              </a:rPr>
              <a:pPr eaLnBrk="1" hangingPunct="1"/>
              <a:t>25</a:t>
            </a:fld>
            <a:endParaRPr lang="en-US" altLang="zh-CN">
              <a:latin typeface="Times New Roman" pitchFamily="18" charset="0"/>
            </a:endParaRPr>
          </a:p>
        </p:txBody>
      </p:sp>
      <p:sp>
        <p:nvSpPr>
          <p:cNvPr id="136195" name="Rectangle 2"/>
          <p:cNvSpPr>
            <a:spLocks noGrp="1" noRot="1" noChangeAspect="1" noChangeArrowheads="1" noTextEdit="1"/>
          </p:cNvSpPr>
          <p:nvPr>
            <p:ph type="sldImg"/>
          </p:nvPr>
        </p:nvSpPr>
        <p:spPr>
          <a:xfrm>
            <a:off x="758825" y="639763"/>
            <a:ext cx="4267200" cy="3200400"/>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2543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C24E9-B803-44B0-A949-F44FB8194405}" type="slidenum">
              <a:rPr lang="en-US" altLang="zh-CN" smtClean="0">
                <a:latin typeface="Times New Roman" pitchFamily="18" charset="0"/>
              </a:rPr>
              <a:pPr eaLnBrk="1" hangingPunct="1"/>
              <a:t>26</a:t>
            </a:fld>
            <a:endParaRPr lang="en-US" altLang="zh-CN">
              <a:latin typeface="Times New Roman" pitchFamily="18" charset="0"/>
            </a:endParaRPr>
          </a:p>
        </p:txBody>
      </p:sp>
      <p:sp>
        <p:nvSpPr>
          <p:cNvPr id="137219" name="Rectangle 2"/>
          <p:cNvSpPr>
            <a:spLocks noGrp="1" noRot="1" noChangeAspect="1" noChangeArrowheads="1" noTextEdit="1"/>
          </p:cNvSpPr>
          <p:nvPr>
            <p:ph type="sldImg"/>
          </p:nvPr>
        </p:nvSpPr>
        <p:spPr>
          <a:xfrm>
            <a:off x="758825" y="639763"/>
            <a:ext cx="4267200" cy="320040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51682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7E6699-51D7-4426-8B86-1201087CC314}" type="slidenum">
              <a:rPr lang="en-US" altLang="zh-CN" smtClean="0">
                <a:latin typeface="Times New Roman" pitchFamily="18" charset="0"/>
              </a:rPr>
              <a:pPr eaLnBrk="1" hangingPunct="1"/>
              <a:t>27</a:t>
            </a:fld>
            <a:endParaRPr lang="en-US" altLang="zh-CN">
              <a:latin typeface="Times New Roman" pitchFamily="18" charset="0"/>
            </a:endParaRPr>
          </a:p>
        </p:txBody>
      </p:sp>
      <p:sp>
        <p:nvSpPr>
          <p:cNvPr id="138243" name="Rectangle 2"/>
          <p:cNvSpPr>
            <a:spLocks noGrp="1" noRot="1" noChangeAspect="1" noChangeArrowheads="1" noTextEdit="1"/>
          </p:cNvSpPr>
          <p:nvPr>
            <p:ph type="sldImg"/>
          </p:nvPr>
        </p:nvSpPr>
        <p:spPr>
          <a:xfrm>
            <a:off x="758825" y="639763"/>
            <a:ext cx="4267200" cy="3200400"/>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76982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CD2B223-AA1F-4448-88D9-0A676175B40C}" type="slidenum">
              <a:rPr lang="en-US" altLang="zh-CN" smtClean="0">
                <a:latin typeface="Times New Roman" pitchFamily="18" charset="0"/>
              </a:rPr>
              <a:pPr eaLnBrk="1" hangingPunct="1"/>
              <a:t>28</a:t>
            </a:fld>
            <a:endParaRPr lang="en-US" altLang="zh-CN">
              <a:latin typeface="Times New Roman" pitchFamily="18" charset="0"/>
            </a:endParaRPr>
          </a:p>
        </p:txBody>
      </p:sp>
      <p:sp>
        <p:nvSpPr>
          <p:cNvPr id="139267" name="Rectangle 2"/>
          <p:cNvSpPr>
            <a:spLocks noGrp="1" noRot="1" noChangeAspect="1" noChangeArrowheads="1" noTextEdit="1"/>
          </p:cNvSpPr>
          <p:nvPr>
            <p:ph type="sldImg"/>
          </p:nvPr>
        </p:nvSpPr>
        <p:spPr>
          <a:xfrm>
            <a:off x="758825" y="639763"/>
            <a:ext cx="4267200" cy="32004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80561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97DCBF-6819-487F-800D-15442D7BB0F7}" type="slidenum">
              <a:rPr lang="en-US" altLang="zh-CN" smtClean="0">
                <a:latin typeface="Times New Roman" pitchFamily="18" charset="0"/>
              </a:rPr>
              <a:pPr eaLnBrk="1" hangingPunct="1"/>
              <a:t>29</a:t>
            </a:fld>
            <a:endParaRPr lang="en-US" altLang="zh-CN">
              <a:latin typeface="Times New Roman" pitchFamily="18" charset="0"/>
            </a:endParaRPr>
          </a:p>
        </p:txBody>
      </p:sp>
      <p:sp>
        <p:nvSpPr>
          <p:cNvPr id="140291" name="Rectangle 2"/>
          <p:cNvSpPr>
            <a:spLocks noGrp="1" noRot="1" noChangeAspect="1" noChangeArrowheads="1" noTextEdit="1"/>
          </p:cNvSpPr>
          <p:nvPr>
            <p:ph type="sldImg"/>
          </p:nvPr>
        </p:nvSpPr>
        <p:spPr>
          <a:xfrm>
            <a:off x="758825" y="639763"/>
            <a:ext cx="4267200" cy="3200400"/>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6932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41716B-A63E-4CE7-B8BB-7F3556BC840C}" type="slidenum">
              <a:rPr lang="en-US" altLang="zh-CN" smtClean="0">
                <a:latin typeface="Times New Roman" pitchFamily="18" charset="0"/>
              </a:rPr>
              <a:pPr eaLnBrk="1" hangingPunct="1"/>
              <a:t>30</a:t>
            </a:fld>
            <a:endParaRPr lang="en-US" altLang="zh-CN">
              <a:latin typeface="Times New Roman" pitchFamily="18" charset="0"/>
            </a:endParaRPr>
          </a:p>
        </p:txBody>
      </p:sp>
      <p:sp>
        <p:nvSpPr>
          <p:cNvPr id="141315" name="Rectangle 2"/>
          <p:cNvSpPr>
            <a:spLocks noGrp="1" noRot="1" noChangeAspect="1" noChangeArrowheads="1" noTextEdit="1"/>
          </p:cNvSpPr>
          <p:nvPr>
            <p:ph type="sldImg"/>
          </p:nvPr>
        </p:nvSpPr>
        <p:spPr>
          <a:xfrm>
            <a:off x="758825" y="639763"/>
            <a:ext cx="4267200" cy="3200400"/>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596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28B515-519E-435D-A65E-0C70185CB8EC}" type="slidenum">
              <a:rPr lang="en-US" altLang="zh-CN" smtClean="0">
                <a:latin typeface="Times New Roman" pitchFamily="18" charset="0"/>
              </a:rPr>
              <a:pPr eaLnBrk="1" hangingPunct="1"/>
              <a:t>4</a:t>
            </a:fld>
            <a:endParaRPr lang="en-US" altLang="zh-CN">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74290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D1E64-A1BE-473C-99B0-B490649B342A}" type="slidenum">
              <a:rPr lang="en-US" altLang="zh-CN" smtClean="0">
                <a:latin typeface="Times New Roman" pitchFamily="18" charset="0"/>
              </a:rPr>
              <a:pPr eaLnBrk="1" hangingPunct="1"/>
              <a:t>31</a:t>
            </a:fld>
            <a:endParaRPr lang="en-US" altLang="zh-CN">
              <a:latin typeface="Times New Roman" pitchFamily="18" charset="0"/>
            </a:endParaRPr>
          </a:p>
        </p:txBody>
      </p:sp>
      <p:sp>
        <p:nvSpPr>
          <p:cNvPr id="142339" name="Rectangle 2"/>
          <p:cNvSpPr>
            <a:spLocks noGrp="1" noRot="1" noChangeAspect="1" noChangeArrowheads="1" noTextEdit="1"/>
          </p:cNvSpPr>
          <p:nvPr>
            <p:ph type="sldImg"/>
          </p:nvPr>
        </p:nvSpPr>
        <p:spPr>
          <a:xfrm>
            <a:off x="758825" y="639763"/>
            <a:ext cx="4267200" cy="3200400"/>
          </a:xfrm>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62044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8D90156-D7C8-40F1-969B-9D7A27DDA51F}" type="slidenum">
              <a:rPr lang="en-US" altLang="zh-CN" smtClean="0">
                <a:latin typeface="Times New Roman" pitchFamily="18" charset="0"/>
              </a:rPr>
              <a:pPr eaLnBrk="1" hangingPunct="1"/>
              <a:t>32</a:t>
            </a:fld>
            <a:endParaRPr lang="en-US" altLang="zh-CN">
              <a:latin typeface="Times New Roman" pitchFamily="18" charset="0"/>
            </a:endParaRPr>
          </a:p>
        </p:txBody>
      </p:sp>
      <p:sp>
        <p:nvSpPr>
          <p:cNvPr id="143363" name="Rectangle 2"/>
          <p:cNvSpPr>
            <a:spLocks noGrp="1" noRot="1" noChangeAspect="1" noChangeArrowheads="1" noTextEdit="1"/>
          </p:cNvSpPr>
          <p:nvPr>
            <p:ph type="sldImg"/>
          </p:nvPr>
        </p:nvSpPr>
        <p:spPr>
          <a:xfrm>
            <a:off x="758825" y="639763"/>
            <a:ext cx="4267200" cy="3200400"/>
          </a:xfrm>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72936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C61D03B-2533-4768-BA20-469F6561363E}" type="slidenum">
              <a:rPr lang="en-US" altLang="zh-CN" smtClean="0">
                <a:latin typeface="Times New Roman" pitchFamily="18" charset="0"/>
              </a:rPr>
              <a:pPr eaLnBrk="1" hangingPunct="1"/>
              <a:t>33</a:t>
            </a:fld>
            <a:endParaRPr lang="en-US" altLang="zh-CN">
              <a:latin typeface="Times New Roman" pitchFamily="18" charset="0"/>
            </a:endParaRPr>
          </a:p>
        </p:txBody>
      </p:sp>
      <p:sp>
        <p:nvSpPr>
          <p:cNvPr id="144387" name="Rectangle 2"/>
          <p:cNvSpPr>
            <a:spLocks noGrp="1" noRot="1" noChangeAspect="1" noChangeArrowheads="1" noTextEdit="1"/>
          </p:cNvSpPr>
          <p:nvPr>
            <p:ph type="sldImg"/>
          </p:nvPr>
        </p:nvSpPr>
        <p:spPr>
          <a:xfrm>
            <a:off x="758825" y="639763"/>
            <a:ext cx="4267200" cy="32004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15479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612D58-1C4F-497F-9AFC-CF6A07D883EE}" type="slidenum">
              <a:rPr lang="en-US" altLang="zh-CN" smtClean="0">
                <a:latin typeface="Times New Roman" pitchFamily="18" charset="0"/>
              </a:rPr>
              <a:pPr eaLnBrk="1" hangingPunct="1"/>
              <a:t>34</a:t>
            </a:fld>
            <a:endParaRPr lang="en-US" altLang="zh-CN">
              <a:latin typeface="Times New Roman" pitchFamily="18" charset="0"/>
            </a:endParaRPr>
          </a:p>
        </p:txBody>
      </p:sp>
      <p:sp>
        <p:nvSpPr>
          <p:cNvPr id="145411" name="Rectangle 2"/>
          <p:cNvSpPr>
            <a:spLocks noGrp="1" noRot="1" noChangeAspect="1" noChangeArrowheads="1" noTextEdit="1"/>
          </p:cNvSpPr>
          <p:nvPr>
            <p:ph type="sldImg"/>
          </p:nvPr>
        </p:nvSpPr>
        <p:spPr>
          <a:xfrm>
            <a:off x="758825" y="639763"/>
            <a:ext cx="4267200" cy="320040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076322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477E8B-121D-4909-854F-2DF968AB1374}" type="slidenum">
              <a:rPr lang="en-US" altLang="zh-CN" smtClean="0">
                <a:latin typeface="Times New Roman" pitchFamily="18" charset="0"/>
              </a:rPr>
              <a:pPr eaLnBrk="1" hangingPunct="1"/>
              <a:t>35</a:t>
            </a:fld>
            <a:endParaRPr lang="en-US" altLang="zh-CN">
              <a:latin typeface="Times New Roman" pitchFamily="18" charset="0"/>
            </a:endParaRPr>
          </a:p>
        </p:txBody>
      </p:sp>
      <p:sp>
        <p:nvSpPr>
          <p:cNvPr id="146435" name="Rectangle 2"/>
          <p:cNvSpPr>
            <a:spLocks noGrp="1" noRot="1" noChangeAspect="1" noChangeArrowheads="1" noTextEdit="1"/>
          </p:cNvSpPr>
          <p:nvPr>
            <p:ph type="sldImg"/>
          </p:nvPr>
        </p:nvSpPr>
        <p:spPr>
          <a:xfrm>
            <a:off x="758825" y="639763"/>
            <a:ext cx="4267200" cy="3200400"/>
          </a:xfrm>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54081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E26FE6-FDD0-433D-AA0D-C4E1D3D8E245}" type="slidenum">
              <a:rPr lang="en-US" altLang="zh-CN" smtClean="0">
                <a:latin typeface="Times New Roman" pitchFamily="18" charset="0"/>
              </a:rPr>
              <a:pPr eaLnBrk="1" hangingPunct="1"/>
              <a:t>36</a:t>
            </a:fld>
            <a:endParaRPr lang="en-US" altLang="zh-CN">
              <a:latin typeface="Times New Roman" pitchFamily="18" charset="0"/>
            </a:endParaRPr>
          </a:p>
        </p:txBody>
      </p:sp>
      <p:sp>
        <p:nvSpPr>
          <p:cNvPr id="147459" name="Rectangle 2"/>
          <p:cNvSpPr>
            <a:spLocks noGrp="1" noRot="1" noChangeAspect="1" noChangeArrowheads="1" noTextEdit="1"/>
          </p:cNvSpPr>
          <p:nvPr>
            <p:ph type="sldImg"/>
          </p:nvPr>
        </p:nvSpPr>
        <p:spPr>
          <a:xfrm>
            <a:off x="758825" y="639763"/>
            <a:ext cx="4267200" cy="3200400"/>
          </a:xfrm>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28290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07717C-D6C0-4CE3-B93F-4973FFB2AA2B}" type="slidenum">
              <a:rPr lang="en-US" altLang="zh-CN" smtClean="0">
                <a:latin typeface="Times New Roman" pitchFamily="18" charset="0"/>
              </a:rPr>
              <a:pPr eaLnBrk="1" hangingPunct="1"/>
              <a:t>37</a:t>
            </a:fld>
            <a:endParaRPr lang="en-US" altLang="zh-CN">
              <a:latin typeface="Times New Roman" pitchFamily="18" charset="0"/>
            </a:endParaRPr>
          </a:p>
        </p:txBody>
      </p:sp>
      <p:sp>
        <p:nvSpPr>
          <p:cNvPr id="148483" name="Rectangle 2"/>
          <p:cNvSpPr>
            <a:spLocks noGrp="1" noRot="1" noChangeAspect="1" noChangeArrowheads="1" noTextEdit="1"/>
          </p:cNvSpPr>
          <p:nvPr>
            <p:ph type="sldImg"/>
          </p:nvPr>
        </p:nvSpPr>
        <p:spPr>
          <a:xfrm>
            <a:off x="758825" y="639763"/>
            <a:ext cx="4267200" cy="3200400"/>
          </a:xfrm>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901535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DC59FA-7B3F-4D82-804E-4FBAB89A394C}" type="slidenum">
              <a:rPr lang="en-US" altLang="zh-CN" smtClean="0">
                <a:latin typeface="Times New Roman" pitchFamily="18" charset="0"/>
              </a:rPr>
              <a:pPr eaLnBrk="1" hangingPunct="1"/>
              <a:t>38</a:t>
            </a:fld>
            <a:endParaRPr lang="en-US" altLang="zh-CN">
              <a:latin typeface="Times New Roman" pitchFamily="18" charset="0"/>
            </a:endParaRPr>
          </a:p>
        </p:txBody>
      </p:sp>
      <p:sp>
        <p:nvSpPr>
          <p:cNvPr id="149507" name="Rectangle 2"/>
          <p:cNvSpPr>
            <a:spLocks noGrp="1" noRot="1" noChangeAspect="1" noChangeArrowheads="1" noTextEdit="1"/>
          </p:cNvSpPr>
          <p:nvPr>
            <p:ph type="sldImg"/>
          </p:nvPr>
        </p:nvSpPr>
        <p:spPr>
          <a:xfrm>
            <a:off x="758825" y="639763"/>
            <a:ext cx="4267200" cy="3200400"/>
          </a:xfrm>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82131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EC3D8F-C453-4558-A4F6-8734B3EF970B}" type="slidenum">
              <a:rPr lang="en-US" altLang="zh-CN" smtClean="0">
                <a:latin typeface="Times New Roman" pitchFamily="18" charset="0"/>
              </a:rPr>
              <a:pPr eaLnBrk="1" hangingPunct="1"/>
              <a:t>39</a:t>
            </a:fld>
            <a:endParaRPr lang="en-US" altLang="zh-CN">
              <a:latin typeface="Times New Roman" pitchFamily="18" charset="0"/>
            </a:endParaRPr>
          </a:p>
        </p:txBody>
      </p:sp>
      <p:sp>
        <p:nvSpPr>
          <p:cNvPr id="150531" name="Rectangle 2"/>
          <p:cNvSpPr>
            <a:spLocks noGrp="1" noRot="1" noChangeAspect="1" noChangeArrowheads="1" noTextEdit="1"/>
          </p:cNvSpPr>
          <p:nvPr>
            <p:ph type="sldImg"/>
          </p:nvPr>
        </p:nvSpPr>
        <p:spPr>
          <a:xfrm>
            <a:off x="758825" y="639763"/>
            <a:ext cx="4267200" cy="3200400"/>
          </a:xfrm>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1081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35C23E-254C-4429-B929-65AC10F152D8}" type="slidenum">
              <a:rPr lang="en-US" altLang="zh-CN" smtClean="0">
                <a:latin typeface="Times New Roman" pitchFamily="18" charset="0"/>
              </a:rPr>
              <a:pPr eaLnBrk="1" hangingPunct="1"/>
              <a:t>40</a:t>
            </a:fld>
            <a:endParaRPr lang="en-US" altLang="zh-CN">
              <a:latin typeface="Times New Roman" pitchFamily="18" charset="0"/>
            </a:endParaRPr>
          </a:p>
        </p:txBody>
      </p:sp>
      <p:sp>
        <p:nvSpPr>
          <p:cNvPr id="151555" name="Rectangle 2"/>
          <p:cNvSpPr>
            <a:spLocks noGrp="1" noRot="1" noChangeAspect="1" noChangeArrowheads="1" noTextEdit="1"/>
          </p:cNvSpPr>
          <p:nvPr>
            <p:ph type="sldImg"/>
          </p:nvPr>
        </p:nvSpPr>
        <p:spPr>
          <a:xfrm>
            <a:off x="758825" y="639763"/>
            <a:ext cx="4267200" cy="3200400"/>
          </a:xfrm>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9865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475EAD-6947-4EBD-BBE1-F2332D14EE06}" type="slidenum">
              <a:rPr lang="en-US" altLang="zh-CN" smtClean="0">
                <a:latin typeface="Times New Roman" pitchFamily="18" charset="0"/>
              </a:rPr>
              <a:pPr eaLnBrk="1" hangingPunct="1"/>
              <a:t>5</a:t>
            </a:fld>
            <a:endParaRPr lang="en-US" altLang="zh-CN">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46404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95B05B-478A-4DD5-AC8F-E590DEFF9A4E}" type="slidenum">
              <a:rPr lang="en-US" altLang="zh-CN" smtClean="0">
                <a:latin typeface="Times New Roman" pitchFamily="18" charset="0"/>
              </a:rPr>
              <a:pPr eaLnBrk="1" hangingPunct="1"/>
              <a:t>41</a:t>
            </a:fld>
            <a:endParaRPr lang="en-US" altLang="zh-CN">
              <a:latin typeface="Times New Roman" pitchFamily="18" charset="0"/>
            </a:endParaRPr>
          </a:p>
        </p:txBody>
      </p:sp>
      <p:sp>
        <p:nvSpPr>
          <p:cNvPr id="152579" name="Rectangle 2"/>
          <p:cNvSpPr>
            <a:spLocks noGrp="1" noRot="1" noChangeAspect="1" noChangeArrowheads="1" noTextEdit="1"/>
          </p:cNvSpPr>
          <p:nvPr>
            <p:ph type="sldImg"/>
          </p:nvPr>
        </p:nvSpPr>
        <p:spPr>
          <a:xfrm>
            <a:off x="758825" y="639763"/>
            <a:ext cx="4267200" cy="3200400"/>
          </a:xfrm>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73110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5D541E-E25E-4449-909C-EA5467B493E5}" type="slidenum">
              <a:rPr lang="en-US" altLang="zh-CN" smtClean="0">
                <a:latin typeface="Times New Roman" pitchFamily="18" charset="0"/>
              </a:rPr>
              <a:pPr eaLnBrk="1" hangingPunct="1"/>
              <a:t>42</a:t>
            </a:fld>
            <a:endParaRPr lang="en-US" altLang="zh-CN">
              <a:latin typeface="Times New Roman"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754936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97838F-564F-4D09-A243-9F0AF88F0693}" type="slidenum">
              <a:rPr lang="en-US" altLang="zh-CN" smtClean="0">
                <a:latin typeface="Times New Roman" pitchFamily="18" charset="0"/>
              </a:rPr>
              <a:pPr eaLnBrk="1" hangingPunct="1"/>
              <a:t>43</a:t>
            </a:fld>
            <a:endParaRPr lang="en-US" altLang="zh-CN">
              <a:latin typeface="Times New Roman" pitchFamily="18" charset="0"/>
            </a:endParaRPr>
          </a:p>
        </p:txBody>
      </p:sp>
      <p:sp>
        <p:nvSpPr>
          <p:cNvPr id="154627" name="Rectangle 2"/>
          <p:cNvSpPr>
            <a:spLocks noGrp="1" noRot="1" noChangeAspect="1" noChangeArrowheads="1" noTextEdit="1"/>
          </p:cNvSpPr>
          <p:nvPr>
            <p:ph type="sldImg"/>
          </p:nvPr>
        </p:nvSpPr>
        <p:spPr>
          <a:xfrm>
            <a:off x="758825" y="639763"/>
            <a:ext cx="4267200" cy="3200400"/>
          </a:xfrm>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604129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5EDAF7-7B53-4F11-A91D-99730DCD3ADD}" type="slidenum">
              <a:rPr lang="en-US" altLang="zh-CN" smtClean="0">
                <a:latin typeface="Times New Roman" pitchFamily="18" charset="0"/>
              </a:rPr>
              <a:pPr eaLnBrk="1" hangingPunct="1"/>
              <a:t>44</a:t>
            </a:fld>
            <a:endParaRPr lang="en-US" altLang="zh-CN">
              <a:latin typeface="Times New Roman" pitchFamily="18" charset="0"/>
            </a:endParaRPr>
          </a:p>
        </p:txBody>
      </p:sp>
      <p:sp>
        <p:nvSpPr>
          <p:cNvPr id="155651" name="Rectangle 2"/>
          <p:cNvSpPr>
            <a:spLocks noGrp="1" noRot="1" noChangeAspect="1" noChangeArrowheads="1" noTextEdit="1"/>
          </p:cNvSpPr>
          <p:nvPr>
            <p:ph type="sldImg"/>
          </p:nvPr>
        </p:nvSpPr>
        <p:spPr>
          <a:xfrm>
            <a:off x="758825" y="639763"/>
            <a:ext cx="4267200" cy="3200400"/>
          </a:xfrm>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86508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8E6EE22-C701-43B3-84C7-3D2CA1954CE1}" type="slidenum">
              <a:rPr lang="en-US" altLang="zh-CN" smtClean="0">
                <a:latin typeface="Times New Roman" pitchFamily="18" charset="0"/>
              </a:rPr>
              <a:pPr eaLnBrk="1" hangingPunct="1"/>
              <a:t>45</a:t>
            </a:fld>
            <a:endParaRPr lang="en-US" altLang="zh-CN">
              <a:latin typeface="Times New Roman" pitchFamily="18" charset="0"/>
            </a:endParaRPr>
          </a:p>
        </p:txBody>
      </p:sp>
      <p:sp>
        <p:nvSpPr>
          <p:cNvPr id="156675" name="Rectangle 2"/>
          <p:cNvSpPr>
            <a:spLocks noGrp="1" noRot="1" noChangeAspect="1" noChangeArrowheads="1" noTextEdit="1"/>
          </p:cNvSpPr>
          <p:nvPr>
            <p:ph type="sldImg"/>
          </p:nvPr>
        </p:nvSpPr>
        <p:spPr>
          <a:xfrm>
            <a:off x="758825" y="639763"/>
            <a:ext cx="4267200" cy="3200400"/>
          </a:xfrm>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2171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87DD6E-A7E7-4343-8737-79B095696454}" type="slidenum">
              <a:rPr lang="en-US" altLang="zh-CN" smtClean="0">
                <a:latin typeface="Times New Roman" pitchFamily="18" charset="0"/>
              </a:rPr>
              <a:pPr eaLnBrk="1" hangingPunct="1"/>
              <a:t>46</a:t>
            </a:fld>
            <a:endParaRPr lang="en-US" altLang="zh-CN">
              <a:latin typeface="Times New Roman" pitchFamily="18" charset="0"/>
            </a:endParaRPr>
          </a:p>
        </p:txBody>
      </p:sp>
      <p:sp>
        <p:nvSpPr>
          <p:cNvPr id="157699" name="Rectangle 2"/>
          <p:cNvSpPr>
            <a:spLocks noGrp="1" noRot="1" noChangeAspect="1" noChangeArrowheads="1" noTextEdit="1"/>
          </p:cNvSpPr>
          <p:nvPr>
            <p:ph type="sldImg"/>
          </p:nvPr>
        </p:nvSpPr>
        <p:spPr>
          <a:xfrm>
            <a:off x="758825" y="639763"/>
            <a:ext cx="4267200" cy="3200400"/>
          </a:xfrm>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214101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31A5986-D597-4FC9-9287-55C5CBEEFE7C}" type="slidenum">
              <a:rPr lang="en-US" altLang="zh-CN" smtClean="0">
                <a:latin typeface="Times New Roman" pitchFamily="18" charset="0"/>
              </a:rPr>
              <a:pPr eaLnBrk="1" hangingPunct="1"/>
              <a:t>47</a:t>
            </a:fld>
            <a:endParaRPr lang="en-US" altLang="zh-CN">
              <a:latin typeface="Times New Roman" pitchFamily="18" charset="0"/>
            </a:endParaRPr>
          </a:p>
        </p:txBody>
      </p:sp>
      <p:sp>
        <p:nvSpPr>
          <p:cNvPr id="158723" name="Rectangle 2"/>
          <p:cNvSpPr>
            <a:spLocks noGrp="1" noRot="1" noChangeAspect="1" noChangeArrowheads="1" noTextEdit="1"/>
          </p:cNvSpPr>
          <p:nvPr>
            <p:ph type="sldImg"/>
          </p:nvPr>
        </p:nvSpPr>
        <p:spPr>
          <a:xfrm>
            <a:off x="758825" y="639763"/>
            <a:ext cx="4267200" cy="3200400"/>
          </a:xfrm>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28253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F25680-D479-4DB7-ADAC-424C94101E55}" type="slidenum">
              <a:rPr lang="en-US" altLang="zh-CN" smtClean="0">
                <a:latin typeface="Times New Roman" pitchFamily="18" charset="0"/>
              </a:rPr>
              <a:pPr eaLnBrk="1" hangingPunct="1"/>
              <a:t>48</a:t>
            </a:fld>
            <a:endParaRPr lang="en-US" altLang="zh-CN">
              <a:latin typeface="Times New Roman" pitchFamily="18" charset="0"/>
            </a:endParaRPr>
          </a:p>
        </p:txBody>
      </p:sp>
      <p:sp>
        <p:nvSpPr>
          <p:cNvPr id="159747" name="Rectangle 2"/>
          <p:cNvSpPr>
            <a:spLocks noGrp="1" noRot="1" noChangeAspect="1" noChangeArrowheads="1" noTextEdit="1"/>
          </p:cNvSpPr>
          <p:nvPr>
            <p:ph type="sldImg"/>
          </p:nvPr>
        </p:nvSpPr>
        <p:spPr>
          <a:xfrm>
            <a:off x="758825" y="639763"/>
            <a:ext cx="4267200" cy="32004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07884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6BC0439-4295-408C-B609-EC72A161D55B}" type="slidenum">
              <a:rPr lang="en-US" altLang="zh-CN" smtClean="0">
                <a:latin typeface="Times New Roman" pitchFamily="18" charset="0"/>
              </a:rPr>
              <a:pPr eaLnBrk="1" hangingPunct="1"/>
              <a:t>49</a:t>
            </a:fld>
            <a:endParaRPr lang="en-US" altLang="zh-CN">
              <a:latin typeface="Times New Roman" pitchFamily="18" charset="0"/>
            </a:endParaRPr>
          </a:p>
        </p:txBody>
      </p:sp>
      <p:sp>
        <p:nvSpPr>
          <p:cNvPr id="160771" name="Rectangle 2"/>
          <p:cNvSpPr>
            <a:spLocks noGrp="1" noRot="1" noChangeAspect="1" noChangeArrowheads="1" noTextEdit="1"/>
          </p:cNvSpPr>
          <p:nvPr>
            <p:ph type="sldImg"/>
          </p:nvPr>
        </p:nvSpPr>
        <p:spPr>
          <a:xfrm>
            <a:off x="758825" y="639763"/>
            <a:ext cx="4267200" cy="3200400"/>
          </a:xfrm>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01696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783C20-228B-42CD-A162-7E0B9D994CF7}" type="slidenum">
              <a:rPr lang="en-US" altLang="zh-CN" smtClean="0">
                <a:latin typeface="Times New Roman" pitchFamily="18" charset="0"/>
              </a:rPr>
              <a:pPr eaLnBrk="1" hangingPunct="1"/>
              <a:t>50</a:t>
            </a:fld>
            <a:endParaRPr lang="en-US" altLang="zh-CN">
              <a:latin typeface="Times New Roman" pitchFamily="18" charset="0"/>
            </a:endParaRPr>
          </a:p>
        </p:txBody>
      </p:sp>
      <p:sp>
        <p:nvSpPr>
          <p:cNvPr id="161795" name="Rectangle 2"/>
          <p:cNvSpPr>
            <a:spLocks noGrp="1" noRot="1" noChangeAspect="1" noChangeArrowheads="1" noTextEdit="1"/>
          </p:cNvSpPr>
          <p:nvPr>
            <p:ph type="sldImg"/>
          </p:nvPr>
        </p:nvSpPr>
        <p:spPr>
          <a:xfrm>
            <a:off x="758825" y="639763"/>
            <a:ext cx="4267200" cy="3200400"/>
          </a:xfrm>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421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4E1CB6-4533-4CFA-B162-DC89E86D6F7C}" type="slidenum">
              <a:rPr lang="en-US" altLang="zh-CN" smtClean="0">
                <a:latin typeface="Times New Roman" pitchFamily="18" charset="0"/>
              </a:rPr>
              <a:pPr eaLnBrk="1" hangingPunct="1"/>
              <a:t>6</a:t>
            </a:fld>
            <a:endParaRPr lang="en-US" altLang="zh-CN">
              <a:latin typeface="Times New Roman"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738694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5DF05B6-7C35-4449-80B8-814DED023A41}" type="slidenum">
              <a:rPr lang="en-US" altLang="zh-CN" smtClean="0">
                <a:latin typeface="Times New Roman" pitchFamily="18" charset="0"/>
              </a:rPr>
              <a:pPr eaLnBrk="1" hangingPunct="1"/>
              <a:t>51</a:t>
            </a:fld>
            <a:endParaRPr lang="en-US" altLang="zh-CN">
              <a:latin typeface="Times New Roman" pitchFamily="18" charset="0"/>
            </a:endParaRPr>
          </a:p>
        </p:txBody>
      </p:sp>
      <p:sp>
        <p:nvSpPr>
          <p:cNvPr id="162819" name="Rectangle 2"/>
          <p:cNvSpPr>
            <a:spLocks noGrp="1" noRot="1" noChangeAspect="1" noChangeArrowheads="1" noTextEdit="1"/>
          </p:cNvSpPr>
          <p:nvPr>
            <p:ph type="sldImg"/>
          </p:nvPr>
        </p:nvSpPr>
        <p:spPr>
          <a:xfrm>
            <a:off x="758825" y="639763"/>
            <a:ext cx="4267200" cy="3200400"/>
          </a:xfrm>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977134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3355F1-D39B-4BB9-B7DD-492884301103}" type="slidenum">
              <a:rPr lang="en-US" altLang="zh-CN" smtClean="0">
                <a:latin typeface="Times New Roman" pitchFamily="18" charset="0"/>
              </a:rPr>
              <a:pPr eaLnBrk="1" hangingPunct="1"/>
              <a:t>52</a:t>
            </a:fld>
            <a:endParaRPr lang="en-US" altLang="zh-CN">
              <a:latin typeface="Times New Roman" pitchFamily="18" charset="0"/>
            </a:endParaRPr>
          </a:p>
        </p:txBody>
      </p:sp>
      <p:sp>
        <p:nvSpPr>
          <p:cNvPr id="163843" name="Rectangle 2"/>
          <p:cNvSpPr>
            <a:spLocks noGrp="1" noRot="1" noChangeAspect="1" noChangeArrowheads="1" noTextEdit="1"/>
          </p:cNvSpPr>
          <p:nvPr>
            <p:ph type="sldImg"/>
          </p:nvPr>
        </p:nvSpPr>
        <p:spPr>
          <a:xfrm>
            <a:off x="758825" y="639763"/>
            <a:ext cx="4267200" cy="3200400"/>
          </a:xfrm>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34583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D2C269-BB8B-4365-964F-260E306D5FEC}" type="slidenum">
              <a:rPr lang="en-US" altLang="zh-CN" smtClean="0">
                <a:latin typeface="Times New Roman" pitchFamily="18" charset="0"/>
              </a:rPr>
              <a:pPr eaLnBrk="1" hangingPunct="1"/>
              <a:t>53</a:t>
            </a:fld>
            <a:endParaRPr lang="en-US" altLang="zh-CN">
              <a:latin typeface="Times New Roman" pitchFamily="18" charset="0"/>
            </a:endParaRPr>
          </a:p>
        </p:txBody>
      </p:sp>
      <p:sp>
        <p:nvSpPr>
          <p:cNvPr id="164867" name="Rectangle 2"/>
          <p:cNvSpPr>
            <a:spLocks noGrp="1" noRot="1" noChangeAspect="1" noChangeArrowheads="1" noTextEdit="1"/>
          </p:cNvSpPr>
          <p:nvPr>
            <p:ph type="sldImg"/>
          </p:nvPr>
        </p:nvSpPr>
        <p:spPr>
          <a:xfrm>
            <a:off x="758825" y="639763"/>
            <a:ext cx="4267200" cy="3200400"/>
          </a:xfrm>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381522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259458-B1CA-456C-89F1-2B20932A61EE}" type="slidenum">
              <a:rPr lang="en-US" altLang="zh-CN" smtClean="0">
                <a:latin typeface="Times New Roman" pitchFamily="18" charset="0"/>
              </a:rPr>
              <a:pPr eaLnBrk="1" hangingPunct="1"/>
              <a:t>54</a:t>
            </a:fld>
            <a:endParaRPr lang="en-US" altLang="zh-CN">
              <a:latin typeface="Times New Roman" pitchFamily="18" charset="0"/>
            </a:endParaRPr>
          </a:p>
        </p:txBody>
      </p:sp>
      <p:sp>
        <p:nvSpPr>
          <p:cNvPr id="165891" name="Rectangle 2"/>
          <p:cNvSpPr>
            <a:spLocks noGrp="1" noRot="1" noChangeAspect="1" noChangeArrowheads="1" noTextEdit="1"/>
          </p:cNvSpPr>
          <p:nvPr>
            <p:ph type="sldImg"/>
          </p:nvPr>
        </p:nvSpPr>
        <p:spPr>
          <a:xfrm>
            <a:off x="758825" y="639763"/>
            <a:ext cx="4267200" cy="3200400"/>
          </a:xfrm>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681040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33C534-B1C9-48A0-A89D-F60E3757FD64}" type="slidenum">
              <a:rPr lang="en-US" altLang="zh-CN" smtClean="0">
                <a:latin typeface="Times New Roman" pitchFamily="18" charset="0"/>
              </a:rPr>
              <a:pPr eaLnBrk="1" hangingPunct="1"/>
              <a:t>55</a:t>
            </a:fld>
            <a:endParaRPr lang="en-US" altLang="zh-CN">
              <a:latin typeface="Times New Roman" pitchFamily="18" charset="0"/>
            </a:endParaRPr>
          </a:p>
        </p:txBody>
      </p:sp>
      <p:sp>
        <p:nvSpPr>
          <p:cNvPr id="166915" name="Rectangle 2"/>
          <p:cNvSpPr>
            <a:spLocks noGrp="1" noRot="1" noChangeAspect="1" noChangeArrowheads="1" noTextEdit="1"/>
          </p:cNvSpPr>
          <p:nvPr>
            <p:ph type="sldImg"/>
          </p:nvPr>
        </p:nvSpPr>
        <p:spPr>
          <a:xfrm>
            <a:off x="758825" y="639763"/>
            <a:ext cx="4267200" cy="3200400"/>
          </a:xfrm>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024962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11B171-C3CF-467F-8B8D-F86C8927628D}" type="slidenum">
              <a:rPr lang="en-US" altLang="zh-CN" smtClean="0">
                <a:latin typeface="Times New Roman" pitchFamily="18" charset="0"/>
              </a:rPr>
              <a:pPr eaLnBrk="1" hangingPunct="1"/>
              <a:t>56</a:t>
            </a:fld>
            <a:endParaRPr lang="en-US" altLang="zh-CN">
              <a:latin typeface="Times New Roman" pitchFamily="18" charset="0"/>
            </a:endParaRPr>
          </a:p>
        </p:txBody>
      </p:sp>
      <p:sp>
        <p:nvSpPr>
          <p:cNvPr id="167939" name="Rectangle 2"/>
          <p:cNvSpPr>
            <a:spLocks noGrp="1" noRot="1" noChangeAspect="1" noChangeArrowheads="1" noTextEdit="1"/>
          </p:cNvSpPr>
          <p:nvPr>
            <p:ph type="sldImg"/>
          </p:nvPr>
        </p:nvSpPr>
        <p:spPr>
          <a:xfrm>
            <a:off x="758825" y="639763"/>
            <a:ext cx="4267200" cy="3200400"/>
          </a:xfrm>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626617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220EF5-6D79-4F9A-961F-CE2F34BA1B59}" type="slidenum">
              <a:rPr lang="en-US" altLang="zh-CN" smtClean="0">
                <a:latin typeface="Times New Roman" pitchFamily="18" charset="0"/>
              </a:rPr>
              <a:pPr eaLnBrk="1" hangingPunct="1"/>
              <a:t>57</a:t>
            </a:fld>
            <a:endParaRPr lang="en-US" altLang="zh-CN">
              <a:latin typeface="Times New Roman" pitchFamily="18" charset="0"/>
            </a:endParaRPr>
          </a:p>
        </p:txBody>
      </p:sp>
      <p:sp>
        <p:nvSpPr>
          <p:cNvPr id="168963" name="Rectangle 2"/>
          <p:cNvSpPr>
            <a:spLocks noGrp="1" noRot="1" noChangeAspect="1" noChangeArrowheads="1" noTextEdit="1"/>
          </p:cNvSpPr>
          <p:nvPr>
            <p:ph type="sldImg"/>
          </p:nvPr>
        </p:nvSpPr>
        <p:spPr>
          <a:xfrm>
            <a:off x="758825" y="639763"/>
            <a:ext cx="4267200" cy="3200400"/>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78933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018BA1-6572-403B-B7A5-9722958DAA11}" type="slidenum">
              <a:rPr lang="en-US" altLang="zh-CN" smtClean="0">
                <a:latin typeface="Times New Roman" pitchFamily="18" charset="0"/>
              </a:rPr>
              <a:pPr eaLnBrk="1" hangingPunct="1"/>
              <a:t>58</a:t>
            </a:fld>
            <a:endParaRPr lang="en-US" altLang="zh-CN">
              <a:latin typeface="Times New Roman" pitchFamily="18" charset="0"/>
            </a:endParaRPr>
          </a:p>
        </p:txBody>
      </p:sp>
      <p:sp>
        <p:nvSpPr>
          <p:cNvPr id="169987" name="Rectangle 2"/>
          <p:cNvSpPr>
            <a:spLocks noGrp="1" noRot="1" noChangeAspect="1" noChangeArrowheads="1" noTextEdit="1"/>
          </p:cNvSpPr>
          <p:nvPr>
            <p:ph type="sldImg"/>
          </p:nvPr>
        </p:nvSpPr>
        <p:spPr>
          <a:xfrm>
            <a:off x="758825" y="639763"/>
            <a:ext cx="4267200" cy="3200400"/>
          </a:xfrm>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723977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E1F31D2-1140-41F9-AE4E-9E98A1FB81DF}" type="slidenum">
              <a:rPr lang="en-US" altLang="zh-CN" smtClean="0">
                <a:latin typeface="Times New Roman" pitchFamily="18" charset="0"/>
              </a:rPr>
              <a:pPr eaLnBrk="1" hangingPunct="1"/>
              <a:t>59</a:t>
            </a:fld>
            <a:endParaRPr lang="en-US" altLang="zh-CN">
              <a:latin typeface="Times New Roman" pitchFamily="18" charset="0"/>
            </a:endParaRPr>
          </a:p>
        </p:txBody>
      </p:sp>
      <p:sp>
        <p:nvSpPr>
          <p:cNvPr id="171011" name="Rectangle 2"/>
          <p:cNvSpPr>
            <a:spLocks noGrp="1" noRot="1" noChangeAspect="1" noChangeArrowheads="1" noTextEdit="1"/>
          </p:cNvSpPr>
          <p:nvPr>
            <p:ph type="sldImg"/>
          </p:nvPr>
        </p:nvSpPr>
        <p:spPr>
          <a:xfrm>
            <a:off x="758825" y="639763"/>
            <a:ext cx="4267200" cy="3200400"/>
          </a:xfrm>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1061177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3EEB81E-7962-47B8-862E-8C54F7C2B7AF}" type="slidenum">
              <a:rPr lang="en-US" altLang="zh-CN" smtClean="0">
                <a:latin typeface="Times New Roman" pitchFamily="18" charset="0"/>
              </a:rPr>
              <a:pPr eaLnBrk="1" hangingPunct="1"/>
              <a:t>60</a:t>
            </a:fld>
            <a:endParaRPr lang="en-US" altLang="zh-CN">
              <a:latin typeface="Times New Roman" pitchFamily="18" charset="0"/>
            </a:endParaRPr>
          </a:p>
        </p:txBody>
      </p:sp>
      <p:sp>
        <p:nvSpPr>
          <p:cNvPr id="172035" name="Rectangle 2"/>
          <p:cNvSpPr>
            <a:spLocks noGrp="1" noRot="1" noChangeAspect="1" noChangeArrowheads="1" noTextEdit="1"/>
          </p:cNvSpPr>
          <p:nvPr>
            <p:ph type="sldImg"/>
          </p:nvPr>
        </p:nvSpPr>
        <p:spPr>
          <a:xfrm>
            <a:off x="758825" y="639763"/>
            <a:ext cx="4267200" cy="3200400"/>
          </a:xfrm>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48642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8C7D5E0-078C-4631-A284-5E310260B234}" type="slidenum">
              <a:rPr lang="en-US" altLang="zh-CN" smtClean="0">
                <a:latin typeface="Times New Roman" pitchFamily="18" charset="0"/>
              </a:rPr>
              <a:pPr eaLnBrk="1" hangingPunct="1"/>
              <a:t>7</a:t>
            </a:fld>
            <a:endParaRPr lang="en-US" altLang="zh-CN">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624765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BA51E7-91C1-48D0-A6D4-54BE6A8282A8}" type="slidenum">
              <a:rPr lang="en-US" altLang="zh-CN" smtClean="0">
                <a:latin typeface="Times New Roman" pitchFamily="18" charset="0"/>
              </a:rPr>
              <a:pPr eaLnBrk="1" hangingPunct="1"/>
              <a:t>61</a:t>
            </a:fld>
            <a:endParaRPr lang="en-US" altLang="zh-CN">
              <a:latin typeface="Times New Roman" pitchFamily="18" charset="0"/>
            </a:endParaRPr>
          </a:p>
        </p:txBody>
      </p:sp>
      <p:sp>
        <p:nvSpPr>
          <p:cNvPr id="173059" name="Rectangle 2"/>
          <p:cNvSpPr>
            <a:spLocks noGrp="1" noRot="1" noChangeAspect="1" noChangeArrowheads="1" noTextEdit="1"/>
          </p:cNvSpPr>
          <p:nvPr>
            <p:ph type="sldImg"/>
          </p:nvPr>
        </p:nvSpPr>
        <p:spPr>
          <a:xfrm>
            <a:off x="758825" y="639763"/>
            <a:ext cx="4267200" cy="3200400"/>
          </a:xfrm>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819403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EADB38-EA28-4CAB-B013-FCE879268101}" type="slidenum">
              <a:rPr lang="en-US" altLang="zh-CN" smtClean="0">
                <a:latin typeface="Times New Roman" pitchFamily="18" charset="0"/>
              </a:rPr>
              <a:pPr eaLnBrk="1" hangingPunct="1"/>
              <a:t>62</a:t>
            </a:fld>
            <a:endParaRPr lang="en-US" altLang="zh-CN">
              <a:latin typeface="Times New Roman" pitchFamily="18" charset="0"/>
            </a:endParaRPr>
          </a:p>
        </p:txBody>
      </p:sp>
      <p:sp>
        <p:nvSpPr>
          <p:cNvPr id="174083" name="Rectangle 2"/>
          <p:cNvSpPr>
            <a:spLocks noGrp="1" noRot="1" noChangeAspect="1" noChangeArrowheads="1" noTextEdit="1"/>
          </p:cNvSpPr>
          <p:nvPr>
            <p:ph type="sldImg"/>
          </p:nvPr>
        </p:nvSpPr>
        <p:spPr>
          <a:xfrm>
            <a:off x="758825" y="639763"/>
            <a:ext cx="4267200" cy="3200400"/>
          </a:xfrm>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321077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F8B628C-19AE-438C-BCC1-D0AE6A0C9ED6}" type="slidenum">
              <a:rPr lang="en-US" altLang="zh-CN" smtClean="0">
                <a:latin typeface="Times New Roman" pitchFamily="18" charset="0"/>
              </a:rPr>
              <a:pPr eaLnBrk="1" hangingPunct="1"/>
              <a:t>63</a:t>
            </a:fld>
            <a:endParaRPr lang="en-US" altLang="zh-CN">
              <a:latin typeface="Times New Roman" pitchFamily="18" charset="0"/>
            </a:endParaRPr>
          </a:p>
        </p:txBody>
      </p:sp>
      <p:sp>
        <p:nvSpPr>
          <p:cNvPr id="175107" name="Rectangle 2"/>
          <p:cNvSpPr>
            <a:spLocks noGrp="1" noRot="1" noChangeAspect="1" noChangeArrowheads="1" noTextEdit="1"/>
          </p:cNvSpPr>
          <p:nvPr>
            <p:ph type="sldImg"/>
          </p:nvPr>
        </p:nvSpPr>
        <p:spPr>
          <a:xfrm>
            <a:off x="758825" y="639763"/>
            <a:ext cx="4267200" cy="3200400"/>
          </a:xfrm>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263311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77CA3F-F2BA-4786-B829-CBE44D52BB52}" type="slidenum">
              <a:rPr lang="en-US" altLang="zh-CN" smtClean="0">
                <a:latin typeface="Times New Roman" pitchFamily="18" charset="0"/>
              </a:rPr>
              <a:pPr eaLnBrk="1" hangingPunct="1"/>
              <a:t>64</a:t>
            </a:fld>
            <a:endParaRPr lang="en-US" altLang="zh-CN">
              <a:latin typeface="Times New Roman" pitchFamily="18" charset="0"/>
            </a:endParaRPr>
          </a:p>
        </p:txBody>
      </p:sp>
      <p:sp>
        <p:nvSpPr>
          <p:cNvPr id="176131" name="Rectangle 2"/>
          <p:cNvSpPr>
            <a:spLocks noGrp="1" noRot="1" noChangeAspect="1" noChangeArrowheads="1" noTextEdit="1"/>
          </p:cNvSpPr>
          <p:nvPr>
            <p:ph type="sldImg"/>
          </p:nvPr>
        </p:nvSpPr>
        <p:spPr>
          <a:xfrm>
            <a:off x="758825" y="639763"/>
            <a:ext cx="4267200" cy="3200400"/>
          </a:xfrm>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584643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8CA94C-7AA2-451C-A7D6-834E36E783D5}" type="slidenum">
              <a:rPr lang="en-US" altLang="zh-CN" smtClean="0">
                <a:latin typeface="Times New Roman" pitchFamily="18" charset="0"/>
              </a:rPr>
              <a:pPr eaLnBrk="1" hangingPunct="1"/>
              <a:t>65</a:t>
            </a:fld>
            <a:endParaRPr lang="en-US" altLang="zh-CN">
              <a:latin typeface="Times New Roman" pitchFamily="18" charset="0"/>
            </a:endParaRPr>
          </a:p>
        </p:txBody>
      </p:sp>
      <p:sp>
        <p:nvSpPr>
          <p:cNvPr id="177155" name="Rectangle 2"/>
          <p:cNvSpPr>
            <a:spLocks noGrp="1" noRot="1" noChangeAspect="1" noChangeArrowheads="1" noTextEdit="1"/>
          </p:cNvSpPr>
          <p:nvPr>
            <p:ph type="sldImg"/>
          </p:nvPr>
        </p:nvSpPr>
        <p:spPr>
          <a:xfrm>
            <a:off x="758825" y="639763"/>
            <a:ext cx="4267200" cy="3200400"/>
          </a:xfrm>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270447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F298D3-314D-403D-9858-816F85C00ADD}" type="slidenum">
              <a:rPr lang="en-US" altLang="zh-CN" smtClean="0">
                <a:latin typeface="Times New Roman" pitchFamily="18" charset="0"/>
              </a:rPr>
              <a:pPr eaLnBrk="1" hangingPunct="1"/>
              <a:t>66</a:t>
            </a:fld>
            <a:endParaRPr lang="en-US" altLang="zh-CN">
              <a:latin typeface="Times New Roman" pitchFamily="18" charset="0"/>
            </a:endParaRPr>
          </a:p>
        </p:txBody>
      </p:sp>
      <p:sp>
        <p:nvSpPr>
          <p:cNvPr id="178179" name="Rectangle 2"/>
          <p:cNvSpPr>
            <a:spLocks noGrp="1" noRot="1" noChangeAspect="1" noChangeArrowheads="1" noTextEdit="1"/>
          </p:cNvSpPr>
          <p:nvPr>
            <p:ph type="sldImg"/>
          </p:nvPr>
        </p:nvSpPr>
        <p:spPr>
          <a:xfrm>
            <a:off x="758825" y="639763"/>
            <a:ext cx="4267200" cy="3200400"/>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16380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7E4DDA-520B-46F1-890D-6E4546FD3F0F}" type="slidenum">
              <a:rPr lang="en-US" altLang="zh-CN" smtClean="0">
                <a:latin typeface="Times New Roman" pitchFamily="18" charset="0"/>
              </a:rPr>
              <a:pPr eaLnBrk="1" hangingPunct="1"/>
              <a:t>67</a:t>
            </a:fld>
            <a:endParaRPr lang="en-US" altLang="zh-CN">
              <a:latin typeface="Times New Roman" pitchFamily="18" charset="0"/>
            </a:endParaRPr>
          </a:p>
        </p:txBody>
      </p:sp>
      <p:sp>
        <p:nvSpPr>
          <p:cNvPr id="179203" name="Rectangle 2"/>
          <p:cNvSpPr>
            <a:spLocks noGrp="1" noRot="1" noChangeAspect="1" noChangeArrowheads="1" noTextEdit="1"/>
          </p:cNvSpPr>
          <p:nvPr>
            <p:ph type="sldImg"/>
          </p:nvPr>
        </p:nvSpPr>
        <p:spPr>
          <a:xfrm>
            <a:off x="758825" y="639763"/>
            <a:ext cx="4267200" cy="3200400"/>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181413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4900F5-0D90-42DF-B9A8-683EA6AF7672}" type="slidenum">
              <a:rPr lang="en-US" altLang="zh-CN" smtClean="0">
                <a:latin typeface="Times New Roman" pitchFamily="18" charset="0"/>
              </a:rPr>
              <a:pPr eaLnBrk="1" hangingPunct="1"/>
              <a:t>68</a:t>
            </a:fld>
            <a:endParaRPr lang="en-US" altLang="zh-CN">
              <a:latin typeface="Times New Roman" pitchFamily="18" charset="0"/>
            </a:endParaRPr>
          </a:p>
        </p:txBody>
      </p:sp>
      <p:sp>
        <p:nvSpPr>
          <p:cNvPr id="180227" name="Rectangle 2"/>
          <p:cNvSpPr>
            <a:spLocks noGrp="1" noRot="1" noChangeAspect="1" noChangeArrowheads="1" noTextEdit="1"/>
          </p:cNvSpPr>
          <p:nvPr>
            <p:ph type="sldImg"/>
          </p:nvPr>
        </p:nvSpPr>
        <p:spPr>
          <a:xfrm>
            <a:off x="758825" y="639763"/>
            <a:ext cx="4267200" cy="3200400"/>
          </a:xfrm>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449823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3E40A1-B9BE-450D-BB16-BD17A69FBC8E}" type="slidenum">
              <a:rPr lang="en-US" altLang="zh-CN" smtClean="0">
                <a:latin typeface="Times New Roman" pitchFamily="18" charset="0"/>
              </a:rPr>
              <a:pPr eaLnBrk="1" hangingPunct="1"/>
              <a:t>69</a:t>
            </a:fld>
            <a:endParaRPr lang="en-US" altLang="zh-CN">
              <a:latin typeface="Times New Roman" pitchFamily="18" charset="0"/>
            </a:endParaRPr>
          </a:p>
        </p:txBody>
      </p:sp>
      <p:sp>
        <p:nvSpPr>
          <p:cNvPr id="181251" name="Rectangle 2"/>
          <p:cNvSpPr>
            <a:spLocks noGrp="1" noRot="1" noChangeAspect="1" noChangeArrowheads="1" noTextEdit="1"/>
          </p:cNvSpPr>
          <p:nvPr>
            <p:ph type="sldImg"/>
          </p:nvPr>
        </p:nvSpPr>
        <p:spPr>
          <a:xfrm>
            <a:off x="758825" y="639763"/>
            <a:ext cx="4267200" cy="3200400"/>
          </a:xfrm>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935133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E1F1A4-B94E-459B-8CB0-2372D5700928}" type="slidenum">
              <a:rPr lang="en-US" altLang="zh-CN" smtClean="0">
                <a:latin typeface="Times New Roman" pitchFamily="18" charset="0"/>
              </a:rPr>
              <a:pPr eaLnBrk="1" hangingPunct="1"/>
              <a:t>70</a:t>
            </a:fld>
            <a:endParaRPr lang="en-US" altLang="zh-CN">
              <a:latin typeface="Times New Roman" pitchFamily="18" charset="0"/>
            </a:endParaRPr>
          </a:p>
        </p:txBody>
      </p:sp>
      <p:sp>
        <p:nvSpPr>
          <p:cNvPr id="182275" name="Rectangle 2"/>
          <p:cNvSpPr>
            <a:spLocks noGrp="1" noRot="1" noChangeAspect="1" noChangeArrowheads="1" noTextEdit="1"/>
          </p:cNvSpPr>
          <p:nvPr>
            <p:ph type="sldImg"/>
          </p:nvPr>
        </p:nvSpPr>
        <p:spPr>
          <a:xfrm>
            <a:off x="758825" y="639763"/>
            <a:ext cx="4267200" cy="3200400"/>
          </a:xfrm>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4440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D563B4-944E-4566-92C3-BA3B871AC3E3}" type="slidenum">
              <a:rPr lang="en-US" altLang="zh-CN" smtClean="0">
                <a:latin typeface="Times New Roman" pitchFamily="18" charset="0"/>
              </a:rPr>
              <a:pPr eaLnBrk="1" hangingPunct="1"/>
              <a:t>8</a:t>
            </a:fld>
            <a:endParaRPr lang="en-US" altLang="zh-CN">
              <a:latin typeface="Times New Roman"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049434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1D52C6-2A63-4E31-A73B-D6268BCF2090}" type="slidenum">
              <a:rPr lang="en-US" altLang="zh-CN" smtClean="0">
                <a:latin typeface="Times New Roman" pitchFamily="18" charset="0"/>
              </a:rPr>
              <a:pPr eaLnBrk="1" hangingPunct="1"/>
              <a:t>71</a:t>
            </a:fld>
            <a:endParaRPr lang="en-US" altLang="zh-CN">
              <a:latin typeface="Times New Roman" pitchFamily="18" charset="0"/>
            </a:endParaRPr>
          </a:p>
        </p:txBody>
      </p:sp>
      <p:sp>
        <p:nvSpPr>
          <p:cNvPr id="183299" name="Rectangle 2"/>
          <p:cNvSpPr>
            <a:spLocks noGrp="1" noRot="1" noChangeAspect="1" noChangeArrowheads="1" noTextEdit="1"/>
          </p:cNvSpPr>
          <p:nvPr>
            <p:ph type="sldImg"/>
          </p:nvPr>
        </p:nvSpPr>
        <p:spPr>
          <a:xfrm>
            <a:off x="758825" y="639763"/>
            <a:ext cx="4267200" cy="3200400"/>
          </a:xfrm>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065053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BB8BB0-A37A-467A-ADDB-5F2447232C05}" type="slidenum">
              <a:rPr lang="en-US" altLang="zh-CN" smtClean="0">
                <a:latin typeface="Times New Roman" pitchFamily="18" charset="0"/>
              </a:rPr>
              <a:pPr eaLnBrk="1" hangingPunct="1"/>
              <a:t>72</a:t>
            </a:fld>
            <a:endParaRPr lang="en-US" altLang="zh-CN">
              <a:latin typeface="Times New Roman" pitchFamily="18" charset="0"/>
            </a:endParaRPr>
          </a:p>
        </p:txBody>
      </p:sp>
      <p:sp>
        <p:nvSpPr>
          <p:cNvPr id="184323" name="Rectangle 2"/>
          <p:cNvSpPr>
            <a:spLocks noGrp="1" noRot="1" noChangeAspect="1" noChangeArrowheads="1" noTextEdit="1"/>
          </p:cNvSpPr>
          <p:nvPr>
            <p:ph type="sldImg"/>
          </p:nvPr>
        </p:nvSpPr>
        <p:spPr>
          <a:xfrm>
            <a:off x="758825" y="639763"/>
            <a:ext cx="4267200" cy="3200400"/>
          </a:xfrm>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976272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354614-74CF-473A-952E-F89972A65A45}" type="slidenum">
              <a:rPr lang="en-US" altLang="zh-CN" smtClean="0">
                <a:latin typeface="Times New Roman" pitchFamily="18" charset="0"/>
              </a:rPr>
              <a:pPr eaLnBrk="1" hangingPunct="1"/>
              <a:t>73</a:t>
            </a:fld>
            <a:endParaRPr lang="en-US" altLang="zh-CN">
              <a:latin typeface="Times New Roman" pitchFamily="18" charset="0"/>
            </a:endParaRPr>
          </a:p>
        </p:txBody>
      </p:sp>
      <p:sp>
        <p:nvSpPr>
          <p:cNvPr id="185347" name="Rectangle 2"/>
          <p:cNvSpPr>
            <a:spLocks noGrp="1" noRot="1" noChangeAspect="1" noChangeArrowheads="1" noTextEdit="1"/>
          </p:cNvSpPr>
          <p:nvPr>
            <p:ph type="sldImg"/>
          </p:nvPr>
        </p:nvSpPr>
        <p:spPr>
          <a:xfrm>
            <a:off x="758825" y="639763"/>
            <a:ext cx="4267200" cy="3200400"/>
          </a:xfrm>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289888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740E78-1952-4761-850F-817018C525B1}" type="slidenum">
              <a:rPr lang="en-US" altLang="zh-CN" smtClean="0">
                <a:latin typeface="Times New Roman" pitchFamily="18" charset="0"/>
              </a:rPr>
              <a:pPr eaLnBrk="1" hangingPunct="1"/>
              <a:t>74</a:t>
            </a:fld>
            <a:endParaRPr lang="en-US" altLang="zh-CN">
              <a:latin typeface="Times New Roman" pitchFamily="18" charset="0"/>
            </a:endParaRPr>
          </a:p>
        </p:txBody>
      </p:sp>
      <p:sp>
        <p:nvSpPr>
          <p:cNvPr id="186371" name="Rectangle 2"/>
          <p:cNvSpPr>
            <a:spLocks noGrp="1" noRot="1" noChangeAspect="1" noChangeArrowheads="1" noTextEdit="1"/>
          </p:cNvSpPr>
          <p:nvPr>
            <p:ph type="sldImg"/>
          </p:nvPr>
        </p:nvSpPr>
        <p:spPr>
          <a:xfrm>
            <a:off x="758825" y="639763"/>
            <a:ext cx="4267200" cy="3200400"/>
          </a:xfrm>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06622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E80C35F-E896-487C-9CBD-07C785948669}" type="slidenum">
              <a:rPr lang="en-US" altLang="zh-CN" smtClean="0">
                <a:latin typeface="Times New Roman" pitchFamily="18" charset="0"/>
              </a:rPr>
              <a:pPr eaLnBrk="1" hangingPunct="1"/>
              <a:t>75</a:t>
            </a:fld>
            <a:endParaRPr lang="en-US" altLang="zh-CN">
              <a:latin typeface="Times New Roman" pitchFamily="18" charset="0"/>
            </a:endParaRPr>
          </a:p>
        </p:txBody>
      </p:sp>
      <p:sp>
        <p:nvSpPr>
          <p:cNvPr id="187395" name="Rectangle 2"/>
          <p:cNvSpPr>
            <a:spLocks noGrp="1" noRot="1" noChangeAspect="1" noChangeArrowheads="1" noTextEdit="1"/>
          </p:cNvSpPr>
          <p:nvPr>
            <p:ph type="sldImg"/>
          </p:nvPr>
        </p:nvSpPr>
        <p:spPr>
          <a:xfrm>
            <a:off x="758825" y="639763"/>
            <a:ext cx="4267200" cy="3200400"/>
          </a:xfrm>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931071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297B0C-945E-4FA0-AB34-D550931C8288}" type="slidenum">
              <a:rPr lang="en-US" altLang="zh-CN" smtClean="0">
                <a:latin typeface="Times New Roman" pitchFamily="18" charset="0"/>
              </a:rPr>
              <a:pPr eaLnBrk="1" hangingPunct="1"/>
              <a:t>76</a:t>
            </a:fld>
            <a:endParaRPr lang="en-US" altLang="zh-CN">
              <a:latin typeface="Times New Roman" pitchFamily="18" charset="0"/>
            </a:endParaRPr>
          </a:p>
        </p:txBody>
      </p:sp>
      <p:sp>
        <p:nvSpPr>
          <p:cNvPr id="188419" name="Rectangle 2"/>
          <p:cNvSpPr>
            <a:spLocks noGrp="1" noRot="1" noChangeAspect="1" noChangeArrowheads="1" noTextEdit="1"/>
          </p:cNvSpPr>
          <p:nvPr>
            <p:ph type="sldImg"/>
          </p:nvPr>
        </p:nvSpPr>
        <p:spPr>
          <a:xfrm>
            <a:off x="758825" y="639763"/>
            <a:ext cx="4267200" cy="3200400"/>
          </a:xfrm>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017592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EE0576C-1FEE-4F2D-8B9F-C4CF6DFDEC11}" type="slidenum">
              <a:rPr lang="en-US" altLang="zh-CN" smtClean="0"/>
              <a:pPr>
                <a:defRPr/>
              </a:pPr>
              <a:t>78</a:t>
            </a:fld>
            <a:endParaRPr lang="en-US" altLang="zh-CN"/>
          </a:p>
        </p:txBody>
      </p:sp>
    </p:spTree>
    <p:extLst>
      <p:ext uri="{BB962C8B-B14F-4D97-AF65-F5344CB8AC3E}">
        <p14:creationId xmlns:p14="http://schemas.microsoft.com/office/powerpoint/2010/main" val="19147143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17568F3-D515-415F-9A9F-13934151A9BA}" type="slidenum">
              <a:rPr lang="en-US" altLang="zh-CN" smtClean="0">
                <a:latin typeface="Times New Roman" pitchFamily="18" charset="0"/>
              </a:rPr>
              <a:pPr eaLnBrk="1" hangingPunct="1"/>
              <a:t>80</a:t>
            </a:fld>
            <a:endParaRPr lang="en-US" altLang="zh-CN">
              <a:latin typeface="Times New Roman" pitchFamily="18" charset="0"/>
            </a:endParaRPr>
          </a:p>
        </p:txBody>
      </p:sp>
      <p:sp>
        <p:nvSpPr>
          <p:cNvPr id="189443" name="Rectangle 2"/>
          <p:cNvSpPr>
            <a:spLocks noGrp="1" noRot="1" noChangeAspect="1" noChangeArrowheads="1" noTextEdit="1"/>
          </p:cNvSpPr>
          <p:nvPr>
            <p:ph type="sldImg"/>
          </p:nvPr>
        </p:nvSpPr>
        <p:spPr>
          <a:xfrm>
            <a:off x="758825" y="639763"/>
            <a:ext cx="4267200" cy="3200400"/>
          </a:xfrm>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extLst>
      <p:ext uri="{BB962C8B-B14F-4D97-AF65-F5344CB8AC3E}">
        <p14:creationId xmlns:p14="http://schemas.microsoft.com/office/powerpoint/2010/main" val="20042805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A0F85E-D61D-4CB8-942E-A012683BFF92}" type="slidenum">
              <a:rPr lang="en-US" altLang="zh-CN" smtClean="0">
                <a:latin typeface="Times New Roman" pitchFamily="18" charset="0"/>
              </a:rPr>
              <a:pPr eaLnBrk="1" hangingPunct="1"/>
              <a:t>87</a:t>
            </a:fld>
            <a:endParaRPr lang="en-US" altLang="zh-CN">
              <a:latin typeface="Times New Roman" pitchFamily="18" charset="0"/>
            </a:endParaRPr>
          </a:p>
        </p:txBody>
      </p:sp>
      <p:sp>
        <p:nvSpPr>
          <p:cNvPr id="212995" name="Rectangle 2"/>
          <p:cNvSpPr>
            <a:spLocks noGrp="1" noRot="1" noChangeAspect="1" noChangeArrowheads="1" noTextEdit="1"/>
          </p:cNvSpPr>
          <p:nvPr>
            <p:ph type="sldImg"/>
          </p:nvPr>
        </p:nvSpPr>
        <p:spPr>
          <a:xfrm>
            <a:off x="758825" y="639763"/>
            <a:ext cx="4267200" cy="3200400"/>
          </a:xfrm>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152212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664267-E35D-42C9-AA1E-96A49B763E5B}" type="slidenum">
              <a:rPr lang="en-US" altLang="zh-CN" smtClean="0">
                <a:latin typeface="Times New Roman" pitchFamily="18" charset="0"/>
              </a:rPr>
              <a:pPr eaLnBrk="1" hangingPunct="1"/>
              <a:t>88</a:t>
            </a:fld>
            <a:endParaRPr lang="en-US" altLang="zh-CN">
              <a:latin typeface="Times New Roman" pitchFamily="18" charset="0"/>
            </a:endParaRPr>
          </a:p>
        </p:txBody>
      </p:sp>
      <p:sp>
        <p:nvSpPr>
          <p:cNvPr id="214019" name="Rectangle 2"/>
          <p:cNvSpPr>
            <a:spLocks noGrp="1" noRot="1" noChangeAspect="1" noChangeArrowheads="1" noTextEdit="1"/>
          </p:cNvSpPr>
          <p:nvPr>
            <p:ph type="sldImg"/>
          </p:nvPr>
        </p:nvSpPr>
        <p:spPr>
          <a:xfrm>
            <a:off x="758825" y="639763"/>
            <a:ext cx="4267200" cy="3200400"/>
          </a:xfrm>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6894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0AC8E3-A322-4226-83B1-9A2089A9EF2F}" type="slidenum">
              <a:rPr lang="en-US" altLang="zh-CN" smtClean="0">
                <a:latin typeface="Times New Roman" pitchFamily="18" charset="0"/>
              </a:rPr>
              <a:pPr eaLnBrk="1" hangingPunct="1"/>
              <a:t>9</a:t>
            </a:fld>
            <a:endParaRPr lang="en-US" altLang="zh-CN">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822332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1BBE3B-95E4-4CAC-AADA-61CF595CA7D3}" type="slidenum">
              <a:rPr lang="en-US" altLang="zh-CN" smtClean="0">
                <a:latin typeface="Times New Roman" pitchFamily="18" charset="0"/>
              </a:rPr>
              <a:pPr eaLnBrk="1" hangingPunct="1"/>
              <a:t>89</a:t>
            </a:fld>
            <a:endParaRPr lang="en-US" altLang="zh-CN">
              <a:latin typeface="Times New Roman" pitchFamily="18" charset="0"/>
            </a:endParaRPr>
          </a:p>
        </p:txBody>
      </p:sp>
      <p:sp>
        <p:nvSpPr>
          <p:cNvPr id="215043" name="Rectangle 2"/>
          <p:cNvSpPr>
            <a:spLocks noGrp="1" noRot="1" noChangeAspect="1" noChangeArrowheads="1" noTextEdit="1"/>
          </p:cNvSpPr>
          <p:nvPr>
            <p:ph type="sldImg"/>
          </p:nvPr>
        </p:nvSpPr>
        <p:spPr>
          <a:xfrm>
            <a:off x="758825" y="639763"/>
            <a:ext cx="4267200" cy="3200400"/>
          </a:xfrm>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022611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87BB8-EB6A-4A5D-941B-4ED3D2103D91}" type="slidenum">
              <a:rPr lang="en-US" altLang="zh-CN" smtClean="0">
                <a:latin typeface="Times New Roman" pitchFamily="18" charset="0"/>
              </a:rPr>
              <a:pPr eaLnBrk="1" hangingPunct="1"/>
              <a:t>90</a:t>
            </a:fld>
            <a:endParaRPr lang="en-US" altLang="zh-CN">
              <a:latin typeface="Times New Roman" pitchFamily="18" charset="0"/>
            </a:endParaRPr>
          </a:p>
        </p:txBody>
      </p:sp>
      <p:sp>
        <p:nvSpPr>
          <p:cNvPr id="216067" name="Rectangle 2"/>
          <p:cNvSpPr>
            <a:spLocks noGrp="1" noRot="1" noChangeAspect="1" noChangeArrowheads="1" noTextEdit="1"/>
          </p:cNvSpPr>
          <p:nvPr>
            <p:ph type="sldImg"/>
          </p:nvPr>
        </p:nvSpPr>
        <p:spPr>
          <a:xfrm>
            <a:off x="758825" y="639763"/>
            <a:ext cx="4267200" cy="3200400"/>
          </a:xfrm>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2042749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2DAA14-2138-416B-99F1-BB5FD46FCA27}" type="slidenum">
              <a:rPr lang="en-US" altLang="zh-CN" smtClean="0">
                <a:latin typeface="Times New Roman" pitchFamily="18" charset="0"/>
              </a:rPr>
              <a:pPr eaLnBrk="1" hangingPunct="1"/>
              <a:t>91</a:t>
            </a:fld>
            <a:endParaRPr lang="en-US" altLang="zh-CN">
              <a:latin typeface="Times New Roman" pitchFamily="18" charset="0"/>
            </a:endParaRPr>
          </a:p>
        </p:txBody>
      </p:sp>
      <p:sp>
        <p:nvSpPr>
          <p:cNvPr id="217091" name="Rectangle 2"/>
          <p:cNvSpPr>
            <a:spLocks noGrp="1" noRot="1" noChangeAspect="1" noChangeArrowheads="1" noTextEdit="1"/>
          </p:cNvSpPr>
          <p:nvPr>
            <p:ph type="sldImg"/>
          </p:nvPr>
        </p:nvSpPr>
        <p:spPr>
          <a:xfrm>
            <a:off x="758825" y="639763"/>
            <a:ext cx="4267200" cy="3200400"/>
          </a:xfrm>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002159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6EA7F3-D184-4157-B25B-C2337CA58504}" type="slidenum">
              <a:rPr lang="en-US" altLang="zh-CN" smtClean="0">
                <a:latin typeface="Times New Roman" pitchFamily="18" charset="0"/>
              </a:rPr>
              <a:pPr eaLnBrk="1" hangingPunct="1"/>
              <a:t>92</a:t>
            </a:fld>
            <a:endParaRPr lang="en-US" altLang="zh-CN">
              <a:latin typeface="Times New Roman" pitchFamily="18" charset="0"/>
            </a:endParaRPr>
          </a:p>
        </p:txBody>
      </p:sp>
      <p:sp>
        <p:nvSpPr>
          <p:cNvPr id="218115" name="Rectangle 2"/>
          <p:cNvSpPr>
            <a:spLocks noGrp="1" noRot="1" noChangeAspect="1" noChangeArrowheads="1" noTextEdit="1"/>
          </p:cNvSpPr>
          <p:nvPr>
            <p:ph type="sldImg"/>
          </p:nvPr>
        </p:nvSpPr>
        <p:spPr>
          <a:xfrm>
            <a:off x="758825" y="639763"/>
            <a:ext cx="4267200" cy="3200400"/>
          </a:xfrm>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830440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DA8052-7148-4C8C-8C62-917C0C4C9D95}" type="slidenum">
              <a:rPr lang="en-US" altLang="zh-CN" smtClean="0">
                <a:latin typeface="Times New Roman" pitchFamily="18" charset="0"/>
              </a:rPr>
              <a:pPr eaLnBrk="1" hangingPunct="1"/>
              <a:t>93</a:t>
            </a:fld>
            <a:endParaRPr lang="en-US" altLang="zh-CN">
              <a:latin typeface="Times New Roman" pitchFamily="18" charset="0"/>
            </a:endParaRPr>
          </a:p>
        </p:txBody>
      </p:sp>
      <p:sp>
        <p:nvSpPr>
          <p:cNvPr id="219139" name="Rectangle 2"/>
          <p:cNvSpPr>
            <a:spLocks noGrp="1" noRot="1" noChangeAspect="1" noChangeArrowheads="1" noTextEdit="1"/>
          </p:cNvSpPr>
          <p:nvPr>
            <p:ph type="sldImg"/>
          </p:nvPr>
        </p:nvSpPr>
        <p:spPr>
          <a:xfrm>
            <a:off x="758825" y="639763"/>
            <a:ext cx="4267200" cy="3200400"/>
          </a:xfrm>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454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F3AEB43-F472-460D-8A53-BB13D6A29AEB}" type="slidenum">
              <a:rPr lang="en-US" altLang="zh-CN" smtClean="0">
                <a:latin typeface="Times New Roman" pitchFamily="18" charset="0"/>
              </a:rPr>
              <a:pPr eaLnBrk="1" hangingPunct="1"/>
              <a:t>10</a:t>
            </a:fld>
            <a:endParaRPr lang="en-US" altLang="zh-CN">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700990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FBBF818-FAB2-4799-BF73-FB086410E5CA}"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92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2D7BB8B9-C244-4DAA-A4AF-3122B9C5C2D3}" type="slidenum">
              <a:rPr lang="en-US" altLang="zh-CN" smtClean="0"/>
              <a:pPr>
                <a:defRPr/>
              </a:pPr>
              <a:t>‹#›</a:t>
            </a:fld>
            <a:endParaRPr lang="en-US" altLang="zh-CN"/>
          </a:p>
        </p:txBody>
      </p:sp>
    </p:spTree>
    <p:extLst>
      <p:ext uri="{BB962C8B-B14F-4D97-AF65-F5344CB8AC3E}">
        <p14:creationId xmlns:p14="http://schemas.microsoft.com/office/powerpoint/2010/main" val="16793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D17E9C3A-6BE2-49FE-A9A9-E5A461E6A8BA}" type="slidenum">
              <a:rPr lang="en-US" altLang="zh-CN" smtClean="0"/>
              <a:pPr>
                <a:defRPr/>
              </a:pPr>
              <a:t>‹#›</a:t>
            </a:fld>
            <a:endParaRPr lang="en-US" altLang="zh-CN"/>
          </a:p>
        </p:txBody>
      </p:sp>
    </p:spTree>
    <p:extLst>
      <p:ext uri="{BB962C8B-B14F-4D97-AF65-F5344CB8AC3E}">
        <p14:creationId xmlns:p14="http://schemas.microsoft.com/office/powerpoint/2010/main" val="372411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9BC5D67-192A-4A5F-9958-9057ADBE9532}" type="slidenum">
              <a:rPr lang="en-US" altLang="zh-CN" smtClean="0"/>
              <a:pPr>
                <a:defRPr/>
              </a:pPr>
              <a:t>‹#›</a:t>
            </a:fld>
            <a:endParaRPr lang="en-US" altLang="zh-CN"/>
          </a:p>
        </p:txBody>
      </p:sp>
    </p:spTree>
    <p:extLst>
      <p:ext uri="{BB962C8B-B14F-4D97-AF65-F5344CB8AC3E}">
        <p14:creationId xmlns:p14="http://schemas.microsoft.com/office/powerpoint/2010/main" val="45321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6A9D703-929E-499F-8BFA-22DDC47D56C8}" type="slidenum">
              <a:rPr lang="en-US" altLang="zh-CN" smtClean="0"/>
              <a:pPr>
                <a:defRPr/>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9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B452AF4E-E825-4571-B95F-325F13741E49}" type="slidenum">
              <a:rPr lang="en-US" altLang="zh-CN" smtClean="0"/>
              <a:pPr>
                <a:defRPr/>
              </a:pPr>
              <a:t>‹#›</a:t>
            </a:fld>
            <a:endParaRPr lang="en-US" altLang="zh-CN"/>
          </a:p>
        </p:txBody>
      </p:sp>
    </p:spTree>
    <p:extLst>
      <p:ext uri="{BB962C8B-B14F-4D97-AF65-F5344CB8AC3E}">
        <p14:creationId xmlns:p14="http://schemas.microsoft.com/office/powerpoint/2010/main" val="266546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AE5C3A89-1D3D-4F03-96DD-B4A2AC8AE138}" type="slidenum">
              <a:rPr lang="en-US" altLang="zh-CN" smtClean="0"/>
              <a:pPr>
                <a:defRPr/>
              </a:pPr>
              <a:t>‹#›</a:t>
            </a:fld>
            <a:endParaRPr lang="en-US" altLang="zh-CN"/>
          </a:p>
        </p:txBody>
      </p:sp>
    </p:spTree>
    <p:extLst>
      <p:ext uri="{BB962C8B-B14F-4D97-AF65-F5344CB8AC3E}">
        <p14:creationId xmlns:p14="http://schemas.microsoft.com/office/powerpoint/2010/main" val="248871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0EF01D22-D3E7-4D34-85AD-C4AD6E057B27}" type="slidenum">
              <a:rPr lang="en-US" altLang="zh-CN" smtClean="0"/>
              <a:pPr>
                <a:defRPr/>
              </a:pPr>
              <a:t>‹#›</a:t>
            </a:fld>
            <a:endParaRPr lang="en-US" altLang="zh-CN"/>
          </a:p>
        </p:txBody>
      </p:sp>
    </p:spTree>
    <p:extLst>
      <p:ext uri="{BB962C8B-B14F-4D97-AF65-F5344CB8AC3E}">
        <p14:creationId xmlns:p14="http://schemas.microsoft.com/office/powerpoint/2010/main" val="165641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572D542E-1938-4510-8743-0EE449E4FBB8}" type="slidenum">
              <a:rPr lang="en-US" altLang="zh-CN" smtClean="0"/>
              <a:pPr>
                <a:defRPr/>
              </a:pPr>
              <a:t>‹#›</a:t>
            </a:fld>
            <a:endParaRPr lang="en-US" altLang="zh-CN"/>
          </a:p>
        </p:txBody>
      </p:sp>
    </p:spTree>
    <p:extLst>
      <p:ext uri="{BB962C8B-B14F-4D97-AF65-F5344CB8AC3E}">
        <p14:creationId xmlns:p14="http://schemas.microsoft.com/office/powerpoint/2010/main" val="400663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3F3A7C2D-85BF-4307-9094-2082CC52F044}" type="slidenum">
              <a:rPr lang="en-US" altLang="zh-CN" smtClean="0"/>
              <a:pPr>
                <a:defRPr/>
              </a:pPr>
              <a:t>‹#›</a:t>
            </a:fld>
            <a:endParaRPr lang="en-US" altLang="zh-CN"/>
          </a:p>
        </p:txBody>
      </p:sp>
    </p:spTree>
    <p:extLst>
      <p:ext uri="{BB962C8B-B14F-4D97-AF65-F5344CB8AC3E}">
        <p14:creationId xmlns:p14="http://schemas.microsoft.com/office/powerpoint/2010/main" val="189232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E66A335B-48B0-455B-8D9E-427475DA5438}" type="slidenum">
              <a:rPr lang="en-US" altLang="zh-CN" smtClean="0"/>
              <a:pPr>
                <a:defRPr/>
              </a:pPr>
              <a:t>‹#›</a:t>
            </a:fld>
            <a:endParaRPr lang="en-US" altLang="zh-CN"/>
          </a:p>
        </p:txBody>
      </p:sp>
    </p:spTree>
    <p:extLst>
      <p:ext uri="{BB962C8B-B14F-4D97-AF65-F5344CB8AC3E}">
        <p14:creationId xmlns:p14="http://schemas.microsoft.com/office/powerpoint/2010/main" val="267008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D17E9C3A-6BE2-49FE-A9A9-E5A461E6A8BA}" type="slidenum">
              <a:rPr lang="en-US" altLang="zh-CN" smtClean="0"/>
              <a:pPr>
                <a:defRPr/>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23109053-A62F-4BA7-921F-E04C2273F52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2" cy="1219202"/>
          </a:xfrm>
          <a:prstGeom prst="rect">
            <a:avLst/>
          </a:prstGeom>
        </p:spPr>
      </p:pic>
      <p:sp>
        <p:nvSpPr>
          <p:cNvPr id="12" name="矩形 11">
            <a:extLst>
              <a:ext uri="{FF2B5EF4-FFF2-40B4-BE49-F238E27FC236}">
                <a16:creationId xmlns:a16="http://schemas.microsoft.com/office/drawing/2014/main" id="{FF72574B-AD74-451B-A349-CB3450C62CE5}"/>
              </a:ext>
            </a:extLst>
          </p:cNvPr>
          <p:cNvSpPr/>
          <p:nvPr userDrawn="1"/>
        </p:nvSpPr>
        <p:spPr>
          <a:xfrm>
            <a:off x="35496" y="72008"/>
            <a:ext cx="1259632" cy="119675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483588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3.emf"/><Relationship Id="rId4"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4.emf"/><Relationship Id="rId4" Type="http://schemas.openxmlformats.org/officeDocument/2006/relationships/oleObject" Target="../embeddings/oleObject9.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BC11040-BCD4-4856-8064-8539112690C7}"/>
              </a:ext>
            </a:extLst>
          </p:cNvPr>
          <p:cNvSpPr>
            <a:spLocks noGrp="1" noChangeArrowheads="1"/>
          </p:cNvSpPr>
          <p:nvPr>
            <p:ph type="ctrTitle" idx="4294967295"/>
          </p:nvPr>
        </p:nvSpPr>
        <p:spPr>
          <a:xfrm>
            <a:off x="0" y="404813"/>
            <a:ext cx="8769350" cy="2873375"/>
          </a:xfrm>
        </p:spPr>
        <p:txBody>
          <a:bodyPr/>
          <a:lstStyle/>
          <a:p>
            <a:pPr algn="ctr">
              <a:lnSpc>
                <a:spcPct val="150000"/>
              </a:lnSpc>
            </a:pPr>
            <a:r>
              <a:rPr lang="zh-CN" altLang="en-US" sz="3600" dirty="0">
                <a:latin typeface="+mn-ea"/>
                <a:cs typeface="微软雅黑"/>
              </a:rPr>
              <a:t>计算机操作系统</a:t>
            </a:r>
            <a:br>
              <a:rPr lang="zh-CN" altLang="en-US" sz="4000" dirty="0">
                <a:latin typeface="+mn-ea"/>
              </a:rPr>
            </a:br>
            <a:r>
              <a:rPr lang="en-US" altLang="zh-CN" sz="3600" dirty="0">
                <a:latin typeface="Arial Black" panose="020B0A04020102020204" pitchFamily="34" charset="0"/>
                <a:cs typeface="Times New Roman"/>
              </a:rPr>
              <a:t>Computer Operating Systems</a:t>
            </a:r>
          </a:p>
        </p:txBody>
      </p:sp>
      <p:cxnSp>
        <p:nvCxnSpPr>
          <p:cNvPr id="15" name="直接连接符 14">
            <a:extLst>
              <a:ext uri="{FF2B5EF4-FFF2-40B4-BE49-F238E27FC236}">
                <a16:creationId xmlns:a16="http://schemas.microsoft.com/office/drawing/2014/main" id="{0AE2C060-5A17-4077-8CF7-AB7A8E5C572A}"/>
              </a:ext>
            </a:extLst>
          </p:cNvPr>
          <p:cNvCxnSpPr/>
          <p:nvPr/>
        </p:nvCxnSpPr>
        <p:spPr bwMode="auto">
          <a:xfrm>
            <a:off x="744910" y="2708920"/>
            <a:ext cx="7571506"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328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573213" y="44450"/>
            <a:ext cx="7570787" cy="1143000"/>
          </a:xfrm>
        </p:spPr>
        <p:txBody>
          <a:bodyPr/>
          <a:lstStyle/>
          <a:p>
            <a:pPr eaLnBrk="1" hangingPunct="1"/>
            <a:r>
              <a:rPr lang="en-US" altLang="zh-CN"/>
              <a:t>5.1 </a:t>
            </a:r>
            <a:r>
              <a:rPr lang="zh-CN" altLang="en-US"/>
              <a:t>文件和文件系统</a:t>
            </a:r>
          </a:p>
        </p:txBody>
      </p:sp>
      <p:sp>
        <p:nvSpPr>
          <p:cNvPr id="18435" name="Rectangle 3"/>
          <p:cNvSpPr>
            <a:spLocks noGrp="1" noChangeArrowheads="1"/>
          </p:cNvSpPr>
          <p:nvPr>
            <p:ph type="body" idx="4294967295"/>
          </p:nvPr>
        </p:nvSpPr>
        <p:spPr>
          <a:xfrm>
            <a:off x="0" y="1600200"/>
            <a:ext cx="8229600" cy="4525963"/>
          </a:xfrm>
        </p:spPr>
        <p:txBody>
          <a:bodyPr/>
          <a:lstStyle/>
          <a:p>
            <a:pPr eaLnBrk="1" hangingPunct="1"/>
            <a:r>
              <a:rPr lang="zh-CN" altLang="en-US"/>
              <a:t>文件系统模型</a:t>
            </a:r>
          </a:p>
          <a:p>
            <a:pPr lvl="1" eaLnBrk="1" hangingPunct="1"/>
            <a:r>
              <a:rPr lang="zh-CN" altLang="en-US"/>
              <a:t>对象及其属性</a:t>
            </a:r>
          </a:p>
          <a:p>
            <a:pPr lvl="2" eaLnBrk="1" hangingPunct="1"/>
            <a:r>
              <a:rPr lang="zh-CN" altLang="en-US"/>
              <a:t>文件、文件目录、磁盘</a:t>
            </a:r>
          </a:p>
          <a:p>
            <a:pPr lvl="1" eaLnBrk="1" hangingPunct="1"/>
            <a:r>
              <a:rPr lang="zh-CN" altLang="en-US"/>
              <a:t>管理软件的集合</a:t>
            </a:r>
          </a:p>
          <a:p>
            <a:pPr lvl="2" eaLnBrk="1" hangingPunct="1"/>
            <a:r>
              <a:rPr lang="zh-CN" altLang="en-US"/>
              <a:t>存储空间、目录、地址映射、共享保护等</a:t>
            </a:r>
          </a:p>
          <a:p>
            <a:pPr lvl="1" eaLnBrk="1" hangingPunct="1"/>
            <a:r>
              <a:rPr lang="zh-CN" altLang="en-US"/>
              <a:t>文件系统接口</a:t>
            </a:r>
          </a:p>
          <a:p>
            <a:pPr lvl="2" eaLnBrk="1" hangingPunct="1"/>
            <a:r>
              <a:rPr lang="zh-CN" altLang="en-US"/>
              <a:t>命令、系统调用</a:t>
            </a:r>
          </a:p>
          <a:p>
            <a:pPr lvl="1"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573213" y="44450"/>
            <a:ext cx="7570787" cy="1143000"/>
          </a:xfrm>
        </p:spPr>
        <p:txBody>
          <a:bodyPr/>
          <a:lstStyle/>
          <a:p>
            <a:pPr eaLnBrk="1" hangingPunct="1"/>
            <a:r>
              <a:rPr lang="en-US" altLang="zh-CN"/>
              <a:t>5.1 </a:t>
            </a:r>
            <a:r>
              <a:rPr lang="zh-CN" altLang="en-US"/>
              <a:t>文件和文件系统</a:t>
            </a:r>
          </a:p>
        </p:txBody>
      </p:sp>
      <p:sp>
        <p:nvSpPr>
          <p:cNvPr id="19459" name="Rectangle 3"/>
          <p:cNvSpPr>
            <a:spLocks noGrp="1" noChangeArrowheads="1"/>
          </p:cNvSpPr>
          <p:nvPr>
            <p:ph type="body" idx="4294967295"/>
          </p:nvPr>
        </p:nvSpPr>
        <p:spPr>
          <a:xfrm>
            <a:off x="0" y="1196975"/>
            <a:ext cx="8785225" cy="5184775"/>
          </a:xfrm>
        </p:spPr>
        <p:txBody>
          <a:bodyPr/>
          <a:lstStyle/>
          <a:p>
            <a:pPr eaLnBrk="1" hangingPunct="1"/>
            <a:r>
              <a:rPr lang="zh-CN" altLang="en-US" sz="2800">
                <a:solidFill>
                  <a:srgbClr val="000000"/>
                </a:solidFill>
                <a:latin typeface="宋体" pitchFamily="2" charset="-122"/>
              </a:rPr>
              <a:t>文件系统与数据库管理系统有何区别与联系呢？</a:t>
            </a:r>
            <a:r>
              <a:rPr lang="zh-CN" altLang="en-US" sz="2800">
                <a:solidFill>
                  <a:srgbClr val="000000"/>
                </a:solidFill>
              </a:rPr>
              <a:t> </a:t>
            </a:r>
          </a:p>
          <a:p>
            <a:pPr eaLnBrk="1" hangingPunct="1">
              <a:buFontTx/>
              <a:buNone/>
            </a:pPr>
            <a:r>
              <a:rPr lang="en-US" altLang="zh-CN" sz="2800">
                <a:solidFill>
                  <a:srgbClr val="000000"/>
                </a:solidFill>
                <a:latin typeface="宋体" pitchFamily="2" charset="-122"/>
              </a:rPr>
              <a:t>1</a:t>
            </a:r>
            <a:r>
              <a:rPr lang="zh-CN" altLang="en-US" sz="2800">
                <a:solidFill>
                  <a:srgbClr val="000000"/>
                </a:solidFill>
                <a:latin typeface="宋体" pitchFamily="2" charset="-122"/>
              </a:rPr>
              <a:t>、数据库管理系统中定义的各种数据结构对文件系统透明，文件系统只处理无结构、无格式的字节流。</a:t>
            </a:r>
            <a:r>
              <a:rPr lang="zh-CN" altLang="en-US" sz="2800">
                <a:solidFill>
                  <a:srgbClr val="000000"/>
                </a:solidFill>
              </a:rPr>
              <a:t> </a:t>
            </a:r>
          </a:p>
          <a:p>
            <a:pPr lvl="1" eaLnBrk="1" hangingPunct="1"/>
            <a:r>
              <a:rPr lang="zh-CN" altLang="en-US" sz="2400">
                <a:solidFill>
                  <a:srgbClr val="000000"/>
                </a:solidFill>
                <a:latin typeface="宋体" pitchFamily="2" charset="-122"/>
              </a:rPr>
              <a:t>文件系统还需要向数据库管理系统提供</a:t>
            </a:r>
            <a:r>
              <a:rPr lang="zh-CN" altLang="en-US" sz="2400">
                <a:solidFill>
                  <a:srgbClr val="000000"/>
                </a:solidFill>
                <a:latin typeface="楷体" pitchFamily="49" charset="-122"/>
              </a:rPr>
              <a:t>“</a:t>
            </a:r>
            <a:r>
              <a:rPr lang="zh-CN" altLang="en-US" sz="2400">
                <a:solidFill>
                  <a:srgbClr val="000000"/>
                </a:solidFill>
                <a:latin typeface="宋体" pitchFamily="2" charset="-122"/>
              </a:rPr>
              <a:t>记录</a:t>
            </a:r>
            <a:r>
              <a:rPr lang="en-US" altLang="zh-CN" sz="2400">
                <a:solidFill>
                  <a:srgbClr val="000000"/>
                </a:solidFill>
                <a:latin typeface="宋体" pitchFamily="2" charset="-122"/>
              </a:rPr>
              <a:t>―</a:t>
            </a:r>
            <a:r>
              <a:rPr lang="zh-CN" altLang="en-US" sz="2400">
                <a:solidFill>
                  <a:srgbClr val="000000"/>
                </a:solidFill>
                <a:latin typeface="宋体" pitchFamily="2" charset="-122"/>
              </a:rPr>
              <a:t>流转换</a:t>
            </a:r>
            <a:r>
              <a:rPr lang="zh-CN" altLang="en-US" sz="2400">
                <a:solidFill>
                  <a:srgbClr val="000000"/>
                </a:solidFill>
                <a:latin typeface="楷体" pitchFamily="49" charset="-122"/>
              </a:rPr>
              <a:t>”</a:t>
            </a:r>
            <a:r>
              <a:rPr lang="zh-CN" altLang="en-US" sz="2400">
                <a:solidFill>
                  <a:srgbClr val="000000"/>
                </a:solidFill>
                <a:latin typeface="宋体" pitchFamily="2" charset="-122"/>
              </a:rPr>
              <a:t> 接口</a:t>
            </a:r>
            <a:r>
              <a:rPr lang="zh-CN" altLang="en-US" sz="2400">
                <a:solidFill>
                  <a:srgbClr val="000000"/>
                </a:solidFill>
              </a:rPr>
              <a:t> 。</a:t>
            </a:r>
          </a:p>
          <a:p>
            <a:pPr lvl="1" eaLnBrk="1" hangingPunct="1"/>
            <a:r>
              <a:rPr lang="zh-CN" altLang="en-US" sz="2400">
                <a:solidFill>
                  <a:srgbClr val="000000"/>
                </a:solidFill>
                <a:latin typeface="宋体" pitchFamily="2" charset="-122"/>
              </a:rPr>
              <a:t>如果数据库系统严格依赖文件系统，那么该数据库管理系统的性能通常都不太高。</a:t>
            </a:r>
            <a:r>
              <a:rPr lang="zh-CN" altLang="en-US" sz="2400">
                <a:solidFill>
                  <a:srgbClr val="000000"/>
                </a:solidFill>
              </a:rPr>
              <a:t> </a:t>
            </a:r>
          </a:p>
          <a:p>
            <a:pPr eaLnBrk="1" hangingPunct="1">
              <a:buFontTx/>
              <a:buNone/>
            </a:pPr>
            <a:r>
              <a:rPr lang="en-US" altLang="zh-CN" sz="2800">
                <a:solidFill>
                  <a:srgbClr val="000000"/>
                </a:solidFill>
                <a:latin typeface="宋体" pitchFamily="2" charset="-122"/>
              </a:rPr>
              <a:t>2</a:t>
            </a:r>
            <a:r>
              <a:rPr lang="zh-CN" altLang="en-US" sz="2800">
                <a:solidFill>
                  <a:srgbClr val="000000"/>
                </a:solidFill>
                <a:latin typeface="宋体" pitchFamily="2" charset="-122"/>
              </a:rPr>
              <a:t>、为了提高数据库管理系统的性能，许多数据库管理系统并不依赖于操作系统提供的文件系统，而具有独立的数据组织及存取机制，直接操纵文件存储设备，存储管理程序大多能提供一些低级接口。</a:t>
            </a:r>
            <a:r>
              <a:rPr lang="zh-CN" altLang="en-US" sz="2800">
                <a:solidFill>
                  <a:srgbClr val="000000"/>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573213" y="44450"/>
            <a:ext cx="7570787" cy="1143000"/>
          </a:xfrm>
        </p:spPr>
        <p:txBody>
          <a:bodyPr/>
          <a:lstStyle/>
          <a:p>
            <a:pPr eaLnBrk="1" hangingPunct="1"/>
            <a:r>
              <a:rPr lang="en-US" altLang="zh-CN"/>
              <a:t>5.1 </a:t>
            </a:r>
            <a:r>
              <a:rPr lang="zh-CN" altLang="en-US"/>
              <a:t>文件和文件系统</a:t>
            </a:r>
          </a:p>
        </p:txBody>
      </p:sp>
      <p:sp>
        <p:nvSpPr>
          <p:cNvPr id="20483" name="Rectangle 3"/>
          <p:cNvSpPr>
            <a:spLocks noGrp="1" noChangeArrowheads="1"/>
          </p:cNvSpPr>
          <p:nvPr>
            <p:ph type="body" idx="4294967295"/>
          </p:nvPr>
        </p:nvSpPr>
        <p:spPr>
          <a:xfrm>
            <a:off x="0" y="1600200"/>
            <a:ext cx="8229600" cy="4525963"/>
          </a:xfrm>
        </p:spPr>
        <p:txBody>
          <a:bodyPr/>
          <a:lstStyle/>
          <a:p>
            <a:pPr eaLnBrk="1" hangingPunct="1"/>
            <a:r>
              <a:rPr lang="zh-CN" altLang="en-US"/>
              <a:t>相关概念</a:t>
            </a:r>
          </a:p>
          <a:p>
            <a:pPr lvl="1" eaLnBrk="1" hangingPunct="1"/>
            <a:r>
              <a:rPr lang="zh-CN" altLang="en-US"/>
              <a:t>文件</a:t>
            </a:r>
          </a:p>
          <a:p>
            <a:pPr lvl="2" eaLnBrk="1" hangingPunct="1"/>
            <a:r>
              <a:rPr lang="zh-CN" altLang="en-US"/>
              <a:t>具有各种文件属性</a:t>
            </a:r>
          </a:p>
          <a:p>
            <a:pPr lvl="1" eaLnBrk="1" hangingPunct="1"/>
            <a:r>
              <a:rPr lang="zh-CN" altLang="en-US"/>
              <a:t>记录</a:t>
            </a:r>
          </a:p>
          <a:p>
            <a:pPr lvl="2" eaLnBrk="1" hangingPunct="1"/>
            <a:r>
              <a:rPr lang="zh-CN" altLang="en-US"/>
              <a:t>数据项的集合</a:t>
            </a:r>
          </a:p>
          <a:p>
            <a:pPr lvl="1" eaLnBrk="1" hangingPunct="1"/>
            <a:r>
              <a:rPr lang="zh-CN" altLang="en-US"/>
              <a:t>数据项</a:t>
            </a:r>
          </a:p>
          <a:p>
            <a:pPr lvl="2" eaLnBrk="1" hangingPunct="1"/>
            <a:r>
              <a:rPr lang="zh-CN" altLang="en-US"/>
              <a:t>基本数据项</a:t>
            </a:r>
          </a:p>
          <a:p>
            <a:pPr lvl="2" eaLnBrk="1" hangingPunct="1"/>
            <a:r>
              <a:rPr lang="zh-CN" altLang="en-US"/>
              <a:t>组合数据项</a:t>
            </a:r>
          </a:p>
        </p:txBody>
      </p:sp>
      <p:sp>
        <p:nvSpPr>
          <p:cNvPr id="355332" name="AutoShape 4"/>
          <p:cNvSpPr>
            <a:spLocks noChangeArrowheads="1"/>
          </p:cNvSpPr>
          <p:nvPr/>
        </p:nvSpPr>
        <p:spPr bwMode="auto">
          <a:xfrm>
            <a:off x="4211638" y="3644900"/>
            <a:ext cx="1800225" cy="1728788"/>
          </a:xfrm>
          <a:prstGeom prst="wedgeRoundRectCallout">
            <a:avLst>
              <a:gd name="adj1" fmla="val -82009"/>
              <a:gd name="adj2" fmla="val -21167"/>
              <a:gd name="adj3" fmla="val 16667"/>
            </a:avLst>
          </a:prstGeom>
          <a:solidFill>
            <a:schemeClr val="accent1"/>
          </a:solidFill>
          <a:ln w="9525">
            <a:solidFill>
              <a:schemeClr val="tx1"/>
            </a:solidFill>
            <a:miter lim="800000"/>
            <a:headEnd/>
            <a:tailEnd/>
          </a:ln>
        </p:spPr>
        <p:txBody>
          <a:bodyPr/>
          <a:lstStyle/>
          <a:p>
            <a:r>
              <a:rPr lang="zh-CN" altLang="en-US" sz="2400" b="1"/>
              <a:t>回忆数据库中的相关概念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32"/>
                                        </p:tgtEl>
                                        <p:attrNameLst>
                                          <p:attrName>style.visibility</p:attrName>
                                        </p:attrNameLst>
                                      </p:cBhvr>
                                      <p:to>
                                        <p:strVal val="visible"/>
                                      </p:to>
                                    </p:set>
                                    <p:animEffect transition="in" filter="blinds(horizontal)">
                                      <p:cBhvr>
                                        <p:cTn id="7" dur="500"/>
                                        <p:tgtEl>
                                          <p:spTgt spid="355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573213" y="44450"/>
            <a:ext cx="7570787" cy="1143000"/>
          </a:xfrm>
        </p:spPr>
        <p:txBody>
          <a:bodyPr/>
          <a:lstStyle/>
          <a:p>
            <a:pPr eaLnBrk="1" hangingPunct="1"/>
            <a:r>
              <a:rPr lang="en-US" altLang="zh-CN"/>
              <a:t>5.1 </a:t>
            </a:r>
            <a:r>
              <a:rPr lang="zh-CN" altLang="en-US"/>
              <a:t>文件和文件系统</a:t>
            </a:r>
          </a:p>
        </p:txBody>
      </p:sp>
      <p:sp>
        <p:nvSpPr>
          <p:cNvPr id="23555" name="Rectangle 3"/>
          <p:cNvSpPr>
            <a:spLocks noGrp="1" noChangeArrowheads="1"/>
          </p:cNvSpPr>
          <p:nvPr>
            <p:ph type="body" idx="4294967295"/>
          </p:nvPr>
        </p:nvSpPr>
        <p:spPr>
          <a:xfrm>
            <a:off x="0" y="1600200"/>
            <a:ext cx="8229600" cy="4525963"/>
          </a:xfrm>
        </p:spPr>
        <p:txBody>
          <a:bodyPr/>
          <a:lstStyle/>
          <a:p>
            <a:pPr eaLnBrk="1" hangingPunct="1"/>
            <a:r>
              <a:rPr lang="zh-CN" altLang="en-US"/>
              <a:t>文件的分类</a:t>
            </a:r>
          </a:p>
          <a:p>
            <a:pPr lvl="1" eaLnBrk="1" hangingPunct="1"/>
            <a:r>
              <a:rPr lang="zh-CN" altLang="en-US"/>
              <a:t>系统文件、用户文件、库文件</a:t>
            </a:r>
          </a:p>
          <a:p>
            <a:pPr lvl="1" eaLnBrk="1" hangingPunct="1"/>
            <a:r>
              <a:rPr lang="zh-CN" altLang="en-US"/>
              <a:t>源文件、目标文件、可执行文件</a:t>
            </a:r>
          </a:p>
          <a:p>
            <a:pPr lvl="1" eaLnBrk="1" hangingPunct="1"/>
            <a:r>
              <a:rPr lang="zh-CN" altLang="en-US"/>
              <a:t>只读、读写、执行</a:t>
            </a:r>
          </a:p>
          <a:p>
            <a:pPr lvl="1" eaLnBrk="1" hangingPunct="1"/>
            <a:r>
              <a:rPr lang="zh-CN" altLang="en-US"/>
              <a:t>普通文件、目录文件、特殊文件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573213" y="44450"/>
            <a:ext cx="7570787" cy="1143000"/>
          </a:xfrm>
        </p:spPr>
        <p:txBody>
          <a:bodyPr/>
          <a:lstStyle/>
          <a:p>
            <a:pPr eaLnBrk="1" hangingPunct="1"/>
            <a:r>
              <a:rPr lang="zh-CN" altLang="en-US"/>
              <a:t>一类特殊文件：设备文件</a:t>
            </a:r>
          </a:p>
        </p:txBody>
      </p:sp>
      <p:sp>
        <p:nvSpPr>
          <p:cNvPr id="24579" name="Rectangle 3"/>
          <p:cNvSpPr>
            <a:spLocks noGrp="1" noChangeArrowheads="1"/>
          </p:cNvSpPr>
          <p:nvPr>
            <p:ph type="body" idx="4294967295"/>
          </p:nvPr>
        </p:nvSpPr>
        <p:spPr>
          <a:xfrm>
            <a:off x="0" y="1600200"/>
            <a:ext cx="8229600" cy="4525963"/>
          </a:xfrm>
        </p:spPr>
        <p:txBody>
          <a:bodyPr/>
          <a:lstStyle/>
          <a:p>
            <a:pPr eaLnBrk="1" hangingPunct="1"/>
            <a:r>
              <a:rPr lang="zh-CN" altLang="en-US">
                <a:latin typeface="宋体" pitchFamily="2" charset="-122"/>
              </a:rPr>
              <a:t>由于对这类设备的</a:t>
            </a:r>
            <a:r>
              <a:rPr lang="en-US" altLang="zh-CN">
                <a:latin typeface="宋体" pitchFamily="2" charset="-122"/>
              </a:rPr>
              <a:t>I/O</a:t>
            </a:r>
            <a:r>
              <a:rPr lang="zh-CN" altLang="en-US">
                <a:latin typeface="宋体" pitchFamily="2" charset="-122"/>
              </a:rPr>
              <a:t>和对文件的读写操作相同</a:t>
            </a:r>
            <a:r>
              <a:rPr lang="zh-CN" altLang="en-US"/>
              <a:t>，</a:t>
            </a:r>
            <a:r>
              <a:rPr lang="zh-CN" altLang="en-US">
                <a:latin typeface="宋体" pitchFamily="2" charset="-122"/>
              </a:rPr>
              <a:t>因此也被看着文件</a:t>
            </a:r>
            <a:r>
              <a:rPr lang="zh-CN" altLang="en-US"/>
              <a:t>，</a:t>
            </a:r>
            <a:r>
              <a:rPr lang="zh-CN" altLang="en-US">
                <a:latin typeface="宋体" pitchFamily="2" charset="-122"/>
              </a:rPr>
              <a:t>通常称为设备文件</a:t>
            </a:r>
            <a:r>
              <a:rPr lang="zh-CN" altLang="en-US"/>
              <a:t> </a:t>
            </a:r>
            <a:r>
              <a:rPr lang="en-US" altLang="zh-CN"/>
              <a:t>.</a:t>
            </a:r>
          </a:p>
          <a:p>
            <a:pPr eaLnBrk="1" hangingPunct="1"/>
            <a:r>
              <a:rPr lang="zh-CN" altLang="en-US">
                <a:latin typeface="宋体" pitchFamily="2" charset="-122"/>
              </a:rPr>
              <a:t>传输的信息均由一组顺序出现的字符序列组成</a:t>
            </a:r>
            <a:r>
              <a:rPr lang="zh-CN" altLang="en-US"/>
              <a:t>，</a:t>
            </a:r>
            <a:r>
              <a:rPr lang="zh-CN" altLang="en-US">
                <a:latin typeface="宋体" pitchFamily="2" charset="-122"/>
              </a:rPr>
              <a:t>通常称为</a:t>
            </a:r>
            <a:r>
              <a:rPr lang="zh-CN" altLang="en-US" b="0">
                <a:latin typeface="宋体" pitchFamily="2" charset="-122"/>
              </a:rPr>
              <a:t>流设备</a:t>
            </a:r>
            <a:r>
              <a:rPr lang="zh-CN" altLang="en-US"/>
              <a:t> </a:t>
            </a:r>
            <a:r>
              <a:rPr lang="en-US" altLang="zh-CN"/>
              <a:t>.</a:t>
            </a:r>
          </a:p>
          <a:p>
            <a:pPr eaLnBrk="1" hangingPunct="1"/>
            <a:r>
              <a:rPr lang="zh-CN" altLang="en-US">
                <a:latin typeface="宋体" pitchFamily="2" charset="-122"/>
              </a:rPr>
              <a:t>通常对设备文件的命名不同于普通文件</a:t>
            </a:r>
            <a:r>
              <a:rPr lang="zh-CN" altLang="en-US"/>
              <a:t>，</a:t>
            </a:r>
            <a:r>
              <a:rPr lang="zh-CN" altLang="en-US">
                <a:latin typeface="宋体" pitchFamily="2" charset="-122"/>
              </a:rPr>
              <a:t>需要特别规定。</a:t>
            </a:r>
            <a:r>
              <a:rPr lang="zh-CN" altLang="en-US"/>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573213" y="44450"/>
            <a:ext cx="7570787" cy="1143000"/>
          </a:xfrm>
        </p:spPr>
        <p:txBody>
          <a:bodyPr/>
          <a:lstStyle/>
          <a:p>
            <a:pPr eaLnBrk="1" hangingPunct="1"/>
            <a:r>
              <a:rPr lang="en-US" altLang="zh-CN"/>
              <a:t>5.1 </a:t>
            </a:r>
            <a:r>
              <a:rPr lang="zh-CN" altLang="en-US"/>
              <a:t>文件和文件系统</a:t>
            </a:r>
          </a:p>
        </p:txBody>
      </p:sp>
      <p:sp>
        <p:nvSpPr>
          <p:cNvPr id="25603" name="Rectangle 3"/>
          <p:cNvSpPr>
            <a:spLocks noGrp="1" noChangeArrowheads="1"/>
          </p:cNvSpPr>
          <p:nvPr>
            <p:ph type="body" idx="4294967295"/>
          </p:nvPr>
        </p:nvSpPr>
        <p:spPr>
          <a:xfrm>
            <a:off x="0" y="1600200"/>
            <a:ext cx="8229600" cy="4525963"/>
          </a:xfrm>
        </p:spPr>
        <p:txBody>
          <a:bodyPr/>
          <a:lstStyle/>
          <a:p>
            <a:pPr eaLnBrk="1" hangingPunct="1"/>
            <a:r>
              <a:rPr lang="zh-CN" altLang="en-US"/>
              <a:t>文件的操作</a:t>
            </a:r>
          </a:p>
          <a:p>
            <a:pPr lvl="1" eaLnBrk="1" hangingPunct="1"/>
            <a:r>
              <a:rPr lang="zh-CN" altLang="en-US"/>
              <a:t>基本操作</a:t>
            </a:r>
          </a:p>
          <a:p>
            <a:pPr lvl="2" eaLnBrk="1" hangingPunct="1"/>
            <a:r>
              <a:rPr lang="zh-CN" altLang="en-US"/>
              <a:t>创建、删除、读、写、截断、设置位置</a:t>
            </a:r>
          </a:p>
          <a:p>
            <a:pPr lvl="3" eaLnBrk="1" hangingPunct="1"/>
            <a:r>
              <a:rPr lang="zh-CN" altLang="en-US"/>
              <a:t>练习：利用</a:t>
            </a:r>
            <a:r>
              <a:rPr lang="en-US" altLang="zh-CN"/>
              <a:t>C</a:t>
            </a:r>
            <a:r>
              <a:rPr lang="zh-CN" altLang="en-US"/>
              <a:t>或其他编程语言来对文件进行这些基本操作</a:t>
            </a:r>
          </a:p>
          <a:p>
            <a:pPr lvl="3" eaLnBrk="1" hangingPunct="1"/>
            <a:r>
              <a:rPr lang="zh-CN" altLang="en-US"/>
              <a:t>利用基本操作，可以实现很多有用的程序</a:t>
            </a:r>
          </a:p>
          <a:p>
            <a:pPr lvl="2" eaLnBrk="1" hangingPunct="1"/>
            <a:r>
              <a:rPr lang="zh-CN" altLang="en-US"/>
              <a:t>文件的</a:t>
            </a:r>
            <a:r>
              <a:rPr lang="zh-CN" altLang="en-US">
                <a:latin typeface="楷体" pitchFamily="49" charset="-122"/>
              </a:rPr>
              <a:t>“</a:t>
            </a:r>
            <a:r>
              <a:rPr lang="zh-CN" altLang="en-US"/>
              <a:t>打开</a:t>
            </a:r>
            <a:r>
              <a:rPr lang="zh-CN" altLang="en-US">
                <a:latin typeface="楷体" pitchFamily="49" charset="-122"/>
              </a:rPr>
              <a:t>”</a:t>
            </a:r>
            <a:r>
              <a:rPr lang="zh-CN" altLang="en-US"/>
              <a:t>与</a:t>
            </a:r>
            <a:r>
              <a:rPr lang="zh-CN" altLang="en-US">
                <a:latin typeface="楷体" pitchFamily="49" charset="-122"/>
              </a:rPr>
              <a:t>“</a:t>
            </a:r>
            <a:r>
              <a:rPr lang="zh-CN" altLang="en-US"/>
              <a:t>关闭</a:t>
            </a:r>
            <a:r>
              <a:rPr lang="zh-CN" altLang="en-US">
                <a:latin typeface="楷体" pitchFamily="49" charset="-122"/>
              </a:rPr>
              <a:t>”</a:t>
            </a:r>
            <a:endParaRPr lang="zh-CN" altLang="en-US"/>
          </a:p>
          <a:p>
            <a:pPr lvl="2" eaLnBrk="1" hangingPunct="1"/>
            <a:r>
              <a:rPr lang="zh-CN" altLang="en-US"/>
              <a:t>其他操作</a:t>
            </a:r>
          </a:p>
          <a:p>
            <a:pPr lvl="1" eaLnBrk="1" hangingPunct="1"/>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573213" y="44450"/>
            <a:ext cx="7570787" cy="1143000"/>
          </a:xfrm>
        </p:spPr>
        <p:txBody>
          <a:bodyPr/>
          <a:lstStyle/>
          <a:p>
            <a:pPr eaLnBrk="1" hangingPunct="1"/>
            <a:r>
              <a:rPr lang="en-US" altLang="zh-CN"/>
              <a:t>5.2 </a:t>
            </a:r>
            <a:r>
              <a:rPr lang="zh-CN" altLang="en-US"/>
              <a:t>文件的逻辑结构</a:t>
            </a:r>
          </a:p>
        </p:txBody>
      </p:sp>
      <p:sp>
        <p:nvSpPr>
          <p:cNvPr id="26627" name="Rectangle 3"/>
          <p:cNvSpPr>
            <a:spLocks noGrp="1" noChangeArrowheads="1"/>
          </p:cNvSpPr>
          <p:nvPr>
            <p:ph type="body" idx="4294967295"/>
          </p:nvPr>
        </p:nvSpPr>
        <p:spPr>
          <a:xfrm>
            <a:off x="0" y="1600200"/>
            <a:ext cx="8229600" cy="4525963"/>
          </a:xfrm>
        </p:spPr>
        <p:txBody>
          <a:bodyPr/>
          <a:lstStyle/>
          <a:p>
            <a:pPr eaLnBrk="1" hangingPunct="1"/>
            <a:r>
              <a:rPr lang="zh-CN" altLang="en-US"/>
              <a:t>概念</a:t>
            </a:r>
          </a:p>
          <a:p>
            <a:pPr lvl="1" eaLnBrk="1" hangingPunct="1"/>
            <a:r>
              <a:rPr lang="zh-CN" altLang="en-US"/>
              <a:t>逻辑结构</a:t>
            </a:r>
          </a:p>
          <a:p>
            <a:pPr lvl="2" eaLnBrk="1" hangingPunct="1"/>
            <a:r>
              <a:rPr lang="zh-CN" altLang="en-US"/>
              <a:t>用户的观点</a:t>
            </a:r>
          </a:p>
          <a:p>
            <a:pPr lvl="2" eaLnBrk="1" hangingPunct="1"/>
            <a:r>
              <a:rPr lang="zh-CN" altLang="en-US"/>
              <a:t>独立于物理特性</a:t>
            </a:r>
          </a:p>
          <a:p>
            <a:pPr lvl="1" eaLnBrk="1" hangingPunct="1"/>
            <a:r>
              <a:rPr lang="zh-CN" altLang="en-US"/>
              <a:t>物理结构</a:t>
            </a:r>
          </a:p>
          <a:p>
            <a:pPr lvl="2" eaLnBrk="1" hangingPunct="1"/>
            <a:r>
              <a:rPr lang="zh-CN" altLang="en-US"/>
              <a:t>系统的观点</a:t>
            </a:r>
          </a:p>
          <a:p>
            <a:pPr lvl="2" eaLnBrk="1" hangingPunct="1"/>
            <a:r>
              <a:rPr lang="zh-CN" altLang="en-US"/>
              <a:t>具体物理组织形式</a:t>
            </a:r>
          </a:p>
          <a:p>
            <a:pPr lvl="1" eaLnBrk="1" hangingPunct="1"/>
            <a:r>
              <a:rPr lang="zh-CN" altLang="en-US"/>
              <a:t>两种结构都会影响文件的检索速度</a:t>
            </a:r>
          </a:p>
          <a:p>
            <a:pPr lvl="1" eaLnBrk="1" hangingPunct="1"/>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573213" y="44450"/>
            <a:ext cx="7570787" cy="1143000"/>
          </a:xfrm>
        </p:spPr>
        <p:txBody>
          <a:bodyPr/>
          <a:lstStyle/>
          <a:p>
            <a:pPr eaLnBrk="1" hangingPunct="1"/>
            <a:r>
              <a:rPr lang="en-US" altLang="zh-CN"/>
              <a:t>5.2 </a:t>
            </a:r>
            <a:r>
              <a:rPr lang="zh-CN" altLang="en-US"/>
              <a:t>文件的逻辑结构</a:t>
            </a:r>
          </a:p>
        </p:txBody>
      </p:sp>
      <p:sp>
        <p:nvSpPr>
          <p:cNvPr id="27651" name="Rectangle 3"/>
          <p:cNvSpPr>
            <a:spLocks noGrp="1" noChangeArrowheads="1"/>
          </p:cNvSpPr>
          <p:nvPr>
            <p:ph type="body" idx="4294967295"/>
          </p:nvPr>
        </p:nvSpPr>
        <p:spPr>
          <a:xfrm>
            <a:off x="781050" y="1600200"/>
            <a:ext cx="8362950" cy="4852988"/>
          </a:xfrm>
        </p:spPr>
        <p:txBody>
          <a:bodyPr/>
          <a:lstStyle/>
          <a:p>
            <a:pPr eaLnBrk="1" hangingPunct="1"/>
            <a:r>
              <a:rPr lang="zh-CN" altLang="en-US"/>
              <a:t>文件的逻辑结构</a:t>
            </a:r>
          </a:p>
          <a:p>
            <a:pPr lvl="1" eaLnBrk="1" hangingPunct="1"/>
            <a:r>
              <a:rPr lang="zh-CN" altLang="en-US"/>
              <a:t>有结构文件</a:t>
            </a:r>
          </a:p>
          <a:p>
            <a:pPr lvl="2" eaLnBrk="1" hangingPunct="1"/>
            <a:r>
              <a:rPr lang="zh-CN" altLang="en-US"/>
              <a:t>由一系列的记录组成</a:t>
            </a:r>
          </a:p>
          <a:p>
            <a:pPr lvl="2" eaLnBrk="1" hangingPunct="1"/>
            <a:r>
              <a:rPr lang="zh-CN" altLang="en-US"/>
              <a:t>记录可以是定长，也可以是变长</a:t>
            </a:r>
          </a:p>
          <a:p>
            <a:pPr lvl="2" eaLnBrk="1" hangingPunct="1"/>
            <a:r>
              <a:rPr lang="zh-CN" altLang="en-US"/>
              <a:t>记录的组织形式</a:t>
            </a:r>
          </a:p>
          <a:p>
            <a:pPr lvl="3" eaLnBrk="1" hangingPunct="1"/>
            <a:r>
              <a:rPr lang="zh-CN" altLang="en-US"/>
              <a:t>顺序</a:t>
            </a:r>
          </a:p>
          <a:p>
            <a:pPr lvl="3" eaLnBrk="1" hangingPunct="1"/>
            <a:r>
              <a:rPr lang="zh-CN" altLang="en-US"/>
              <a:t>索引</a:t>
            </a:r>
          </a:p>
          <a:p>
            <a:pPr lvl="3" eaLnBrk="1" hangingPunct="1"/>
            <a:r>
              <a:rPr lang="zh-CN" altLang="en-US"/>
              <a:t>顺序索引</a:t>
            </a:r>
          </a:p>
          <a:p>
            <a:pPr lvl="1" eaLnBrk="1" hangingPunct="1"/>
            <a:r>
              <a:rPr lang="zh-CN" altLang="en-US"/>
              <a:t>无结构文件</a:t>
            </a:r>
          </a:p>
          <a:p>
            <a:pPr lvl="2" eaLnBrk="1" hangingPunct="1"/>
            <a:r>
              <a:rPr lang="zh-CN" altLang="en-US"/>
              <a:t>流式文件</a:t>
            </a:r>
          </a:p>
          <a:p>
            <a:pPr lvl="1" eaLnBrk="1" hangingPunct="1"/>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1331913" y="74613"/>
            <a:ext cx="7812087" cy="685800"/>
          </a:xfrm>
        </p:spPr>
        <p:txBody>
          <a:bodyPr/>
          <a:lstStyle/>
          <a:p>
            <a:pPr eaLnBrk="1" hangingPunct="1"/>
            <a:r>
              <a:rPr lang="zh-CN" altLang="en-US" sz="3600" dirty="0">
                <a:latin typeface="宋体" pitchFamily="2" charset="-122"/>
              </a:rPr>
              <a:t>结构化文件与流文件的联系</a:t>
            </a:r>
            <a:r>
              <a:rPr lang="zh-CN" altLang="en-US" sz="3600" dirty="0"/>
              <a:t> </a:t>
            </a:r>
          </a:p>
        </p:txBody>
      </p:sp>
      <p:graphicFrame>
        <p:nvGraphicFramePr>
          <p:cNvPr id="2050" name="Object 6"/>
          <p:cNvGraphicFramePr>
            <a:graphicFrameLocks noGrp="1" noChangeAspect="1"/>
          </p:cNvGraphicFramePr>
          <p:nvPr>
            <p:ph type="dgm" idx="4294967295"/>
          </p:nvPr>
        </p:nvGraphicFramePr>
        <p:xfrm>
          <a:off x="3568700" y="836613"/>
          <a:ext cx="5575300" cy="5821362"/>
        </p:xfrm>
        <a:graphic>
          <a:graphicData uri="http://schemas.openxmlformats.org/presentationml/2006/ole">
            <mc:AlternateContent xmlns:mc="http://schemas.openxmlformats.org/markup-compatibility/2006">
              <mc:Choice xmlns:v="urn:schemas-microsoft-com:vml" Requires="v">
                <p:oleObj spid="_x0000_s2069" name="Visio" r:id="rId4" imgW="3907914" imgH="4080753" progId="">
                  <p:embed/>
                </p:oleObj>
              </mc:Choice>
              <mc:Fallback>
                <p:oleObj name="Visio" r:id="rId4" imgW="3907914" imgH="4080753"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700" y="836613"/>
                        <a:ext cx="5575300" cy="582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5"/>
          <p:cNvSpPr>
            <a:spLocks noChangeArrowheads="1"/>
          </p:cNvSpPr>
          <p:nvPr/>
        </p:nvSpPr>
        <p:spPr bwMode="auto">
          <a:xfrm>
            <a:off x="3262313" y="1804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179388" y="1196975"/>
            <a:ext cx="8964612" cy="5472113"/>
          </a:xfrm>
        </p:spPr>
        <p:txBody>
          <a:bodyPr/>
          <a:lstStyle/>
          <a:p>
            <a:pPr eaLnBrk="1" hangingPunct="1">
              <a:lnSpc>
                <a:spcPct val="90000"/>
              </a:lnSpc>
            </a:pPr>
            <a:r>
              <a:rPr lang="zh-CN" altLang="en-US" sz="2800"/>
              <a:t>多媒体文件是一种集成了数字、字符、格式化文本、可执行程序、图形、图像、声音等信息的高度结构化文件。</a:t>
            </a:r>
          </a:p>
          <a:p>
            <a:pPr eaLnBrk="1" hangingPunct="1">
              <a:lnSpc>
                <a:spcPct val="90000"/>
              </a:lnSpc>
            </a:pPr>
            <a:r>
              <a:rPr lang="zh-CN" altLang="en-US" sz="2800"/>
              <a:t>多媒体文件需要的存储空间比传统的数字字符文件大约要高出</a:t>
            </a:r>
            <a:r>
              <a:rPr lang="en-US" altLang="zh-CN" sz="2800"/>
              <a:t>5</a:t>
            </a:r>
            <a:r>
              <a:rPr lang="zh-CN" altLang="en-US" sz="2800"/>
              <a:t>倍以上。 </a:t>
            </a:r>
          </a:p>
          <a:p>
            <a:pPr lvl="1" eaLnBrk="1" hangingPunct="1">
              <a:lnSpc>
                <a:spcPct val="90000"/>
              </a:lnSpc>
            </a:pPr>
            <a:r>
              <a:rPr lang="zh-CN" altLang="en-US" sz="2400"/>
              <a:t>一页格式化的文本文件大约需要</a:t>
            </a:r>
            <a:r>
              <a:rPr lang="en-US" altLang="zh-CN" sz="2400"/>
              <a:t>0.5KB</a:t>
            </a:r>
            <a:r>
              <a:rPr lang="zh-CN" altLang="en-US" sz="2400"/>
              <a:t>～</a:t>
            </a:r>
            <a:r>
              <a:rPr lang="en-US" altLang="zh-CN" sz="2400"/>
              <a:t>1KB</a:t>
            </a:r>
            <a:r>
              <a:rPr lang="zh-CN" altLang="en-US" sz="2400"/>
              <a:t>的存储空间，但同样尺寸的一页彩色图像大约需要</a:t>
            </a:r>
            <a:r>
              <a:rPr lang="en-US" altLang="zh-CN" sz="2400"/>
              <a:t>10MB </a:t>
            </a:r>
            <a:r>
              <a:rPr lang="zh-CN" altLang="en-US" sz="2400"/>
              <a:t>存储空间。</a:t>
            </a:r>
          </a:p>
          <a:p>
            <a:pPr eaLnBrk="1" hangingPunct="1">
              <a:lnSpc>
                <a:spcPct val="90000"/>
              </a:lnSpc>
            </a:pPr>
            <a:r>
              <a:rPr lang="zh-CN" altLang="en-US" sz="2800"/>
              <a:t>支持多媒体文件的文件系统通常都要为应用程序提供大量的格式转换函数或多媒体文件访问例程 。</a:t>
            </a:r>
          </a:p>
          <a:p>
            <a:pPr eaLnBrk="1" hangingPunct="1">
              <a:lnSpc>
                <a:spcPct val="90000"/>
              </a:lnSpc>
            </a:pPr>
            <a:r>
              <a:rPr lang="zh-CN" altLang="en-US" sz="2800"/>
              <a:t>这种文件系统不仅要保存数据，而且还要保存大量的数据类型说明信息。 </a:t>
            </a:r>
          </a:p>
          <a:p>
            <a:pPr eaLnBrk="1" hangingPunct="1">
              <a:lnSpc>
                <a:spcPct val="90000"/>
              </a:lnSpc>
            </a:pPr>
            <a:r>
              <a:rPr lang="zh-CN" altLang="en-US" sz="2800"/>
              <a:t>如何在内存与外存之间高效地传送多媒体数据等问题已向传统的文件存储机制提出了挑战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573213" y="44450"/>
            <a:ext cx="7570787" cy="1143000"/>
          </a:xfrm>
        </p:spPr>
        <p:txBody>
          <a:bodyPr/>
          <a:lstStyle/>
          <a:p>
            <a:pPr eaLnBrk="1" hangingPunct="1"/>
            <a:r>
              <a:rPr lang="en-US" altLang="zh-CN"/>
              <a:t>5.1 </a:t>
            </a:r>
            <a:r>
              <a:rPr lang="zh-CN" altLang="en-US"/>
              <a:t>文件和文件系统</a:t>
            </a:r>
          </a:p>
        </p:txBody>
      </p:sp>
      <p:sp>
        <p:nvSpPr>
          <p:cNvPr id="351235" name="Rectangle 3"/>
          <p:cNvSpPr>
            <a:spLocks noGrp="1" noChangeArrowheads="1"/>
          </p:cNvSpPr>
          <p:nvPr>
            <p:ph type="body" idx="4294967295"/>
          </p:nvPr>
        </p:nvSpPr>
        <p:spPr>
          <a:xfrm>
            <a:off x="0" y="1600200"/>
            <a:ext cx="8229600" cy="4525963"/>
          </a:xfrm>
        </p:spPr>
        <p:txBody>
          <a:bodyPr/>
          <a:lstStyle/>
          <a:p>
            <a:pPr eaLnBrk="1" hangingPunct="1"/>
            <a:r>
              <a:rPr lang="zh-CN" altLang="en-US"/>
              <a:t>什么是文件系统？</a:t>
            </a:r>
          </a:p>
          <a:p>
            <a:pPr eaLnBrk="1" hangingPunct="1"/>
            <a:r>
              <a:rPr lang="zh-CN" altLang="en-US"/>
              <a:t>为什么需要文件系统？</a:t>
            </a:r>
          </a:p>
          <a:p>
            <a:pPr lvl="1" eaLnBrk="1" hangingPunct="1"/>
            <a:r>
              <a:rPr lang="zh-CN" altLang="en-US"/>
              <a:t>用户不能胜任文件的管理</a:t>
            </a:r>
          </a:p>
          <a:p>
            <a:pPr lvl="2" eaLnBrk="1" hangingPunct="1"/>
            <a:r>
              <a:rPr lang="zh-CN" altLang="en-US"/>
              <a:t>数量多</a:t>
            </a:r>
          </a:p>
          <a:p>
            <a:pPr lvl="2" eaLnBrk="1" hangingPunct="1"/>
            <a:r>
              <a:rPr lang="zh-CN" altLang="en-US"/>
              <a:t>属性复杂</a:t>
            </a:r>
          </a:p>
          <a:p>
            <a:pPr lvl="2" eaLnBrk="1" hangingPunct="1"/>
            <a:r>
              <a:rPr lang="zh-CN" altLang="en-US"/>
              <a:t>不好定位文件位置</a:t>
            </a:r>
          </a:p>
          <a:p>
            <a:pPr lvl="2" eaLnBrk="1" hangingPunct="1"/>
            <a:r>
              <a:rPr lang="en-US" altLang="zh-CN">
                <a:latin typeface="楷体" pitchFamily="49" charset="-122"/>
              </a:rPr>
              <a:t>……</a:t>
            </a:r>
            <a:endParaRPr lang="en-US" altLang="zh-CN"/>
          </a:p>
          <a:p>
            <a:pPr lvl="2" eaLnBrk="1" hangingPunct="1"/>
            <a:endParaRPr lang="en-US" altLang="zh-CN"/>
          </a:p>
          <a:p>
            <a:pPr lvl="2"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animEffect transition="in" filter="blinds(horizontal)">
                                      <p:cBhvr>
                                        <p:cTn id="7" dur="500"/>
                                        <p:tgtEl>
                                          <p:spTgt spid="35123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1235">
                                            <p:txEl>
                                              <p:pRg st="3" end="3"/>
                                            </p:txEl>
                                          </p:spTgt>
                                        </p:tgtEl>
                                        <p:attrNameLst>
                                          <p:attrName>style.visibility</p:attrName>
                                        </p:attrNameLst>
                                      </p:cBhvr>
                                      <p:to>
                                        <p:strVal val="visible"/>
                                      </p:to>
                                    </p:set>
                                    <p:animEffect transition="in" filter="blinds(horizontal)">
                                      <p:cBhvr>
                                        <p:cTn id="10" dur="500"/>
                                        <p:tgtEl>
                                          <p:spTgt spid="35123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1235">
                                            <p:txEl>
                                              <p:pRg st="4" end="4"/>
                                            </p:txEl>
                                          </p:spTgt>
                                        </p:tgtEl>
                                        <p:attrNameLst>
                                          <p:attrName>style.visibility</p:attrName>
                                        </p:attrNameLst>
                                      </p:cBhvr>
                                      <p:to>
                                        <p:strVal val="visible"/>
                                      </p:to>
                                    </p:set>
                                    <p:animEffect transition="in" filter="blinds(horizontal)">
                                      <p:cBhvr>
                                        <p:cTn id="13" dur="500"/>
                                        <p:tgtEl>
                                          <p:spTgt spid="35123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51235">
                                            <p:txEl>
                                              <p:pRg st="5" end="5"/>
                                            </p:txEl>
                                          </p:spTgt>
                                        </p:tgtEl>
                                        <p:attrNameLst>
                                          <p:attrName>style.visibility</p:attrName>
                                        </p:attrNameLst>
                                      </p:cBhvr>
                                      <p:to>
                                        <p:strVal val="visible"/>
                                      </p:to>
                                    </p:set>
                                    <p:animEffect transition="in" filter="blinds(horizontal)">
                                      <p:cBhvr>
                                        <p:cTn id="16" dur="500"/>
                                        <p:tgtEl>
                                          <p:spTgt spid="35123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51235">
                                            <p:txEl>
                                              <p:pRg st="6" end="6"/>
                                            </p:txEl>
                                          </p:spTgt>
                                        </p:tgtEl>
                                        <p:attrNameLst>
                                          <p:attrName>style.visibility</p:attrName>
                                        </p:attrNameLst>
                                      </p:cBhvr>
                                      <p:to>
                                        <p:strVal val="visible"/>
                                      </p:to>
                                    </p:set>
                                    <p:animEffect transition="in" filter="blinds(horizontal)">
                                      <p:cBhvr>
                                        <p:cTn id="19" dur="500"/>
                                        <p:tgtEl>
                                          <p:spTgt spid="351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573213" y="44450"/>
            <a:ext cx="7570787" cy="1143000"/>
          </a:xfrm>
        </p:spPr>
        <p:txBody>
          <a:bodyPr/>
          <a:lstStyle/>
          <a:p>
            <a:pPr eaLnBrk="1" hangingPunct="1"/>
            <a:r>
              <a:rPr lang="en-US" altLang="zh-CN"/>
              <a:t>5.2 </a:t>
            </a:r>
            <a:r>
              <a:rPr lang="zh-CN" altLang="en-US"/>
              <a:t>文件的逻辑结构</a:t>
            </a:r>
          </a:p>
        </p:txBody>
      </p:sp>
      <p:sp>
        <p:nvSpPr>
          <p:cNvPr id="29699" name="Rectangle 3"/>
          <p:cNvSpPr>
            <a:spLocks noGrp="1" noChangeArrowheads="1"/>
          </p:cNvSpPr>
          <p:nvPr>
            <p:ph type="body" idx="4294967295"/>
          </p:nvPr>
        </p:nvSpPr>
        <p:spPr>
          <a:xfrm>
            <a:off x="0" y="1600200"/>
            <a:ext cx="8229600" cy="4525963"/>
          </a:xfrm>
        </p:spPr>
        <p:txBody>
          <a:bodyPr/>
          <a:lstStyle/>
          <a:p>
            <a:pPr eaLnBrk="1" hangingPunct="1"/>
            <a:r>
              <a:rPr lang="en-US" altLang="zh-CN"/>
              <a:t>windows</a:t>
            </a:r>
            <a:r>
              <a:rPr lang="zh-CN" altLang="en-US"/>
              <a:t>和</a:t>
            </a:r>
            <a:r>
              <a:rPr lang="en-US" altLang="zh-CN"/>
              <a:t>unix</a:t>
            </a:r>
            <a:r>
              <a:rPr lang="zh-CN" altLang="en-US"/>
              <a:t>这种系统则把结构化留给应用程序。 </a:t>
            </a:r>
          </a:p>
          <a:p>
            <a:pPr eaLnBrk="1" hangingPunct="1"/>
            <a:r>
              <a:rPr lang="en-US" altLang="zh-CN"/>
              <a:t>Windows</a:t>
            </a:r>
            <a:r>
              <a:rPr lang="zh-CN" altLang="en-US"/>
              <a:t>和</a:t>
            </a:r>
            <a:r>
              <a:rPr lang="en-US" altLang="zh-CN"/>
              <a:t>UNIX</a:t>
            </a:r>
            <a:r>
              <a:rPr lang="zh-CN" altLang="en-US"/>
              <a:t>提供了低级文件系统 。</a:t>
            </a:r>
          </a:p>
          <a:p>
            <a:pPr eaLnBrk="1" hangingPunct="1"/>
            <a:r>
              <a:rPr lang="en-US" altLang="zh-CN"/>
              <a:t>IBM MVS</a:t>
            </a:r>
            <a:r>
              <a:rPr lang="zh-CN" altLang="en-US"/>
              <a:t>实现了一个结构化的文件系统。 </a:t>
            </a:r>
          </a:p>
          <a:p>
            <a:pPr eaLnBrk="1" hangingPunct="1"/>
            <a:r>
              <a:rPr lang="en-US" altLang="zh-CN"/>
              <a:t>Macintosh</a:t>
            </a:r>
            <a:r>
              <a:rPr lang="zh-CN" altLang="en-US"/>
              <a:t>提供了一些记录－流转换功能，它可以被称为高级文件系统。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684213" y="1565275"/>
            <a:ext cx="270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1. </a:t>
            </a:r>
            <a:r>
              <a:rPr kumimoji="1" lang="zh-CN" altLang="en-US" sz="2400" b="1">
                <a:latin typeface="Times New Roman" pitchFamily="18" charset="0"/>
              </a:rPr>
              <a:t>逻辑记录的排序 </a:t>
            </a:r>
          </a:p>
        </p:txBody>
      </p:sp>
      <p:sp>
        <p:nvSpPr>
          <p:cNvPr id="30723" name="Text Box 4"/>
          <p:cNvSpPr txBox="1">
            <a:spLocks noChangeArrowheads="1"/>
          </p:cNvSpPr>
          <p:nvPr/>
        </p:nvSpPr>
        <p:spPr bwMode="auto">
          <a:xfrm>
            <a:off x="685800" y="2251075"/>
            <a:ext cx="7924800"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5000"/>
              </a:lnSpc>
              <a:spcBef>
                <a:spcPct val="50000"/>
              </a:spcBef>
            </a:pPr>
            <a:r>
              <a:rPr kumimoji="1" lang="zh-CN" altLang="en-US" sz="2400" b="1">
                <a:latin typeface="Times New Roman" pitchFamily="18" charset="0"/>
              </a:rPr>
              <a:t>串结构</a:t>
            </a:r>
            <a:r>
              <a:rPr kumimoji="1" lang="zh-CN" altLang="en-US" sz="2400">
                <a:latin typeface="Times New Roman" pitchFamily="18" charset="0"/>
              </a:rPr>
              <a:t>，各记录之间的顺序与关键字无关。 通常的办法是由时间来决定，即按存入时间的先后排列， 最先存入的记录作为第一个记录，其次存入的为第二个记录， </a:t>
            </a:r>
            <a:r>
              <a:rPr kumimoji="1" lang="en-US" altLang="zh-CN" sz="2400">
                <a:latin typeface="Courier New" pitchFamily="49" charset="0"/>
              </a:rPr>
              <a:t>……</a:t>
            </a:r>
            <a:r>
              <a:rPr kumimoji="1" lang="en-US" altLang="zh-CN" sz="2400">
                <a:latin typeface="Times New Roman" pitchFamily="18" charset="0"/>
              </a:rPr>
              <a:t> </a:t>
            </a:r>
            <a:r>
              <a:rPr kumimoji="1" lang="zh-CN" altLang="en-US" sz="2400">
                <a:latin typeface="Times New Roman" pitchFamily="18" charset="0"/>
              </a:rPr>
              <a:t>依此类推。</a:t>
            </a:r>
          </a:p>
          <a:p>
            <a:pPr algn="just" eaLnBrk="1" hangingPunct="1">
              <a:lnSpc>
                <a:spcPct val="145000"/>
              </a:lnSpc>
              <a:spcBef>
                <a:spcPct val="50000"/>
              </a:spcBef>
            </a:pPr>
            <a:r>
              <a:rPr kumimoji="1" lang="zh-CN" altLang="en-US" sz="2400" b="1">
                <a:latin typeface="Times New Roman" pitchFamily="18" charset="0"/>
              </a:rPr>
              <a:t>顺序结构</a:t>
            </a:r>
            <a:r>
              <a:rPr kumimoji="1" lang="zh-CN" altLang="en-US" sz="2400">
                <a:latin typeface="Times New Roman" pitchFamily="18" charset="0"/>
              </a:rPr>
              <a:t>，指文件中的所有记录按关键字</a:t>
            </a:r>
            <a:r>
              <a:rPr kumimoji="1" lang="en-US" altLang="zh-CN" sz="2400">
                <a:latin typeface="Times New Roman" pitchFamily="18" charset="0"/>
              </a:rPr>
              <a:t>(</a:t>
            </a:r>
            <a:r>
              <a:rPr kumimoji="1" lang="zh-CN" altLang="en-US" sz="2400">
                <a:latin typeface="Times New Roman" pitchFamily="18" charset="0"/>
              </a:rPr>
              <a:t>词</a:t>
            </a:r>
            <a:r>
              <a:rPr kumimoji="1" lang="en-US" altLang="zh-CN" sz="2400">
                <a:latin typeface="Times New Roman" pitchFamily="18" charset="0"/>
              </a:rPr>
              <a:t>)</a:t>
            </a:r>
            <a:r>
              <a:rPr kumimoji="1" lang="zh-CN" altLang="en-US" sz="2400">
                <a:latin typeface="Times New Roman" pitchFamily="18" charset="0"/>
              </a:rPr>
              <a:t>排列。可以按关键词的长短从小到大排序，也可以从大到小排序；或按其英文字母顺序排序。 </a:t>
            </a:r>
          </a:p>
        </p:txBody>
      </p:sp>
      <p:sp>
        <p:nvSpPr>
          <p:cNvPr id="30724" name="Rectangle 5"/>
          <p:cNvSpPr>
            <a:spLocks noChangeArrowheads="1"/>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400" b="1">
                <a:solidFill>
                  <a:schemeClr val="tx2"/>
                </a:solidFill>
                <a:ea typeface="黑体" pitchFamily="49" charset="-122"/>
              </a:rPr>
              <a:t>5.2.1 </a:t>
            </a:r>
            <a:r>
              <a:rPr lang="zh-CN" altLang="en-US" sz="4400" b="1">
                <a:solidFill>
                  <a:schemeClr val="tx2"/>
                </a:solidFill>
                <a:ea typeface="黑体" pitchFamily="49" charset="-122"/>
              </a:rPr>
              <a:t>顺序文件</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066800" y="762000"/>
            <a:ext cx="5776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2. </a:t>
            </a:r>
            <a:r>
              <a:rPr kumimoji="1" lang="zh-CN" altLang="en-US" sz="2400" b="1">
                <a:latin typeface="Times New Roman" pitchFamily="18" charset="0"/>
              </a:rPr>
              <a:t>对顺序文件</a:t>
            </a:r>
            <a:r>
              <a:rPr kumimoji="1" lang="en-US" altLang="zh-CN" sz="2400" b="1">
                <a:latin typeface="Times New Roman" pitchFamily="18" charset="0"/>
              </a:rPr>
              <a:t>(Sequential File)</a:t>
            </a:r>
            <a:r>
              <a:rPr kumimoji="1" lang="zh-CN" altLang="en-US" sz="2400" b="1">
                <a:latin typeface="Times New Roman" pitchFamily="18" charset="0"/>
              </a:rPr>
              <a:t>的读</a:t>
            </a:r>
            <a:r>
              <a:rPr kumimoji="1" lang="en-US" altLang="zh-CN" sz="2400" b="1">
                <a:latin typeface="Times New Roman" pitchFamily="18" charset="0"/>
              </a:rPr>
              <a:t>/</a:t>
            </a:r>
            <a:r>
              <a:rPr kumimoji="1" lang="zh-CN" altLang="en-US" sz="2400" b="1">
                <a:latin typeface="Times New Roman" pitchFamily="18" charset="0"/>
              </a:rPr>
              <a:t>写操作</a:t>
            </a:r>
          </a:p>
        </p:txBody>
      </p:sp>
      <p:graphicFrame>
        <p:nvGraphicFramePr>
          <p:cNvPr id="3074" name="Object 3"/>
          <p:cNvGraphicFramePr>
            <a:graphicFrameLocks noChangeAspect="1"/>
          </p:cNvGraphicFramePr>
          <p:nvPr/>
        </p:nvGraphicFramePr>
        <p:xfrm>
          <a:off x="0" y="1524000"/>
          <a:ext cx="9144000" cy="4157663"/>
        </p:xfrm>
        <a:graphic>
          <a:graphicData uri="http://schemas.openxmlformats.org/presentationml/2006/ole">
            <mc:AlternateContent xmlns:mc="http://schemas.openxmlformats.org/markup-compatibility/2006">
              <mc:Choice xmlns:v="urn:schemas-microsoft-com:vml" Requires="v">
                <p:oleObj spid="_x0000_s3093" name="VISIO" r:id="rId4" imgW="4457700" imgH="2026920" progId="">
                  <p:embed/>
                </p:oleObj>
              </mc:Choice>
              <mc:Fallback>
                <p:oleObj name="VISIO" r:id="rId4" imgW="4457700" imgH="202692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24000"/>
                        <a:ext cx="91440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6" name="Text Box 4"/>
          <p:cNvSpPr txBox="1">
            <a:spLocks noChangeArrowheads="1"/>
          </p:cNvSpPr>
          <p:nvPr/>
        </p:nvSpPr>
        <p:spPr bwMode="auto">
          <a:xfrm>
            <a:off x="2743200" y="5867400"/>
            <a:ext cx="300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定长和变长记录文件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87624" y="332656"/>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3. </a:t>
            </a:r>
            <a:r>
              <a:rPr kumimoji="1" lang="zh-CN" altLang="en-US" sz="2400" b="1" dirty="0">
                <a:latin typeface="Times New Roman" pitchFamily="18" charset="0"/>
              </a:rPr>
              <a:t>顺序文件的优缺点</a:t>
            </a:r>
          </a:p>
        </p:txBody>
      </p:sp>
      <p:sp>
        <p:nvSpPr>
          <p:cNvPr id="31747" name="Text Box 3"/>
          <p:cNvSpPr txBox="1">
            <a:spLocks noChangeArrowheads="1"/>
          </p:cNvSpPr>
          <p:nvPr/>
        </p:nvSpPr>
        <p:spPr bwMode="auto">
          <a:xfrm>
            <a:off x="228600" y="1173163"/>
            <a:ext cx="86106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顺序文件的最佳应用场合，是在对诸记录进行批量存取时， 即每次要读或写一大批记录。此时，对顺序文件的存取效率是所有逻辑文件中最高的；此外，也只有顺序文件才能存储在磁带上， 并能有效地工作。</a:t>
            </a:r>
          </a:p>
          <a:p>
            <a:pPr algn="just" eaLnBrk="1" hangingPunct="1">
              <a:lnSpc>
                <a:spcPct val="130000"/>
              </a:lnSpc>
              <a:spcBef>
                <a:spcPct val="50000"/>
              </a:spcBef>
            </a:pPr>
            <a:r>
              <a:rPr kumimoji="1" lang="zh-CN" altLang="en-US" sz="2400" dirty="0">
                <a:latin typeface="Times New Roman" pitchFamily="18" charset="0"/>
              </a:rPr>
              <a:t>        在交互应用的场合，如果用户</a:t>
            </a:r>
            <a:r>
              <a:rPr kumimoji="1" lang="en-US" altLang="zh-CN" sz="2400" dirty="0">
                <a:latin typeface="Times New Roman" pitchFamily="18" charset="0"/>
              </a:rPr>
              <a:t>(</a:t>
            </a:r>
            <a:r>
              <a:rPr kumimoji="1" lang="zh-CN" altLang="en-US" sz="2400" dirty="0">
                <a:latin typeface="Times New Roman" pitchFamily="18" charset="0"/>
              </a:rPr>
              <a:t>程序</a:t>
            </a:r>
            <a:r>
              <a:rPr kumimoji="1" lang="en-US" altLang="zh-CN" sz="2400" dirty="0">
                <a:latin typeface="Times New Roman" pitchFamily="18" charset="0"/>
              </a:rPr>
              <a:t>)</a:t>
            </a:r>
            <a:r>
              <a:rPr kumimoji="1" lang="zh-CN" altLang="en-US" sz="2400" dirty="0">
                <a:latin typeface="Times New Roman" pitchFamily="18" charset="0"/>
              </a:rPr>
              <a:t>要求查找或修改单个记录，为此系统便要去逐个地查找诸记录。 这时， 顺序文件所表现出来的性能就可能很差， 尤其是当文件较大时， 情况更为严重。 例如，有一个含有</a:t>
            </a:r>
            <a:r>
              <a:rPr kumimoji="1" lang="en-US" altLang="zh-CN" sz="2400" dirty="0">
                <a:latin typeface="Times New Roman" pitchFamily="18" charset="0"/>
              </a:rPr>
              <a:t>10</a:t>
            </a:r>
            <a:r>
              <a:rPr kumimoji="1" lang="en-US" altLang="zh-CN" sz="2400" baseline="30000" dirty="0">
                <a:latin typeface="Times New Roman" pitchFamily="18" charset="0"/>
              </a:rPr>
              <a:t>4</a:t>
            </a:r>
            <a:r>
              <a:rPr kumimoji="1" lang="zh-CN" altLang="en-US" sz="2400" dirty="0">
                <a:latin typeface="Times New Roman" pitchFamily="18" charset="0"/>
              </a:rPr>
              <a:t>个记录的顺序文件，如果对它采用顺序查找法去查找一个指定的记录，则平均需要查找</a:t>
            </a:r>
            <a:r>
              <a:rPr kumimoji="1" lang="en-US" altLang="zh-CN" sz="2400" dirty="0">
                <a:latin typeface="Times New Roman" pitchFamily="18" charset="0"/>
              </a:rPr>
              <a:t>5×10</a:t>
            </a:r>
            <a:r>
              <a:rPr kumimoji="1" lang="en-US" altLang="zh-CN" sz="2400" baseline="30000" dirty="0">
                <a:latin typeface="Times New Roman" pitchFamily="18" charset="0"/>
              </a:rPr>
              <a:t>3</a:t>
            </a:r>
            <a:r>
              <a:rPr kumimoji="1" lang="zh-CN" altLang="en-US" sz="2400" dirty="0">
                <a:latin typeface="Times New Roman" pitchFamily="18" charset="0"/>
              </a:rPr>
              <a:t>个记录； 如果是可变长记录的顺序文件，则为查找一个记录所需付出的开销将更大，这就限制了顺序文件的长度。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38200" y="914400"/>
            <a:ext cx="76962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顺序文件的另一个缺点是， 如果想增加或删除一个记录， 都比较困难。 为了解决这一问题， 可以为顺序文件配置一个运行记录文件</a:t>
            </a:r>
            <a:r>
              <a:rPr kumimoji="1" lang="en-US" altLang="zh-CN" sz="2400" dirty="0">
                <a:latin typeface="Times New Roman" pitchFamily="18" charset="0"/>
              </a:rPr>
              <a:t>(Log File)</a:t>
            </a:r>
            <a:r>
              <a:rPr kumimoji="1" lang="zh-CN" altLang="en-US" sz="2400" dirty="0">
                <a:latin typeface="Times New Roman" pitchFamily="18" charset="0"/>
              </a:rPr>
              <a:t>或称为事务文件</a:t>
            </a:r>
            <a:r>
              <a:rPr kumimoji="1" lang="en-US" altLang="zh-CN" sz="2400" dirty="0">
                <a:latin typeface="Times New Roman" pitchFamily="18" charset="0"/>
              </a:rPr>
              <a:t>(Transaction File)</a:t>
            </a:r>
            <a:r>
              <a:rPr kumimoji="1" lang="zh-CN" altLang="en-US" sz="2400" dirty="0">
                <a:latin typeface="Times New Roman" pitchFamily="18" charset="0"/>
              </a:rPr>
              <a:t>， 把试图增加、 删除或修改的信息记录于其中， 规定每隔一定时间， 例如</a:t>
            </a:r>
            <a:r>
              <a:rPr kumimoji="1" lang="en-US" altLang="zh-CN" sz="2400" dirty="0">
                <a:latin typeface="Times New Roman" pitchFamily="18" charset="0"/>
              </a:rPr>
              <a:t>4</a:t>
            </a:r>
            <a:r>
              <a:rPr kumimoji="1" lang="zh-CN" altLang="en-US" sz="2400" dirty="0">
                <a:latin typeface="Times New Roman" pitchFamily="18" charset="0"/>
              </a:rPr>
              <a:t>小时，将运行记录文件与原来的主文件加以合并， 产生一个按关键字排序的新文件。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533400" y="1219200"/>
            <a:ext cx="80772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5000"/>
              </a:lnSpc>
              <a:spcBef>
                <a:spcPct val="50000"/>
              </a:spcBef>
            </a:pPr>
            <a:r>
              <a:rPr kumimoji="1" lang="en-US" altLang="zh-CN" sz="2400">
                <a:latin typeface="Times New Roman" pitchFamily="18" charset="0"/>
              </a:rPr>
              <a:t>        </a:t>
            </a:r>
            <a:r>
              <a:rPr kumimoji="1" lang="zh-CN" altLang="en-US" sz="2400">
                <a:latin typeface="Times New Roman" pitchFamily="18" charset="0"/>
              </a:rPr>
              <a:t>对于定长记录文件，如果要查找第</a:t>
            </a:r>
            <a:r>
              <a:rPr kumimoji="1" lang="en-US" altLang="zh-CN" sz="2400">
                <a:latin typeface="Times New Roman" pitchFamily="18" charset="0"/>
              </a:rPr>
              <a:t>i</a:t>
            </a:r>
            <a:r>
              <a:rPr kumimoji="1" lang="zh-CN" altLang="en-US" sz="2400">
                <a:latin typeface="Times New Roman" pitchFamily="18" charset="0"/>
              </a:rPr>
              <a:t>个记录， 可直接根据下式计算来获得第</a:t>
            </a:r>
            <a:r>
              <a:rPr kumimoji="1" lang="en-US" altLang="zh-CN" sz="2400">
                <a:latin typeface="Times New Roman" pitchFamily="18" charset="0"/>
              </a:rPr>
              <a:t>i</a:t>
            </a:r>
            <a:r>
              <a:rPr kumimoji="1" lang="zh-CN" altLang="en-US" sz="2400">
                <a:latin typeface="Times New Roman" pitchFamily="18" charset="0"/>
              </a:rPr>
              <a:t>个记录相对于第一个记录首址的地址：</a:t>
            </a:r>
          </a:p>
          <a:p>
            <a:pPr algn="ctr" eaLnBrk="1" hangingPunct="1">
              <a:lnSpc>
                <a:spcPct val="135000"/>
              </a:lnSpc>
              <a:spcBef>
                <a:spcPct val="50000"/>
              </a:spcBef>
            </a:pPr>
            <a:r>
              <a:rPr kumimoji="1" lang="zh-CN" altLang="en-US" sz="2400">
                <a:latin typeface="Times New Roman" pitchFamily="18" charset="0"/>
              </a:rPr>
              <a:t>  </a:t>
            </a:r>
            <a:r>
              <a:rPr kumimoji="1" lang="en-US" altLang="zh-CN" sz="2400">
                <a:latin typeface="Times New Roman" pitchFamily="18" charset="0"/>
              </a:rPr>
              <a:t>A</a:t>
            </a:r>
            <a:r>
              <a:rPr kumimoji="1" lang="en-US" altLang="zh-CN" sz="2400" baseline="-25000">
                <a:latin typeface="Times New Roman" pitchFamily="18" charset="0"/>
              </a:rPr>
              <a:t>i</a:t>
            </a:r>
            <a:r>
              <a:rPr kumimoji="1" lang="en-US" altLang="zh-CN" sz="2400">
                <a:latin typeface="Times New Roman" pitchFamily="18" charset="0"/>
              </a:rPr>
              <a:t>=i×L</a:t>
            </a:r>
          </a:p>
          <a:p>
            <a:pPr eaLnBrk="1" hangingPunct="1">
              <a:lnSpc>
                <a:spcPct val="135000"/>
              </a:lnSpc>
              <a:spcBef>
                <a:spcPct val="50000"/>
              </a:spcBef>
            </a:pPr>
            <a:r>
              <a:rPr kumimoji="1" lang="en-US" altLang="zh-CN" sz="2400">
                <a:latin typeface="Times New Roman" pitchFamily="18" charset="0"/>
              </a:rPr>
              <a:t>        </a:t>
            </a:r>
            <a:r>
              <a:rPr kumimoji="1" lang="zh-CN" altLang="en-US" sz="2400">
                <a:latin typeface="Times New Roman" pitchFamily="18" charset="0"/>
              </a:rPr>
              <a:t>然而，对于可变长度记录的文件，要查找其第</a:t>
            </a:r>
            <a:r>
              <a:rPr kumimoji="1" lang="en-US" altLang="zh-CN" sz="2400">
                <a:latin typeface="Times New Roman" pitchFamily="18" charset="0"/>
              </a:rPr>
              <a:t>i</a:t>
            </a:r>
            <a:r>
              <a:rPr kumimoji="1" lang="zh-CN" altLang="en-US" sz="2400">
                <a:latin typeface="Times New Roman" pitchFamily="18" charset="0"/>
              </a:rPr>
              <a:t>个记录时，须首先计算出该记录的首地址。为此，须顺序地查找每个记录，从中获得相应记录的长度</a:t>
            </a:r>
            <a:r>
              <a:rPr kumimoji="1" lang="en-US" altLang="zh-CN" sz="2400">
                <a:latin typeface="Times New Roman" pitchFamily="18" charset="0"/>
              </a:rPr>
              <a:t>L</a:t>
            </a:r>
            <a:r>
              <a:rPr kumimoji="1" lang="en-US" altLang="zh-CN" sz="2400" baseline="-25000">
                <a:latin typeface="Times New Roman" pitchFamily="18" charset="0"/>
              </a:rPr>
              <a:t>i</a:t>
            </a:r>
            <a:r>
              <a:rPr kumimoji="1" lang="zh-CN" altLang="en-US" sz="2400">
                <a:latin typeface="Times New Roman" pitchFamily="18" charset="0"/>
              </a:rPr>
              <a:t>，然后才能按下式计算出第</a:t>
            </a:r>
            <a:r>
              <a:rPr kumimoji="1" lang="en-US" altLang="zh-CN" sz="2400">
                <a:latin typeface="Times New Roman" pitchFamily="18" charset="0"/>
              </a:rPr>
              <a:t>i</a:t>
            </a:r>
            <a:r>
              <a:rPr kumimoji="1" lang="zh-CN" altLang="en-US" sz="2400">
                <a:latin typeface="Times New Roman" pitchFamily="18" charset="0"/>
              </a:rPr>
              <a:t>个记录的首址。假定在每个记录前用一个字节指明该记录的长度，则 </a:t>
            </a:r>
          </a:p>
        </p:txBody>
      </p:sp>
      <p:graphicFrame>
        <p:nvGraphicFramePr>
          <p:cNvPr id="4098" name="Object 4"/>
          <p:cNvGraphicFramePr>
            <a:graphicFrameLocks noChangeAspect="1"/>
          </p:cNvGraphicFramePr>
          <p:nvPr/>
        </p:nvGraphicFramePr>
        <p:xfrm>
          <a:off x="3657600" y="5218113"/>
          <a:ext cx="2133600" cy="1116012"/>
        </p:xfrm>
        <a:graphic>
          <a:graphicData uri="http://schemas.openxmlformats.org/presentationml/2006/ole">
            <mc:AlternateContent xmlns:mc="http://schemas.openxmlformats.org/markup-compatibility/2006">
              <mc:Choice xmlns:v="urn:schemas-microsoft-com:vml" Requires="v">
                <p:oleObj spid="_x0000_s4117" name="Equation" r:id="rId4" imgW="825500" imgH="431800" progId="Equation.3">
                  <p:embed/>
                </p:oleObj>
              </mc:Choice>
              <mc:Fallback>
                <p:oleObj name="Equation" r:id="rId4" imgW="825500" imgH="43180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5218113"/>
                        <a:ext cx="2133600" cy="1116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Rectangle 5"/>
          <p:cNvSpPr>
            <a:spLocks noChangeArrowheads="1"/>
          </p:cNvSpPr>
          <p:nvPr/>
        </p:nvSpPr>
        <p:spPr bwMode="auto">
          <a:xfrm>
            <a:off x="457200" y="539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400" b="1">
                <a:solidFill>
                  <a:schemeClr val="tx2"/>
                </a:solidFill>
                <a:ea typeface="黑体" pitchFamily="49" charset="-122"/>
              </a:rPr>
              <a:t>5.2.2 </a:t>
            </a:r>
            <a:r>
              <a:rPr lang="zh-CN" altLang="en-US" sz="4400" b="1">
                <a:solidFill>
                  <a:schemeClr val="tx2"/>
                </a:solidFill>
                <a:ea typeface="黑体" pitchFamily="49" charset="-122"/>
              </a:rPr>
              <a:t>索引文件</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825542969"/>
              </p:ext>
            </p:extLst>
          </p:nvPr>
        </p:nvGraphicFramePr>
        <p:xfrm>
          <a:off x="539552" y="1412776"/>
          <a:ext cx="8244408" cy="3644143"/>
        </p:xfrm>
        <a:graphic>
          <a:graphicData uri="http://schemas.openxmlformats.org/presentationml/2006/ole">
            <mc:AlternateContent xmlns:mc="http://schemas.openxmlformats.org/markup-compatibility/2006">
              <mc:Choice xmlns:v="urn:schemas-microsoft-com:vml" Requires="v">
                <p:oleObj spid="_x0000_s5140" name="VISIO" r:id="rId4" imgW="3375660" imgH="1493520" progId="">
                  <p:embed/>
                </p:oleObj>
              </mc:Choice>
              <mc:Fallback>
                <p:oleObj name="VISIO" r:id="rId4" imgW="3375660" imgH="149352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412776"/>
                        <a:ext cx="8244408" cy="3644143"/>
                      </a:xfrm>
                      <a:prstGeom prst="rect">
                        <a:avLst/>
                      </a:prstGeom>
                      <a:noFill/>
                      <a:ln>
                        <a:noFill/>
                      </a:ln>
                      <a:effectLst/>
                      <a:extLst/>
                    </p:spPr>
                  </p:pic>
                </p:oleObj>
              </mc:Fallback>
            </mc:AlternateContent>
          </a:graphicData>
        </a:graphic>
      </p:graphicFrame>
      <p:sp>
        <p:nvSpPr>
          <p:cNvPr id="5123" name="Text Box 3"/>
          <p:cNvSpPr txBox="1">
            <a:spLocks noChangeArrowheads="1"/>
          </p:cNvSpPr>
          <p:nvPr/>
        </p:nvSpPr>
        <p:spPr bwMode="auto">
          <a:xfrm>
            <a:off x="3124200" y="5486400"/>
            <a:ext cx="239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索引文件的组织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3"/>
          <p:cNvGraphicFramePr>
            <a:graphicFrameLocks noChangeAspect="1"/>
          </p:cNvGraphicFramePr>
          <p:nvPr>
            <p:extLst>
              <p:ext uri="{D42A27DB-BD31-4B8C-83A1-F6EECF244321}">
                <p14:modId xmlns:p14="http://schemas.microsoft.com/office/powerpoint/2010/main" val="675123167"/>
              </p:ext>
            </p:extLst>
          </p:nvPr>
        </p:nvGraphicFramePr>
        <p:xfrm>
          <a:off x="1259632" y="1624951"/>
          <a:ext cx="7236296" cy="3608098"/>
        </p:xfrm>
        <a:graphic>
          <a:graphicData uri="http://schemas.openxmlformats.org/presentationml/2006/ole">
            <mc:AlternateContent xmlns:mc="http://schemas.openxmlformats.org/markup-compatibility/2006">
              <mc:Choice xmlns:v="urn:schemas-microsoft-com:vml" Requires="v">
                <p:oleObj spid="_x0000_s6165" name="VISIO" r:id="rId4" imgW="3162300" imgH="1577340" progId="">
                  <p:embed/>
                </p:oleObj>
              </mc:Choice>
              <mc:Fallback>
                <p:oleObj name="VISIO" r:id="rId4" imgW="3162300" imgH="157734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624951"/>
                        <a:ext cx="7236296" cy="3608098"/>
                      </a:xfrm>
                      <a:prstGeom prst="rect">
                        <a:avLst/>
                      </a:prstGeom>
                      <a:noFill/>
                      <a:ln>
                        <a:noFill/>
                      </a:ln>
                      <a:effectLst/>
                      <a:extLst/>
                    </p:spPr>
                  </p:pic>
                </p:oleObj>
              </mc:Fallback>
            </mc:AlternateContent>
          </a:graphicData>
        </a:graphic>
      </p:graphicFrame>
      <p:sp>
        <p:nvSpPr>
          <p:cNvPr id="6147" name="Text Box 4"/>
          <p:cNvSpPr txBox="1">
            <a:spLocks noChangeArrowheads="1"/>
          </p:cNvSpPr>
          <p:nvPr/>
        </p:nvSpPr>
        <p:spPr bwMode="auto">
          <a:xfrm>
            <a:off x="3491880" y="5689978"/>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dirty="0">
                <a:latin typeface="Times New Roman" pitchFamily="18" charset="0"/>
              </a:rPr>
              <a:t>索引顺序文件 </a:t>
            </a:r>
          </a:p>
        </p:txBody>
      </p:sp>
      <p:sp>
        <p:nvSpPr>
          <p:cNvPr id="6148" name="Rectangle 5"/>
          <p:cNvSpPr>
            <a:spLocks noChangeArrowheads="1"/>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400" b="1">
                <a:solidFill>
                  <a:schemeClr val="tx2"/>
                </a:solidFill>
                <a:ea typeface="黑体" pitchFamily="49" charset="-122"/>
              </a:rPr>
              <a:t>5.2.3 </a:t>
            </a:r>
            <a:r>
              <a:rPr lang="zh-CN" altLang="en-US" sz="4400" b="1">
                <a:solidFill>
                  <a:schemeClr val="tx2"/>
                </a:solidFill>
                <a:ea typeface="黑体" pitchFamily="49" charset="-122"/>
              </a:rPr>
              <a:t>索引顺序文件</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066800" y="1905000"/>
            <a:ext cx="149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rPr>
              <a:t>直接文件 </a:t>
            </a:r>
          </a:p>
        </p:txBody>
      </p:sp>
      <p:sp>
        <p:nvSpPr>
          <p:cNvPr id="33795" name="Text Box 4"/>
          <p:cNvSpPr txBox="1">
            <a:spLocks noChangeArrowheads="1"/>
          </p:cNvSpPr>
          <p:nvPr/>
        </p:nvSpPr>
        <p:spPr bwMode="auto">
          <a:xfrm>
            <a:off x="533400" y="2667000"/>
            <a:ext cx="81534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6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对于直接文件，则可根据给定的记录键值，直接获得指定记录的物理地址。换言之，记录键值本身就决定了记录的物理地址。这种由记录键值到记录物理地址的转换被称为键值转换</a:t>
            </a:r>
            <a:r>
              <a:rPr kumimoji="1" lang="en-US" altLang="zh-CN" sz="2400" dirty="0">
                <a:latin typeface="Times New Roman" pitchFamily="18" charset="0"/>
              </a:rPr>
              <a:t>(Key to address transformation)</a:t>
            </a:r>
            <a:r>
              <a:rPr kumimoji="1" lang="zh-CN" altLang="en-US" sz="2400" dirty="0">
                <a:latin typeface="Times New Roman" pitchFamily="18" charset="0"/>
              </a:rPr>
              <a:t>。</a:t>
            </a:r>
          </a:p>
        </p:txBody>
      </p:sp>
      <p:sp>
        <p:nvSpPr>
          <p:cNvPr id="33796" name="Rectangle 5"/>
          <p:cNvSpPr>
            <a:spLocks noChangeArrowheads="1"/>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400" b="1">
                <a:solidFill>
                  <a:schemeClr val="tx2"/>
                </a:solidFill>
                <a:ea typeface="黑体" pitchFamily="49" charset="-122"/>
              </a:rPr>
              <a:t>5.2.4 </a:t>
            </a:r>
            <a:r>
              <a:rPr lang="zh-CN" altLang="en-US" sz="4400" b="1">
                <a:solidFill>
                  <a:schemeClr val="tx2"/>
                </a:solidFill>
                <a:ea typeface="黑体" pitchFamily="49" charset="-122"/>
              </a:rPr>
              <a:t>直接文件或哈希文件</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059832" y="6093296"/>
            <a:ext cx="294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dirty="0">
                <a:latin typeface="Times New Roman" pitchFamily="18" charset="0"/>
              </a:rPr>
              <a:t>Hash</a:t>
            </a:r>
            <a:r>
              <a:rPr kumimoji="1" lang="zh-CN" altLang="en-US" sz="2400" dirty="0">
                <a:latin typeface="Times New Roman" pitchFamily="18" charset="0"/>
              </a:rPr>
              <a:t>文件的逻辑结构</a:t>
            </a:r>
          </a:p>
        </p:txBody>
      </p:sp>
      <p:graphicFrame>
        <p:nvGraphicFramePr>
          <p:cNvPr id="7170" name="Object 4"/>
          <p:cNvGraphicFramePr>
            <a:graphicFrameLocks noChangeAspect="1"/>
          </p:cNvGraphicFramePr>
          <p:nvPr>
            <p:extLst>
              <p:ext uri="{D42A27DB-BD31-4B8C-83A1-F6EECF244321}">
                <p14:modId xmlns:p14="http://schemas.microsoft.com/office/powerpoint/2010/main" val="2563230329"/>
              </p:ext>
            </p:extLst>
          </p:nvPr>
        </p:nvGraphicFramePr>
        <p:xfrm>
          <a:off x="1604865" y="620688"/>
          <a:ext cx="5610420" cy="4996780"/>
        </p:xfrm>
        <a:graphic>
          <a:graphicData uri="http://schemas.openxmlformats.org/presentationml/2006/ole">
            <mc:AlternateContent xmlns:mc="http://schemas.openxmlformats.org/markup-compatibility/2006">
              <mc:Choice xmlns:v="urn:schemas-microsoft-com:vml" Requires="v">
                <p:oleObj spid="_x0000_s7188" name="VISIO" r:id="rId4" imgW="2339340" imgH="2080260" progId="">
                  <p:embed/>
                </p:oleObj>
              </mc:Choice>
              <mc:Fallback>
                <p:oleObj name="VISIO" r:id="rId4" imgW="2339340" imgH="20802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865" y="620688"/>
                        <a:ext cx="5610420" cy="4996780"/>
                      </a:xfrm>
                      <a:prstGeom prst="rect">
                        <a:avLst/>
                      </a:prstGeom>
                      <a:noFill/>
                      <a:ln>
                        <a:noFill/>
                      </a:ln>
                      <a:effectLs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44450"/>
            <a:ext cx="9144000" cy="1143000"/>
          </a:xfrm>
        </p:spPr>
        <p:txBody>
          <a:bodyPr/>
          <a:lstStyle/>
          <a:p>
            <a:pPr eaLnBrk="1" hangingPunct="1"/>
            <a:r>
              <a:rPr lang="zh-CN" altLang="en-US" dirty="0">
                <a:latin typeface="宋体" pitchFamily="2" charset="-122"/>
              </a:rPr>
              <a:t>文件结构</a:t>
            </a:r>
            <a:endParaRPr lang="zh-CN" altLang="en-US" dirty="0">
              <a:latin typeface="宋体" pitchFamily="2" charset="-122"/>
              <a:cs typeface="Times New Roman" pitchFamily="18" charset="0"/>
            </a:endParaRPr>
          </a:p>
        </p:txBody>
      </p:sp>
      <p:sp>
        <p:nvSpPr>
          <p:cNvPr id="384003" name="Rectangle 3"/>
          <p:cNvSpPr>
            <a:spLocks noGrp="1" noChangeArrowheads="1"/>
          </p:cNvSpPr>
          <p:nvPr>
            <p:ph type="body" idx="4294967295"/>
          </p:nvPr>
        </p:nvSpPr>
        <p:spPr>
          <a:xfrm>
            <a:off x="250825" y="1412875"/>
            <a:ext cx="8893175" cy="4895850"/>
          </a:xfrm>
        </p:spPr>
        <p:txBody>
          <a:bodyPr/>
          <a:lstStyle/>
          <a:p>
            <a:pPr eaLnBrk="1" hangingPunct="1">
              <a:buFontTx/>
              <a:buNone/>
              <a:defRPr/>
            </a:pPr>
            <a:r>
              <a:rPr lang="en-US" altLang="zh-CN" sz="2400" b="0">
                <a:solidFill>
                  <a:schemeClr val="accent2"/>
                </a:solidFill>
                <a:effectLst>
                  <a:outerShdw blurRad="38100" dist="38100" dir="2700000" algn="tl">
                    <a:srgbClr val="C0C0C0"/>
                  </a:outerShdw>
                </a:effectLst>
              </a:rPr>
              <a:t>1</a:t>
            </a:r>
            <a:r>
              <a:rPr lang="zh-CN" altLang="en-US" sz="2400" b="0">
                <a:solidFill>
                  <a:schemeClr val="accent2"/>
                </a:solidFill>
                <a:effectLst>
                  <a:outerShdw blurRad="38100" dist="38100" dir="2700000" algn="tl">
                    <a:srgbClr val="C0C0C0"/>
                  </a:outerShdw>
                </a:effectLst>
              </a:rPr>
              <a:t>．字段：</a:t>
            </a:r>
            <a:r>
              <a:rPr lang="zh-CN" altLang="en-US" sz="2400">
                <a:solidFill>
                  <a:srgbClr val="000000"/>
                </a:solidFill>
                <a:latin typeface="宋体" pitchFamily="2" charset="-122"/>
              </a:rPr>
              <a:t>字段是基本的数据单位，用于描述一个对象的某种属性。每个字段都具有一个唯一的值。</a:t>
            </a:r>
            <a:r>
              <a:rPr lang="zh-CN" altLang="en-US" sz="2400" b="0">
                <a:solidFill>
                  <a:schemeClr val="accent2"/>
                </a:solidFill>
                <a:effectLst>
                  <a:outerShdw blurRad="38100" dist="38100" dir="2700000" algn="tl">
                    <a:srgbClr val="C0C0C0"/>
                  </a:outerShdw>
                </a:effectLst>
              </a:rPr>
              <a:t> </a:t>
            </a:r>
            <a:endParaRPr lang="zh-CN" altLang="en-US" sz="2400">
              <a:solidFill>
                <a:srgbClr val="000000"/>
              </a:solidFill>
            </a:endParaRPr>
          </a:p>
          <a:p>
            <a:pPr lvl="1" eaLnBrk="1" hangingPunct="1">
              <a:defRPr/>
            </a:pPr>
            <a:r>
              <a:rPr lang="zh-CN" altLang="en-US" sz="2000">
                <a:solidFill>
                  <a:srgbClr val="000000"/>
                </a:solidFill>
                <a:latin typeface="宋体" pitchFamily="2" charset="-122"/>
              </a:rPr>
              <a:t>字段具有长度和数据类型两个基本属性。字段长度又分为固定长度和可变长度两类。</a:t>
            </a:r>
          </a:p>
          <a:p>
            <a:pPr lvl="1" eaLnBrk="1" hangingPunct="1">
              <a:defRPr/>
            </a:pPr>
            <a:r>
              <a:rPr lang="zh-CN" altLang="en-US" sz="2000">
                <a:solidFill>
                  <a:srgbClr val="000000"/>
                </a:solidFill>
                <a:latin typeface="宋体" pitchFamily="2" charset="-122"/>
                <a:cs typeface="Times New Roman" pitchFamily="18" charset="0"/>
              </a:rPr>
              <a:t>一个字段还可以由若干子字段组成，称之为复合字段。复合字段的值取决于组成它的各个分字段的值。</a:t>
            </a:r>
            <a:r>
              <a:rPr lang="zh-CN" altLang="en-US" sz="2000">
                <a:solidFill>
                  <a:srgbClr val="000000"/>
                </a:solidFill>
                <a:latin typeface="宋体" pitchFamily="2" charset="-122"/>
              </a:rPr>
              <a:t> </a:t>
            </a:r>
            <a:r>
              <a:rPr lang="zh-CN" altLang="en-US" sz="2000">
                <a:solidFill>
                  <a:srgbClr val="000000"/>
                </a:solidFill>
              </a:rPr>
              <a:t> </a:t>
            </a:r>
          </a:p>
          <a:p>
            <a:pPr eaLnBrk="1" hangingPunct="1">
              <a:buFontTx/>
              <a:buNone/>
              <a:defRPr/>
            </a:pPr>
            <a:r>
              <a:rPr lang="en-US" altLang="zh-CN" sz="2400" b="0">
                <a:solidFill>
                  <a:schemeClr val="accent2"/>
                </a:solidFill>
                <a:effectLst>
                  <a:outerShdw blurRad="38100" dist="38100" dir="2700000" algn="tl">
                    <a:srgbClr val="C0C0C0"/>
                  </a:outerShdw>
                </a:effectLst>
              </a:rPr>
              <a:t>2</a:t>
            </a:r>
            <a:r>
              <a:rPr lang="zh-CN" altLang="en-US" sz="2400" b="0">
                <a:solidFill>
                  <a:schemeClr val="accent2"/>
                </a:solidFill>
                <a:effectLst>
                  <a:outerShdw blurRad="38100" dist="38100" dir="2700000" algn="tl">
                    <a:srgbClr val="C0C0C0"/>
                  </a:outerShdw>
                </a:effectLst>
              </a:rPr>
              <a:t>．记录：</a:t>
            </a:r>
            <a:r>
              <a:rPr lang="zh-CN" altLang="en-US" sz="2400">
                <a:latin typeface="宋体" pitchFamily="2" charset="-122"/>
              </a:rPr>
              <a:t>是一组相关字段的集合，是应用程序可处理的数据单位。</a:t>
            </a:r>
          </a:p>
          <a:p>
            <a:pPr lvl="1" eaLnBrk="1" hangingPunct="1">
              <a:defRPr/>
            </a:pPr>
            <a:r>
              <a:rPr lang="zh-CN" altLang="en-US" sz="2000">
                <a:latin typeface="宋体" pitchFamily="2" charset="-122"/>
              </a:rPr>
              <a:t>记录长度也可分为固定长度和可变长度两种类型</a:t>
            </a:r>
            <a:r>
              <a:rPr lang="zh-CN" altLang="en-US" sz="2000"/>
              <a:t> 。 </a:t>
            </a:r>
          </a:p>
          <a:p>
            <a:pPr lvl="1" eaLnBrk="1" hangingPunct="1">
              <a:defRPr/>
            </a:pPr>
            <a:r>
              <a:rPr lang="zh-CN" altLang="en-US" sz="2000"/>
              <a:t>例如，一个学生使用学号、姓名、年龄及所在系班 。</a:t>
            </a:r>
          </a:p>
          <a:p>
            <a:pPr lvl="1" eaLnBrk="1" hangingPunct="1">
              <a:defRPr/>
            </a:pPr>
            <a:r>
              <a:rPr lang="zh-CN" altLang="en-US" sz="2000" b="0">
                <a:solidFill>
                  <a:schemeClr val="accent2"/>
                </a:solidFill>
                <a:effectLst>
                  <a:outerShdw blurRad="38100" dist="38100" dir="2700000" algn="tl">
                    <a:srgbClr val="C0C0C0"/>
                  </a:outerShdw>
                </a:effectLst>
              </a:rPr>
              <a:t>关键字</a:t>
            </a:r>
            <a:r>
              <a:rPr lang="zh-CN" altLang="en-US" sz="2000"/>
              <a:t>是惟一能标识一个记录的数据项。 </a:t>
            </a:r>
          </a:p>
          <a:p>
            <a:pPr eaLnBrk="1" hangingPunct="1">
              <a:buFontTx/>
              <a:buNone/>
              <a:defRPr/>
            </a:pPr>
            <a:r>
              <a:rPr lang="en-US" altLang="zh-CN" sz="2400" b="0">
                <a:solidFill>
                  <a:schemeClr val="accent2"/>
                </a:solidFill>
                <a:effectLst>
                  <a:outerShdw blurRad="38100" dist="38100" dir="2700000" algn="tl">
                    <a:srgbClr val="C0C0C0"/>
                  </a:outerShdw>
                </a:effectLst>
              </a:rPr>
              <a:t>3</a:t>
            </a:r>
            <a:r>
              <a:rPr lang="zh-CN" altLang="en-US" sz="2400" b="0">
                <a:solidFill>
                  <a:schemeClr val="accent2"/>
                </a:solidFill>
                <a:effectLst>
                  <a:outerShdw blurRad="38100" dist="38100" dir="2700000" algn="tl">
                    <a:srgbClr val="C0C0C0"/>
                  </a:outerShdw>
                </a:effectLst>
              </a:rPr>
              <a:t>．文件：</a:t>
            </a:r>
            <a:r>
              <a:rPr lang="zh-CN" altLang="en-US" sz="2400">
                <a:latin typeface="宋体" pitchFamily="2" charset="-122"/>
              </a:rPr>
              <a:t>文件是若干相关记录的集合。</a:t>
            </a:r>
            <a:r>
              <a:rPr lang="zh-CN" altLang="en-US" sz="2400"/>
              <a:t> </a:t>
            </a:r>
          </a:p>
          <a:p>
            <a:pPr lvl="1" eaLnBrk="1" hangingPunct="1">
              <a:defRPr/>
            </a:pPr>
            <a:r>
              <a:rPr lang="zh-CN" altLang="en-US" sz="2000">
                <a:latin typeface="宋体" pitchFamily="2" charset="-122"/>
              </a:rPr>
              <a:t>对文件的操作包括：创建文件、删除文件、设置文件的访问权限等。</a:t>
            </a:r>
            <a:r>
              <a:rPr lang="zh-CN" altLang="en-US" sz="2000"/>
              <a:t> </a:t>
            </a:r>
          </a:p>
        </p:txBody>
      </p:sp>
    </p:spTree>
    <p:extLst>
      <p:ext uri="{BB962C8B-B14F-4D97-AF65-F5344CB8AC3E}">
        <p14:creationId xmlns:p14="http://schemas.microsoft.com/office/powerpoint/2010/main" val="1778676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573213" y="44450"/>
            <a:ext cx="7570787" cy="1143000"/>
          </a:xfrm>
        </p:spPr>
        <p:txBody>
          <a:bodyPr/>
          <a:lstStyle/>
          <a:p>
            <a:pPr eaLnBrk="1" hangingPunct="1">
              <a:defRPr/>
            </a:pPr>
            <a:r>
              <a:rPr lang="en-US" altLang="zh-CN" kern="1200" dirty="0">
                <a:cs typeface="+mn-cs"/>
              </a:rPr>
              <a:t>5.3 </a:t>
            </a:r>
            <a:r>
              <a:rPr lang="zh-CN" altLang="en-US" kern="1200" dirty="0">
                <a:cs typeface="+mn-cs"/>
              </a:rPr>
              <a:t>磁盘存储器的管理 </a:t>
            </a:r>
          </a:p>
        </p:txBody>
      </p:sp>
      <p:sp>
        <p:nvSpPr>
          <p:cNvPr id="34819" name="Rectangle 3"/>
          <p:cNvSpPr>
            <a:spLocks noGrp="1" noChangeArrowheads="1"/>
          </p:cNvSpPr>
          <p:nvPr>
            <p:ph type="body" idx="4294967295"/>
          </p:nvPr>
        </p:nvSpPr>
        <p:spPr>
          <a:xfrm>
            <a:off x="574675" y="1543050"/>
            <a:ext cx="8569325" cy="4191000"/>
          </a:xfrm>
        </p:spPr>
        <p:txBody>
          <a:bodyPr/>
          <a:lstStyle/>
          <a:p>
            <a:pPr eaLnBrk="1" hangingPunct="1">
              <a:lnSpc>
                <a:spcPct val="90000"/>
              </a:lnSpc>
            </a:pPr>
            <a:r>
              <a:rPr lang="zh-CN" altLang="en-US" b="0" dirty="0">
                <a:solidFill>
                  <a:schemeClr val="tx2"/>
                </a:solidFill>
                <a:latin typeface="宋体" pitchFamily="2" charset="-122"/>
                <a:ea typeface="宋体" pitchFamily="2" charset="-122"/>
              </a:rPr>
              <a:t>文件存储空间的分配单位是磁盘块而非字节。 </a:t>
            </a:r>
            <a:br>
              <a:rPr lang="zh-CN" altLang="en-US" b="0" dirty="0">
                <a:solidFill>
                  <a:schemeClr val="tx2"/>
                </a:solidFill>
                <a:latin typeface="宋体" pitchFamily="2" charset="-122"/>
                <a:ea typeface="宋体" pitchFamily="2" charset="-122"/>
              </a:rPr>
            </a:br>
            <a:r>
              <a:rPr lang="zh-CN" altLang="en-US" b="0" dirty="0">
                <a:solidFill>
                  <a:schemeClr val="tx2"/>
                </a:solidFill>
                <a:latin typeface="宋体" pitchFamily="2" charset="-122"/>
                <a:ea typeface="宋体" pitchFamily="2" charset="-122"/>
              </a:rPr>
              <a:t>文件分配方式：可采取连续分配方式或离散分配方式。</a:t>
            </a:r>
          </a:p>
          <a:p>
            <a:pPr eaLnBrk="1" hangingPunct="1">
              <a:lnSpc>
                <a:spcPct val="90000"/>
              </a:lnSpc>
            </a:pPr>
            <a:r>
              <a:rPr lang="zh-CN" altLang="en-US" b="0" dirty="0">
                <a:solidFill>
                  <a:schemeClr val="tx2"/>
                </a:solidFill>
                <a:latin typeface="宋体" pitchFamily="2" charset="-122"/>
                <a:ea typeface="宋体" pitchFamily="2" charset="-122"/>
              </a:rPr>
              <a:t>为了实现存储空间的分配，系统必须能记住存储空间的使用情况。为此，系统为分配存储空间而设置相应的数据结构；</a:t>
            </a:r>
          </a:p>
          <a:p>
            <a:pPr eaLnBrk="1" hangingPunct="1">
              <a:lnSpc>
                <a:spcPct val="90000"/>
              </a:lnSpc>
            </a:pPr>
            <a:r>
              <a:rPr lang="zh-CN" altLang="en-US" b="0" dirty="0">
                <a:solidFill>
                  <a:schemeClr val="tx2"/>
                </a:solidFill>
                <a:latin typeface="宋体" pitchFamily="2" charset="-122"/>
                <a:ea typeface="宋体" pitchFamily="2" charset="-122"/>
              </a:rPr>
              <a:t>系统提供对存储空间进行分配和回收的手段。</a:t>
            </a:r>
          </a:p>
          <a:p>
            <a:pPr eaLnBrk="1" hangingPunct="1">
              <a:lnSpc>
                <a:spcPct val="90000"/>
              </a:lnSpc>
            </a:pPr>
            <a:r>
              <a:rPr lang="zh-CN" altLang="en-US" b="0" dirty="0">
                <a:solidFill>
                  <a:schemeClr val="tx2"/>
                </a:solidFill>
                <a:latin typeface="宋体" pitchFamily="2" charset="-122"/>
                <a:ea typeface="宋体" pitchFamily="2" charset="-122"/>
              </a:rPr>
              <a:t>常用的磁盘空间的管理方式有：空闲分区表、空闲分区链表、索引及位示图。</a:t>
            </a:r>
            <a:endParaRPr lang="zh-CN" altLang="en-US" dirty="0">
              <a:latin typeface="宋体" pitchFamily="2" charset="-122"/>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573213" y="44450"/>
            <a:ext cx="7570787" cy="1143000"/>
          </a:xfrm>
        </p:spPr>
        <p:txBody>
          <a:bodyPr/>
          <a:lstStyle/>
          <a:p>
            <a:pPr eaLnBrk="1" hangingPunct="1">
              <a:defRPr/>
            </a:pPr>
            <a:r>
              <a:rPr lang="en-US" altLang="zh-CN" kern="1200" dirty="0">
                <a:cs typeface="+mn-cs"/>
              </a:rPr>
              <a:t>5.3.1 </a:t>
            </a:r>
            <a:r>
              <a:rPr lang="zh-CN" altLang="en-US" kern="1200" dirty="0">
                <a:cs typeface="+mn-cs"/>
              </a:rPr>
              <a:t>文件的组织与实现 </a:t>
            </a:r>
          </a:p>
        </p:txBody>
      </p:sp>
      <p:sp>
        <p:nvSpPr>
          <p:cNvPr id="35843" name="Rectangle 3"/>
          <p:cNvSpPr>
            <a:spLocks noGrp="1" noChangeArrowheads="1"/>
          </p:cNvSpPr>
          <p:nvPr>
            <p:ph type="body" idx="4294967295"/>
          </p:nvPr>
        </p:nvSpPr>
        <p:spPr>
          <a:xfrm>
            <a:off x="628650" y="1182688"/>
            <a:ext cx="8515350" cy="5199062"/>
          </a:xfrm>
        </p:spPr>
        <p:txBody>
          <a:bodyPr/>
          <a:lstStyle/>
          <a:p>
            <a:pPr marL="279400" indent="-279400" algn="just" eaLnBrk="1" hangingPunct="1">
              <a:lnSpc>
                <a:spcPct val="90000"/>
              </a:lnSpc>
              <a:buFontTx/>
              <a:buNone/>
            </a:pPr>
            <a:r>
              <a:rPr lang="en-US" altLang="zh-CN" sz="2800" b="0">
                <a:latin typeface="宋体" pitchFamily="2" charset="-122"/>
              </a:rPr>
              <a:t>1.</a:t>
            </a:r>
            <a:r>
              <a:rPr lang="zh-CN" altLang="en-US" sz="2800" b="0">
                <a:latin typeface="宋体" pitchFamily="2" charset="-122"/>
              </a:rPr>
              <a:t>文件分配表</a:t>
            </a:r>
            <a:r>
              <a:rPr lang="zh-CN" altLang="en-US" sz="2800"/>
              <a:t> </a:t>
            </a:r>
            <a:r>
              <a:rPr lang="en-US" altLang="zh-CN" sz="2800"/>
              <a:t>:</a:t>
            </a:r>
          </a:p>
          <a:p>
            <a:pPr marL="279400" indent="-279400" algn="just" eaLnBrk="1" hangingPunct="1">
              <a:lnSpc>
                <a:spcPct val="90000"/>
              </a:lnSpc>
            </a:pPr>
            <a:r>
              <a:rPr lang="zh-CN" altLang="en-US" sz="2800">
                <a:latin typeface="宋体" pitchFamily="2" charset="-122"/>
              </a:rPr>
              <a:t>描述了一个文件所获得物理块的详细信息，不同的操作系统赋予了该结构不同的名字</a:t>
            </a:r>
            <a:r>
              <a:rPr lang="zh-CN" altLang="en-US" sz="2800"/>
              <a:t> </a:t>
            </a:r>
          </a:p>
          <a:p>
            <a:pPr marL="574675" lvl="1" indent="-98425" algn="just" eaLnBrk="1" hangingPunct="1">
              <a:lnSpc>
                <a:spcPct val="90000"/>
              </a:lnSpc>
            </a:pPr>
            <a:r>
              <a:rPr lang="en-US" altLang="zh-CN" sz="2400">
                <a:latin typeface="宋体" pitchFamily="2" charset="-122"/>
              </a:rPr>
              <a:t>DOS</a:t>
            </a:r>
            <a:r>
              <a:rPr lang="zh-CN" altLang="en-US" sz="2400">
                <a:latin typeface="宋体" pitchFamily="2" charset="-122"/>
              </a:rPr>
              <a:t>系统中称为文件分配表</a:t>
            </a:r>
            <a:r>
              <a:rPr lang="en-US" altLang="zh-CN" sz="2400">
                <a:latin typeface="宋体" pitchFamily="2" charset="-122"/>
              </a:rPr>
              <a:t>(FAT)</a:t>
            </a:r>
          </a:p>
          <a:p>
            <a:pPr marL="574675" lvl="1" indent="-98425" algn="just" eaLnBrk="1" hangingPunct="1">
              <a:lnSpc>
                <a:spcPct val="90000"/>
              </a:lnSpc>
            </a:pPr>
            <a:r>
              <a:rPr lang="en-US" altLang="zh-CN" sz="2400">
                <a:latin typeface="宋体" pitchFamily="2" charset="-122"/>
              </a:rPr>
              <a:t>LINUX</a:t>
            </a:r>
            <a:r>
              <a:rPr lang="zh-CN" altLang="en-US" sz="2400">
                <a:latin typeface="宋体" pitchFamily="2" charset="-122"/>
              </a:rPr>
              <a:t>下面的</a:t>
            </a:r>
            <a:r>
              <a:rPr lang="en-US" altLang="zh-CN" sz="2400">
                <a:latin typeface="宋体" pitchFamily="2" charset="-122"/>
              </a:rPr>
              <a:t>ext2</a:t>
            </a:r>
            <a:r>
              <a:rPr lang="zh-CN" altLang="en-US" sz="2400">
                <a:latin typeface="宋体" pitchFamily="2" charset="-122"/>
              </a:rPr>
              <a:t>文件系统</a:t>
            </a:r>
          </a:p>
          <a:p>
            <a:pPr marL="574675" lvl="1" indent="-98425" algn="just" eaLnBrk="1" hangingPunct="1">
              <a:lnSpc>
                <a:spcPct val="90000"/>
              </a:lnSpc>
            </a:pPr>
            <a:r>
              <a:rPr lang="en-US" altLang="zh-CN" sz="2400">
                <a:latin typeface="宋体" pitchFamily="2" charset="-122"/>
              </a:rPr>
              <a:t>UNIX</a:t>
            </a:r>
            <a:r>
              <a:rPr lang="zh-CN" altLang="en-US" sz="2400">
                <a:latin typeface="宋体" pitchFamily="2" charset="-122"/>
              </a:rPr>
              <a:t>类操作系统中称为</a:t>
            </a:r>
            <a:r>
              <a:rPr lang="en-US" altLang="zh-CN" sz="2400">
                <a:latin typeface="宋体" pitchFamily="2" charset="-122"/>
              </a:rPr>
              <a:t>inode</a:t>
            </a:r>
          </a:p>
          <a:p>
            <a:pPr marL="279400" indent="-279400" algn="just" eaLnBrk="1" hangingPunct="1">
              <a:lnSpc>
                <a:spcPct val="90000"/>
              </a:lnSpc>
              <a:buFontTx/>
              <a:buNone/>
            </a:pPr>
            <a:r>
              <a:rPr lang="en-US" altLang="zh-CN" sz="2800" b="0">
                <a:latin typeface="宋体" pitchFamily="2" charset="-122"/>
              </a:rPr>
              <a:t>2. </a:t>
            </a:r>
            <a:r>
              <a:rPr lang="zh-CN" altLang="en-US" sz="2800" b="0">
                <a:latin typeface="宋体" pitchFamily="2" charset="-122"/>
              </a:rPr>
              <a:t>预分配与动态分配</a:t>
            </a:r>
            <a:r>
              <a:rPr lang="zh-CN" altLang="en-US" sz="2800"/>
              <a:t> </a:t>
            </a:r>
          </a:p>
          <a:p>
            <a:pPr marL="574675" lvl="1" indent="-98425" algn="just" eaLnBrk="1" hangingPunct="1">
              <a:lnSpc>
                <a:spcPct val="90000"/>
              </a:lnSpc>
            </a:pPr>
            <a:r>
              <a:rPr lang="zh-CN" altLang="en-US" sz="2400">
                <a:latin typeface="宋体" pitchFamily="2" charset="-122"/>
              </a:rPr>
              <a:t>预分配方法要求文件创建时必须申明需要的最大空间。</a:t>
            </a:r>
            <a:r>
              <a:rPr lang="zh-CN" altLang="en-US" sz="2400"/>
              <a:t> </a:t>
            </a:r>
          </a:p>
          <a:p>
            <a:pPr marL="574675" lvl="1" indent="-98425" algn="just" eaLnBrk="1" hangingPunct="1">
              <a:lnSpc>
                <a:spcPct val="90000"/>
              </a:lnSpc>
            </a:pPr>
            <a:r>
              <a:rPr lang="zh-CN" altLang="en-US" sz="2400">
                <a:latin typeface="宋体" pitchFamily="2" charset="-122"/>
              </a:rPr>
              <a:t>动态分配方法能满足文件存储空间的增长需要。</a:t>
            </a:r>
            <a:r>
              <a:rPr lang="zh-CN" altLang="en-US" sz="2400"/>
              <a:t> </a:t>
            </a:r>
          </a:p>
          <a:p>
            <a:pPr marL="279400" indent="-279400" algn="just" eaLnBrk="1" hangingPunct="1">
              <a:lnSpc>
                <a:spcPct val="90000"/>
              </a:lnSpc>
            </a:pPr>
            <a:r>
              <a:rPr lang="zh-CN" altLang="en-US" sz="2800">
                <a:latin typeface="宋体" pitchFamily="2" charset="-122"/>
              </a:rPr>
              <a:t>预分配方法属于静态分配技术，实现简单，易于维护。动态分配方法实现较复杂，需要维护较多的数据结构。</a:t>
            </a:r>
            <a:endParaRPr lang="zh-CN" alt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260350"/>
            <a:ext cx="7705725" cy="533400"/>
          </a:xfrm>
        </p:spPr>
        <p:txBody>
          <a:bodyPr>
            <a:normAutofit fontScale="90000"/>
          </a:bodyPr>
          <a:lstStyle/>
          <a:p>
            <a:pPr eaLnBrk="1" hangingPunct="1"/>
            <a:r>
              <a:rPr lang="zh-CN" altLang="en-US" dirty="0"/>
              <a:t>分区</a:t>
            </a:r>
          </a:p>
        </p:txBody>
      </p:sp>
      <p:sp>
        <p:nvSpPr>
          <p:cNvPr id="36867" name="Rectangle 3"/>
          <p:cNvSpPr>
            <a:spLocks noGrp="1" noChangeArrowheads="1"/>
          </p:cNvSpPr>
          <p:nvPr>
            <p:ph type="body" idx="4294967295"/>
          </p:nvPr>
        </p:nvSpPr>
        <p:spPr>
          <a:xfrm>
            <a:off x="0" y="1412875"/>
            <a:ext cx="8328025" cy="3890963"/>
          </a:xfrm>
        </p:spPr>
        <p:txBody>
          <a:bodyPr/>
          <a:lstStyle/>
          <a:p>
            <a:pPr eaLnBrk="1" hangingPunct="1"/>
            <a:r>
              <a:rPr lang="zh-CN" altLang="en-US" dirty="0"/>
              <a:t>分区的引入</a:t>
            </a:r>
          </a:p>
          <a:p>
            <a:pPr lvl="1" eaLnBrk="1" hangingPunct="1"/>
            <a:r>
              <a:rPr lang="zh-CN" altLang="en-US" sz="3200" dirty="0"/>
              <a:t>外存空间被分成若干大小相同的数据块，将物理上连续的若干数据块组成一个文件分区，一个文件将能存储在某些连续的存储空间中。</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80963"/>
            <a:ext cx="7705725" cy="533400"/>
          </a:xfrm>
        </p:spPr>
        <p:txBody>
          <a:bodyPr>
            <a:normAutofit fontScale="90000"/>
          </a:bodyPr>
          <a:lstStyle/>
          <a:p>
            <a:pPr eaLnBrk="1" hangingPunct="1"/>
            <a:r>
              <a:rPr lang="zh-CN" altLang="en-US"/>
              <a:t>分区</a:t>
            </a:r>
          </a:p>
        </p:txBody>
      </p:sp>
      <p:sp>
        <p:nvSpPr>
          <p:cNvPr id="37891" name="Rectangle 3"/>
          <p:cNvSpPr>
            <a:spLocks noGrp="1" noChangeArrowheads="1"/>
          </p:cNvSpPr>
          <p:nvPr>
            <p:ph type="body" idx="4294967295"/>
          </p:nvPr>
        </p:nvSpPr>
        <p:spPr>
          <a:xfrm>
            <a:off x="0" y="1122363"/>
            <a:ext cx="9144000" cy="5735637"/>
          </a:xfrm>
        </p:spPr>
        <p:txBody>
          <a:bodyPr/>
          <a:lstStyle/>
          <a:p>
            <a:pPr eaLnBrk="1" hangingPunct="1"/>
            <a:r>
              <a:rPr lang="zh-CN" altLang="en-US"/>
              <a:t>分区大小</a:t>
            </a:r>
          </a:p>
          <a:p>
            <a:pPr lvl="1" eaLnBrk="1" hangingPunct="1"/>
            <a:r>
              <a:rPr lang="zh-CN" altLang="en-US">
                <a:solidFill>
                  <a:srgbClr val="000000"/>
                </a:solidFill>
              </a:rPr>
              <a:t>分区越小，文件分配到的分区数目将会很多。用于管理分区的数据结构如表格等将会很大，增加管理复杂度，且单个文件的访问效率会降低；</a:t>
            </a:r>
          </a:p>
          <a:p>
            <a:pPr lvl="1" eaLnBrk="1" hangingPunct="1"/>
            <a:r>
              <a:rPr lang="zh-CN" altLang="en-US">
                <a:solidFill>
                  <a:srgbClr val="000000"/>
                </a:solidFill>
              </a:rPr>
              <a:t>分区越大，文件中的数据相邻存储的可能性越大，有利于提高文件访问性能，但若此时分区是固定大小的则可能造成空间的浪费。 </a:t>
            </a:r>
          </a:p>
          <a:p>
            <a:pPr lvl="1" eaLnBrk="1" hangingPunct="1"/>
            <a:r>
              <a:rPr lang="zh-CN" altLang="en-US">
                <a:solidFill>
                  <a:srgbClr val="000000"/>
                </a:solidFill>
              </a:rPr>
              <a:t>可变大小的大分区和固定大小的小分区</a:t>
            </a:r>
            <a:r>
              <a:rPr lang="zh-CN" altLang="en-US"/>
              <a:t>（以一个数据块为单位）是两种比较好的选择。这两种分区模式同时适合于预分配和动态分配方法。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80963"/>
            <a:ext cx="7705725" cy="533400"/>
          </a:xfrm>
        </p:spPr>
        <p:txBody>
          <a:bodyPr>
            <a:normAutofit fontScale="90000"/>
          </a:bodyPr>
          <a:lstStyle/>
          <a:p>
            <a:pPr eaLnBrk="1" hangingPunct="1"/>
            <a:r>
              <a:rPr lang="zh-CN" altLang="en-US"/>
              <a:t>分区</a:t>
            </a:r>
          </a:p>
        </p:txBody>
      </p:sp>
      <p:sp>
        <p:nvSpPr>
          <p:cNvPr id="646147" name="Rectangle 3"/>
          <p:cNvSpPr>
            <a:spLocks noGrp="1" noChangeArrowheads="1"/>
          </p:cNvSpPr>
          <p:nvPr>
            <p:ph type="body" idx="4294967295"/>
          </p:nvPr>
        </p:nvSpPr>
        <p:spPr>
          <a:xfrm>
            <a:off x="0" y="1122363"/>
            <a:ext cx="9144000" cy="5735637"/>
          </a:xfrm>
        </p:spPr>
        <p:txBody>
          <a:bodyPr/>
          <a:lstStyle/>
          <a:p>
            <a:pPr eaLnBrk="1" hangingPunct="1"/>
            <a:r>
              <a:rPr lang="zh-CN" altLang="en-US"/>
              <a:t>为文件分配分区可以采用什么算法？</a:t>
            </a:r>
          </a:p>
          <a:p>
            <a:pPr lvl="1" eaLnBrk="1" hangingPunct="1"/>
            <a:r>
              <a:rPr lang="zh-CN" altLang="en-US"/>
              <a:t>首次适应</a:t>
            </a:r>
          </a:p>
          <a:p>
            <a:pPr lvl="1" eaLnBrk="1" hangingPunct="1"/>
            <a:r>
              <a:rPr lang="zh-CN" altLang="en-US"/>
              <a:t>下次适应</a:t>
            </a:r>
          </a:p>
          <a:p>
            <a:pPr lvl="1" eaLnBrk="1" hangingPunct="1"/>
            <a:r>
              <a:rPr lang="zh-CN" altLang="en-US"/>
              <a:t>最佳适应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6147">
                                            <p:txEl>
                                              <p:pRg st="1" end="1"/>
                                            </p:txEl>
                                          </p:spTgt>
                                        </p:tgtEl>
                                        <p:attrNameLst>
                                          <p:attrName>style.visibility</p:attrName>
                                        </p:attrNameLst>
                                      </p:cBhvr>
                                      <p:to>
                                        <p:strVal val="visible"/>
                                      </p:to>
                                    </p:set>
                                    <p:animEffect transition="in" filter="blinds(horizontal)">
                                      <p:cBhvr>
                                        <p:cTn id="7" dur="500"/>
                                        <p:tgtEl>
                                          <p:spTgt spid="6461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6147">
                                            <p:txEl>
                                              <p:pRg st="2" end="2"/>
                                            </p:txEl>
                                          </p:spTgt>
                                        </p:tgtEl>
                                        <p:attrNameLst>
                                          <p:attrName>style.visibility</p:attrName>
                                        </p:attrNameLst>
                                      </p:cBhvr>
                                      <p:to>
                                        <p:strVal val="visible"/>
                                      </p:to>
                                    </p:set>
                                    <p:animEffect transition="in" filter="blinds(horizontal)">
                                      <p:cBhvr>
                                        <p:cTn id="10" dur="500"/>
                                        <p:tgtEl>
                                          <p:spTgt spid="64614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6147">
                                            <p:txEl>
                                              <p:pRg st="3" end="3"/>
                                            </p:txEl>
                                          </p:spTgt>
                                        </p:tgtEl>
                                        <p:attrNameLst>
                                          <p:attrName>style.visibility</p:attrName>
                                        </p:attrNameLst>
                                      </p:cBhvr>
                                      <p:to>
                                        <p:strVal val="visible"/>
                                      </p:to>
                                    </p:set>
                                    <p:animEffect transition="in" filter="blinds(horizontal)">
                                      <p:cBhvr>
                                        <p:cTn id="13" dur="500"/>
                                        <p:tgtEl>
                                          <p:spTgt spid="64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212725"/>
            <a:ext cx="6551613" cy="1143000"/>
          </a:xfrm>
        </p:spPr>
        <p:txBody>
          <a:bodyPr/>
          <a:lstStyle/>
          <a:p>
            <a:pPr eaLnBrk="1" hangingPunct="1">
              <a:defRPr/>
            </a:pPr>
            <a:r>
              <a:rPr lang="en-US" altLang="zh-CN" sz="3600" kern="1200" dirty="0">
                <a:cs typeface="+mn-cs"/>
              </a:rPr>
              <a:t>5.3.2 </a:t>
            </a:r>
            <a:r>
              <a:rPr lang="zh-CN" altLang="en-US" sz="3600" kern="1200" dirty="0">
                <a:cs typeface="+mn-cs"/>
              </a:rPr>
              <a:t>文件存储空间的分配技术 </a:t>
            </a:r>
            <a:br>
              <a:rPr lang="zh-CN" altLang="en-US" sz="3600" kern="1200" dirty="0">
                <a:cs typeface="+mn-cs"/>
              </a:rPr>
            </a:br>
            <a:r>
              <a:rPr lang="zh-CN" altLang="en-US" sz="3600" dirty="0">
                <a:latin typeface="宋体" pitchFamily="2" charset="-122"/>
                <a:cs typeface="Times New Roman" pitchFamily="18" charset="0"/>
              </a:rPr>
              <a:t> </a:t>
            </a:r>
            <a:r>
              <a:rPr lang="en-US" altLang="zh-CN" sz="2800" dirty="0">
                <a:latin typeface="宋体" pitchFamily="2" charset="-122"/>
              </a:rPr>
              <a:t>(1) </a:t>
            </a:r>
            <a:r>
              <a:rPr lang="zh-CN" altLang="en-US" sz="2800" dirty="0">
                <a:latin typeface="宋体" pitchFamily="2" charset="-122"/>
              </a:rPr>
              <a:t>连续分配</a:t>
            </a:r>
            <a:r>
              <a:rPr lang="en-US" altLang="zh-CN" sz="2800" dirty="0">
                <a:latin typeface="宋体" pitchFamily="2" charset="-122"/>
              </a:rPr>
              <a:t>:</a:t>
            </a:r>
          </a:p>
        </p:txBody>
      </p:sp>
      <p:sp>
        <p:nvSpPr>
          <p:cNvPr id="39939" name="Rectangle 3"/>
          <p:cNvSpPr>
            <a:spLocks noGrp="1" noChangeArrowheads="1"/>
          </p:cNvSpPr>
          <p:nvPr>
            <p:ph type="body" idx="4294967295"/>
          </p:nvPr>
        </p:nvSpPr>
        <p:spPr>
          <a:xfrm>
            <a:off x="0" y="1600200"/>
            <a:ext cx="7994650" cy="1016000"/>
          </a:xfrm>
        </p:spPr>
        <p:txBody>
          <a:bodyPr/>
          <a:lstStyle/>
          <a:p>
            <a:pPr eaLnBrk="1" hangingPunct="1"/>
            <a:r>
              <a:rPr lang="zh-CN" altLang="en-US" sz="2400">
                <a:solidFill>
                  <a:schemeClr val="tx2"/>
                </a:solidFill>
                <a:latin typeface="宋体" pitchFamily="2" charset="-122"/>
              </a:rPr>
              <a:t>连续分配</a:t>
            </a:r>
            <a:r>
              <a:rPr lang="zh-CN" altLang="en-US" sz="2400">
                <a:solidFill>
                  <a:schemeClr val="tx2"/>
                </a:solidFill>
                <a:latin typeface="宋体" pitchFamily="2" charset="-122"/>
                <a:cs typeface="Times New Roman" pitchFamily="18" charset="0"/>
              </a:rPr>
              <a:t>以该方式管理的文件称为连续文件。</a:t>
            </a:r>
            <a:r>
              <a:rPr lang="zh-CN" altLang="en-US" sz="2400">
                <a:solidFill>
                  <a:schemeClr val="tx2"/>
                </a:solidFill>
                <a:latin typeface="宋体" pitchFamily="2" charset="-122"/>
              </a:rPr>
              <a:t>为每个文件分配连续的存储空间</a:t>
            </a:r>
            <a:r>
              <a:rPr lang="zh-CN" altLang="en-US" b="0">
                <a:solidFill>
                  <a:schemeClr val="tx2"/>
                </a:solidFill>
              </a:rPr>
              <a:t> </a:t>
            </a:r>
          </a:p>
        </p:txBody>
      </p:sp>
      <p:grpSp>
        <p:nvGrpSpPr>
          <p:cNvPr id="39940" name="Group 4"/>
          <p:cNvGrpSpPr>
            <a:grpSpLocks noChangeAspect="1"/>
          </p:cNvGrpSpPr>
          <p:nvPr/>
        </p:nvGrpSpPr>
        <p:grpSpPr bwMode="auto">
          <a:xfrm>
            <a:off x="1187450" y="2516188"/>
            <a:ext cx="6624638" cy="4008437"/>
            <a:chOff x="2700" y="6432"/>
            <a:chExt cx="7020" cy="4248"/>
          </a:xfrm>
        </p:grpSpPr>
        <p:grpSp>
          <p:nvGrpSpPr>
            <p:cNvPr id="39941" name="Group 5"/>
            <p:cNvGrpSpPr>
              <a:grpSpLocks noChangeAspect="1"/>
            </p:cNvGrpSpPr>
            <p:nvPr/>
          </p:nvGrpSpPr>
          <p:grpSpPr bwMode="auto">
            <a:xfrm>
              <a:off x="2700" y="6432"/>
              <a:ext cx="3600" cy="3744"/>
              <a:chOff x="2880" y="6432"/>
              <a:chExt cx="3600" cy="3744"/>
            </a:xfrm>
          </p:grpSpPr>
          <p:sp>
            <p:nvSpPr>
              <p:cNvPr id="39969" name="Text Box 6"/>
              <p:cNvSpPr txBox="1">
                <a:spLocks noChangeAspect="1" noChangeArrowheads="1"/>
              </p:cNvSpPr>
              <p:nvPr/>
            </p:nvSpPr>
            <p:spPr bwMode="auto">
              <a:xfrm>
                <a:off x="360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39970" name="Text Box 7"/>
              <p:cNvSpPr txBox="1">
                <a:spLocks noChangeAspect="1" noChangeArrowheads="1"/>
              </p:cNvSpPr>
              <p:nvPr/>
            </p:nvSpPr>
            <p:spPr bwMode="auto">
              <a:xfrm>
                <a:off x="414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39971" name="Text Box 8"/>
              <p:cNvSpPr txBox="1">
                <a:spLocks noChangeAspect="1" noChangeArrowheads="1"/>
              </p:cNvSpPr>
              <p:nvPr/>
            </p:nvSpPr>
            <p:spPr bwMode="auto">
              <a:xfrm>
                <a:off x="468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39972" name="Text Box 9"/>
              <p:cNvSpPr txBox="1">
                <a:spLocks noChangeAspect="1" noChangeArrowheads="1"/>
              </p:cNvSpPr>
              <p:nvPr/>
            </p:nvSpPr>
            <p:spPr bwMode="auto">
              <a:xfrm>
                <a:off x="522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39973" name="Text Box 10"/>
              <p:cNvSpPr txBox="1">
                <a:spLocks noChangeAspect="1" noChangeArrowheads="1"/>
              </p:cNvSpPr>
              <p:nvPr/>
            </p:nvSpPr>
            <p:spPr bwMode="auto">
              <a:xfrm>
                <a:off x="576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grpSp>
            <p:nvGrpSpPr>
              <p:cNvPr id="39974" name="Group 11"/>
              <p:cNvGrpSpPr>
                <a:grpSpLocks noChangeAspect="1"/>
              </p:cNvGrpSpPr>
              <p:nvPr/>
            </p:nvGrpSpPr>
            <p:grpSpPr bwMode="auto">
              <a:xfrm>
                <a:off x="2880" y="6432"/>
                <a:ext cx="3600" cy="3744"/>
                <a:chOff x="2880" y="6432"/>
                <a:chExt cx="3600" cy="3744"/>
              </a:xfrm>
            </p:grpSpPr>
            <p:sp>
              <p:nvSpPr>
                <p:cNvPr id="39975" name="Oval 12"/>
                <p:cNvSpPr>
                  <a:spLocks noChangeAspect="1" noChangeArrowheads="1"/>
                </p:cNvSpPr>
                <p:nvPr/>
              </p:nvSpPr>
              <p:spPr bwMode="auto">
                <a:xfrm>
                  <a:off x="2880" y="6432"/>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39976" name="Line 13"/>
                <p:cNvSpPr>
                  <a:spLocks noChangeAspect="1" noChangeShapeType="1"/>
                </p:cNvSpPr>
                <p:nvPr/>
              </p:nvSpPr>
              <p:spPr bwMode="auto">
                <a:xfrm>
                  <a:off x="2880" y="674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7" name="Line 14"/>
                <p:cNvSpPr>
                  <a:spLocks noChangeAspect="1" noChangeShapeType="1"/>
                </p:cNvSpPr>
                <p:nvPr/>
              </p:nvSpPr>
              <p:spPr bwMode="auto">
                <a:xfrm>
                  <a:off x="6480" y="674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Freeform 15"/>
                <p:cNvSpPr>
                  <a:spLocks noChangeAspect="1"/>
                </p:cNvSpPr>
                <p:nvPr/>
              </p:nvSpPr>
              <p:spPr bwMode="auto">
                <a:xfrm>
                  <a:off x="2880" y="9864"/>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9979" name="Group 16"/>
                <p:cNvGrpSpPr>
                  <a:grpSpLocks noChangeAspect="1"/>
                </p:cNvGrpSpPr>
                <p:nvPr/>
              </p:nvGrpSpPr>
              <p:grpSpPr bwMode="auto">
                <a:xfrm>
                  <a:off x="3240" y="9240"/>
                  <a:ext cx="3060" cy="156"/>
                  <a:chOff x="3240" y="9240"/>
                  <a:chExt cx="3060" cy="156"/>
                </a:xfrm>
              </p:grpSpPr>
              <p:sp>
                <p:nvSpPr>
                  <p:cNvPr id="40105" name="Text Box 1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06" name="Text Box 1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07" name="Text Box 1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08" name="Text Box 2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09" name="Text Box 2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110" name="Text Box 2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39980" name="Group 23"/>
                <p:cNvGrpSpPr>
                  <a:grpSpLocks noChangeAspect="1"/>
                </p:cNvGrpSpPr>
                <p:nvPr/>
              </p:nvGrpSpPr>
              <p:grpSpPr bwMode="auto">
                <a:xfrm>
                  <a:off x="3060" y="9084"/>
                  <a:ext cx="3060" cy="309"/>
                  <a:chOff x="3060" y="8148"/>
                  <a:chExt cx="3060" cy="309"/>
                </a:xfrm>
              </p:grpSpPr>
              <p:sp>
                <p:nvSpPr>
                  <p:cNvPr id="40099" name="Text Box 24"/>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0100" name="Text Box 25"/>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0101" name="Text Box 26"/>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0102" name="Text Box 27"/>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0103" name="Text Box 28"/>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0104" name="Text Box 29"/>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nvGrpSpPr>
                <p:cNvPr id="39981" name="Group 30"/>
                <p:cNvGrpSpPr>
                  <a:grpSpLocks noChangeAspect="1"/>
                </p:cNvGrpSpPr>
                <p:nvPr/>
              </p:nvGrpSpPr>
              <p:grpSpPr bwMode="auto">
                <a:xfrm>
                  <a:off x="3060" y="7059"/>
                  <a:ext cx="3240" cy="465"/>
                  <a:chOff x="3060" y="7059"/>
                  <a:chExt cx="3240" cy="465"/>
                </a:xfrm>
              </p:grpSpPr>
              <p:grpSp>
                <p:nvGrpSpPr>
                  <p:cNvPr id="40075" name="Group 31"/>
                  <p:cNvGrpSpPr>
                    <a:grpSpLocks noChangeAspect="1"/>
                  </p:cNvGrpSpPr>
                  <p:nvPr/>
                </p:nvGrpSpPr>
                <p:grpSpPr bwMode="auto">
                  <a:xfrm>
                    <a:off x="3060" y="7212"/>
                    <a:ext cx="2880" cy="309"/>
                    <a:chOff x="2880" y="7212"/>
                    <a:chExt cx="2880" cy="309"/>
                  </a:xfrm>
                </p:grpSpPr>
                <p:sp>
                  <p:nvSpPr>
                    <p:cNvPr id="40093" name="Text Box 32"/>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0094" name="Text Box 33"/>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0095" name="Text Box 34"/>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40096" name="Text Box 35"/>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0097" name="Text Box 36"/>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0098" name="Text Box 37"/>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grpSp>
                <p:nvGrpSpPr>
                  <p:cNvPr id="40076" name="Group 38"/>
                  <p:cNvGrpSpPr>
                    <a:grpSpLocks noChangeAspect="1"/>
                  </p:cNvGrpSpPr>
                  <p:nvPr/>
                </p:nvGrpSpPr>
                <p:grpSpPr bwMode="auto">
                  <a:xfrm>
                    <a:off x="3240" y="7368"/>
                    <a:ext cx="3060" cy="156"/>
                    <a:chOff x="3240" y="9240"/>
                    <a:chExt cx="3060" cy="156"/>
                  </a:xfrm>
                </p:grpSpPr>
                <p:sp>
                  <p:nvSpPr>
                    <p:cNvPr id="40087" name="Text Box 39"/>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88" name="Text Box 40"/>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89" name="Text Box 41"/>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90" name="Text Box 42"/>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91" name="Text Box 43"/>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92" name="Text Box 44"/>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0077" name="Group 45"/>
                  <p:cNvGrpSpPr>
                    <a:grpSpLocks noChangeAspect="1"/>
                  </p:cNvGrpSpPr>
                  <p:nvPr/>
                </p:nvGrpSpPr>
                <p:grpSpPr bwMode="auto">
                  <a:xfrm>
                    <a:off x="3780" y="7368"/>
                    <a:ext cx="1980" cy="156"/>
                    <a:chOff x="3780" y="7368"/>
                    <a:chExt cx="1980" cy="156"/>
                  </a:xfrm>
                </p:grpSpPr>
                <p:sp>
                  <p:nvSpPr>
                    <p:cNvPr id="40079" name="Line 46"/>
                    <p:cNvSpPr>
                      <a:spLocks noChangeAspect="1" noChangeShapeType="1"/>
                    </p:cNvSpPr>
                    <p:nvPr/>
                  </p:nvSpPr>
                  <p:spPr bwMode="auto">
                    <a:xfrm flipH="1">
                      <a:off x="378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0" name="Line 47"/>
                    <p:cNvSpPr>
                      <a:spLocks noChangeAspect="1" noChangeShapeType="1"/>
                    </p:cNvSpPr>
                    <p:nvPr/>
                  </p:nvSpPr>
                  <p:spPr bwMode="auto">
                    <a:xfrm flipH="1">
                      <a:off x="396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1" name="Line 48"/>
                    <p:cNvSpPr>
                      <a:spLocks noChangeAspect="1" noChangeShapeType="1"/>
                    </p:cNvSpPr>
                    <p:nvPr/>
                  </p:nvSpPr>
                  <p:spPr bwMode="auto">
                    <a:xfrm flipH="1">
                      <a:off x="432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2" name="Line 49"/>
                    <p:cNvSpPr>
                      <a:spLocks noChangeAspect="1" noChangeShapeType="1"/>
                    </p:cNvSpPr>
                    <p:nvPr/>
                  </p:nvSpPr>
                  <p:spPr bwMode="auto">
                    <a:xfrm flipH="1">
                      <a:off x="450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3" name="Line 50"/>
                    <p:cNvSpPr>
                      <a:spLocks noChangeAspect="1" noChangeShapeType="1"/>
                    </p:cNvSpPr>
                    <p:nvPr/>
                  </p:nvSpPr>
                  <p:spPr bwMode="auto">
                    <a:xfrm flipH="1">
                      <a:off x="486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4" name="Line 51"/>
                    <p:cNvSpPr>
                      <a:spLocks noChangeAspect="1" noChangeShapeType="1"/>
                    </p:cNvSpPr>
                    <p:nvPr/>
                  </p:nvSpPr>
                  <p:spPr bwMode="auto">
                    <a:xfrm flipH="1">
                      <a:off x="504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5" name="Line 52"/>
                    <p:cNvSpPr>
                      <a:spLocks noChangeAspect="1" noChangeShapeType="1"/>
                    </p:cNvSpPr>
                    <p:nvPr/>
                  </p:nvSpPr>
                  <p:spPr bwMode="auto">
                    <a:xfrm flipH="1">
                      <a:off x="540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86" name="Line 53"/>
                    <p:cNvSpPr>
                      <a:spLocks noChangeAspect="1" noChangeShapeType="1"/>
                    </p:cNvSpPr>
                    <p:nvPr/>
                  </p:nvSpPr>
                  <p:spPr bwMode="auto">
                    <a:xfrm flipH="1">
                      <a:off x="558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078" name="Text Box 54"/>
                  <p:cNvSpPr txBox="1">
                    <a:spLocks noChangeAspect="1" noChangeArrowheads="1"/>
                  </p:cNvSpPr>
                  <p:nvPr/>
                </p:nvSpPr>
                <p:spPr bwMode="auto">
                  <a:xfrm>
                    <a:off x="4140" y="7059"/>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FILE1</a:t>
                    </a:r>
                  </a:p>
                </p:txBody>
              </p:sp>
            </p:grpSp>
            <p:grpSp>
              <p:nvGrpSpPr>
                <p:cNvPr id="39982" name="Group 55"/>
                <p:cNvGrpSpPr>
                  <a:grpSpLocks noChangeAspect="1"/>
                </p:cNvGrpSpPr>
                <p:nvPr/>
              </p:nvGrpSpPr>
              <p:grpSpPr bwMode="auto">
                <a:xfrm>
                  <a:off x="3060" y="7527"/>
                  <a:ext cx="3240" cy="933"/>
                  <a:chOff x="3060" y="7527"/>
                  <a:chExt cx="3240" cy="933"/>
                </a:xfrm>
              </p:grpSpPr>
              <p:sp>
                <p:nvSpPr>
                  <p:cNvPr id="40053" name="Text Box 56"/>
                  <p:cNvSpPr txBox="1">
                    <a:spLocks noChangeAspect="1" noChangeArrowheads="1"/>
                  </p:cNvSpPr>
                  <p:nvPr/>
                </p:nvSpPr>
                <p:spPr bwMode="auto">
                  <a:xfrm>
                    <a:off x="306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grpSp>
                <p:nvGrpSpPr>
                  <p:cNvPr id="40054" name="Group 57"/>
                  <p:cNvGrpSpPr>
                    <a:grpSpLocks noChangeAspect="1"/>
                  </p:cNvGrpSpPr>
                  <p:nvPr/>
                </p:nvGrpSpPr>
                <p:grpSpPr bwMode="auto">
                  <a:xfrm>
                    <a:off x="3060" y="8148"/>
                    <a:ext cx="3060" cy="309"/>
                    <a:chOff x="3060" y="8148"/>
                    <a:chExt cx="3060" cy="309"/>
                  </a:xfrm>
                </p:grpSpPr>
                <p:sp>
                  <p:nvSpPr>
                    <p:cNvPr id="40069" name="Text Box 5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0070" name="Text Box 5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0071" name="Text Box 6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0072" name="Text Box 6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0073" name="Text Box 6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0074" name="Text Box 6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grpSp>
              <p:grpSp>
                <p:nvGrpSpPr>
                  <p:cNvPr id="40055" name="Group 64"/>
                  <p:cNvGrpSpPr>
                    <a:grpSpLocks noChangeAspect="1"/>
                  </p:cNvGrpSpPr>
                  <p:nvPr/>
                </p:nvGrpSpPr>
                <p:grpSpPr bwMode="auto">
                  <a:xfrm>
                    <a:off x="3240" y="8304"/>
                    <a:ext cx="3060" cy="156"/>
                    <a:chOff x="3240" y="9240"/>
                    <a:chExt cx="3060" cy="156"/>
                  </a:xfrm>
                </p:grpSpPr>
                <p:sp>
                  <p:nvSpPr>
                    <p:cNvPr id="40063" name="Text Box 65"/>
                    <p:cNvSpPr txBox="1">
                      <a:spLocks noChangeAspect="1" noChangeArrowheads="1"/>
                    </p:cNvSpPr>
                    <p:nvPr/>
                  </p:nvSpPr>
                  <p:spPr bwMode="auto">
                    <a:xfrm>
                      <a:off x="324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4" name="Text Box 66"/>
                    <p:cNvSpPr txBox="1">
                      <a:spLocks noChangeAspect="1" noChangeArrowheads="1"/>
                    </p:cNvSpPr>
                    <p:nvPr/>
                  </p:nvSpPr>
                  <p:spPr bwMode="auto">
                    <a:xfrm>
                      <a:off x="378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5" name="Text Box 67"/>
                    <p:cNvSpPr txBox="1">
                      <a:spLocks noChangeAspect="1" noChangeArrowheads="1"/>
                    </p:cNvSpPr>
                    <p:nvPr/>
                  </p:nvSpPr>
                  <p:spPr bwMode="auto">
                    <a:xfrm>
                      <a:off x="432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6" name="Text Box 68"/>
                    <p:cNvSpPr txBox="1">
                      <a:spLocks noChangeAspect="1" noChangeArrowheads="1"/>
                    </p:cNvSpPr>
                    <p:nvPr/>
                  </p:nvSpPr>
                  <p:spPr bwMode="auto">
                    <a:xfrm>
                      <a:off x="486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7" name="Text Box 69"/>
                    <p:cNvSpPr txBox="1">
                      <a:spLocks noChangeAspect="1" noChangeArrowheads="1"/>
                    </p:cNvSpPr>
                    <p:nvPr/>
                  </p:nvSpPr>
                  <p:spPr bwMode="auto">
                    <a:xfrm>
                      <a:off x="540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8" name="Text Box 70"/>
                    <p:cNvSpPr txBox="1">
                      <a:spLocks noChangeAspect="1" noChangeArrowheads="1"/>
                    </p:cNvSpPr>
                    <p:nvPr/>
                  </p:nvSpPr>
                  <p:spPr bwMode="auto">
                    <a:xfrm>
                      <a:off x="594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0056" name="Text Box 71"/>
                  <p:cNvSpPr txBox="1">
                    <a:spLocks noChangeAspect="1" noChangeArrowheads="1"/>
                  </p:cNvSpPr>
                  <p:nvPr/>
                </p:nvSpPr>
                <p:spPr bwMode="auto">
                  <a:xfrm>
                    <a:off x="324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57" name="Text Box 72"/>
                  <p:cNvSpPr txBox="1">
                    <a:spLocks noChangeAspect="1" noChangeArrowheads="1"/>
                  </p:cNvSpPr>
                  <p:nvPr/>
                </p:nvSpPr>
                <p:spPr bwMode="auto">
                  <a:xfrm>
                    <a:off x="378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58" name="Text Box 73"/>
                  <p:cNvSpPr txBox="1">
                    <a:spLocks noChangeAspect="1" noChangeArrowheads="1"/>
                  </p:cNvSpPr>
                  <p:nvPr/>
                </p:nvSpPr>
                <p:spPr bwMode="auto">
                  <a:xfrm>
                    <a:off x="432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59" name="Text Box 74"/>
                  <p:cNvSpPr txBox="1">
                    <a:spLocks noChangeAspect="1" noChangeArrowheads="1"/>
                  </p:cNvSpPr>
                  <p:nvPr/>
                </p:nvSpPr>
                <p:spPr bwMode="auto">
                  <a:xfrm>
                    <a:off x="486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0" name="Text Box 75"/>
                  <p:cNvSpPr txBox="1">
                    <a:spLocks noChangeAspect="1" noChangeArrowheads="1"/>
                  </p:cNvSpPr>
                  <p:nvPr/>
                </p:nvSpPr>
                <p:spPr bwMode="auto">
                  <a:xfrm>
                    <a:off x="540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1" name="Text Box 76"/>
                  <p:cNvSpPr txBox="1">
                    <a:spLocks noChangeAspect="1" noChangeArrowheads="1"/>
                  </p:cNvSpPr>
                  <p:nvPr/>
                </p:nvSpPr>
                <p:spPr bwMode="auto">
                  <a:xfrm>
                    <a:off x="594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62" name="Text Box 77"/>
                  <p:cNvSpPr txBox="1">
                    <a:spLocks noChangeAspect="1" noChangeArrowheads="1"/>
                  </p:cNvSpPr>
                  <p:nvPr/>
                </p:nvSpPr>
                <p:spPr bwMode="auto">
                  <a:xfrm>
                    <a:off x="5400" y="7527"/>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FILE2</a:t>
                    </a:r>
                  </a:p>
                </p:txBody>
              </p:sp>
            </p:grpSp>
            <p:grpSp>
              <p:nvGrpSpPr>
                <p:cNvPr id="39983" name="Group 78"/>
                <p:cNvGrpSpPr>
                  <a:grpSpLocks noChangeAspect="1"/>
                </p:cNvGrpSpPr>
                <p:nvPr/>
              </p:nvGrpSpPr>
              <p:grpSpPr bwMode="auto">
                <a:xfrm>
                  <a:off x="3060" y="8460"/>
                  <a:ext cx="3240" cy="468"/>
                  <a:chOff x="3060" y="8460"/>
                  <a:chExt cx="3240" cy="468"/>
                </a:xfrm>
              </p:grpSpPr>
              <p:grpSp>
                <p:nvGrpSpPr>
                  <p:cNvPr id="40026" name="Group 79"/>
                  <p:cNvGrpSpPr>
                    <a:grpSpLocks noChangeAspect="1"/>
                  </p:cNvGrpSpPr>
                  <p:nvPr/>
                </p:nvGrpSpPr>
                <p:grpSpPr bwMode="auto">
                  <a:xfrm>
                    <a:off x="3060" y="8616"/>
                    <a:ext cx="3060" cy="309"/>
                    <a:chOff x="3060" y="8148"/>
                    <a:chExt cx="3060" cy="309"/>
                  </a:xfrm>
                </p:grpSpPr>
                <p:sp>
                  <p:nvSpPr>
                    <p:cNvPr id="40047" name="Text Box 80"/>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0048" name="Text Box 81"/>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0049" name="Text Box 82"/>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0050" name="Text Box 83"/>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0051" name="Text Box 84"/>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0052" name="Text Box 85"/>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grpSp>
                <p:nvGrpSpPr>
                  <p:cNvPr id="40027" name="Group 86"/>
                  <p:cNvGrpSpPr>
                    <a:grpSpLocks noChangeAspect="1"/>
                  </p:cNvGrpSpPr>
                  <p:nvPr/>
                </p:nvGrpSpPr>
                <p:grpSpPr bwMode="auto">
                  <a:xfrm>
                    <a:off x="3240" y="8772"/>
                    <a:ext cx="3060" cy="156"/>
                    <a:chOff x="3240" y="9240"/>
                    <a:chExt cx="3060" cy="156"/>
                  </a:xfrm>
                </p:grpSpPr>
                <p:sp>
                  <p:nvSpPr>
                    <p:cNvPr id="40041" name="Text Box 8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2" name="Text Box 8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3" name="Text Box 8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4" name="Text Box 9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5" name="Text Box 9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46" name="Text Box 9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0028" name="Text Box 93"/>
                  <p:cNvSpPr txBox="1">
                    <a:spLocks noChangeAspect="1" noChangeArrowheads="1"/>
                  </p:cNvSpPr>
                  <p:nvPr/>
                </p:nvSpPr>
                <p:spPr bwMode="auto">
                  <a:xfrm>
                    <a:off x="4500" y="846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FILE3</a:t>
                    </a:r>
                  </a:p>
                </p:txBody>
              </p:sp>
              <p:grpSp>
                <p:nvGrpSpPr>
                  <p:cNvPr id="40029" name="Group 94"/>
                  <p:cNvGrpSpPr>
                    <a:grpSpLocks noChangeAspect="1"/>
                  </p:cNvGrpSpPr>
                  <p:nvPr/>
                </p:nvGrpSpPr>
                <p:grpSpPr bwMode="auto">
                  <a:xfrm>
                    <a:off x="4860" y="8772"/>
                    <a:ext cx="360" cy="156"/>
                    <a:chOff x="4320" y="8772"/>
                    <a:chExt cx="360" cy="156"/>
                  </a:xfrm>
                </p:grpSpPr>
                <p:sp>
                  <p:nvSpPr>
                    <p:cNvPr id="40039" name="Line 9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40" name="Line 9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030" name="Group 97"/>
                  <p:cNvGrpSpPr>
                    <a:grpSpLocks noChangeAspect="1"/>
                  </p:cNvGrpSpPr>
                  <p:nvPr/>
                </p:nvGrpSpPr>
                <p:grpSpPr bwMode="auto">
                  <a:xfrm>
                    <a:off x="4320" y="8772"/>
                    <a:ext cx="360" cy="156"/>
                    <a:chOff x="4320" y="8772"/>
                    <a:chExt cx="360" cy="156"/>
                  </a:xfrm>
                </p:grpSpPr>
                <p:sp>
                  <p:nvSpPr>
                    <p:cNvPr id="40037" name="Line 98"/>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8" name="Line 99"/>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031" name="Group 100"/>
                  <p:cNvGrpSpPr>
                    <a:grpSpLocks noChangeAspect="1"/>
                  </p:cNvGrpSpPr>
                  <p:nvPr/>
                </p:nvGrpSpPr>
                <p:grpSpPr bwMode="auto">
                  <a:xfrm>
                    <a:off x="5400" y="8772"/>
                    <a:ext cx="360" cy="156"/>
                    <a:chOff x="4320" y="8772"/>
                    <a:chExt cx="360" cy="156"/>
                  </a:xfrm>
                </p:grpSpPr>
                <p:sp>
                  <p:nvSpPr>
                    <p:cNvPr id="40035" name="Line 101"/>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6" name="Line 102"/>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032" name="Group 103"/>
                  <p:cNvGrpSpPr>
                    <a:grpSpLocks noChangeAspect="1"/>
                  </p:cNvGrpSpPr>
                  <p:nvPr/>
                </p:nvGrpSpPr>
                <p:grpSpPr bwMode="auto">
                  <a:xfrm>
                    <a:off x="5940" y="8772"/>
                    <a:ext cx="360" cy="156"/>
                    <a:chOff x="4320" y="8772"/>
                    <a:chExt cx="360" cy="156"/>
                  </a:xfrm>
                </p:grpSpPr>
                <p:sp>
                  <p:nvSpPr>
                    <p:cNvPr id="40033" name="Line 104"/>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34" name="Line 105"/>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9984" name="Group 106"/>
                <p:cNvGrpSpPr>
                  <a:grpSpLocks noChangeAspect="1"/>
                </p:cNvGrpSpPr>
                <p:nvPr/>
              </p:nvGrpSpPr>
              <p:grpSpPr bwMode="auto">
                <a:xfrm>
                  <a:off x="3060" y="9396"/>
                  <a:ext cx="3240" cy="624"/>
                  <a:chOff x="3060" y="9396"/>
                  <a:chExt cx="3240" cy="624"/>
                </a:xfrm>
              </p:grpSpPr>
              <p:grpSp>
                <p:nvGrpSpPr>
                  <p:cNvPr id="39985" name="Group 107"/>
                  <p:cNvGrpSpPr>
                    <a:grpSpLocks noChangeAspect="1"/>
                  </p:cNvGrpSpPr>
                  <p:nvPr/>
                </p:nvGrpSpPr>
                <p:grpSpPr bwMode="auto">
                  <a:xfrm>
                    <a:off x="3060" y="9552"/>
                    <a:ext cx="3060" cy="309"/>
                    <a:chOff x="3060" y="8148"/>
                    <a:chExt cx="3060" cy="309"/>
                  </a:xfrm>
                </p:grpSpPr>
                <p:sp>
                  <p:nvSpPr>
                    <p:cNvPr id="40020" name="Text Box 10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0021" name="Text Box 10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0022" name="Text Box 11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0023" name="Text Box 11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0024" name="Text Box 11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0025" name="Text Box 11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grpSp>
                <p:nvGrpSpPr>
                  <p:cNvPr id="39986" name="Group 114"/>
                  <p:cNvGrpSpPr>
                    <a:grpSpLocks noChangeAspect="1"/>
                  </p:cNvGrpSpPr>
                  <p:nvPr/>
                </p:nvGrpSpPr>
                <p:grpSpPr bwMode="auto">
                  <a:xfrm>
                    <a:off x="3240" y="9708"/>
                    <a:ext cx="3060" cy="156"/>
                    <a:chOff x="3240" y="9240"/>
                    <a:chExt cx="3060" cy="156"/>
                  </a:xfrm>
                </p:grpSpPr>
                <p:sp>
                  <p:nvSpPr>
                    <p:cNvPr id="40014" name="Text Box 11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5" name="Text Box 11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6" name="Text Box 11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7" name="Text Box 11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8" name="Text Box 11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0019" name="Text Box 12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39987" name="Text Box 121"/>
                  <p:cNvSpPr txBox="1">
                    <a:spLocks noChangeAspect="1" noChangeArrowheads="1"/>
                  </p:cNvSpPr>
                  <p:nvPr/>
                </p:nvSpPr>
                <p:spPr bwMode="auto">
                  <a:xfrm>
                    <a:off x="4140" y="9396"/>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FILE4</a:t>
                    </a:r>
                  </a:p>
                </p:txBody>
              </p:sp>
              <p:grpSp>
                <p:nvGrpSpPr>
                  <p:cNvPr id="39988" name="Group 122"/>
                  <p:cNvGrpSpPr>
                    <a:grpSpLocks noChangeAspect="1"/>
                  </p:cNvGrpSpPr>
                  <p:nvPr/>
                </p:nvGrpSpPr>
                <p:grpSpPr bwMode="auto">
                  <a:xfrm>
                    <a:off x="3780" y="9708"/>
                    <a:ext cx="360" cy="156"/>
                    <a:chOff x="3780" y="9708"/>
                    <a:chExt cx="360" cy="156"/>
                  </a:xfrm>
                </p:grpSpPr>
                <p:sp>
                  <p:nvSpPr>
                    <p:cNvPr id="40010" name="Line 12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1" name="Line 12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2" name="Line 12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13" name="Line 12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89" name="Group 127"/>
                  <p:cNvGrpSpPr>
                    <a:grpSpLocks noChangeAspect="1"/>
                  </p:cNvGrpSpPr>
                  <p:nvPr/>
                </p:nvGrpSpPr>
                <p:grpSpPr bwMode="auto">
                  <a:xfrm>
                    <a:off x="4320" y="9708"/>
                    <a:ext cx="360" cy="156"/>
                    <a:chOff x="3780" y="9708"/>
                    <a:chExt cx="360" cy="156"/>
                  </a:xfrm>
                </p:grpSpPr>
                <p:sp>
                  <p:nvSpPr>
                    <p:cNvPr id="40006" name="Line 12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7" name="Line 12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8" name="Line 13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9" name="Line 13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90" name="Group 132"/>
                  <p:cNvGrpSpPr>
                    <a:grpSpLocks noChangeAspect="1"/>
                  </p:cNvGrpSpPr>
                  <p:nvPr/>
                </p:nvGrpSpPr>
                <p:grpSpPr bwMode="auto">
                  <a:xfrm>
                    <a:off x="4860" y="9708"/>
                    <a:ext cx="360" cy="156"/>
                    <a:chOff x="3780" y="9708"/>
                    <a:chExt cx="360" cy="156"/>
                  </a:xfrm>
                </p:grpSpPr>
                <p:sp>
                  <p:nvSpPr>
                    <p:cNvPr id="40002" name="Line 13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3" name="Line 13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4" name="Line 13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5" name="Line 13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91" name="Group 137"/>
                  <p:cNvGrpSpPr>
                    <a:grpSpLocks noChangeAspect="1"/>
                  </p:cNvGrpSpPr>
                  <p:nvPr/>
                </p:nvGrpSpPr>
                <p:grpSpPr bwMode="auto">
                  <a:xfrm>
                    <a:off x="5400" y="9708"/>
                    <a:ext cx="360" cy="156"/>
                    <a:chOff x="3780" y="9708"/>
                    <a:chExt cx="360" cy="156"/>
                  </a:xfrm>
                </p:grpSpPr>
                <p:sp>
                  <p:nvSpPr>
                    <p:cNvPr id="39998" name="Line 13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9" name="Line 13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0" name="Line 14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1" name="Line 14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92" name="Group 142"/>
                  <p:cNvGrpSpPr>
                    <a:grpSpLocks noChangeAspect="1"/>
                  </p:cNvGrpSpPr>
                  <p:nvPr/>
                </p:nvGrpSpPr>
                <p:grpSpPr bwMode="auto">
                  <a:xfrm>
                    <a:off x="5940" y="9708"/>
                    <a:ext cx="360" cy="156"/>
                    <a:chOff x="3780" y="9708"/>
                    <a:chExt cx="360" cy="156"/>
                  </a:xfrm>
                </p:grpSpPr>
                <p:sp>
                  <p:nvSpPr>
                    <p:cNvPr id="39994" name="Line 14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5" name="Line 14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6" name="Line 14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7" name="Line 14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93" name="Line 147"/>
                  <p:cNvSpPr>
                    <a:spLocks noChangeAspect="1" noChangeShapeType="1"/>
                  </p:cNvSpPr>
                  <p:nvPr/>
                </p:nvSpPr>
                <p:spPr bwMode="auto">
                  <a:xfrm>
                    <a:off x="4320" y="10020"/>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39942" name="Group 148"/>
            <p:cNvGrpSpPr>
              <a:grpSpLocks noChangeAspect="1"/>
            </p:cNvGrpSpPr>
            <p:nvPr/>
          </p:nvGrpSpPr>
          <p:grpSpPr bwMode="auto">
            <a:xfrm>
              <a:off x="7200" y="7056"/>
              <a:ext cx="2520" cy="2652"/>
              <a:chOff x="7200" y="6588"/>
              <a:chExt cx="2520" cy="2652"/>
            </a:xfrm>
          </p:grpSpPr>
          <p:grpSp>
            <p:nvGrpSpPr>
              <p:cNvPr id="39944" name="Group 149"/>
              <p:cNvGrpSpPr>
                <a:grpSpLocks noChangeAspect="1"/>
              </p:cNvGrpSpPr>
              <p:nvPr/>
            </p:nvGrpSpPr>
            <p:grpSpPr bwMode="auto">
              <a:xfrm>
                <a:off x="7200" y="6900"/>
                <a:ext cx="2520" cy="312"/>
                <a:chOff x="7200" y="6900"/>
                <a:chExt cx="2520" cy="312"/>
              </a:xfrm>
            </p:grpSpPr>
            <p:sp>
              <p:nvSpPr>
                <p:cNvPr id="39966" name="Text Box 150"/>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000">
                      <a:latin typeface="Times New Roman" pitchFamily="18" charset="0"/>
                    </a:rPr>
                    <a:t>文件名</a:t>
                  </a:r>
                </a:p>
              </p:txBody>
            </p:sp>
            <p:sp>
              <p:nvSpPr>
                <p:cNvPr id="39967" name="Text Box 151"/>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000">
                      <a:latin typeface="Times New Roman" pitchFamily="18" charset="0"/>
                    </a:rPr>
                    <a:t>起始块号</a:t>
                  </a:r>
                </a:p>
              </p:txBody>
            </p:sp>
            <p:sp>
              <p:nvSpPr>
                <p:cNvPr id="39968" name="Text Box 152"/>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000">
                      <a:latin typeface="Times New Roman" pitchFamily="18" charset="0"/>
                    </a:rPr>
                    <a:t>文件长度</a:t>
                  </a:r>
                </a:p>
              </p:txBody>
            </p:sp>
          </p:grpSp>
          <p:sp>
            <p:nvSpPr>
              <p:cNvPr id="39945" name="Text Box 153"/>
              <p:cNvSpPr txBox="1">
                <a:spLocks noChangeAspect="1" noChangeArrowheads="1"/>
              </p:cNvSpPr>
              <p:nvPr/>
            </p:nvSpPr>
            <p:spPr bwMode="auto">
              <a:xfrm>
                <a:off x="7200" y="6588"/>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000">
                    <a:latin typeface="Times New Roman" pitchFamily="18" charset="0"/>
                  </a:rPr>
                  <a:t>文件分配表</a:t>
                </a:r>
              </a:p>
            </p:txBody>
          </p:sp>
          <p:grpSp>
            <p:nvGrpSpPr>
              <p:cNvPr id="39946" name="Group 154"/>
              <p:cNvGrpSpPr>
                <a:grpSpLocks noChangeAspect="1"/>
              </p:cNvGrpSpPr>
              <p:nvPr/>
            </p:nvGrpSpPr>
            <p:grpSpPr bwMode="auto">
              <a:xfrm>
                <a:off x="7200" y="7212"/>
                <a:ext cx="2520" cy="312"/>
                <a:chOff x="7200" y="6900"/>
                <a:chExt cx="2520" cy="312"/>
              </a:xfrm>
            </p:grpSpPr>
            <p:sp>
              <p:nvSpPr>
                <p:cNvPr id="39963" name="Text Box 155"/>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FILE1</a:t>
                  </a:r>
                </a:p>
              </p:txBody>
            </p:sp>
            <p:sp>
              <p:nvSpPr>
                <p:cNvPr id="39964" name="Text Box 156"/>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1</a:t>
                  </a:r>
                </a:p>
              </p:txBody>
            </p:sp>
            <p:sp>
              <p:nvSpPr>
                <p:cNvPr id="39965" name="Text Box 157"/>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4</a:t>
                  </a:r>
                </a:p>
              </p:txBody>
            </p:sp>
          </p:grpSp>
          <p:grpSp>
            <p:nvGrpSpPr>
              <p:cNvPr id="39947" name="Group 158"/>
              <p:cNvGrpSpPr>
                <a:grpSpLocks noChangeAspect="1"/>
              </p:cNvGrpSpPr>
              <p:nvPr/>
            </p:nvGrpSpPr>
            <p:grpSpPr bwMode="auto">
              <a:xfrm>
                <a:off x="7200" y="7524"/>
                <a:ext cx="2520" cy="312"/>
                <a:chOff x="7200" y="6900"/>
                <a:chExt cx="2520" cy="312"/>
              </a:xfrm>
            </p:grpSpPr>
            <p:sp>
              <p:nvSpPr>
                <p:cNvPr id="39960" name="Text Box 159"/>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FILE2</a:t>
                  </a:r>
                </a:p>
              </p:txBody>
            </p:sp>
            <p:sp>
              <p:nvSpPr>
                <p:cNvPr id="39961" name="Text Box 160"/>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9</a:t>
                  </a:r>
                </a:p>
              </p:txBody>
            </p:sp>
            <p:sp>
              <p:nvSpPr>
                <p:cNvPr id="39962" name="Text Box 161"/>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9</a:t>
                  </a:r>
                </a:p>
              </p:txBody>
            </p:sp>
          </p:grpSp>
          <p:grpSp>
            <p:nvGrpSpPr>
              <p:cNvPr id="39948" name="Group 162"/>
              <p:cNvGrpSpPr>
                <a:grpSpLocks noChangeAspect="1"/>
              </p:cNvGrpSpPr>
              <p:nvPr/>
            </p:nvGrpSpPr>
            <p:grpSpPr bwMode="auto">
              <a:xfrm>
                <a:off x="7200" y="7836"/>
                <a:ext cx="2520" cy="312"/>
                <a:chOff x="7200" y="6900"/>
                <a:chExt cx="2520" cy="312"/>
              </a:xfrm>
            </p:grpSpPr>
            <p:sp>
              <p:nvSpPr>
                <p:cNvPr id="39957" name="Text Box 16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FILE3</a:t>
                  </a:r>
                </a:p>
              </p:txBody>
            </p:sp>
            <p:sp>
              <p:nvSpPr>
                <p:cNvPr id="39958" name="Text Box 16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20</a:t>
                  </a:r>
                </a:p>
              </p:txBody>
            </p:sp>
            <p:sp>
              <p:nvSpPr>
                <p:cNvPr id="39959" name="Text Box 16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4</a:t>
                  </a:r>
                </a:p>
              </p:txBody>
            </p:sp>
          </p:grpSp>
          <p:grpSp>
            <p:nvGrpSpPr>
              <p:cNvPr id="39949" name="Group 166"/>
              <p:cNvGrpSpPr>
                <a:grpSpLocks noChangeAspect="1"/>
              </p:cNvGrpSpPr>
              <p:nvPr/>
            </p:nvGrpSpPr>
            <p:grpSpPr bwMode="auto">
              <a:xfrm>
                <a:off x="7200" y="8148"/>
                <a:ext cx="2520" cy="312"/>
                <a:chOff x="7200" y="6900"/>
                <a:chExt cx="2520" cy="312"/>
              </a:xfrm>
            </p:grpSpPr>
            <p:sp>
              <p:nvSpPr>
                <p:cNvPr id="39954" name="Text Box 16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FILE4</a:t>
                  </a:r>
                </a:p>
              </p:txBody>
            </p:sp>
            <p:sp>
              <p:nvSpPr>
                <p:cNvPr id="39955" name="Text Box 16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31</a:t>
                  </a:r>
                </a:p>
              </p:txBody>
            </p:sp>
            <p:sp>
              <p:nvSpPr>
                <p:cNvPr id="39956" name="Text Box 16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5</a:t>
                  </a:r>
                </a:p>
              </p:txBody>
            </p:sp>
          </p:grpSp>
          <p:grpSp>
            <p:nvGrpSpPr>
              <p:cNvPr id="39950" name="Group 170"/>
              <p:cNvGrpSpPr>
                <a:grpSpLocks noChangeAspect="1"/>
              </p:cNvGrpSpPr>
              <p:nvPr/>
            </p:nvGrpSpPr>
            <p:grpSpPr bwMode="auto">
              <a:xfrm>
                <a:off x="7200" y="8460"/>
                <a:ext cx="2520" cy="780"/>
                <a:chOff x="7200" y="6900"/>
                <a:chExt cx="2520" cy="312"/>
              </a:xfrm>
            </p:grpSpPr>
            <p:sp>
              <p:nvSpPr>
                <p:cNvPr id="39951" name="Text Box 171"/>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a:t>
                  </a:r>
                </a:p>
              </p:txBody>
            </p:sp>
            <p:sp>
              <p:nvSpPr>
                <p:cNvPr id="39952" name="Text Box 172"/>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a:t>
                  </a:r>
                </a:p>
              </p:txBody>
            </p:sp>
            <p:sp>
              <p:nvSpPr>
                <p:cNvPr id="39953" name="Text Box 173"/>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000">
                      <a:latin typeface="Times New Roman" pitchFamily="18" charset="0"/>
                    </a:rPr>
                    <a:t>…</a:t>
                  </a:r>
                </a:p>
              </p:txBody>
            </p:sp>
          </p:grpSp>
        </p:grpSp>
        <p:sp>
          <p:nvSpPr>
            <p:cNvPr id="39943" name="Text Box 174"/>
            <p:cNvSpPr txBox="1">
              <a:spLocks noChangeAspect="1" noChangeArrowheads="1"/>
            </p:cNvSpPr>
            <p:nvPr/>
          </p:nvSpPr>
          <p:spPr bwMode="auto">
            <a:xfrm>
              <a:off x="2880" y="10176"/>
              <a:ext cx="68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图</a:t>
              </a:r>
              <a:r>
                <a:rPr lang="en-US" altLang="zh-CN" sz="2000" b="1">
                  <a:latin typeface="Times New Roman" pitchFamily="18" charset="0"/>
                </a:rPr>
                <a:t>5.5 </a:t>
              </a:r>
              <a:r>
                <a:rPr lang="zh-CN" altLang="en-US" sz="2000" b="1">
                  <a:latin typeface="Times New Roman" pitchFamily="18" charset="0"/>
                </a:rPr>
                <a:t>连续分配</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573213" y="44450"/>
            <a:ext cx="7570787" cy="1143000"/>
          </a:xfrm>
        </p:spPr>
        <p:txBody>
          <a:bodyPr/>
          <a:lstStyle/>
          <a:p>
            <a:pPr eaLnBrk="1" hangingPunct="1"/>
            <a:r>
              <a:rPr lang="zh-CN" altLang="en-US">
                <a:latin typeface="宋体" pitchFamily="2" charset="-122"/>
              </a:rPr>
              <a:t>连续分配的优缺点</a:t>
            </a:r>
            <a:r>
              <a:rPr lang="en-US" altLang="zh-CN">
                <a:latin typeface="宋体" pitchFamily="2" charset="-122"/>
              </a:rPr>
              <a:t>:</a:t>
            </a:r>
          </a:p>
        </p:txBody>
      </p:sp>
      <p:sp>
        <p:nvSpPr>
          <p:cNvPr id="427011" name="Rectangle 3"/>
          <p:cNvSpPr>
            <a:spLocks noGrp="1" noChangeArrowheads="1"/>
          </p:cNvSpPr>
          <p:nvPr>
            <p:ph type="body" idx="4294967295"/>
          </p:nvPr>
        </p:nvSpPr>
        <p:spPr>
          <a:xfrm>
            <a:off x="0" y="1600200"/>
            <a:ext cx="8229600" cy="4525963"/>
          </a:xfrm>
        </p:spPr>
        <p:txBody>
          <a:bodyPr/>
          <a:lstStyle/>
          <a:p>
            <a:pPr eaLnBrk="1" hangingPunct="1"/>
            <a:r>
              <a:rPr lang="zh-CN" altLang="en-US" b="0">
                <a:latin typeface="楷体_GB2312" pitchFamily="49" charset="-122"/>
                <a:ea typeface="楷体_GB2312" pitchFamily="49" charset="-122"/>
              </a:rPr>
              <a:t>优点</a:t>
            </a:r>
            <a:r>
              <a:rPr lang="en-US" altLang="zh-CN">
                <a:latin typeface="楷体_GB2312" pitchFamily="49" charset="-122"/>
                <a:ea typeface="楷体_GB2312" pitchFamily="49" charset="-122"/>
              </a:rPr>
              <a:t>:</a:t>
            </a:r>
          </a:p>
          <a:p>
            <a:pPr lvl="1" eaLnBrk="1" hangingPunct="1"/>
            <a:r>
              <a:rPr lang="zh-CN" altLang="en-US">
                <a:latin typeface="楷体_GB2312" pitchFamily="49" charset="-122"/>
                <a:ea typeface="楷体_GB2312" pitchFamily="49" charset="-122"/>
              </a:rPr>
              <a:t>简单、容易实现。 </a:t>
            </a:r>
          </a:p>
          <a:p>
            <a:pPr lvl="1" eaLnBrk="1" hangingPunct="1"/>
            <a:r>
              <a:rPr lang="zh-CN" altLang="en-US">
                <a:latin typeface="楷体_GB2312" pitchFamily="49" charset="-122"/>
                <a:ea typeface="楷体_GB2312" pitchFamily="49" charset="-122"/>
              </a:rPr>
              <a:t>对于顺序文件，能很快检索文件中的数据块</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连续读</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写多个数据块内容时，性能较好。</a:t>
            </a:r>
          </a:p>
          <a:p>
            <a:pPr eaLnBrk="1" hangingPunct="1"/>
            <a:r>
              <a:rPr lang="zh-CN" altLang="en-US" b="0">
                <a:solidFill>
                  <a:schemeClr val="tx2"/>
                </a:solidFill>
                <a:latin typeface="楷体_GB2312" pitchFamily="49" charset="-122"/>
                <a:ea typeface="楷体_GB2312" pitchFamily="49" charset="-122"/>
              </a:rPr>
              <a:t>缺点</a:t>
            </a:r>
            <a:r>
              <a:rPr lang="en-US" altLang="zh-CN" b="0">
                <a:solidFill>
                  <a:schemeClr val="tx2"/>
                </a:solidFill>
                <a:latin typeface="楷体_GB2312" pitchFamily="49" charset="-122"/>
                <a:ea typeface="楷体_GB2312" pitchFamily="49" charset="-122"/>
              </a:rPr>
              <a:t>:</a:t>
            </a:r>
            <a:endParaRPr lang="en-US" altLang="zh-CN">
              <a:latin typeface="楷体_GB2312" pitchFamily="49" charset="-122"/>
              <a:ea typeface="楷体_GB2312" pitchFamily="49" charset="-122"/>
            </a:endParaRPr>
          </a:p>
          <a:p>
            <a:pPr lvl="1" eaLnBrk="1" hangingPunct="1"/>
            <a:r>
              <a:rPr lang="zh-CN" altLang="en-US">
                <a:latin typeface="楷体_GB2312" pitchFamily="49" charset="-122"/>
                <a:ea typeface="楷体_GB2312" pitchFamily="49" charset="-122"/>
              </a:rPr>
              <a:t>它不利于文件尺寸的动态增长。 </a:t>
            </a:r>
          </a:p>
          <a:p>
            <a:pPr lvl="1" eaLnBrk="1" hangingPunct="1"/>
            <a:r>
              <a:rPr lang="zh-CN" altLang="en-US">
                <a:latin typeface="楷体_GB2312" pitchFamily="49" charset="-122"/>
                <a:ea typeface="楷体_GB2312" pitchFamily="49" charset="-122"/>
              </a:rPr>
              <a:t>该分配方案可能会导致磁盘碎片，严重降低外存空间的利用率。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7" dur="500"/>
                                        <p:tgtEl>
                                          <p:spTgt spid="4270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7011">
                                            <p:txEl>
                                              <p:pRg st="2" end="2"/>
                                            </p:txEl>
                                          </p:spTgt>
                                        </p:tgtEl>
                                        <p:attrNameLst>
                                          <p:attrName>style.visibility</p:attrName>
                                        </p:attrNameLst>
                                      </p:cBhvr>
                                      <p:to>
                                        <p:strVal val="visible"/>
                                      </p:to>
                                    </p:set>
                                    <p:animEffect transition="in" filter="blinds(horizontal)">
                                      <p:cBhvr>
                                        <p:cTn id="10" dur="500"/>
                                        <p:tgtEl>
                                          <p:spTgt spid="42701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27011">
                                            <p:txEl>
                                              <p:pRg st="4" end="4"/>
                                            </p:txEl>
                                          </p:spTgt>
                                        </p:tgtEl>
                                        <p:attrNameLst>
                                          <p:attrName>style.visibility</p:attrName>
                                        </p:attrNameLst>
                                      </p:cBhvr>
                                      <p:to>
                                        <p:strVal val="visible"/>
                                      </p:to>
                                    </p:set>
                                    <p:animEffect transition="in" filter="blinds(horizontal)">
                                      <p:cBhvr>
                                        <p:cTn id="15" dur="500"/>
                                        <p:tgtEl>
                                          <p:spTgt spid="42701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27011">
                                            <p:txEl>
                                              <p:pRg st="5" end="5"/>
                                            </p:txEl>
                                          </p:spTgt>
                                        </p:tgtEl>
                                        <p:attrNameLst>
                                          <p:attrName>style.visibility</p:attrName>
                                        </p:attrNameLst>
                                      </p:cBhvr>
                                      <p:to>
                                        <p:strVal val="visible"/>
                                      </p:to>
                                    </p:set>
                                    <p:animEffect transition="in" filter="blinds(horizontal)">
                                      <p:cBhvr>
                                        <p:cTn id="18" dur="500"/>
                                        <p:tgtEl>
                                          <p:spTgt spid="427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44450"/>
            <a:ext cx="8229600" cy="1143000"/>
          </a:xfrm>
        </p:spPr>
        <p:txBody>
          <a:bodyPr/>
          <a:lstStyle/>
          <a:p>
            <a:pPr eaLnBrk="1" hangingPunct="1"/>
            <a:r>
              <a:rPr lang="zh-CN" altLang="en-US">
                <a:latin typeface="宋体" pitchFamily="2" charset="-122"/>
              </a:rPr>
              <a:t>采用紧凑技术整理</a:t>
            </a:r>
            <a:r>
              <a:rPr lang="zh-CN" altLang="en-US"/>
              <a:t> </a:t>
            </a:r>
          </a:p>
        </p:txBody>
      </p:sp>
      <p:grpSp>
        <p:nvGrpSpPr>
          <p:cNvPr id="41987" name="Group 4"/>
          <p:cNvGrpSpPr>
            <a:grpSpLocks noChangeAspect="1"/>
          </p:cNvGrpSpPr>
          <p:nvPr/>
        </p:nvGrpSpPr>
        <p:grpSpPr bwMode="auto">
          <a:xfrm>
            <a:off x="5883275" y="2184400"/>
            <a:ext cx="3009900" cy="3168650"/>
            <a:chOff x="7380" y="2376"/>
            <a:chExt cx="2520" cy="2652"/>
          </a:xfrm>
        </p:grpSpPr>
        <p:grpSp>
          <p:nvGrpSpPr>
            <p:cNvPr id="42130" name="Group 5"/>
            <p:cNvGrpSpPr>
              <a:grpSpLocks noChangeAspect="1"/>
            </p:cNvGrpSpPr>
            <p:nvPr/>
          </p:nvGrpSpPr>
          <p:grpSpPr bwMode="auto">
            <a:xfrm>
              <a:off x="7380" y="2688"/>
              <a:ext cx="2520" cy="312"/>
              <a:chOff x="7200" y="6900"/>
              <a:chExt cx="2520" cy="312"/>
            </a:xfrm>
          </p:grpSpPr>
          <p:sp>
            <p:nvSpPr>
              <p:cNvPr id="42152" name="Text Box 6"/>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文件名</a:t>
                </a:r>
              </a:p>
            </p:txBody>
          </p:sp>
          <p:sp>
            <p:nvSpPr>
              <p:cNvPr id="42153" name="Text Box 7"/>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起始块号</a:t>
                </a:r>
              </a:p>
            </p:txBody>
          </p:sp>
          <p:sp>
            <p:nvSpPr>
              <p:cNvPr id="42154" name="Text Box 8"/>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文件长度</a:t>
                </a:r>
              </a:p>
            </p:txBody>
          </p:sp>
        </p:grpSp>
        <p:sp>
          <p:nvSpPr>
            <p:cNvPr id="42131" name="Text Box 9"/>
            <p:cNvSpPr txBox="1">
              <a:spLocks noChangeAspect="1" noChangeArrowheads="1"/>
            </p:cNvSpPr>
            <p:nvPr/>
          </p:nvSpPr>
          <p:spPr bwMode="auto">
            <a:xfrm>
              <a:off x="7380" y="2376"/>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文件分配表</a:t>
              </a:r>
            </a:p>
          </p:txBody>
        </p:sp>
        <p:grpSp>
          <p:nvGrpSpPr>
            <p:cNvPr id="42132" name="Group 10"/>
            <p:cNvGrpSpPr>
              <a:grpSpLocks noChangeAspect="1"/>
            </p:cNvGrpSpPr>
            <p:nvPr/>
          </p:nvGrpSpPr>
          <p:grpSpPr bwMode="auto">
            <a:xfrm>
              <a:off x="7380" y="3000"/>
              <a:ext cx="2520" cy="312"/>
              <a:chOff x="7200" y="6900"/>
              <a:chExt cx="2520" cy="312"/>
            </a:xfrm>
          </p:grpSpPr>
          <p:sp>
            <p:nvSpPr>
              <p:cNvPr id="42149" name="Text Box 11"/>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FILE1</a:t>
                </a:r>
              </a:p>
            </p:txBody>
          </p:sp>
          <p:sp>
            <p:nvSpPr>
              <p:cNvPr id="42150" name="Text Box 12"/>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0</a:t>
                </a:r>
              </a:p>
            </p:txBody>
          </p:sp>
          <p:sp>
            <p:nvSpPr>
              <p:cNvPr id="42151" name="Text Box 13"/>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grpSp>
        <p:grpSp>
          <p:nvGrpSpPr>
            <p:cNvPr id="42133" name="Group 14"/>
            <p:cNvGrpSpPr>
              <a:grpSpLocks noChangeAspect="1"/>
            </p:cNvGrpSpPr>
            <p:nvPr/>
          </p:nvGrpSpPr>
          <p:grpSpPr bwMode="auto">
            <a:xfrm>
              <a:off x="7380" y="3312"/>
              <a:ext cx="2520" cy="312"/>
              <a:chOff x="7200" y="6900"/>
              <a:chExt cx="2520" cy="312"/>
            </a:xfrm>
          </p:grpSpPr>
          <p:sp>
            <p:nvSpPr>
              <p:cNvPr id="42146" name="Text Box 15"/>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FILE2</a:t>
                </a:r>
              </a:p>
            </p:txBody>
          </p:sp>
          <p:sp>
            <p:nvSpPr>
              <p:cNvPr id="42147" name="Text Box 16"/>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sp>
            <p:nvSpPr>
              <p:cNvPr id="42148" name="Text Box 17"/>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9</a:t>
                </a:r>
              </a:p>
            </p:txBody>
          </p:sp>
        </p:grpSp>
        <p:grpSp>
          <p:nvGrpSpPr>
            <p:cNvPr id="42134" name="Group 18"/>
            <p:cNvGrpSpPr>
              <a:grpSpLocks noChangeAspect="1"/>
            </p:cNvGrpSpPr>
            <p:nvPr/>
          </p:nvGrpSpPr>
          <p:grpSpPr bwMode="auto">
            <a:xfrm>
              <a:off x="7380" y="3624"/>
              <a:ext cx="2520" cy="312"/>
              <a:chOff x="7200" y="6900"/>
              <a:chExt cx="2520" cy="312"/>
            </a:xfrm>
          </p:grpSpPr>
          <p:sp>
            <p:nvSpPr>
              <p:cNvPr id="42143" name="Text Box 19"/>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FILE3</a:t>
                </a:r>
              </a:p>
            </p:txBody>
          </p:sp>
          <p:sp>
            <p:nvSpPr>
              <p:cNvPr id="42144" name="Text Box 20"/>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13</a:t>
                </a:r>
              </a:p>
            </p:txBody>
          </p:sp>
          <p:sp>
            <p:nvSpPr>
              <p:cNvPr id="42145" name="Text Box 21"/>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grpSp>
        <p:grpSp>
          <p:nvGrpSpPr>
            <p:cNvPr id="42135" name="Group 22"/>
            <p:cNvGrpSpPr>
              <a:grpSpLocks noChangeAspect="1"/>
            </p:cNvGrpSpPr>
            <p:nvPr/>
          </p:nvGrpSpPr>
          <p:grpSpPr bwMode="auto">
            <a:xfrm>
              <a:off x="7380" y="3936"/>
              <a:ext cx="2520" cy="312"/>
              <a:chOff x="7200" y="6900"/>
              <a:chExt cx="2520" cy="312"/>
            </a:xfrm>
          </p:grpSpPr>
          <p:sp>
            <p:nvSpPr>
              <p:cNvPr id="42140" name="Text Box 2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FILE4</a:t>
                </a:r>
              </a:p>
            </p:txBody>
          </p:sp>
          <p:sp>
            <p:nvSpPr>
              <p:cNvPr id="42141" name="Text Box 2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17</a:t>
                </a:r>
              </a:p>
            </p:txBody>
          </p:sp>
          <p:sp>
            <p:nvSpPr>
              <p:cNvPr id="42142" name="Text Box 2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5</a:t>
                </a:r>
              </a:p>
            </p:txBody>
          </p:sp>
        </p:grpSp>
        <p:grpSp>
          <p:nvGrpSpPr>
            <p:cNvPr id="42136" name="Group 26"/>
            <p:cNvGrpSpPr>
              <a:grpSpLocks noChangeAspect="1"/>
            </p:cNvGrpSpPr>
            <p:nvPr/>
          </p:nvGrpSpPr>
          <p:grpSpPr bwMode="auto">
            <a:xfrm>
              <a:off x="7380" y="4248"/>
              <a:ext cx="2520" cy="780"/>
              <a:chOff x="7200" y="6900"/>
              <a:chExt cx="2520" cy="312"/>
            </a:xfrm>
          </p:grpSpPr>
          <p:sp>
            <p:nvSpPr>
              <p:cNvPr id="42137" name="Text Box 2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42138" name="Text Box 2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42139" name="Text Box 2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grpSp>
      </p:grpSp>
      <p:sp>
        <p:nvSpPr>
          <p:cNvPr id="41988" name="Text Box 30"/>
          <p:cNvSpPr txBox="1">
            <a:spLocks noChangeAspect="1" noChangeArrowheads="1"/>
          </p:cNvSpPr>
          <p:nvPr/>
        </p:nvSpPr>
        <p:spPr bwMode="auto">
          <a:xfrm>
            <a:off x="723900" y="5911850"/>
            <a:ext cx="8169275"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b="1">
                <a:latin typeface="Times New Roman" pitchFamily="18" charset="0"/>
              </a:rPr>
              <a:t>图</a:t>
            </a:r>
            <a:r>
              <a:rPr lang="en-US" altLang="zh-CN" sz="2800" b="1">
                <a:latin typeface="Times New Roman" pitchFamily="18" charset="0"/>
              </a:rPr>
              <a:t>5.6 </a:t>
            </a:r>
            <a:r>
              <a:rPr lang="zh-CN" altLang="en-US" sz="2800" b="1">
                <a:latin typeface="Times New Roman" pitchFamily="18" charset="0"/>
              </a:rPr>
              <a:t>连续分配（紧凑以后）</a:t>
            </a:r>
          </a:p>
        </p:txBody>
      </p:sp>
      <p:grpSp>
        <p:nvGrpSpPr>
          <p:cNvPr id="41989" name="Group 31"/>
          <p:cNvGrpSpPr>
            <a:grpSpLocks noChangeAspect="1"/>
          </p:cNvGrpSpPr>
          <p:nvPr/>
        </p:nvGrpSpPr>
        <p:grpSpPr bwMode="auto">
          <a:xfrm>
            <a:off x="723900" y="1439863"/>
            <a:ext cx="4298950" cy="4471987"/>
            <a:chOff x="2880" y="1752"/>
            <a:chExt cx="3600" cy="3744"/>
          </a:xfrm>
        </p:grpSpPr>
        <p:grpSp>
          <p:nvGrpSpPr>
            <p:cNvPr id="41990" name="Group 32"/>
            <p:cNvGrpSpPr>
              <a:grpSpLocks noChangeAspect="1"/>
            </p:cNvGrpSpPr>
            <p:nvPr/>
          </p:nvGrpSpPr>
          <p:grpSpPr bwMode="auto">
            <a:xfrm>
              <a:off x="2880" y="2688"/>
              <a:ext cx="3600" cy="2808"/>
              <a:chOff x="2880" y="2688"/>
              <a:chExt cx="3600" cy="2808"/>
            </a:xfrm>
          </p:grpSpPr>
          <p:sp>
            <p:nvSpPr>
              <p:cNvPr id="42114" name="Text Box 33"/>
              <p:cNvSpPr txBox="1">
                <a:spLocks noChangeAspect="1" noChangeArrowheads="1"/>
              </p:cNvSpPr>
              <p:nvPr/>
            </p:nvSpPr>
            <p:spPr bwMode="auto">
              <a:xfrm>
                <a:off x="468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42115" name="Text Box 34"/>
              <p:cNvSpPr txBox="1">
                <a:spLocks noChangeAspect="1" noChangeArrowheads="1"/>
              </p:cNvSpPr>
              <p:nvPr/>
            </p:nvSpPr>
            <p:spPr bwMode="auto">
              <a:xfrm>
                <a:off x="5220" y="300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42116" name="Text Box 35"/>
              <p:cNvSpPr txBox="1">
                <a:spLocks noChangeAspect="1" noChangeArrowheads="1"/>
              </p:cNvSpPr>
              <p:nvPr/>
            </p:nvSpPr>
            <p:spPr bwMode="auto">
              <a:xfrm>
                <a:off x="5760" y="300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sp>
            <p:nvSpPr>
              <p:cNvPr id="42117" name="Freeform 36"/>
              <p:cNvSpPr>
                <a:spLocks noChangeAspect="1"/>
              </p:cNvSpPr>
              <p:nvPr/>
            </p:nvSpPr>
            <p:spPr bwMode="auto">
              <a:xfrm>
                <a:off x="2880" y="5184"/>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118" name="Text Box 37"/>
              <p:cNvSpPr txBox="1">
                <a:spLocks noChangeAspect="1" noChangeArrowheads="1"/>
              </p:cNvSpPr>
              <p:nvPr/>
            </p:nvSpPr>
            <p:spPr bwMode="auto">
              <a:xfrm>
                <a:off x="324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19" name="Text Box 38"/>
              <p:cNvSpPr txBox="1">
                <a:spLocks noChangeAspect="1" noChangeArrowheads="1"/>
              </p:cNvSpPr>
              <p:nvPr/>
            </p:nvSpPr>
            <p:spPr bwMode="auto">
              <a:xfrm>
                <a:off x="378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0" name="Text Box 39"/>
              <p:cNvSpPr txBox="1">
                <a:spLocks noChangeAspect="1" noChangeArrowheads="1"/>
              </p:cNvSpPr>
              <p:nvPr/>
            </p:nvSpPr>
            <p:spPr bwMode="auto">
              <a:xfrm>
                <a:off x="432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1" name="Text Box 40"/>
              <p:cNvSpPr txBox="1">
                <a:spLocks noChangeAspect="1" noChangeArrowheads="1"/>
              </p:cNvSpPr>
              <p:nvPr/>
            </p:nvSpPr>
            <p:spPr bwMode="auto">
              <a:xfrm>
                <a:off x="3777"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2" name="Text Box 41"/>
              <p:cNvSpPr txBox="1">
                <a:spLocks noChangeAspect="1" noChangeArrowheads="1"/>
              </p:cNvSpPr>
              <p:nvPr/>
            </p:nvSpPr>
            <p:spPr bwMode="auto">
              <a:xfrm>
                <a:off x="432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3" name="Text Box 42"/>
              <p:cNvSpPr txBox="1">
                <a:spLocks noChangeAspect="1" noChangeArrowheads="1"/>
              </p:cNvSpPr>
              <p:nvPr/>
            </p:nvSpPr>
            <p:spPr bwMode="auto">
              <a:xfrm>
                <a:off x="486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4" name="Text Box 43"/>
              <p:cNvSpPr txBox="1">
                <a:spLocks noChangeAspect="1" noChangeArrowheads="1"/>
              </p:cNvSpPr>
              <p:nvPr/>
            </p:nvSpPr>
            <p:spPr bwMode="auto">
              <a:xfrm>
                <a:off x="540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5" name="Text Box 44"/>
              <p:cNvSpPr txBox="1">
                <a:spLocks noChangeAspect="1" noChangeArrowheads="1"/>
              </p:cNvSpPr>
              <p:nvPr/>
            </p:nvSpPr>
            <p:spPr bwMode="auto">
              <a:xfrm>
                <a:off x="5940" y="3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6" name="Text Box 45"/>
              <p:cNvSpPr txBox="1">
                <a:spLocks noChangeAspect="1" noChangeArrowheads="1"/>
              </p:cNvSpPr>
              <p:nvPr/>
            </p:nvSpPr>
            <p:spPr bwMode="auto">
              <a:xfrm>
                <a:off x="324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7" name="Text Box 46"/>
              <p:cNvSpPr txBox="1">
                <a:spLocks noChangeAspect="1" noChangeArrowheads="1"/>
              </p:cNvSpPr>
              <p:nvPr/>
            </p:nvSpPr>
            <p:spPr bwMode="auto">
              <a:xfrm>
                <a:off x="378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8" name="Text Box 47"/>
              <p:cNvSpPr txBox="1">
                <a:spLocks noChangeAspect="1" noChangeArrowheads="1"/>
              </p:cNvSpPr>
              <p:nvPr/>
            </p:nvSpPr>
            <p:spPr bwMode="auto">
              <a:xfrm>
                <a:off x="432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129" name="Text Box 48"/>
              <p:cNvSpPr txBox="1">
                <a:spLocks noChangeAspect="1" noChangeArrowheads="1"/>
              </p:cNvSpPr>
              <p:nvPr/>
            </p:nvSpPr>
            <p:spPr bwMode="auto">
              <a:xfrm>
                <a:off x="486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1991" name="Group 49"/>
            <p:cNvGrpSpPr>
              <a:grpSpLocks noChangeAspect="1"/>
            </p:cNvGrpSpPr>
            <p:nvPr/>
          </p:nvGrpSpPr>
          <p:grpSpPr bwMode="auto">
            <a:xfrm>
              <a:off x="2880" y="1752"/>
              <a:ext cx="3600" cy="3588"/>
              <a:chOff x="2880" y="1752"/>
              <a:chExt cx="3600" cy="3588"/>
            </a:xfrm>
          </p:grpSpPr>
          <p:grpSp>
            <p:nvGrpSpPr>
              <p:cNvPr id="41992" name="Group 50"/>
              <p:cNvGrpSpPr>
                <a:grpSpLocks noChangeAspect="1"/>
              </p:cNvGrpSpPr>
              <p:nvPr/>
            </p:nvGrpSpPr>
            <p:grpSpPr bwMode="auto">
              <a:xfrm>
                <a:off x="3780" y="3624"/>
                <a:ext cx="360" cy="156"/>
                <a:chOff x="4320" y="4092"/>
                <a:chExt cx="360" cy="156"/>
              </a:xfrm>
            </p:grpSpPr>
            <p:sp>
              <p:nvSpPr>
                <p:cNvPr id="42112" name="Line 51"/>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3" name="Line 52"/>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3" name="Group 53"/>
              <p:cNvGrpSpPr>
                <a:grpSpLocks noChangeAspect="1"/>
              </p:cNvGrpSpPr>
              <p:nvPr/>
            </p:nvGrpSpPr>
            <p:grpSpPr bwMode="auto">
              <a:xfrm>
                <a:off x="5940" y="3624"/>
                <a:ext cx="360" cy="156"/>
                <a:chOff x="3780" y="5028"/>
                <a:chExt cx="360" cy="156"/>
              </a:xfrm>
            </p:grpSpPr>
            <p:sp>
              <p:nvSpPr>
                <p:cNvPr id="42108" name="Line 54"/>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9" name="Line 55"/>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0" name="Line 56"/>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1" name="Line 57"/>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4" name="Group 58"/>
              <p:cNvGrpSpPr>
                <a:grpSpLocks noChangeAspect="1"/>
              </p:cNvGrpSpPr>
              <p:nvPr/>
            </p:nvGrpSpPr>
            <p:grpSpPr bwMode="auto">
              <a:xfrm>
                <a:off x="4320" y="3624"/>
                <a:ext cx="360" cy="156"/>
                <a:chOff x="4320" y="4092"/>
                <a:chExt cx="360" cy="156"/>
              </a:xfrm>
            </p:grpSpPr>
            <p:sp>
              <p:nvSpPr>
                <p:cNvPr id="42106" name="Line 59"/>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7" name="Line 60"/>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5" name="Group 61"/>
              <p:cNvGrpSpPr>
                <a:grpSpLocks noChangeAspect="1"/>
              </p:cNvGrpSpPr>
              <p:nvPr/>
            </p:nvGrpSpPr>
            <p:grpSpPr bwMode="auto">
              <a:xfrm>
                <a:off x="4860" y="3624"/>
                <a:ext cx="360" cy="156"/>
                <a:chOff x="4320" y="4092"/>
                <a:chExt cx="360" cy="156"/>
              </a:xfrm>
            </p:grpSpPr>
            <p:sp>
              <p:nvSpPr>
                <p:cNvPr id="42104" name="Line 62"/>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5" name="Line 63"/>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6" name="Group 64"/>
              <p:cNvGrpSpPr>
                <a:grpSpLocks noChangeAspect="1"/>
              </p:cNvGrpSpPr>
              <p:nvPr/>
            </p:nvGrpSpPr>
            <p:grpSpPr bwMode="auto">
              <a:xfrm>
                <a:off x="5400" y="3624"/>
                <a:ext cx="360" cy="156"/>
                <a:chOff x="4320" y="4092"/>
                <a:chExt cx="360" cy="156"/>
              </a:xfrm>
            </p:grpSpPr>
            <p:sp>
              <p:nvSpPr>
                <p:cNvPr id="42102" name="Line 65"/>
                <p:cNvSpPr>
                  <a:spLocks noChangeAspect="1" noChangeShapeType="1"/>
                </p:cNvSpPr>
                <p:nvPr/>
              </p:nvSpPr>
              <p:spPr bwMode="auto">
                <a:xfrm>
                  <a:off x="450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3" name="Line 66"/>
                <p:cNvSpPr>
                  <a:spLocks noChangeAspect="1" noChangeShapeType="1"/>
                </p:cNvSpPr>
                <p:nvPr/>
              </p:nvSpPr>
              <p:spPr bwMode="auto">
                <a:xfrm>
                  <a:off x="4320" y="409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7" name="Group 67"/>
              <p:cNvGrpSpPr>
                <a:grpSpLocks noChangeAspect="1"/>
              </p:cNvGrpSpPr>
              <p:nvPr/>
            </p:nvGrpSpPr>
            <p:grpSpPr bwMode="auto">
              <a:xfrm>
                <a:off x="2880" y="1752"/>
                <a:ext cx="3600" cy="3588"/>
                <a:chOff x="2880" y="1752"/>
                <a:chExt cx="3600" cy="3588"/>
              </a:xfrm>
            </p:grpSpPr>
            <p:sp>
              <p:nvSpPr>
                <p:cNvPr id="41998" name="Oval 68"/>
                <p:cNvSpPr>
                  <a:spLocks noChangeAspect="1" noChangeArrowheads="1"/>
                </p:cNvSpPr>
                <p:nvPr/>
              </p:nvSpPr>
              <p:spPr bwMode="auto">
                <a:xfrm>
                  <a:off x="2880" y="1752"/>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41999" name="Line 69"/>
                <p:cNvSpPr>
                  <a:spLocks noChangeAspect="1" noChangeShapeType="1"/>
                </p:cNvSpPr>
                <p:nvPr/>
              </p:nvSpPr>
              <p:spPr bwMode="auto">
                <a:xfrm>
                  <a:off x="2880" y="206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70"/>
                <p:cNvSpPr>
                  <a:spLocks noChangeAspect="1" noChangeShapeType="1"/>
                </p:cNvSpPr>
                <p:nvPr/>
              </p:nvSpPr>
              <p:spPr bwMode="auto">
                <a:xfrm>
                  <a:off x="6480" y="206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01" name="Group 71"/>
                <p:cNvGrpSpPr>
                  <a:grpSpLocks noChangeAspect="1"/>
                </p:cNvGrpSpPr>
                <p:nvPr/>
              </p:nvGrpSpPr>
              <p:grpSpPr bwMode="auto">
                <a:xfrm>
                  <a:off x="3060" y="4404"/>
                  <a:ext cx="3240" cy="936"/>
                  <a:chOff x="3060" y="4404"/>
                  <a:chExt cx="3240" cy="936"/>
                </a:xfrm>
              </p:grpSpPr>
              <p:sp>
                <p:nvSpPr>
                  <p:cNvPr id="42076" name="Text Box 72"/>
                  <p:cNvSpPr txBox="1">
                    <a:spLocks noChangeAspect="1" noChangeArrowheads="1"/>
                  </p:cNvSpPr>
                  <p:nvPr/>
                </p:nvSpPr>
                <p:spPr bwMode="auto">
                  <a:xfrm>
                    <a:off x="324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7" name="Text Box 73"/>
                  <p:cNvSpPr txBox="1">
                    <a:spLocks noChangeAspect="1" noChangeArrowheads="1"/>
                  </p:cNvSpPr>
                  <p:nvPr/>
                </p:nvSpPr>
                <p:spPr bwMode="auto">
                  <a:xfrm>
                    <a:off x="378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8" name="Text Box 74"/>
                  <p:cNvSpPr txBox="1">
                    <a:spLocks noChangeAspect="1" noChangeArrowheads="1"/>
                  </p:cNvSpPr>
                  <p:nvPr/>
                </p:nvSpPr>
                <p:spPr bwMode="auto">
                  <a:xfrm>
                    <a:off x="432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9" name="Text Box 75"/>
                  <p:cNvSpPr txBox="1">
                    <a:spLocks noChangeAspect="1" noChangeArrowheads="1"/>
                  </p:cNvSpPr>
                  <p:nvPr/>
                </p:nvSpPr>
                <p:spPr bwMode="auto">
                  <a:xfrm>
                    <a:off x="486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0" name="Text Box 76"/>
                  <p:cNvSpPr txBox="1">
                    <a:spLocks noChangeAspect="1" noChangeArrowheads="1"/>
                  </p:cNvSpPr>
                  <p:nvPr/>
                </p:nvSpPr>
                <p:spPr bwMode="auto">
                  <a:xfrm>
                    <a:off x="540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1" name="Text Box 77"/>
                  <p:cNvSpPr txBox="1">
                    <a:spLocks noChangeAspect="1" noChangeArrowheads="1"/>
                  </p:cNvSpPr>
                  <p:nvPr/>
                </p:nvSpPr>
                <p:spPr bwMode="auto">
                  <a:xfrm>
                    <a:off x="5940" y="456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2" name="Text Box 78"/>
                  <p:cNvSpPr txBox="1">
                    <a:spLocks noChangeAspect="1" noChangeArrowheads="1"/>
                  </p:cNvSpPr>
                  <p:nvPr/>
                </p:nvSpPr>
                <p:spPr bwMode="auto">
                  <a:xfrm>
                    <a:off x="324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3" name="Text Box 79"/>
                  <p:cNvSpPr txBox="1">
                    <a:spLocks noChangeAspect="1" noChangeArrowheads="1"/>
                  </p:cNvSpPr>
                  <p:nvPr/>
                </p:nvSpPr>
                <p:spPr bwMode="auto">
                  <a:xfrm>
                    <a:off x="378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4" name="Text Box 80"/>
                  <p:cNvSpPr txBox="1">
                    <a:spLocks noChangeAspect="1" noChangeArrowheads="1"/>
                  </p:cNvSpPr>
                  <p:nvPr/>
                </p:nvSpPr>
                <p:spPr bwMode="auto">
                  <a:xfrm>
                    <a:off x="432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5" name="Text Box 81"/>
                  <p:cNvSpPr txBox="1">
                    <a:spLocks noChangeAspect="1" noChangeArrowheads="1"/>
                  </p:cNvSpPr>
                  <p:nvPr/>
                </p:nvSpPr>
                <p:spPr bwMode="auto">
                  <a:xfrm>
                    <a:off x="486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6" name="Text Box 82"/>
                  <p:cNvSpPr txBox="1">
                    <a:spLocks noChangeAspect="1" noChangeArrowheads="1"/>
                  </p:cNvSpPr>
                  <p:nvPr/>
                </p:nvSpPr>
                <p:spPr bwMode="auto">
                  <a:xfrm>
                    <a:off x="540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87" name="Text Box 83"/>
                  <p:cNvSpPr txBox="1">
                    <a:spLocks noChangeAspect="1" noChangeArrowheads="1"/>
                  </p:cNvSpPr>
                  <p:nvPr/>
                </p:nvSpPr>
                <p:spPr bwMode="auto">
                  <a:xfrm>
                    <a:off x="5940" y="502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2088" name="Group 84"/>
                  <p:cNvGrpSpPr>
                    <a:grpSpLocks noChangeAspect="1"/>
                  </p:cNvGrpSpPr>
                  <p:nvPr/>
                </p:nvGrpSpPr>
                <p:grpSpPr bwMode="auto">
                  <a:xfrm>
                    <a:off x="3060" y="4404"/>
                    <a:ext cx="3060" cy="936"/>
                    <a:chOff x="3060" y="4404"/>
                    <a:chExt cx="3060" cy="936"/>
                  </a:xfrm>
                </p:grpSpPr>
                <p:sp>
                  <p:nvSpPr>
                    <p:cNvPr id="42089" name="Text Box 85"/>
                    <p:cNvSpPr txBox="1">
                      <a:spLocks noChangeAspect="1" noChangeArrowheads="1"/>
                    </p:cNvSpPr>
                    <p:nvPr/>
                  </p:nvSpPr>
                  <p:spPr bwMode="auto">
                    <a:xfrm>
                      <a:off x="306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2090" name="Text Box 86"/>
                    <p:cNvSpPr txBox="1">
                      <a:spLocks noChangeAspect="1" noChangeArrowheads="1"/>
                    </p:cNvSpPr>
                    <p:nvPr/>
                  </p:nvSpPr>
                  <p:spPr bwMode="auto">
                    <a:xfrm>
                      <a:off x="360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2091" name="Text Box 87"/>
                    <p:cNvSpPr txBox="1">
                      <a:spLocks noChangeAspect="1" noChangeArrowheads="1"/>
                    </p:cNvSpPr>
                    <p:nvPr/>
                  </p:nvSpPr>
                  <p:spPr bwMode="auto">
                    <a:xfrm>
                      <a:off x="414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2092" name="Text Box 88"/>
                    <p:cNvSpPr txBox="1">
                      <a:spLocks noChangeAspect="1" noChangeArrowheads="1"/>
                    </p:cNvSpPr>
                    <p:nvPr/>
                  </p:nvSpPr>
                  <p:spPr bwMode="auto">
                    <a:xfrm>
                      <a:off x="468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2093" name="Text Box 89"/>
                    <p:cNvSpPr txBox="1">
                      <a:spLocks noChangeAspect="1" noChangeArrowheads="1"/>
                    </p:cNvSpPr>
                    <p:nvPr/>
                  </p:nvSpPr>
                  <p:spPr bwMode="auto">
                    <a:xfrm>
                      <a:off x="522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2094" name="Text Box 90"/>
                    <p:cNvSpPr txBox="1">
                      <a:spLocks noChangeAspect="1" noChangeArrowheads="1"/>
                    </p:cNvSpPr>
                    <p:nvPr/>
                  </p:nvSpPr>
                  <p:spPr bwMode="auto">
                    <a:xfrm>
                      <a:off x="576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sp>
                  <p:nvSpPr>
                    <p:cNvPr id="42095" name="Text Box 91"/>
                    <p:cNvSpPr txBox="1">
                      <a:spLocks noChangeAspect="1" noChangeArrowheads="1"/>
                    </p:cNvSpPr>
                    <p:nvPr/>
                  </p:nvSpPr>
                  <p:spPr bwMode="auto">
                    <a:xfrm>
                      <a:off x="306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2096" name="Text Box 92"/>
                    <p:cNvSpPr txBox="1">
                      <a:spLocks noChangeAspect="1" noChangeArrowheads="1"/>
                    </p:cNvSpPr>
                    <p:nvPr/>
                  </p:nvSpPr>
                  <p:spPr bwMode="auto">
                    <a:xfrm>
                      <a:off x="360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2097" name="Text Box 93"/>
                    <p:cNvSpPr txBox="1">
                      <a:spLocks noChangeAspect="1" noChangeArrowheads="1"/>
                    </p:cNvSpPr>
                    <p:nvPr/>
                  </p:nvSpPr>
                  <p:spPr bwMode="auto">
                    <a:xfrm>
                      <a:off x="414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2098" name="Text Box 94"/>
                    <p:cNvSpPr txBox="1">
                      <a:spLocks noChangeAspect="1" noChangeArrowheads="1"/>
                    </p:cNvSpPr>
                    <p:nvPr/>
                  </p:nvSpPr>
                  <p:spPr bwMode="auto">
                    <a:xfrm>
                      <a:off x="468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2099" name="Text Box 95"/>
                    <p:cNvSpPr txBox="1">
                      <a:spLocks noChangeAspect="1" noChangeArrowheads="1"/>
                    </p:cNvSpPr>
                    <p:nvPr/>
                  </p:nvSpPr>
                  <p:spPr bwMode="auto">
                    <a:xfrm>
                      <a:off x="522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2100" name="Text Box 96"/>
                    <p:cNvSpPr txBox="1">
                      <a:spLocks noChangeAspect="1" noChangeArrowheads="1"/>
                    </p:cNvSpPr>
                    <p:nvPr/>
                  </p:nvSpPr>
                  <p:spPr bwMode="auto">
                    <a:xfrm>
                      <a:off x="576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sp>
                  <p:nvSpPr>
                    <p:cNvPr id="42101" name="Line 97"/>
                    <p:cNvSpPr>
                      <a:spLocks noChangeAspect="1" noChangeShapeType="1"/>
                    </p:cNvSpPr>
                    <p:nvPr/>
                  </p:nvSpPr>
                  <p:spPr bwMode="auto">
                    <a:xfrm>
                      <a:off x="4320" y="5340"/>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2002" name="Group 98"/>
                <p:cNvGrpSpPr>
                  <a:grpSpLocks noChangeAspect="1"/>
                </p:cNvGrpSpPr>
                <p:nvPr/>
              </p:nvGrpSpPr>
              <p:grpSpPr bwMode="auto">
                <a:xfrm>
                  <a:off x="3060" y="2376"/>
                  <a:ext cx="3240" cy="1404"/>
                  <a:chOff x="3060" y="2376"/>
                  <a:chExt cx="3240" cy="1404"/>
                </a:xfrm>
              </p:grpSpPr>
              <p:sp>
                <p:nvSpPr>
                  <p:cNvPr id="42045" name="Text Box 99"/>
                  <p:cNvSpPr txBox="1">
                    <a:spLocks noChangeAspect="1" noChangeArrowheads="1"/>
                  </p:cNvSpPr>
                  <p:nvPr/>
                </p:nvSpPr>
                <p:spPr bwMode="auto">
                  <a:xfrm>
                    <a:off x="360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2046" name="Text Box 100"/>
                  <p:cNvSpPr txBox="1">
                    <a:spLocks noChangeAspect="1" noChangeArrowheads="1"/>
                  </p:cNvSpPr>
                  <p:nvPr/>
                </p:nvSpPr>
                <p:spPr bwMode="auto">
                  <a:xfrm>
                    <a:off x="414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grpSp>
                <p:nvGrpSpPr>
                  <p:cNvPr id="42047" name="Group 101"/>
                  <p:cNvGrpSpPr>
                    <a:grpSpLocks noChangeAspect="1"/>
                  </p:cNvGrpSpPr>
                  <p:nvPr/>
                </p:nvGrpSpPr>
                <p:grpSpPr bwMode="auto">
                  <a:xfrm>
                    <a:off x="3060" y="2376"/>
                    <a:ext cx="3240" cy="1404"/>
                    <a:chOff x="3060" y="2376"/>
                    <a:chExt cx="3240" cy="1404"/>
                  </a:xfrm>
                </p:grpSpPr>
                <p:sp>
                  <p:nvSpPr>
                    <p:cNvPr id="42048" name="Text Box 102"/>
                    <p:cNvSpPr txBox="1">
                      <a:spLocks noChangeAspect="1" noChangeArrowheads="1"/>
                    </p:cNvSpPr>
                    <p:nvPr/>
                  </p:nvSpPr>
                  <p:spPr bwMode="auto">
                    <a:xfrm>
                      <a:off x="306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2049" name="Text Box 103"/>
                    <p:cNvSpPr txBox="1">
                      <a:spLocks noChangeAspect="1" noChangeArrowheads="1"/>
                    </p:cNvSpPr>
                    <p:nvPr/>
                  </p:nvSpPr>
                  <p:spPr bwMode="auto">
                    <a:xfrm>
                      <a:off x="468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2050" name="Text Box 104"/>
                    <p:cNvSpPr txBox="1">
                      <a:spLocks noChangeAspect="1" noChangeArrowheads="1"/>
                    </p:cNvSpPr>
                    <p:nvPr/>
                  </p:nvSpPr>
                  <p:spPr bwMode="auto">
                    <a:xfrm>
                      <a:off x="522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2051" name="Text Box 105"/>
                    <p:cNvSpPr txBox="1">
                      <a:spLocks noChangeAspect="1" noChangeArrowheads="1"/>
                    </p:cNvSpPr>
                    <p:nvPr/>
                  </p:nvSpPr>
                  <p:spPr bwMode="auto">
                    <a:xfrm>
                      <a:off x="576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sp>
                  <p:nvSpPr>
                    <p:cNvPr id="42052" name="Text Box 106"/>
                    <p:cNvSpPr txBox="1">
                      <a:spLocks noChangeAspect="1" noChangeArrowheads="1"/>
                    </p:cNvSpPr>
                    <p:nvPr/>
                  </p:nvSpPr>
                  <p:spPr bwMode="auto">
                    <a:xfrm>
                      <a:off x="3600" y="2376"/>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FILE1</a:t>
                      </a:r>
                    </a:p>
                  </p:txBody>
                </p:sp>
                <p:grpSp>
                  <p:nvGrpSpPr>
                    <p:cNvPr id="42053" name="Group 107"/>
                    <p:cNvGrpSpPr>
                      <a:grpSpLocks noChangeAspect="1"/>
                    </p:cNvGrpSpPr>
                    <p:nvPr/>
                  </p:nvGrpSpPr>
                  <p:grpSpPr bwMode="auto">
                    <a:xfrm>
                      <a:off x="3240" y="2688"/>
                      <a:ext cx="3060" cy="1092"/>
                      <a:chOff x="3240" y="2688"/>
                      <a:chExt cx="3060" cy="1092"/>
                    </a:xfrm>
                  </p:grpSpPr>
                  <p:sp>
                    <p:nvSpPr>
                      <p:cNvPr id="42067" name="Text Box 108"/>
                      <p:cNvSpPr txBox="1">
                        <a:spLocks noChangeAspect="1" noChangeArrowheads="1"/>
                      </p:cNvSpPr>
                      <p:nvPr/>
                    </p:nvSpPr>
                    <p:spPr bwMode="auto">
                      <a:xfrm>
                        <a:off x="5400" y="268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68" name="Text Box 109"/>
                      <p:cNvSpPr txBox="1">
                        <a:spLocks noChangeAspect="1" noChangeArrowheads="1"/>
                      </p:cNvSpPr>
                      <p:nvPr/>
                    </p:nvSpPr>
                    <p:spPr bwMode="auto">
                      <a:xfrm>
                        <a:off x="5940" y="268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69" name="Text Box 110"/>
                      <p:cNvSpPr txBox="1">
                        <a:spLocks noChangeAspect="1" noChangeArrowheads="1"/>
                      </p:cNvSpPr>
                      <p:nvPr/>
                    </p:nvSpPr>
                    <p:spPr bwMode="auto">
                      <a:xfrm>
                        <a:off x="3240" y="3624"/>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0" name="Text Box 111"/>
                      <p:cNvSpPr txBox="1">
                        <a:spLocks noChangeAspect="1" noChangeArrowheads="1"/>
                      </p:cNvSpPr>
                      <p:nvPr/>
                    </p:nvSpPr>
                    <p:spPr bwMode="auto">
                      <a:xfrm>
                        <a:off x="3240" y="3156"/>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1" name="Text Box 112"/>
                      <p:cNvSpPr txBox="1">
                        <a:spLocks noChangeAspect="1" noChangeArrowheads="1"/>
                      </p:cNvSpPr>
                      <p:nvPr/>
                    </p:nvSpPr>
                    <p:spPr bwMode="auto">
                      <a:xfrm>
                        <a:off x="3780" y="3156"/>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2" name="Text Box 113"/>
                      <p:cNvSpPr txBox="1">
                        <a:spLocks noChangeAspect="1" noChangeArrowheads="1"/>
                      </p:cNvSpPr>
                      <p:nvPr/>
                    </p:nvSpPr>
                    <p:spPr bwMode="auto">
                      <a:xfrm>
                        <a:off x="4320" y="3156"/>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3" name="Text Box 114"/>
                      <p:cNvSpPr txBox="1">
                        <a:spLocks noChangeAspect="1" noChangeArrowheads="1"/>
                      </p:cNvSpPr>
                      <p:nvPr/>
                    </p:nvSpPr>
                    <p:spPr bwMode="auto">
                      <a:xfrm>
                        <a:off x="4860" y="315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4" name="Text Box 115"/>
                      <p:cNvSpPr txBox="1">
                        <a:spLocks noChangeAspect="1" noChangeArrowheads="1"/>
                      </p:cNvSpPr>
                      <p:nvPr/>
                    </p:nvSpPr>
                    <p:spPr bwMode="auto">
                      <a:xfrm>
                        <a:off x="5400" y="315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2075" name="Text Box 116"/>
                      <p:cNvSpPr txBox="1">
                        <a:spLocks noChangeAspect="1" noChangeArrowheads="1"/>
                      </p:cNvSpPr>
                      <p:nvPr/>
                    </p:nvSpPr>
                    <p:spPr bwMode="auto">
                      <a:xfrm>
                        <a:off x="5940" y="315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2054" name="Text Box 117"/>
                    <p:cNvSpPr txBox="1">
                      <a:spLocks noChangeAspect="1" noChangeArrowheads="1"/>
                    </p:cNvSpPr>
                    <p:nvPr/>
                  </p:nvSpPr>
                  <p:spPr bwMode="auto">
                    <a:xfrm>
                      <a:off x="4320" y="2844"/>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FILE2</a:t>
                      </a:r>
                    </a:p>
                  </p:txBody>
                </p:sp>
                <p:grpSp>
                  <p:nvGrpSpPr>
                    <p:cNvPr id="42055" name="Group 118"/>
                    <p:cNvGrpSpPr>
                      <a:grpSpLocks noChangeAspect="1"/>
                    </p:cNvGrpSpPr>
                    <p:nvPr/>
                  </p:nvGrpSpPr>
                  <p:grpSpPr bwMode="auto">
                    <a:xfrm>
                      <a:off x="3240" y="2688"/>
                      <a:ext cx="1980" cy="156"/>
                      <a:chOff x="3240" y="2688"/>
                      <a:chExt cx="1980" cy="156"/>
                    </a:xfrm>
                  </p:grpSpPr>
                  <p:sp>
                    <p:nvSpPr>
                      <p:cNvPr id="42056" name="Text Box 119"/>
                      <p:cNvSpPr txBox="1">
                        <a:spLocks noChangeAspect="1" noChangeArrowheads="1"/>
                      </p:cNvSpPr>
                      <p:nvPr/>
                    </p:nvSpPr>
                    <p:spPr bwMode="auto">
                      <a:xfrm>
                        <a:off x="4860" y="268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2057" name="Group 120"/>
                      <p:cNvGrpSpPr>
                        <a:grpSpLocks noChangeAspect="1"/>
                      </p:cNvGrpSpPr>
                      <p:nvPr/>
                    </p:nvGrpSpPr>
                    <p:grpSpPr bwMode="auto">
                      <a:xfrm>
                        <a:off x="3780" y="2688"/>
                        <a:ext cx="360" cy="156"/>
                        <a:chOff x="3780" y="2688"/>
                        <a:chExt cx="360" cy="156"/>
                      </a:xfrm>
                    </p:grpSpPr>
                    <p:sp>
                      <p:nvSpPr>
                        <p:cNvPr id="42065" name="Line 121"/>
                        <p:cNvSpPr>
                          <a:spLocks noChangeAspect="1" noChangeShapeType="1"/>
                        </p:cNvSpPr>
                        <p:nvPr/>
                      </p:nvSpPr>
                      <p:spPr bwMode="auto">
                        <a:xfrm flipH="1">
                          <a:off x="378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6" name="Line 122"/>
                        <p:cNvSpPr>
                          <a:spLocks noChangeAspect="1" noChangeShapeType="1"/>
                        </p:cNvSpPr>
                        <p:nvPr/>
                      </p:nvSpPr>
                      <p:spPr bwMode="auto">
                        <a:xfrm flipH="1">
                          <a:off x="396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58" name="Line 123"/>
                      <p:cNvSpPr>
                        <a:spLocks noChangeAspect="1" noChangeShapeType="1"/>
                      </p:cNvSpPr>
                      <p:nvPr/>
                    </p:nvSpPr>
                    <p:spPr bwMode="auto">
                      <a:xfrm flipH="1">
                        <a:off x="432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9" name="Line 124"/>
                      <p:cNvSpPr>
                        <a:spLocks noChangeAspect="1" noChangeShapeType="1"/>
                      </p:cNvSpPr>
                      <p:nvPr/>
                    </p:nvSpPr>
                    <p:spPr bwMode="auto">
                      <a:xfrm flipH="1">
                        <a:off x="450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0" name="Line 125"/>
                      <p:cNvSpPr>
                        <a:spLocks noChangeAspect="1" noChangeShapeType="1"/>
                      </p:cNvSpPr>
                      <p:nvPr/>
                    </p:nvSpPr>
                    <p:spPr bwMode="auto">
                      <a:xfrm flipH="1">
                        <a:off x="486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1" name="Line 126"/>
                      <p:cNvSpPr>
                        <a:spLocks noChangeAspect="1" noChangeShapeType="1"/>
                      </p:cNvSpPr>
                      <p:nvPr/>
                    </p:nvSpPr>
                    <p:spPr bwMode="auto">
                      <a:xfrm flipH="1">
                        <a:off x="504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62" name="Group 127"/>
                      <p:cNvGrpSpPr>
                        <a:grpSpLocks noChangeAspect="1"/>
                      </p:cNvGrpSpPr>
                      <p:nvPr/>
                    </p:nvGrpSpPr>
                    <p:grpSpPr bwMode="auto">
                      <a:xfrm>
                        <a:off x="3240" y="2688"/>
                        <a:ext cx="360" cy="156"/>
                        <a:chOff x="3780" y="2688"/>
                        <a:chExt cx="360" cy="156"/>
                      </a:xfrm>
                    </p:grpSpPr>
                    <p:sp>
                      <p:nvSpPr>
                        <p:cNvPr id="42063" name="Line 128"/>
                        <p:cNvSpPr>
                          <a:spLocks noChangeAspect="1" noChangeShapeType="1"/>
                        </p:cNvSpPr>
                        <p:nvPr/>
                      </p:nvSpPr>
                      <p:spPr bwMode="auto">
                        <a:xfrm flipH="1">
                          <a:off x="378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4" name="Line 129"/>
                        <p:cNvSpPr>
                          <a:spLocks noChangeAspect="1" noChangeShapeType="1"/>
                        </p:cNvSpPr>
                        <p:nvPr/>
                      </p:nvSpPr>
                      <p:spPr bwMode="auto">
                        <a:xfrm flipH="1">
                          <a:off x="3960" y="268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42003" name="Group 130"/>
                <p:cNvGrpSpPr>
                  <a:grpSpLocks noChangeAspect="1"/>
                </p:cNvGrpSpPr>
                <p:nvPr/>
              </p:nvGrpSpPr>
              <p:grpSpPr bwMode="auto">
                <a:xfrm>
                  <a:off x="3060" y="3003"/>
                  <a:ext cx="3240" cy="1245"/>
                  <a:chOff x="3060" y="3003"/>
                  <a:chExt cx="3240" cy="1245"/>
                </a:xfrm>
              </p:grpSpPr>
              <p:sp>
                <p:nvSpPr>
                  <p:cNvPr id="42004" name="Text Box 131"/>
                  <p:cNvSpPr txBox="1">
                    <a:spLocks noChangeAspect="1" noChangeArrowheads="1"/>
                  </p:cNvSpPr>
                  <p:nvPr/>
                </p:nvSpPr>
                <p:spPr bwMode="auto">
                  <a:xfrm>
                    <a:off x="414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2005" name="Text Box 132"/>
                  <p:cNvSpPr txBox="1">
                    <a:spLocks noChangeAspect="1" noChangeArrowheads="1"/>
                  </p:cNvSpPr>
                  <p:nvPr/>
                </p:nvSpPr>
                <p:spPr bwMode="auto">
                  <a:xfrm>
                    <a:off x="540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2006" name="Group 133"/>
                  <p:cNvGrpSpPr>
                    <a:grpSpLocks noChangeAspect="1"/>
                  </p:cNvGrpSpPr>
                  <p:nvPr/>
                </p:nvGrpSpPr>
                <p:grpSpPr bwMode="auto">
                  <a:xfrm>
                    <a:off x="3060" y="3003"/>
                    <a:ext cx="3240" cy="1245"/>
                    <a:chOff x="3060" y="3003"/>
                    <a:chExt cx="3240" cy="1245"/>
                  </a:xfrm>
                </p:grpSpPr>
                <p:sp>
                  <p:nvSpPr>
                    <p:cNvPr id="42027" name="Text Box 134"/>
                    <p:cNvSpPr txBox="1">
                      <a:spLocks noChangeAspect="1" noChangeArrowheads="1"/>
                    </p:cNvSpPr>
                    <p:nvPr/>
                  </p:nvSpPr>
                  <p:spPr bwMode="auto">
                    <a:xfrm>
                      <a:off x="468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2028" name="Text Box 135"/>
                    <p:cNvSpPr txBox="1">
                      <a:spLocks noChangeAspect="1" noChangeArrowheads="1"/>
                    </p:cNvSpPr>
                    <p:nvPr/>
                  </p:nvSpPr>
                  <p:spPr bwMode="auto">
                    <a:xfrm>
                      <a:off x="306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2029" name="Text Box 136"/>
                    <p:cNvSpPr txBox="1">
                      <a:spLocks noChangeAspect="1" noChangeArrowheads="1"/>
                    </p:cNvSpPr>
                    <p:nvPr/>
                  </p:nvSpPr>
                  <p:spPr bwMode="auto">
                    <a:xfrm>
                      <a:off x="360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2030" name="Text Box 137"/>
                    <p:cNvSpPr txBox="1">
                      <a:spLocks noChangeAspect="1" noChangeArrowheads="1"/>
                    </p:cNvSpPr>
                    <p:nvPr/>
                  </p:nvSpPr>
                  <p:spPr bwMode="auto">
                    <a:xfrm>
                      <a:off x="468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2031" name="Text Box 138"/>
                    <p:cNvSpPr txBox="1">
                      <a:spLocks noChangeAspect="1" noChangeArrowheads="1"/>
                    </p:cNvSpPr>
                    <p:nvPr/>
                  </p:nvSpPr>
                  <p:spPr bwMode="auto">
                    <a:xfrm>
                      <a:off x="522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2032" name="Text Box 139"/>
                    <p:cNvSpPr txBox="1">
                      <a:spLocks noChangeAspect="1" noChangeArrowheads="1"/>
                    </p:cNvSpPr>
                    <p:nvPr/>
                  </p:nvSpPr>
                  <p:spPr bwMode="auto">
                    <a:xfrm>
                      <a:off x="576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sp>
                  <p:nvSpPr>
                    <p:cNvPr id="42033" name="Text Box 140"/>
                    <p:cNvSpPr txBox="1">
                      <a:spLocks noChangeAspect="1" noChangeArrowheads="1"/>
                    </p:cNvSpPr>
                    <p:nvPr/>
                  </p:nvSpPr>
                  <p:spPr bwMode="auto">
                    <a:xfrm>
                      <a:off x="5940" y="409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2034" name="Group 141"/>
                    <p:cNvGrpSpPr>
                      <a:grpSpLocks noChangeAspect="1"/>
                    </p:cNvGrpSpPr>
                    <p:nvPr/>
                  </p:nvGrpSpPr>
                  <p:grpSpPr bwMode="auto">
                    <a:xfrm>
                      <a:off x="3060" y="3003"/>
                      <a:ext cx="3060" cy="774"/>
                      <a:chOff x="3060" y="3003"/>
                      <a:chExt cx="3060" cy="774"/>
                    </a:xfrm>
                  </p:grpSpPr>
                  <p:sp>
                    <p:nvSpPr>
                      <p:cNvPr id="42036" name="Text Box 142"/>
                      <p:cNvSpPr txBox="1">
                        <a:spLocks noChangeAspect="1" noChangeArrowheads="1"/>
                      </p:cNvSpPr>
                      <p:nvPr/>
                    </p:nvSpPr>
                    <p:spPr bwMode="auto">
                      <a:xfrm>
                        <a:off x="360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42037" name="Text Box 143"/>
                      <p:cNvSpPr txBox="1">
                        <a:spLocks noChangeAspect="1" noChangeArrowheads="1"/>
                      </p:cNvSpPr>
                      <p:nvPr/>
                    </p:nvSpPr>
                    <p:spPr bwMode="auto">
                      <a:xfrm>
                        <a:off x="414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42038" name="Text Box 144"/>
                      <p:cNvSpPr txBox="1">
                        <a:spLocks noChangeAspect="1" noChangeArrowheads="1"/>
                      </p:cNvSpPr>
                      <p:nvPr/>
                    </p:nvSpPr>
                    <p:spPr bwMode="auto">
                      <a:xfrm>
                        <a:off x="306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sp>
                    <p:nvSpPr>
                      <p:cNvPr id="42039" name="Text Box 145"/>
                      <p:cNvSpPr txBox="1">
                        <a:spLocks noChangeAspect="1" noChangeArrowheads="1"/>
                      </p:cNvSpPr>
                      <p:nvPr/>
                    </p:nvSpPr>
                    <p:spPr bwMode="auto">
                      <a:xfrm>
                        <a:off x="306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2040" name="Text Box 146"/>
                      <p:cNvSpPr txBox="1">
                        <a:spLocks noChangeAspect="1" noChangeArrowheads="1"/>
                      </p:cNvSpPr>
                      <p:nvPr/>
                    </p:nvSpPr>
                    <p:spPr bwMode="auto">
                      <a:xfrm>
                        <a:off x="360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2041" name="Text Box 147"/>
                      <p:cNvSpPr txBox="1">
                        <a:spLocks noChangeAspect="1" noChangeArrowheads="1"/>
                      </p:cNvSpPr>
                      <p:nvPr/>
                    </p:nvSpPr>
                    <p:spPr bwMode="auto">
                      <a:xfrm>
                        <a:off x="414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2042" name="Text Box 148"/>
                      <p:cNvSpPr txBox="1">
                        <a:spLocks noChangeAspect="1" noChangeArrowheads="1"/>
                      </p:cNvSpPr>
                      <p:nvPr/>
                    </p:nvSpPr>
                    <p:spPr bwMode="auto">
                      <a:xfrm>
                        <a:off x="522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2043" name="Text Box 149"/>
                      <p:cNvSpPr txBox="1">
                        <a:spLocks noChangeAspect="1" noChangeArrowheads="1"/>
                      </p:cNvSpPr>
                      <p:nvPr/>
                    </p:nvSpPr>
                    <p:spPr bwMode="auto">
                      <a:xfrm>
                        <a:off x="576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sp>
                    <p:nvSpPr>
                      <p:cNvPr id="42044" name="Text Box 150"/>
                      <p:cNvSpPr txBox="1">
                        <a:spLocks noChangeAspect="1" noChangeArrowheads="1"/>
                      </p:cNvSpPr>
                      <p:nvPr/>
                    </p:nvSpPr>
                    <p:spPr bwMode="auto">
                      <a:xfrm>
                        <a:off x="4140" y="3312"/>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FILE3</a:t>
                        </a:r>
                      </a:p>
                    </p:txBody>
                  </p:sp>
                </p:grpSp>
                <p:sp>
                  <p:nvSpPr>
                    <p:cNvPr id="42035" name="Text Box 151"/>
                    <p:cNvSpPr txBox="1">
                      <a:spLocks noChangeAspect="1" noChangeArrowheads="1"/>
                    </p:cNvSpPr>
                    <p:nvPr/>
                  </p:nvSpPr>
                  <p:spPr bwMode="auto">
                    <a:xfrm>
                      <a:off x="3780" y="378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FILE4</a:t>
                      </a:r>
                    </a:p>
                  </p:txBody>
                </p:sp>
              </p:grpSp>
              <p:grpSp>
                <p:nvGrpSpPr>
                  <p:cNvPr id="42007" name="Group 152"/>
                  <p:cNvGrpSpPr>
                    <a:grpSpLocks noChangeAspect="1"/>
                  </p:cNvGrpSpPr>
                  <p:nvPr/>
                </p:nvGrpSpPr>
                <p:grpSpPr bwMode="auto">
                  <a:xfrm>
                    <a:off x="3240" y="4092"/>
                    <a:ext cx="360" cy="156"/>
                    <a:chOff x="3780" y="5028"/>
                    <a:chExt cx="360" cy="156"/>
                  </a:xfrm>
                </p:grpSpPr>
                <p:sp>
                  <p:nvSpPr>
                    <p:cNvPr id="42023" name="Line 153"/>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154"/>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155"/>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156"/>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08" name="Group 157"/>
                  <p:cNvGrpSpPr>
                    <a:grpSpLocks noChangeAspect="1"/>
                  </p:cNvGrpSpPr>
                  <p:nvPr/>
                </p:nvGrpSpPr>
                <p:grpSpPr bwMode="auto">
                  <a:xfrm>
                    <a:off x="3780" y="4092"/>
                    <a:ext cx="360" cy="156"/>
                    <a:chOff x="3780" y="5028"/>
                    <a:chExt cx="360" cy="156"/>
                  </a:xfrm>
                </p:grpSpPr>
                <p:sp>
                  <p:nvSpPr>
                    <p:cNvPr id="42019" name="Line 158"/>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159"/>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160"/>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161"/>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09" name="Group 162"/>
                  <p:cNvGrpSpPr>
                    <a:grpSpLocks noChangeAspect="1"/>
                  </p:cNvGrpSpPr>
                  <p:nvPr/>
                </p:nvGrpSpPr>
                <p:grpSpPr bwMode="auto">
                  <a:xfrm>
                    <a:off x="4320" y="4092"/>
                    <a:ext cx="360" cy="156"/>
                    <a:chOff x="3780" y="5028"/>
                    <a:chExt cx="360" cy="156"/>
                  </a:xfrm>
                </p:grpSpPr>
                <p:sp>
                  <p:nvSpPr>
                    <p:cNvPr id="42015" name="Line 163"/>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164"/>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165"/>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166"/>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10" name="Group 167"/>
                  <p:cNvGrpSpPr>
                    <a:grpSpLocks noChangeAspect="1"/>
                  </p:cNvGrpSpPr>
                  <p:nvPr/>
                </p:nvGrpSpPr>
                <p:grpSpPr bwMode="auto">
                  <a:xfrm>
                    <a:off x="4860" y="4092"/>
                    <a:ext cx="360" cy="156"/>
                    <a:chOff x="3780" y="5028"/>
                    <a:chExt cx="360" cy="156"/>
                  </a:xfrm>
                </p:grpSpPr>
                <p:sp>
                  <p:nvSpPr>
                    <p:cNvPr id="42011" name="Line 168"/>
                    <p:cNvSpPr>
                      <a:spLocks noChangeAspect="1" noChangeShapeType="1"/>
                    </p:cNvSpPr>
                    <p:nvPr/>
                  </p:nvSpPr>
                  <p:spPr bwMode="auto">
                    <a:xfrm flipH="1">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169"/>
                    <p:cNvSpPr>
                      <a:spLocks noChangeAspect="1" noChangeShapeType="1"/>
                    </p:cNvSpPr>
                    <p:nvPr/>
                  </p:nvSpPr>
                  <p:spPr bwMode="auto">
                    <a:xfrm flipH="1">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170"/>
                    <p:cNvSpPr>
                      <a:spLocks noChangeAspect="1" noChangeShapeType="1"/>
                    </p:cNvSpPr>
                    <p:nvPr/>
                  </p:nvSpPr>
                  <p:spPr bwMode="auto">
                    <a:xfrm>
                      <a:off x="378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171"/>
                    <p:cNvSpPr>
                      <a:spLocks noChangeAspect="1" noChangeShapeType="1"/>
                    </p:cNvSpPr>
                    <p:nvPr/>
                  </p:nvSpPr>
                  <p:spPr bwMode="auto">
                    <a:xfrm>
                      <a:off x="3960" y="502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0" y="0"/>
            <a:ext cx="9144000" cy="762000"/>
          </a:xfrm>
        </p:spPr>
        <p:txBody>
          <a:bodyPr/>
          <a:lstStyle/>
          <a:p>
            <a:pPr eaLnBrk="1" hangingPunct="1"/>
            <a:r>
              <a:rPr lang="zh-CN" altLang="en-US">
                <a:latin typeface="宋体" pitchFamily="2" charset="-122"/>
              </a:rPr>
              <a:t>（</a:t>
            </a:r>
            <a:r>
              <a:rPr lang="en-US" altLang="zh-CN">
                <a:latin typeface="宋体" pitchFamily="2" charset="-122"/>
              </a:rPr>
              <a:t>2</a:t>
            </a:r>
            <a:r>
              <a:rPr lang="zh-CN" altLang="en-US">
                <a:latin typeface="宋体" pitchFamily="2" charset="-122"/>
              </a:rPr>
              <a:t>） 链接分配</a:t>
            </a:r>
            <a:endParaRPr lang="zh-CN" altLang="en-US">
              <a:latin typeface="宋体" pitchFamily="2" charset="-122"/>
              <a:cs typeface="Times New Roman" pitchFamily="18" charset="0"/>
            </a:endParaRPr>
          </a:p>
        </p:txBody>
      </p:sp>
      <p:sp>
        <p:nvSpPr>
          <p:cNvPr id="431107" name="Rectangle 3"/>
          <p:cNvSpPr>
            <a:spLocks noGrp="1" noChangeArrowheads="1"/>
          </p:cNvSpPr>
          <p:nvPr>
            <p:ph type="body" idx="4294967295"/>
          </p:nvPr>
        </p:nvSpPr>
        <p:spPr>
          <a:xfrm>
            <a:off x="647700" y="1196975"/>
            <a:ext cx="8496300" cy="5400675"/>
          </a:xfrm>
        </p:spPr>
        <p:txBody>
          <a:bodyPr/>
          <a:lstStyle/>
          <a:p>
            <a:pPr marL="0" indent="0" algn="just" eaLnBrk="1" hangingPunct="1"/>
            <a:r>
              <a:rPr lang="zh-CN" altLang="en-US" sz="2800">
                <a:solidFill>
                  <a:schemeClr val="tx2"/>
                </a:solidFill>
                <a:latin typeface="宋体" pitchFamily="2" charset="-122"/>
              </a:rPr>
              <a:t>为文件分配非连续的若干数据块，数据块之间用指针相连，这种分配方式称为链接分配，以该方式管理的文件称为链接文件。</a:t>
            </a:r>
          </a:p>
          <a:p>
            <a:pPr marL="0" indent="0" algn="just" eaLnBrk="1" hangingPunct="1"/>
            <a:r>
              <a:rPr lang="zh-CN" altLang="en-US" sz="2800">
                <a:solidFill>
                  <a:schemeClr val="tx2"/>
                </a:solidFill>
                <a:latin typeface="宋体" pitchFamily="2" charset="-122"/>
              </a:rPr>
              <a:t>分配的优点</a:t>
            </a:r>
            <a:r>
              <a:rPr lang="en-US" altLang="zh-CN" sz="2800">
                <a:solidFill>
                  <a:schemeClr val="tx2"/>
                </a:solidFill>
                <a:latin typeface="宋体" pitchFamily="2" charset="-122"/>
              </a:rPr>
              <a:t>:</a:t>
            </a:r>
          </a:p>
          <a:p>
            <a:pPr marL="476250" lvl="1" indent="-196850" algn="just" eaLnBrk="1" hangingPunct="1"/>
            <a:r>
              <a:rPr lang="zh-CN" altLang="en-US" sz="2400">
                <a:solidFill>
                  <a:schemeClr val="tx2"/>
                </a:solidFill>
                <a:latin typeface="宋体" pitchFamily="2" charset="-122"/>
                <a:cs typeface="Times New Roman" pitchFamily="18" charset="0"/>
              </a:rPr>
              <a:t>链接分配技术不要求文件存储到彼此相邻的数据块中，消除连续分配引起的碎片，提高了外存空间的利用率。 </a:t>
            </a:r>
          </a:p>
          <a:p>
            <a:pPr marL="476250" lvl="1" indent="-196850" algn="just" eaLnBrk="1" hangingPunct="1"/>
            <a:r>
              <a:rPr lang="zh-CN" altLang="en-US" sz="2400">
                <a:solidFill>
                  <a:schemeClr val="tx2"/>
                </a:solidFill>
                <a:latin typeface="宋体" pitchFamily="2" charset="-122"/>
                <a:cs typeface="Times New Roman" pitchFamily="18" charset="0"/>
              </a:rPr>
              <a:t>链接分配技术还能适应文件尺寸的动态增长。</a:t>
            </a:r>
          </a:p>
          <a:p>
            <a:pPr marL="0" indent="0" algn="just" eaLnBrk="1" hangingPunct="1"/>
            <a:r>
              <a:rPr lang="zh-CN" altLang="en-US" sz="2800">
                <a:solidFill>
                  <a:schemeClr val="tx2"/>
                </a:solidFill>
                <a:latin typeface="宋体" pitchFamily="2" charset="-122"/>
              </a:rPr>
              <a:t>缺点</a:t>
            </a:r>
            <a:endParaRPr lang="zh-CN" altLang="en-US" sz="2800">
              <a:solidFill>
                <a:schemeClr val="tx2"/>
              </a:solidFill>
              <a:latin typeface="宋体" pitchFamily="2" charset="-122"/>
              <a:cs typeface="Times New Roman" pitchFamily="18" charset="0"/>
            </a:endParaRPr>
          </a:p>
          <a:p>
            <a:pPr marL="476250" lvl="1" indent="-196850" algn="just" eaLnBrk="1" hangingPunct="1"/>
            <a:r>
              <a:rPr lang="zh-CN" altLang="en-US" sz="2400">
                <a:solidFill>
                  <a:schemeClr val="tx2"/>
                </a:solidFill>
                <a:latin typeface="宋体" pitchFamily="2" charset="-122"/>
                <a:cs typeface="Times New Roman" pitchFamily="18" charset="0"/>
              </a:rPr>
              <a:t>链接分配技术适合于文件的顺序存取，但对于随机存取却相当低效。</a:t>
            </a:r>
            <a:r>
              <a:rPr lang="zh-CN" altLang="en-US" sz="2400">
                <a:solidFill>
                  <a:schemeClr val="tx2"/>
                </a:solidFill>
                <a:latin typeface="宋体" pitchFamily="2" charset="-122"/>
              </a:rPr>
              <a:t> </a:t>
            </a:r>
          </a:p>
          <a:p>
            <a:pPr marL="476250" lvl="1" indent="-196850" algn="just" eaLnBrk="1" hangingPunct="1"/>
            <a:r>
              <a:rPr lang="zh-CN" altLang="en-US" sz="2400">
                <a:solidFill>
                  <a:schemeClr val="tx2"/>
                </a:solidFill>
                <a:latin typeface="宋体" pitchFamily="2" charset="-122"/>
              </a:rPr>
              <a:t>打破了局部性原理</a:t>
            </a:r>
          </a:p>
          <a:p>
            <a:pPr marL="0" indent="0" algn="just" eaLnBrk="1" hangingPunct="1"/>
            <a:endParaRPr lang="en-US" altLang="zh-CN" sz="2800">
              <a:solidFill>
                <a:schemeClr val="tx2"/>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1107">
                                            <p:txEl>
                                              <p:pRg st="2" end="2"/>
                                            </p:txEl>
                                          </p:spTgt>
                                        </p:tgtEl>
                                        <p:attrNameLst>
                                          <p:attrName>style.visibility</p:attrName>
                                        </p:attrNameLst>
                                      </p:cBhvr>
                                      <p:to>
                                        <p:strVal val="visible"/>
                                      </p:to>
                                    </p:set>
                                    <p:animEffect transition="in" filter="blinds(horizontal)">
                                      <p:cBhvr>
                                        <p:cTn id="7" dur="500"/>
                                        <p:tgtEl>
                                          <p:spTgt spid="43110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1107">
                                            <p:txEl>
                                              <p:pRg st="3" end="3"/>
                                            </p:txEl>
                                          </p:spTgt>
                                        </p:tgtEl>
                                        <p:attrNameLst>
                                          <p:attrName>style.visibility</p:attrName>
                                        </p:attrNameLst>
                                      </p:cBhvr>
                                      <p:to>
                                        <p:strVal val="visible"/>
                                      </p:to>
                                    </p:set>
                                    <p:animEffect transition="in" filter="blinds(horizontal)">
                                      <p:cBhvr>
                                        <p:cTn id="10" dur="500"/>
                                        <p:tgtEl>
                                          <p:spTgt spid="43110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31107">
                                            <p:txEl>
                                              <p:pRg st="5" end="5"/>
                                            </p:txEl>
                                          </p:spTgt>
                                        </p:tgtEl>
                                        <p:attrNameLst>
                                          <p:attrName>style.visibility</p:attrName>
                                        </p:attrNameLst>
                                      </p:cBhvr>
                                      <p:to>
                                        <p:strVal val="visible"/>
                                      </p:to>
                                    </p:set>
                                    <p:animEffect transition="in" filter="blinds(horizontal)">
                                      <p:cBhvr>
                                        <p:cTn id="15" dur="500"/>
                                        <p:tgtEl>
                                          <p:spTgt spid="431107">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31107">
                                            <p:txEl>
                                              <p:pRg st="6" end="6"/>
                                            </p:txEl>
                                          </p:spTgt>
                                        </p:tgtEl>
                                        <p:attrNameLst>
                                          <p:attrName>style.visibility</p:attrName>
                                        </p:attrNameLst>
                                      </p:cBhvr>
                                      <p:to>
                                        <p:strVal val="visible"/>
                                      </p:to>
                                    </p:set>
                                    <p:animEffect transition="in" filter="blinds(horizontal)">
                                      <p:cBhvr>
                                        <p:cTn id="20" dur="500"/>
                                        <p:tgtEl>
                                          <p:spTgt spid="431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0" y="44450"/>
            <a:ext cx="8229600" cy="1143000"/>
          </a:xfrm>
        </p:spPr>
        <p:txBody>
          <a:bodyPr/>
          <a:lstStyle/>
          <a:p>
            <a:pPr eaLnBrk="1" hangingPunct="1"/>
            <a:r>
              <a:rPr lang="zh-CN" altLang="en-US">
                <a:latin typeface="宋体" pitchFamily="2" charset="-122"/>
              </a:rPr>
              <a:t>链接分配</a:t>
            </a:r>
          </a:p>
        </p:txBody>
      </p:sp>
      <p:grpSp>
        <p:nvGrpSpPr>
          <p:cNvPr id="44035" name="Group 5"/>
          <p:cNvGrpSpPr>
            <a:grpSpLocks noChangeAspect="1"/>
          </p:cNvGrpSpPr>
          <p:nvPr/>
        </p:nvGrpSpPr>
        <p:grpSpPr bwMode="auto">
          <a:xfrm>
            <a:off x="5472113" y="2119313"/>
            <a:ext cx="3276600" cy="2276475"/>
            <a:chOff x="6660" y="8268"/>
            <a:chExt cx="2520" cy="1752"/>
          </a:xfrm>
        </p:grpSpPr>
        <p:grpSp>
          <p:nvGrpSpPr>
            <p:cNvPr id="44158" name="Group 6"/>
            <p:cNvGrpSpPr>
              <a:grpSpLocks noChangeAspect="1"/>
            </p:cNvGrpSpPr>
            <p:nvPr/>
          </p:nvGrpSpPr>
          <p:grpSpPr bwMode="auto">
            <a:xfrm>
              <a:off x="6660" y="8580"/>
              <a:ext cx="2520" cy="312"/>
              <a:chOff x="7200" y="6900"/>
              <a:chExt cx="2520" cy="312"/>
            </a:xfrm>
          </p:grpSpPr>
          <p:sp>
            <p:nvSpPr>
              <p:cNvPr id="44168" name="Text Box 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文件名</a:t>
                </a:r>
              </a:p>
            </p:txBody>
          </p:sp>
          <p:sp>
            <p:nvSpPr>
              <p:cNvPr id="44169" name="Text Box 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起始块号</a:t>
                </a:r>
              </a:p>
            </p:txBody>
          </p:sp>
          <p:sp>
            <p:nvSpPr>
              <p:cNvPr id="44170" name="Text Box 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文件长度</a:t>
                </a:r>
              </a:p>
            </p:txBody>
          </p:sp>
        </p:grpSp>
        <p:sp>
          <p:nvSpPr>
            <p:cNvPr id="44159" name="Text Box 10"/>
            <p:cNvSpPr txBox="1">
              <a:spLocks noChangeAspect="1" noChangeArrowheads="1"/>
            </p:cNvSpPr>
            <p:nvPr/>
          </p:nvSpPr>
          <p:spPr bwMode="auto">
            <a:xfrm>
              <a:off x="6660" y="8268"/>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文件分配表</a:t>
              </a:r>
            </a:p>
          </p:txBody>
        </p:sp>
        <p:grpSp>
          <p:nvGrpSpPr>
            <p:cNvPr id="44160" name="Group 11"/>
            <p:cNvGrpSpPr>
              <a:grpSpLocks noChangeAspect="1"/>
            </p:cNvGrpSpPr>
            <p:nvPr/>
          </p:nvGrpSpPr>
          <p:grpSpPr bwMode="auto">
            <a:xfrm>
              <a:off x="6660" y="8892"/>
              <a:ext cx="2520" cy="312"/>
              <a:chOff x="7200" y="6900"/>
              <a:chExt cx="2520" cy="312"/>
            </a:xfrm>
          </p:grpSpPr>
          <p:sp>
            <p:nvSpPr>
              <p:cNvPr id="44165" name="Text Box 12"/>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FILE1</a:t>
                </a:r>
              </a:p>
            </p:txBody>
          </p:sp>
          <p:sp>
            <p:nvSpPr>
              <p:cNvPr id="44166" name="Text Box 13"/>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44167" name="Text Box 14"/>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grpSp>
        <p:grpSp>
          <p:nvGrpSpPr>
            <p:cNvPr id="44161" name="Group 15"/>
            <p:cNvGrpSpPr>
              <a:grpSpLocks noChangeAspect="1"/>
            </p:cNvGrpSpPr>
            <p:nvPr/>
          </p:nvGrpSpPr>
          <p:grpSpPr bwMode="auto">
            <a:xfrm>
              <a:off x="6660" y="9204"/>
              <a:ext cx="2520" cy="816"/>
              <a:chOff x="7200" y="6900"/>
              <a:chExt cx="2520" cy="312"/>
            </a:xfrm>
          </p:grpSpPr>
          <p:sp>
            <p:nvSpPr>
              <p:cNvPr id="44162" name="Text Box 16"/>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FILE2</a:t>
                </a:r>
              </a:p>
              <a:p>
                <a:pPr algn="ctr"/>
                <a:r>
                  <a:rPr lang="en-US" altLang="zh-CN" sz="1600" b="1">
                    <a:latin typeface="Times New Roman" pitchFamily="18" charset="0"/>
                  </a:rPr>
                  <a:t>…</a:t>
                </a:r>
              </a:p>
            </p:txBody>
          </p:sp>
          <p:sp>
            <p:nvSpPr>
              <p:cNvPr id="44163" name="Text Box 17"/>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20</a:t>
                </a:r>
              </a:p>
              <a:p>
                <a:pPr algn="ctr"/>
                <a:r>
                  <a:rPr lang="en-US" altLang="zh-CN" sz="1600" b="1">
                    <a:latin typeface="Times New Roman" pitchFamily="18" charset="0"/>
                  </a:rPr>
                  <a:t>…</a:t>
                </a:r>
              </a:p>
            </p:txBody>
          </p:sp>
          <p:sp>
            <p:nvSpPr>
              <p:cNvPr id="44164" name="Text Box 18"/>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6</a:t>
                </a:r>
              </a:p>
              <a:p>
                <a:pPr algn="ctr"/>
                <a:r>
                  <a:rPr lang="en-US" altLang="zh-CN" sz="1600" b="1">
                    <a:latin typeface="Times New Roman" pitchFamily="18" charset="0"/>
                  </a:rPr>
                  <a:t>…</a:t>
                </a:r>
              </a:p>
            </p:txBody>
          </p:sp>
        </p:grpSp>
      </p:grpSp>
      <p:sp>
        <p:nvSpPr>
          <p:cNvPr id="44036" name="Text Box 19"/>
          <p:cNvSpPr txBox="1">
            <a:spLocks noChangeAspect="1" noChangeArrowheads="1"/>
          </p:cNvSpPr>
          <p:nvPr/>
        </p:nvSpPr>
        <p:spPr bwMode="auto">
          <a:xfrm>
            <a:off x="1082675" y="5289550"/>
            <a:ext cx="69500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800">
                <a:latin typeface="Times New Roman" pitchFamily="18" charset="0"/>
              </a:rPr>
              <a:t>图</a:t>
            </a:r>
            <a:r>
              <a:rPr lang="en-US" altLang="zh-CN" sz="2800">
                <a:latin typeface="Times New Roman" pitchFamily="18" charset="0"/>
              </a:rPr>
              <a:t>5.7 </a:t>
            </a:r>
            <a:r>
              <a:rPr lang="zh-CN" altLang="en-US" sz="2800">
                <a:latin typeface="Times New Roman" pitchFamily="18" charset="0"/>
              </a:rPr>
              <a:t>链接分配</a:t>
            </a:r>
          </a:p>
        </p:txBody>
      </p:sp>
      <p:grpSp>
        <p:nvGrpSpPr>
          <p:cNvPr id="44037" name="Group 20"/>
          <p:cNvGrpSpPr>
            <a:grpSpLocks noChangeAspect="1"/>
          </p:cNvGrpSpPr>
          <p:nvPr/>
        </p:nvGrpSpPr>
        <p:grpSpPr bwMode="auto">
          <a:xfrm>
            <a:off x="900113" y="1484313"/>
            <a:ext cx="3657600" cy="3805237"/>
            <a:chOff x="2160" y="7644"/>
            <a:chExt cx="3600" cy="3744"/>
          </a:xfrm>
        </p:grpSpPr>
        <p:sp>
          <p:nvSpPr>
            <p:cNvPr id="44041" name="Oval 21"/>
            <p:cNvSpPr>
              <a:spLocks noChangeAspect="1" noChangeArrowheads="1"/>
            </p:cNvSpPr>
            <p:nvPr/>
          </p:nvSpPr>
          <p:spPr bwMode="auto">
            <a:xfrm>
              <a:off x="2160" y="7644"/>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44042" name="Line 22"/>
            <p:cNvSpPr>
              <a:spLocks noChangeAspect="1" noChangeShapeType="1"/>
            </p:cNvSpPr>
            <p:nvPr/>
          </p:nvSpPr>
          <p:spPr bwMode="auto">
            <a:xfrm>
              <a:off x="2160" y="7956"/>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23"/>
            <p:cNvSpPr>
              <a:spLocks noChangeAspect="1" noChangeShapeType="1"/>
            </p:cNvSpPr>
            <p:nvPr/>
          </p:nvSpPr>
          <p:spPr bwMode="auto">
            <a:xfrm>
              <a:off x="5760" y="7956"/>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Freeform 24"/>
            <p:cNvSpPr>
              <a:spLocks noChangeAspect="1"/>
            </p:cNvSpPr>
            <p:nvPr/>
          </p:nvSpPr>
          <p:spPr bwMode="auto">
            <a:xfrm>
              <a:off x="2160" y="11076"/>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4045" name="Group 25"/>
            <p:cNvGrpSpPr>
              <a:grpSpLocks noChangeAspect="1"/>
            </p:cNvGrpSpPr>
            <p:nvPr/>
          </p:nvGrpSpPr>
          <p:grpSpPr bwMode="auto">
            <a:xfrm>
              <a:off x="2337" y="9360"/>
              <a:ext cx="3240" cy="312"/>
              <a:chOff x="2337" y="9360"/>
              <a:chExt cx="3240" cy="312"/>
            </a:xfrm>
          </p:grpSpPr>
          <p:grpSp>
            <p:nvGrpSpPr>
              <p:cNvPr id="44144" name="Group 26"/>
              <p:cNvGrpSpPr>
                <a:grpSpLocks noChangeAspect="1"/>
              </p:cNvGrpSpPr>
              <p:nvPr/>
            </p:nvGrpSpPr>
            <p:grpSpPr bwMode="auto">
              <a:xfrm>
                <a:off x="2337" y="9360"/>
                <a:ext cx="3060" cy="309"/>
                <a:chOff x="3060" y="8148"/>
                <a:chExt cx="3060" cy="309"/>
              </a:xfrm>
            </p:grpSpPr>
            <p:sp>
              <p:nvSpPr>
                <p:cNvPr id="44152" name="Text Box 27"/>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4153" name="Text Box 28"/>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4154" name="Text Box 29"/>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4155" name="Text Box 30"/>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4156" name="Text Box 31"/>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4157" name="Text Box 32"/>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grpSp>
          <p:grpSp>
            <p:nvGrpSpPr>
              <p:cNvPr id="44145" name="Group 33"/>
              <p:cNvGrpSpPr>
                <a:grpSpLocks noChangeAspect="1"/>
              </p:cNvGrpSpPr>
              <p:nvPr/>
            </p:nvGrpSpPr>
            <p:grpSpPr bwMode="auto">
              <a:xfrm>
                <a:off x="2517" y="9516"/>
                <a:ext cx="3060" cy="156"/>
                <a:chOff x="3240" y="9240"/>
                <a:chExt cx="3060" cy="156"/>
              </a:xfrm>
            </p:grpSpPr>
            <p:sp>
              <p:nvSpPr>
                <p:cNvPr id="44146" name="Text Box 34"/>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7" name="Text Box 35"/>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8" name="Text Box 36"/>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9" name="Text Box 37"/>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50" name="Text Box 38"/>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51" name="Text Box 39"/>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grpSp>
          <p:nvGrpSpPr>
            <p:cNvPr id="44046" name="Group 40"/>
            <p:cNvGrpSpPr>
              <a:grpSpLocks noChangeAspect="1"/>
            </p:cNvGrpSpPr>
            <p:nvPr/>
          </p:nvGrpSpPr>
          <p:grpSpPr bwMode="auto">
            <a:xfrm>
              <a:off x="2337" y="8892"/>
              <a:ext cx="3240" cy="315"/>
              <a:chOff x="2337" y="8892"/>
              <a:chExt cx="3240" cy="315"/>
            </a:xfrm>
          </p:grpSpPr>
          <p:sp>
            <p:nvSpPr>
              <p:cNvPr id="44131" name="Text Box 41"/>
              <p:cNvSpPr txBox="1">
                <a:spLocks noChangeAspect="1" noChangeArrowheads="1"/>
              </p:cNvSpPr>
              <p:nvPr/>
            </p:nvSpPr>
            <p:spPr bwMode="auto">
              <a:xfrm>
                <a:off x="2880" y="889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44132" name="Text Box 42"/>
              <p:cNvSpPr txBox="1">
                <a:spLocks noChangeAspect="1" noChangeArrowheads="1"/>
              </p:cNvSpPr>
              <p:nvPr/>
            </p:nvSpPr>
            <p:spPr bwMode="auto">
              <a:xfrm>
                <a:off x="3420" y="889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44133" name="Text Box 43"/>
              <p:cNvSpPr txBox="1">
                <a:spLocks noChangeAspect="1" noChangeArrowheads="1"/>
              </p:cNvSpPr>
              <p:nvPr/>
            </p:nvSpPr>
            <p:spPr bwMode="auto">
              <a:xfrm>
                <a:off x="3960" y="889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grpSp>
            <p:nvGrpSpPr>
              <p:cNvPr id="44134" name="Group 44"/>
              <p:cNvGrpSpPr>
                <a:grpSpLocks noChangeAspect="1"/>
              </p:cNvGrpSpPr>
              <p:nvPr/>
            </p:nvGrpSpPr>
            <p:grpSpPr bwMode="auto">
              <a:xfrm>
                <a:off x="2337" y="8892"/>
                <a:ext cx="3240" cy="315"/>
                <a:chOff x="2337" y="8892"/>
                <a:chExt cx="3240" cy="315"/>
              </a:xfrm>
            </p:grpSpPr>
            <p:sp>
              <p:nvSpPr>
                <p:cNvPr id="44135" name="Text Box 45"/>
                <p:cNvSpPr txBox="1">
                  <a:spLocks noChangeAspect="1" noChangeArrowheads="1"/>
                </p:cNvSpPr>
                <p:nvPr/>
              </p:nvSpPr>
              <p:spPr bwMode="auto">
                <a:xfrm>
                  <a:off x="4500" y="889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44136" name="Text Box 46"/>
                <p:cNvSpPr txBox="1">
                  <a:spLocks noChangeAspect="1" noChangeArrowheads="1"/>
                </p:cNvSpPr>
                <p:nvPr/>
              </p:nvSpPr>
              <p:spPr bwMode="auto">
                <a:xfrm>
                  <a:off x="5040" y="889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sp>
              <p:nvSpPr>
                <p:cNvPr id="44137" name="Text Box 47"/>
                <p:cNvSpPr txBox="1">
                  <a:spLocks noChangeAspect="1" noChangeArrowheads="1"/>
                </p:cNvSpPr>
                <p:nvPr/>
              </p:nvSpPr>
              <p:spPr bwMode="auto">
                <a:xfrm>
                  <a:off x="2337" y="889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sp>
              <p:nvSpPr>
                <p:cNvPr id="44138" name="Text Box 48"/>
                <p:cNvSpPr txBox="1">
                  <a:spLocks noChangeAspect="1" noChangeArrowheads="1"/>
                </p:cNvSpPr>
                <p:nvPr/>
              </p:nvSpPr>
              <p:spPr bwMode="auto">
                <a:xfrm>
                  <a:off x="2517" y="904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39" name="Text Box 49"/>
                <p:cNvSpPr txBox="1">
                  <a:spLocks noChangeAspect="1" noChangeArrowheads="1"/>
                </p:cNvSpPr>
                <p:nvPr/>
              </p:nvSpPr>
              <p:spPr bwMode="auto">
                <a:xfrm>
                  <a:off x="3057" y="904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0" name="Text Box 50"/>
                <p:cNvSpPr txBox="1">
                  <a:spLocks noChangeAspect="1" noChangeArrowheads="1"/>
                </p:cNvSpPr>
                <p:nvPr/>
              </p:nvSpPr>
              <p:spPr bwMode="auto">
                <a:xfrm>
                  <a:off x="3597" y="904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1" name="Text Box 51"/>
                <p:cNvSpPr txBox="1">
                  <a:spLocks noChangeAspect="1" noChangeArrowheads="1"/>
                </p:cNvSpPr>
                <p:nvPr/>
              </p:nvSpPr>
              <p:spPr bwMode="auto">
                <a:xfrm>
                  <a:off x="4137" y="9051"/>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2" name="Text Box 52"/>
                <p:cNvSpPr txBox="1">
                  <a:spLocks noChangeAspect="1" noChangeArrowheads="1"/>
                </p:cNvSpPr>
                <p:nvPr/>
              </p:nvSpPr>
              <p:spPr bwMode="auto">
                <a:xfrm>
                  <a:off x="4677" y="9051"/>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43" name="Text Box 53"/>
                <p:cNvSpPr txBox="1">
                  <a:spLocks noChangeAspect="1" noChangeArrowheads="1"/>
                </p:cNvSpPr>
                <p:nvPr/>
              </p:nvSpPr>
              <p:spPr bwMode="auto">
                <a:xfrm>
                  <a:off x="5217" y="9051"/>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grpSp>
          <p:nvGrpSpPr>
            <p:cNvPr id="44047" name="Group 54"/>
            <p:cNvGrpSpPr>
              <a:grpSpLocks noChangeAspect="1"/>
            </p:cNvGrpSpPr>
            <p:nvPr/>
          </p:nvGrpSpPr>
          <p:grpSpPr bwMode="auto">
            <a:xfrm>
              <a:off x="2340" y="8271"/>
              <a:ext cx="3240" cy="813"/>
              <a:chOff x="2340" y="8271"/>
              <a:chExt cx="3240" cy="813"/>
            </a:xfrm>
          </p:grpSpPr>
          <p:grpSp>
            <p:nvGrpSpPr>
              <p:cNvPr id="44113" name="Group 55"/>
              <p:cNvGrpSpPr>
                <a:grpSpLocks noChangeAspect="1"/>
              </p:cNvGrpSpPr>
              <p:nvPr/>
            </p:nvGrpSpPr>
            <p:grpSpPr bwMode="auto">
              <a:xfrm>
                <a:off x="2340" y="8424"/>
                <a:ext cx="2880" cy="309"/>
                <a:chOff x="2880" y="7212"/>
                <a:chExt cx="2880" cy="309"/>
              </a:xfrm>
            </p:grpSpPr>
            <p:sp>
              <p:nvSpPr>
                <p:cNvPr id="44125" name="Text Box 56"/>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4126" name="Text Box 57"/>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4127" name="Text Box 58"/>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44128" name="Text Box 59"/>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4129" name="Text Box 60"/>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4130" name="Text Box 61"/>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grpSp>
            <p:nvGrpSpPr>
              <p:cNvPr id="44114" name="Group 62"/>
              <p:cNvGrpSpPr>
                <a:grpSpLocks noChangeAspect="1"/>
              </p:cNvGrpSpPr>
              <p:nvPr/>
            </p:nvGrpSpPr>
            <p:grpSpPr bwMode="auto">
              <a:xfrm>
                <a:off x="2520" y="8580"/>
                <a:ext cx="3060" cy="156"/>
                <a:chOff x="2520" y="8580"/>
                <a:chExt cx="3060" cy="156"/>
              </a:xfrm>
            </p:grpSpPr>
            <p:sp>
              <p:nvSpPr>
                <p:cNvPr id="44119" name="Text Box 63"/>
                <p:cNvSpPr txBox="1">
                  <a:spLocks noChangeAspect="1" noChangeArrowheads="1"/>
                </p:cNvSpPr>
                <p:nvPr/>
              </p:nvSpPr>
              <p:spPr bwMode="auto">
                <a:xfrm>
                  <a:off x="252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0" name="Text Box 64"/>
                <p:cNvSpPr txBox="1">
                  <a:spLocks noChangeAspect="1" noChangeArrowheads="1"/>
                </p:cNvSpPr>
                <p:nvPr/>
              </p:nvSpPr>
              <p:spPr bwMode="auto">
                <a:xfrm>
                  <a:off x="3057" y="858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1" name="Text Box 65"/>
                <p:cNvSpPr txBox="1">
                  <a:spLocks noChangeAspect="1" noChangeArrowheads="1"/>
                </p:cNvSpPr>
                <p:nvPr/>
              </p:nvSpPr>
              <p:spPr bwMode="auto">
                <a:xfrm>
                  <a:off x="360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2" name="Text Box 66"/>
                <p:cNvSpPr txBox="1">
                  <a:spLocks noChangeAspect="1" noChangeArrowheads="1"/>
                </p:cNvSpPr>
                <p:nvPr/>
              </p:nvSpPr>
              <p:spPr bwMode="auto">
                <a:xfrm>
                  <a:off x="414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3" name="Text Box 67"/>
                <p:cNvSpPr txBox="1">
                  <a:spLocks noChangeAspect="1" noChangeArrowheads="1"/>
                </p:cNvSpPr>
                <p:nvPr/>
              </p:nvSpPr>
              <p:spPr bwMode="auto">
                <a:xfrm>
                  <a:off x="4680" y="858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24" name="Text Box 68"/>
                <p:cNvSpPr txBox="1">
                  <a:spLocks noChangeAspect="1" noChangeArrowheads="1"/>
                </p:cNvSpPr>
                <p:nvPr/>
              </p:nvSpPr>
              <p:spPr bwMode="auto">
                <a:xfrm>
                  <a:off x="5220" y="858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4115" name="Text Box 69"/>
              <p:cNvSpPr txBox="1">
                <a:spLocks noChangeAspect="1" noChangeArrowheads="1"/>
              </p:cNvSpPr>
              <p:nvPr/>
            </p:nvSpPr>
            <p:spPr bwMode="auto">
              <a:xfrm>
                <a:off x="3420" y="8271"/>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FILE1</a:t>
                </a:r>
              </a:p>
            </p:txBody>
          </p:sp>
          <p:sp>
            <p:nvSpPr>
              <p:cNvPr id="44116" name="Freeform 70"/>
              <p:cNvSpPr>
                <a:spLocks noChangeAspect="1"/>
              </p:cNvSpPr>
              <p:nvPr/>
            </p:nvSpPr>
            <p:spPr bwMode="auto">
              <a:xfrm>
                <a:off x="4320" y="8772"/>
                <a:ext cx="900" cy="312"/>
              </a:xfrm>
              <a:custGeom>
                <a:avLst/>
                <a:gdLst>
                  <a:gd name="T0" fmla="*/ 47 w 1710"/>
                  <a:gd name="T1" fmla="*/ 312 h 312"/>
                  <a:gd name="T2" fmla="*/ 142 w 1710"/>
                  <a:gd name="T3" fmla="*/ 156 h 312"/>
                  <a:gd name="T4" fmla="*/ 900 w 1710"/>
                  <a:gd name="T5" fmla="*/ 0 h 312"/>
                  <a:gd name="T6" fmla="*/ 0 60000 65536"/>
                  <a:gd name="T7" fmla="*/ 0 60000 65536"/>
                  <a:gd name="T8" fmla="*/ 0 60000 65536"/>
                  <a:gd name="T9" fmla="*/ 0 w 1710"/>
                  <a:gd name="T10" fmla="*/ 0 h 312"/>
                  <a:gd name="T11" fmla="*/ 1710 w 1710"/>
                  <a:gd name="T12" fmla="*/ 312 h 312"/>
                </a:gdLst>
                <a:ahLst/>
                <a:cxnLst>
                  <a:cxn ang="T6">
                    <a:pos x="T0" y="T1"/>
                  </a:cxn>
                  <a:cxn ang="T7">
                    <a:pos x="T2" y="T3"/>
                  </a:cxn>
                  <a:cxn ang="T8">
                    <a:pos x="T4" y="T5"/>
                  </a:cxn>
                </a:cxnLst>
                <a:rect l="T9" t="T10" r="T11" b="T12"/>
                <a:pathLst>
                  <a:path w="1710" h="312">
                    <a:moveTo>
                      <a:pt x="90" y="312"/>
                    </a:moveTo>
                    <a:cubicBezTo>
                      <a:pt x="45" y="260"/>
                      <a:pt x="0" y="208"/>
                      <a:pt x="270" y="156"/>
                    </a:cubicBezTo>
                    <a:cubicBezTo>
                      <a:pt x="540" y="104"/>
                      <a:pt x="1125" y="52"/>
                      <a:pt x="171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17" name="Freeform 71"/>
              <p:cNvSpPr>
                <a:spLocks noChangeAspect="1"/>
              </p:cNvSpPr>
              <p:nvPr/>
            </p:nvSpPr>
            <p:spPr bwMode="auto">
              <a:xfrm>
                <a:off x="3420" y="8746"/>
                <a:ext cx="900" cy="338"/>
              </a:xfrm>
              <a:custGeom>
                <a:avLst/>
                <a:gdLst>
                  <a:gd name="T0" fmla="*/ 0 w 900"/>
                  <a:gd name="T1" fmla="*/ 26 h 338"/>
                  <a:gd name="T2" fmla="*/ 360 w 900"/>
                  <a:gd name="T3" fmla="*/ 26 h 338"/>
                  <a:gd name="T4" fmla="*/ 720 w 900"/>
                  <a:gd name="T5" fmla="*/ 182 h 338"/>
                  <a:gd name="T6" fmla="*/ 900 w 900"/>
                  <a:gd name="T7" fmla="*/ 338 h 338"/>
                  <a:gd name="T8" fmla="*/ 0 60000 65536"/>
                  <a:gd name="T9" fmla="*/ 0 60000 65536"/>
                  <a:gd name="T10" fmla="*/ 0 60000 65536"/>
                  <a:gd name="T11" fmla="*/ 0 60000 65536"/>
                  <a:gd name="T12" fmla="*/ 0 w 900"/>
                  <a:gd name="T13" fmla="*/ 0 h 338"/>
                  <a:gd name="T14" fmla="*/ 900 w 900"/>
                  <a:gd name="T15" fmla="*/ 338 h 338"/>
                </a:gdLst>
                <a:ahLst/>
                <a:cxnLst>
                  <a:cxn ang="T8">
                    <a:pos x="T0" y="T1"/>
                  </a:cxn>
                  <a:cxn ang="T9">
                    <a:pos x="T2" y="T3"/>
                  </a:cxn>
                  <a:cxn ang="T10">
                    <a:pos x="T4" y="T5"/>
                  </a:cxn>
                  <a:cxn ang="T11">
                    <a:pos x="T6" y="T7"/>
                  </a:cxn>
                </a:cxnLst>
                <a:rect l="T12" t="T13" r="T14" b="T15"/>
                <a:pathLst>
                  <a:path w="900" h="338">
                    <a:moveTo>
                      <a:pt x="0" y="26"/>
                    </a:moveTo>
                    <a:cubicBezTo>
                      <a:pt x="120" y="13"/>
                      <a:pt x="240" y="0"/>
                      <a:pt x="360" y="26"/>
                    </a:cubicBezTo>
                    <a:cubicBezTo>
                      <a:pt x="480" y="52"/>
                      <a:pt x="630" y="130"/>
                      <a:pt x="720" y="182"/>
                    </a:cubicBezTo>
                    <a:cubicBezTo>
                      <a:pt x="810" y="234"/>
                      <a:pt x="855" y="286"/>
                      <a:pt x="900" y="338"/>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18" name="Line 72"/>
              <p:cNvSpPr>
                <a:spLocks noChangeAspect="1" noChangeShapeType="1"/>
              </p:cNvSpPr>
              <p:nvPr/>
            </p:nvSpPr>
            <p:spPr bwMode="auto">
              <a:xfrm flipH="1">
                <a:off x="5400" y="877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048" name="Group 73"/>
            <p:cNvGrpSpPr>
              <a:grpSpLocks noChangeAspect="1"/>
            </p:cNvGrpSpPr>
            <p:nvPr/>
          </p:nvGrpSpPr>
          <p:grpSpPr bwMode="auto">
            <a:xfrm>
              <a:off x="2340" y="9672"/>
              <a:ext cx="3240" cy="1560"/>
              <a:chOff x="2340" y="9672"/>
              <a:chExt cx="3240" cy="1560"/>
            </a:xfrm>
          </p:grpSpPr>
          <p:grpSp>
            <p:nvGrpSpPr>
              <p:cNvPr id="44049" name="Group 74"/>
              <p:cNvGrpSpPr>
                <a:grpSpLocks noChangeAspect="1"/>
              </p:cNvGrpSpPr>
              <p:nvPr/>
            </p:nvGrpSpPr>
            <p:grpSpPr bwMode="auto">
              <a:xfrm>
                <a:off x="2520" y="10452"/>
                <a:ext cx="3060" cy="156"/>
                <a:chOff x="3240" y="9240"/>
                <a:chExt cx="3060" cy="156"/>
              </a:xfrm>
            </p:grpSpPr>
            <p:sp>
              <p:nvSpPr>
                <p:cNvPr id="44107" name="Text Box 7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08" name="Text Box 7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09" name="Text Box 7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10" name="Text Box 7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11" name="Text Box 7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112" name="Text Box 8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4050" name="Group 81"/>
              <p:cNvGrpSpPr>
                <a:grpSpLocks noChangeAspect="1"/>
              </p:cNvGrpSpPr>
              <p:nvPr/>
            </p:nvGrpSpPr>
            <p:grpSpPr bwMode="auto">
              <a:xfrm>
                <a:off x="2340" y="10296"/>
                <a:ext cx="3060" cy="309"/>
                <a:chOff x="3060" y="8148"/>
                <a:chExt cx="3060" cy="309"/>
              </a:xfrm>
            </p:grpSpPr>
            <p:sp>
              <p:nvSpPr>
                <p:cNvPr id="44101" name="Text Box 82"/>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4102" name="Text Box 83"/>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4103" name="Text Box 84"/>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4104" name="Text Box 85"/>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4105" name="Text Box 86"/>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4106" name="Text Box 87"/>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nvGrpSpPr>
              <p:cNvPr id="44051" name="Group 88"/>
              <p:cNvGrpSpPr>
                <a:grpSpLocks noChangeAspect="1"/>
              </p:cNvGrpSpPr>
              <p:nvPr/>
            </p:nvGrpSpPr>
            <p:grpSpPr bwMode="auto">
              <a:xfrm>
                <a:off x="2340" y="9828"/>
                <a:ext cx="3060" cy="309"/>
                <a:chOff x="3060" y="8148"/>
                <a:chExt cx="3060" cy="309"/>
              </a:xfrm>
            </p:grpSpPr>
            <p:sp>
              <p:nvSpPr>
                <p:cNvPr id="44095" name="Text Box 89"/>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4096" name="Text Box 90"/>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4097" name="Text Box 91"/>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4098" name="Text Box 92"/>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4099" name="Text Box 93"/>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4100" name="Text Box 94"/>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grpSp>
            <p:nvGrpSpPr>
              <p:cNvPr id="44052" name="Group 95"/>
              <p:cNvGrpSpPr>
                <a:grpSpLocks noChangeAspect="1"/>
              </p:cNvGrpSpPr>
              <p:nvPr/>
            </p:nvGrpSpPr>
            <p:grpSpPr bwMode="auto">
              <a:xfrm>
                <a:off x="2520" y="9984"/>
                <a:ext cx="3060" cy="156"/>
                <a:chOff x="3240" y="9240"/>
                <a:chExt cx="3060" cy="156"/>
              </a:xfrm>
            </p:grpSpPr>
            <p:sp>
              <p:nvSpPr>
                <p:cNvPr id="44089" name="Text Box 96"/>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0" name="Text Box 97"/>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1" name="Text Box 98"/>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2" name="Text Box 99"/>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3" name="Text Box 100"/>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94" name="Text Box 101"/>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4053" name="Text Box 102"/>
              <p:cNvSpPr txBox="1">
                <a:spLocks noChangeAspect="1" noChangeArrowheads="1"/>
              </p:cNvSpPr>
              <p:nvPr/>
            </p:nvSpPr>
            <p:spPr bwMode="auto">
              <a:xfrm>
                <a:off x="3780" y="9672"/>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FILE2</a:t>
                </a:r>
              </a:p>
            </p:txBody>
          </p:sp>
          <p:grpSp>
            <p:nvGrpSpPr>
              <p:cNvPr id="44054" name="Group 103"/>
              <p:cNvGrpSpPr>
                <a:grpSpLocks noChangeAspect="1"/>
              </p:cNvGrpSpPr>
              <p:nvPr/>
            </p:nvGrpSpPr>
            <p:grpSpPr bwMode="auto">
              <a:xfrm>
                <a:off x="3600" y="9984"/>
                <a:ext cx="360" cy="156"/>
                <a:chOff x="4320" y="8772"/>
                <a:chExt cx="360" cy="156"/>
              </a:xfrm>
            </p:grpSpPr>
            <p:sp>
              <p:nvSpPr>
                <p:cNvPr id="44087" name="Line 104"/>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8" name="Line 105"/>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55" name="Group 106"/>
              <p:cNvGrpSpPr>
                <a:grpSpLocks noChangeAspect="1"/>
              </p:cNvGrpSpPr>
              <p:nvPr/>
            </p:nvGrpSpPr>
            <p:grpSpPr bwMode="auto">
              <a:xfrm>
                <a:off x="2340" y="10764"/>
                <a:ext cx="3060" cy="309"/>
                <a:chOff x="3060" y="8148"/>
                <a:chExt cx="3060" cy="309"/>
              </a:xfrm>
            </p:grpSpPr>
            <p:sp>
              <p:nvSpPr>
                <p:cNvPr id="44081" name="Text Box 107"/>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4082" name="Text Box 108"/>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4083" name="Text Box 109"/>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4084" name="Text Box 110"/>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4085" name="Text Box 111"/>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4086" name="Text Box 112"/>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grpSp>
            <p:nvGrpSpPr>
              <p:cNvPr id="44056" name="Group 113"/>
              <p:cNvGrpSpPr>
                <a:grpSpLocks noChangeAspect="1"/>
              </p:cNvGrpSpPr>
              <p:nvPr/>
            </p:nvGrpSpPr>
            <p:grpSpPr bwMode="auto">
              <a:xfrm>
                <a:off x="2520" y="10920"/>
                <a:ext cx="3060" cy="156"/>
                <a:chOff x="3240" y="9240"/>
                <a:chExt cx="3060" cy="156"/>
              </a:xfrm>
            </p:grpSpPr>
            <p:sp>
              <p:nvSpPr>
                <p:cNvPr id="44075" name="Text Box 114"/>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76" name="Text Box 115"/>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77" name="Text Box 116"/>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78" name="Text Box 117"/>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79" name="Text Box 118"/>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4080" name="Text Box 119"/>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4057" name="Line 120"/>
              <p:cNvSpPr>
                <a:spLocks noChangeAspect="1" noChangeShapeType="1"/>
              </p:cNvSpPr>
              <p:nvPr/>
            </p:nvSpPr>
            <p:spPr bwMode="auto">
              <a:xfrm>
                <a:off x="3600" y="11232"/>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058" name="Group 121"/>
              <p:cNvGrpSpPr>
                <a:grpSpLocks noChangeAspect="1"/>
              </p:cNvGrpSpPr>
              <p:nvPr/>
            </p:nvGrpSpPr>
            <p:grpSpPr bwMode="auto">
              <a:xfrm>
                <a:off x="5220" y="10020"/>
                <a:ext cx="360" cy="156"/>
                <a:chOff x="4320" y="8772"/>
                <a:chExt cx="360" cy="156"/>
              </a:xfrm>
            </p:grpSpPr>
            <p:sp>
              <p:nvSpPr>
                <p:cNvPr id="44073" name="Line 122"/>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4" name="Line 123"/>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59" name="Group 124"/>
              <p:cNvGrpSpPr>
                <a:grpSpLocks noChangeAspect="1"/>
              </p:cNvGrpSpPr>
              <p:nvPr/>
            </p:nvGrpSpPr>
            <p:grpSpPr bwMode="auto">
              <a:xfrm>
                <a:off x="5220" y="10488"/>
                <a:ext cx="360" cy="156"/>
                <a:chOff x="4320" y="8772"/>
                <a:chExt cx="360" cy="156"/>
              </a:xfrm>
            </p:grpSpPr>
            <p:sp>
              <p:nvSpPr>
                <p:cNvPr id="44071" name="Line 12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2" name="Line 12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60" name="Group 127"/>
              <p:cNvGrpSpPr>
                <a:grpSpLocks noChangeAspect="1"/>
              </p:cNvGrpSpPr>
              <p:nvPr/>
            </p:nvGrpSpPr>
            <p:grpSpPr bwMode="auto">
              <a:xfrm>
                <a:off x="4680" y="10956"/>
                <a:ext cx="360" cy="156"/>
                <a:chOff x="4320" y="8772"/>
                <a:chExt cx="360" cy="156"/>
              </a:xfrm>
            </p:grpSpPr>
            <p:sp>
              <p:nvSpPr>
                <p:cNvPr id="44069" name="Line 128"/>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129"/>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61" name="Group 130"/>
              <p:cNvGrpSpPr>
                <a:grpSpLocks noChangeAspect="1"/>
              </p:cNvGrpSpPr>
              <p:nvPr/>
            </p:nvGrpSpPr>
            <p:grpSpPr bwMode="auto">
              <a:xfrm>
                <a:off x="3600" y="10488"/>
                <a:ext cx="360" cy="156"/>
                <a:chOff x="4320" y="8772"/>
                <a:chExt cx="360" cy="156"/>
              </a:xfrm>
            </p:grpSpPr>
            <p:sp>
              <p:nvSpPr>
                <p:cNvPr id="44067" name="Line 131"/>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8" name="Line 132"/>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62" name="Line 133"/>
              <p:cNvSpPr>
                <a:spLocks noChangeAspect="1" noChangeShapeType="1"/>
              </p:cNvSpPr>
              <p:nvPr/>
            </p:nvSpPr>
            <p:spPr bwMode="auto">
              <a:xfrm>
                <a:off x="3780" y="10176"/>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3" name="Freeform 134"/>
              <p:cNvSpPr>
                <a:spLocks noChangeAspect="1"/>
              </p:cNvSpPr>
              <p:nvPr/>
            </p:nvSpPr>
            <p:spPr bwMode="auto">
              <a:xfrm>
                <a:off x="4320" y="10176"/>
                <a:ext cx="900" cy="312"/>
              </a:xfrm>
              <a:custGeom>
                <a:avLst/>
                <a:gdLst>
                  <a:gd name="T0" fmla="*/ 0 w 900"/>
                  <a:gd name="T1" fmla="*/ 312 h 312"/>
                  <a:gd name="T2" fmla="*/ 180 w 900"/>
                  <a:gd name="T3" fmla="*/ 156 h 312"/>
                  <a:gd name="T4" fmla="*/ 900 w 900"/>
                  <a:gd name="T5" fmla="*/ 0 h 312"/>
                  <a:gd name="T6" fmla="*/ 0 60000 65536"/>
                  <a:gd name="T7" fmla="*/ 0 60000 65536"/>
                  <a:gd name="T8" fmla="*/ 0 60000 65536"/>
                  <a:gd name="T9" fmla="*/ 0 w 900"/>
                  <a:gd name="T10" fmla="*/ 0 h 312"/>
                  <a:gd name="T11" fmla="*/ 900 w 900"/>
                  <a:gd name="T12" fmla="*/ 312 h 312"/>
                </a:gdLst>
                <a:ahLst/>
                <a:cxnLst>
                  <a:cxn ang="T6">
                    <a:pos x="T0" y="T1"/>
                  </a:cxn>
                  <a:cxn ang="T7">
                    <a:pos x="T2" y="T3"/>
                  </a:cxn>
                  <a:cxn ang="T8">
                    <a:pos x="T4" y="T5"/>
                  </a:cxn>
                </a:cxnLst>
                <a:rect l="T9" t="T10" r="T11" b="T12"/>
                <a:pathLst>
                  <a:path w="900" h="312">
                    <a:moveTo>
                      <a:pt x="0" y="312"/>
                    </a:moveTo>
                    <a:cubicBezTo>
                      <a:pt x="15" y="260"/>
                      <a:pt x="30" y="208"/>
                      <a:pt x="180" y="156"/>
                    </a:cubicBezTo>
                    <a:cubicBezTo>
                      <a:pt x="330" y="104"/>
                      <a:pt x="615" y="52"/>
                      <a:pt x="90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64" name="Line 135"/>
              <p:cNvSpPr>
                <a:spLocks noChangeAspect="1" noChangeShapeType="1"/>
              </p:cNvSpPr>
              <p:nvPr/>
            </p:nvSpPr>
            <p:spPr bwMode="auto">
              <a:xfrm flipH="1">
                <a:off x="5400" y="10176"/>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5" name="Line 136"/>
              <p:cNvSpPr>
                <a:spLocks noChangeAspect="1" noChangeShapeType="1"/>
              </p:cNvSpPr>
              <p:nvPr/>
            </p:nvSpPr>
            <p:spPr bwMode="auto">
              <a:xfrm flipH="1">
                <a:off x="4860" y="10644"/>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6" name="Freeform 137"/>
              <p:cNvSpPr>
                <a:spLocks noChangeAspect="1"/>
              </p:cNvSpPr>
              <p:nvPr/>
            </p:nvSpPr>
            <p:spPr bwMode="auto">
              <a:xfrm>
                <a:off x="3780" y="10644"/>
                <a:ext cx="540" cy="156"/>
              </a:xfrm>
              <a:custGeom>
                <a:avLst/>
                <a:gdLst>
                  <a:gd name="T0" fmla="*/ 0 w 540"/>
                  <a:gd name="T1" fmla="*/ 0 h 156"/>
                  <a:gd name="T2" fmla="*/ 180 w 540"/>
                  <a:gd name="T3" fmla="*/ 156 h 156"/>
                  <a:gd name="T4" fmla="*/ 540 w 540"/>
                  <a:gd name="T5" fmla="*/ 0 h 156"/>
                  <a:gd name="T6" fmla="*/ 0 60000 65536"/>
                  <a:gd name="T7" fmla="*/ 0 60000 65536"/>
                  <a:gd name="T8" fmla="*/ 0 60000 65536"/>
                  <a:gd name="T9" fmla="*/ 0 w 540"/>
                  <a:gd name="T10" fmla="*/ 0 h 156"/>
                  <a:gd name="T11" fmla="*/ 540 w 540"/>
                  <a:gd name="T12" fmla="*/ 156 h 156"/>
                </a:gdLst>
                <a:ahLst/>
                <a:cxnLst>
                  <a:cxn ang="T6">
                    <a:pos x="T0" y="T1"/>
                  </a:cxn>
                  <a:cxn ang="T7">
                    <a:pos x="T2" y="T3"/>
                  </a:cxn>
                  <a:cxn ang="T8">
                    <a:pos x="T4" y="T5"/>
                  </a:cxn>
                </a:cxnLst>
                <a:rect l="T9" t="T10" r="T11" b="T12"/>
                <a:pathLst>
                  <a:path w="540" h="156">
                    <a:moveTo>
                      <a:pt x="0" y="0"/>
                    </a:moveTo>
                    <a:cubicBezTo>
                      <a:pt x="45" y="78"/>
                      <a:pt x="90" y="156"/>
                      <a:pt x="180" y="156"/>
                    </a:cubicBezTo>
                    <a:cubicBezTo>
                      <a:pt x="270" y="156"/>
                      <a:pt x="405" y="78"/>
                      <a:pt x="54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44038" name="Group 138"/>
          <p:cNvGrpSpPr>
            <a:grpSpLocks noChangeAspect="1"/>
          </p:cNvGrpSpPr>
          <p:nvPr/>
        </p:nvGrpSpPr>
        <p:grpSpPr bwMode="auto">
          <a:xfrm>
            <a:off x="2911475" y="4375150"/>
            <a:ext cx="366713" cy="158750"/>
            <a:chOff x="4320" y="8772"/>
            <a:chExt cx="360" cy="156"/>
          </a:xfrm>
        </p:grpSpPr>
        <p:sp>
          <p:nvSpPr>
            <p:cNvPr id="44039" name="Line 139"/>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0" name="Line 140"/>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4294967295"/>
          </p:nvPr>
        </p:nvSpPr>
        <p:spPr>
          <a:xfrm>
            <a:off x="0" y="1600200"/>
            <a:ext cx="8229600" cy="4525963"/>
          </a:xfrm>
        </p:spPr>
        <p:txBody>
          <a:bodyPr/>
          <a:lstStyle/>
          <a:p>
            <a:pPr eaLnBrk="1" hangingPunct="1"/>
            <a:r>
              <a:rPr lang="zh-CN" altLang="en-US">
                <a:latin typeface="宋体" pitchFamily="2" charset="-122"/>
              </a:rPr>
              <a:t>数据库是相关数据的集合，通常由若干数据库表格构成（数据库表格由若干记录构成，记录由若干字段构成）。</a:t>
            </a:r>
            <a:r>
              <a:rPr lang="zh-CN" altLang="en-US"/>
              <a:t> </a:t>
            </a:r>
          </a:p>
          <a:p>
            <a:pPr eaLnBrk="1" hangingPunct="1"/>
            <a:r>
              <a:rPr lang="zh-CN" altLang="en-US">
                <a:latin typeface="宋体" pitchFamily="2" charset="-122"/>
              </a:rPr>
              <a:t>数据库还可以由一种或多种类型的文件组成。</a:t>
            </a:r>
            <a:r>
              <a:rPr lang="zh-CN" altLang="en-US"/>
              <a:t> </a:t>
            </a:r>
          </a:p>
        </p:txBody>
      </p:sp>
    </p:spTree>
    <p:extLst>
      <p:ext uri="{BB962C8B-B14F-4D97-AF65-F5344CB8AC3E}">
        <p14:creationId xmlns:p14="http://schemas.microsoft.com/office/powerpoint/2010/main" val="1307648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0"/>
            <a:ext cx="9144000" cy="762000"/>
          </a:xfrm>
        </p:spPr>
        <p:txBody>
          <a:bodyPr/>
          <a:lstStyle/>
          <a:p>
            <a:pPr eaLnBrk="1" hangingPunct="1"/>
            <a:r>
              <a:rPr lang="zh-CN" altLang="en-US">
                <a:latin typeface="宋体" pitchFamily="2" charset="-122"/>
              </a:rPr>
              <a:t>（</a:t>
            </a:r>
            <a:r>
              <a:rPr lang="en-US" altLang="zh-CN">
                <a:latin typeface="宋体" pitchFamily="2" charset="-122"/>
              </a:rPr>
              <a:t>2</a:t>
            </a:r>
            <a:r>
              <a:rPr lang="zh-CN" altLang="en-US">
                <a:latin typeface="宋体" pitchFamily="2" charset="-122"/>
              </a:rPr>
              <a:t>） 链接分配</a:t>
            </a:r>
            <a:endParaRPr lang="zh-CN" altLang="en-US">
              <a:latin typeface="宋体" pitchFamily="2" charset="-122"/>
              <a:cs typeface="Times New Roman" pitchFamily="18" charset="0"/>
            </a:endParaRPr>
          </a:p>
        </p:txBody>
      </p:sp>
      <p:sp>
        <p:nvSpPr>
          <p:cNvPr id="45059" name="Rectangle 3"/>
          <p:cNvSpPr>
            <a:spLocks noGrp="1" noChangeArrowheads="1"/>
          </p:cNvSpPr>
          <p:nvPr>
            <p:ph type="body" idx="4294967295"/>
          </p:nvPr>
        </p:nvSpPr>
        <p:spPr>
          <a:xfrm>
            <a:off x="430213" y="1196975"/>
            <a:ext cx="8713787" cy="4992688"/>
          </a:xfrm>
        </p:spPr>
        <p:txBody>
          <a:bodyPr/>
          <a:lstStyle/>
          <a:p>
            <a:pPr marL="0" indent="0" algn="just" eaLnBrk="1" hangingPunct="1"/>
            <a:r>
              <a:rPr lang="zh-CN" altLang="en-US">
                <a:solidFill>
                  <a:schemeClr val="tx2"/>
                </a:solidFill>
                <a:latin typeface="宋体" pitchFamily="2" charset="-122"/>
              </a:rPr>
              <a:t>如何解决以上问题？</a:t>
            </a:r>
          </a:p>
          <a:p>
            <a:pPr marL="476250" lvl="1" indent="-196850" algn="just" eaLnBrk="1" hangingPunct="1"/>
            <a:r>
              <a:rPr lang="zh-CN" altLang="en-US">
                <a:solidFill>
                  <a:schemeClr val="tx2"/>
                </a:solidFill>
                <a:latin typeface="宋体" pitchFamily="2" charset="-122"/>
              </a:rPr>
              <a:t>合并整理</a:t>
            </a:r>
          </a:p>
          <a:p>
            <a:pPr marL="0" indent="0" algn="just" eaLnBrk="1" hangingPunct="1"/>
            <a:endParaRPr lang="en-US" altLang="zh-CN" b="0">
              <a:latin typeface="楷体_GB2312" pitchFamily="49" charset="-122"/>
              <a:ea typeface="楷体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708025" y="1268413"/>
            <a:ext cx="8435975" cy="3024187"/>
          </a:xfrm>
        </p:spPr>
        <p:txBody>
          <a:bodyPr/>
          <a:lstStyle/>
          <a:p>
            <a:pPr algn="l" eaLnBrk="1" hangingPunct="1"/>
            <a:r>
              <a:rPr lang="en-US" altLang="zh-CN" sz="3200">
                <a:latin typeface="宋体" pitchFamily="2" charset="-122"/>
                <a:ea typeface="楷体" pitchFamily="49" charset="-122"/>
              </a:rPr>
              <a:t>1</a:t>
            </a:r>
            <a:r>
              <a:rPr lang="zh-CN" altLang="en-US" sz="3200">
                <a:latin typeface="宋体" pitchFamily="2" charset="-122"/>
                <a:ea typeface="楷体" pitchFamily="49" charset="-122"/>
              </a:rPr>
              <a:t>、利用专门的索引块存储索引信息。</a:t>
            </a:r>
            <a:br>
              <a:rPr lang="zh-CN" altLang="en-US" sz="3200">
                <a:latin typeface="宋体" pitchFamily="2" charset="-122"/>
                <a:ea typeface="楷体" pitchFamily="49" charset="-122"/>
              </a:rPr>
            </a:br>
            <a:r>
              <a:rPr lang="en-US" altLang="zh-CN" sz="3200">
                <a:latin typeface="宋体" pitchFamily="2" charset="-122"/>
                <a:ea typeface="楷体" pitchFamily="49" charset="-122"/>
              </a:rPr>
              <a:t>2</a:t>
            </a:r>
            <a:r>
              <a:rPr lang="zh-CN" altLang="en-US" sz="3200">
                <a:latin typeface="宋体" pitchFamily="2" charset="-122"/>
                <a:ea typeface="楷体" pitchFamily="49" charset="-122"/>
              </a:rPr>
              <a:t>、一个数据块容纳不了一个文件的所有分区时，需要若干个索引结点进行存储，建立二级索引或多级索引。</a:t>
            </a:r>
            <a:r>
              <a:rPr lang="zh-CN" altLang="en-US" sz="3200">
                <a:latin typeface="宋体" pitchFamily="2" charset="-122"/>
              </a:rPr>
              <a:t> </a:t>
            </a:r>
            <a:r>
              <a:rPr lang="zh-CN" altLang="en-US"/>
              <a:t> </a:t>
            </a:r>
          </a:p>
        </p:txBody>
      </p:sp>
      <p:sp>
        <p:nvSpPr>
          <p:cNvPr id="46083" name="Rectangle 119"/>
          <p:cNvSpPr>
            <a:spLocks noChangeArrowheads="1"/>
          </p:cNvSpPr>
          <p:nvPr/>
        </p:nvSpPr>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800" b="1">
                <a:solidFill>
                  <a:schemeClr val="tx2"/>
                </a:solidFill>
                <a:latin typeface="宋体" pitchFamily="2" charset="-122"/>
                <a:ea typeface="黑体" pitchFamily="49" charset="-122"/>
              </a:rPr>
              <a:t>（</a:t>
            </a:r>
            <a:r>
              <a:rPr lang="en-US" altLang="zh-CN" sz="4800" b="1">
                <a:solidFill>
                  <a:schemeClr val="tx2"/>
                </a:solidFill>
                <a:latin typeface="宋体" pitchFamily="2" charset="-122"/>
                <a:ea typeface="黑体" pitchFamily="49" charset="-122"/>
              </a:rPr>
              <a:t>3</a:t>
            </a:r>
            <a:r>
              <a:rPr lang="zh-CN" altLang="en-US" sz="4800" b="1">
                <a:solidFill>
                  <a:schemeClr val="tx2"/>
                </a:solidFill>
                <a:latin typeface="宋体" pitchFamily="2" charset="-122"/>
                <a:ea typeface="黑体" pitchFamily="49" charset="-122"/>
              </a:rPr>
              <a:t>）索引分配</a:t>
            </a:r>
            <a:r>
              <a:rPr lang="zh-CN" altLang="en-US" sz="4800" b="1">
                <a:solidFill>
                  <a:schemeClr val="tx2"/>
                </a:solidFill>
                <a:ea typeface="黑体" pitchFamily="49" charset="-122"/>
              </a:rPr>
              <a:t> </a:t>
            </a:r>
            <a:endParaRPr lang="zh-CN" altLang="en-US" sz="3200" b="1">
              <a:solidFill>
                <a:schemeClr val="tx2"/>
              </a:solidFill>
              <a:ea typeface="黑体"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5"/>
          <p:cNvGrpSpPr>
            <a:grpSpLocks noChangeAspect="1"/>
          </p:cNvGrpSpPr>
          <p:nvPr/>
        </p:nvGrpSpPr>
        <p:grpSpPr bwMode="auto">
          <a:xfrm>
            <a:off x="4144963" y="2868613"/>
            <a:ext cx="979487" cy="173037"/>
            <a:chOff x="4860" y="6468"/>
            <a:chExt cx="900" cy="159"/>
          </a:xfrm>
        </p:grpSpPr>
        <p:sp>
          <p:nvSpPr>
            <p:cNvPr id="47218" name="Text Box 6"/>
            <p:cNvSpPr txBox="1">
              <a:spLocks noChangeAspect="1" noChangeArrowheads="1"/>
            </p:cNvSpPr>
            <p:nvPr/>
          </p:nvSpPr>
          <p:spPr bwMode="auto">
            <a:xfrm>
              <a:off x="4860" y="6471"/>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19" name="Text Box 7"/>
            <p:cNvSpPr txBox="1">
              <a:spLocks noChangeAspect="1" noChangeArrowheads="1"/>
            </p:cNvSpPr>
            <p:nvPr/>
          </p:nvSpPr>
          <p:spPr bwMode="auto">
            <a:xfrm>
              <a:off x="5400" y="6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07" name="Group 9"/>
          <p:cNvGrpSpPr>
            <a:grpSpLocks noChangeAspect="1"/>
          </p:cNvGrpSpPr>
          <p:nvPr/>
        </p:nvGrpSpPr>
        <p:grpSpPr bwMode="auto">
          <a:xfrm>
            <a:off x="5776913" y="1341438"/>
            <a:ext cx="2217737" cy="2016125"/>
            <a:chOff x="7080" y="1596"/>
            <a:chExt cx="1740" cy="1752"/>
          </a:xfrm>
        </p:grpSpPr>
        <p:sp>
          <p:nvSpPr>
            <p:cNvPr id="47211" name="Text Box 10"/>
            <p:cNvSpPr txBox="1">
              <a:spLocks noChangeAspect="1" noChangeArrowheads="1"/>
            </p:cNvSpPr>
            <p:nvPr/>
          </p:nvSpPr>
          <p:spPr bwMode="auto">
            <a:xfrm>
              <a:off x="7080" y="1911"/>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文件名</a:t>
              </a:r>
            </a:p>
          </p:txBody>
        </p:sp>
        <p:sp>
          <p:nvSpPr>
            <p:cNvPr id="47212" name="Text Box 11"/>
            <p:cNvSpPr txBox="1">
              <a:spLocks noChangeAspect="1" noChangeArrowheads="1"/>
            </p:cNvSpPr>
            <p:nvPr/>
          </p:nvSpPr>
          <p:spPr bwMode="auto">
            <a:xfrm>
              <a:off x="7800" y="1908"/>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索引块号</a:t>
              </a:r>
            </a:p>
          </p:txBody>
        </p:sp>
        <p:sp>
          <p:nvSpPr>
            <p:cNvPr id="47213" name="Text Box 12"/>
            <p:cNvSpPr txBox="1">
              <a:spLocks noChangeAspect="1" noChangeArrowheads="1"/>
            </p:cNvSpPr>
            <p:nvPr/>
          </p:nvSpPr>
          <p:spPr bwMode="auto">
            <a:xfrm>
              <a:off x="7080" y="1596"/>
              <a:ext cx="17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文件分配表</a:t>
              </a:r>
            </a:p>
          </p:txBody>
        </p:sp>
        <p:sp>
          <p:nvSpPr>
            <p:cNvPr id="47214" name="Text Box 13"/>
            <p:cNvSpPr txBox="1">
              <a:spLocks noChangeAspect="1" noChangeArrowheads="1"/>
            </p:cNvSpPr>
            <p:nvPr/>
          </p:nvSpPr>
          <p:spPr bwMode="auto">
            <a:xfrm>
              <a:off x="7080" y="222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FILE1</a:t>
              </a:r>
            </a:p>
          </p:txBody>
        </p:sp>
        <p:sp>
          <p:nvSpPr>
            <p:cNvPr id="47215" name="Text Box 14"/>
            <p:cNvSpPr txBox="1">
              <a:spLocks noChangeAspect="1" noChangeArrowheads="1"/>
            </p:cNvSpPr>
            <p:nvPr/>
          </p:nvSpPr>
          <p:spPr bwMode="auto">
            <a:xfrm>
              <a:off x="7800" y="222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23</a:t>
              </a:r>
            </a:p>
          </p:txBody>
        </p:sp>
        <p:sp>
          <p:nvSpPr>
            <p:cNvPr id="47216" name="Text Box 15"/>
            <p:cNvSpPr txBox="1">
              <a:spLocks noChangeAspect="1" noChangeArrowheads="1"/>
            </p:cNvSpPr>
            <p:nvPr/>
          </p:nvSpPr>
          <p:spPr bwMode="auto">
            <a:xfrm>
              <a:off x="7080" y="2540"/>
              <a:ext cx="720" cy="8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600" b="1">
                <a:latin typeface="Times New Roman" pitchFamily="18" charset="0"/>
              </a:endParaRPr>
            </a:p>
            <a:p>
              <a:pPr algn="ctr"/>
              <a:r>
                <a:rPr lang="en-US" altLang="zh-CN" sz="1600" b="1">
                  <a:latin typeface="Times New Roman" pitchFamily="18" charset="0"/>
                </a:rPr>
                <a:t>…</a:t>
              </a:r>
            </a:p>
          </p:txBody>
        </p:sp>
        <p:sp>
          <p:nvSpPr>
            <p:cNvPr id="47217" name="Text Box 16"/>
            <p:cNvSpPr txBox="1">
              <a:spLocks noChangeAspect="1" noChangeArrowheads="1"/>
            </p:cNvSpPr>
            <p:nvPr/>
          </p:nvSpPr>
          <p:spPr bwMode="auto">
            <a:xfrm>
              <a:off x="7800" y="2532"/>
              <a:ext cx="900" cy="8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600" b="1">
                <a:latin typeface="Times New Roman" pitchFamily="18" charset="0"/>
              </a:endParaRPr>
            </a:p>
            <a:p>
              <a:pPr algn="ctr"/>
              <a:r>
                <a:rPr lang="en-US" altLang="zh-CN" sz="1600" b="1">
                  <a:latin typeface="Times New Roman" pitchFamily="18" charset="0"/>
                </a:rPr>
                <a:t>…</a:t>
              </a:r>
            </a:p>
          </p:txBody>
        </p:sp>
      </p:grpSp>
      <p:sp>
        <p:nvSpPr>
          <p:cNvPr id="47108" name="Text Box 17"/>
          <p:cNvSpPr txBox="1">
            <a:spLocks noChangeAspect="1" noChangeArrowheads="1"/>
          </p:cNvSpPr>
          <p:nvPr/>
        </p:nvSpPr>
        <p:spPr bwMode="auto">
          <a:xfrm>
            <a:off x="1403350" y="5545138"/>
            <a:ext cx="62658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图</a:t>
            </a:r>
            <a:r>
              <a:rPr lang="en-US" altLang="zh-CN" sz="2000" b="1">
                <a:latin typeface="Times New Roman" pitchFamily="18" charset="0"/>
              </a:rPr>
              <a:t>5.9 </a:t>
            </a:r>
            <a:r>
              <a:rPr lang="zh-CN" altLang="en-US" sz="2000" b="1">
                <a:latin typeface="Times New Roman" pitchFamily="18" charset="0"/>
              </a:rPr>
              <a:t>基于数据块分区的索引分配</a:t>
            </a:r>
          </a:p>
        </p:txBody>
      </p:sp>
      <p:grpSp>
        <p:nvGrpSpPr>
          <p:cNvPr id="47109" name="Group 18"/>
          <p:cNvGrpSpPr>
            <a:grpSpLocks noChangeAspect="1"/>
          </p:cNvGrpSpPr>
          <p:nvPr/>
        </p:nvGrpSpPr>
        <p:grpSpPr bwMode="auto">
          <a:xfrm>
            <a:off x="1403350" y="1341438"/>
            <a:ext cx="5418138" cy="4071937"/>
            <a:chOff x="2340" y="1596"/>
            <a:chExt cx="4980" cy="3744"/>
          </a:xfrm>
        </p:grpSpPr>
        <p:grpSp>
          <p:nvGrpSpPr>
            <p:cNvPr id="47110" name="Group 19"/>
            <p:cNvGrpSpPr>
              <a:grpSpLocks noChangeAspect="1"/>
            </p:cNvGrpSpPr>
            <p:nvPr/>
          </p:nvGrpSpPr>
          <p:grpSpPr bwMode="auto">
            <a:xfrm>
              <a:off x="3240" y="3000"/>
              <a:ext cx="900" cy="156"/>
              <a:chOff x="3240" y="7212"/>
              <a:chExt cx="900" cy="156"/>
            </a:xfrm>
          </p:grpSpPr>
          <p:sp>
            <p:nvSpPr>
              <p:cNvPr id="47209" name="Text Box 20"/>
              <p:cNvSpPr txBox="1">
                <a:spLocks noChangeAspect="1" noChangeArrowheads="1"/>
              </p:cNvSpPr>
              <p:nvPr/>
            </p:nvSpPr>
            <p:spPr bwMode="auto">
              <a:xfrm>
                <a:off x="324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10" name="Text Box 21"/>
              <p:cNvSpPr txBox="1">
                <a:spLocks noChangeAspect="1" noChangeArrowheads="1"/>
              </p:cNvSpPr>
              <p:nvPr/>
            </p:nvSpPr>
            <p:spPr bwMode="auto">
              <a:xfrm>
                <a:off x="378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11" name="Group 22"/>
            <p:cNvGrpSpPr>
              <a:grpSpLocks noChangeAspect="1"/>
            </p:cNvGrpSpPr>
            <p:nvPr/>
          </p:nvGrpSpPr>
          <p:grpSpPr bwMode="auto">
            <a:xfrm>
              <a:off x="2340" y="1596"/>
              <a:ext cx="4980" cy="3744"/>
              <a:chOff x="2340" y="1596"/>
              <a:chExt cx="4980" cy="3744"/>
            </a:xfrm>
          </p:grpSpPr>
          <p:sp>
            <p:nvSpPr>
              <p:cNvPr id="47112" name="Freeform 23"/>
              <p:cNvSpPr>
                <a:spLocks noChangeAspect="1"/>
              </p:cNvSpPr>
              <p:nvPr/>
            </p:nvSpPr>
            <p:spPr bwMode="auto">
              <a:xfrm>
                <a:off x="2340" y="5028"/>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7113" name="Group 24"/>
              <p:cNvGrpSpPr>
                <a:grpSpLocks noChangeAspect="1"/>
              </p:cNvGrpSpPr>
              <p:nvPr/>
            </p:nvGrpSpPr>
            <p:grpSpPr bwMode="auto">
              <a:xfrm>
                <a:off x="2340" y="1596"/>
                <a:ext cx="4980" cy="3588"/>
                <a:chOff x="2760" y="1596"/>
                <a:chExt cx="4980" cy="3588"/>
              </a:xfrm>
            </p:grpSpPr>
            <p:grpSp>
              <p:nvGrpSpPr>
                <p:cNvPr id="47114" name="Group 25"/>
                <p:cNvGrpSpPr>
                  <a:grpSpLocks noChangeAspect="1"/>
                </p:cNvGrpSpPr>
                <p:nvPr/>
              </p:nvGrpSpPr>
              <p:grpSpPr bwMode="auto">
                <a:xfrm>
                  <a:off x="3120" y="4836"/>
                  <a:ext cx="3060" cy="156"/>
                  <a:chOff x="3240" y="9240"/>
                  <a:chExt cx="3060" cy="156"/>
                </a:xfrm>
              </p:grpSpPr>
              <p:sp>
                <p:nvSpPr>
                  <p:cNvPr id="47203" name="Text Box 26"/>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4" name="Text Box 27"/>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5" name="Text Box 28"/>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6" name="Text Box 29"/>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7" name="Text Box 30"/>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8" name="Text Box 31"/>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7115" name="Oval 32"/>
                <p:cNvSpPr>
                  <a:spLocks noChangeAspect="1" noChangeArrowheads="1"/>
                </p:cNvSpPr>
                <p:nvPr/>
              </p:nvSpPr>
              <p:spPr bwMode="auto">
                <a:xfrm>
                  <a:off x="2760" y="1596"/>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47116" name="Line 33"/>
                <p:cNvSpPr>
                  <a:spLocks noChangeAspect="1" noChangeShapeType="1"/>
                </p:cNvSpPr>
                <p:nvPr/>
              </p:nvSpPr>
              <p:spPr bwMode="auto">
                <a:xfrm>
                  <a:off x="2760" y="1908"/>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7" name="Line 34"/>
                <p:cNvSpPr>
                  <a:spLocks noChangeAspect="1" noChangeShapeType="1"/>
                </p:cNvSpPr>
                <p:nvPr/>
              </p:nvSpPr>
              <p:spPr bwMode="auto">
                <a:xfrm>
                  <a:off x="6360" y="1908"/>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18" name="Group 35"/>
                <p:cNvGrpSpPr>
                  <a:grpSpLocks noChangeAspect="1"/>
                </p:cNvGrpSpPr>
                <p:nvPr/>
              </p:nvGrpSpPr>
              <p:grpSpPr bwMode="auto">
                <a:xfrm>
                  <a:off x="2937" y="3312"/>
                  <a:ext cx="3240" cy="315"/>
                  <a:chOff x="2937" y="3312"/>
                  <a:chExt cx="3240" cy="315"/>
                </a:xfrm>
              </p:grpSpPr>
              <p:sp>
                <p:nvSpPr>
                  <p:cNvPr id="47191" name="Text Box 36"/>
                  <p:cNvSpPr txBox="1">
                    <a:spLocks noChangeAspect="1" noChangeArrowheads="1"/>
                  </p:cNvSpPr>
                  <p:nvPr/>
                </p:nvSpPr>
                <p:spPr bwMode="auto">
                  <a:xfrm>
                    <a:off x="293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7192" name="Text Box 37"/>
                  <p:cNvSpPr txBox="1">
                    <a:spLocks noChangeAspect="1" noChangeArrowheads="1"/>
                  </p:cNvSpPr>
                  <p:nvPr/>
                </p:nvSpPr>
                <p:spPr bwMode="auto">
                  <a:xfrm>
                    <a:off x="347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7193" name="Text Box 38"/>
                  <p:cNvSpPr txBox="1">
                    <a:spLocks noChangeAspect="1" noChangeArrowheads="1"/>
                  </p:cNvSpPr>
                  <p:nvPr/>
                </p:nvSpPr>
                <p:spPr bwMode="auto">
                  <a:xfrm>
                    <a:off x="401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7194" name="Text Box 39"/>
                  <p:cNvSpPr txBox="1">
                    <a:spLocks noChangeAspect="1" noChangeArrowheads="1"/>
                  </p:cNvSpPr>
                  <p:nvPr/>
                </p:nvSpPr>
                <p:spPr bwMode="auto">
                  <a:xfrm>
                    <a:off x="455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7195" name="Text Box 40"/>
                  <p:cNvSpPr txBox="1">
                    <a:spLocks noChangeAspect="1" noChangeArrowheads="1"/>
                  </p:cNvSpPr>
                  <p:nvPr/>
                </p:nvSpPr>
                <p:spPr bwMode="auto">
                  <a:xfrm>
                    <a:off x="509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7196" name="Text Box 41"/>
                  <p:cNvSpPr txBox="1">
                    <a:spLocks noChangeAspect="1" noChangeArrowheads="1"/>
                  </p:cNvSpPr>
                  <p:nvPr/>
                </p:nvSpPr>
                <p:spPr bwMode="auto">
                  <a:xfrm>
                    <a:off x="563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sp>
                <p:nvSpPr>
                  <p:cNvPr id="47197" name="Text Box 42"/>
                  <p:cNvSpPr txBox="1">
                    <a:spLocks noChangeAspect="1" noChangeArrowheads="1"/>
                  </p:cNvSpPr>
                  <p:nvPr/>
                </p:nvSpPr>
                <p:spPr bwMode="auto">
                  <a:xfrm>
                    <a:off x="311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98" name="Text Box 43"/>
                  <p:cNvSpPr txBox="1">
                    <a:spLocks noChangeAspect="1" noChangeArrowheads="1"/>
                  </p:cNvSpPr>
                  <p:nvPr/>
                </p:nvSpPr>
                <p:spPr bwMode="auto">
                  <a:xfrm>
                    <a:off x="365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99" name="Text Box 44"/>
                  <p:cNvSpPr txBox="1">
                    <a:spLocks noChangeAspect="1" noChangeArrowheads="1"/>
                  </p:cNvSpPr>
                  <p:nvPr/>
                </p:nvSpPr>
                <p:spPr bwMode="auto">
                  <a:xfrm>
                    <a:off x="419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0" name="Text Box 45"/>
                  <p:cNvSpPr txBox="1">
                    <a:spLocks noChangeAspect="1" noChangeArrowheads="1"/>
                  </p:cNvSpPr>
                  <p:nvPr/>
                </p:nvSpPr>
                <p:spPr bwMode="auto">
                  <a:xfrm>
                    <a:off x="4737" y="3471"/>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1" name="Text Box 46"/>
                  <p:cNvSpPr txBox="1">
                    <a:spLocks noChangeAspect="1" noChangeArrowheads="1"/>
                  </p:cNvSpPr>
                  <p:nvPr/>
                </p:nvSpPr>
                <p:spPr bwMode="auto">
                  <a:xfrm>
                    <a:off x="527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202" name="Text Box 47"/>
                  <p:cNvSpPr txBox="1">
                    <a:spLocks noChangeAspect="1" noChangeArrowheads="1"/>
                  </p:cNvSpPr>
                  <p:nvPr/>
                </p:nvSpPr>
                <p:spPr bwMode="auto">
                  <a:xfrm>
                    <a:off x="5817" y="34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19" name="Group 48"/>
                <p:cNvGrpSpPr>
                  <a:grpSpLocks noChangeAspect="1"/>
                </p:cNvGrpSpPr>
                <p:nvPr/>
              </p:nvGrpSpPr>
              <p:grpSpPr bwMode="auto">
                <a:xfrm>
                  <a:off x="2940" y="4248"/>
                  <a:ext cx="3180" cy="315"/>
                  <a:chOff x="2940" y="4248"/>
                  <a:chExt cx="3180" cy="315"/>
                </a:xfrm>
              </p:grpSpPr>
              <p:sp>
                <p:nvSpPr>
                  <p:cNvPr id="47178" name="Text Box 49"/>
                  <p:cNvSpPr txBox="1">
                    <a:spLocks noChangeAspect="1" noChangeArrowheads="1"/>
                  </p:cNvSpPr>
                  <p:nvPr/>
                </p:nvSpPr>
                <p:spPr bwMode="auto">
                  <a:xfrm>
                    <a:off x="306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79" name="Text Box 50"/>
                  <p:cNvSpPr txBox="1">
                    <a:spLocks noChangeAspect="1" noChangeArrowheads="1"/>
                  </p:cNvSpPr>
                  <p:nvPr/>
                </p:nvSpPr>
                <p:spPr bwMode="auto">
                  <a:xfrm>
                    <a:off x="360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80" name="Text Box 51"/>
                  <p:cNvSpPr txBox="1">
                    <a:spLocks noChangeAspect="1" noChangeArrowheads="1"/>
                  </p:cNvSpPr>
                  <p:nvPr/>
                </p:nvSpPr>
                <p:spPr bwMode="auto">
                  <a:xfrm>
                    <a:off x="414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81" name="Text Box 52"/>
                  <p:cNvSpPr txBox="1">
                    <a:spLocks noChangeAspect="1" noChangeArrowheads="1"/>
                  </p:cNvSpPr>
                  <p:nvPr/>
                </p:nvSpPr>
                <p:spPr bwMode="auto">
                  <a:xfrm>
                    <a:off x="4680" y="4407"/>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82" name="Text Box 53"/>
                  <p:cNvSpPr txBox="1">
                    <a:spLocks noChangeAspect="1" noChangeArrowheads="1"/>
                  </p:cNvSpPr>
                  <p:nvPr/>
                </p:nvSpPr>
                <p:spPr bwMode="auto">
                  <a:xfrm>
                    <a:off x="5220" y="4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83" name="Text Box 54"/>
                  <p:cNvSpPr txBox="1">
                    <a:spLocks noChangeAspect="1" noChangeArrowheads="1"/>
                  </p:cNvSpPr>
                  <p:nvPr/>
                </p:nvSpPr>
                <p:spPr bwMode="auto">
                  <a:xfrm>
                    <a:off x="5760" y="4407"/>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7184" name="Group 55"/>
                  <p:cNvGrpSpPr>
                    <a:grpSpLocks noChangeAspect="1"/>
                  </p:cNvGrpSpPr>
                  <p:nvPr/>
                </p:nvGrpSpPr>
                <p:grpSpPr bwMode="auto">
                  <a:xfrm>
                    <a:off x="2940" y="4248"/>
                    <a:ext cx="3060" cy="309"/>
                    <a:chOff x="3060" y="8148"/>
                    <a:chExt cx="3060" cy="309"/>
                  </a:xfrm>
                </p:grpSpPr>
                <p:sp>
                  <p:nvSpPr>
                    <p:cNvPr id="47185" name="Text Box 56"/>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7186" name="Text Box 57"/>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7187" name="Text Box 58"/>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7188" name="Text Box 59"/>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7189" name="Text Box 60"/>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7190" name="Text Box 61"/>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grpSp>
              <p:nvGrpSpPr>
                <p:cNvPr id="47120" name="Group 62"/>
                <p:cNvGrpSpPr>
                  <a:grpSpLocks noChangeAspect="1"/>
                </p:cNvGrpSpPr>
                <p:nvPr/>
              </p:nvGrpSpPr>
              <p:grpSpPr bwMode="auto">
                <a:xfrm>
                  <a:off x="2940" y="4716"/>
                  <a:ext cx="3060" cy="309"/>
                  <a:chOff x="3060" y="8148"/>
                  <a:chExt cx="3060" cy="309"/>
                </a:xfrm>
              </p:grpSpPr>
              <p:sp>
                <p:nvSpPr>
                  <p:cNvPr id="47172" name="Text Box 63"/>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7173" name="Text Box 64"/>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7174" name="Text Box 65"/>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7175" name="Text Box 66"/>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7176" name="Text Box 67"/>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7177" name="Text Box 68"/>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sp>
              <p:nvSpPr>
                <p:cNvPr id="47121" name="Line 69"/>
                <p:cNvSpPr>
                  <a:spLocks noChangeAspect="1" noChangeShapeType="1"/>
                </p:cNvSpPr>
                <p:nvPr/>
              </p:nvSpPr>
              <p:spPr bwMode="auto">
                <a:xfrm>
                  <a:off x="4200" y="5184"/>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22" name="Group 70"/>
                <p:cNvGrpSpPr>
                  <a:grpSpLocks noChangeAspect="1"/>
                </p:cNvGrpSpPr>
                <p:nvPr/>
              </p:nvGrpSpPr>
              <p:grpSpPr bwMode="auto">
                <a:xfrm>
                  <a:off x="2940" y="2220"/>
                  <a:ext cx="3240" cy="972"/>
                  <a:chOff x="2940" y="2220"/>
                  <a:chExt cx="3240" cy="972"/>
                </a:xfrm>
              </p:grpSpPr>
              <p:grpSp>
                <p:nvGrpSpPr>
                  <p:cNvPr id="47146" name="Group 71"/>
                  <p:cNvGrpSpPr>
                    <a:grpSpLocks noChangeAspect="1"/>
                  </p:cNvGrpSpPr>
                  <p:nvPr/>
                </p:nvGrpSpPr>
                <p:grpSpPr bwMode="auto">
                  <a:xfrm>
                    <a:off x="3120" y="3000"/>
                    <a:ext cx="1980" cy="156"/>
                    <a:chOff x="2700" y="7212"/>
                    <a:chExt cx="1980" cy="156"/>
                  </a:xfrm>
                </p:grpSpPr>
                <p:sp>
                  <p:nvSpPr>
                    <p:cNvPr id="47170" name="Text Box 72"/>
                    <p:cNvSpPr txBox="1">
                      <a:spLocks noChangeAspect="1" noChangeArrowheads="1"/>
                    </p:cNvSpPr>
                    <p:nvPr/>
                  </p:nvSpPr>
                  <p:spPr bwMode="auto">
                    <a:xfrm>
                      <a:off x="270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71" name="Text Box 73"/>
                    <p:cNvSpPr txBox="1">
                      <a:spLocks noChangeAspect="1" noChangeArrowheads="1"/>
                    </p:cNvSpPr>
                    <p:nvPr/>
                  </p:nvSpPr>
                  <p:spPr bwMode="auto">
                    <a:xfrm>
                      <a:off x="4320" y="7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47" name="Group 74"/>
                  <p:cNvGrpSpPr>
                    <a:grpSpLocks noChangeAspect="1"/>
                  </p:cNvGrpSpPr>
                  <p:nvPr/>
                </p:nvGrpSpPr>
                <p:grpSpPr bwMode="auto">
                  <a:xfrm>
                    <a:off x="2940" y="2568"/>
                    <a:ext cx="3240" cy="624"/>
                    <a:chOff x="2520" y="6744"/>
                    <a:chExt cx="3240" cy="624"/>
                  </a:xfrm>
                </p:grpSpPr>
                <p:sp>
                  <p:nvSpPr>
                    <p:cNvPr id="47163" name="Text Box 75"/>
                    <p:cNvSpPr txBox="1">
                      <a:spLocks noChangeAspect="1" noChangeArrowheads="1"/>
                    </p:cNvSpPr>
                    <p:nvPr/>
                  </p:nvSpPr>
                  <p:spPr bwMode="auto">
                    <a:xfrm>
                      <a:off x="3063"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47164" name="Text Box 76"/>
                    <p:cNvSpPr txBox="1">
                      <a:spLocks noChangeAspect="1" noChangeArrowheads="1"/>
                    </p:cNvSpPr>
                    <p:nvPr/>
                  </p:nvSpPr>
                  <p:spPr bwMode="auto">
                    <a:xfrm>
                      <a:off x="3603"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47165" name="Text Box 77"/>
                    <p:cNvSpPr txBox="1">
                      <a:spLocks noChangeAspect="1" noChangeArrowheads="1"/>
                    </p:cNvSpPr>
                    <p:nvPr/>
                  </p:nvSpPr>
                  <p:spPr bwMode="auto">
                    <a:xfrm>
                      <a:off x="4143"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47166" name="Text Box 78"/>
                    <p:cNvSpPr txBox="1">
                      <a:spLocks noChangeAspect="1" noChangeArrowheads="1"/>
                    </p:cNvSpPr>
                    <p:nvPr/>
                  </p:nvSpPr>
                  <p:spPr bwMode="auto">
                    <a:xfrm>
                      <a:off x="4683" y="705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47167" name="Text Box 79"/>
                    <p:cNvSpPr txBox="1">
                      <a:spLocks noChangeAspect="1" noChangeArrowheads="1"/>
                    </p:cNvSpPr>
                    <p:nvPr/>
                  </p:nvSpPr>
                  <p:spPr bwMode="auto">
                    <a:xfrm>
                      <a:off x="5223" y="705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sp>
                  <p:nvSpPr>
                    <p:cNvPr id="47168" name="Text Box 80"/>
                    <p:cNvSpPr txBox="1">
                      <a:spLocks noChangeAspect="1" noChangeArrowheads="1"/>
                    </p:cNvSpPr>
                    <p:nvPr/>
                  </p:nvSpPr>
                  <p:spPr bwMode="auto">
                    <a:xfrm>
                      <a:off x="2520"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sp>
                  <p:nvSpPr>
                    <p:cNvPr id="47169" name="Text Box 81"/>
                    <p:cNvSpPr txBox="1">
                      <a:spLocks noChangeAspect="1" noChangeArrowheads="1"/>
                    </p:cNvSpPr>
                    <p:nvPr/>
                  </p:nvSpPr>
                  <p:spPr bwMode="auto">
                    <a:xfrm>
                      <a:off x="5400" y="674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7148" name="Group 82"/>
                  <p:cNvGrpSpPr>
                    <a:grpSpLocks noChangeAspect="1"/>
                  </p:cNvGrpSpPr>
                  <p:nvPr/>
                </p:nvGrpSpPr>
                <p:grpSpPr bwMode="auto">
                  <a:xfrm>
                    <a:off x="2940" y="2220"/>
                    <a:ext cx="2880" cy="504"/>
                    <a:chOff x="2940" y="2220"/>
                    <a:chExt cx="2880" cy="504"/>
                  </a:xfrm>
                </p:grpSpPr>
                <p:grpSp>
                  <p:nvGrpSpPr>
                    <p:cNvPr id="47149" name="Group 83"/>
                    <p:cNvGrpSpPr>
                      <a:grpSpLocks noChangeAspect="1"/>
                    </p:cNvGrpSpPr>
                    <p:nvPr/>
                  </p:nvGrpSpPr>
                  <p:grpSpPr bwMode="auto">
                    <a:xfrm>
                      <a:off x="2940" y="2376"/>
                      <a:ext cx="2880" cy="309"/>
                      <a:chOff x="2880" y="7212"/>
                      <a:chExt cx="2880" cy="309"/>
                    </a:xfrm>
                  </p:grpSpPr>
                  <p:sp>
                    <p:nvSpPr>
                      <p:cNvPr id="47157" name="Text Box 84"/>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7158" name="Text Box 85"/>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7159" name="Text Box 86"/>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47160" name="Text Box 87"/>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7161" name="Text Box 88"/>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7162" name="Text Box 89"/>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grpSp>
                  <p:nvGrpSpPr>
                    <p:cNvPr id="47150" name="Group 90"/>
                    <p:cNvGrpSpPr>
                      <a:grpSpLocks noChangeAspect="1"/>
                    </p:cNvGrpSpPr>
                    <p:nvPr/>
                  </p:nvGrpSpPr>
                  <p:grpSpPr bwMode="auto">
                    <a:xfrm>
                      <a:off x="3120" y="2532"/>
                      <a:ext cx="2460" cy="192"/>
                      <a:chOff x="3120" y="2532"/>
                      <a:chExt cx="2460" cy="192"/>
                    </a:xfrm>
                  </p:grpSpPr>
                  <p:sp>
                    <p:nvSpPr>
                      <p:cNvPr id="47152" name="Text Box 91"/>
                      <p:cNvSpPr txBox="1">
                        <a:spLocks noChangeAspect="1" noChangeArrowheads="1"/>
                      </p:cNvSpPr>
                      <p:nvPr/>
                    </p:nvSpPr>
                    <p:spPr bwMode="auto">
                      <a:xfrm>
                        <a:off x="4203" y="25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53" name="Text Box 92"/>
                      <p:cNvSpPr txBox="1">
                        <a:spLocks noChangeAspect="1" noChangeArrowheads="1"/>
                      </p:cNvSpPr>
                      <p:nvPr/>
                    </p:nvSpPr>
                    <p:spPr bwMode="auto">
                      <a:xfrm>
                        <a:off x="4740" y="256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54" name="Text Box 93"/>
                      <p:cNvSpPr txBox="1">
                        <a:spLocks noChangeAspect="1" noChangeArrowheads="1"/>
                      </p:cNvSpPr>
                      <p:nvPr/>
                    </p:nvSpPr>
                    <p:spPr bwMode="auto">
                      <a:xfrm>
                        <a:off x="3657" y="25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55" name="Text Box 94"/>
                      <p:cNvSpPr txBox="1">
                        <a:spLocks noChangeAspect="1" noChangeArrowheads="1"/>
                      </p:cNvSpPr>
                      <p:nvPr/>
                    </p:nvSpPr>
                    <p:spPr bwMode="auto">
                      <a:xfrm>
                        <a:off x="5220" y="253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56" name="Text Box 95"/>
                      <p:cNvSpPr txBox="1">
                        <a:spLocks noChangeAspect="1" noChangeArrowheads="1"/>
                      </p:cNvSpPr>
                      <p:nvPr/>
                    </p:nvSpPr>
                    <p:spPr bwMode="auto">
                      <a:xfrm>
                        <a:off x="3120" y="25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7151" name="Text Box 96"/>
                    <p:cNvSpPr txBox="1">
                      <a:spLocks noChangeAspect="1" noChangeArrowheads="1"/>
                    </p:cNvSpPr>
                    <p:nvPr/>
                  </p:nvSpPr>
                  <p:spPr bwMode="auto">
                    <a:xfrm>
                      <a:off x="4500" y="222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900">
                          <a:latin typeface="Times New Roman" pitchFamily="18" charset="0"/>
                        </a:rPr>
                        <a:t>FILE1</a:t>
                      </a:r>
                    </a:p>
                  </p:txBody>
                </p:sp>
              </p:grpSp>
            </p:grpSp>
            <p:grpSp>
              <p:nvGrpSpPr>
                <p:cNvPr id="47123" name="Group 97"/>
                <p:cNvGrpSpPr>
                  <a:grpSpLocks noChangeAspect="1"/>
                </p:cNvGrpSpPr>
                <p:nvPr/>
              </p:nvGrpSpPr>
              <p:grpSpPr bwMode="auto">
                <a:xfrm>
                  <a:off x="2940" y="2688"/>
                  <a:ext cx="4800" cy="2496"/>
                  <a:chOff x="2940" y="2688"/>
                  <a:chExt cx="4800" cy="2496"/>
                </a:xfrm>
              </p:grpSpPr>
              <p:sp>
                <p:nvSpPr>
                  <p:cNvPr id="47124" name="Text Box 98"/>
                  <p:cNvSpPr txBox="1">
                    <a:spLocks noChangeAspect="1" noChangeArrowheads="1"/>
                  </p:cNvSpPr>
                  <p:nvPr/>
                </p:nvSpPr>
                <p:spPr bwMode="auto">
                  <a:xfrm>
                    <a:off x="312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25" name="Text Box 99"/>
                  <p:cNvSpPr txBox="1">
                    <a:spLocks noChangeAspect="1" noChangeArrowheads="1"/>
                  </p:cNvSpPr>
                  <p:nvPr/>
                </p:nvSpPr>
                <p:spPr bwMode="auto">
                  <a:xfrm>
                    <a:off x="366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26" name="Text Box 100"/>
                  <p:cNvSpPr txBox="1">
                    <a:spLocks noChangeAspect="1" noChangeArrowheads="1"/>
                  </p:cNvSpPr>
                  <p:nvPr/>
                </p:nvSpPr>
                <p:spPr bwMode="auto">
                  <a:xfrm>
                    <a:off x="420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27" name="Text Box 101"/>
                  <p:cNvSpPr txBox="1">
                    <a:spLocks noChangeAspect="1" noChangeArrowheads="1"/>
                  </p:cNvSpPr>
                  <p:nvPr/>
                </p:nvSpPr>
                <p:spPr bwMode="auto">
                  <a:xfrm>
                    <a:off x="474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28" name="Text Box 102"/>
                  <p:cNvSpPr txBox="1">
                    <a:spLocks noChangeAspect="1" noChangeArrowheads="1"/>
                  </p:cNvSpPr>
                  <p:nvPr/>
                </p:nvSpPr>
                <p:spPr bwMode="auto">
                  <a:xfrm>
                    <a:off x="5280" y="39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7129" name="Group 103"/>
                  <p:cNvGrpSpPr>
                    <a:grpSpLocks noChangeAspect="1"/>
                  </p:cNvGrpSpPr>
                  <p:nvPr/>
                </p:nvGrpSpPr>
                <p:grpSpPr bwMode="auto">
                  <a:xfrm>
                    <a:off x="2940" y="3780"/>
                    <a:ext cx="3060" cy="309"/>
                    <a:chOff x="3060" y="8148"/>
                    <a:chExt cx="3060" cy="309"/>
                  </a:xfrm>
                </p:grpSpPr>
                <p:sp>
                  <p:nvSpPr>
                    <p:cNvPr id="47140" name="Text Box 104"/>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7141" name="Text Box 105"/>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7142" name="Text Box 106"/>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7143" name="Text Box 107"/>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7144" name="Text Box 108"/>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7145" name="Text Box 109"/>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grpSp>
                <p:nvGrpSpPr>
                  <p:cNvPr id="47130" name="Group 110"/>
                  <p:cNvGrpSpPr>
                    <a:grpSpLocks noChangeAspect="1"/>
                  </p:cNvGrpSpPr>
                  <p:nvPr/>
                </p:nvGrpSpPr>
                <p:grpSpPr bwMode="auto">
                  <a:xfrm>
                    <a:off x="4860" y="2688"/>
                    <a:ext cx="2880" cy="2496"/>
                    <a:chOff x="4860" y="2688"/>
                    <a:chExt cx="2880" cy="2496"/>
                  </a:xfrm>
                </p:grpSpPr>
                <p:sp>
                  <p:nvSpPr>
                    <p:cNvPr id="47131" name="Text Box 111"/>
                    <p:cNvSpPr txBox="1">
                      <a:spLocks noChangeAspect="1" noChangeArrowheads="1"/>
                    </p:cNvSpPr>
                    <p:nvPr/>
                  </p:nvSpPr>
                  <p:spPr bwMode="auto">
                    <a:xfrm>
                      <a:off x="5820" y="390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7132" name="Line 112"/>
                    <p:cNvSpPr>
                      <a:spLocks noChangeAspect="1" noChangeShapeType="1"/>
                    </p:cNvSpPr>
                    <p:nvPr/>
                  </p:nvSpPr>
                  <p:spPr bwMode="auto">
                    <a:xfrm flipH="1">
                      <a:off x="4860" y="4092"/>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3" name="Line 113"/>
                    <p:cNvSpPr>
                      <a:spLocks noChangeAspect="1" noChangeShapeType="1"/>
                    </p:cNvSpPr>
                    <p:nvPr/>
                  </p:nvSpPr>
                  <p:spPr bwMode="auto">
                    <a:xfrm flipH="1" flipV="1">
                      <a:off x="5040" y="3624"/>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4" name="Line 114"/>
                    <p:cNvSpPr>
                      <a:spLocks noChangeAspect="1" noChangeShapeType="1"/>
                    </p:cNvSpPr>
                    <p:nvPr/>
                  </p:nvSpPr>
                  <p:spPr bwMode="auto">
                    <a:xfrm flipH="1" flipV="1">
                      <a:off x="5580" y="3156"/>
                      <a:ext cx="3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5" name="Freeform 115"/>
                    <p:cNvSpPr>
                      <a:spLocks noChangeAspect="1"/>
                    </p:cNvSpPr>
                    <p:nvPr/>
                  </p:nvSpPr>
                  <p:spPr bwMode="auto">
                    <a:xfrm>
                      <a:off x="5040" y="2688"/>
                      <a:ext cx="1290" cy="1248"/>
                    </a:xfrm>
                    <a:custGeom>
                      <a:avLst/>
                      <a:gdLst>
                        <a:gd name="T0" fmla="*/ 1080 w 1290"/>
                        <a:gd name="T1" fmla="*/ 1248 h 1248"/>
                        <a:gd name="T2" fmla="*/ 1260 w 1290"/>
                        <a:gd name="T3" fmla="*/ 936 h 1248"/>
                        <a:gd name="T4" fmla="*/ 1080 w 1290"/>
                        <a:gd name="T5" fmla="*/ 312 h 1248"/>
                        <a:gd name="T6" fmla="*/ 0 w 1290"/>
                        <a:gd name="T7" fmla="*/ 0 h 1248"/>
                        <a:gd name="T8" fmla="*/ 0 60000 65536"/>
                        <a:gd name="T9" fmla="*/ 0 60000 65536"/>
                        <a:gd name="T10" fmla="*/ 0 60000 65536"/>
                        <a:gd name="T11" fmla="*/ 0 60000 65536"/>
                        <a:gd name="T12" fmla="*/ 0 w 1290"/>
                        <a:gd name="T13" fmla="*/ 0 h 1248"/>
                        <a:gd name="T14" fmla="*/ 1290 w 1290"/>
                        <a:gd name="T15" fmla="*/ 1248 h 1248"/>
                      </a:gdLst>
                      <a:ahLst/>
                      <a:cxnLst>
                        <a:cxn ang="T8">
                          <a:pos x="T0" y="T1"/>
                        </a:cxn>
                        <a:cxn ang="T9">
                          <a:pos x="T2" y="T3"/>
                        </a:cxn>
                        <a:cxn ang="T10">
                          <a:pos x="T4" y="T5"/>
                        </a:cxn>
                        <a:cxn ang="T11">
                          <a:pos x="T6" y="T7"/>
                        </a:cxn>
                      </a:cxnLst>
                      <a:rect l="T12" t="T13" r="T14" b="T15"/>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6" name="Line 116"/>
                    <p:cNvSpPr>
                      <a:spLocks noChangeAspect="1" noChangeShapeType="1"/>
                    </p:cNvSpPr>
                    <p:nvPr/>
                  </p:nvSpPr>
                  <p:spPr bwMode="auto">
                    <a:xfrm>
                      <a:off x="5940" y="4092"/>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7" name="Text Box 117"/>
                    <p:cNvSpPr txBox="1">
                      <a:spLocks noChangeAspect="1" noChangeArrowheads="1"/>
                    </p:cNvSpPr>
                    <p:nvPr/>
                  </p:nvSpPr>
                  <p:spPr bwMode="auto">
                    <a:xfrm>
                      <a:off x="7200" y="3624"/>
                      <a:ext cx="54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3</a:t>
                      </a:r>
                    </a:p>
                    <a:p>
                      <a:pPr algn="ctr"/>
                      <a:r>
                        <a:rPr lang="en-US" altLang="zh-CN" sz="1600" b="1">
                          <a:latin typeface="Times New Roman" pitchFamily="18" charset="0"/>
                        </a:rPr>
                        <a:t>10</a:t>
                      </a:r>
                    </a:p>
                    <a:p>
                      <a:pPr algn="ctr"/>
                      <a:r>
                        <a:rPr lang="en-US" altLang="zh-CN" sz="1600" b="1">
                          <a:latin typeface="Times New Roman" pitchFamily="18" charset="0"/>
                        </a:rPr>
                        <a:t>27</a:t>
                      </a:r>
                    </a:p>
                    <a:p>
                      <a:pPr algn="ctr"/>
                      <a:r>
                        <a:rPr lang="en-US" altLang="zh-CN" sz="1600" b="1">
                          <a:latin typeface="Times New Roman" pitchFamily="18" charset="0"/>
                        </a:rPr>
                        <a:t>29</a:t>
                      </a:r>
                    </a:p>
                    <a:p>
                      <a:pPr algn="ctr"/>
                      <a:r>
                        <a:rPr lang="en-US" altLang="zh-CN" sz="1600" b="1">
                          <a:latin typeface="Times New Roman" pitchFamily="18" charset="0"/>
                        </a:rPr>
                        <a:t>15</a:t>
                      </a:r>
                    </a:p>
                  </p:txBody>
                </p:sp>
                <p:sp>
                  <p:nvSpPr>
                    <p:cNvPr id="47138" name="Line 118"/>
                    <p:cNvSpPr>
                      <a:spLocks noChangeAspect="1" noChangeShapeType="1"/>
                    </p:cNvSpPr>
                    <p:nvPr/>
                  </p:nvSpPr>
                  <p:spPr bwMode="auto">
                    <a:xfrm flipV="1">
                      <a:off x="6120" y="3624"/>
                      <a:ext cx="1080" cy="31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Line 119"/>
                    <p:cNvSpPr>
                      <a:spLocks noChangeAspect="1" noChangeShapeType="1"/>
                    </p:cNvSpPr>
                    <p:nvPr/>
                  </p:nvSpPr>
                  <p:spPr bwMode="auto">
                    <a:xfrm>
                      <a:off x="6120" y="4092"/>
                      <a:ext cx="1080" cy="109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573213" y="44450"/>
            <a:ext cx="7570787" cy="1143000"/>
          </a:xfrm>
        </p:spPr>
        <p:txBody>
          <a:bodyPr/>
          <a:lstStyle/>
          <a:p>
            <a:pPr eaLnBrk="1" hangingPunct="1"/>
            <a:r>
              <a:rPr lang="zh-CN" altLang="en-US">
                <a:latin typeface="宋体" pitchFamily="2" charset="-122"/>
              </a:rPr>
              <a:t>索引分配的优缺点：</a:t>
            </a:r>
          </a:p>
        </p:txBody>
      </p:sp>
      <p:sp>
        <p:nvSpPr>
          <p:cNvPr id="437251" name="Rectangle 3"/>
          <p:cNvSpPr>
            <a:spLocks noGrp="1" noChangeArrowheads="1"/>
          </p:cNvSpPr>
          <p:nvPr>
            <p:ph type="body" idx="4294967295"/>
          </p:nvPr>
        </p:nvSpPr>
        <p:spPr>
          <a:xfrm>
            <a:off x="0" y="1600200"/>
            <a:ext cx="8229600" cy="4525963"/>
          </a:xfrm>
        </p:spPr>
        <p:txBody>
          <a:bodyPr/>
          <a:lstStyle/>
          <a:p>
            <a:pPr eaLnBrk="1" hangingPunct="1"/>
            <a:r>
              <a:rPr lang="zh-CN" altLang="en-US">
                <a:latin typeface="宋体" pitchFamily="2" charset="-122"/>
              </a:rPr>
              <a:t>优点：</a:t>
            </a:r>
          </a:p>
          <a:p>
            <a:pPr lvl="1" eaLnBrk="1" hangingPunct="1"/>
            <a:r>
              <a:rPr lang="zh-CN" altLang="en-US">
                <a:latin typeface="宋体" pitchFamily="2" charset="-122"/>
              </a:rPr>
              <a:t>索引分配方法支持文件的直接存取。</a:t>
            </a:r>
            <a:r>
              <a:rPr lang="zh-CN" altLang="en-US"/>
              <a:t> </a:t>
            </a:r>
          </a:p>
          <a:p>
            <a:pPr lvl="1" eaLnBrk="1" hangingPunct="1"/>
            <a:r>
              <a:rPr lang="zh-CN" altLang="en-US">
                <a:latin typeface="宋体" pitchFamily="2" charset="-122"/>
              </a:rPr>
              <a:t>索引分配能满足文件的动态增长需要，只需要更新索引结点的内容，就可以把新增加的分区记录下来。</a:t>
            </a:r>
            <a:r>
              <a:rPr lang="zh-CN" altLang="en-US"/>
              <a:t> </a:t>
            </a:r>
          </a:p>
          <a:p>
            <a:pPr lvl="1" eaLnBrk="1" hangingPunct="1"/>
            <a:r>
              <a:rPr lang="zh-CN" altLang="en-US">
                <a:latin typeface="宋体" pitchFamily="2" charset="-122"/>
              </a:rPr>
              <a:t>利用多级索引，可以支持大型文件的存取。</a:t>
            </a:r>
            <a:r>
              <a:rPr lang="zh-CN" altLang="en-US"/>
              <a:t> </a:t>
            </a:r>
            <a:endParaRPr lang="zh-CN" altLang="en-US">
              <a:latin typeface="宋体" pitchFamily="2" charset="-122"/>
            </a:endParaRPr>
          </a:p>
          <a:p>
            <a:pPr eaLnBrk="1" hangingPunct="1"/>
            <a:r>
              <a:rPr lang="zh-CN" altLang="en-US">
                <a:latin typeface="宋体" pitchFamily="2" charset="-122"/>
              </a:rPr>
              <a:t>缺点：</a:t>
            </a:r>
          </a:p>
          <a:p>
            <a:pPr lvl="1" eaLnBrk="1" hangingPunct="1"/>
            <a:r>
              <a:rPr lang="zh-CN" altLang="en-US">
                <a:latin typeface="宋体" pitchFamily="2" charset="-122"/>
              </a:rPr>
              <a:t>建立一个索引表占存储空间</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animEffect transition="in" filter="blinds(horizontal)">
                                      <p:cBhvr>
                                        <p:cTn id="7" dur="500"/>
                                        <p:tgtEl>
                                          <p:spTgt spid="43725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37251">
                                            <p:txEl>
                                              <p:pRg st="2" end="2"/>
                                            </p:txEl>
                                          </p:spTgt>
                                        </p:tgtEl>
                                        <p:attrNameLst>
                                          <p:attrName>style.visibility</p:attrName>
                                        </p:attrNameLst>
                                      </p:cBhvr>
                                      <p:to>
                                        <p:strVal val="visible"/>
                                      </p:to>
                                    </p:set>
                                    <p:animEffect transition="in" filter="blinds(horizontal)">
                                      <p:cBhvr>
                                        <p:cTn id="10" dur="500"/>
                                        <p:tgtEl>
                                          <p:spTgt spid="43725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37251">
                                            <p:txEl>
                                              <p:pRg st="3" end="3"/>
                                            </p:txEl>
                                          </p:spTgt>
                                        </p:tgtEl>
                                        <p:attrNameLst>
                                          <p:attrName>style.visibility</p:attrName>
                                        </p:attrNameLst>
                                      </p:cBhvr>
                                      <p:to>
                                        <p:strVal val="visible"/>
                                      </p:to>
                                    </p:set>
                                    <p:animEffect transition="in" filter="blinds(horizontal)">
                                      <p:cBhvr>
                                        <p:cTn id="13" dur="500"/>
                                        <p:tgtEl>
                                          <p:spTgt spid="43725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37251">
                                            <p:txEl>
                                              <p:pRg st="5" end="5"/>
                                            </p:txEl>
                                          </p:spTgt>
                                        </p:tgtEl>
                                        <p:attrNameLst>
                                          <p:attrName>style.visibility</p:attrName>
                                        </p:attrNameLst>
                                      </p:cBhvr>
                                      <p:to>
                                        <p:strVal val="visible"/>
                                      </p:to>
                                    </p:set>
                                    <p:animEffect transition="in" filter="blinds(horizontal)">
                                      <p:cBhvr>
                                        <p:cTn id="18" dur="500"/>
                                        <p:tgtEl>
                                          <p:spTgt spid="437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0" y="44450"/>
            <a:ext cx="8229600" cy="1143000"/>
          </a:xfrm>
        </p:spPr>
        <p:txBody>
          <a:bodyPr/>
          <a:lstStyle/>
          <a:p>
            <a:pPr eaLnBrk="1" hangingPunct="1"/>
            <a:r>
              <a:rPr lang="zh-CN" altLang="en-US">
                <a:latin typeface="宋体" pitchFamily="2" charset="-122"/>
              </a:rPr>
              <a:t>基于可变分区的索引分配</a:t>
            </a:r>
            <a:r>
              <a:rPr lang="zh-CN" altLang="en-US"/>
              <a:t> </a:t>
            </a:r>
          </a:p>
        </p:txBody>
      </p:sp>
      <p:grpSp>
        <p:nvGrpSpPr>
          <p:cNvPr id="49155" name="Group 4"/>
          <p:cNvGrpSpPr>
            <a:grpSpLocks noChangeAspect="1"/>
          </p:cNvGrpSpPr>
          <p:nvPr/>
        </p:nvGrpSpPr>
        <p:grpSpPr bwMode="auto">
          <a:xfrm>
            <a:off x="5538788" y="1631950"/>
            <a:ext cx="2011362" cy="2025650"/>
            <a:chOff x="7080" y="1596"/>
            <a:chExt cx="1740" cy="1752"/>
          </a:xfrm>
        </p:grpSpPr>
        <p:sp>
          <p:nvSpPr>
            <p:cNvPr id="49265" name="Text Box 5"/>
            <p:cNvSpPr txBox="1">
              <a:spLocks noChangeAspect="1" noChangeArrowheads="1"/>
            </p:cNvSpPr>
            <p:nvPr/>
          </p:nvSpPr>
          <p:spPr bwMode="auto">
            <a:xfrm>
              <a:off x="7080" y="1911"/>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文件名</a:t>
              </a:r>
            </a:p>
          </p:txBody>
        </p:sp>
        <p:sp>
          <p:nvSpPr>
            <p:cNvPr id="49266" name="Text Box 6"/>
            <p:cNvSpPr txBox="1">
              <a:spLocks noChangeAspect="1" noChangeArrowheads="1"/>
            </p:cNvSpPr>
            <p:nvPr/>
          </p:nvSpPr>
          <p:spPr bwMode="auto">
            <a:xfrm>
              <a:off x="7800" y="1908"/>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索引块号</a:t>
              </a:r>
            </a:p>
          </p:txBody>
        </p:sp>
        <p:sp>
          <p:nvSpPr>
            <p:cNvPr id="49267" name="Text Box 7"/>
            <p:cNvSpPr txBox="1">
              <a:spLocks noChangeAspect="1" noChangeArrowheads="1"/>
            </p:cNvSpPr>
            <p:nvPr/>
          </p:nvSpPr>
          <p:spPr bwMode="auto">
            <a:xfrm>
              <a:off x="7080" y="1596"/>
              <a:ext cx="17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文件分配表</a:t>
              </a:r>
            </a:p>
          </p:txBody>
        </p:sp>
        <p:sp>
          <p:nvSpPr>
            <p:cNvPr id="49268" name="Text Box 8"/>
            <p:cNvSpPr txBox="1">
              <a:spLocks noChangeAspect="1" noChangeArrowheads="1"/>
            </p:cNvSpPr>
            <p:nvPr/>
          </p:nvSpPr>
          <p:spPr bwMode="auto">
            <a:xfrm>
              <a:off x="7080" y="222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FILE1</a:t>
              </a:r>
            </a:p>
          </p:txBody>
        </p:sp>
        <p:sp>
          <p:nvSpPr>
            <p:cNvPr id="49269" name="Text Box 9"/>
            <p:cNvSpPr txBox="1">
              <a:spLocks noChangeAspect="1" noChangeArrowheads="1"/>
            </p:cNvSpPr>
            <p:nvPr/>
          </p:nvSpPr>
          <p:spPr bwMode="auto">
            <a:xfrm>
              <a:off x="7800" y="222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23</a:t>
              </a:r>
            </a:p>
          </p:txBody>
        </p:sp>
        <p:sp>
          <p:nvSpPr>
            <p:cNvPr id="49270" name="Text Box 10"/>
            <p:cNvSpPr txBox="1">
              <a:spLocks noChangeAspect="1" noChangeArrowheads="1"/>
            </p:cNvSpPr>
            <p:nvPr/>
          </p:nvSpPr>
          <p:spPr bwMode="auto">
            <a:xfrm>
              <a:off x="7080" y="2540"/>
              <a:ext cx="720" cy="8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600" b="1">
                <a:latin typeface="Times New Roman" pitchFamily="18" charset="0"/>
              </a:endParaRPr>
            </a:p>
            <a:p>
              <a:pPr algn="ctr"/>
              <a:r>
                <a:rPr lang="en-US" altLang="zh-CN" sz="1600" b="1">
                  <a:latin typeface="Times New Roman" pitchFamily="18" charset="0"/>
                </a:rPr>
                <a:t>…</a:t>
              </a:r>
            </a:p>
          </p:txBody>
        </p:sp>
        <p:sp>
          <p:nvSpPr>
            <p:cNvPr id="49271" name="Text Box 11"/>
            <p:cNvSpPr txBox="1">
              <a:spLocks noChangeAspect="1" noChangeArrowheads="1"/>
            </p:cNvSpPr>
            <p:nvPr/>
          </p:nvSpPr>
          <p:spPr bwMode="auto">
            <a:xfrm>
              <a:off x="7800" y="2532"/>
              <a:ext cx="900" cy="8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600" b="1">
                <a:latin typeface="Times New Roman" pitchFamily="18" charset="0"/>
              </a:endParaRPr>
            </a:p>
            <a:p>
              <a:pPr algn="ctr"/>
              <a:r>
                <a:rPr lang="en-US" altLang="zh-CN" sz="1600" b="1">
                  <a:latin typeface="Times New Roman" pitchFamily="18" charset="0"/>
                </a:rPr>
                <a:t>…</a:t>
              </a:r>
            </a:p>
          </p:txBody>
        </p:sp>
      </p:grpSp>
      <p:sp>
        <p:nvSpPr>
          <p:cNvPr id="49156" name="Text Box 12"/>
          <p:cNvSpPr txBox="1">
            <a:spLocks noChangeAspect="1" noChangeArrowheads="1"/>
          </p:cNvSpPr>
          <p:nvPr/>
        </p:nvSpPr>
        <p:spPr bwMode="auto">
          <a:xfrm>
            <a:off x="892175" y="6099175"/>
            <a:ext cx="665797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图</a:t>
            </a:r>
            <a:r>
              <a:rPr lang="en-US" altLang="zh-CN" sz="2000" b="1">
                <a:latin typeface="Times New Roman" pitchFamily="18" charset="0"/>
              </a:rPr>
              <a:t>5.10 </a:t>
            </a:r>
            <a:r>
              <a:rPr lang="zh-CN" altLang="en-US" sz="2000" b="1">
                <a:latin typeface="Times New Roman" pitchFamily="18" charset="0"/>
              </a:rPr>
              <a:t>基于可变分区的索引分配</a:t>
            </a:r>
          </a:p>
        </p:txBody>
      </p:sp>
      <p:grpSp>
        <p:nvGrpSpPr>
          <p:cNvPr id="49157" name="Group 14"/>
          <p:cNvGrpSpPr>
            <a:grpSpLocks noChangeAspect="1"/>
          </p:cNvGrpSpPr>
          <p:nvPr/>
        </p:nvGrpSpPr>
        <p:grpSpPr bwMode="auto">
          <a:xfrm>
            <a:off x="892175" y="4699000"/>
            <a:ext cx="3675063" cy="363538"/>
            <a:chOff x="3240" y="12048"/>
            <a:chExt cx="3180" cy="315"/>
          </a:xfrm>
        </p:grpSpPr>
        <p:grpSp>
          <p:nvGrpSpPr>
            <p:cNvPr id="49251" name="Group 15"/>
            <p:cNvGrpSpPr>
              <a:grpSpLocks noChangeAspect="1"/>
            </p:cNvGrpSpPr>
            <p:nvPr/>
          </p:nvGrpSpPr>
          <p:grpSpPr bwMode="auto">
            <a:xfrm>
              <a:off x="3360" y="12204"/>
              <a:ext cx="3060" cy="159"/>
              <a:chOff x="3360" y="12204"/>
              <a:chExt cx="3060" cy="159"/>
            </a:xfrm>
          </p:grpSpPr>
          <p:sp>
            <p:nvSpPr>
              <p:cNvPr id="49259" name="Text Box 16"/>
              <p:cNvSpPr txBox="1">
                <a:spLocks noChangeAspect="1" noChangeArrowheads="1"/>
              </p:cNvSpPr>
              <p:nvPr/>
            </p:nvSpPr>
            <p:spPr bwMode="auto">
              <a:xfrm>
                <a:off x="3360" y="122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0" name="Text Box 17"/>
              <p:cNvSpPr txBox="1">
                <a:spLocks noChangeAspect="1" noChangeArrowheads="1"/>
              </p:cNvSpPr>
              <p:nvPr/>
            </p:nvSpPr>
            <p:spPr bwMode="auto">
              <a:xfrm>
                <a:off x="3900" y="122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1" name="Text Box 18"/>
              <p:cNvSpPr txBox="1">
                <a:spLocks noChangeAspect="1" noChangeArrowheads="1"/>
              </p:cNvSpPr>
              <p:nvPr/>
            </p:nvSpPr>
            <p:spPr bwMode="auto">
              <a:xfrm>
                <a:off x="4440" y="122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2" name="Text Box 19"/>
              <p:cNvSpPr txBox="1">
                <a:spLocks noChangeAspect="1" noChangeArrowheads="1"/>
              </p:cNvSpPr>
              <p:nvPr/>
            </p:nvSpPr>
            <p:spPr bwMode="auto">
              <a:xfrm>
                <a:off x="4980" y="12207"/>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3" name="Text Box 20"/>
              <p:cNvSpPr txBox="1">
                <a:spLocks noChangeAspect="1" noChangeArrowheads="1"/>
              </p:cNvSpPr>
              <p:nvPr/>
            </p:nvSpPr>
            <p:spPr bwMode="auto">
              <a:xfrm>
                <a:off x="5520" y="12204"/>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64" name="Text Box 21"/>
              <p:cNvSpPr txBox="1">
                <a:spLocks noChangeAspect="1" noChangeArrowheads="1"/>
              </p:cNvSpPr>
              <p:nvPr/>
            </p:nvSpPr>
            <p:spPr bwMode="auto">
              <a:xfrm>
                <a:off x="6060" y="12207"/>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9252" name="Group 22"/>
            <p:cNvGrpSpPr>
              <a:grpSpLocks noChangeAspect="1"/>
            </p:cNvGrpSpPr>
            <p:nvPr/>
          </p:nvGrpSpPr>
          <p:grpSpPr bwMode="auto">
            <a:xfrm>
              <a:off x="3240" y="12048"/>
              <a:ext cx="3060" cy="309"/>
              <a:chOff x="3060" y="8148"/>
              <a:chExt cx="3060" cy="309"/>
            </a:xfrm>
          </p:grpSpPr>
          <p:sp>
            <p:nvSpPr>
              <p:cNvPr id="49253" name="Text Box 23"/>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49254" name="Text Box 24"/>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49255" name="Text Box 25"/>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49256" name="Text Box 26"/>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49257" name="Text Box 27"/>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49258" name="Text Box 28"/>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grpSp>
        <p:nvGrpSpPr>
          <p:cNvPr id="49158" name="Group 29"/>
          <p:cNvGrpSpPr>
            <a:grpSpLocks noChangeAspect="1"/>
          </p:cNvGrpSpPr>
          <p:nvPr/>
        </p:nvGrpSpPr>
        <p:grpSpPr bwMode="auto">
          <a:xfrm>
            <a:off x="684213" y="1631950"/>
            <a:ext cx="4160837" cy="4329113"/>
            <a:chOff x="3060" y="9396"/>
            <a:chExt cx="3600" cy="3744"/>
          </a:xfrm>
        </p:grpSpPr>
        <p:sp>
          <p:nvSpPr>
            <p:cNvPr id="49232" name="Freeform 30"/>
            <p:cNvSpPr>
              <a:spLocks noChangeAspect="1"/>
            </p:cNvSpPr>
            <p:nvPr/>
          </p:nvSpPr>
          <p:spPr bwMode="auto">
            <a:xfrm>
              <a:off x="3060" y="12828"/>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9233" name="Group 31"/>
            <p:cNvGrpSpPr>
              <a:grpSpLocks noChangeAspect="1"/>
            </p:cNvGrpSpPr>
            <p:nvPr/>
          </p:nvGrpSpPr>
          <p:grpSpPr bwMode="auto">
            <a:xfrm>
              <a:off x="3420" y="12636"/>
              <a:ext cx="3060" cy="156"/>
              <a:chOff x="3420" y="12636"/>
              <a:chExt cx="3060" cy="156"/>
            </a:xfrm>
          </p:grpSpPr>
          <p:sp>
            <p:nvSpPr>
              <p:cNvPr id="49245" name="Text Box 32"/>
              <p:cNvSpPr txBox="1">
                <a:spLocks noChangeAspect="1" noChangeArrowheads="1"/>
              </p:cNvSpPr>
              <p:nvPr/>
            </p:nvSpPr>
            <p:spPr bwMode="auto">
              <a:xfrm>
                <a:off x="342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46" name="Text Box 33"/>
              <p:cNvSpPr txBox="1">
                <a:spLocks noChangeAspect="1" noChangeArrowheads="1"/>
              </p:cNvSpPr>
              <p:nvPr/>
            </p:nvSpPr>
            <p:spPr bwMode="auto">
              <a:xfrm>
                <a:off x="396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47" name="Text Box 34"/>
              <p:cNvSpPr txBox="1">
                <a:spLocks noChangeAspect="1" noChangeArrowheads="1"/>
              </p:cNvSpPr>
              <p:nvPr/>
            </p:nvSpPr>
            <p:spPr bwMode="auto">
              <a:xfrm>
                <a:off x="450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48" name="Text Box 35"/>
              <p:cNvSpPr txBox="1">
                <a:spLocks noChangeAspect="1" noChangeArrowheads="1"/>
              </p:cNvSpPr>
              <p:nvPr/>
            </p:nvSpPr>
            <p:spPr bwMode="auto">
              <a:xfrm>
                <a:off x="504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49" name="Text Box 36"/>
              <p:cNvSpPr txBox="1">
                <a:spLocks noChangeAspect="1" noChangeArrowheads="1"/>
              </p:cNvSpPr>
              <p:nvPr/>
            </p:nvSpPr>
            <p:spPr bwMode="auto">
              <a:xfrm>
                <a:off x="558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50" name="Text Box 37"/>
              <p:cNvSpPr txBox="1">
                <a:spLocks noChangeAspect="1" noChangeArrowheads="1"/>
              </p:cNvSpPr>
              <p:nvPr/>
            </p:nvSpPr>
            <p:spPr bwMode="auto">
              <a:xfrm>
                <a:off x="6120" y="126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9234" name="Oval 38"/>
            <p:cNvSpPr>
              <a:spLocks noChangeAspect="1" noChangeArrowheads="1"/>
            </p:cNvSpPr>
            <p:nvPr/>
          </p:nvSpPr>
          <p:spPr bwMode="auto">
            <a:xfrm>
              <a:off x="3060" y="9396"/>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49235" name="Line 39"/>
            <p:cNvSpPr>
              <a:spLocks noChangeAspect="1" noChangeShapeType="1"/>
            </p:cNvSpPr>
            <p:nvPr/>
          </p:nvSpPr>
          <p:spPr bwMode="auto">
            <a:xfrm>
              <a:off x="3060" y="9708"/>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6" name="Line 40"/>
            <p:cNvSpPr>
              <a:spLocks noChangeAspect="1" noChangeShapeType="1"/>
            </p:cNvSpPr>
            <p:nvPr/>
          </p:nvSpPr>
          <p:spPr bwMode="auto">
            <a:xfrm>
              <a:off x="6660" y="9708"/>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237" name="Group 41"/>
            <p:cNvGrpSpPr>
              <a:grpSpLocks noChangeAspect="1"/>
            </p:cNvGrpSpPr>
            <p:nvPr/>
          </p:nvGrpSpPr>
          <p:grpSpPr bwMode="auto">
            <a:xfrm>
              <a:off x="3240" y="12516"/>
              <a:ext cx="3060" cy="309"/>
              <a:chOff x="3240" y="12516"/>
              <a:chExt cx="3060" cy="309"/>
            </a:xfrm>
          </p:grpSpPr>
          <p:sp>
            <p:nvSpPr>
              <p:cNvPr id="49239" name="Text Box 42"/>
              <p:cNvSpPr txBox="1">
                <a:spLocks noChangeAspect="1" noChangeArrowheads="1"/>
              </p:cNvSpPr>
              <p:nvPr/>
            </p:nvSpPr>
            <p:spPr bwMode="auto">
              <a:xfrm>
                <a:off x="324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49240" name="Text Box 43"/>
              <p:cNvSpPr txBox="1">
                <a:spLocks noChangeAspect="1" noChangeArrowheads="1"/>
              </p:cNvSpPr>
              <p:nvPr/>
            </p:nvSpPr>
            <p:spPr bwMode="auto">
              <a:xfrm>
                <a:off x="378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49241" name="Text Box 44"/>
              <p:cNvSpPr txBox="1">
                <a:spLocks noChangeAspect="1" noChangeArrowheads="1"/>
              </p:cNvSpPr>
              <p:nvPr/>
            </p:nvSpPr>
            <p:spPr bwMode="auto">
              <a:xfrm>
                <a:off x="432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49242" name="Text Box 45"/>
              <p:cNvSpPr txBox="1">
                <a:spLocks noChangeAspect="1" noChangeArrowheads="1"/>
              </p:cNvSpPr>
              <p:nvPr/>
            </p:nvSpPr>
            <p:spPr bwMode="auto">
              <a:xfrm>
                <a:off x="486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49243" name="Text Box 46"/>
              <p:cNvSpPr txBox="1">
                <a:spLocks noChangeAspect="1" noChangeArrowheads="1"/>
              </p:cNvSpPr>
              <p:nvPr/>
            </p:nvSpPr>
            <p:spPr bwMode="auto">
              <a:xfrm>
                <a:off x="540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49244" name="Text Box 47"/>
              <p:cNvSpPr txBox="1">
                <a:spLocks noChangeAspect="1" noChangeArrowheads="1"/>
              </p:cNvSpPr>
              <p:nvPr/>
            </p:nvSpPr>
            <p:spPr bwMode="auto">
              <a:xfrm>
                <a:off x="5940" y="1251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sp>
          <p:nvSpPr>
            <p:cNvPr id="49238" name="Line 48"/>
            <p:cNvSpPr>
              <a:spLocks noChangeAspect="1" noChangeShapeType="1"/>
            </p:cNvSpPr>
            <p:nvPr/>
          </p:nvSpPr>
          <p:spPr bwMode="auto">
            <a:xfrm>
              <a:off x="4500" y="12984"/>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159" name="Group 49"/>
          <p:cNvGrpSpPr>
            <a:grpSpLocks noChangeAspect="1"/>
          </p:cNvGrpSpPr>
          <p:nvPr/>
        </p:nvGrpSpPr>
        <p:grpSpPr bwMode="auto">
          <a:xfrm>
            <a:off x="892175" y="4157663"/>
            <a:ext cx="3744913" cy="357187"/>
            <a:chOff x="3240" y="11580"/>
            <a:chExt cx="3240" cy="309"/>
          </a:xfrm>
        </p:grpSpPr>
        <p:sp>
          <p:nvSpPr>
            <p:cNvPr id="49219" name="Text Box 50"/>
            <p:cNvSpPr txBox="1">
              <a:spLocks noChangeAspect="1" noChangeArrowheads="1"/>
            </p:cNvSpPr>
            <p:nvPr/>
          </p:nvSpPr>
          <p:spPr bwMode="auto">
            <a:xfrm>
              <a:off x="342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20" name="Text Box 51"/>
            <p:cNvSpPr txBox="1">
              <a:spLocks noChangeAspect="1" noChangeArrowheads="1"/>
            </p:cNvSpPr>
            <p:nvPr/>
          </p:nvSpPr>
          <p:spPr bwMode="auto">
            <a:xfrm>
              <a:off x="396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21" name="Text Box 52"/>
            <p:cNvSpPr txBox="1">
              <a:spLocks noChangeAspect="1" noChangeArrowheads="1"/>
            </p:cNvSpPr>
            <p:nvPr/>
          </p:nvSpPr>
          <p:spPr bwMode="auto">
            <a:xfrm>
              <a:off x="450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22" name="Text Box 53"/>
            <p:cNvSpPr txBox="1">
              <a:spLocks noChangeAspect="1" noChangeArrowheads="1"/>
            </p:cNvSpPr>
            <p:nvPr/>
          </p:nvSpPr>
          <p:spPr bwMode="auto">
            <a:xfrm>
              <a:off x="504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23" name="Text Box 54"/>
            <p:cNvSpPr txBox="1">
              <a:spLocks noChangeAspect="1" noChangeArrowheads="1"/>
            </p:cNvSpPr>
            <p:nvPr/>
          </p:nvSpPr>
          <p:spPr bwMode="auto">
            <a:xfrm>
              <a:off x="5580" y="117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9224" name="Group 55"/>
            <p:cNvGrpSpPr>
              <a:grpSpLocks noChangeAspect="1"/>
            </p:cNvGrpSpPr>
            <p:nvPr/>
          </p:nvGrpSpPr>
          <p:grpSpPr bwMode="auto">
            <a:xfrm>
              <a:off x="3240" y="11580"/>
              <a:ext cx="3060" cy="309"/>
              <a:chOff x="3060" y="8148"/>
              <a:chExt cx="3060" cy="309"/>
            </a:xfrm>
          </p:grpSpPr>
          <p:sp>
            <p:nvSpPr>
              <p:cNvPr id="49226" name="Text Box 56"/>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49227" name="Text Box 57"/>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49228" name="Text Box 58"/>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49229" name="Text Box 59"/>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49230" name="Text Box 60"/>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49231" name="Text Box 61"/>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sp>
          <p:nvSpPr>
            <p:cNvPr id="49225" name="Text Box 62"/>
            <p:cNvSpPr txBox="1">
              <a:spLocks noChangeAspect="1" noChangeArrowheads="1"/>
            </p:cNvSpPr>
            <p:nvPr/>
          </p:nvSpPr>
          <p:spPr bwMode="auto">
            <a:xfrm>
              <a:off x="6120" y="1170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9160" name="Group 63"/>
          <p:cNvGrpSpPr>
            <a:grpSpLocks noChangeAspect="1"/>
          </p:cNvGrpSpPr>
          <p:nvPr/>
        </p:nvGrpSpPr>
        <p:grpSpPr bwMode="auto">
          <a:xfrm>
            <a:off x="892175" y="2354263"/>
            <a:ext cx="3917950" cy="1982787"/>
            <a:chOff x="3240" y="10020"/>
            <a:chExt cx="3390" cy="1716"/>
          </a:xfrm>
        </p:grpSpPr>
        <p:grpSp>
          <p:nvGrpSpPr>
            <p:cNvPr id="49203" name="Group 64"/>
            <p:cNvGrpSpPr>
              <a:grpSpLocks noChangeAspect="1"/>
            </p:cNvGrpSpPr>
            <p:nvPr/>
          </p:nvGrpSpPr>
          <p:grpSpPr bwMode="auto">
            <a:xfrm>
              <a:off x="3240" y="10176"/>
              <a:ext cx="2880" cy="309"/>
              <a:chOff x="2880" y="7212"/>
              <a:chExt cx="2880" cy="309"/>
            </a:xfrm>
          </p:grpSpPr>
          <p:sp>
            <p:nvSpPr>
              <p:cNvPr id="49213" name="Text Box 65"/>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49214" name="Text Box 66"/>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49215" name="Text Box 67"/>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49216" name="Text Box 68"/>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49217" name="Text Box 69"/>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49218" name="Text Box 70"/>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sp>
          <p:nvSpPr>
            <p:cNvPr id="49204" name="Text Box 71"/>
            <p:cNvSpPr txBox="1">
              <a:spLocks noChangeAspect="1" noChangeArrowheads="1"/>
            </p:cNvSpPr>
            <p:nvPr/>
          </p:nvSpPr>
          <p:spPr bwMode="auto">
            <a:xfrm>
              <a:off x="4503" y="103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5" name="Text Box 72"/>
            <p:cNvSpPr txBox="1">
              <a:spLocks noChangeAspect="1" noChangeArrowheads="1"/>
            </p:cNvSpPr>
            <p:nvPr/>
          </p:nvSpPr>
          <p:spPr bwMode="auto">
            <a:xfrm>
              <a:off x="3957" y="103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9206" name="Group 73"/>
            <p:cNvGrpSpPr>
              <a:grpSpLocks noChangeAspect="1"/>
            </p:cNvGrpSpPr>
            <p:nvPr/>
          </p:nvGrpSpPr>
          <p:grpSpPr bwMode="auto">
            <a:xfrm>
              <a:off x="5040" y="10332"/>
              <a:ext cx="1440" cy="195"/>
              <a:chOff x="5040" y="10332"/>
              <a:chExt cx="1440" cy="192"/>
            </a:xfrm>
          </p:grpSpPr>
          <p:sp>
            <p:nvSpPr>
              <p:cNvPr id="49210" name="Text Box 74"/>
              <p:cNvSpPr txBox="1">
                <a:spLocks noChangeAspect="1" noChangeArrowheads="1"/>
              </p:cNvSpPr>
              <p:nvPr/>
            </p:nvSpPr>
            <p:spPr bwMode="auto">
              <a:xfrm>
                <a:off x="6120" y="1036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11" name="Text Box 75"/>
              <p:cNvSpPr txBox="1">
                <a:spLocks noChangeAspect="1" noChangeArrowheads="1"/>
              </p:cNvSpPr>
              <p:nvPr/>
            </p:nvSpPr>
            <p:spPr bwMode="auto">
              <a:xfrm>
                <a:off x="5040" y="1036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12" name="Text Box 76"/>
              <p:cNvSpPr txBox="1">
                <a:spLocks noChangeAspect="1" noChangeArrowheads="1"/>
              </p:cNvSpPr>
              <p:nvPr/>
            </p:nvSpPr>
            <p:spPr bwMode="auto">
              <a:xfrm>
                <a:off x="5520" y="10332"/>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49207" name="Text Box 77"/>
            <p:cNvSpPr txBox="1">
              <a:spLocks noChangeAspect="1" noChangeArrowheads="1"/>
            </p:cNvSpPr>
            <p:nvPr/>
          </p:nvSpPr>
          <p:spPr bwMode="auto">
            <a:xfrm>
              <a:off x="3420" y="103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8" name="Text Box 78"/>
            <p:cNvSpPr txBox="1">
              <a:spLocks noChangeAspect="1" noChangeArrowheads="1"/>
            </p:cNvSpPr>
            <p:nvPr/>
          </p:nvSpPr>
          <p:spPr bwMode="auto">
            <a:xfrm>
              <a:off x="4800" y="1002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900">
                  <a:latin typeface="Times New Roman" pitchFamily="18" charset="0"/>
                </a:rPr>
                <a:t>FILE1</a:t>
              </a:r>
            </a:p>
          </p:txBody>
        </p:sp>
        <p:sp>
          <p:nvSpPr>
            <p:cNvPr id="49209" name="Freeform 79"/>
            <p:cNvSpPr>
              <a:spLocks noChangeAspect="1"/>
            </p:cNvSpPr>
            <p:nvPr/>
          </p:nvSpPr>
          <p:spPr bwMode="auto">
            <a:xfrm>
              <a:off x="5340" y="10488"/>
              <a:ext cx="1290" cy="1248"/>
            </a:xfrm>
            <a:custGeom>
              <a:avLst/>
              <a:gdLst>
                <a:gd name="T0" fmla="*/ 1080 w 1290"/>
                <a:gd name="T1" fmla="*/ 1248 h 1248"/>
                <a:gd name="T2" fmla="*/ 1260 w 1290"/>
                <a:gd name="T3" fmla="*/ 936 h 1248"/>
                <a:gd name="T4" fmla="*/ 1080 w 1290"/>
                <a:gd name="T5" fmla="*/ 312 h 1248"/>
                <a:gd name="T6" fmla="*/ 0 w 1290"/>
                <a:gd name="T7" fmla="*/ 0 h 1248"/>
                <a:gd name="T8" fmla="*/ 0 60000 65536"/>
                <a:gd name="T9" fmla="*/ 0 60000 65536"/>
                <a:gd name="T10" fmla="*/ 0 60000 65536"/>
                <a:gd name="T11" fmla="*/ 0 60000 65536"/>
                <a:gd name="T12" fmla="*/ 0 w 1290"/>
                <a:gd name="T13" fmla="*/ 0 h 1248"/>
                <a:gd name="T14" fmla="*/ 1290 w 1290"/>
                <a:gd name="T15" fmla="*/ 1248 h 1248"/>
              </a:gdLst>
              <a:ahLst/>
              <a:cxnLst>
                <a:cxn ang="T8">
                  <a:pos x="T0" y="T1"/>
                </a:cxn>
                <a:cxn ang="T9">
                  <a:pos x="T2" y="T3"/>
                </a:cxn>
                <a:cxn ang="T10">
                  <a:pos x="T4" y="T5"/>
                </a:cxn>
                <a:cxn ang="T11">
                  <a:pos x="T6" y="T7"/>
                </a:cxn>
              </a:cxnLst>
              <a:rect l="T12" t="T13" r="T14" b="T15"/>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9161" name="Group 80"/>
          <p:cNvGrpSpPr>
            <a:grpSpLocks noChangeAspect="1"/>
          </p:cNvGrpSpPr>
          <p:nvPr/>
        </p:nvGrpSpPr>
        <p:grpSpPr bwMode="auto">
          <a:xfrm>
            <a:off x="889000" y="3616325"/>
            <a:ext cx="3748088" cy="360363"/>
            <a:chOff x="3237" y="11112"/>
            <a:chExt cx="3243" cy="312"/>
          </a:xfrm>
        </p:grpSpPr>
        <p:sp>
          <p:nvSpPr>
            <p:cNvPr id="49191" name="Text Box 81"/>
            <p:cNvSpPr txBox="1">
              <a:spLocks noChangeAspect="1" noChangeArrowheads="1"/>
            </p:cNvSpPr>
            <p:nvPr/>
          </p:nvSpPr>
          <p:spPr bwMode="auto">
            <a:xfrm>
              <a:off x="323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49192" name="Text Box 82"/>
            <p:cNvSpPr txBox="1">
              <a:spLocks noChangeAspect="1" noChangeArrowheads="1"/>
            </p:cNvSpPr>
            <p:nvPr/>
          </p:nvSpPr>
          <p:spPr bwMode="auto">
            <a:xfrm>
              <a:off x="377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49193" name="Text Box 83"/>
            <p:cNvSpPr txBox="1">
              <a:spLocks noChangeAspect="1" noChangeArrowheads="1"/>
            </p:cNvSpPr>
            <p:nvPr/>
          </p:nvSpPr>
          <p:spPr bwMode="auto">
            <a:xfrm>
              <a:off x="431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49194" name="Text Box 84"/>
            <p:cNvSpPr txBox="1">
              <a:spLocks noChangeAspect="1" noChangeArrowheads="1"/>
            </p:cNvSpPr>
            <p:nvPr/>
          </p:nvSpPr>
          <p:spPr bwMode="auto">
            <a:xfrm>
              <a:off x="485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49195" name="Text Box 85"/>
            <p:cNvSpPr txBox="1">
              <a:spLocks noChangeAspect="1" noChangeArrowheads="1"/>
            </p:cNvSpPr>
            <p:nvPr/>
          </p:nvSpPr>
          <p:spPr bwMode="auto">
            <a:xfrm>
              <a:off x="539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49196" name="Text Box 86"/>
            <p:cNvSpPr txBox="1">
              <a:spLocks noChangeAspect="1" noChangeArrowheads="1"/>
            </p:cNvSpPr>
            <p:nvPr/>
          </p:nvSpPr>
          <p:spPr bwMode="auto">
            <a:xfrm>
              <a:off x="5937" y="111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sp>
          <p:nvSpPr>
            <p:cNvPr id="49197" name="Text Box 87"/>
            <p:cNvSpPr txBox="1">
              <a:spLocks noChangeAspect="1" noChangeArrowheads="1"/>
            </p:cNvSpPr>
            <p:nvPr/>
          </p:nvSpPr>
          <p:spPr bwMode="auto">
            <a:xfrm>
              <a:off x="341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198" name="Text Box 88"/>
            <p:cNvSpPr txBox="1">
              <a:spLocks noChangeAspect="1" noChangeArrowheads="1"/>
            </p:cNvSpPr>
            <p:nvPr/>
          </p:nvSpPr>
          <p:spPr bwMode="auto">
            <a:xfrm>
              <a:off x="395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199" name="Text Box 89"/>
            <p:cNvSpPr txBox="1">
              <a:spLocks noChangeAspect="1" noChangeArrowheads="1"/>
            </p:cNvSpPr>
            <p:nvPr/>
          </p:nvSpPr>
          <p:spPr bwMode="auto">
            <a:xfrm>
              <a:off x="449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0" name="Text Box 90"/>
            <p:cNvSpPr txBox="1">
              <a:spLocks noChangeAspect="1" noChangeArrowheads="1"/>
            </p:cNvSpPr>
            <p:nvPr/>
          </p:nvSpPr>
          <p:spPr bwMode="auto">
            <a:xfrm>
              <a:off x="5037" y="11268"/>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1" name="Text Box 91"/>
            <p:cNvSpPr txBox="1">
              <a:spLocks noChangeAspect="1" noChangeArrowheads="1"/>
            </p:cNvSpPr>
            <p:nvPr/>
          </p:nvSpPr>
          <p:spPr bwMode="auto">
            <a:xfrm>
              <a:off x="5577"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202" name="Text Box 92"/>
            <p:cNvSpPr txBox="1">
              <a:spLocks noChangeAspect="1" noChangeArrowheads="1"/>
            </p:cNvSpPr>
            <p:nvPr/>
          </p:nvSpPr>
          <p:spPr bwMode="auto">
            <a:xfrm>
              <a:off x="6120" y="11268"/>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9162" name="Group 93"/>
          <p:cNvGrpSpPr>
            <a:grpSpLocks noChangeAspect="1"/>
          </p:cNvGrpSpPr>
          <p:nvPr/>
        </p:nvGrpSpPr>
        <p:grpSpPr bwMode="auto">
          <a:xfrm>
            <a:off x="892175" y="3116263"/>
            <a:ext cx="3741738" cy="360362"/>
            <a:chOff x="3240" y="10680"/>
            <a:chExt cx="3237" cy="312"/>
          </a:xfrm>
        </p:grpSpPr>
        <p:sp>
          <p:nvSpPr>
            <p:cNvPr id="49177" name="Text Box 94"/>
            <p:cNvSpPr txBox="1">
              <a:spLocks noChangeAspect="1" noChangeArrowheads="1"/>
            </p:cNvSpPr>
            <p:nvPr/>
          </p:nvSpPr>
          <p:spPr bwMode="auto">
            <a:xfrm>
              <a:off x="6117" y="108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9178" name="Group 95"/>
            <p:cNvGrpSpPr>
              <a:grpSpLocks noChangeAspect="1"/>
            </p:cNvGrpSpPr>
            <p:nvPr/>
          </p:nvGrpSpPr>
          <p:grpSpPr bwMode="auto">
            <a:xfrm>
              <a:off x="3420" y="10800"/>
              <a:ext cx="1980" cy="156"/>
              <a:chOff x="3420" y="10800"/>
              <a:chExt cx="1980" cy="156"/>
            </a:xfrm>
          </p:grpSpPr>
          <p:sp>
            <p:nvSpPr>
              <p:cNvPr id="49186" name="Text Box 96"/>
              <p:cNvSpPr txBox="1">
                <a:spLocks noChangeAspect="1" noChangeArrowheads="1"/>
              </p:cNvSpPr>
              <p:nvPr/>
            </p:nvSpPr>
            <p:spPr bwMode="auto">
              <a:xfrm>
                <a:off x="3960" y="1080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187" name="Text Box 97"/>
              <p:cNvSpPr txBox="1">
                <a:spLocks noChangeAspect="1" noChangeArrowheads="1"/>
              </p:cNvSpPr>
              <p:nvPr/>
            </p:nvSpPr>
            <p:spPr bwMode="auto">
              <a:xfrm>
                <a:off x="4500" y="1080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nvGrpSpPr>
              <p:cNvPr id="49188" name="Group 98"/>
              <p:cNvGrpSpPr>
                <a:grpSpLocks noChangeAspect="1"/>
              </p:cNvGrpSpPr>
              <p:nvPr/>
            </p:nvGrpSpPr>
            <p:grpSpPr bwMode="auto">
              <a:xfrm>
                <a:off x="3420" y="10800"/>
                <a:ext cx="1980" cy="156"/>
                <a:chOff x="2700" y="7212"/>
                <a:chExt cx="1980" cy="156"/>
              </a:xfrm>
            </p:grpSpPr>
            <p:sp>
              <p:nvSpPr>
                <p:cNvPr id="49189" name="Text Box 99"/>
                <p:cNvSpPr txBox="1">
                  <a:spLocks noChangeAspect="1" noChangeArrowheads="1"/>
                </p:cNvSpPr>
                <p:nvPr/>
              </p:nvSpPr>
              <p:spPr bwMode="auto">
                <a:xfrm>
                  <a:off x="2700" y="7212"/>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49190" name="Text Box 100"/>
                <p:cNvSpPr txBox="1">
                  <a:spLocks noChangeAspect="1" noChangeArrowheads="1"/>
                </p:cNvSpPr>
                <p:nvPr/>
              </p:nvSpPr>
              <p:spPr bwMode="auto">
                <a:xfrm>
                  <a:off x="4320" y="7212"/>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sp>
          <p:nvSpPr>
            <p:cNvPr id="49179" name="Text Box 101"/>
            <p:cNvSpPr txBox="1">
              <a:spLocks noChangeAspect="1" noChangeArrowheads="1"/>
            </p:cNvSpPr>
            <p:nvPr/>
          </p:nvSpPr>
          <p:spPr bwMode="auto">
            <a:xfrm>
              <a:off x="3783" y="10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49180" name="Text Box 102"/>
            <p:cNvSpPr txBox="1">
              <a:spLocks noChangeAspect="1" noChangeArrowheads="1"/>
            </p:cNvSpPr>
            <p:nvPr/>
          </p:nvSpPr>
          <p:spPr bwMode="auto">
            <a:xfrm>
              <a:off x="4323" y="10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49181" name="Text Box 103"/>
            <p:cNvSpPr txBox="1">
              <a:spLocks noChangeAspect="1" noChangeArrowheads="1"/>
            </p:cNvSpPr>
            <p:nvPr/>
          </p:nvSpPr>
          <p:spPr bwMode="auto">
            <a:xfrm>
              <a:off x="4863" y="10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49182" name="Text Box 104"/>
            <p:cNvSpPr txBox="1">
              <a:spLocks noChangeAspect="1" noChangeArrowheads="1"/>
            </p:cNvSpPr>
            <p:nvPr/>
          </p:nvSpPr>
          <p:spPr bwMode="auto">
            <a:xfrm>
              <a:off x="5403" y="10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49183" name="Text Box 105"/>
            <p:cNvSpPr txBox="1">
              <a:spLocks noChangeAspect="1" noChangeArrowheads="1"/>
            </p:cNvSpPr>
            <p:nvPr/>
          </p:nvSpPr>
          <p:spPr bwMode="auto">
            <a:xfrm>
              <a:off x="5943" y="10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sp>
          <p:nvSpPr>
            <p:cNvPr id="49184" name="Text Box 106"/>
            <p:cNvSpPr txBox="1">
              <a:spLocks noChangeAspect="1" noChangeArrowheads="1"/>
            </p:cNvSpPr>
            <p:nvPr/>
          </p:nvSpPr>
          <p:spPr bwMode="auto">
            <a:xfrm>
              <a:off x="3240" y="10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sp>
          <p:nvSpPr>
            <p:cNvPr id="49185" name="Text Box 107"/>
            <p:cNvSpPr txBox="1">
              <a:spLocks noChangeAspect="1" noChangeArrowheads="1"/>
            </p:cNvSpPr>
            <p:nvPr/>
          </p:nvSpPr>
          <p:spPr bwMode="auto">
            <a:xfrm>
              <a:off x="5580" y="1080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49163" name="Group 108"/>
          <p:cNvGrpSpPr>
            <a:grpSpLocks noChangeAspect="1"/>
          </p:cNvGrpSpPr>
          <p:nvPr/>
        </p:nvGrpSpPr>
        <p:grpSpPr bwMode="auto">
          <a:xfrm>
            <a:off x="3111500" y="3976688"/>
            <a:ext cx="4438650" cy="1624012"/>
            <a:chOff x="5160" y="11424"/>
            <a:chExt cx="3840" cy="1404"/>
          </a:xfrm>
        </p:grpSpPr>
        <p:sp>
          <p:nvSpPr>
            <p:cNvPr id="49164" name="Line 109"/>
            <p:cNvSpPr>
              <a:spLocks noChangeAspect="1" noChangeShapeType="1"/>
            </p:cNvSpPr>
            <p:nvPr/>
          </p:nvSpPr>
          <p:spPr bwMode="auto">
            <a:xfrm flipH="1">
              <a:off x="5160" y="11892"/>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5" name="Line 110"/>
            <p:cNvSpPr>
              <a:spLocks noChangeAspect="1" noChangeShapeType="1"/>
            </p:cNvSpPr>
            <p:nvPr/>
          </p:nvSpPr>
          <p:spPr bwMode="auto">
            <a:xfrm flipH="1" flipV="1">
              <a:off x="5340" y="11424"/>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6" name="Line 111"/>
            <p:cNvSpPr>
              <a:spLocks noChangeAspect="1" noChangeShapeType="1"/>
            </p:cNvSpPr>
            <p:nvPr/>
          </p:nvSpPr>
          <p:spPr bwMode="auto">
            <a:xfrm flipV="1">
              <a:off x="6420" y="11580"/>
              <a:ext cx="780" cy="156"/>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Line 112"/>
            <p:cNvSpPr>
              <a:spLocks noChangeAspect="1" noChangeShapeType="1"/>
            </p:cNvSpPr>
            <p:nvPr/>
          </p:nvSpPr>
          <p:spPr bwMode="auto">
            <a:xfrm>
              <a:off x="6420" y="11892"/>
              <a:ext cx="780" cy="936"/>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168" name="Group 113"/>
            <p:cNvGrpSpPr>
              <a:grpSpLocks noChangeAspect="1"/>
            </p:cNvGrpSpPr>
            <p:nvPr/>
          </p:nvGrpSpPr>
          <p:grpSpPr bwMode="auto">
            <a:xfrm>
              <a:off x="7200" y="11580"/>
              <a:ext cx="1800" cy="1248"/>
              <a:chOff x="7740" y="12048"/>
              <a:chExt cx="1800" cy="1248"/>
            </a:xfrm>
          </p:grpSpPr>
          <p:sp>
            <p:nvSpPr>
              <p:cNvPr id="49169" name="Text Box 114"/>
              <p:cNvSpPr txBox="1">
                <a:spLocks noChangeAspect="1" noChangeArrowheads="1"/>
              </p:cNvSpPr>
              <p:nvPr/>
            </p:nvSpPr>
            <p:spPr bwMode="auto">
              <a:xfrm>
                <a:off x="7740" y="12048"/>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起始块号</a:t>
                </a:r>
              </a:p>
            </p:txBody>
          </p:sp>
          <p:sp>
            <p:nvSpPr>
              <p:cNvPr id="49170" name="Text Box 115"/>
              <p:cNvSpPr txBox="1">
                <a:spLocks noChangeAspect="1" noChangeArrowheads="1"/>
              </p:cNvSpPr>
              <p:nvPr/>
            </p:nvSpPr>
            <p:spPr bwMode="auto">
              <a:xfrm>
                <a:off x="8640" y="12048"/>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分区长度</a:t>
                </a:r>
              </a:p>
            </p:txBody>
          </p:sp>
          <p:sp>
            <p:nvSpPr>
              <p:cNvPr id="49171" name="Text Box 116"/>
              <p:cNvSpPr txBox="1">
                <a:spLocks noChangeAspect="1" noChangeArrowheads="1"/>
              </p:cNvSpPr>
              <p:nvPr/>
            </p:nvSpPr>
            <p:spPr bwMode="auto">
              <a:xfrm>
                <a:off x="7740" y="1236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3</a:t>
                </a:r>
              </a:p>
            </p:txBody>
          </p:sp>
          <p:sp>
            <p:nvSpPr>
              <p:cNvPr id="49172" name="Text Box 117"/>
              <p:cNvSpPr txBox="1">
                <a:spLocks noChangeAspect="1" noChangeArrowheads="1"/>
              </p:cNvSpPr>
              <p:nvPr/>
            </p:nvSpPr>
            <p:spPr bwMode="auto">
              <a:xfrm>
                <a:off x="8640" y="1236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7</a:t>
                </a:r>
              </a:p>
            </p:txBody>
          </p:sp>
          <p:sp>
            <p:nvSpPr>
              <p:cNvPr id="49173" name="Text Box 118"/>
              <p:cNvSpPr txBox="1">
                <a:spLocks noChangeAspect="1" noChangeArrowheads="1"/>
              </p:cNvSpPr>
              <p:nvPr/>
            </p:nvSpPr>
            <p:spPr bwMode="auto">
              <a:xfrm>
                <a:off x="7740" y="12672"/>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15</a:t>
                </a:r>
              </a:p>
            </p:txBody>
          </p:sp>
          <p:sp>
            <p:nvSpPr>
              <p:cNvPr id="49174" name="Text Box 119"/>
              <p:cNvSpPr txBox="1">
                <a:spLocks noChangeAspect="1" noChangeArrowheads="1"/>
              </p:cNvSpPr>
              <p:nvPr/>
            </p:nvSpPr>
            <p:spPr bwMode="auto">
              <a:xfrm>
                <a:off x="8640" y="12672"/>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49175" name="Text Box 120"/>
              <p:cNvSpPr txBox="1">
                <a:spLocks noChangeAspect="1" noChangeArrowheads="1"/>
              </p:cNvSpPr>
              <p:nvPr/>
            </p:nvSpPr>
            <p:spPr bwMode="auto">
              <a:xfrm>
                <a:off x="8640" y="12984"/>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3</a:t>
                </a:r>
              </a:p>
            </p:txBody>
          </p:sp>
          <p:sp>
            <p:nvSpPr>
              <p:cNvPr id="49176" name="Text Box 121"/>
              <p:cNvSpPr txBox="1">
                <a:spLocks noChangeAspect="1" noChangeArrowheads="1"/>
              </p:cNvSpPr>
              <p:nvPr/>
            </p:nvSpPr>
            <p:spPr bwMode="auto">
              <a:xfrm>
                <a:off x="7740" y="12984"/>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27</a:t>
                </a: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573213" y="44450"/>
            <a:ext cx="7570787" cy="1143000"/>
          </a:xfrm>
        </p:spPr>
        <p:txBody>
          <a:bodyPr/>
          <a:lstStyle/>
          <a:p>
            <a:pPr eaLnBrk="1" hangingPunct="1">
              <a:defRPr/>
            </a:pPr>
            <a:r>
              <a:rPr lang="en-US" altLang="zh-CN" kern="1200" dirty="0">
                <a:cs typeface="+mn-cs"/>
              </a:rPr>
              <a:t>5.3.3 </a:t>
            </a:r>
            <a:r>
              <a:rPr lang="zh-CN" altLang="en-US" kern="1200" dirty="0">
                <a:cs typeface="+mn-cs"/>
              </a:rPr>
              <a:t>空闲磁盘空间的管理 </a:t>
            </a:r>
          </a:p>
        </p:txBody>
      </p:sp>
      <p:sp>
        <p:nvSpPr>
          <p:cNvPr id="50179" name="Rectangle 3"/>
          <p:cNvSpPr>
            <a:spLocks noGrp="1" noChangeArrowheads="1"/>
          </p:cNvSpPr>
          <p:nvPr>
            <p:ph type="body" idx="4294967295"/>
          </p:nvPr>
        </p:nvSpPr>
        <p:spPr>
          <a:xfrm>
            <a:off x="0" y="1600200"/>
            <a:ext cx="8229600" cy="4525963"/>
          </a:xfrm>
        </p:spPr>
        <p:txBody>
          <a:bodyPr/>
          <a:lstStyle/>
          <a:p>
            <a:pPr eaLnBrk="1" hangingPunct="1"/>
            <a:r>
              <a:rPr lang="zh-CN" altLang="en-US">
                <a:latin typeface="宋体" pitchFamily="2" charset="-122"/>
              </a:rPr>
              <a:t>文件系统的主要任务之一就是合理组织空闲存储块，即时为请求存储的文件分配空闲空间。</a:t>
            </a:r>
            <a:r>
              <a:rPr lang="zh-CN" altLang="en-US"/>
              <a:t> </a:t>
            </a:r>
          </a:p>
          <a:p>
            <a:pPr eaLnBrk="1" hangingPunct="1"/>
            <a:r>
              <a:rPr lang="zh-CN" altLang="en-US">
                <a:latin typeface="宋体" pitchFamily="2" charset="-122"/>
              </a:rPr>
              <a:t>常用的磁盘空间的管理方式有：空闲分区表、空闲分区链表、索引及位示图。</a:t>
            </a:r>
            <a:r>
              <a:rPr lang="zh-CN" altLang="en-US"/>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44450"/>
            <a:ext cx="8229600" cy="1143000"/>
          </a:xfrm>
        </p:spPr>
        <p:txBody>
          <a:bodyPr/>
          <a:lstStyle/>
          <a:p>
            <a:pPr eaLnBrk="1" hangingPunct="1"/>
            <a:r>
              <a:rPr lang="en-US" altLang="zh-CN">
                <a:latin typeface="宋体" pitchFamily="2" charset="-122"/>
              </a:rPr>
              <a:t>1</a:t>
            </a:r>
            <a:r>
              <a:rPr lang="zh-CN" altLang="en-US">
                <a:latin typeface="宋体" pitchFamily="2" charset="-122"/>
              </a:rPr>
              <a:t>、空闲分区表</a:t>
            </a:r>
            <a:r>
              <a:rPr lang="zh-CN" altLang="en-US"/>
              <a:t> </a:t>
            </a:r>
          </a:p>
        </p:txBody>
      </p:sp>
      <p:sp>
        <p:nvSpPr>
          <p:cNvPr id="51203" name="Rectangle 3"/>
          <p:cNvSpPr>
            <a:spLocks noGrp="1" noChangeArrowheads="1"/>
          </p:cNvSpPr>
          <p:nvPr>
            <p:ph type="body" sz="half" idx="4294967295"/>
          </p:nvPr>
        </p:nvSpPr>
        <p:spPr>
          <a:xfrm>
            <a:off x="0" y="1600200"/>
            <a:ext cx="8229600" cy="1847850"/>
          </a:xfrm>
        </p:spPr>
        <p:txBody>
          <a:bodyPr/>
          <a:lstStyle/>
          <a:p>
            <a:pPr eaLnBrk="1" hangingPunct="1">
              <a:lnSpc>
                <a:spcPct val="90000"/>
              </a:lnSpc>
            </a:pPr>
            <a:r>
              <a:rPr lang="zh-CN" altLang="en-US" sz="2800">
                <a:latin typeface="楷体_GB2312" pitchFamily="49" charset="-122"/>
                <a:ea typeface="楷体_GB2312" pitchFamily="49" charset="-122"/>
              </a:rPr>
              <a:t>采用空闲分区表管理磁盘空闲空间，将磁盘空间中各个空闲分区登记在一张表中，一个分区对应一个表项，每个表项包含有空闲分区号、分区起始块号、分区长度等主要信息。 </a:t>
            </a:r>
          </a:p>
        </p:txBody>
      </p:sp>
      <p:grpSp>
        <p:nvGrpSpPr>
          <p:cNvPr id="51204" name="Group 5"/>
          <p:cNvGrpSpPr>
            <a:grpSpLocks noChangeAspect="1"/>
          </p:cNvGrpSpPr>
          <p:nvPr/>
        </p:nvGrpSpPr>
        <p:grpSpPr bwMode="auto">
          <a:xfrm>
            <a:off x="1916113" y="3432175"/>
            <a:ext cx="6026150" cy="2305050"/>
            <a:chOff x="0" y="0"/>
            <a:chExt cx="1790" cy="2400"/>
          </a:xfrm>
        </p:grpSpPr>
        <p:grpSp>
          <p:nvGrpSpPr>
            <p:cNvPr id="51206" name="Group 6"/>
            <p:cNvGrpSpPr>
              <a:grpSpLocks noChangeAspect="1"/>
            </p:cNvGrpSpPr>
            <p:nvPr/>
          </p:nvGrpSpPr>
          <p:grpSpPr bwMode="auto">
            <a:xfrm>
              <a:off x="0" y="0"/>
              <a:ext cx="590" cy="480"/>
              <a:chOff x="0" y="0"/>
              <a:chExt cx="590" cy="480"/>
            </a:xfrm>
          </p:grpSpPr>
          <p:sp>
            <p:nvSpPr>
              <p:cNvPr id="51258" name="Rectangle 7"/>
              <p:cNvSpPr>
                <a:spLocks noChangeAspect="1" noChangeArrowheads="1"/>
              </p:cNvSpPr>
              <p:nvPr/>
            </p:nvSpPr>
            <p:spPr bwMode="auto">
              <a:xfrm>
                <a:off x="43" y="0"/>
                <a:ext cx="5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2000" b="1">
                    <a:latin typeface="宋体" pitchFamily="2" charset="-122"/>
                  </a:rPr>
                  <a:t>空闲分区号</a:t>
                </a:r>
                <a:endParaRPr kumimoji="1" lang="zh-CN" altLang="en-US"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9" name="Rectangle 8"/>
              <p:cNvSpPr>
                <a:spLocks noChangeAspect="1" noChangeArrowheads="1"/>
              </p:cNvSpPr>
              <p:nvPr/>
            </p:nvSpPr>
            <p:spPr bwMode="auto">
              <a:xfrm>
                <a:off x="0" y="0"/>
                <a:ext cx="59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07" name="Group 9"/>
            <p:cNvGrpSpPr>
              <a:grpSpLocks noChangeAspect="1"/>
            </p:cNvGrpSpPr>
            <p:nvPr/>
          </p:nvGrpSpPr>
          <p:grpSpPr bwMode="auto">
            <a:xfrm>
              <a:off x="590" y="0"/>
              <a:ext cx="662" cy="480"/>
              <a:chOff x="590" y="0"/>
              <a:chExt cx="662" cy="480"/>
            </a:xfrm>
          </p:grpSpPr>
          <p:sp>
            <p:nvSpPr>
              <p:cNvPr id="51256" name="Rectangle 10"/>
              <p:cNvSpPr>
                <a:spLocks noChangeAspect="1" noChangeArrowheads="1"/>
              </p:cNvSpPr>
              <p:nvPr/>
            </p:nvSpPr>
            <p:spPr bwMode="auto">
              <a:xfrm>
                <a:off x="633" y="0"/>
                <a:ext cx="57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2000" b="1">
                    <a:latin typeface="宋体" pitchFamily="2" charset="-122"/>
                  </a:rPr>
                  <a:t>分区起始块号</a:t>
                </a:r>
                <a:endParaRPr kumimoji="1" lang="zh-CN" altLang="en-US"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7" name="Rectangle 11"/>
              <p:cNvSpPr>
                <a:spLocks noChangeAspect="1" noChangeArrowheads="1"/>
              </p:cNvSpPr>
              <p:nvPr/>
            </p:nvSpPr>
            <p:spPr bwMode="auto">
              <a:xfrm>
                <a:off x="590" y="0"/>
                <a:ext cx="66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08" name="Group 12"/>
            <p:cNvGrpSpPr>
              <a:grpSpLocks noChangeAspect="1"/>
            </p:cNvGrpSpPr>
            <p:nvPr/>
          </p:nvGrpSpPr>
          <p:grpSpPr bwMode="auto">
            <a:xfrm>
              <a:off x="1252" y="0"/>
              <a:ext cx="538" cy="480"/>
              <a:chOff x="1252" y="0"/>
              <a:chExt cx="538" cy="480"/>
            </a:xfrm>
          </p:grpSpPr>
          <p:sp>
            <p:nvSpPr>
              <p:cNvPr id="51254" name="Rectangle 13"/>
              <p:cNvSpPr>
                <a:spLocks noChangeAspect="1" noChangeArrowheads="1"/>
              </p:cNvSpPr>
              <p:nvPr/>
            </p:nvSpPr>
            <p:spPr bwMode="auto">
              <a:xfrm>
                <a:off x="1295" y="0"/>
                <a:ext cx="4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2000" b="1">
                    <a:latin typeface="宋体" pitchFamily="2" charset="-122"/>
                  </a:rPr>
                  <a:t>分区长度</a:t>
                </a:r>
                <a:endParaRPr kumimoji="1" lang="zh-CN" altLang="en-US"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5" name="Rectangle 14"/>
              <p:cNvSpPr>
                <a:spLocks noChangeAspect="1" noChangeArrowheads="1"/>
              </p:cNvSpPr>
              <p:nvPr/>
            </p:nvSpPr>
            <p:spPr bwMode="auto">
              <a:xfrm>
                <a:off x="1252" y="0"/>
                <a:ext cx="538"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09" name="Group 15"/>
            <p:cNvGrpSpPr>
              <a:grpSpLocks noChangeAspect="1"/>
            </p:cNvGrpSpPr>
            <p:nvPr/>
          </p:nvGrpSpPr>
          <p:grpSpPr bwMode="auto">
            <a:xfrm>
              <a:off x="0" y="480"/>
              <a:ext cx="590" cy="384"/>
              <a:chOff x="0" y="480"/>
              <a:chExt cx="590" cy="384"/>
            </a:xfrm>
          </p:grpSpPr>
          <p:sp>
            <p:nvSpPr>
              <p:cNvPr id="51252" name="Rectangle 16"/>
              <p:cNvSpPr>
                <a:spLocks noChangeAspect="1" noChangeArrowheads="1"/>
              </p:cNvSpPr>
              <p:nvPr/>
            </p:nvSpPr>
            <p:spPr bwMode="auto">
              <a:xfrm>
                <a:off x="43" y="480"/>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1</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3" name="Rectangle 17"/>
              <p:cNvSpPr>
                <a:spLocks noChangeAspect="1" noChangeArrowheads="1"/>
              </p:cNvSpPr>
              <p:nvPr/>
            </p:nvSpPr>
            <p:spPr bwMode="auto">
              <a:xfrm>
                <a:off x="0" y="480"/>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0" name="Group 18"/>
            <p:cNvGrpSpPr>
              <a:grpSpLocks noChangeAspect="1"/>
            </p:cNvGrpSpPr>
            <p:nvPr/>
          </p:nvGrpSpPr>
          <p:grpSpPr bwMode="auto">
            <a:xfrm>
              <a:off x="590" y="480"/>
              <a:ext cx="662" cy="384"/>
              <a:chOff x="590" y="480"/>
              <a:chExt cx="662" cy="384"/>
            </a:xfrm>
          </p:grpSpPr>
          <p:sp>
            <p:nvSpPr>
              <p:cNvPr id="51250" name="Rectangle 19"/>
              <p:cNvSpPr>
                <a:spLocks noChangeAspect="1" noChangeArrowheads="1"/>
              </p:cNvSpPr>
              <p:nvPr/>
            </p:nvSpPr>
            <p:spPr bwMode="auto">
              <a:xfrm>
                <a:off x="633" y="480"/>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0</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51" name="Rectangle 20"/>
              <p:cNvSpPr>
                <a:spLocks noChangeAspect="1" noChangeArrowheads="1"/>
              </p:cNvSpPr>
              <p:nvPr/>
            </p:nvSpPr>
            <p:spPr bwMode="auto">
              <a:xfrm>
                <a:off x="590" y="480"/>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1" name="Group 21"/>
            <p:cNvGrpSpPr>
              <a:grpSpLocks noChangeAspect="1"/>
            </p:cNvGrpSpPr>
            <p:nvPr/>
          </p:nvGrpSpPr>
          <p:grpSpPr bwMode="auto">
            <a:xfrm>
              <a:off x="1252" y="480"/>
              <a:ext cx="538" cy="384"/>
              <a:chOff x="1252" y="480"/>
              <a:chExt cx="538" cy="384"/>
            </a:xfrm>
          </p:grpSpPr>
          <p:sp>
            <p:nvSpPr>
              <p:cNvPr id="51248" name="Rectangle 22"/>
              <p:cNvSpPr>
                <a:spLocks noChangeAspect="1" noChangeArrowheads="1"/>
              </p:cNvSpPr>
              <p:nvPr/>
            </p:nvSpPr>
            <p:spPr bwMode="auto">
              <a:xfrm>
                <a:off x="1295" y="480"/>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1</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9" name="Rectangle 23"/>
              <p:cNvSpPr>
                <a:spLocks noChangeAspect="1" noChangeArrowheads="1"/>
              </p:cNvSpPr>
              <p:nvPr/>
            </p:nvSpPr>
            <p:spPr bwMode="auto">
              <a:xfrm>
                <a:off x="1252" y="480"/>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2" name="Group 24"/>
            <p:cNvGrpSpPr>
              <a:grpSpLocks noChangeAspect="1"/>
            </p:cNvGrpSpPr>
            <p:nvPr/>
          </p:nvGrpSpPr>
          <p:grpSpPr bwMode="auto">
            <a:xfrm>
              <a:off x="0" y="864"/>
              <a:ext cx="590" cy="384"/>
              <a:chOff x="0" y="864"/>
              <a:chExt cx="590" cy="384"/>
            </a:xfrm>
          </p:grpSpPr>
          <p:sp>
            <p:nvSpPr>
              <p:cNvPr id="51246" name="Rectangle 25"/>
              <p:cNvSpPr>
                <a:spLocks noChangeAspect="1" noChangeArrowheads="1"/>
              </p:cNvSpPr>
              <p:nvPr/>
            </p:nvSpPr>
            <p:spPr bwMode="auto">
              <a:xfrm>
                <a:off x="43" y="864"/>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2</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7" name="Rectangle 26"/>
              <p:cNvSpPr>
                <a:spLocks noChangeAspect="1" noChangeArrowheads="1"/>
              </p:cNvSpPr>
              <p:nvPr/>
            </p:nvSpPr>
            <p:spPr bwMode="auto">
              <a:xfrm>
                <a:off x="0" y="864"/>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3" name="Group 27"/>
            <p:cNvGrpSpPr>
              <a:grpSpLocks noChangeAspect="1"/>
            </p:cNvGrpSpPr>
            <p:nvPr/>
          </p:nvGrpSpPr>
          <p:grpSpPr bwMode="auto">
            <a:xfrm>
              <a:off x="590" y="864"/>
              <a:ext cx="662" cy="384"/>
              <a:chOff x="590" y="864"/>
              <a:chExt cx="662" cy="384"/>
            </a:xfrm>
          </p:grpSpPr>
          <p:sp>
            <p:nvSpPr>
              <p:cNvPr id="51244" name="Rectangle 28"/>
              <p:cNvSpPr>
                <a:spLocks noChangeAspect="1" noChangeArrowheads="1"/>
              </p:cNvSpPr>
              <p:nvPr/>
            </p:nvSpPr>
            <p:spPr bwMode="auto">
              <a:xfrm>
                <a:off x="633" y="86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5</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5" name="Rectangle 29"/>
              <p:cNvSpPr>
                <a:spLocks noChangeAspect="1" noChangeArrowheads="1"/>
              </p:cNvSpPr>
              <p:nvPr/>
            </p:nvSpPr>
            <p:spPr bwMode="auto">
              <a:xfrm>
                <a:off x="590" y="864"/>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4" name="Group 30"/>
            <p:cNvGrpSpPr>
              <a:grpSpLocks noChangeAspect="1"/>
            </p:cNvGrpSpPr>
            <p:nvPr/>
          </p:nvGrpSpPr>
          <p:grpSpPr bwMode="auto">
            <a:xfrm>
              <a:off x="1252" y="864"/>
              <a:ext cx="538" cy="384"/>
              <a:chOff x="1252" y="864"/>
              <a:chExt cx="538" cy="384"/>
            </a:xfrm>
          </p:grpSpPr>
          <p:sp>
            <p:nvSpPr>
              <p:cNvPr id="51242" name="Rectangle 31"/>
              <p:cNvSpPr>
                <a:spLocks noChangeAspect="1" noChangeArrowheads="1"/>
              </p:cNvSpPr>
              <p:nvPr/>
            </p:nvSpPr>
            <p:spPr bwMode="auto">
              <a:xfrm>
                <a:off x="1295" y="864"/>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4</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3" name="Rectangle 32"/>
              <p:cNvSpPr>
                <a:spLocks noChangeAspect="1" noChangeArrowheads="1"/>
              </p:cNvSpPr>
              <p:nvPr/>
            </p:nvSpPr>
            <p:spPr bwMode="auto">
              <a:xfrm>
                <a:off x="1252" y="864"/>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5" name="Group 33"/>
            <p:cNvGrpSpPr>
              <a:grpSpLocks noChangeAspect="1"/>
            </p:cNvGrpSpPr>
            <p:nvPr/>
          </p:nvGrpSpPr>
          <p:grpSpPr bwMode="auto">
            <a:xfrm>
              <a:off x="0" y="1248"/>
              <a:ext cx="590" cy="384"/>
              <a:chOff x="0" y="1248"/>
              <a:chExt cx="590" cy="384"/>
            </a:xfrm>
          </p:grpSpPr>
          <p:sp>
            <p:nvSpPr>
              <p:cNvPr id="51240" name="Rectangle 34"/>
              <p:cNvSpPr>
                <a:spLocks noChangeAspect="1" noChangeArrowheads="1"/>
              </p:cNvSpPr>
              <p:nvPr/>
            </p:nvSpPr>
            <p:spPr bwMode="auto">
              <a:xfrm>
                <a:off x="43" y="1248"/>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3</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41" name="Rectangle 35"/>
              <p:cNvSpPr>
                <a:spLocks noChangeAspect="1" noChangeArrowheads="1"/>
              </p:cNvSpPr>
              <p:nvPr/>
            </p:nvSpPr>
            <p:spPr bwMode="auto">
              <a:xfrm>
                <a:off x="0" y="1248"/>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6" name="Group 36"/>
            <p:cNvGrpSpPr>
              <a:grpSpLocks noChangeAspect="1"/>
            </p:cNvGrpSpPr>
            <p:nvPr/>
          </p:nvGrpSpPr>
          <p:grpSpPr bwMode="auto">
            <a:xfrm>
              <a:off x="590" y="1248"/>
              <a:ext cx="662" cy="384"/>
              <a:chOff x="590" y="1248"/>
              <a:chExt cx="662" cy="384"/>
            </a:xfrm>
          </p:grpSpPr>
          <p:sp>
            <p:nvSpPr>
              <p:cNvPr id="51238" name="Rectangle 37"/>
              <p:cNvSpPr>
                <a:spLocks noChangeAspect="1" noChangeArrowheads="1"/>
              </p:cNvSpPr>
              <p:nvPr/>
            </p:nvSpPr>
            <p:spPr bwMode="auto">
              <a:xfrm>
                <a:off x="633" y="1248"/>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18</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9" name="Rectangle 38"/>
              <p:cNvSpPr>
                <a:spLocks noChangeAspect="1" noChangeArrowheads="1"/>
              </p:cNvSpPr>
              <p:nvPr/>
            </p:nvSpPr>
            <p:spPr bwMode="auto">
              <a:xfrm>
                <a:off x="590" y="1248"/>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7" name="Group 39"/>
            <p:cNvGrpSpPr>
              <a:grpSpLocks noChangeAspect="1"/>
            </p:cNvGrpSpPr>
            <p:nvPr/>
          </p:nvGrpSpPr>
          <p:grpSpPr bwMode="auto">
            <a:xfrm>
              <a:off x="1252" y="1248"/>
              <a:ext cx="538" cy="384"/>
              <a:chOff x="1252" y="1248"/>
              <a:chExt cx="538" cy="384"/>
            </a:xfrm>
          </p:grpSpPr>
          <p:sp>
            <p:nvSpPr>
              <p:cNvPr id="51236" name="Rectangle 40"/>
              <p:cNvSpPr>
                <a:spLocks noChangeAspect="1" noChangeArrowheads="1"/>
              </p:cNvSpPr>
              <p:nvPr/>
            </p:nvSpPr>
            <p:spPr bwMode="auto">
              <a:xfrm>
                <a:off x="1295" y="1248"/>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2</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7" name="Rectangle 41"/>
              <p:cNvSpPr>
                <a:spLocks noChangeAspect="1" noChangeArrowheads="1"/>
              </p:cNvSpPr>
              <p:nvPr/>
            </p:nvSpPr>
            <p:spPr bwMode="auto">
              <a:xfrm>
                <a:off x="1252" y="1248"/>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8" name="Group 42"/>
            <p:cNvGrpSpPr>
              <a:grpSpLocks noChangeAspect="1"/>
            </p:cNvGrpSpPr>
            <p:nvPr/>
          </p:nvGrpSpPr>
          <p:grpSpPr bwMode="auto">
            <a:xfrm>
              <a:off x="0" y="1632"/>
              <a:ext cx="590" cy="384"/>
              <a:chOff x="0" y="1632"/>
              <a:chExt cx="590" cy="384"/>
            </a:xfrm>
          </p:grpSpPr>
          <p:sp>
            <p:nvSpPr>
              <p:cNvPr id="51234" name="Rectangle 43"/>
              <p:cNvSpPr>
                <a:spLocks noChangeAspect="1" noChangeArrowheads="1"/>
              </p:cNvSpPr>
              <p:nvPr/>
            </p:nvSpPr>
            <p:spPr bwMode="auto">
              <a:xfrm>
                <a:off x="43" y="1632"/>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4</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5" name="Rectangle 44"/>
              <p:cNvSpPr>
                <a:spLocks noChangeAspect="1" noChangeArrowheads="1"/>
              </p:cNvSpPr>
              <p:nvPr/>
            </p:nvSpPr>
            <p:spPr bwMode="auto">
              <a:xfrm>
                <a:off x="0" y="1632"/>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19" name="Group 45"/>
            <p:cNvGrpSpPr>
              <a:grpSpLocks noChangeAspect="1"/>
            </p:cNvGrpSpPr>
            <p:nvPr/>
          </p:nvGrpSpPr>
          <p:grpSpPr bwMode="auto">
            <a:xfrm>
              <a:off x="590" y="1632"/>
              <a:ext cx="662" cy="384"/>
              <a:chOff x="590" y="1632"/>
              <a:chExt cx="662" cy="384"/>
            </a:xfrm>
          </p:grpSpPr>
          <p:sp>
            <p:nvSpPr>
              <p:cNvPr id="51232" name="Rectangle 46"/>
              <p:cNvSpPr>
                <a:spLocks noChangeAspect="1" noChangeArrowheads="1"/>
              </p:cNvSpPr>
              <p:nvPr/>
            </p:nvSpPr>
            <p:spPr bwMode="auto">
              <a:xfrm>
                <a:off x="633" y="1632"/>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24</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3" name="Rectangle 47"/>
              <p:cNvSpPr>
                <a:spLocks noChangeAspect="1" noChangeArrowheads="1"/>
              </p:cNvSpPr>
              <p:nvPr/>
            </p:nvSpPr>
            <p:spPr bwMode="auto">
              <a:xfrm>
                <a:off x="590" y="1632"/>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20" name="Group 48"/>
            <p:cNvGrpSpPr>
              <a:grpSpLocks noChangeAspect="1"/>
            </p:cNvGrpSpPr>
            <p:nvPr/>
          </p:nvGrpSpPr>
          <p:grpSpPr bwMode="auto">
            <a:xfrm>
              <a:off x="1252" y="1632"/>
              <a:ext cx="538" cy="384"/>
              <a:chOff x="1252" y="1632"/>
              <a:chExt cx="538" cy="384"/>
            </a:xfrm>
          </p:grpSpPr>
          <p:sp>
            <p:nvSpPr>
              <p:cNvPr id="51230" name="Rectangle 49"/>
              <p:cNvSpPr>
                <a:spLocks noChangeAspect="1" noChangeArrowheads="1"/>
              </p:cNvSpPr>
              <p:nvPr/>
            </p:nvSpPr>
            <p:spPr bwMode="auto">
              <a:xfrm>
                <a:off x="1295" y="1632"/>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宋体" pitchFamily="2" charset="-122"/>
                  </a:rPr>
                  <a:t>7</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31" name="Rectangle 50"/>
              <p:cNvSpPr>
                <a:spLocks noChangeAspect="1" noChangeArrowheads="1"/>
              </p:cNvSpPr>
              <p:nvPr/>
            </p:nvSpPr>
            <p:spPr bwMode="auto">
              <a:xfrm>
                <a:off x="1252" y="1632"/>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21" name="Group 51"/>
            <p:cNvGrpSpPr>
              <a:grpSpLocks noChangeAspect="1"/>
            </p:cNvGrpSpPr>
            <p:nvPr/>
          </p:nvGrpSpPr>
          <p:grpSpPr bwMode="auto">
            <a:xfrm>
              <a:off x="0" y="2016"/>
              <a:ext cx="590" cy="384"/>
              <a:chOff x="0" y="2016"/>
              <a:chExt cx="590" cy="384"/>
            </a:xfrm>
          </p:grpSpPr>
          <p:sp>
            <p:nvSpPr>
              <p:cNvPr id="51228" name="Rectangle 52"/>
              <p:cNvSpPr>
                <a:spLocks noChangeAspect="1" noChangeArrowheads="1"/>
              </p:cNvSpPr>
              <p:nvPr/>
            </p:nvSpPr>
            <p:spPr bwMode="auto">
              <a:xfrm>
                <a:off x="43" y="2016"/>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Times New Roman" pitchFamily="18" charset="0"/>
                  </a:rPr>
                  <a:t>…</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29" name="Rectangle 53"/>
              <p:cNvSpPr>
                <a:spLocks noChangeAspect="1" noChangeArrowheads="1"/>
              </p:cNvSpPr>
              <p:nvPr/>
            </p:nvSpPr>
            <p:spPr bwMode="auto">
              <a:xfrm>
                <a:off x="0" y="2016"/>
                <a:ext cx="5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22" name="Group 54"/>
            <p:cNvGrpSpPr>
              <a:grpSpLocks noChangeAspect="1"/>
            </p:cNvGrpSpPr>
            <p:nvPr/>
          </p:nvGrpSpPr>
          <p:grpSpPr bwMode="auto">
            <a:xfrm>
              <a:off x="590" y="2016"/>
              <a:ext cx="662" cy="384"/>
              <a:chOff x="590" y="2016"/>
              <a:chExt cx="662" cy="384"/>
            </a:xfrm>
          </p:grpSpPr>
          <p:sp>
            <p:nvSpPr>
              <p:cNvPr id="51226" name="Rectangle 55"/>
              <p:cNvSpPr>
                <a:spLocks noChangeAspect="1" noChangeArrowheads="1"/>
              </p:cNvSpPr>
              <p:nvPr/>
            </p:nvSpPr>
            <p:spPr bwMode="auto">
              <a:xfrm>
                <a:off x="633" y="2016"/>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Times New Roman" pitchFamily="18" charset="0"/>
                  </a:rPr>
                  <a:t>…</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27" name="Rectangle 56"/>
              <p:cNvSpPr>
                <a:spLocks noChangeAspect="1" noChangeArrowheads="1"/>
              </p:cNvSpPr>
              <p:nvPr/>
            </p:nvSpPr>
            <p:spPr bwMode="auto">
              <a:xfrm>
                <a:off x="590" y="2016"/>
                <a:ext cx="66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1223" name="Group 57"/>
            <p:cNvGrpSpPr>
              <a:grpSpLocks noChangeAspect="1"/>
            </p:cNvGrpSpPr>
            <p:nvPr/>
          </p:nvGrpSpPr>
          <p:grpSpPr bwMode="auto">
            <a:xfrm>
              <a:off x="1252" y="2016"/>
              <a:ext cx="538" cy="384"/>
              <a:chOff x="1252" y="2016"/>
              <a:chExt cx="538" cy="384"/>
            </a:xfrm>
          </p:grpSpPr>
          <p:sp>
            <p:nvSpPr>
              <p:cNvPr id="51224" name="Rectangle 58"/>
              <p:cNvSpPr>
                <a:spLocks noChangeAspect="1" noChangeArrowheads="1"/>
              </p:cNvSpPr>
              <p:nvPr/>
            </p:nvSpPr>
            <p:spPr bwMode="auto">
              <a:xfrm>
                <a:off x="1295" y="2016"/>
                <a:ext cx="4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2000" b="1">
                    <a:latin typeface="Times New Roman" pitchFamily="18" charset="0"/>
                  </a:rPr>
                  <a:t>…</a:t>
                </a:r>
                <a:endParaRPr kumimoji="1" lang="en-US" altLang="zh-CN" sz="2000" b="1">
                  <a:latin typeface="宋体" pitchFamily="2" charset="-122"/>
                  <a:cs typeface="Times New Roman" pitchFamily="18" charset="0"/>
                </a:endParaRPr>
              </a:p>
              <a:p>
                <a:pPr algn="ctr" eaLnBrk="0" hangingPunct="0"/>
                <a:endParaRPr kumimoji="1" lang="en-US" altLang="zh-CN" sz="2000" b="1">
                  <a:latin typeface="Times New Roman" pitchFamily="18" charset="0"/>
                </a:endParaRPr>
              </a:p>
            </p:txBody>
          </p:sp>
          <p:sp>
            <p:nvSpPr>
              <p:cNvPr id="51225" name="Rectangle 59"/>
              <p:cNvSpPr>
                <a:spLocks noChangeAspect="1" noChangeArrowheads="1"/>
              </p:cNvSpPr>
              <p:nvPr/>
            </p:nvSpPr>
            <p:spPr bwMode="auto">
              <a:xfrm>
                <a:off x="1252" y="2016"/>
                <a:ext cx="5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51205" name="Rectangle 60"/>
          <p:cNvSpPr>
            <a:spLocks noChangeAspect="1" noChangeArrowheads="1"/>
          </p:cNvSpPr>
          <p:nvPr/>
        </p:nvSpPr>
        <p:spPr bwMode="auto">
          <a:xfrm>
            <a:off x="1908175" y="3429000"/>
            <a:ext cx="6048375" cy="231140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zh-CN" sz="20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573213" y="44450"/>
            <a:ext cx="7570787" cy="1143000"/>
          </a:xfrm>
        </p:spPr>
        <p:txBody>
          <a:bodyPr/>
          <a:lstStyle/>
          <a:p>
            <a:pPr eaLnBrk="1" hangingPunct="1"/>
            <a:r>
              <a:rPr lang="zh-CN" altLang="en-US">
                <a:latin typeface="宋体" pitchFamily="2" charset="-122"/>
              </a:rPr>
              <a:t>空闲分区表的特点：</a:t>
            </a:r>
          </a:p>
        </p:txBody>
      </p:sp>
      <p:sp>
        <p:nvSpPr>
          <p:cNvPr id="52227" name="Rectangle 3"/>
          <p:cNvSpPr>
            <a:spLocks noGrp="1" noChangeArrowheads="1"/>
          </p:cNvSpPr>
          <p:nvPr>
            <p:ph type="body" idx="4294967295"/>
          </p:nvPr>
        </p:nvSpPr>
        <p:spPr>
          <a:xfrm>
            <a:off x="250825" y="1477963"/>
            <a:ext cx="8893175" cy="4830762"/>
          </a:xfrm>
        </p:spPr>
        <p:txBody>
          <a:bodyPr/>
          <a:lstStyle/>
          <a:p>
            <a:pPr eaLnBrk="1" hangingPunct="1">
              <a:lnSpc>
                <a:spcPct val="90000"/>
              </a:lnSpc>
            </a:pPr>
            <a:r>
              <a:rPr lang="zh-CN" altLang="en-US">
                <a:latin typeface="宋体" pitchFamily="2" charset="-122"/>
              </a:rPr>
              <a:t>空闲分区表实现简单。</a:t>
            </a:r>
            <a:r>
              <a:rPr lang="zh-CN" altLang="en-US"/>
              <a:t> </a:t>
            </a:r>
          </a:p>
          <a:p>
            <a:pPr eaLnBrk="1" hangingPunct="1">
              <a:lnSpc>
                <a:spcPct val="90000"/>
              </a:lnSpc>
            </a:pPr>
            <a:r>
              <a:rPr lang="zh-CN" altLang="en-US">
                <a:latin typeface="宋体" pitchFamily="2" charset="-122"/>
              </a:rPr>
              <a:t>将各空闲分区按照长度从小到大的顺序进行排列。再利用有效的查找算法，如折半查找、冒泡法查找等，能很快找到需要大小的空闲分区。</a:t>
            </a:r>
            <a:r>
              <a:rPr lang="zh-CN" altLang="en-US"/>
              <a:t> </a:t>
            </a:r>
          </a:p>
          <a:p>
            <a:pPr eaLnBrk="1" hangingPunct="1">
              <a:lnSpc>
                <a:spcPct val="90000"/>
              </a:lnSpc>
            </a:pPr>
            <a:r>
              <a:rPr lang="zh-CN" altLang="en-US">
                <a:latin typeface="宋体" pitchFamily="2" charset="-122"/>
              </a:rPr>
              <a:t>当存储空间中的空闲分区分布较分散且数量较多时，空闲分区表将会很大。</a:t>
            </a:r>
            <a:r>
              <a:rPr lang="zh-CN" altLang="en-US"/>
              <a:t> </a:t>
            </a:r>
          </a:p>
          <a:p>
            <a:pPr eaLnBrk="1" hangingPunct="1">
              <a:lnSpc>
                <a:spcPct val="90000"/>
              </a:lnSpc>
            </a:pPr>
            <a:r>
              <a:rPr lang="zh-CN" altLang="en-US">
                <a:latin typeface="宋体" pitchFamily="2" charset="-122"/>
              </a:rPr>
              <a:t>一个很大的空闲分区表一次性全部装入内存，则需要很大的内存空间，而且会降低空闲分区表的检索速度。</a:t>
            </a:r>
            <a:r>
              <a:rPr lang="zh-CN" altLang="en-US"/>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44450"/>
            <a:ext cx="8229600" cy="1143000"/>
          </a:xfrm>
        </p:spPr>
        <p:txBody>
          <a:bodyPr/>
          <a:lstStyle/>
          <a:p>
            <a:pPr eaLnBrk="1" hangingPunct="1"/>
            <a:r>
              <a:rPr lang="en-US" altLang="zh-CN">
                <a:latin typeface="宋体" pitchFamily="2" charset="-122"/>
              </a:rPr>
              <a:t>2</a:t>
            </a:r>
            <a:r>
              <a:rPr lang="zh-CN" altLang="en-US">
                <a:latin typeface="宋体" pitchFamily="2" charset="-122"/>
              </a:rPr>
              <a:t>、空闲分区链表</a:t>
            </a:r>
            <a:r>
              <a:rPr lang="zh-CN" altLang="en-US"/>
              <a:t> </a:t>
            </a:r>
          </a:p>
        </p:txBody>
      </p:sp>
      <p:sp>
        <p:nvSpPr>
          <p:cNvPr id="53251" name="Rectangle 3"/>
          <p:cNvSpPr>
            <a:spLocks noGrp="1" noChangeArrowheads="1"/>
          </p:cNvSpPr>
          <p:nvPr>
            <p:ph type="body" sz="half" idx="4294967295"/>
          </p:nvPr>
        </p:nvSpPr>
        <p:spPr>
          <a:xfrm>
            <a:off x="0" y="1600200"/>
            <a:ext cx="8229600" cy="1477963"/>
          </a:xfrm>
        </p:spPr>
        <p:txBody>
          <a:bodyPr/>
          <a:lstStyle/>
          <a:p>
            <a:pPr eaLnBrk="1" hangingPunct="1"/>
            <a:r>
              <a:rPr lang="zh-CN" altLang="en-US" sz="2800">
                <a:latin typeface="宋体" pitchFamily="2" charset="-122"/>
              </a:rPr>
              <a:t>通过指针将各个空闲分区连接起来，并记载各空闲分区大小，称为空闲分区链表。采用空闲分区链表法不存在空闲分区表的额外空间开销。</a:t>
            </a:r>
            <a:r>
              <a:rPr lang="zh-CN" altLang="en-US" sz="2800"/>
              <a:t> </a:t>
            </a:r>
          </a:p>
        </p:txBody>
      </p:sp>
      <p:sp>
        <p:nvSpPr>
          <p:cNvPr id="53252" name="Text Box 5"/>
          <p:cNvSpPr txBox="1">
            <a:spLocks noChangeAspect="1" noChangeArrowheads="1"/>
          </p:cNvSpPr>
          <p:nvPr/>
        </p:nvSpPr>
        <p:spPr bwMode="auto">
          <a:xfrm>
            <a:off x="649288" y="4322763"/>
            <a:ext cx="77755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000" b="1">
                <a:latin typeface="Times New Roman" pitchFamily="18" charset="0"/>
              </a:rPr>
              <a:t>表</a:t>
            </a:r>
            <a:r>
              <a:rPr lang="en-US" altLang="zh-CN" sz="2000" b="1">
                <a:latin typeface="Times New Roman" pitchFamily="18" charset="0"/>
              </a:rPr>
              <a:t>5.2  </a:t>
            </a:r>
            <a:r>
              <a:rPr lang="zh-CN" altLang="en-US" sz="2000" b="1">
                <a:latin typeface="Times New Roman" pitchFamily="18" charset="0"/>
              </a:rPr>
              <a:t>空闲分区链表</a:t>
            </a:r>
          </a:p>
        </p:txBody>
      </p:sp>
      <p:grpSp>
        <p:nvGrpSpPr>
          <p:cNvPr id="53253" name="Group 6"/>
          <p:cNvGrpSpPr>
            <a:grpSpLocks noChangeAspect="1"/>
          </p:cNvGrpSpPr>
          <p:nvPr/>
        </p:nvGrpSpPr>
        <p:grpSpPr bwMode="auto">
          <a:xfrm>
            <a:off x="649288" y="3849688"/>
            <a:ext cx="7775575" cy="315912"/>
            <a:chOff x="1800" y="7053"/>
            <a:chExt cx="7740" cy="315"/>
          </a:xfrm>
        </p:grpSpPr>
        <p:grpSp>
          <p:nvGrpSpPr>
            <p:cNvPr id="53256" name="Group 7"/>
            <p:cNvGrpSpPr>
              <a:grpSpLocks noChangeAspect="1"/>
            </p:cNvGrpSpPr>
            <p:nvPr/>
          </p:nvGrpSpPr>
          <p:grpSpPr bwMode="auto">
            <a:xfrm>
              <a:off x="8460" y="7056"/>
              <a:ext cx="1080" cy="312"/>
              <a:chOff x="2880" y="6588"/>
              <a:chExt cx="1080" cy="312"/>
            </a:xfrm>
          </p:grpSpPr>
          <p:sp>
            <p:nvSpPr>
              <p:cNvPr id="53280" name="Text Box 8"/>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53281" name="Text Box 9"/>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53282" name="Text Box 10"/>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grpSp>
        <p:grpSp>
          <p:nvGrpSpPr>
            <p:cNvPr id="53257" name="Group 11"/>
            <p:cNvGrpSpPr>
              <a:grpSpLocks noChangeAspect="1"/>
            </p:cNvGrpSpPr>
            <p:nvPr/>
          </p:nvGrpSpPr>
          <p:grpSpPr bwMode="auto">
            <a:xfrm>
              <a:off x="1800" y="7053"/>
              <a:ext cx="6120" cy="315"/>
              <a:chOff x="2880" y="6588"/>
              <a:chExt cx="6120" cy="315"/>
            </a:xfrm>
          </p:grpSpPr>
          <p:grpSp>
            <p:nvGrpSpPr>
              <p:cNvPr id="53259" name="Group 12"/>
              <p:cNvGrpSpPr>
                <a:grpSpLocks noChangeAspect="1"/>
              </p:cNvGrpSpPr>
              <p:nvPr/>
            </p:nvGrpSpPr>
            <p:grpSpPr bwMode="auto">
              <a:xfrm>
                <a:off x="2880" y="6588"/>
                <a:ext cx="1080" cy="312"/>
                <a:chOff x="2880" y="6588"/>
                <a:chExt cx="1080" cy="312"/>
              </a:xfrm>
            </p:grpSpPr>
            <p:sp>
              <p:nvSpPr>
                <p:cNvPr id="53277" name="Text Box 13"/>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0</a:t>
                  </a:r>
                </a:p>
              </p:txBody>
            </p:sp>
            <p:sp>
              <p:nvSpPr>
                <p:cNvPr id="53278" name="Text Box 14"/>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53279" name="Text Box 15"/>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3260" name="Group 16"/>
              <p:cNvGrpSpPr>
                <a:grpSpLocks noChangeAspect="1"/>
              </p:cNvGrpSpPr>
              <p:nvPr/>
            </p:nvGrpSpPr>
            <p:grpSpPr bwMode="auto">
              <a:xfrm>
                <a:off x="4320" y="6588"/>
                <a:ext cx="1080" cy="312"/>
                <a:chOff x="2880" y="6588"/>
                <a:chExt cx="1080" cy="312"/>
              </a:xfrm>
            </p:grpSpPr>
            <p:sp>
              <p:nvSpPr>
                <p:cNvPr id="53274" name="Text Box 17"/>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5</a:t>
                  </a:r>
                </a:p>
              </p:txBody>
            </p:sp>
            <p:sp>
              <p:nvSpPr>
                <p:cNvPr id="53275" name="Text Box 18"/>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sp>
              <p:nvSpPr>
                <p:cNvPr id="53276" name="Text Box 19"/>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3261" name="Group 20"/>
              <p:cNvGrpSpPr>
                <a:grpSpLocks noChangeAspect="1"/>
              </p:cNvGrpSpPr>
              <p:nvPr/>
            </p:nvGrpSpPr>
            <p:grpSpPr bwMode="auto">
              <a:xfrm>
                <a:off x="5760" y="6588"/>
                <a:ext cx="1080" cy="312"/>
                <a:chOff x="2880" y="6588"/>
                <a:chExt cx="1080" cy="312"/>
              </a:xfrm>
            </p:grpSpPr>
            <p:sp>
              <p:nvSpPr>
                <p:cNvPr id="53271" name="Text Box 21"/>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18</a:t>
                  </a:r>
                </a:p>
              </p:txBody>
            </p:sp>
            <p:sp>
              <p:nvSpPr>
                <p:cNvPr id="53272" name="Text Box 22"/>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a:t>
                  </a:r>
                </a:p>
              </p:txBody>
            </p:sp>
            <p:sp>
              <p:nvSpPr>
                <p:cNvPr id="53273" name="Text Box 23"/>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3262" name="Group 24"/>
              <p:cNvGrpSpPr>
                <a:grpSpLocks noChangeAspect="1"/>
              </p:cNvGrpSpPr>
              <p:nvPr/>
            </p:nvGrpSpPr>
            <p:grpSpPr bwMode="auto">
              <a:xfrm>
                <a:off x="7200" y="6588"/>
                <a:ext cx="1080" cy="312"/>
                <a:chOff x="2880" y="6588"/>
                <a:chExt cx="1080" cy="312"/>
              </a:xfrm>
            </p:grpSpPr>
            <p:sp>
              <p:nvSpPr>
                <p:cNvPr id="53268" name="Text Box 25"/>
                <p:cNvSpPr txBox="1">
                  <a:spLocks noChangeAspect="1" noChangeArrowheads="1"/>
                </p:cNvSpPr>
                <p:nvPr/>
              </p:nvSpPr>
              <p:spPr bwMode="auto">
                <a:xfrm>
                  <a:off x="288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24</a:t>
                  </a:r>
                </a:p>
              </p:txBody>
            </p:sp>
            <p:sp>
              <p:nvSpPr>
                <p:cNvPr id="53269" name="Text Box 26"/>
                <p:cNvSpPr txBox="1">
                  <a:spLocks noChangeAspect="1" noChangeArrowheads="1"/>
                </p:cNvSpPr>
                <p:nvPr/>
              </p:nvSpPr>
              <p:spPr bwMode="auto">
                <a:xfrm>
                  <a:off x="324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7</a:t>
                  </a:r>
                </a:p>
              </p:txBody>
            </p:sp>
            <p:sp>
              <p:nvSpPr>
                <p:cNvPr id="53270" name="Text Box 27"/>
                <p:cNvSpPr txBox="1">
                  <a:spLocks noChangeAspect="1" noChangeArrowheads="1"/>
                </p:cNvSpPr>
                <p:nvPr/>
              </p:nvSpPr>
              <p:spPr bwMode="auto">
                <a:xfrm>
                  <a:off x="3600" y="6588"/>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sp>
            <p:nvSpPr>
              <p:cNvPr id="53263" name="Line 28"/>
              <p:cNvSpPr>
                <a:spLocks noChangeAspect="1" noChangeShapeType="1"/>
              </p:cNvSpPr>
              <p:nvPr/>
            </p:nvSpPr>
            <p:spPr bwMode="auto">
              <a:xfrm>
                <a:off x="378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4" name="Line 29"/>
              <p:cNvSpPr>
                <a:spLocks noChangeAspect="1" noChangeShapeType="1"/>
              </p:cNvSpPr>
              <p:nvPr/>
            </p:nvSpPr>
            <p:spPr bwMode="auto">
              <a:xfrm>
                <a:off x="522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5" name="Line 30"/>
              <p:cNvSpPr>
                <a:spLocks noChangeAspect="1" noChangeShapeType="1"/>
              </p:cNvSpPr>
              <p:nvPr/>
            </p:nvSpPr>
            <p:spPr bwMode="auto">
              <a:xfrm>
                <a:off x="666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6" name="Line 31"/>
              <p:cNvSpPr>
                <a:spLocks noChangeAspect="1" noChangeShapeType="1"/>
              </p:cNvSpPr>
              <p:nvPr/>
            </p:nvSpPr>
            <p:spPr bwMode="auto">
              <a:xfrm>
                <a:off x="810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7" name="Text Box 32"/>
              <p:cNvSpPr txBox="1">
                <a:spLocks noChangeAspect="1" noChangeArrowheads="1"/>
              </p:cNvSpPr>
              <p:nvPr/>
            </p:nvSpPr>
            <p:spPr bwMode="auto">
              <a:xfrm>
                <a:off x="8640" y="659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grpSp>
        <p:sp>
          <p:nvSpPr>
            <p:cNvPr id="53258" name="Line 33"/>
            <p:cNvSpPr>
              <a:spLocks noChangeAspect="1" noChangeShapeType="1"/>
            </p:cNvSpPr>
            <p:nvPr/>
          </p:nvSpPr>
          <p:spPr bwMode="auto">
            <a:xfrm>
              <a:off x="8100" y="721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254" name="Text Box 34"/>
          <p:cNvSpPr txBox="1">
            <a:spLocks noChangeAspect="1" noChangeArrowheads="1"/>
          </p:cNvSpPr>
          <p:nvPr/>
        </p:nvSpPr>
        <p:spPr bwMode="auto">
          <a:xfrm>
            <a:off x="468313" y="3068638"/>
            <a:ext cx="723900" cy="469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600" b="1">
                <a:latin typeface="Times New Roman" pitchFamily="18" charset="0"/>
              </a:rPr>
              <a:t>head</a:t>
            </a:r>
          </a:p>
        </p:txBody>
      </p:sp>
      <p:sp>
        <p:nvSpPr>
          <p:cNvPr id="53255" name="Line 35"/>
          <p:cNvSpPr>
            <a:spLocks noChangeAspect="1" noChangeShapeType="1"/>
          </p:cNvSpPr>
          <p:nvPr/>
        </p:nvSpPr>
        <p:spPr bwMode="auto">
          <a:xfrm>
            <a:off x="830263" y="3538538"/>
            <a:ext cx="0" cy="3143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17463"/>
            <a:ext cx="6769100" cy="1143000"/>
          </a:xfrm>
        </p:spPr>
        <p:txBody>
          <a:bodyPr/>
          <a:lstStyle/>
          <a:p>
            <a:pPr eaLnBrk="1" hangingPunct="1"/>
            <a:r>
              <a:rPr lang="zh-CN" altLang="en-US" sz="3600" dirty="0">
                <a:latin typeface="宋体" pitchFamily="2" charset="-122"/>
              </a:rPr>
              <a:t>空闲分区链表法也存在一些问题</a:t>
            </a:r>
            <a:r>
              <a:rPr lang="zh-CN" altLang="en-US" sz="3600" dirty="0"/>
              <a:t> </a:t>
            </a:r>
          </a:p>
        </p:txBody>
      </p:sp>
      <p:sp>
        <p:nvSpPr>
          <p:cNvPr id="54275" name="Rectangle 3"/>
          <p:cNvSpPr>
            <a:spLocks noGrp="1" noChangeArrowheads="1"/>
          </p:cNvSpPr>
          <p:nvPr>
            <p:ph type="body" idx="4294967295"/>
          </p:nvPr>
        </p:nvSpPr>
        <p:spPr>
          <a:xfrm>
            <a:off x="0" y="1600200"/>
            <a:ext cx="8229600" cy="4525963"/>
          </a:xfrm>
        </p:spPr>
        <p:txBody>
          <a:bodyPr/>
          <a:lstStyle/>
          <a:p>
            <a:pPr eaLnBrk="1" hangingPunct="1">
              <a:lnSpc>
                <a:spcPct val="90000"/>
              </a:lnSpc>
            </a:pPr>
            <a:r>
              <a:rPr lang="zh-CN" altLang="en-US">
                <a:latin typeface="宋体" pitchFamily="2" charset="-122"/>
              </a:rPr>
              <a:t>当使用一段时间以后，可能会使空闲分区链表中包含太多小分区</a:t>
            </a:r>
          </a:p>
          <a:p>
            <a:pPr eaLnBrk="1" hangingPunct="1">
              <a:lnSpc>
                <a:spcPct val="90000"/>
              </a:lnSpc>
            </a:pPr>
            <a:r>
              <a:rPr lang="zh-CN" altLang="en-US">
                <a:latin typeface="宋体" pitchFamily="2" charset="-122"/>
              </a:rPr>
              <a:t>由于链接指针，如果一个文件需要很多空闲分区，这种操作模式将大大降低文件存储速度。</a:t>
            </a:r>
          </a:p>
          <a:p>
            <a:pPr eaLnBrk="1" hangingPunct="1">
              <a:lnSpc>
                <a:spcPct val="90000"/>
              </a:lnSpc>
            </a:pPr>
            <a:r>
              <a:rPr lang="zh-CN" altLang="en-US">
                <a:latin typeface="宋体" pitchFamily="2" charset="-122"/>
              </a:rPr>
              <a:t>由许多离散小分区组成的文件时，将回收的小分区链接到空闲分区链表中需要很长时间。</a:t>
            </a:r>
          </a:p>
          <a:p>
            <a:pPr eaLnBrk="1" hangingPunct="1">
              <a:lnSpc>
                <a:spcPct val="90000"/>
              </a:lnSpc>
            </a:pPr>
            <a:r>
              <a:rPr lang="zh-CN" altLang="en-US">
                <a:latin typeface="宋体" pitchFamily="2" charset="-122"/>
              </a:rPr>
              <a:t>若一个文件申请连续存储空间，则需要花费较长的时间查找相邻的空闲分区。</a:t>
            </a:r>
            <a:r>
              <a:rPr lang="zh-CN" alt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0" y="1600200"/>
            <a:ext cx="8229600" cy="4525963"/>
          </a:xfrm>
        </p:spPr>
        <p:txBody>
          <a:bodyPr/>
          <a:lstStyle/>
          <a:p>
            <a:pPr eaLnBrk="1" hangingPunct="1"/>
            <a:r>
              <a:rPr lang="zh-CN" altLang="en-US" b="0">
                <a:latin typeface="宋体" pitchFamily="2" charset="-122"/>
              </a:rPr>
              <a:t>文件系统</a:t>
            </a:r>
            <a:r>
              <a:rPr lang="zh-CN" altLang="en-US">
                <a:latin typeface="宋体" pitchFamily="2" charset="-122"/>
              </a:rPr>
              <a:t>是指操作系统中的各类文件、管理文件的软件，以及管理文件所涉及到的数据结构等信息的集合。</a:t>
            </a:r>
            <a:r>
              <a:rPr lang="zh-CN" altLang="en-US"/>
              <a:t> </a:t>
            </a:r>
          </a:p>
          <a:p>
            <a:pPr eaLnBrk="1" hangingPunct="1"/>
            <a:r>
              <a:rPr lang="zh-CN" altLang="en-US">
                <a:latin typeface="宋体" pitchFamily="2" charset="-122"/>
              </a:rPr>
              <a:t>目前，有少数文件系统从操作系统中分离出来，独立于操作系统存在，但绝大多数操作系统都包含文件管理系统部分。</a:t>
            </a:r>
            <a:r>
              <a:rPr lang="zh-CN" altLang="en-US"/>
              <a:t> </a:t>
            </a:r>
          </a:p>
        </p:txBody>
      </p:sp>
      <p:sp>
        <p:nvSpPr>
          <p:cNvPr id="14339" name="Rectangle 5"/>
          <p:cNvSpPr>
            <a:spLocks noGrp="1" noChangeArrowheads="1"/>
          </p:cNvSpPr>
          <p:nvPr>
            <p:ph type="title" idx="4294967295"/>
          </p:nvPr>
        </p:nvSpPr>
        <p:spPr>
          <a:xfrm>
            <a:off x="1573213" y="44450"/>
            <a:ext cx="7570787" cy="1143000"/>
          </a:xfrm>
          <a:noFill/>
        </p:spPr>
        <p:txBody>
          <a:bodyPr/>
          <a:lstStyle/>
          <a:p>
            <a:pPr eaLnBrk="1" hangingPunct="1"/>
            <a:r>
              <a:rPr lang="en-US" altLang="zh-CN"/>
              <a:t>5.1 </a:t>
            </a:r>
            <a:r>
              <a:rPr lang="zh-CN" altLang="en-US"/>
              <a:t>文件和文件系统</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1143000" y="152400"/>
            <a:ext cx="8001000" cy="533400"/>
          </a:xfrm>
        </p:spPr>
        <p:txBody>
          <a:bodyPr>
            <a:normAutofit fontScale="90000"/>
          </a:bodyPr>
          <a:lstStyle/>
          <a:p>
            <a:pPr eaLnBrk="1" hangingPunct="1"/>
            <a:r>
              <a:rPr lang="en-US" altLang="zh-CN">
                <a:latin typeface="宋体" pitchFamily="2" charset="-122"/>
              </a:rPr>
              <a:t>3</a:t>
            </a:r>
            <a:r>
              <a:rPr lang="zh-CN" altLang="en-US">
                <a:latin typeface="宋体" pitchFamily="2" charset="-122"/>
              </a:rPr>
              <a:t>、索引</a:t>
            </a:r>
            <a:r>
              <a:rPr lang="zh-CN" altLang="en-US"/>
              <a:t> </a:t>
            </a:r>
          </a:p>
        </p:txBody>
      </p:sp>
      <p:sp>
        <p:nvSpPr>
          <p:cNvPr id="55299" name="Rectangle 3"/>
          <p:cNvSpPr>
            <a:spLocks noGrp="1" noChangeArrowheads="1"/>
          </p:cNvSpPr>
          <p:nvPr>
            <p:ph type="body" sz="half" idx="4294967295"/>
          </p:nvPr>
        </p:nvSpPr>
        <p:spPr>
          <a:xfrm>
            <a:off x="1143000" y="990600"/>
            <a:ext cx="8001000" cy="914400"/>
          </a:xfrm>
        </p:spPr>
        <p:txBody>
          <a:bodyPr/>
          <a:lstStyle/>
          <a:p>
            <a:pPr eaLnBrk="1" hangingPunct="1"/>
            <a:r>
              <a:rPr lang="zh-CN" altLang="en-US" sz="2800">
                <a:latin typeface="楷体_GB2312" pitchFamily="49" charset="-122"/>
                <a:ea typeface="楷体_GB2312" pitchFamily="49" charset="-122"/>
              </a:rPr>
              <a:t>索引方法为空闲分区建立索引表。可以基于空闲存储块建立索引，也可以基于可变分区建立索引。 </a:t>
            </a:r>
          </a:p>
        </p:txBody>
      </p:sp>
      <p:grpSp>
        <p:nvGrpSpPr>
          <p:cNvPr id="55300" name="Group 5"/>
          <p:cNvGrpSpPr>
            <a:grpSpLocks noChangeAspect="1"/>
          </p:cNvGrpSpPr>
          <p:nvPr/>
        </p:nvGrpSpPr>
        <p:grpSpPr bwMode="auto">
          <a:xfrm>
            <a:off x="4598988" y="2590800"/>
            <a:ext cx="3584575" cy="3730625"/>
            <a:chOff x="2880" y="6432"/>
            <a:chExt cx="3600" cy="3744"/>
          </a:xfrm>
        </p:grpSpPr>
        <p:sp>
          <p:nvSpPr>
            <p:cNvPr id="55332" name="Text Box 6"/>
            <p:cNvSpPr txBox="1">
              <a:spLocks noChangeAspect="1" noChangeArrowheads="1"/>
            </p:cNvSpPr>
            <p:nvPr/>
          </p:nvSpPr>
          <p:spPr bwMode="auto">
            <a:xfrm>
              <a:off x="360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7</a:t>
              </a:r>
            </a:p>
          </p:txBody>
        </p:sp>
        <p:sp>
          <p:nvSpPr>
            <p:cNvPr id="55333" name="Text Box 7"/>
            <p:cNvSpPr txBox="1">
              <a:spLocks noChangeAspect="1" noChangeArrowheads="1"/>
            </p:cNvSpPr>
            <p:nvPr/>
          </p:nvSpPr>
          <p:spPr bwMode="auto">
            <a:xfrm>
              <a:off x="414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8</a:t>
              </a:r>
            </a:p>
          </p:txBody>
        </p:sp>
        <p:sp>
          <p:nvSpPr>
            <p:cNvPr id="55334" name="Text Box 8"/>
            <p:cNvSpPr txBox="1">
              <a:spLocks noChangeAspect="1" noChangeArrowheads="1"/>
            </p:cNvSpPr>
            <p:nvPr/>
          </p:nvSpPr>
          <p:spPr bwMode="auto">
            <a:xfrm>
              <a:off x="468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9</a:t>
              </a:r>
            </a:p>
          </p:txBody>
        </p:sp>
        <p:sp>
          <p:nvSpPr>
            <p:cNvPr id="55335" name="Text Box 9"/>
            <p:cNvSpPr txBox="1">
              <a:spLocks noChangeAspect="1" noChangeArrowheads="1"/>
            </p:cNvSpPr>
            <p:nvPr/>
          </p:nvSpPr>
          <p:spPr bwMode="auto">
            <a:xfrm>
              <a:off x="522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10</a:t>
              </a:r>
            </a:p>
          </p:txBody>
        </p:sp>
        <p:sp>
          <p:nvSpPr>
            <p:cNvPr id="55336" name="Text Box 10"/>
            <p:cNvSpPr txBox="1">
              <a:spLocks noChangeAspect="1" noChangeArrowheads="1"/>
            </p:cNvSpPr>
            <p:nvPr/>
          </p:nvSpPr>
          <p:spPr bwMode="auto">
            <a:xfrm>
              <a:off x="576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11</a:t>
              </a:r>
            </a:p>
          </p:txBody>
        </p:sp>
        <p:grpSp>
          <p:nvGrpSpPr>
            <p:cNvPr id="55337" name="Group 11"/>
            <p:cNvGrpSpPr>
              <a:grpSpLocks noChangeAspect="1"/>
            </p:cNvGrpSpPr>
            <p:nvPr/>
          </p:nvGrpSpPr>
          <p:grpSpPr bwMode="auto">
            <a:xfrm>
              <a:off x="2880" y="6432"/>
              <a:ext cx="3600" cy="3744"/>
              <a:chOff x="2880" y="6432"/>
              <a:chExt cx="3600" cy="3744"/>
            </a:xfrm>
          </p:grpSpPr>
          <p:sp>
            <p:nvSpPr>
              <p:cNvPr id="55338" name="Oval 12"/>
              <p:cNvSpPr>
                <a:spLocks noChangeAspect="1" noChangeArrowheads="1"/>
              </p:cNvSpPr>
              <p:nvPr/>
            </p:nvSpPr>
            <p:spPr bwMode="auto">
              <a:xfrm>
                <a:off x="2880" y="6432"/>
                <a:ext cx="3600" cy="624"/>
              </a:xfrm>
              <a:prstGeom prst="ellipse">
                <a:avLst/>
              </a:prstGeom>
              <a:solidFill>
                <a:srgbClr val="C0C0C0">
                  <a:alpha val="50195"/>
                </a:srgbClr>
              </a:solidFill>
              <a:ln w="9525">
                <a:solidFill>
                  <a:srgbClr val="000000"/>
                </a:solidFill>
                <a:round/>
                <a:headEnd/>
                <a:tailEnd/>
              </a:ln>
            </p:spPr>
            <p:txBody>
              <a:bodyPr/>
              <a:lstStyle/>
              <a:p>
                <a:endParaRPr lang="zh-CN" altLang="en-US"/>
              </a:p>
            </p:txBody>
          </p:sp>
          <p:sp>
            <p:nvSpPr>
              <p:cNvPr id="55339" name="Line 13"/>
              <p:cNvSpPr>
                <a:spLocks noChangeAspect="1" noChangeShapeType="1"/>
              </p:cNvSpPr>
              <p:nvPr/>
            </p:nvSpPr>
            <p:spPr bwMode="auto">
              <a:xfrm>
                <a:off x="2880" y="674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0" name="Line 14"/>
              <p:cNvSpPr>
                <a:spLocks noChangeAspect="1" noChangeShapeType="1"/>
              </p:cNvSpPr>
              <p:nvPr/>
            </p:nvSpPr>
            <p:spPr bwMode="auto">
              <a:xfrm>
                <a:off x="6480" y="6744"/>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1" name="Freeform 15"/>
              <p:cNvSpPr>
                <a:spLocks noChangeAspect="1"/>
              </p:cNvSpPr>
              <p:nvPr/>
            </p:nvSpPr>
            <p:spPr bwMode="auto">
              <a:xfrm>
                <a:off x="2880" y="9864"/>
                <a:ext cx="3600" cy="312"/>
              </a:xfrm>
              <a:custGeom>
                <a:avLst/>
                <a:gdLst>
                  <a:gd name="T0" fmla="*/ 0 w 3420"/>
                  <a:gd name="T1" fmla="*/ 0 h 156"/>
                  <a:gd name="T2" fmla="*/ 1705 w 3420"/>
                  <a:gd name="T3" fmla="*/ 312 h 156"/>
                  <a:gd name="T4" fmla="*/ 3600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5342" name="Group 16"/>
              <p:cNvGrpSpPr>
                <a:grpSpLocks noChangeAspect="1"/>
              </p:cNvGrpSpPr>
              <p:nvPr/>
            </p:nvGrpSpPr>
            <p:grpSpPr bwMode="auto">
              <a:xfrm>
                <a:off x="3240" y="9240"/>
                <a:ext cx="3060" cy="156"/>
                <a:chOff x="3240" y="9240"/>
                <a:chExt cx="3060" cy="156"/>
              </a:xfrm>
            </p:grpSpPr>
            <p:sp>
              <p:nvSpPr>
                <p:cNvPr id="55468" name="Text Box 1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69" name="Text Box 1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70" name="Text Box 1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71" name="Text Box 2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72" name="Text Box 2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73" name="Text Box 2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55343" name="Group 23"/>
              <p:cNvGrpSpPr>
                <a:grpSpLocks noChangeAspect="1"/>
              </p:cNvGrpSpPr>
              <p:nvPr/>
            </p:nvGrpSpPr>
            <p:grpSpPr bwMode="auto">
              <a:xfrm>
                <a:off x="3060" y="9084"/>
                <a:ext cx="3060" cy="309"/>
                <a:chOff x="3060" y="8148"/>
                <a:chExt cx="3060" cy="309"/>
              </a:xfrm>
            </p:grpSpPr>
            <p:sp>
              <p:nvSpPr>
                <p:cNvPr id="55462" name="Text Box 24"/>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24</a:t>
                  </a:r>
                </a:p>
              </p:txBody>
            </p:sp>
            <p:sp>
              <p:nvSpPr>
                <p:cNvPr id="55463" name="Text Box 25"/>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25</a:t>
                  </a:r>
                </a:p>
              </p:txBody>
            </p:sp>
            <p:sp>
              <p:nvSpPr>
                <p:cNvPr id="55464" name="Text Box 26"/>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26</a:t>
                  </a:r>
                </a:p>
              </p:txBody>
            </p:sp>
            <p:sp>
              <p:nvSpPr>
                <p:cNvPr id="55465" name="Text Box 27"/>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27</a:t>
                  </a:r>
                </a:p>
              </p:txBody>
            </p:sp>
            <p:sp>
              <p:nvSpPr>
                <p:cNvPr id="55466" name="Text Box 28"/>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28</a:t>
                  </a:r>
                </a:p>
              </p:txBody>
            </p:sp>
            <p:sp>
              <p:nvSpPr>
                <p:cNvPr id="55467" name="Text Box 29"/>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29</a:t>
                  </a:r>
                </a:p>
              </p:txBody>
            </p:sp>
          </p:grpSp>
          <p:grpSp>
            <p:nvGrpSpPr>
              <p:cNvPr id="55344" name="Group 30"/>
              <p:cNvGrpSpPr>
                <a:grpSpLocks noChangeAspect="1"/>
              </p:cNvGrpSpPr>
              <p:nvPr/>
            </p:nvGrpSpPr>
            <p:grpSpPr bwMode="auto">
              <a:xfrm>
                <a:off x="3060" y="7059"/>
                <a:ext cx="3240" cy="465"/>
                <a:chOff x="3060" y="7059"/>
                <a:chExt cx="3240" cy="465"/>
              </a:xfrm>
            </p:grpSpPr>
            <p:grpSp>
              <p:nvGrpSpPr>
                <p:cNvPr id="55438" name="Group 31"/>
                <p:cNvGrpSpPr>
                  <a:grpSpLocks noChangeAspect="1"/>
                </p:cNvGrpSpPr>
                <p:nvPr/>
              </p:nvGrpSpPr>
              <p:grpSpPr bwMode="auto">
                <a:xfrm>
                  <a:off x="3060" y="7212"/>
                  <a:ext cx="2880" cy="309"/>
                  <a:chOff x="2880" y="7212"/>
                  <a:chExt cx="2880" cy="309"/>
                </a:xfrm>
              </p:grpSpPr>
              <p:sp>
                <p:nvSpPr>
                  <p:cNvPr id="55456" name="Text Box 32"/>
                  <p:cNvSpPr txBox="1">
                    <a:spLocks noChangeAspect="1"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0</a:t>
                    </a:r>
                  </a:p>
                </p:txBody>
              </p:sp>
              <p:sp>
                <p:nvSpPr>
                  <p:cNvPr id="55457" name="Text Box 33"/>
                  <p:cNvSpPr txBox="1">
                    <a:spLocks noChangeAspect="1"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a:t>
                    </a:r>
                  </a:p>
                </p:txBody>
              </p:sp>
              <p:sp>
                <p:nvSpPr>
                  <p:cNvPr id="55458" name="Text Box 34"/>
                  <p:cNvSpPr txBox="1">
                    <a:spLocks noChangeAspect="1"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a:t>
                    </a:r>
                  </a:p>
                </p:txBody>
              </p:sp>
              <p:sp>
                <p:nvSpPr>
                  <p:cNvPr id="55459" name="Text Box 35"/>
                  <p:cNvSpPr txBox="1">
                    <a:spLocks noChangeAspect="1"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a:t>
                    </a:r>
                  </a:p>
                </p:txBody>
              </p:sp>
              <p:sp>
                <p:nvSpPr>
                  <p:cNvPr id="55460" name="Text Box 36"/>
                  <p:cNvSpPr txBox="1">
                    <a:spLocks noChangeAspect="1"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4</a:t>
                    </a:r>
                  </a:p>
                </p:txBody>
              </p:sp>
              <p:sp>
                <p:nvSpPr>
                  <p:cNvPr id="55461" name="Text Box 37"/>
                  <p:cNvSpPr txBox="1">
                    <a:spLocks noChangeAspect="1"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5</a:t>
                    </a:r>
                  </a:p>
                </p:txBody>
              </p:sp>
            </p:grpSp>
            <p:grpSp>
              <p:nvGrpSpPr>
                <p:cNvPr id="55439" name="Group 38"/>
                <p:cNvGrpSpPr>
                  <a:grpSpLocks noChangeAspect="1"/>
                </p:cNvGrpSpPr>
                <p:nvPr/>
              </p:nvGrpSpPr>
              <p:grpSpPr bwMode="auto">
                <a:xfrm>
                  <a:off x="3240" y="7368"/>
                  <a:ext cx="3060" cy="156"/>
                  <a:chOff x="3240" y="9240"/>
                  <a:chExt cx="3060" cy="156"/>
                </a:xfrm>
              </p:grpSpPr>
              <p:sp>
                <p:nvSpPr>
                  <p:cNvPr id="55450" name="Text Box 39"/>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1" name="Text Box 40"/>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2" name="Text Box 41"/>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3" name="Text Box 42"/>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4" name="Text Box 43"/>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55" name="Text Box 44"/>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grpSp>
              <p:nvGrpSpPr>
                <p:cNvPr id="55440" name="Group 45"/>
                <p:cNvGrpSpPr>
                  <a:grpSpLocks noChangeAspect="1"/>
                </p:cNvGrpSpPr>
                <p:nvPr/>
              </p:nvGrpSpPr>
              <p:grpSpPr bwMode="auto">
                <a:xfrm>
                  <a:off x="3780" y="7368"/>
                  <a:ext cx="1980" cy="156"/>
                  <a:chOff x="3780" y="7368"/>
                  <a:chExt cx="1980" cy="156"/>
                </a:xfrm>
              </p:grpSpPr>
              <p:sp>
                <p:nvSpPr>
                  <p:cNvPr id="55442" name="Line 46"/>
                  <p:cNvSpPr>
                    <a:spLocks noChangeAspect="1" noChangeShapeType="1"/>
                  </p:cNvSpPr>
                  <p:nvPr/>
                </p:nvSpPr>
                <p:spPr bwMode="auto">
                  <a:xfrm flipH="1">
                    <a:off x="378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3" name="Line 47"/>
                  <p:cNvSpPr>
                    <a:spLocks noChangeAspect="1" noChangeShapeType="1"/>
                  </p:cNvSpPr>
                  <p:nvPr/>
                </p:nvSpPr>
                <p:spPr bwMode="auto">
                  <a:xfrm flipH="1">
                    <a:off x="396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4" name="Line 48"/>
                  <p:cNvSpPr>
                    <a:spLocks noChangeAspect="1" noChangeShapeType="1"/>
                  </p:cNvSpPr>
                  <p:nvPr/>
                </p:nvSpPr>
                <p:spPr bwMode="auto">
                  <a:xfrm flipH="1">
                    <a:off x="432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5" name="Line 49"/>
                  <p:cNvSpPr>
                    <a:spLocks noChangeAspect="1" noChangeShapeType="1"/>
                  </p:cNvSpPr>
                  <p:nvPr/>
                </p:nvSpPr>
                <p:spPr bwMode="auto">
                  <a:xfrm flipH="1">
                    <a:off x="450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6" name="Line 50"/>
                  <p:cNvSpPr>
                    <a:spLocks noChangeAspect="1" noChangeShapeType="1"/>
                  </p:cNvSpPr>
                  <p:nvPr/>
                </p:nvSpPr>
                <p:spPr bwMode="auto">
                  <a:xfrm flipH="1">
                    <a:off x="486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7" name="Line 51"/>
                  <p:cNvSpPr>
                    <a:spLocks noChangeAspect="1" noChangeShapeType="1"/>
                  </p:cNvSpPr>
                  <p:nvPr/>
                </p:nvSpPr>
                <p:spPr bwMode="auto">
                  <a:xfrm flipH="1">
                    <a:off x="504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8" name="Line 52"/>
                  <p:cNvSpPr>
                    <a:spLocks noChangeAspect="1" noChangeShapeType="1"/>
                  </p:cNvSpPr>
                  <p:nvPr/>
                </p:nvSpPr>
                <p:spPr bwMode="auto">
                  <a:xfrm flipH="1">
                    <a:off x="540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49" name="Line 53"/>
                  <p:cNvSpPr>
                    <a:spLocks noChangeAspect="1" noChangeShapeType="1"/>
                  </p:cNvSpPr>
                  <p:nvPr/>
                </p:nvSpPr>
                <p:spPr bwMode="auto">
                  <a:xfrm flipH="1">
                    <a:off x="5580" y="736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441" name="Text Box 54"/>
                <p:cNvSpPr txBox="1">
                  <a:spLocks noChangeAspect="1" noChangeArrowheads="1"/>
                </p:cNvSpPr>
                <p:nvPr/>
              </p:nvSpPr>
              <p:spPr bwMode="auto">
                <a:xfrm>
                  <a:off x="4140" y="7059"/>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FILE1</a:t>
                  </a:r>
                </a:p>
              </p:txBody>
            </p:sp>
          </p:grpSp>
          <p:grpSp>
            <p:nvGrpSpPr>
              <p:cNvPr id="55345" name="Group 55"/>
              <p:cNvGrpSpPr>
                <a:grpSpLocks noChangeAspect="1"/>
              </p:cNvGrpSpPr>
              <p:nvPr/>
            </p:nvGrpSpPr>
            <p:grpSpPr bwMode="auto">
              <a:xfrm>
                <a:off x="3060" y="7527"/>
                <a:ext cx="3240" cy="933"/>
                <a:chOff x="3060" y="7527"/>
                <a:chExt cx="3240" cy="933"/>
              </a:xfrm>
            </p:grpSpPr>
            <p:sp>
              <p:nvSpPr>
                <p:cNvPr id="55416" name="Text Box 56"/>
                <p:cNvSpPr txBox="1">
                  <a:spLocks noChangeAspect="1" noChangeArrowheads="1"/>
                </p:cNvSpPr>
                <p:nvPr/>
              </p:nvSpPr>
              <p:spPr bwMode="auto">
                <a:xfrm>
                  <a:off x="306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6</a:t>
                  </a:r>
                </a:p>
              </p:txBody>
            </p:sp>
            <p:grpSp>
              <p:nvGrpSpPr>
                <p:cNvPr id="55417" name="Group 57"/>
                <p:cNvGrpSpPr>
                  <a:grpSpLocks noChangeAspect="1"/>
                </p:cNvGrpSpPr>
                <p:nvPr/>
              </p:nvGrpSpPr>
              <p:grpSpPr bwMode="auto">
                <a:xfrm>
                  <a:off x="3060" y="8148"/>
                  <a:ext cx="3060" cy="309"/>
                  <a:chOff x="3060" y="8148"/>
                  <a:chExt cx="3060" cy="309"/>
                </a:xfrm>
              </p:grpSpPr>
              <p:sp>
                <p:nvSpPr>
                  <p:cNvPr id="55432" name="Text Box 5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12</a:t>
                    </a:r>
                  </a:p>
                </p:txBody>
              </p:sp>
              <p:sp>
                <p:nvSpPr>
                  <p:cNvPr id="55433" name="Text Box 5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13</a:t>
                    </a:r>
                  </a:p>
                </p:txBody>
              </p:sp>
              <p:sp>
                <p:nvSpPr>
                  <p:cNvPr id="55434" name="Text Box 6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14</a:t>
                    </a:r>
                  </a:p>
                </p:txBody>
              </p:sp>
              <p:sp>
                <p:nvSpPr>
                  <p:cNvPr id="55435" name="Text Box 6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15</a:t>
                    </a:r>
                  </a:p>
                </p:txBody>
              </p:sp>
              <p:sp>
                <p:nvSpPr>
                  <p:cNvPr id="55436" name="Text Box 6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16</a:t>
                    </a:r>
                  </a:p>
                </p:txBody>
              </p:sp>
              <p:sp>
                <p:nvSpPr>
                  <p:cNvPr id="55437" name="Text Box 6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17</a:t>
                    </a:r>
                  </a:p>
                </p:txBody>
              </p:sp>
            </p:grpSp>
            <p:grpSp>
              <p:nvGrpSpPr>
                <p:cNvPr id="55418" name="Group 64"/>
                <p:cNvGrpSpPr>
                  <a:grpSpLocks noChangeAspect="1"/>
                </p:cNvGrpSpPr>
                <p:nvPr/>
              </p:nvGrpSpPr>
              <p:grpSpPr bwMode="auto">
                <a:xfrm>
                  <a:off x="3240" y="8304"/>
                  <a:ext cx="3060" cy="156"/>
                  <a:chOff x="3240" y="9240"/>
                  <a:chExt cx="3060" cy="156"/>
                </a:xfrm>
              </p:grpSpPr>
              <p:sp>
                <p:nvSpPr>
                  <p:cNvPr id="55426" name="Text Box 65"/>
                  <p:cNvSpPr txBox="1">
                    <a:spLocks noChangeAspect="1" noChangeArrowheads="1"/>
                  </p:cNvSpPr>
                  <p:nvPr/>
                </p:nvSpPr>
                <p:spPr bwMode="auto">
                  <a:xfrm>
                    <a:off x="324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7" name="Text Box 66"/>
                  <p:cNvSpPr txBox="1">
                    <a:spLocks noChangeAspect="1" noChangeArrowheads="1"/>
                  </p:cNvSpPr>
                  <p:nvPr/>
                </p:nvSpPr>
                <p:spPr bwMode="auto">
                  <a:xfrm>
                    <a:off x="378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8" name="Text Box 67"/>
                  <p:cNvSpPr txBox="1">
                    <a:spLocks noChangeAspect="1" noChangeArrowheads="1"/>
                  </p:cNvSpPr>
                  <p:nvPr/>
                </p:nvSpPr>
                <p:spPr bwMode="auto">
                  <a:xfrm>
                    <a:off x="432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9" name="Text Box 68"/>
                  <p:cNvSpPr txBox="1">
                    <a:spLocks noChangeAspect="1" noChangeArrowheads="1"/>
                  </p:cNvSpPr>
                  <p:nvPr/>
                </p:nvSpPr>
                <p:spPr bwMode="auto">
                  <a:xfrm>
                    <a:off x="486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30" name="Text Box 69"/>
                  <p:cNvSpPr txBox="1">
                    <a:spLocks noChangeAspect="1" noChangeArrowheads="1"/>
                  </p:cNvSpPr>
                  <p:nvPr/>
                </p:nvSpPr>
                <p:spPr bwMode="auto">
                  <a:xfrm>
                    <a:off x="540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31" name="Text Box 70"/>
                  <p:cNvSpPr txBox="1">
                    <a:spLocks noChangeAspect="1" noChangeArrowheads="1"/>
                  </p:cNvSpPr>
                  <p:nvPr/>
                </p:nvSpPr>
                <p:spPr bwMode="auto">
                  <a:xfrm>
                    <a:off x="5940" y="9240"/>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55419" name="Text Box 71"/>
                <p:cNvSpPr txBox="1">
                  <a:spLocks noChangeAspect="1" noChangeArrowheads="1"/>
                </p:cNvSpPr>
                <p:nvPr/>
              </p:nvSpPr>
              <p:spPr bwMode="auto">
                <a:xfrm>
                  <a:off x="324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0" name="Text Box 72"/>
                <p:cNvSpPr txBox="1">
                  <a:spLocks noChangeAspect="1" noChangeArrowheads="1"/>
                </p:cNvSpPr>
                <p:nvPr/>
              </p:nvSpPr>
              <p:spPr bwMode="auto">
                <a:xfrm>
                  <a:off x="378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1" name="Text Box 73"/>
                <p:cNvSpPr txBox="1">
                  <a:spLocks noChangeAspect="1" noChangeArrowheads="1"/>
                </p:cNvSpPr>
                <p:nvPr/>
              </p:nvSpPr>
              <p:spPr bwMode="auto">
                <a:xfrm>
                  <a:off x="4320" y="78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2" name="Text Box 74"/>
                <p:cNvSpPr txBox="1">
                  <a:spLocks noChangeAspect="1" noChangeArrowheads="1"/>
                </p:cNvSpPr>
                <p:nvPr/>
              </p:nvSpPr>
              <p:spPr bwMode="auto">
                <a:xfrm>
                  <a:off x="486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3" name="Text Box 75"/>
                <p:cNvSpPr txBox="1">
                  <a:spLocks noChangeAspect="1" noChangeArrowheads="1"/>
                </p:cNvSpPr>
                <p:nvPr/>
              </p:nvSpPr>
              <p:spPr bwMode="auto">
                <a:xfrm>
                  <a:off x="540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4" name="Text Box 76"/>
                <p:cNvSpPr txBox="1">
                  <a:spLocks noChangeAspect="1" noChangeArrowheads="1"/>
                </p:cNvSpPr>
                <p:nvPr/>
              </p:nvSpPr>
              <p:spPr bwMode="auto">
                <a:xfrm>
                  <a:off x="5940" y="7839"/>
                  <a:ext cx="360" cy="156"/>
                </a:xfrm>
                <a:prstGeom prst="rect">
                  <a:avLst/>
                </a:prstGeom>
                <a:solidFill>
                  <a:srgbClr val="969696"/>
                </a:solidFill>
                <a:ln w="9525">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25" name="Text Box 77"/>
                <p:cNvSpPr txBox="1">
                  <a:spLocks noChangeAspect="1" noChangeArrowheads="1"/>
                </p:cNvSpPr>
                <p:nvPr/>
              </p:nvSpPr>
              <p:spPr bwMode="auto">
                <a:xfrm>
                  <a:off x="5400" y="7527"/>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FILE2</a:t>
                  </a:r>
                </a:p>
              </p:txBody>
            </p:sp>
          </p:grpSp>
          <p:grpSp>
            <p:nvGrpSpPr>
              <p:cNvPr id="55346" name="Group 78"/>
              <p:cNvGrpSpPr>
                <a:grpSpLocks noChangeAspect="1"/>
              </p:cNvGrpSpPr>
              <p:nvPr/>
            </p:nvGrpSpPr>
            <p:grpSpPr bwMode="auto">
              <a:xfrm>
                <a:off x="3060" y="8460"/>
                <a:ext cx="3240" cy="468"/>
                <a:chOff x="3060" y="8460"/>
                <a:chExt cx="3240" cy="468"/>
              </a:xfrm>
            </p:grpSpPr>
            <p:grpSp>
              <p:nvGrpSpPr>
                <p:cNvPr id="55389" name="Group 79"/>
                <p:cNvGrpSpPr>
                  <a:grpSpLocks noChangeAspect="1"/>
                </p:cNvGrpSpPr>
                <p:nvPr/>
              </p:nvGrpSpPr>
              <p:grpSpPr bwMode="auto">
                <a:xfrm>
                  <a:off x="3060" y="8616"/>
                  <a:ext cx="3060" cy="309"/>
                  <a:chOff x="3060" y="8148"/>
                  <a:chExt cx="3060" cy="309"/>
                </a:xfrm>
              </p:grpSpPr>
              <p:sp>
                <p:nvSpPr>
                  <p:cNvPr id="55410" name="Text Box 80"/>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18</a:t>
                    </a:r>
                  </a:p>
                </p:txBody>
              </p:sp>
              <p:sp>
                <p:nvSpPr>
                  <p:cNvPr id="55411" name="Text Box 81"/>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19</a:t>
                    </a:r>
                  </a:p>
                </p:txBody>
              </p:sp>
              <p:sp>
                <p:nvSpPr>
                  <p:cNvPr id="55412" name="Text Box 82"/>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20</a:t>
                    </a:r>
                  </a:p>
                </p:txBody>
              </p:sp>
              <p:sp>
                <p:nvSpPr>
                  <p:cNvPr id="55413" name="Text Box 83"/>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21</a:t>
                    </a:r>
                  </a:p>
                </p:txBody>
              </p:sp>
              <p:sp>
                <p:nvSpPr>
                  <p:cNvPr id="55414" name="Text Box 84"/>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22</a:t>
                    </a:r>
                  </a:p>
                </p:txBody>
              </p:sp>
              <p:sp>
                <p:nvSpPr>
                  <p:cNvPr id="55415" name="Text Box 85"/>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23</a:t>
                    </a:r>
                  </a:p>
                </p:txBody>
              </p:sp>
            </p:grpSp>
            <p:grpSp>
              <p:nvGrpSpPr>
                <p:cNvPr id="55390" name="Group 86"/>
                <p:cNvGrpSpPr>
                  <a:grpSpLocks noChangeAspect="1"/>
                </p:cNvGrpSpPr>
                <p:nvPr/>
              </p:nvGrpSpPr>
              <p:grpSpPr bwMode="auto">
                <a:xfrm>
                  <a:off x="3240" y="8772"/>
                  <a:ext cx="3060" cy="156"/>
                  <a:chOff x="3240" y="9240"/>
                  <a:chExt cx="3060" cy="156"/>
                </a:xfrm>
              </p:grpSpPr>
              <p:sp>
                <p:nvSpPr>
                  <p:cNvPr id="55404" name="Text Box 87"/>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5" name="Text Box 88"/>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6" name="Text Box 89"/>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7" name="Text Box 90"/>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8" name="Text Box 91"/>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409" name="Text Box 92"/>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55391" name="Text Box 93"/>
                <p:cNvSpPr txBox="1">
                  <a:spLocks noChangeAspect="1" noChangeArrowheads="1"/>
                </p:cNvSpPr>
                <p:nvPr/>
              </p:nvSpPr>
              <p:spPr bwMode="auto">
                <a:xfrm>
                  <a:off x="4500" y="846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FILE3</a:t>
                  </a:r>
                </a:p>
              </p:txBody>
            </p:sp>
            <p:grpSp>
              <p:nvGrpSpPr>
                <p:cNvPr id="55392" name="Group 94"/>
                <p:cNvGrpSpPr>
                  <a:grpSpLocks noChangeAspect="1"/>
                </p:cNvGrpSpPr>
                <p:nvPr/>
              </p:nvGrpSpPr>
              <p:grpSpPr bwMode="auto">
                <a:xfrm>
                  <a:off x="4860" y="8772"/>
                  <a:ext cx="360" cy="156"/>
                  <a:chOff x="4320" y="8772"/>
                  <a:chExt cx="360" cy="156"/>
                </a:xfrm>
              </p:grpSpPr>
              <p:sp>
                <p:nvSpPr>
                  <p:cNvPr id="55402" name="Line 95"/>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3" name="Line 96"/>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93" name="Group 97"/>
                <p:cNvGrpSpPr>
                  <a:grpSpLocks noChangeAspect="1"/>
                </p:cNvGrpSpPr>
                <p:nvPr/>
              </p:nvGrpSpPr>
              <p:grpSpPr bwMode="auto">
                <a:xfrm>
                  <a:off x="4320" y="8772"/>
                  <a:ext cx="360" cy="156"/>
                  <a:chOff x="4320" y="8772"/>
                  <a:chExt cx="360" cy="156"/>
                </a:xfrm>
              </p:grpSpPr>
              <p:sp>
                <p:nvSpPr>
                  <p:cNvPr id="55400" name="Line 98"/>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1" name="Line 99"/>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94" name="Group 100"/>
                <p:cNvGrpSpPr>
                  <a:grpSpLocks noChangeAspect="1"/>
                </p:cNvGrpSpPr>
                <p:nvPr/>
              </p:nvGrpSpPr>
              <p:grpSpPr bwMode="auto">
                <a:xfrm>
                  <a:off x="5400" y="8772"/>
                  <a:ext cx="360" cy="156"/>
                  <a:chOff x="4320" y="8772"/>
                  <a:chExt cx="360" cy="156"/>
                </a:xfrm>
              </p:grpSpPr>
              <p:sp>
                <p:nvSpPr>
                  <p:cNvPr id="55398" name="Line 101"/>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9" name="Line 102"/>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95" name="Group 103"/>
                <p:cNvGrpSpPr>
                  <a:grpSpLocks noChangeAspect="1"/>
                </p:cNvGrpSpPr>
                <p:nvPr/>
              </p:nvGrpSpPr>
              <p:grpSpPr bwMode="auto">
                <a:xfrm>
                  <a:off x="5940" y="8772"/>
                  <a:ext cx="360" cy="156"/>
                  <a:chOff x="4320" y="8772"/>
                  <a:chExt cx="360" cy="156"/>
                </a:xfrm>
              </p:grpSpPr>
              <p:sp>
                <p:nvSpPr>
                  <p:cNvPr id="55396" name="Line 104"/>
                  <p:cNvSpPr>
                    <a:spLocks noChangeAspect="1" noChangeShapeType="1"/>
                  </p:cNvSpPr>
                  <p:nvPr/>
                </p:nvSpPr>
                <p:spPr bwMode="auto">
                  <a:xfrm>
                    <a:off x="450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97" name="Line 105"/>
                  <p:cNvSpPr>
                    <a:spLocks noChangeAspect="1" noChangeShapeType="1"/>
                  </p:cNvSpPr>
                  <p:nvPr/>
                </p:nvSpPr>
                <p:spPr bwMode="auto">
                  <a:xfrm>
                    <a:off x="4320" y="87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5347" name="Group 106"/>
              <p:cNvGrpSpPr>
                <a:grpSpLocks noChangeAspect="1"/>
              </p:cNvGrpSpPr>
              <p:nvPr/>
            </p:nvGrpSpPr>
            <p:grpSpPr bwMode="auto">
              <a:xfrm>
                <a:off x="3060" y="9396"/>
                <a:ext cx="3240" cy="624"/>
                <a:chOff x="3060" y="9396"/>
                <a:chExt cx="3240" cy="624"/>
              </a:xfrm>
            </p:grpSpPr>
            <p:grpSp>
              <p:nvGrpSpPr>
                <p:cNvPr id="55348" name="Group 107"/>
                <p:cNvGrpSpPr>
                  <a:grpSpLocks noChangeAspect="1"/>
                </p:cNvGrpSpPr>
                <p:nvPr/>
              </p:nvGrpSpPr>
              <p:grpSpPr bwMode="auto">
                <a:xfrm>
                  <a:off x="3060" y="9552"/>
                  <a:ext cx="3060" cy="309"/>
                  <a:chOff x="3060" y="8148"/>
                  <a:chExt cx="3060" cy="309"/>
                </a:xfrm>
              </p:grpSpPr>
              <p:sp>
                <p:nvSpPr>
                  <p:cNvPr id="55383" name="Text Box 108"/>
                  <p:cNvSpPr txBox="1">
                    <a:spLocks noChangeAspect="1"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30</a:t>
                    </a:r>
                  </a:p>
                </p:txBody>
              </p:sp>
              <p:sp>
                <p:nvSpPr>
                  <p:cNvPr id="55384" name="Text Box 109"/>
                  <p:cNvSpPr txBox="1">
                    <a:spLocks noChangeAspect="1"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31</a:t>
                    </a:r>
                  </a:p>
                </p:txBody>
              </p:sp>
              <p:sp>
                <p:nvSpPr>
                  <p:cNvPr id="55385" name="Text Box 110"/>
                  <p:cNvSpPr txBox="1">
                    <a:spLocks noChangeAspect="1"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32</a:t>
                    </a:r>
                  </a:p>
                </p:txBody>
              </p:sp>
              <p:sp>
                <p:nvSpPr>
                  <p:cNvPr id="55386" name="Text Box 111"/>
                  <p:cNvSpPr txBox="1">
                    <a:spLocks noChangeAspect="1"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33</a:t>
                    </a:r>
                  </a:p>
                </p:txBody>
              </p:sp>
              <p:sp>
                <p:nvSpPr>
                  <p:cNvPr id="55387" name="Text Box 112"/>
                  <p:cNvSpPr txBox="1">
                    <a:spLocks noChangeAspect="1"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34</a:t>
                    </a:r>
                  </a:p>
                </p:txBody>
              </p:sp>
              <p:sp>
                <p:nvSpPr>
                  <p:cNvPr id="55388" name="Text Box 113"/>
                  <p:cNvSpPr txBox="1">
                    <a:spLocks noChangeAspect="1"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35</a:t>
                    </a:r>
                  </a:p>
                </p:txBody>
              </p:sp>
            </p:grpSp>
            <p:grpSp>
              <p:nvGrpSpPr>
                <p:cNvPr id="55349" name="Group 114"/>
                <p:cNvGrpSpPr>
                  <a:grpSpLocks noChangeAspect="1"/>
                </p:cNvGrpSpPr>
                <p:nvPr/>
              </p:nvGrpSpPr>
              <p:grpSpPr bwMode="auto">
                <a:xfrm>
                  <a:off x="3240" y="9708"/>
                  <a:ext cx="3060" cy="156"/>
                  <a:chOff x="3240" y="9240"/>
                  <a:chExt cx="3060" cy="156"/>
                </a:xfrm>
              </p:grpSpPr>
              <p:sp>
                <p:nvSpPr>
                  <p:cNvPr id="55377" name="Text Box 115"/>
                  <p:cNvSpPr txBox="1">
                    <a:spLocks noChangeAspect="1" noChangeArrowheads="1"/>
                  </p:cNvSpPr>
                  <p:nvPr/>
                </p:nvSpPr>
                <p:spPr bwMode="auto">
                  <a:xfrm>
                    <a:off x="32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78" name="Text Box 116"/>
                  <p:cNvSpPr txBox="1">
                    <a:spLocks noChangeAspect="1" noChangeArrowheads="1"/>
                  </p:cNvSpPr>
                  <p:nvPr/>
                </p:nvSpPr>
                <p:spPr bwMode="auto">
                  <a:xfrm>
                    <a:off x="378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79" name="Text Box 117"/>
                  <p:cNvSpPr txBox="1">
                    <a:spLocks noChangeAspect="1" noChangeArrowheads="1"/>
                  </p:cNvSpPr>
                  <p:nvPr/>
                </p:nvSpPr>
                <p:spPr bwMode="auto">
                  <a:xfrm>
                    <a:off x="432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80" name="Text Box 118"/>
                  <p:cNvSpPr txBox="1">
                    <a:spLocks noChangeAspect="1" noChangeArrowheads="1"/>
                  </p:cNvSpPr>
                  <p:nvPr/>
                </p:nvSpPr>
                <p:spPr bwMode="auto">
                  <a:xfrm>
                    <a:off x="486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81" name="Text Box 119"/>
                  <p:cNvSpPr txBox="1">
                    <a:spLocks noChangeAspect="1" noChangeArrowheads="1"/>
                  </p:cNvSpPr>
                  <p:nvPr/>
                </p:nvSpPr>
                <p:spPr bwMode="auto">
                  <a:xfrm>
                    <a:off x="540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sp>
                <p:nvSpPr>
                  <p:cNvPr id="55382" name="Text Box 120"/>
                  <p:cNvSpPr txBox="1">
                    <a:spLocks noChangeAspect="1" noChangeArrowheads="1"/>
                  </p:cNvSpPr>
                  <p:nvPr/>
                </p:nvSpPr>
                <p:spPr bwMode="auto">
                  <a:xfrm>
                    <a:off x="5940" y="924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lang="zh-CN" altLang="zh-CN" sz="1000">
                      <a:latin typeface="Times New Roman" pitchFamily="18" charset="0"/>
                    </a:endParaRPr>
                  </a:p>
                </p:txBody>
              </p:sp>
            </p:grpSp>
            <p:sp>
              <p:nvSpPr>
                <p:cNvPr id="55350" name="Text Box 121"/>
                <p:cNvSpPr txBox="1">
                  <a:spLocks noChangeAspect="1" noChangeArrowheads="1"/>
                </p:cNvSpPr>
                <p:nvPr/>
              </p:nvSpPr>
              <p:spPr bwMode="auto">
                <a:xfrm>
                  <a:off x="4140" y="9396"/>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FILE4</a:t>
                  </a:r>
                </a:p>
              </p:txBody>
            </p:sp>
            <p:grpSp>
              <p:nvGrpSpPr>
                <p:cNvPr id="55351" name="Group 122"/>
                <p:cNvGrpSpPr>
                  <a:grpSpLocks noChangeAspect="1"/>
                </p:cNvGrpSpPr>
                <p:nvPr/>
              </p:nvGrpSpPr>
              <p:grpSpPr bwMode="auto">
                <a:xfrm>
                  <a:off x="3780" y="9708"/>
                  <a:ext cx="360" cy="156"/>
                  <a:chOff x="3780" y="9708"/>
                  <a:chExt cx="360" cy="156"/>
                </a:xfrm>
              </p:grpSpPr>
              <p:sp>
                <p:nvSpPr>
                  <p:cNvPr id="55373" name="Line 12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4" name="Line 12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5" name="Line 12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6" name="Line 12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52" name="Group 127"/>
                <p:cNvGrpSpPr>
                  <a:grpSpLocks noChangeAspect="1"/>
                </p:cNvGrpSpPr>
                <p:nvPr/>
              </p:nvGrpSpPr>
              <p:grpSpPr bwMode="auto">
                <a:xfrm>
                  <a:off x="4320" y="9708"/>
                  <a:ext cx="360" cy="156"/>
                  <a:chOff x="3780" y="9708"/>
                  <a:chExt cx="360" cy="156"/>
                </a:xfrm>
              </p:grpSpPr>
              <p:sp>
                <p:nvSpPr>
                  <p:cNvPr id="55369" name="Line 12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0" name="Line 12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1" name="Line 13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2" name="Line 13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53" name="Group 132"/>
                <p:cNvGrpSpPr>
                  <a:grpSpLocks noChangeAspect="1"/>
                </p:cNvGrpSpPr>
                <p:nvPr/>
              </p:nvGrpSpPr>
              <p:grpSpPr bwMode="auto">
                <a:xfrm>
                  <a:off x="4860" y="9708"/>
                  <a:ext cx="360" cy="156"/>
                  <a:chOff x="3780" y="9708"/>
                  <a:chExt cx="360" cy="156"/>
                </a:xfrm>
              </p:grpSpPr>
              <p:sp>
                <p:nvSpPr>
                  <p:cNvPr id="55365" name="Line 13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6" name="Line 13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7" name="Line 13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8" name="Line 13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54" name="Group 137"/>
                <p:cNvGrpSpPr>
                  <a:grpSpLocks noChangeAspect="1"/>
                </p:cNvGrpSpPr>
                <p:nvPr/>
              </p:nvGrpSpPr>
              <p:grpSpPr bwMode="auto">
                <a:xfrm>
                  <a:off x="5400" y="9708"/>
                  <a:ext cx="360" cy="156"/>
                  <a:chOff x="3780" y="9708"/>
                  <a:chExt cx="360" cy="156"/>
                </a:xfrm>
              </p:grpSpPr>
              <p:sp>
                <p:nvSpPr>
                  <p:cNvPr id="55361" name="Line 138"/>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2" name="Line 139"/>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3" name="Line 140"/>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4" name="Line 141"/>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55" name="Group 142"/>
                <p:cNvGrpSpPr>
                  <a:grpSpLocks noChangeAspect="1"/>
                </p:cNvGrpSpPr>
                <p:nvPr/>
              </p:nvGrpSpPr>
              <p:grpSpPr bwMode="auto">
                <a:xfrm>
                  <a:off x="5940" y="9708"/>
                  <a:ext cx="360" cy="156"/>
                  <a:chOff x="3780" y="9708"/>
                  <a:chExt cx="360" cy="156"/>
                </a:xfrm>
              </p:grpSpPr>
              <p:sp>
                <p:nvSpPr>
                  <p:cNvPr id="55357" name="Line 143"/>
                  <p:cNvSpPr>
                    <a:spLocks noChangeAspect="1" noChangeShapeType="1"/>
                  </p:cNvSpPr>
                  <p:nvPr/>
                </p:nvSpPr>
                <p:spPr bwMode="auto">
                  <a:xfrm flipH="1">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8" name="Line 144"/>
                  <p:cNvSpPr>
                    <a:spLocks noChangeAspect="1" noChangeShapeType="1"/>
                  </p:cNvSpPr>
                  <p:nvPr/>
                </p:nvSpPr>
                <p:spPr bwMode="auto">
                  <a:xfrm flipH="1">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9" name="Line 145"/>
                  <p:cNvSpPr>
                    <a:spLocks noChangeAspect="1" noChangeShapeType="1"/>
                  </p:cNvSpPr>
                  <p:nvPr/>
                </p:nvSpPr>
                <p:spPr bwMode="auto">
                  <a:xfrm>
                    <a:off x="378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60" name="Line 146"/>
                  <p:cNvSpPr>
                    <a:spLocks noChangeAspect="1" noChangeShapeType="1"/>
                  </p:cNvSpPr>
                  <p:nvPr/>
                </p:nvSpPr>
                <p:spPr bwMode="auto">
                  <a:xfrm>
                    <a:off x="3960" y="97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356" name="Line 147"/>
                <p:cNvSpPr>
                  <a:spLocks noChangeAspect="1" noChangeShapeType="1"/>
                </p:cNvSpPr>
                <p:nvPr/>
              </p:nvSpPr>
              <p:spPr bwMode="auto">
                <a:xfrm>
                  <a:off x="4320" y="10020"/>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55301" name="Group 148"/>
          <p:cNvGrpSpPr>
            <a:grpSpLocks noChangeAspect="1"/>
          </p:cNvGrpSpPr>
          <p:nvPr/>
        </p:nvGrpSpPr>
        <p:grpSpPr bwMode="auto">
          <a:xfrm>
            <a:off x="684213" y="3213100"/>
            <a:ext cx="3197225" cy="2641600"/>
            <a:chOff x="7200" y="6588"/>
            <a:chExt cx="2520" cy="2652"/>
          </a:xfrm>
        </p:grpSpPr>
        <p:grpSp>
          <p:nvGrpSpPr>
            <p:cNvPr id="55307" name="Group 149"/>
            <p:cNvGrpSpPr>
              <a:grpSpLocks noChangeAspect="1"/>
            </p:cNvGrpSpPr>
            <p:nvPr/>
          </p:nvGrpSpPr>
          <p:grpSpPr bwMode="auto">
            <a:xfrm>
              <a:off x="7200" y="6900"/>
              <a:ext cx="2520" cy="312"/>
              <a:chOff x="7200" y="6900"/>
              <a:chExt cx="2520" cy="312"/>
            </a:xfrm>
          </p:grpSpPr>
          <p:sp>
            <p:nvSpPr>
              <p:cNvPr id="55329" name="Text Box 150"/>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分区号</a:t>
                </a:r>
              </a:p>
            </p:txBody>
          </p:sp>
          <p:sp>
            <p:nvSpPr>
              <p:cNvPr id="55330" name="Text Box 151"/>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分区长度</a:t>
                </a:r>
              </a:p>
            </p:txBody>
          </p:sp>
          <p:sp>
            <p:nvSpPr>
              <p:cNvPr id="55331" name="Text Box 152"/>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索引指针</a:t>
                </a:r>
              </a:p>
            </p:txBody>
          </p:sp>
        </p:grpSp>
        <p:sp>
          <p:nvSpPr>
            <p:cNvPr id="55308" name="Text Box 153"/>
            <p:cNvSpPr txBox="1">
              <a:spLocks noChangeAspect="1" noChangeArrowheads="1"/>
            </p:cNvSpPr>
            <p:nvPr/>
          </p:nvSpPr>
          <p:spPr bwMode="auto">
            <a:xfrm>
              <a:off x="7200" y="6588"/>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600" b="1">
                  <a:latin typeface="Times New Roman" pitchFamily="18" charset="0"/>
                </a:rPr>
                <a:t>空闲分区索引表</a:t>
              </a:r>
            </a:p>
          </p:txBody>
        </p:sp>
        <p:grpSp>
          <p:nvGrpSpPr>
            <p:cNvPr id="55309" name="Group 154"/>
            <p:cNvGrpSpPr>
              <a:grpSpLocks noChangeAspect="1"/>
            </p:cNvGrpSpPr>
            <p:nvPr/>
          </p:nvGrpSpPr>
          <p:grpSpPr bwMode="auto">
            <a:xfrm>
              <a:off x="7200" y="7212"/>
              <a:ext cx="2520" cy="312"/>
              <a:chOff x="7200" y="6900"/>
              <a:chExt cx="2520" cy="312"/>
            </a:xfrm>
          </p:grpSpPr>
          <p:sp>
            <p:nvSpPr>
              <p:cNvPr id="55326" name="Text Box 155"/>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55327" name="Text Box 156"/>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1</a:t>
                </a:r>
              </a:p>
            </p:txBody>
          </p:sp>
          <p:sp>
            <p:nvSpPr>
              <p:cNvPr id="55328" name="Text Box 157"/>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5310" name="Group 158"/>
            <p:cNvGrpSpPr>
              <a:grpSpLocks noChangeAspect="1"/>
            </p:cNvGrpSpPr>
            <p:nvPr/>
          </p:nvGrpSpPr>
          <p:grpSpPr bwMode="auto">
            <a:xfrm>
              <a:off x="7200" y="7524"/>
              <a:ext cx="2520" cy="312"/>
              <a:chOff x="7200" y="6900"/>
              <a:chExt cx="2520" cy="312"/>
            </a:xfrm>
          </p:grpSpPr>
          <p:sp>
            <p:nvSpPr>
              <p:cNvPr id="55323" name="Text Box 159"/>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a:t>
                </a:r>
              </a:p>
            </p:txBody>
          </p:sp>
          <p:sp>
            <p:nvSpPr>
              <p:cNvPr id="55324" name="Text Box 160"/>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sp>
            <p:nvSpPr>
              <p:cNvPr id="55325" name="Text Box 161"/>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5311" name="Group 162"/>
            <p:cNvGrpSpPr>
              <a:grpSpLocks noChangeAspect="1"/>
            </p:cNvGrpSpPr>
            <p:nvPr/>
          </p:nvGrpSpPr>
          <p:grpSpPr bwMode="auto">
            <a:xfrm>
              <a:off x="7200" y="7836"/>
              <a:ext cx="2520" cy="312"/>
              <a:chOff x="7200" y="6900"/>
              <a:chExt cx="2520" cy="312"/>
            </a:xfrm>
          </p:grpSpPr>
          <p:sp>
            <p:nvSpPr>
              <p:cNvPr id="55320" name="Text Box 163"/>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3</a:t>
                </a:r>
              </a:p>
            </p:txBody>
          </p:sp>
          <p:sp>
            <p:nvSpPr>
              <p:cNvPr id="55321" name="Text Box 164"/>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2</a:t>
                </a:r>
              </a:p>
            </p:txBody>
          </p:sp>
          <p:sp>
            <p:nvSpPr>
              <p:cNvPr id="55322" name="Text Box 165"/>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5312" name="Group 166"/>
            <p:cNvGrpSpPr>
              <a:grpSpLocks noChangeAspect="1"/>
            </p:cNvGrpSpPr>
            <p:nvPr/>
          </p:nvGrpSpPr>
          <p:grpSpPr bwMode="auto">
            <a:xfrm>
              <a:off x="7200" y="8148"/>
              <a:ext cx="2520" cy="312"/>
              <a:chOff x="7200" y="6900"/>
              <a:chExt cx="2520" cy="312"/>
            </a:xfrm>
          </p:grpSpPr>
          <p:sp>
            <p:nvSpPr>
              <p:cNvPr id="55317" name="Text Box 167"/>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4</a:t>
                </a:r>
              </a:p>
            </p:txBody>
          </p:sp>
          <p:sp>
            <p:nvSpPr>
              <p:cNvPr id="55318" name="Text Box 168"/>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7</a:t>
                </a:r>
              </a:p>
            </p:txBody>
          </p:sp>
          <p:sp>
            <p:nvSpPr>
              <p:cNvPr id="55319" name="Text Box 169"/>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600" b="1">
                  <a:latin typeface="Times New Roman" pitchFamily="18" charset="0"/>
                </a:endParaRPr>
              </a:p>
            </p:txBody>
          </p:sp>
        </p:grpSp>
        <p:grpSp>
          <p:nvGrpSpPr>
            <p:cNvPr id="55313" name="Group 170"/>
            <p:cNvGrpSpPr>
              <a:grpSpLocks noChangeAspect="1"/>
            </p:cNvGrpSpPr>
            <p:nvPr/>
          </p:nvGrpSpPr>
          <p:grpSpPr bwMode="auto">
            <a:xfrm>
              <a:off x="7200" y="8460"/>
              <a:ext cx="2520" cy="780"/>
              <a:chOff x="7200" y="6900"/>
              <a:chExt cx="2520" cy="312"/>
            </a:xfrm>
          </p:grpSpPr>
          <p:sp>
            <p:nvSpPr>
              <p:cNvPr id="55314" name="Text Box 171"/>
              <p:cNvSpPr txBox="1">
                <a:spLocks noChangeAspect="1" noChangeArrowheads="1"/>
              </p:cNvSpPr>
              <p:nvPr/>
            </p:nvSpPr>
            <p:spPr bwMode="auto">
              <a:xfrm>
                <a:off x="7200" y="690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55315" name="Text Box 172"/>
              <p:cNvSpPr txBox="1">
                <a:spLocks noChangeAspect="1" noChangeArrowheads="1"/>
              </p:cNvSpPr>
              <p:nvPr/>
            </p:nvSpPr>
            <p:spPr bwMode="auto">
              <a:xfrm>
                <a:off x="79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sp>
            <p:nvSpPr>
              <p:cNvPr id="55316" name="Text Box 173"/>
              <p:cNvSpPr txBox="1">
                <a:spLocks noChangeAspect="1" noChangeArrowheads="1"/>
              </p:cNvSpPr>
              <p:nvPr/>
            </p:nvSpPr>
            <p:spPr bwMode="auto">
              <a:xfrm>
                <a:off x="8820" y="690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600" b="1">
                    <a:latin typeface="Times New Roman" pitchFamily="18" charset="0"/>
                  </a:rPr>
                  <a:t>…</a:t>
                </a:r>
              </a:p>
            </p:txBody>
          </p:sp>
        </p:grpSp>
      </p:grpSp>
      <p:sp>
        <p:nvSpPr>
          <p:cNvPr id="55302" name="Text Box 174"/>
          <p:cNvSpPr txBox="1">
            <a:spLocks noChangeAspect="1" noChangeArrowheads="1"/>
          </p:cNvSpPr>
          <p:nvPr/>
        </p:nvSpPr>
        <p:spPr bwMode="auto">
          <a:xfrm>
            <a:off x="1622425" y="6010275"/>
            <a:ext cx="25098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000">
              <a:latin typeface="Times New Roman" pitchFamily="18" charset="0"/>
            </a:endParaRPr>
          </a:p>
        </p:txBody>
      </p:sp>
      <p:sp>
        <p:nvSpPr>
          <p:cNvPr id="55303" name="Line 175"/>
          <p:cNvSpPr>
            <a:spLocks noChangeAspect="1" noChangeShapeType="1"/>
          </p:cNvSpPr>
          <p:nvPr/>
        </p:nvSpPr>
        <p:spPr bwMode="auto">
          <a:xfrm flipV="1">
            <a:off x="3522663" y="3714750"/>
            <a:ext cx="4122737" cy="6207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4" name="Line 176"/>
          <p:cNvSpPr>
            <a:spLocks noChangeAspect="1" noChangeShapeType="1"/>
          </p:cNvSpPr>
          <p:nvPr/>
        </p:nvSpPr>
        <p:spPr bwMode="auto">
          <a:xfrm flipV="1">
            <a:off x="3522663" y="3714750"/>
            <a:ext cx="1433512" cy="311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5" name="Line 177"/>
          <p:cNvSpPr>
            <a:spLocks noChangeAspect="1" noChangeShapeType="1"/>
          </p:cNvSpPr>
          <p:nvPr/>
        </p:nvSpPr>
        <p:spPr bwMode="auto">
          <a:xfrm>
            <a:off x="3522663" y="4646613"/>
            <a:ext cx="1433512" cy="311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6" name="Line 178"/>
          <p:cNvSpPr>
            <a:spLocks noChangeAspect="1" noChangeShapeType="1"/>
          </p:cNvSpPr>
          <p:nvPr/>
        </p:nvSpPr>
        <p:spPr bwMode="auto">
          <a:xfrm>
            <a:off x="3522663" y="4957763"/>
            <a:ext cx="1433512" cy="466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573213" y="44450"/>
            <a:ext cx="7570787" cy="1143000"/>
          </a:xfrm>
        </p:spPr>
        <p:txBody>
          <a:bodyPr/>
          <a:lstStyle/>
          <a:p>
            <a:pPr eaLnBrk="1" hangingPunct="1"/>
            <a:r>
              <a:rPr lang="zh-CN" altLang="en-US">
                <a:latin typeface="宋体" pitchFamily="2" charset="-122"/>
              </a:rPr>
              <a:t>索引</a:t>
            </a:r>
            <a:r>
              <a:rPr lang="zh-CN" altLang="en-US"/>
              <a:t> 特点：</a:t>
            </a:r>
          </a:p>
        </p:txBody>
      </p:sp>
      <p:sp>
        <p:nvSpPr>
          <p:cNvPr id="56323" name="Rectangle 3"/>
          <p:cNvSpPr>
            <a:spLocks noGrp="1" noChangeArrowheads="1"/>
          </p:cNvSpPr>
          <p:nvPr>
            <p:ph type="body" idx="4294967295"/>
          </p:nvPr>
        </p:nvSpPr>
        <p:spPr>
          <a:xfrm>
            <a:off x="0" y="1600200"/>
            <a:ext cx="8229600" cy="4525963"/>
          </a:xfrm>
        </p:spPr>
        <p:txBody>
          <a:bodyPr/>
          <a:lstStyle/>
          <a:p>
            <a:pPr eaLnBrk="1" hangingPunct="1"/>
            <a:r>
              <a:rPr lang="zh-CN" altLang="en-US">
                <a:latin typeface="宋体" pitchFamily="2" charset="-122"/>
              </a:rPr>
              <a:t>基于可变分区建立索引比基于存储块建立索引的效率高。</a:t>
            </a:r>
            <a:r>
              <a:rPr lang="zh-CN" altLang="en-US"/>
              <a:t> </a:t>
            </a:r>
          </a:p>
          <a:p>
            <a:pPr eaLnBrk="1" hangingPunct="1"/>
            <a:r>
              <a:rPr lang="zh-CN" altLang="en-US">
                <a:latin typeface="宋体" pitchFamily="2" charset="-122"/>
              </a:rPr>
              <a:t>根据索引项查找空闲分区，将会提高文件存储效率</a:t>
            </a:r>
            <a:r>
              <a:rPr lang="zh-CN" altLang="en-US"/>
              <a:t> 。</a:t>
            </a:r>
          </a:p>
          <a:p>
            <a:pPr eaLnBrk="1" hangingPunct="1"/>
            <a:r>
              <a:rPr lang="zh-CN" altLang="en-US">
                <a:latin typeface="宋体" pitchFamily="2" charset="-122"/>
              </a:rPr>
              <a:t>利用索引方法管理空闲空间，适合于各种文件分配法。</a:t>
            </a:r>
            <a:r>
              <a:rPr lang="zh-CN" altLang="en-US"/>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44450"/>
            <a:ext cx="8229600" cy="1143000"/>
          </a:xfrm>
        </p:spPr>
        <p:txBody>
          <a:bodyPr/>
          <a:lstStyle/>
          <a:p>
            <a:pPr eaLnBrk="1" hangingPunct="1"/>
            <a:r>
              <a:rPr lang="en-US" altLang="zh-CN">
                <a:latin typeface="宋体" pitchFamily="2" charset="-122"/>
              </a:rPr>
              <a:t>4</a:t>
            </a:r>
            <a:r>
              <a:rPr lang="zh-CN" altLang="en-US">
                <a:latin typeface="宋体" pitchFamily="2" charset="-122"/>
              </a:rPr>
              <a:t>、位示图</a:t>
            </a:r>
            <a:r>
              <a:rPr lang="zh-CN" altLang="en-US"/>
              <a:t> </a:t>
            </a:r>
          </a:p>
        </p:txBody>
      </p:sp>
      <p:sp>
        <p:nvSpPr>
          <p:cNvPr id="57347" name="Rectangle 3"/>
          <p:cNvSpPr>
            <a:spLocks noGrp="1" noChangeArrowheads="1"/>
          </p:cNvSpPr>
          <p:nvPr>
            <p:ph type="body" sz="half" idx="4294967295"/>
          </p:nvPr>
        </p:nvSpPr>
        <p:spPr>
          <a:xfrm>
            <a:off x="0" y="1341438"/>
            <a:ext cx="4724400" cy="4038600"/>
          </a:xfrm>
        </p:spPr>
        <p:txBody>
          <a:bodyPr>
            <a:normAutofit lnSpcReduction="10000"/>
          </a:bodyPr>
          <a:lstStyle/>
          <a:p>
            <a:pPr eaLnBrk="1" hangingPunct="1"/>
            <a:r>
              <a:rPr lang="zh-CN" altLang="en-US" sz="2400">
                <a:latin typeface="宋体" pitchFamily="2" charset="-122"/>
              </a:rPr>
              <a:t>位示图利用二进制位</a:t>
            </a:r>
            <a:r>
              <a:rPr lang="en-US" altLang="zh-CN" sz="2400">
                <a:latin typeface="宋体" pitchFamily="2" charset="-122"/>
              </a:rPr>
              <a:t>0</a:t>
            </a:r>
            <a:r>
              <a:rPr lang="zh-CN" altLang="en-US" sz="2400">
                <a:latin typeface="宋体" pitchFamily="2" charset="-122"/>
              </a:rPr>
              <a:t>、</a:t>
            </a:r>
            <a:r>
              <a:rPr lang="en-US" altLang="zh-CN" sz="2400">
                <a:latin typeface="宋体" pitchFamily="2" charset="-122"/>
              </a:rPr>
              <a:t>1</a:t>
            </a:r>
            <a:r>
              <a:rPr lang="zh-CN" altLang="en-US" sz="2400">
                <a:latin typeface="宋体" pitchFamily="2" charset="-122"/>
              </a:rPr>
              <a:t>表示存储空间中存储块的使用状态。空闲分区用</a:t>
            </a:r>
            <a:r>
              <a:rPr lang="en-US" altLang="zh-CN" sz="2400">
                <a:latin typeface="宋体" pitchFamily="2" charset="-122"/>
              </a:rPr>
              <a:t>0</a:t>
            </a:r>
            <a:r>
              <a:rPr lang="zh-CN" altLang="en-US" sz="2400">
                <a:latin typeface="宋体" pitchFamily="2" charset="-122"/>
              </a:rPr>
              <a:t>表示，已分配分区用</a:t>
            </a:r>
            <a:r>
              <a:rPr lang="en-US" altLang="zh-CN" sz="2400">
                <a:latin typeface="宋体" pitchFamily="2" charset="-122"/>
              </a:rPr>
              <a:t>1</a:t>
            </a:r>
            <a:r>
              <a:rPr lang="zh-CN" altLang="en-US" sz="2400">
                <a:latin typeface="宋体" pitchFamily="2" charset="-122"/>
              </a:rPr>
              <a:t>表示。</a:t>
            </a:r>
          </a:p>
          <a:p>
            <a:pPr eaLnBrk="1" hangingPunct="1"/>
            <a:r>
              <a:rPr lang="zh-CN" altLang="en-US" sz="2400">
                <a:latin typeface="宋体" pitchFamily="2" charset="-122"/>
              </a:rPr>
              <a:t>用位示图表示存储空间的使用状态，可以容易地找到一个或一组连续的空闲分区。</a:t>
            </a:r>
            <a:r>
              <a:rPr lang="zh-CN" altLang="en-US" sz="2400"/>
              <a:t> </a:t>
            </a:r>
          </a:p>
          <a:p>
            <a:pPr eaLnBrk="1" hangingPunct="1"/>
            <a:r>
              <a:rPr lang="zh-CN" altLang="en-US" sz="2400">
                <a:latin typeface="宋体" pitchFamily="2" charset="-122"/>
              </a:rPr>
              <a:t>位示图需要占用的存储空间大小为：</a:t>
            </a:r>
          </a:p>
          <a:p>
            <a:pPr eaLnBrk="1" hangingPunct="1">
              <a:buFontTx/>
              <a:buNone/>
            </a:pPr>
            <a:r>
              <a:rPr lang="zh-CN" altLang="en-US" sz="2000">
                <a:latin typeface="宋体" pitchFamily="2" charset="-122"/>
              </a:rPr>
              <a:t>   磁盘容量（字节数）</a:t>
            </a:r>
            <a:r>
              <a:rPr lang="en-US" altLang="zh-CN" sz="2000">
                <a:latin typeface="宋体" pitchFamily="2" charset="-122"/>
              </a:rPr>
              <a:t>/ </a:t>
            </a:r>
            <a:r>
              <a:rPr lang="zh-CN" altLang="en-US" sz="2000">
                <a:latin typeface="宋体" pitchFamily="2" charset="-122"/>
              </a:rPr>
              <a:t>（</a:t>
            </a:r>
            <a:r>
              <a:rPr lang="en-US" altLang="zh-CN" sz="2000">
                <a:latin typeface="宋体" pitchFamily="2" charset="-122"/>
              </a:rPr>
              <a:t>8 * </a:t>
            </a:r>
            <a:r>
              <a:rPr lang="zh-CN" altLang="en-US" sz="2000">
                <a:latin typeface="宋体" pitchFamily="2" charset="-122"/>
              </a:rPr>
              <a:t>数据块大小）</a:t>
            </a:r>
            <a:r>
              <a:rPr lang="zh-CN" altLang="en-US" sz="2400"/>
              <a:t> </a:t>
            </a:r>
          </a:p>
          <a:p>
            <a:pPr eaLnBrk="1" hangingPunct="1"/>
            <a:r>
              <a:rPr lang="zh-CN" altLang="en-US" sz="2400">
                <a:latin typeface="宋体" pitchFamily="2" charset="-122"/>
              </a:rPr>
              <a:t>搜索一个很大的位示图将会降低文件系统的性能</a:t>
            </a:r>
            <a:r>
              <a:rPr lang="zh-CN" altLang="en-US" sz="2400"/>
              <a:t> </a:t>
            </a:r>
          </a:p>
        </p:txBody>
      </p:sp>
      <p:pic>
        <p:nvPicPr>
          <p:cNvPr id="57348" name="Picture 4" descr="未命名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1700213"/>
            <a:ext cx="331311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573213" y="44450"/>
            <a:ext cx="7570787" cy="1143000"/>
          </a:xfrm>
        </p:spPr>
        <p:txBody>
          <a:bodyPr/>
          <a:lstStyle/>
          <a:p>
            <a:pPr eaLnBrk="1" hangingPunct="1">
              <a:defRPr/>
            </a:pPr>
            <a:r>
              <a:rPr lang="en-US" altLang="zh-CN" kern="1200" dirty="0">
                <a:cs typeface="+mn-cs"/>
              </a:rPr>
              <a:t>5.4 </a:t>
            </a:r>
            <a:r>
              <a:rPr lang="zh-CN" altLang="en-US" kern="1200" dirty="0">
                <a:cs typeface="+mn-cs"/>
              </a:rPr>
              <a:t>文件目录及文件控制块</a:t>
            </a:r>
          </a:p>
        </p:txBody>
      </p:sp>
      <p:sp>
        <p:nvSpPr>
          <p:cNvPr id="58371" name="Rectangle 3"/>
          <p:cNvSpPr>
            <a:spLocks noGrp="1" noChangeArrowheads="1"/>
          </p:cNvSpPr>
          <p:nvPr>
            <p:ph type="body" idx="4294967295"/>
          </p:nvPr>
        </p:nvSpPr>
        <p:spPr>
          <a:xfrm>
            <a:off x="0" y="1600200"/>
            <a:ext cx="8229600" cy="4525963"/>
          </a:xfrm>
        </p:spPr>
        <p:txBody>
          <a:bodyPr/>
          <a:lstStyle/>
          <a:p>
            <a:pPr eaLnBrk="1" hangingPunct="1"/>
            <a:r>
              <a:rPr lang="zh-CN" altLang="en-US"/>
              <a:t>对目录管理的要求如下 ：</a:t>
            </a:r>
          </a:p>
          <a:p>
            <a:pPr eaLnBrk="1" hangingPunct="1">
              <a:buFontTx/>
              <a:buNone/>
            </a:pPr>
            <a:r>
              <a:rPr lang="zh-CN" altLang="en-US"/>
              <a:t>（</a:t>
            </a:r>
            <a:r>
              <a:rPr lang="en-US" altLang="zh-CN"/>
              <a:t>1</a:t>
            </a:r>
            <a:r>
              <a:rPr lang="zh-CN" altLang="en-US"/>
              <a:t>）实现</a:t>
            </a:r>
            <a:r>
              <a:rPr lang="zh-CN" altLang="en-US">
                <a:latin typeface="楷体" pitchFamily="49" charset="-122"/>
              </a:rPr>
              <a:t>“</a:t>
            </a:r>
            <a:r>
              <a:rPr lang="zh-CN" altLang="en-US"/>
              <a:t>按名存取</a:t>
            </a:r>
            <a:r>
              <a:rPr lang="zh-CN" altLang="en-US">
                <a:latin typeface="楷体" pitchFamily="49" charset="-122"/>
              </a:rPr>
              <a:t>”</a:t>
            </a:r>
            <a:r>
              <a:rPr lang="zh-CN" altLang="en-US"/>
              <a:t>。 </a:t>
            </a:r>
          </a:p>
          <a:p>
            <a:pPr eaLnBrk="1" hangingPunct="1">
              <a:buFontTx/>
              <a:buNone/>
            </a:pPr>
            <a:r>
              <a:rPr lang="zh-CN" altLang="en-US"/>
              <a:t>（</a:t>
            </a:r>
            <a:r>
              <a:rPr lang="en-US" altLang="zh-CN"/>
              <a:t>2</a:t>
            </a:r>
            <a:r>
              <a:rPr lang="zh-CN" altLang="en-US"/>
              <a:t>）提高对目录的检索速度。 </a:t>
            </a:r>
          </a:p>
          <a:p>
            <a:pPr eaLnBrk="1" hangingPunct="1">
              <a:buFontTx/>
              <a:buNone/>
            </a:pPr>
            <a:r>
              <a:rPr lang="zh-CN" altLang="en-US"/>
              <a:t>（</a:t>
            </a:r>
            <a:r>
              <a:rPr lang="en-US" altLang="zh-CN"/>
              <a:t>3</a:t>
            </a:r>
            <a:r>
              <a:rPr lang="zh-CN" altLang="en-US"/>
              <a:t>）文件共享。 </a:t>
            </a:r>
          </a:p>
          <a:p>
            <a:pPr eaLnBrk="1" hangingPunct="1">
              <a:buFontTx/>
              <a:buNone/>
            </a:pPr>
            <a:r>
              <a:rPr lang="zh-CN" altLang="en-US"/>
              <a:t>（</a:t>
            </a:r>
            <a:r>
              <a:rPr lang="en-US" altLang="zh-CN"/>
              <a:t>4</a:t>
            </a:r>
            <a:r>
              <a:rPr lang="zh-CN" altLang="en-US"/>
              <a:t>）允许文件重名。 </a:t>
            </a:r>
          </a:p>
          <a:p>
            <a:pPr eaLnBrk="1" hangingPunct="1"/>
            <a:endParaRPr lang="zh-CN" altLang="en-US"/>
          </a:p>
          <a:p>
            <a:pPr eaLnBrk="1" hangingPunct="1"/>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914400" y="0"/>
            <a:ext cx="8229600" cy="1143000"/>
          </a:xfrm>
        </p:spPr>
        <p:txBody>
          <a:bodyPr/>
          <a:lstStyle/>
          <a:p>
            <a:pPr eaLnBrk="1" hangingPunct="1">
              <a:defRPr/>
            </a:pPr>
            <a:r>
              <a:rPr lang="en-US" altLang="zh-CN" kern="1200" dirty="0">
                <a:cs typeface="+mn-cs"/>
              </a:rPr>
              <a:t>5.4.1 </a:t>
            </a:r>
            <a:r>
              <a:rPr lang="zh-CN" altLang="en-US" kern="1200" dirty="0">
                <a:cs typeface="+mn-cs"/>
              </a:rPr>
              <a:t>文件目录 </a:t>
            </a:r>
          </a:p>
        </p:txBody>
      </p:sp>
      <p:sp>
        <p:nvSpPr>
          <p:cNvPr id="59395" name="Rectangle 3"/>
          <p:cNvSpPr>
            <a:spLocks noGrp="1" noChangeArrowheads="1"/>
          </p:cNvSpPr>
          <p:nvPr>
            <p:ph type="body" idx="4294967295"/>
          </p:nvPr>
        </p:nvSpPr>
        <p:spPr>
          <a:xfrm>
            <a:off x="646113" y="1341438"/>
            <a:ext cx="8497887" cy="4751387"/>
          </a:xfrm>
        </p:spPr>
        <p:txBody>
          <a:bodyPr/>
          <a:lstStyle/>
          <a:p>
            <a:pPr eaLnBrk="1" hangingPunct="1"/>
            <a:r>
              <a:rPr lang="zh-CN" altLang="en-US" dirty="0">
                <a:latin typeface="宋体" pitchFamily="2" charset="-122"/>
              </a:rPr>
              <a:t>整个文件系统中包含所有文件说明信息的集合称为</a:t>
            </a:r>
            <a:r>
              <a:rPr lang="zh-CN" altLang="en-US" dirty="0">
                <a:latin typeface="楷体" pitchFamily="49" charset="-122"/>
              </a:rPr>
              <a:t>“</a:t>
            </a:r>
            <a:r>
              <a:rPr lang="zh-CN" altLang="en-US" dirty="0">
                <a:latin typeface="宋体" pitchFamily="2" charset="-122"/>
              </a:rPr>
              <a:t>文件目录</a:t>
            </a:r>
            <a:r>
              <a:rPr lang="zh-CN" altLang="en-US" dirty="0">
                <a:latin typeface="楷体" pitchFamily="49" charset="-122"/>
              </a:rPr>
              <a:t>”</a:t>
            </a:r>
            <a:r>
              <a:rPr lang="zh-CN" altLang="en-US" dirty="0">
                <a:latin typeface="宋体" pitchFamily="2" charset="-122"/>
              </a:rPr>
              <a:t>，其中每个文件对应有一个目录项，描述了该文件的目录信息；</a:t>
            </a:r>
          </a:p>
          <a:p>
            <a:pPr lvl="1" eaLnBrk="1" hangingPunct="1"/>
            <a:r>
              <a:rPr lang="zh-CN" altLang="en-US" dirty="0">
                <a:latin typeface="宋体" pitchFamily="2" charset="-122"/>
              </a:rPr>
              <a:t>文件的目录信息</a:t>
            </a:r>
          </a:p>
          <a:p>
            <a:pPr eaLnBrk="1" hangingPunct="1"/>
            <a:r>
              <a:rPr lang="zh-CN" altLang="en-US" dirty="0">
                <a:latin typeface="宋体" pitchFamily="2" charset="-122"/>
                <a:cs typeface="Times New Roman" pitchFamily="18" charset="0"/>
              </a:rPr>
              <a:t>系统中</a:t>
            </a:r>
            <a:r>
              <a:rPr lang="zh-CN" altLang="en-US" dirty="0">
                <a:latin typeface="宋体" pitchFamily="2" charset="-122"/>
              </a:rPr>
              <a:t>由</a:t>
            </a:r>
            <a:r>
              <a:rPr lang="zh-CN" altLang="en-US" dirty="0">
                <a:latin typeface="宋体" pitchFamily="2" charset="-122"/>
                <a:cs typeface="Times New Roman" pitchFamily="18" charset="0"/>
              </a:rPr>
              <a:t>多个文件的目录项构成一种特殊的文件，称为</a:t>
            </a:r>
            <a:r>
              <a:rPr lang="zh-CN" altLang="en-US" b="0" dirty="0">
                <a:latin typeface="宋体" pitchFamily="2" charset="-122"/>
                <a:cs typeface="Times New Roman" pitchFamily="18" charset="0"/>
              </a:rPr>
              <a:t>目录文件</a:t>
            </a:r>
            <a:r>
              <a:rPr lang="zh-CN" altLang="en-US" dirty="0">
                <a:latin typeface="宋体" pitchFamily="2" charset="-122"/>
                <a:cs typeface="Times New Roman" pitchFamily="18" charset="0"/>
              </a:rPr>
              <a:t>。</a:t>
            </a:r>
            <a:r>
              <a:rPr lang="zh-CN" altLang="en-US" dirty="0">
                <a:latin typeface="宋体" pitchFamily="2" charset="-122"/>
              </a:rPr>
              <a:t> </a:t>
            </a:r>
          </a:p>
          <a:p>
            <a:pPr eaLnBrk="1" hangingPunct="1"/>
            <a:r>
              <a:rPr lang="zh-CN" altLang="en-US" dirty="0">
                <a:latin typeface="宋体" pitchFamily="2" charset="-122"/>
                <a:cs typeface="Times New Roman" pitchFamily="18" charset="0"/>
              </a:rPr>
              <a:t>目录文件具有固定格式，由系统进行管理，用户不能直接访问目录。</a:t>
            </a:r>
            <a:r>
              <a:rPr lang="zh-CN" altLang="en-US" dirty="0">
                <a:latin typeface="宋体" pitchFamily="2" charset="-122"/>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1573213" y="44450"/>
            <a:ext cx="7570787" cy="1143000"/>
          </a:xfrm>
        </p:spPr>
        <p:txBody>
          <a:bodyPr/>
          <a:lstStyle/>
          <a:p>
            <a:pPr eaLnBrk="1" hangingPunct="1"/>
            <a:r>
              <a:rPr lang="zh-CN" altLang="en-US">
                <a:latin typeface="宋体" pitchFamily="2" charset="-122"/>
                <a:cs typeface="Times New Roman" pitchFamily="18" charset="0"/>
              </a:rPr>
              <a:t>组织目录信息的方式</a:t>
            </a:r>
          </a:p>
        </p:txBody>
      </p:sp>
      <p:sp>
        <p:nvSpPr>
          <p:cNvPr id="60419" name="Rectangle 3"/>
          <p:cNvSpPr>
            <a:spLocks noGrp="1" noChangeArrowheads="1"/>
          </p:cNvSpPr>
          <p:nvPr>
            <p:ph type="body" idx="4294967295"/>
          </p:nvPr>
        </p:nvSpPr>
        <p:spPr>
          <a:xfrm>
            <a:off x="0" y="1600200"/>
            <a:ext cx="8229600" cy="4525963"/>
          </a:xfrm>
        </p:spPr>
        <p:txBody>
          <a:bodyPr/>
          <a:lstStyle/>
          <a:p>
            <a:pPr eaLnBrk="1" hangingPunct="1">
              <a:lnSpc>
                <a:spcPct val="90000"/>
              </a:lnSpc>
            </a:pPr>
            <a:r>
              <a:rPr lang="zh-CN" altLang="en-US">
                <a:latin typeface="宋体" pitchFamily="2" charset="-122"/>
                <a:cs typeface="Times New Roman" pitchFamily="18" charset="0"/>
              </a:rPr>
              <a:t>不同文件系统组织目录信息的方式是不同的</a:t>
            </a:r>
            <a:r>
              <a:rPr lang="zh-CN" altLang="en-US">
                <a:latin typeface="宋体" pitchFamily="2" charset="-122"/>
              </a:rPr>
              <a:t>：</a:t>
            </a:r>
            <a:endParaRPr lang="zh-CN" altLang="en-US">
              <a:latin typeface="宋体" pitchFamily="2" charset="-122"/>
              <a:cs typeface="Times New Roman" pitchFamily="18" charset="0"/>
            </a:endParaRPr>
          </a:p>
          <a:p>
            <a:pPr eaLnBrk="1" hangingPunct="1">
              <a:lnSpc>
                <a:spcPct val="90000"/>
              </a:lnSpc>
              <a:buFontTx/>
              <a:buNone/>
            </a:pPr>
            <a:r>
              <a:rPr lang="en-US" altLang="zh-CN">
                <a:latin typeface="宋体" pitchFamily="2" charset="-122"/>
                <a:cs typeface="Times New Roman" pitchFamily="18" charset="0"/>
              </a:rPr>
              <a:t>1</a:t>
            </a:r>
            <a:r>
              <a:rPr lang="zh-CN" altLang="en-US">
                <a:latin typeface="宋体" pitchFamily="2" charset="-122"/>
              </a:rPr>
              <a:t>、</a:t>
            </a:r>
            <a:r>
              <a:rPr lang="zh-CN" altLang="en-US">
                <a:latin typeface="宋体" pitchFamily="2" charset="-122"/>
                <a:cs typeface="Times New Roman" pitchFamily="18" charset="0"/>
              </a:rPr>
              <a:t>只将一些必要信息如文件名、文件大小、外存中的存储位置等保存在文件目录中。 </a:t>
            </a:r>
          </a:p>
          <a:p>
            <a:pPr lvl="1" eaLnBrk="1" hangingPunct="1">
              <a:lnSpc>
                <a:spcPct val="90000"/>
              </a:lnSpc>
            </a:pPr>
            <a:r>
              <a:rPr lang="zh-CN" altLang="en-US">
                <a:latin typeface="宋体" pitchFamily="2" charset="-122"/>
              </a:rPr>
              <a:t>例如：</a:t>
            </a:r>
            <a:r>
              <a:rPr lang="en-US" altLang="zh-CN">
                <a:latin typeface="宋体" pitchFamily="2" charset="-122"/>
                <a:cs typeface="Times New Roman" pitchFamily="18" charset="0"/>
              </a:rPr>
              <a:t>UNIX</a:t>
            </a:r>
            <a:r>
              <a:rPr lang="zh-CN" altLang="en-US">
                <a:latin typeface="宋体" pitchFamily="2" charset="-122"/>
              </a:rPr>
              <a:t>系统的目录仅有文件名和指针。</a:t>
            </a:r>
          </a:p>
          <a:p>
            <a:pPr eaLnBrk="1" hangingPunct="1">
              <a:lnSpc>
                <a:spcPct val="90000"/>
              </a:lnSpc>
              <a:buFontTx/>
              <a:buNone/>
            </a:pPr>
            <a:r>
              <a:rPr lang="en-US" altLang="zh-CN">
                <a:latin typeface="宋体" pitchFamily="2" charset="-122"/>
                <a:cs typeface="Times New Roman" pitchFamily="18" charset="0"/>
              </a:rPr>
              <a:t>2</a:t>
            </a:r>
            <a:r>
              <a:rPr lang="zh-CN" altLang="en-US">
                <a:latin typeface="宋体" pitchFamily="2" charset="-122"/>
              </a:rPr>
              <a:t>、</a:t>
            </a:r>
            <a:r>
              <a:rPr lang="zh-CN" altLang="en-US">
                <a:latin typeface="宋体" pitchFamily="2" charset="-122"/>
                <a:cs typeface="Times New Roman" pitchFamily="18" charset="0"/>
              </a:rPr>
              <a:t>有的文件系统将一个文件的全部目录内容信息组织成一个目录项</a:t>
            </a:r>
            <a:r>
              <a:rPr lang="zh-CN" altLang="en-US">
                <a:latin typeface="宋体" pitchFamily="2" charset="-122"/>
              </a:rPr>
              <a:t>。</a:t>
            </a:r>
          </a:p>
          <a:p>
            <a:pPr lvl="1" eaLnBrk="1" hangingPunct="1">
              <a:lnSpc>
                <a:spcPct val="90000"/>
              </a:lnSpc>
            </a:pPr>
            <a:r>
              <a:rPr lang="zh-CN" altLang="en-US">
                <a:latin typeface="宋体" pitchFamily="2" charset="-122"/>
              </a:rPr>
              <a:t>例如：</a:t>
            </a:r>
            <a:r>
              <a:rPr lang="en-US" altLang="zh-CN">
                <a:latin typeface="宋体" pitchFamily="2" charset="-122"/>
              </a:rPr>
              <a:t>DOS</a:t>
            </a:r>
            <a:r>
              <a:rPr lang="zh-CN" altLang="en-US">
                <a:latin typeface="宋体" pitchFamily="2" charset="-122"/>
              </a:rPr>
              <a:t>系统的目录</a:t>
            </a:r>
          </a:p>
          <a:p>
            <a:pPr eaLnBrk="1" hangingPunct="1"/>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250825" y="457200"/>
            <a:ext cx="8893175" cy="609600"/>
          </a:xfrm>
        </p:spPr>
        <p:txBody>
          <a:bodyPr>
            <a:normAutofit fontScale="90000"/>
          </a:bodyPr>
          <a:lstStyle/>
          <a:p>
            <a:pPr eaLnBrk="1" hangingPunct="1"/>
            <a:r>
              <a:rPr lang="zh-CN" altLang="en-US" dirty="0">
                <a:latin typeface="宋体" pitchFamily="2" charset="-122"/>
              </a:rPr>
              <a:t>常见的目录结构</a:t>
            </a:r>
            <a:endParaRPr lang="zh-CN" altLang="en-US" dirty="0"/>
          </a:p>
        </p:txBody>
      </p:sp>
      <p:sp>
        <p:nvSpPr>
          <p:cNvPr id="61443" name="Rectangle 3"/>
          <p:cNvSpPr>
            <a:spLocks noGrp="1" noChangeArrowheads="1"/>
          </p:cNvSpPr>
          <p:nvPr>
            <p:ph type="body" sz="half" idx="4294967295"/>
          </p:nvPr>
        </p:nvSpPr>
        <p:spPr>
          <a:xfrm>
            <a:off x="479425" y="1295400"/>
            <a:ext cx="8664575" cy="2209800"/>
          </a:xfrm>
        </p:spPr>
        <p:txBody>
          <a:bodyPr>
            <a:normAutofit lnSpcReduction="10000"/>
          </a:bodyPr>
          <a:lstStyle/>
          <a:p>
            <a:pPr eaLnBrk="1" hangingPunct="1">
              <a:lnSpc>
                <a:spcPct val="90000"/>
              </a:lnSpc>
              <a:buFontTx/>
              <a:buNone/>
            </a:pPr>
            <a:r>
              <a:rPr lang="en-US" altLang="zh-CN" sz="3600">
                <a:latin typeface="宋体" pitchFamily="2" charset="-122"/>
              </a:rPr>
              <a:t>1</a:t>
            </a:r>
            <a:r>
              <a:rPr lang="zh-CN" altLang="en-US" sz="3600">
                <a:latin typeface="宋体" pitchFamily="2" charset="-122"/>
              </a:rPr>
              <a:t>、单级目录结构</a:t>
            </a:r>
            <a:r>
              <a:rPr lang="zh-CN" altLang="en-US" sz="3600"/>
              <a:t> </a:t>
            </a:r>
          </a:p>
          <a:p>
            <a:pPr eaLnBrk="1" hangingPunct="1">
              <a:lnSpc>
                <a:spcPct val="90000"/>
              </a:lnSpc>
              <a:buFontTx/>
              <a:buNone/>
            </a:pPr>
            <a:r>
              <a:rPr lang="zh-CN" altLang="en-US" sz="2400">
                <a:latin typeface="宋体" pitchFamily="2" charset="-122"/>
              </a:rPr>
              <a:t>  整个系统中，所有用户的全部文件目录保存在一张目录表中，每个文件的目录项占用一个表项。</a:t>
            </a:r>
          </a:p>
          <a:p>
            <a:pPr eaLnBrk="1" hangingPunct="1">
              <a:lnSpc>
                <a:spcPct val="90000"/>
              </a:lnSpc>
            </a:pPr>
            <a:r>
              <a:rPr lang="zh-CN" altLang="en-US" sz="2400">
                <a:latin typeface="宋体" pitchFamily="2" charset="-122"/>
              </a:rPr>
              <a:t>目录项中主要记载的信息有：文件名及扩展名，文件的物理地址，其它属性，如文件长度、建立日期、文件类型等。</a:t>
            </a:r>
            <a:r>
              <a:rPr lang="zh-CN" altLang="en-US" sz="2400"/>
              <a:t> </a:t>
            </a:r>
          </a:p>
        </p:txBody>
      </p:sp>
      <p:grpSp>
        <p:nvGrpSpPr>
          <p:cNvPr id="61444" name="Group 4"/>
          <p:cNvGrpSpPr>
            <a:grpSpLocks noChangeAspect="1"/>
          </p:cNvGrpSpPr>
          <p:nvPr/>
        </p:nvGrpSpPr>
        <p:grpSpPr bwMode="auto">
          <a:xfrm>
            <a:off x="3200400" y="3608388"/>
            <a:ext cx="4078288" cy="3249612"/>
            <a:chOff x="1980" y="10020"/>
            <a:chExt cx="4503" cy="3588"/>
          </a:xfrm>
        </p:grpSpPr>
        <p:sp>
          <p:nvSpPr>
            <p:cNvPr id="61445" name="Line 5"/>
            <p:cNvSpPr>
              <a:spLocks noChangeAspect="1" noChangeShapeType="1"/>
            </p:cNvSpPr>
            <p:nvPr/>
          </p:nvSpPr>
          <p:spPr bwMode="auto">
            <a:xfrm>
              <a:off x="3240" y="10800"/>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46" name="Text Box 6"/>
            <p:cNvSpPr txBox="1">
              <a:spLocks noChangeAspect="1" noChangeArrowheads="1"/>
            </p:cNvSpPr>
            <p:nvPr/>
          </p:nvSpPr>
          <p:spPr bwMode="auto">
            <a:xfrm>
              <a:off x="1980" y="10020"/>
              <a:ext cx="12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1400">
                  <a:latin typeface="Times New Roman" pitchFamily="18" charset="0"/>
                </a:rPr>
                <a:t>目录项</a:t>
              </a:r>
              <a:r>
                <a:rPr lang="en-US" altLang="zh-CN" sz="1400">
                  <a:latin typeface="Times New Roman" pitchFamily="18" charset="0"/>
                </a:rPr>
                <a:t>1</a:t>
              </a:r>
            </a:p>
          </p:txBody>
        </p:sp>
        <p:sp>
          <p:nvSpPr>
            <p:cNvPr id="61447" name="Text Box 7"/>
            <p:cNvSpPr txBox="1">
              <a:spLocks noChangeAspect="1" noChangeArrowheads="1"/>
            </p:cNvSpPr>
            <p:nvPr/>
          </p:nvSpPr>
          <p:spPr bwMode="auto">
            <a:xfrm>
              <a:off x="1980" y="10488"/>
              <a:ext cx="12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1400">
                  <a:latin typeface="Times New Roman" pitchFamily="18" charset="0"/>
                </a:rPr>
                <a:t>目录项</a:t>
              </a:r>
              <a:r>
                <a:rPr lang="en-US" altLang="zh-CN" sz="1400">
                  <a:latin typeface="Times New Roman" pitchFamily="18" charset="0"/>
                </a:rPr>
                <a:t>2</a:t>
              </a:r>
            </a:p>
          </p:txBody>
        </p:sp>
        <p:sp>
          <p:nvSpPr>
            <p:cNvPr id="61448" name="Text Box 8"/>
            <p:cNvSpPr txBox="1">
              <a:spLocks noChangeAspect="1" noChangeArrowheads="1"/>
            </p:cNvSpPr>
            <p:nvPr/>
          </p:nvSpPr>
          <p:spPr bwMode="auto">
            <a:xfrm>
              <a:off x="1980" y="11424"/>
              <a:ext cx="126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en-US" altLang="zh-CN" sz="1400">
                <a:latin typeface="Times New Roman" pitchFamily="18" charset="0"/>
              </a:endParaRPr>
            </a:p>
            <a:p>
              <a:pPr algn="ctr"/>
              <a:r>
                <a:rPr lang="en-US" altLang="zh-CN" sz="1400">
                  <a:latin typeface="Times New Roman" pitchFamily="18" charset="0"/>
                </a:rPr>
                <a:t>…</a:t>
              </a:r>
            </a:p>
          </p:txBody>
        </p:sp>
        <p:sp>
          <p:nvSpPr>
            <p:cNvPr id="61449" name="Text Box 9"/>
            <p:cNvSpPr txBox="1">
              <a:spLocks noChangeAspect="1" noChangeArrowheads="1"/>
            </p:cNvSpPr>
            <p:nvPr/>
          </p:nvSpPr>
          <p:spPr bwMode="auto">
            <a:xfrm>
              <a:off x="3777" y="10176"/>
              <a:ext cx="723"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a:latin typeface="Times New Roman" pitchFamily="18" charset="0"/>
                </a:rPr>
                <a:t>File 1</a:t>
              </a:r>
            </a:p>
          </p:txBody>
        </p:sp>
        <p:sp>
          <p:nvSpPr>
            <p:cNvPr id="61450" name="Line 10"/>
            <p:cNvSpPr>
              <a:spLocks noChangeAspect="1" noChangeShapeType="1"/>
            </p:cNvSpPr>
            <p:nvPr/>
          </p:nvSpPr>
          <p:spPr bwMode="auto">
            <a:xfrm>
              <a:off x="3240" y="1033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1" name="Line 11"/>
            <p:cNvSpPr>
              <a:spLocks noChangeAspect="1" noChangeShapeType="1"/>
            </p:cNvSpPr>
            <p:nvPr/>
          </p:nvSpPr>
          <p:spPr bwMode="auto">
            <a:xfrm>
              <a:off x="3240" y="11268"/>
              <a:ext cx="25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2" name="Text Box 12"/>
            <p:cNvSpPr txBox="1">
              <a:spLocks noChangeAspect="1" noChangeArrowheads="1"/>
            </p:cNvSpPr>
            <p:nvPr/>
          </p:nvSpPr>
          <p:spPr bwMode="auto">
            <a:xfrm>
              <a:off x="1980" y="10956"/>
              <a:ext cx="12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1400">
                  <a:latin typeface="Times New Roman" pitchFamily="18" charset="0"/>
                </a:rPr>
                <a:t>目录项</a:t>
              </a:r>
              <a:r>
                <a:rPr lang="en-US" altLang="zh-CN" sz="1400">
                  <a:latin typeface="Times New Roman" pitchFamily="18" charset="0"/>
                </a:rPr>
                <a:t>3</a:t>
              </a:r>
            </a:p>
          </p:txBody>
        </p:sp>
        <p:sp>
          <p:nvSpPr>
            <p:cNvPr id="61453" name="Line 13"/>
            <p:cNvSpPr>
              <a:spLocks noChangeAspect="1" noChangeShapeType="1"/>
            </p:cNvSpPr>
            <p:nvPr/>
          </p:nvSpPr>
          <p:spPr bwMode="auto">
            <a:xfrm>
              <a:off x="3240" y="12672"/>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4" name="Text Box 14"/>
            <p:cNvSpPr txBox="1">
              <a:spLocks noChangeAspect="1" noChangeArrowheads="1"/>
            </p:cNvSpPr>
            <p:nvPr/>
          </p:nvSpPr>
          <p:spPr bwMode="auto">
            <a:xfrm>
              <a:off x="1980" y="12360"/>
              <a:ext cx="126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1400">
                  <a:latin typeface="Times New Roman" pitchFamily="18" charset="0"/>
                </a:rPr>
                <a:t>目录项</a:t>
              </a:r>
              <a:r>
                <a:rPr lang="en-US" altLang="zh-CN" sz="1400">
                  <a:latin typeface="Times New Roman" pitchFamily="18" charset="0"/>
                </a:rPr>
                <a:t>n</a:t>
              </a:r>
            </a:p>
          </p:txBody>
        </p:sp>
        <p:sp>
          <p:nvSpPr>
            <p:cNvPr id="61455" name="Text Box 15"/>
            <p:cNvSpPr txBox="1">
              <a:spLocks noChangeAspect="1" noChangeArrowheads="1"/>
            </p:cNvSpPr>
            <p:nvPr/>
          </p:nvSpPr>
          <p:spPr bwMode="auto">
            <a:xfrm>
              <a:off x="4857" y="10644"/>
              <a:ext cx="723"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a:latin typeface="Times New Roman" pitchFamily="18" charset="0"/>
                </a:rPr>
                <a:t>File 2</a:t>
              </a:r>
            </a:p>
          </p:txBody>
        </p:sp>
        <p:sp>
          <p:nvSpPr>
            <p:cNvPr id="61456" name="Text Box 16"/>
            <p:cNvSpPr txBox="1">
              <a:spLocks noChangeAspect="1" noChangeArrowheads="1"/>
            </p:cNvSpPr>
            <p:nvPr/>
          </p:nvSpPr>
          <p:spPr bwMode="auto">
            <a:xfrm>
              <a:off x="5760" y="11112"/>
              <a:ext cx="723"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a:latin typeface="Times New Roman" pitchFamily="18" charset="0"/>
                </a:rPr>
                <a:t>File 3</a:t>
              </a:r>
            </a:p>
          </p:txBody>
        </p:sp>
        <p:sp>
          <p:nvSpPr>
            <p:cNvPr id="61457" name="Text Box 17"/>
            <p:cNvSpPr txBox="1">
              <a:spLocks noChangeAspect="1" noChangeArrowheads="1"/>
            </p:cNvSpPr>
            <p:nvPr/>
          </p:nvSpPr>
          <p:spPr bwMode="auto">
            <a:xfrm>
              <a:off x="4860" y="12516"/>
              <a:ext cx="723"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400">
                  <a:latin typeface="Times New Roman" pitchFamily="18" charset="0"/>
                </a:rPr>
                <a:t>File n</a:t>
              </a:r>
            </a:p>
          </p:txBody>
        </p:sp>
        <p:sp>
          <p:nvSpPr>
            <p:cNvPr id="61458" name="Text Box 18"/>
            <p:cNvSpPr txBox="1">
              <a:spLocks noChangeAspect="1" noChangeArrowheads="1"/>
            </p:cNvSpPr>
            <p:nvPr/>
          </p:nvSpPr>
          <p:spPr bwMode="auto">
            <a:xfrm>
              <a:off x="1980" y="13140"/>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图</a:t>
              </a:r>
              <a:r>
                <a:rPr lang="en-US" altLang="zh-CN" sz="1400">
                  <a:latin typeface="Times New Roman" pitchFamily="18" charset="0"/>
                </a:rPr>
                <a:t>5.12 </a:t>
              </a:r>
              <a:r>
                <a:rPr lang="zh-CN" altLang="en-US" sz="1400">
                  <a:latin typeface="Times New Roman" pitchFamily="18" charset="0"/>
                </a:rPr>
                <a:t>单级目录结构</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573213" y="44450"/>
            <a:ext cx="7570787" cy="1143000"/>
          </a:xfrm>
        </p:spPr>
        <p:txBody>
          <a:bodyPr/>
          <a:lstStyle/>
          <a:p>
            <a:pPr eaLnBrk="1" hangingPunct="1"/>
            <a:r>
              <a:rPr lang="zh-CN" altLang="en-US" sz="4000" dirty="0">
                <a:latin typeface="宋体" pitchFamily="2" charset="-122"/>
              </a:rPr>
              <a:t>单级目录结构的优缺点：</a:t>
            </a:r>
          </a:p>
        </p:txBody>
      </p:sp>
      <p:sp>
        <p:nvSpPr>
          <p:cNvPr id="474115" name="Rectangle 3"/>
          <p:cNvSpPr>
            <a:spLocks noGrp="1" noChangeArrowheads="1"/>
          </p:cNvSpPr>
          <p:nvPr>
            <p:ph type="body" idx="4294967295"/>
          </p:nvPr>
        </p:nvSpPr>
        <p:spPr>
          <a:xfrm>
            <a:off x="0" y="1600200"/>
            <a:ext cx="8229600" cy="4525963"/>
          </a:xfrm>
        </p:spPr>
        <p:txBody>
          <a:bodyPr/>
          <a:lstStyle/>
          <a:p>
            <a:pPr algn="just" eaLnBrk="1" hangingPunct="1">
              <a:defRPr/>
            </a:pPr>
            <a:r>
              <a:rPr lang="zh-CN" altLang="en-US" b="0">
                <a:solidFill>
                  <a:schemeClr val="accent2"/>
                </a:solidFill>
                <a:effectLst>
                  <a:outerShdw blurRad="38100" dist="38100" dir="2700000" algn="tl">
                    <a:srgbClr val="C0C0C0"/>
                  </a:outerShdw>
                </a:effectLst>
              </a:rPr>
              <a:t>单级目录的优点：</a:t>
            </a:r>
          </a:p>
          <a:p>
            <a:pPr algn="just" eaLnBrk="1" hangingPunct="1">
              <a:buFontTx/>
              <a:buNone/>
              <a:defRPr/>
            </a:pPr>
            <a:r>
              <a:rPr lang="zh-CN" altLang="en-US"/>
              <a:t>   简单且能实现目录管理的基本功能</a:t>
            </a:r>
            <a:r>
              <a:rPr lang="en-US" altLang="zh-CN">
                <a:latin typeface="Courier New"/>
              </a:rPr>
              <a:t>——</a:t>
            </a:r>
            <a:r>
              <a:rPr lang="zh-CN" altLang="en-US"/>
              <a:t>按名存取。</a:t>
            </a:r>
          </a:p>
          <a:p>
            <a:pPr algn="just" eaLnBrk="1" hangingPunct="1">
              <a:defRPr/>
            </a:pPr>
            <a:r>
              <a:rPr lang="zh-CN" altLang="en-US" b="0">
                <a:solidFill>
                  <a:schemeClr val="accent2"/>
                </a:solidFill>
                <a:effectLst>
                  <a:outerShdw blurRad="38100" dist="38100" dir="2700000" algn="tl">
                    <a:srgbClr val="C0C0C0"/>
                  </a:outerShdw>
                </a:effectLst>
              </a:rPr>
              <a:t>单级目录缺点</a:t>
            </a:r>
            <a:r>
              <a:rPr lang="zh-CN" altLang="en-US"/>
              <a:t>： </a:t>
            </a:r>
          </a:p>
          <a:p>
            <a:pPr eaLnBrk="1" hangingPunct="1">
              <a:buFontTx/>
              <a:buNone/>
              <a:defRPr/>
            </a:pPr>
            <a:r>
              <a:rPr lang="zh-CN" altLang="en-US"/>
              <a:t>（</a:t>
            </a:r>
            <a:r>
              <a:rPr lang="en-US" altLang="zh-CN"/>
              <a:t>1</a:t>
            </a:r>
            <a:r>
              <a:rPr lang="zh-CN" altLang="en-US"/>
              <a:t>）查找速度慢。 </a:t>
            </a:r>
          </a:p>
          <a:p>
            <a:pPr eaLnBrk="1" hangingPunct="1">
              <a:buFontTx/>
              <a:buNone/>
              <a:defRPr/>
            </a:pPr>
            <a:r>
              <a:rPr lang="zh-CN" altLang="en-US"/>
              <a:t>（</a:t>
            </a:r>
            <a:r>
              <a:rPr lang="en-US" altLang="zh-CN"/>
              <a:t>2</a:t>
            </a:r>
            <a:r>
              <a:rPr lang="zh-CN" altLang="en-US"/>
              <a:t>）不允许重名。 </a:t>
            </a:r>
          </a:p>
          <a:p>
            <a:pPr eaLnBrk="1" hangingPunct="1">
              <a:buFontTx/>
              <a:buNone/>
              <a:defRPr/>
            </a:pPr>
            <a:r>
              <a:rPr lang="zh-CN" altLang="en-US"/>
              <a:t>（</a:t>
            </a:r>
            <a:r>
              <a:rPr lang="en-US" altLang="zh-CN"/>
              <a:t>3</a:t>
            </a:r>
            <a:r>
              <a:rPr lang="zh-CN" altLang="en-US"/>
              <a:t>）不便于实现文件共享。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idx="4294967295"/>
          </p:nvPr>
        </p:nvSpPr>
        <p:spPr>
          <a:xfrm>
            <a:off x="0" y="44450"/>
            <a:ext cx="8229600" cy="1143000"/>
          </a:xfrm>
        </p:spPr>
        <p:txBody>
          <a:bodyPr/>
          <a:lstStyle/>
          <a:p>
            <a:pPr eaLnBrk="1" hangingPunct="1">
              <a:defRPr/>
            </a:pPr>
            <a:r>
              <a:rPr lang="en-US" altLang="zh-CN" b="0">
                <a:solidFill>
                  <a:schemeClr val="tx1"/>
                </a:solidFill>
                <a:effectLst>
                  <a:outerShdw blurRad="38100" dist="38100" dir="2700000" algn="tl">
                    <a:srgbClr val="C0C0C0"/>
                  </a:outerShdw>
                </a:effectLst>
              </a:rPr>
              <a:t>2. </a:t>
            </a:r>
            <a:r>
              <a:rPr lang="zh-CN" altLang="en-US" b="0">
                <a:solidFill>
                  <a:schemeClr val="tx1"/>
                </a:solidFill>
                <a:effectLst>
                  <a:outerShdw blurRad="38100" dist="38100" dir="2700000" algn="tl">
                    <a:srgbClr val="C0C0C0"/>
                  </a:outerShdw>
                </a:effectLst>
              </a:rPr>
              <a:t>两级目录</a:t>
            </a:r>
          </a:p>
        </p:txBody>
      </p:sp>
      <p:sp>
        <p:nvSpPr>
          <p:cNvPr id="63491" name="Rectangle 3"/>
          <p:cNvSpPr>
            <a:spLocks noGrp="1" noChangeArrowheads="1"/>
          </p:cNvSpPr>
          <p:nvPr>
            <p:ph type="body" sz="half" idx="4294967295"/>
          </p:nvPr>
        </p:nvSpPr>
        <p:spPr>
          <a:xfrm>
            <a:off x="0" y="1196975"/>
            <a:ext cx="8785225" cy="1697038"/>
          </a:xfrm>
        </p:spPr>
        <p:txBody>
          <a:bodyPr/>
          <a:lstStyle/>
          <a:p>
            <a:pPr eaLnBrk="1" hangingPunct="1"/>
            <a:r>
              <a:rPr lang="zh-CN" altLang="en-US" sz="2400"/>
              <a:t>为每一个用户建立一个单独的用户文件目录</a:t>
            </a:r>
            <a:r>
              <a:rPr lang="en-US" altLang="zh-CN" sz="2400"/>
              <a:t>UFD</a:t>
            </a:r>
            <a:r>
              <a:rPr lang="zh-CN" altLang="en-US" sz="2400"/>
              <a:t>，再建立一个主文件目录</a:t>
            </a:r>
            <a:r>
              <a:rPr lang="en-US" altLang="zh-CN" sz="2400"/>
              <a:t>MFD</a:t>
            </a:r>
            <a:r>
              <a:rPr lang="zh-CN" altLang="en-US" sz="2400"/>
              <a:t>。在主文件目录中，每个用户目录文件都占有一个目录项，其目录项中包括用户名和指向该用户目录文件的指针。</a:t>
            </a:r>
          </a:p>
        </p:txBody>
      </p:sp>
      <p:pic>
        <p:nvPicPr>
          <p:cNvPr id="63492" name="Picture 4"/>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4256088" y="2852738"/>
            <a:ext cx="4887912" cy="3481387"/>
          </a:xfr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573213" y="44450"/>
            <a:ext cx="7570787" cy="1143000"/>
          </a:xfrm>
        </p:spPr>
        <p:txBody>
          <a:bodyPr/>
          <a:lstStyle/>
          <a:p>
            <a:pPr eaLnBrk="1" hangingPunct="1"/>
            <a:r>
              <a:rPr lang="zh-CN" altLang="en-US"/>
              <a:t>两级目录结构优点：</a:t>
            </a:r>
          </a:p>
        </p:txBody>
      </p:sp>
      <p:sp>
        <p:nvSpPr>
          <p:cNvPr id="64515" name="Rectangle 3"/>
          <p:cNvSpPr>
            <a:spLocks noGrp="1" noChangeArrowheads="1"/>
          </p:cNvSpPr>
          <p:nvPr>
            <p:ph type="body" idx="4294967295"/>
          </p:nvPr>
        </p:nvSpPr>
        <p:spPr>
          <a:xfrm>
            <a:off x="0" y="1600200"/>
            <a:ext cx="8229600" cy="4525963"/>
          </a:xfrm>
        </p:spPr>
        <p:txBody>
          <a:bodyPr/>
          <a:lstStyle/>
          <a:p>
            <a:pPr eaLnBrk="1" hangingPunct="1">
              <a:buFontTx/>
              <a:buNone/>
            </a:pPr>
            <a:r>
              <a:rPr lang="zh-CN" altLang="en-US"/>
              <a:t>（</a:t>
            </a:r>
            <a:r>
              <a:rPr lang="en-US" altLang="zh-CN"/>
              <a:t>1</a:t>
            </a:r>
            <a:r>
              <a:rPr lang="zh-CN" altLang="en-US"/>
              <a:t>）提高了检索目录的速度。</a:t>
            </a:r>
          </a:p>
          <a:p>
            <a:pPr eaLnBrk="1" hangingPunct="1">
              <a:buFontTx/>
              <a:buNone/>
            </a:pPr>
            <a:r>
              <a:rPr lang="zh-CN" altLang="en-US"/>
              <a:t>（</a:t>
            </a:r>
            <a:r>
              <a:rPr lang="en-US" altLang="zh-CN"/>
              <a:t>2</a:t>
            </a:r>
            <a:r>
              <a:rPr lang="zh-CN" altLang="en-US"/>
              <a:t>）在不同的用户目录中，可以使用相同的文件名。 </a:t>
            </a:r>
          </a:p>
          <a:p>
            <a:pPr eaLnBrk="1" hangingPunct="1">
              <a:buFontTx/>
              <a:buNone/>
            </a:pPr>
            <a:r>
              <a:rPr lang="zh-CN" altLang="en-US"/>
              <a:t>（</a:t>
            </a:r>
            <a:r>
              <a:rPr lang="en-US" altLang="zh-CN"/>
              <a:t>3</a:t>
            </a:r>
            <a:r>
              <a:rPr lang="zh-CN" altLang="en-US"/>
              <a:t>）不同用户还可使用不同的文件名来访问系统中的同一个共享文件。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196850"/>
            <a:ext cx="8229600" cy="762000"/>
          </a:xfrm>
        </p:spPr>
        <p:txBody>
          <a:bodyPr/>
          <a:lstStyle/>
          <a:p>
            <a:pPr eaLnBrk="1" hangingPunct="1"/>
            <a:r>
              <a:rPr lang="en-US" altLang="zh-CN"/>
              <a:t>5.1 </a:t>
            </a:r>
            <a:r>
              <a:rPr lang="zh-CN" altLang="en-US"/>
              <a:t>文件和文件系统</a:t>
            </a:r>
          </a:p>
        </p:txBody>
      </p:sp>
      <p:sp>
        <p:nvSpPr>
          <p:cNvPr id="15363" name="Rectangle 3"/>
          <p:cNvSpPr>
            <a:spLocks noGrp="1" noChangeArrowheads="1"/>
          </p:cNvSpPr>
          <p:nvPr>
            <p:ph type="body" idx="4294967295"/>
          </p:nvPr>
        </p:nvSpPr>
        <p:spPr>
          <a:xfrm>
            <a:off x="0" y="1557338"/>
            <a:ext cx="8964613" cy="4895850"/>
          </a:xfrm>
        </p:spPr>
        <p:txBody>
          <a:bodyPr/>
          <a:lstStyle/>
          <a:p>
            <a:pPr eaLnBrk="1" hangingPunct="1"/>
            <a:r>
              <a:rPr lang="zh-CN" altLang="en-US" b="0"/>
              <a:t>文件系统的设计目标</a:t>
            </a:r>
            <a:r>
              <a:rPr lang="zh-CN" altLang="en-US"/>
              <a:t> 包括以下两个方面 ：</a:t>
            </a:r>
          </a:p>
          <a:p>
            <a:pPr lvl="1" eaLnBrk="1" hangingPunct="1"/>
            <a:r>
              <a:rPr lang="zh-CN" altLang="en-US" b="0"/>
              <a:t>有效地组织管理文件</a:t>
            </a:r>
            <a:r>
              <a:rPr lang="zh-CN" altLang="en-US"/>
              <a:t> </a:t>
            </a:r>
            <a:r>
              <a:rPr lang="en-US" altLang="zh-CN">
                <a:latin typeface="楷体" pitchFamily="49" charset="-122"/>
              </a:rPr>
              <a:t>——</a:t>
            </a:r>
            <a:r>
              <a:rPr lang="zh-CN" altLang="en-US"/>
              <a:t>需要设计相应的管理数据结构来组织管理这些文件集，数据结构包括文件控制块、文件目录。为加快访问速度，需要相应有一套的缓存管理机制。 </a:t>
            </a:r>
          </a:p>
          <a:p>
            <a:pPr lvl="1" eaLnBrk="1" hangingPunct="1"/>
            <a:r>
              <a:rPr lang="zh-CN" altLang="en-US" b="0"/>
              <a:t>提供方便的用户接口</a:t>
            </a:r>
            <a:r>
              <a:rPr lang="zh-CN" altLang="en-US"/>
              <a:t> </a:t>
            </a:r>
            <a:r>
              <a:rPr lang="en-US" altLang="zh-CN">
                <a:latin typeface="楷体" pitchFamily="49" charset="-122"/>
              </a:rPr>
              <a:t>——</a:t>
            </a:r>
            <a:r>
              <a:rPr lang="zh-CN" altLang="en-US"/>
              <a:t>文件系统会提供若干访问文件系统的系统调用或系统命令 ，用户能够方便有效地使用文件系统提供的功能 。</a:t>
            </a:r>
          </a:p>
          <a:p>
            <a:pPr lvl="2" eaLnBrk="1" hangingPunct="1"/>
            <a:r>
              <a:rPr lang="en-US" altLang="zh-CN">
                <a:latin typeface="宋体" pitchFamily="2" charset="-122"/>
              </a:rPr>
              <a:t>Windows</a:t>
            </a:r>
            <a:r>
              <a:rPr lang="zh-CN" altLang="en-US">
                <a:latin typeface="宋体" pitchFamily="2" charset="-122"/>
              </a:rPr>
              <a:t>的资源管理器就是一个最好的实例。</a:t>
            </a:r>
            <a:r>
              <a:rPr lang="zh-CN" altLang="en-US"/>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0" y="44450"/>
            <a:ext cx="8229600" cy="1143000"/>
          </a:xfrm>
        </p:spPr>
        <p:txBody>
          <a:bodyPr/>
          <a:lstStyle/>
          <a:p>
            <a:pPr eaLnBrk="1" hangingPunct="1"/>
            <a:r>
              <a:rPr lang="en-US" altLang="zh-CN"/>
              <a:t>3</a:t>
            </a:r>
            <a:r>
              <a:rPr lang="zh-CN" altLang="en-US"/>
              <a:t>．层次目录结构</a:t>
            </a:r>
          </a:p>
        </p:txBody>
      </p:sp>
      <p:sp>
        <p:nvSpPr>
          <p:cNvPr id="65539" name="Rectangle 3"/>
          <p:cNvSpPr>
            <a:spLocks noGrp="1" noChangeArrowheads="1"/>
          </p:cNvSpPr>
          <p:nvPr>
            <p:ph type="body" sz="half" idx="4294967295"/>
          </p:nvPr>
        </p:nvSpPr>
        <p:spPr>
          <a:xfrm>
            <a:off x="0" y="1600200"/>
            <a:ext cx="8229600" cy="923925"/>
          </a:xfrm>
        </p:spPr>
        <p:txBody>
          <a:bodyPr/>
          <a:lstStyle/>
          <a:p>
            <a:pPr algn="just" eaLnBrk="1" hangingPunct="1">
              <a:buFontTx/>
              <a:buNone/>
            </a:pPr>
            <a:r>
              <a:rPr lang="zh-CN" altLang="en-US" sz="2400"/>
              <a:t>（</a:t>
            </a:r>
            <a:r>
              <a:rPr lang="en-US" altLang="zh-CN" sz="2400"/>
              <a:t>1</a:t>
            </a:r>
            <a:r>
              <a:rPr lang="zh-CN" altLang="en-US" sz="2400"/>
              <a:t>）树型目录结构：主目录在这里被称为根目录，把数据文件称为树叶，其它的目录均作为树的结点。</a:t>
            </a:r>
          </a:p>
        </p:txBody>
      </p:sp>
      <p:pic>
        <p:nvPicPr>
          <p:cNvPr id="65540" name="Picture 4"/>
          <p:cNvPicPr>
            <a:picLocks noGrp="1"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3455988" y="2420938"/>
            <a:ext cx="5688012" cy="3841750"/>
          </a:xfr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1573213" y="44450"/>
            <a:ext cx="7570787" cy="1143000"/>
          </a:xfrm>
        </p:spPr>
        <p:txBody>
          <a:bodyPr/>
          <a:lstStyle/>
          <a:p>
            <a:pPr eaLnBrk="1" hangingPunct="1"/>
            <a:r>
              <a:rPr lang="zh-CN" altLang="en-US"/>
              <a:t>路径名和当前目录的概念</a:t>
            </a:r>
          </a:p>
        </p:txBody>
      </p:sp>
      <p:sp>
        <p:nvSpPr>
          <p:cNvPr id="66563" name="Rectangle 3"/>
          <p:cNvSpPr>
            <a:spLocks noGrp="1" noChangeArrowheads="1"/>
          </p:cNvSpPr>
          <p:nvPr>
            <p:ph type="body" idx="4294967295"/>
          </p:nvPr>
        </p:nvSpPr>
        <p:spPr>
          <a:xfrm>
            <a:off x="0" y="1600200"/>
            <a:ext cx="8229600" cy="4525963"/>
          </a:xfrm>
        </p:spPr>
        <p:txBody>
          <a:bodyPr/>
          <a:lstStyle/>
          <a:p>
            <a:pPr eaLnBrk="1" hangingPunct="1">
              <a:buFontTx/>
              <a:buNone/>
            </a:pPr>
            <a:r>
              <a:rPr lang="zh-CN" altLang="en-US" sz="2800"/>
              <a:t>（</a:t>
            </a:r>
            <a:r>
              <a:rPr lang="en-US" altLang="zh-CN" sz="2800"/>
              <a:t>2</a:t>
            </a:r>
            <a:r>
              <a:rPr lang="zh-CN" altLang="en-US" sz="2800"/>
              <a:t>）路径名：从树的根（即主目录）开始，把全部目录文件名与数据文件名，依次地用</a:t>
            </a:r>
            <a:r>
              <a:rPr lang="zh-CN" altLang="en-US" sz="2800">
                <a:latin typeface="Courier New" pitchFamily="49" charset="0"/>
              </a:rPr>
              <a:t>“</a:t>
            </a:r>
            <a:r>
              <a:rPr lang="en-US" altLang="zh-CN" sz="2800"/>
              <a:t>/</a:t>
            </a:r>
            <a:r>
              <a:rPr lang="en-US" altLang="zh-CN" sz="2800">
                <a:latin typeface="Courier New" pitchFamily="49" charset="0"/>
              </a:rPr>
              <a:t>”</a:t>
            </a:r>
            <a:r>
              <a:rPr lang="zh-CN" altLang="en-US" sz="2800"/>
              <a:t>连接起来，即构成该数据文件的路径名（</a:t>
            </a:r>
            <a:r>
              <a:rPr lang="en-US" altLang="zh-CN" sz="2800"/>
              <a:t>path  name</a:t>
            </a:r>
            <a:r>
              <a:rPr lang="zh-CN" altLang="en-US" sz="2800"/>
              <a:t>）。</a:t>
            </a:r>
          </a:p>
          <a:p>
            <a:pPr lvl="1" eaLnBrk="1" hangingPunct="1"/>
            <a:r>
              <a:rPr lang="zh-CN" altLang="en-US" sz="2400"/>
              <a:t>系统中的每一个文件都有惟一的路径名。</a:t>
            </a:r>
          </a:p>
          <a:p>
            <a:pPr lvl="1" eaLnBrk="1" hangingPunct="1"/>
            <a:r>
              <a:rPr lang="zh-CN" altLang="en-US" sz="2400">
                <a:latin typeface="宋体" pitchFamily="2" charset="-122"/>
              </a:rPr>
              <a:t>绝对路径是指，从根目录开始，遍历与文件名相连的子目录，连同文件名一起构成的文件路径表示方式。 </a:t>
            </a:r>
          </a:p>
          <a:p>
            <a:pPr eaLnBrk="1" hangingPunct="1">
              <a:buFontTx/>
              <a:buNone/>
            </a:pPr>
            <a:r>
              <a:rPr lang="zh-CN" altLang="en-US" sz="2800"/>
              <a:t>（</a:t>
            </a:r>
            <a:r>
              <a:rPr lang="en-US" altLang="zh-CN" sz="2800"/>
              <a:t>3</a:t>
            </a:r>
            <a:r>
              <a:rPr lang="zh-CN" altLang="en-US" sz="2800"/>
              <a:t>）当前目录：为每个进程设置一个</a:t>
            </a:r>
            <a:r>
              <a:rPr lang="zh-CN" altLang="en-US" sz="2800">
                <a:latin typeface="Courier New" pitchFamily="49" charset="0"/>
              </a:rPr>
              <a:t>“</a:t>
            </a:r>
            <a:r>
              <a:rPr lang="zh-CN" altLang="en-US" sz="2800"/>
              <a:t>当前目录</a:t>
            </a:r>
            <a:r>
              <a:rPr lang="zh-CN" altLang="en-US" sz="2800">
                <a:latin typeface="Courier New" pitchFamily="49" charset="0"/>
              </a:rPr>
              <a:t>”</a:t>
            </a:r>
            <a:r>
              <a:rPr lang="zh-CN" altLang="en-US" sz="2800"/>
              <a:t>，又称为</a:t>
            </a:r>
            <a:r>
              <a:rPr lang="zh-CN" altLang="en-US" sz="2800">
                <a:latin typeface="Courier New" pitchFamily="49" charset="0"/>
              </a:rPr>
              <a:t>“</a:t>
            </a:r>
            <a:r>
              <a:rPr lang="zh-CN" altLang="en-US" sz="2800"/>
              <a:t>工作目录</a:t>
            </a:r>
            <a:r>
              <a:rPr lang="zh-CN" altLang="en-US" sz="2800">
                <a:latin typeface="Courier New" pitchFamily="49" charset="0"/>
              </a:rPr>
              <a:t>”</a:t>
            </a:r>
            <a:r>
              <a:rPr lang="zh-CN" altLang="en-US" sz="2800"/>
              <a:t>进程对各文件的访问都相对于</a:t>
            </a:r>
            <a:r>
              <a:rPr lang="zh-CN" altLang="en-US" sz="2800">
                <a:latin typeface="Courier New" pitchFamily="49" charset="0"/>
              </a:rPr>
              <a:t>“</a:t>
            </a:r>
            <a:r>
              <a:rPr lang="zh-CN" altLang="en-US" sz="2800"/>
              <a:t>当前目录</a:t>
            </a:r>
            <a:r>
              <a:rPr lang="zh-CN" altLang="en-US" sz="2800">
                <a:latin typeface="Courier New" pitchFamily="49" charset="0"/>
              </a:rPr>
              <a:t>”</a:t>
            </a:r>
            <a:r>
              <a:rPr lang="zh-CN" altLang="en-US" sz="2800"/>
              <a:t>而进行，</a:t>
            </a:r>
            <a:r>
              <a:rPr lang="zh-CN" altLang="en-US" sz="2800">
                <a:latin typeface="宋体" pitchFamily="2" charset="-122"/>
              </a:rPr>
              <a:t>通常称为相对路径。</a:t>
            </a:r>
            <a:endParaRPr lang="zh-CN" altLang="en-US" sz="2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573213" y="44450"/>
            <a:ext cx="7570787" cy="1143000"/>
          </a:xfrm>
        </p:spPr>
        <p:txBody>
          <a:bodyPr/>
          <a:lstStyle/>
          <a:p>
            <a:pPr eaLnBrk="1" hangingPunct="1"/>
            <a:r>
              <a:rPr lang="zh-CN" altLang="en-US"/>
              <a:t>增加和删除目录</a:t>
            </a:r>
          </a:p>
        </p:txBody>
      </p:sp>
      <p:sp>
        <p:nvSpPr>
          <p:cNvPr id="484355" name="Rectangle 3"/>
          <p:cNvSpPr>
            <a:spLocks noGrp="1" noChangeArrowheads="1"/>
          </p:cNvSpPr>
          <p:nvPr>
            <p:ph type="body" idx="4294967295"/>
          </p:nvPr>
        </p:nvSpPr>
        <p:spPr>
          <a:xfrm>
            <a:off x="0" y="1600200"/>
            <a:ext cx="8229600" cy="4525963"/>
          </a:xfrm>
        </p:spPr>
        <p:txBody>
          <a:bodyPr/>
          <a:lstStyle/>
          <a:p>
            <a:pPr eaLnBrk="1" hangingPunct="1">
              <a:defRPr/>
            </a:pPr>
            <a:r>
              <a:rPr lang="zh-CN" altLang="en-US" b="0">
                <a:solidFill>
                  <a:schemeClr val="accent2"/>
                </a:solidFill>
                <a:effectLst>
                  <a:outerShdw blurRad="38100" dist="38100" dir="2700000" algn="tl">
                    <a:srgbClr val="C0C0C0"/>
                  </a:outerShdw>
                </a:effectLst>
              </a:rPr>
              <a:t>增加目录</a:t>
            </a:r>
            <a:r>
              <a:rPr lang="zh-CN" altLang="en-US"/>
              <a:t>：在用户要创建一个新文件时，只需查看在自己的</a:t>
            </a:r>
            <a:r>
              <a:rPr lang="en-US" altLang="zh-CN"/>
              <a:t>UFD</a:t>
            </a:r>
            <a:r>
              <a:rPr lang="zh-CN" altLang="en-US"/>
              <a:t>及其子目录中，有无与新建文件相同的文件名。若无，便可在</a:t>
            </a:r>
            <a:r>
              <a:rPr lang="en-US" altLang="zh-CN"/>
              <a:t>UFD</a:t>
            </a:r>
            <a:r>
              <a:rPr lang="zh-CN" altLang="en-US"/>
              <a:t>或其某个子目录中增加一个新目录项。 </a:t>
            </a:r>
          </a:p>
          <a:p>
            <a:pPr eaLnBrk="1" hangingPunct="1">
              <a:defRPr/>
            </a:pPr>
            <a:r>
              <a:rPr lang="zh-CN" altLang="en-US" b="0">
                <a:solidFill>
                  <a:schemeClr val="accent2"/>
                </a:solidFill>
                <a:effectLst>
                  <a:outerShdw blurRad="38100" dist="38100" dir="2700000" algn="tl">
                    <a:srgbClr val="C0C0C0"/>
                  </a:outerShdw>
                </a:effectLst>
              </a:rPr>
              <a:t>目录删除</a:t>
            </a:r>
            <a:r>
              <a:rPr lang="zh-CN" altLang="en-US"/>
              <a:t>采用下述两种方法处理： </a:t>
            </a:r>
          </a:p>
          <a:p>
            <a:pPr eaLnBrk="1" hangingPunct="1">
              <a:buFontTx/>
              <a:buNone/>
              <a:defRPr/>
            </a:pPr>
            <a:r>
              <a:rPr lang="zh-CN" altLang="en-US"/>
              <a:t>（</a:t>
            </a:r>
            <a:r>
              <a:rPr lang="en-US" altLang="zh-CN"/>
              <a:t>1</a:t>
            </a:r>
            <a:r>
              <a:rPr lang="zh-CN" altLang="en-US"/>
              <a:t>）不删除非空目录。 </a:t>
            </a:r>
          </a:p>
          <a:p>
            <a:pPr eaLnBrk="1" hangingPunct="1">
              <a:buFontTx/>
              <a:buNone/>
              <a:defRPr/>
            </a:pPr>
            <a:r>
              <a:rPr lang="zh-CN" altLang="en-US"/>
              <a:t>（</a:t>
            </a:r>
            <a:r>
              <a:rPr lang="en-US" altLang="zh-CN"/>
              <a:t>2</a:t>
            </a:r>
            <a:r>
              <a:rPr lang="zh-CN" altLang="en-US"/>
              <a:t>）可删除非空目录。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1573213" y="44450"/>
            <a:ext cx="7570787" cy="1143000"/>
          </a:xfrm>
        </p:spPr>
        <p:txBody>
          <a:bodyPr/>
          <a:lstStyle/>
          <a:p>
            <a:pPr eaLnBrk="1" hangingPunct="1">
              <a:defRPr/>
            </a:pPr>
            <a:r>
              <a:rPr lang="en-US" altLang="zh-CN" kern="1200" dirty="0">
                <a:cs typeface="+mn-cs"/>
              </a:rPr>
              <a:t>5.4.2 </a:t>
            </a:r>
            <a:r>
              <a:rPr lang="zh-CN" altLang="en-US" kern="1200" dirty="0">
                <a:cs typeface="+mn-cs"/>
              </a:rPr>
              <a:t>文件控制块 </a:t>
            </a:r>
          </a:p>
        </p:txBody>
      </p:sp>
      <p:sp>
        <p:nvSpPr>
          <p:cNvPr id="486403" name="Rectangle 3"/>
          <p:cNvSpPr>
            <a:spLocks noGrp="1" noChangeArrowheads="1"/>
          </p:cNvSpPr>
          <p:nvPr>
            <p:ph type="body" idx="4294967295"/>
          </p:nvPr>
        </p:nvSpPr>
        <p:spPr>
          <a:xfrm>
            <a:off x="0" y="1268413"/>
            <a:ext cx="8496300" cy="4824412"/>
          </a:xfrm>
        </p:spPr>
        <p:txBody>
          <a:bodyPr/>
          <a:lstStyle/>
          <a:p>
            <a:pPr eaLnBrk="1" hangingPunct="1">
              <a:lnSpc>
                <a:spcPct val="90000"/>
              </a:lnSpc>
              <a:defRPr/>
            </a:pPr>
            <a:r>
              <a:rPr lang="zh-CN" altLang="en-US" dirty="0">
                <a:solidFill>
                  <a:srgbClr val="FF0000"/>
                </a:solidFill>
              </a:rPr>
              <a:t>当一个文件被进程打开以后，系统将在内存中为之建立一个称为</a:t>
            </a:r>
            <a:r>
              <a:rPr lang="zh-CN" altLang="en-US" dirty="0">
                <a:solidFill>
                  <a:srgbClr val="FF0000"/>
                </a:solidFill>
                <a:latin typeface="楷体"/>
              </a:rPr>
              <a:t>“</a:t>
            </a:r>
            <a:r>
              <a:rPr lang="zh-CN" altLang="en-US" dirty="0">
                <a:solidFill>
                  <a:srgbClr val="FF0000"/>
                </a:solidFill>
              </a:rPr>
              <a:t>文件控制块</a:t>
            </a:r>
            <a:r>
              <a:rPr lang="en-US" altLang="zh-CN" dirty="0">
                <a:solidFill>
                  <a:srgbClr val="FF0000"/>
                </a:solidFill>
              </a:rPr>
              <a:t>FCB(File Control Block) </a:t>
            </a:r>
            <a:r>
              <a:rPr lang="en-US" altLang="zh-CN" dirty="0">
                <a:solidFill>
                  <a:srgbClr val="FF0000"/>
                </a:solidFill>
                <a:latin typeface="楷体"/>
              </a:rPr>
              <a:t>”</a:t>
            </a:r>
            <a:r>
              <a:rPr lang="zh-CN" altLang="en-US" dirty="0">
                <a:solidFill>
                  <a:srgbClr val="FF0000"/>
                </a:solidFill>
              </a:rPr>
              <a:t>的</a:t>
            </a:r>
            <a:r>
              <a:rPr lang="zh-CN" altLang="en-US" b="0" dirty="0">
                <a:solidFill>
                  <a:srgbClr val="FF0000"/>
                </a:solidFill>
                <a:effectLst>
                  <a:outerShdw blurRad="38100" dist="38100" dir="2700000" algn="tl">
                    <a:srgbClr val="C0C0C0"/>
                  </a:outerShdw>
                </a:effectLst>
              </a:rPr>
              <a:t>数据结构</a:t>
            </a:r>
            <a:r>
              <a:rPr lang="zh-CN" altLang="en-US" dirty="0">
                <a:solidFill>
                  <a:srgbClr val="FF0000"/>
                </a:solidFill>
              </a:rPr>
              <a:t>，用于记载文件在内存中的使用情况 。</a:t>
            </a:r>
          </a:p>
          <a:p>
            <a:pPr eaLnBrk="1" hangingPunct="1">
              <a:lnSpc>
                <a:spcPct val="90000"/>
              </a:lnSpc>
              <a:defRPr/>
            </a:pPr>
            <a:r>
              <a:rPr lang="en-US" altLang="zh-CN" dirty="0">
                <a:solidFill>
                  <a:srgbClr val="FF0000"/>
                </a:solidFill>
              </a:rPr>
              <a:t>FCB</a:t>
            </a:r>
            <a:r>
              <a:rPr lang="zh-CN" altLang="en-US" dirty="0">
                <a:solidFill>
                  <a:srgbClr val="FF0000"/>
                </a:solidFill>
              </a:rPr>
              <a:t>的</a:t>
            </a:r>
            <a:r>
              <a:rPr lang="zh-CN" altLang="en-US" b="0" dirty="0">
                <a:solidFill>
                  <a:srgbClr val="FF0000"/>
                </a:solidFill>
                <a:effectLst>
                  <a:outerShdw blurRad="38100" dist="38100" dir="2700000" algn="tl">
                    <a:srgbClr val="C0C0C0"/>
                  </a:outerShdw>
                </a:effectLst>
              </a:rPr>
              <a:t>地址</a:t>
            </a:r>
            <a:r>
              <a:rPr lang="zh-CN" altLang="en-US" dirty="0">
                <a:solidFill>
                  <a:srgbClr val="FF0000"/>
                </a:solidFill>
              </a:rPr>
              <a:t>将被记录到它的</a:t>
            </a:r>
            <a:r>
              <a:rPr lang="en-US" altLang="zh-CN" dirty="0">
                <a:solidFill>
                  <a:srgbClr val="FF0000"/>
                </a:solidFill>
              </a:rPr>
              <a:t>PCB</a:t>
            </a:r>
            <a:r>
              <a:rPr lang="zh-CN" altLang="en-US" dirty="0">
                <a:solidFill>
                  <a:srgbClr val="FF0000"/>
                </a:solidFill>
              </a:rPr>
              <a:t>中，以利于以后进程对它的使用。 </a:t>
            </a:r>
          </a:p>
          <a:p>
            <a:pPr eaLnBrk="1" hangingPunct="1">
              <a:lnSpc>
                <a:spcPct val="90000"/>
              </a:lnSpc>
              <a:defRPr/>
            </a:pPr>
            <a:r>
              <a:rPr lang="zh-CN" altLang="en-US" dirty="0">
                <a:solidFill>
                  <a:srgbClr val="FF0000"/>
                </a:solidFill>
              </a:rPr>
              <a:t>文件系统将把</a:t>
            </a:r>
            <a:r>
              <a:rPr lang="zh-CN" altLang="en-US" b="0" dirty="0">
                <a:solidFill>
                  <a:srgbClr val="FF0000"/>
                </a:solidFill>
                <a:effectLst>
                  <a:outerShdw blurRad="38100" dist="38100" dir="2700000" algn="tl">
                    <a:srgbClr val="C0C0C0"/>
                  </a:outerShdw>
                </a:effectLst>
              </a:rPr>
              <a:t>文件目录项</a:t>
            </a:r>
            <a:r>
              <a:rPr lang="zh-CN" altLang="en-US" dirty="0">
                <a:solidFill>
                  <a:srgbClr val="FF0000"/>
                </a:solidFill>
              </a:rPr>
              <a:t>和</a:t>
            </a:r>
            <a:r>
              <a:rPr lang="zh-CN" altLang="en-US" b="0" dirty="0">
                <a:solidFill>
                  <a:srgbClr val="FF0000"/>
                </a:solidFill>
                <a:effectLst>
                  <a:outerShdw blurRad="38100" dist="38100" dir="2700000" algn="tl">
                    <a:srgbClr val="C0C0C0"/>
                  </a:outerShdw>
                </a:effectLst>
              </a:rPr>
              <a:t>文件分配表</a:t>
            </a:r>
            <a:r>
              <a:rPr lang="zh-CN" altLang="en-US" dirty="0">
                <a:solidFill>
                  <a:srgbClr val="FF0000"/>
                </a:solidFill>
              </a:rPr>
              <a:t>中的全部或大多数信息，以及当前使用文件的有关信息，填入文件控制块</a:t>
            </a:r>
            <a:r>
              <a:rPr lang="en-US" altLang="zh-CN" dirty="0">
                <a:solidFill>
                  <a:srgbClr val="FF0000"/>
                </a:solidFill>
              </a:rPr>
              <a:t>FCB</a:t>
            </a:r>
            <a:r>
              <a:rPr lang="zh-CN" altLang="en-US" dirty="0">
                <a:solidFill>
                  <a:srgbClr val="FF0000"/>
                </a:solidFill>
              </a:rPr>
              <a:t>中。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0" y="44450"/>
            <a:ext cx="8229600" cy="1143000"/>
          </a:xfrm>
        </p:spPr>
        <p:txBody>
          <a:bodyPr/>
          <a:lstStyle/>
          <a:p>
            <a:pPr eaLnBrk="1" hangingPunct="1"/>
            <a:r>
              <a:rPr lang="zh-CN" altLang="en-US"/>
              <a:t>典型的</a:t>
            </a:r>
            <a:r>
              <a:rPr lang="en-US" altLang="zh-CN"/>
              <a:t>FCB </a:t>
            </a:r>
          </a:p>
        </p:txBody>
      </p:sp>
      <p:grpSp>
        <p:nvGrpSpPr>
          <p:cNvPr id="69635" name="Group 3"/>
          <p:cNvGrpSpPr>
            <a:grpSpLocks/>
          </p:cNvGrpSpPr>
          <p:nvPr/>
        </p:nvGrpSpPr>
        <p:grpSpPr bwMode="auto">
          <a:xfrm>
            <a:off x="827088" y="1196975"/>
            <a:ext cx="7489825" cy="4752975"/>
            <a:chOff x="-3" y="-3"/>
            <a:chExt cx="2698" cy="5382"/>
          </a:xfrm>
        </p:grpSpPr>
        <p:grpSp>
          <p:nvGrpSpPr>
            <p:cNvPr id="69636" name="Group 4"/>
            <p:cNvGrpSpPr>
              <a:grpSpLocks/>
            </p:cNvGrpSpPr>
            <p:nvPr/>
          </p:nvGrpSpPr>
          <p:grpSpPr bwMode="auto">
            <a:xfrm>
              <a:off x="0" y="0"/>
              <a:ext cx="2692" cy="5376"/>
              <a:chOff x="0" y="0"/>
              <a:chExt cx="2692" cy="5376"/>
            </a:xfrm>
          </p:grpSpPr>
          <p:grpSp>
            <p:nvGrpSpPr>
              <p:cNvPr id="69638" name="Group 5"/>
              <p:cNvGrpSpPr>
                <a:grpSpLocks/>
              </p:cNvGrpSpPr>
              <p:nvPr/>
            </p:nvGrpSpPr>
            <p:grpSpPr bwMode="auto">
              <a:xfrm>
                <a:off x="0" y="0"/>
                <a:ext cx="1526" cy="384"/>
                <a:chOff x="0" y="0"/>
                <a:chExt cx="1526" cy="384"/>
              </a:xfrm>
            </p:grpSpPr>
            <p:sp>
              <p:nvSpPr>
                <p:cNvPr id="69720" name="Rectangle 6"/>
                <p:cNvSpPr>
                  <a:spLocks noChangeArrowheads="1"/>
                </p:cNvSpPr>
                <p:nvPr/>
              </p:nvSpPr>
              <p:spPr bwMode="auto">
                <a:xfrm>
                  <a:off x="43"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文件名</a:t>
                  </a:r>
                </a:p>
                <a:p>
                  <a:pPr algn="just" eaLnBrk="0" hangingPunct="0"/>
                  <a:endParaRPr kumimoji="1" lang="en-US" altLang="zh-CN" sz="1400" b="1">
                    <a:latin typeface="Times New Roman" pitchFamily="18" charset="0"/>
                  </a:endParaRPr>
                </a:p>
              </p:txBody>
            </p:sp>
            <p:sp>
              <p:nvSpPr>
                <p:cNvPr id="69721" name="Rectangle 7"/>
                <p:cNvSpPr>
                  <a:spLocks noChangeArrowheads="1"/>
                </p:cNvSpPr>
                <p:nvPr/>
              </p:nvSpPr>
              <p:spPr bwMode="auto">
                <a:xfrm>
                  <a:off x="0" y="0"/>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39" name="Group 8"/>
              <p:cNvGrpSpPr>
                <a:grpSpLocks/>
              </p:cNvGrpSpPr>
              <p:nvPr/>
            </p:nvGrpSpPr>
            <p:grpSpPr bwMode="auto">
              <a:xfrm>
                <a:off x="1526" y="0"/>
                <a:ext cx="1166" cy="384"/>
                <a:chOff x="1526" y="0"/>
                <a:chExt cx="1166" cy="384"/>
              </a:xfrm>
            </p:grpSpPr>
            <p:sp>
              <p:nvSpPr>
                <p:cNvPr id="69718" name="Rectangle 9"/>
                <p:cNvSpPr>
                  <a:spLocks noChangeArrowheads="1"/>
                </p:cNvSpPr>
                <p:nvPr/>
              </p:nvSpPr>
              <p:spPr bwMode="auto">
                <a:xfrm>
                  <a:off x="1569" y="0"/>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文件标识符</a:t>
                  </a:r>
                </a:p>
                <a:p>
                  <a:pPr algn="just" eaLnBrk="0" hangingPunct="0"/>
                  <a:endParaRPr kumimoji="1" lang="en-US" altLang="zh-CN" sz="1400" b="1">
                    <a:latin typeface="Times New Roman" pitchFamily="18" charset="0"/>
                  </a:endParaRPr>
                </a:p>
              </p:txBody>
            </p:sp>
            <p:sp>
              <p:nvSpPr>
                <p:cNvPr id="69719" name="Rectangle 10"/>
                <p:cNvSpPr>
                  <a:spLocks noChangeArrowheads="1"/>
                </p:cNvSpPr>
                <p:nvPr/>
              </p:nvSpPr>
              <p:spPr bwMode="auto">
                <a:xfrm>
                  <a:off x="1526" y="0"/>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0" name="Group 11"/>
              <p:cNvGrpSpPr>
                <a:grpSpLocks/>
              </p:cNvGrpSpPr>
              <p:nvPr/>
            </p:nvGrpSpPr>
            <p:grpSpPr bwMode="auto">
              <a:xfrm>
                <a:off x="0" y="384"/>
                <a:ext cx="1526" cy="384"/>
                <a:chOff x="0" y="384"/>
                <a:chExt cx="1526" cy="384"/>
              </a:xfrm>
            </p:grpSpPr>
            <p:sp>
              <p:nvSpPr>
                <p:cNvPr id="69716" name="Rectangle 12"/>
                <p:cNvSpPr>
                  <a:spLocks noChangeArrowheads="1"/>
                </p:cNvSpPr>
                <p:nvPr/>
              </p:nvSpPr>
              <p:spPr bwMode="auto">
                <a:xfrm>
                  <a:off x="43"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文件结构</a:t>
                  </a:r>
                </a:p>
                <a:p>
                  <a:pPr algn="just" eaLnBrk="0" hangingPunct="0"/>
                  <a:endParaRPr kumimoji="1" lang="en-US" altLang="zh-CN" sz="1400" b="1">
                    <a:latin typeface="Times New Roman" pitchFamily="18" charset="0"/>
                  </a:endParaRPr>
                </a:p>
              </p:txBody>
            </p:sp>
            <p:sp>
              <p:nvSpPr>
                <p:cNvPr id="69717" name="Rectangle 13"/>
                <p:cNvSpPr>
                  <a:spLocks noChangeArrowheads="1"/>
                </p:cNvSpPr>
                <p:nvPr/>
              </p:nvSpPr>
              <p:spPr bwMode="auto">
                <a:xfrm>
                  <a:off x="0" y="384"/>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1" name="Group 14"/>
              <p:cNvGrpSpPr>
                <a:grpSpLocks/>
              </p:cNvGrpSpPr>
              <p:nvPr/>
            </p:nvGrpSpPr>
            <p:grpSpPr bwMode="auto">
              <a:xfrm>
                <a:off x="1526" y="384"/>
                <a:ext cx="1166" cy="384"/>
                <a:chOff x="1526" y="384"/>
                <a:chExt cx="1166" cy="384"/>
              </a:xfrm>
            </p:grpSpPr>
            <p:sp>
              <p:nvSpPr>
                <p:cNvPr id="69714" name="Rectangle 15"/>
                <p:cNvSpPr>
                  <a:spLocks noChangeArrowheads="1"/>
                </p:cNvSpPr>
                <p:nvPr/>
              </p:nvSpPr>
              <p:spPr bwMode="auto">
                <a:xfrm>
                  <a:off x="1569" y="384"/>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文件类型</a:t>
                  </a:r>
                </a:p>
                <a:p>
                  <a:pPr algn="just" eaLnBrk="0" hangingPunct="0"/>
                  <a:endParaRPr kumimoji="1" lang="en-US" altLang="zh-CN" sz="1400" b="1">
                    <a:latin typeface="Times New Roman" pitchFamily="18" charset="0"/>
                  </a:endParaRPr>
                </a:p>
              </p:txBody>
            </p:sp>
            <p:sp>
              <p:nvSpPr>
                <p:cNvPr id="69715" name="Rectangle 16"/>
                <p:cNvSpPr>
                  <a:spLocks noChangeArrowheads="1"/>
                </p:cNvSpPr>
                <p:nvPr/>
              </p:nvSpPr>
              <p:spPr bwMode="auto">
                <a:xfrm>
                  <a:off x="1526" y="384"/>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2" name="Group 17"/>
              <p:cNvGrpSpPr>
                <a:grpSpLocks/>
              </p:cNvGrpSpPr>
              <p:nvPr/>
            </p:nvGrpSpPr>
            <p:grpSpPr bwMode="auto">
              <a:xfrm>
                <a:off x="0" y="768"/>
                <a:ext cx="1526" cy="384"/>
                <a:chOff x="0" y="768"/>
                <a:chExt cx="1526" cy="384"/>
              </a:xfrm>
            </p:grpSpPr>
            <p:sp>
              <p:nvSpPr>
                <p:cNvPr id="69712" name="Rectangle 18"/>
                <p:cNvSpPr>
                  <a:spLocks noChangeArrowheads="1"/>
                </p:cNvSpPr>
                <p:nvPr/>
              </p:nvSpPr>
              <p:spPr bwMode="auto">
                <a:xfrm>
                  <a:off x="43"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文件组织</a:t>
                  </a:r>
                </a:p>
                <a:p>
                  <a:pPr algn="just" eaLnBrk="0" hangingPunct="0"/>
                  <a:endParaRPr kumimoji="1" lang="en-US" altLang="zh-CN" sz="1400" b="1">
                    <a:latin typeface="Times New Roman" pitchFamily="18" charset="0"/>
                  </a:endParaRPr>
                </a:p>
              </p:txBody>
            </p:sp>
            <p:sp>
              <p:nvSpPr>
                <p:cNvPr id="69713" name="Rectangle 19"/>
                <p:cNvSpPr>
                  <a:spLocks noChangeArrowheads="1"/>
                </p:cNvSpPr>
                <p:nvPr/>
              </p:nvSpPr>
              <p:spPr bwMode="auto">
                <a:xfrm>
                  <a:off x="0" y="768"/>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3" name="Group 20"/>
              <p:cNvGrpSpPr>
                <a:grpSpLocks/>
              </p:cNvGrpSpPr>
              <p:nvPr/>
            </p:nvGrpSpPr>
            <p:grpSpPr bwMode="auto">
              <a:xfrm>
                <a:off x="1526" y="768"/>
                <a:ext cx="1166" cy="384"/>
                <a:chOff x="1526" y="768"/>
                <a:chExt cx="1166" cy="384"/>
              </a:xfrm>
            </p:grpSpPr>
            <p:sp>
              <p:nvSpPr>
                <p:cNvPr id="69710" name="Rectangle 21"/>
                <p:cNvSpPr>
                  <a:spLocks noChangeArrowheads="1"/>
                </p:cNvSpPr>
                <p:nvPr/>
              </p:nvSpPr>
              <p:spPr bwMode="auto">
                <a:xfrm>
                  <a:off x="1569" y="768"/>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记录长度</a:t>
                  </a:r>
                </a:p>
                <a:p>
                  <a:pPr algn="just" eaLnBrk="0" hangingPunct="0"/>
                  <a:endParaRPr kumimoji="1" lang="en-US" altLang="zh-CN" sz="1400" b="1">
                    <a:latin typeface="Times New Roman" pitchFamily="18" charset="0"/>
                  </a:endParaRPr>
                </a:p>
              </p:txBody>
            </p:sp>
            <p:sp>
              <p:nvSpPr>
                <p:cNvPr id="69711" name="Rectangle 22"/>
                <p:cNvSpPr>
                  <a:spLocks noChangeArrowheads="1"/>
                </p:cNvSpPr>
                <p:nvPr/>
              </p:nvSpPr>
              <p:spPr bwMode="auto">
                <a:xfrm>
                  <a:off x="1526" y="768"/>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4" name="Group 23"/>
              <p:cNvGrpSpPr>
                <a:grpSpLocks/>
              </p:cNvGrpSpPr>
              <p:nvPr/>
            </p:nvGrpSpPr>
            <p:grpSpPr bwMode="auto">
              <a:xfrm>
                <a:off x="0" y="1152"/>
                <a:ext cx="1526" cy="384"/>
                <a:chOff x="0" y="1152"/>
                <a:chExt cx="1526" cy="384"/>
              </a:xfrm>
            </p:grpSpPr>
            <p:sp>
              <p:nvSpPr>
                <p:cNvPr id="69708" name="Rectangle 24"/>
                <p:cNvSpPr>
                  <a:spLocks noChangeArrowheads="1"/>
                </p:cNvSpPr>
                <p:nvPr/>
              </p:nvSpPr>
              <p:spPr bwMode="auto">
                <a:xfrm>
                  <a:off x="43"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当前文件大小</a:t>
                  </a:r>
                </a:p>
                <a:p>
                  <a:pPr algn="just" eaLnBrk="0" hangingPunct="0"/>
                  <a:endParaRPr kumimoji="1" lang="en-US" altLang="zh-CN" sz="1400" b="1">
                    <a:latin typeface="Times New Roman" pitchFamily="18" charset="0"/>
                  </a:endParaRPr>
                </a:p>
              </p:txBody>
            </p:sp>
            <p:sp>
              <p:nvSpPr>
                <p:cNvPr id="69709" name="Rectangle 25"/>
                <p:cNvSpPr>
                  <a:spLocks noChangeArrowheads="1"/>
                </p:cNvSpPr>
                <p:nvPr/>
              </p:nvSpPr>
              <p:spPr bwMode="auto">
                <a:xfrm>
                  <a:off x="0" y="1152"/>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5" name="Group 26"/>
              <p:cNvGrpSpPr>
                <a:grpSpLocks/>
              </p:cNvGrpSpPr>
              <p:nvPr/>
            </p:nvGrpSpPr>
            <p:grpSpPr bwMode="auto">
              <a:xfrm>
                <a:off x="1526" y="1152"/>
                <a:ext cx="1166" cy="384"/>
                <a:chOff x="1526" y="1152"/>
                <a:chExt cx="1166" cy="384"/>
              </a:xfrm>
            </p:grpSpPr>
            <p:sp>
              <p:nvSpPr>
                <p:cNvPr id="69706" name="Rectangle 27"/>
                <p:cNvSpPr>
                  <a:spLocks noChangeArrowheads="1"/>
                </p:cNvSpPr>
                <p:nvPr/>
              </p:nvSpPr>
              <p:spPr bwMode="auto">
                <a:xfrm>
                  <a:off x="1569" y="1152"/>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最大文件尺寸</a:t>
                  </a:r>
                </a:p>
                <a:p>
                  <a:pPr algn="just" eaLnBrk="0" hangingPunct="0"/>
                  <a:endParaRPr kumimoji="1" lang="en-US" altLang="zh-CN" sz="1400" b="1">
                    <a:latin typeface="Times New Roman" pitchFamily="18" charset="0"/>
                  </a:endParaRPr>
                </a:p>
              </p:txBody>
            </p:sp>
            <p:sp>
              <p:nvSpPr>
                <p:cNvPr id="69707" name="Rectangle 28"/>
                <p:cNvSpPr>
                  <a:spLocks noChangeArrowheads="1"/>
                </p:cNvSpPr>
                <p:nvPr/>
              </p:nvSpPr>
              <p:spPr bwMode="auto">
                <a:xfrm>
                  <a:off x="1526" y="1152"/>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6" name="Group 29"/>
              <p:cNvGrpSpPr>
                <a:grpSpLocks/>
              </p:cNvGrpSpPr>
              <p:nvPr/>
            </p:nvGrpSpPr>
            <p:grpSpPr bwMode="auto">
              <a:xfrm>
                <a:off x="0" y="1536"/>
                <a:ext cx="1526" cy="384"/>
                <a:chOff x="0" y="1536"/>
                <a:chExt cx="1526" cy="384"/>
              </a:xfrm>
            </p:grpSpPr>
            <p:sp>
              <p:nvSpPr>
                <p:cNvPr id="69704" name="Rectangle 30"/>
                <p:cNvSpPr>
                  <a:spLocks noChangeArrowheads="1"/>
                </p:cNvSpPr>
                <p:nvPr/>
              </p:nvSpPr>
              <p:spPr bwMode="auto">
                <a:xfrm>
                  <a:off x="43"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文件设备</a:t>
                  </a:r>
                </a:p>
                <a:p>
                  <a:pPr algn="just" eaLnBrk="0" hangingPunct="0"/>
                  <a:endParaRPr kumimoji="1" lang="en-US" altLang="zh-CN" sz="1400" b="1">
                    <a:latin typeface="Times New Roman" pitchFamily="18" charset="0"/>
                  </a:endParaRPr>
                </a:p>
              </p:txBody>
            </p:sp>
            <p:sp>
              <p:nvSpPr>
                <p:cNvPr id="69705" name="Rectangle 31"/>
                <p:cNvSpPr>
                  <a:spLocks noChangeArrowheads="1"/>
                </p:cNvSpPr>
                <p:nvPr/>
              </p:nvSpPr>
              <p:spPr bwMode="auto">
                <a:xfrm>
                  <a:off x="0" y="1536"/>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7" name="Group 32"/>
              <p:cNvGrpSpPr>
                <a:grpSpLocks/>
              </p:cNvGrpSpPr>
              <p:nvPr/>
            </p:nvGrpSpPr>
            <p:grpSpPr bwMode="auto">
              <a:xfrm>
                <a:off x="1526" y="1536"/>
                <a:ext cx="1166" cy="384"/>
                <a:chOff x="1526" y="1536"/>
                <a:chExt cx="1166" cy="384"/>
              </a:xfrm>
            </p:grpSpPr>
            <p:sp>
              <p:nvSpPr>
                <p:cNvPr id="69702" name="Rectangle 33"/>
                <p:cNvSpPr>
                  <a:spLocks noChangeArrowheads="1"/>
                </p:cNvSpPr>
                <p:nvPr/>
              </p:nvSpPr>
              <p:spPr bwMode="auto">
                <a:xfrm>
                  <a:off x="1569" y="1536"/>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物理位置</a:t>
                  </a:r>
                </a:p>
                <a:p>
                  <a:pPr algn="just" eaLnBrk="0" hangingPunct="0"/>
                  <a:endParaRPr kumimoji="1" lang="en-US" altLang="zh-CN" sz="1400" b="1">
                    <a:latin typeface="Times New Roman" pitchFamily="18" charset="0"/>
                  </a:endParaRPr>
                </a:p>
              </p:txBody>
            </p:sp>
            <p:sp>
              <p:nvSpPr>
                <p:cNvPr id="69703" name="Rectangle 34"/>
                <p:cNvSpPr>
                  <a:spLocks noChangeArrowheads="1"/>
                </p:cNvSpPr>
                <p:nvPr/>
              </p:nvSpPr>
              <p:spPr bwMode="auto">
                <a:xfrm>
                  <a:off x="1526" y="1536"/>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8" name="Group 35"/>
              <p:cNvGrpSpPr>
                <a:grpSpLocks/>
              </p:cNvGrpSpPr>
              <p:nvPr/>
            </p:nvGrpSpPr>
            <p:grpSpPr bwMode="auto">
              <a:xfrm>
                <a:off x="0" y="1920"/>
                <a:ext cx="1526" cy="384"/>
                <a:chOff x="0" y="1920"/>
                <a:chExt cx="1526" cy="384"/>
              </a:xfrm>
            </p:grpSpPr>
            <p:sp>
              <p:nvSpPr>
                <p:cNvPr id="69700" name="Rectangle 36"/>
                <p:cNvSpPr>
                  <a:spLocks noChangeArrowheads="1"/>
                </p:cNvSpPr>
                <p:nvPr/>
              </p:nvSpPr>
              <p:spPr bwMode="auto">
                <a:xfrm>
                  <a:off x="43"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存取控制</a:t>
                  </a:r>
                </a:p>
                <a:p>
                  <a:pPr algn="just" eaLnBrk="0" hangingPunct="0"/>
                  <a:endParaRPr kumimoji="1" lang="en-US" altLang="zh-CN" sz="1400" b="1">
                    <a:latin typeface="Times New Roman" pitchFamily="18" charset="0"/>
                  </a:endParaRPr>
                </a:p>
              </p:txBody>
            </p:sp>
            <p:sp>
              <p:nvSpPr>
                <p:cNvPr id="69701" name="Rectangle 37"/>
                <p:cNvSpPr>
                  <a:spLocks noChangeArrowheads="1"/>
                </p:cNvSpPr>
                <p:nvPr/>
              </p:nvSpPr>
              <p:spPr bwMode="auto">
                <a:xfrm>
                  <a:off x="0" y="1920"/>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49" name="Group 38"/>
              <p:cNvGrpSpPr>
                <a:grpSpLocks/>
              </p:cNvGrpSpPr>
              <p:nvPr/>
            </p:nvGrpSpPr>
            <p:grpSpPr bwMode="auto">
              <a:xfrm>
                <a:off x="1526" y="1920"/>
                <a:ext cx="1166" cy="384"/>
                <a:chOff x="1526" y="1920"/>
                <a:chExt cx="1166" cy="384"/>
              </a:xfrm>
            </p:grpSpPr>
            <p:sp>
              <p:nvSpPr>
                <p:cNvPr id="69698" name="Rectangle 39"/>
                <p:cNvSpPr>
                  <a:spLocks noChangeArrowheads="1"/>
                </p:cNvSpPr>
                <p:nvPr/>
              </p:nvSpPr>
              <p:spPr bwMode="auto">
                <a:xfrm>
                  <a:off x="1569" y="1920"/>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口令</a:t>
                  </a:r>
                </a:p>
                <a:p>
                  <a:pPr algn="just" eaLnBrk="0" hangingPunct="0"/>
                  <a:endParaRPr kumimoji="1" lang="en-US" altLang="zh-CN" sz="1400" b="1">
                    <a:latin typeface="Times New Roman" pitchFamily="18" charset="0"/>
                  </a:endParaRPr>
                </a:p>
              </p:txBody>
            </p:sp>
            <p:sp>
              <p:nvSpPr>
                <p:cNvPr id="69699" name="Rectangle 40"/>
                <p:cNvSpPr>
                  <a:spLocks noChangeArrowheads="1"/>
                </p:cNvSpPr>
                <p:nvPr/>
              </p:nvSpPr>
              <p:spPr bwMode="auto">
                <a:xfrm>
                  <a:off x="1526" y="1920"/>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0" name="Group 41"/>
              <p:cNvGrpSpPr>
                <a:grpSpLocks/>
              </p:cNvGrpSpPr>
              <p:nvPr/>
            </p:nvGrpSpPr>
            <p:grpSpPr bwMode="auto">
              <a:xfrm>
                <a:off x="0" y="2304"/>
                <a:ext cx="1526" cy="384"/>
                <a:chOff x="0" y="2304"/>
                <a:chExt cx="1526" cy="384"/>
              </a:xfrm>
            </p:grpSpPr>
            <p:sp>
              <p:nvSpPr>
                <p:cNvPr id="69696" name="Rectangle 42"/>
                <p:cNvSpPr>
                  <a:spLocks noChangeArrowheads="1"/>
                </p:cNvSpPr>
                <p:nvPr/>
              </p:nvSpPr>
              <p:spPr bwMode="auto">
                <a:xfrm>
                  <a:off x="43" y="230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文件建立时间</a:t>
                  </a:r>
                </a:p>
                <a:p>
                  <a:pPr algn="just" eaLnBrk="0" hangingPunct="0"/>
                  <a:endParaRPr kumimoji="1" lang="en-US" altLang="zh-CN" sz="1400" b="1">
                    <a:latin typeface="Times New Roman" pitchFamily="18" charset="0"/>
                  </a:endParaRPr>
                </a:p>
              </p:txBody>
            </p:sp>
            <p:sp>
              <p:nvSpPr>
                <p:cNvPr id="69697" name="Rectangle 43"/>
                <p:cNvSpPr>
                  <a:spLocks noChangeArrowheads="1"/>
                </p:cNvSpPr>
                <p:nvPr/>
              </p:nvSpPr>
              <p:spPr bwMode="auto">
                <a:xfrm>
                  <a:off x="0" y="2304"/>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1" name="Group 44"/>
              <p:cNvGrpSpPr>
                <a:grpSpLocks/>
              </p:cNvGrpSpPr>
              <p:nvPr/>
            </p:nvGrpSpPr>
            <p:grpSpPr bwMode="auto">
              <a:xfrm>
                <a:off x="1526" y="2304"/>
                <a:ext cx="1166" cy="384"/>
                <a:chOff x="1526" y="2304"/>
                <a:chExt cx="1166" cy="384"/>
              </a:xfrm>
            </p:grpSpPr>
            <p:sp>
              <p:nvSpPr>
                <p:cNvPr id="69694" name="Rectangle 45"/>
                <p:cNvSpPr>
                  <a:spLocks noChangeArrowheads="1"/>
                </p:cNvSpPr>
                <p:nvPr/>
              </p:nvSpPr>
              <p:spPr bwMode="auto">
                <a:xfrm>
                  <a:off x="1569" y="2304"/>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最近存取时间</a:t>
                  </a:r>
                </a:p>
                <a:p>
                  <a:pPr algn="just" eaLnBrk="0" hangingPunct="0"/>
                  <a:endParaRPr kumimoji="1" lang="en-US" altLang="zh-CN" sz="1400" b="1">
                    <a:latin typeface="Times New Roman" pitchFamily="18" charset="0"/>
                  </a:endParaRPr>
                </a:p>
              </p:txBody>
            </p:sp>
            <p:sp>
              <p:nvSpPr>
                <p:cNvPr id="69695" name="Rectangle 46"/>
                <p:cNvSpPr>
                  <a:spLocks noChangeArrowheads="1"/>
                </p:cNvSpPr>
                <p:nvPr/>
              </p:nvSpPr>
              <p:spPr bwMode="auto">
                <a:xfrm>
                  <a:off x="1526" y="2304"/>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2" name="Group 47"/>
              <p:cNvGrpSpPr>
                <a:grpSpLocks/>
              </p:cNvGrpSpPr>
              <p:nvPr/>
            </p:nvGrpSpPr>
            <p:grpSpPr bwMode="auto">
              <a:xfrm>
                <a:off x="0" y="2688"/>
                <a:ext cx="1526" cy="384"/>
                <a:chOff x="0" y="2688"/>
                <a:chExt cx="1526" cy="384"/>
              </a:xfrm>
            </p:grpSpPr>
            <p:sp>
              <p:nvSpPr>
                <p:cNvPr id="69692" name="Rectangle 48"/>
                <p:cNvSpPr>
                  <a:spLocks noChangeArrowheads="1"/>
                </p:cNvSpPr>
                <p:nvPr/>
              </p:nvSpPr>
              <p:spPr bwMode="auto">
                <a:xfrm>
                  <a:off x="43" y="268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最近修改时间</a:t>
                  </a:r>
                </a:p>
                <a:p>
                  <a:pPr algn="just" eaLnBrk="0" hangingPunct="0"/>
                  <a:endParaRPr kumimoji="1" lang="en-US" altLang="zh-CN" sz="1400" b="1">
                    <a:latin typeface="Times New Roman" pitchFamily="18" charset="0"/>
                  </a:endParaRPr>
                </a:p>
              </p:txBody>
            </p:sp>
            <p:sp>
              <p:nvSpPr>
                <p:cNvPr id="69693" name="Rectangle 49"/>
                <p:cNvSpPr>
                  <a:spLocks noChangeArrowheads="1"/>
                </p:cNvSpPr>
                <p:nvPr/>
              </p:nvSpPr>
              <p:spPr bwMode="auto">
                <a:xfrm>
                  <a:off x="0" y="2688"/>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3" name="Group 50"/>
              <p:cNvGrpSpPr>
                <a:grpSpLocks/>
              </p:cNvGrpSpPr>
              <p:nvPr/>
            </p:nvGrpSpPr>
            <p:grpSpPr bwMode="auto">
              <a:xfrm>
                <a:off x="1526" y="2688"/>
                <a:ext cx="1166" cy="384"/>
                <a:chOff x="1526" y="2688"/>
                <a:chExt cx="1166" cy="384"/>
              </a:xfrm>
            </p:grpSpPr>
            <p:sp>
              <p:nvSpPr>
                <p:cNvPr id="69690" name="Rectangle 51"/>
                <p:cNvSpPr>
                  <a:spLocks noChangeArrowheads="1"/>
                </p:cNvSpPr>
                <p:nvPr/>
              </p:nvSpPr>
              <p:spPr bwMode="auto">
                <a:xfrm>
                  <a:off x="1569" y="2688"/>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当前存取方式</a:t>
                  </a:r>
                </a:p>
                <a:p>
                  <a:pPr algn="just" eaLnBrk="0" hangingPunct="0"/>
                  <a:endParaRPr kumimoji="1" lang="en-US" altLang="zh-CN" sz="1400" b="1">
                    <a:latin typeface="Times New Roman" pitchFamily="18" charset="0"/>
                  </a:endParaRPr>
                </a:p>
              </p:txBody>
            </p:sp>
            <p:sp>
              <p:nvSpPr>
                <p:cNvPr id="69691" name="Rectangle 52"/>
                <p:cNvSpPr>
                  <a:spLocks noChangeArrowheads="1"/>
                </p:cNvSpPr>
                <p:nvPr/>
              </p:nvSpPr>
              <p:spPr bwMode="auto">
                <a:xfrm>
                  <a:off x="1526" y="2688"/>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4" name="Group 53"/>
              <p:cNvGrpSpPr>
                <a:grpSpLocks/>
              </p:cNvGrpSpPr>
              <p:nvPr/>
            </p:nvGrpSpPr>
            <p:grpSpPr bwMode="auto">
              <a:xfrm>
                <a:off x="0" y="3072"/>
                <a:ext cx="1526" cy="384"/>
                <a:chOff x="0" y="3072"/>
                <a:chExt cx="1526" cy="384"/>
              </a:xfrm>
            </p:grpSpPr>
            <p:sp>
              <p:nvSpPr>
                <p:cNvPr id="69688" name="Rectangle 54"/>
                <p:cNvSpPr>
                  <a:spLocks noChangeArrowheads="1"/>
                </p:cNvSpPr>
                <p:nvPr/>
              </p:nvSpPr>
              <p:spPr bwMode="auto">
                <a:xfrm>
                  <a:off x="43" y="307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当前的共享状态</a:t>
                  </a:r>
                </a:p>
                <a:p>
                  <a:pPr algn="just" eaLnBrk="0" hangingPunct="0"/>
                  <a:endParaRPr kumimoji="1" lang="en-US" altLang="zh-CN" sz="1400" b="1">
                    <a:latin typeface="Times New Roman" pitchFamily="18" charset="0"/>
                  </a:endParaRPr>
                </a:p>
              </p:txBody>
            </p:sp>
            <p:sp>
              <p:nvSpPr>
                <p:cNvPr id="69689" name="Rectangle 55"/>
                <p:cNvSpPr>
                  <a:spLocks noChangeArrowheads="1"/>
                </p:cNvSpPr>
                <p:nvPr/>
              </p:nvSpPr>
              <p:spPr bwMode="auto">
                <a:xfrm>
                  <a:off x="0" y="3072"/>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5" name="Group 56"/>
              <p:cNvGrpSpPr>
                <a:grpSpLocks/>
              </p:cNvGrpSpPr>
              <p:nvPr/>
            </p:nvGrpSpPr>
            <p:grpSpPr bwMode="auto">
              <a:xfrm>
                <a:off x="1526" y="3072"/>
                <a:ext cx="1166" cy="384"/>
                <a:chOff x="1526" y="3072"/>
                <a:chExt cx="1166" cy="384"/>
              </a:xfrm>
            </p:grpSpPr>
            <p:sp>
              <p:nvSpPr>
                <p:cNvPr id="69686" name="Rectangle 57"/>
                <p:cNvSpPr>
                  <a:spLocks noChangeArrowheads="1"/>
                </p:cNvSpPr>
                <p:nvPr/>
              </p:nvSpPr>
              <p:spPr bwMode="auto">
                <a:xfrm>
                  <a:off x="1569" y="3072"/>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共享访问时的等待状态</a:t>
                  </a:r>
                </a:p>
                <a:p>
                  <a:pPr algn="just" eaLnBrk="0" hangingPunct="0"/>
                  <a:endParaRPr kumimoji="1" lang="en-US" altLang="zh-CN" sz="1400" b="1">
                    <a:latin typeface="Times New Roman" pitchFamily="18" charset="0"/>
                  </a:endParaRPr>
                </a:p>
              </p:txBody>
            </p:sp>
            <p:sp>
              <p:nvSpPr>
                <p:cNvPr id="69687" name="Rectangle 58"/>
                <p:cNvSpPr>
                  <a:spLocks noChangeArrowheads="1"/>
                </p:cNvSpPr>
                <p:nvPr/>
              </p:nvSpPr>
              <p:spPr bwMode="auto">
                <a:xfrm>
                  <a:off x="1526" y="3072"/>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6" name="Group 59"/>
              <p:cNvGrpSpPr>
                <a:grpSpLocks/>
              </p:cNvGrpSpPr>
              <p:nvPr/>
            </p:nvGrpSpPr>
            <p:grpSpPr bwMode="auto">
              <a:xfrm>
                <a:off x="0" y="3456"/>
                <a:ext cx="1526" cy="384"/>
                <a:chOff x="0" y="3456"/>
                <a:chExt cx="1526" cy="384"/>
              </a:xfrm>
            </p:grpSpPr>
            <p:sp>
              <p:nvSpPr>
                <p:cNvPr id="69684" name="Rectangle 60"/>
                <p:cNvSpPr>
                  <a:spLocks noChangeArrowheads="1"/>
                </p:cNvSpPr>
                <p:nvPr/>
              </p:nvSpPr>
              <p:spPr bwMode="auto">
                <a:xfrm>
                  <a:off x="43" y="345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进程访问文件所用的逻辑单元号</a:t>
                  </a:r>
                </a:p>
                <a:p>
                  <a:pPr algn="just" eaLnBrk="0" hangingPunct="0"/>
                  <a:endParaRPr kumimoji="1" lang="en-US" altLang="zh-CN" sz="1400" b="1">
                    <a:latin typeface="Times New Roman" pitchFamily="18" charset="0"/>
                  </a:endParaRPr>
                </a:p>
              </p:txBody>
            </p:sp>
            <p:sp>
              <p:nvSpPr>
                <p:cNvPr id="69685" name="Rectangle 61"/>
                <p:cNvSpPr>
                  <a:spLocks noChangeArrowheads="1"/>
                </p:cNvSpPr>
                <p:nvPr/>
              </p:nvSpPr>
              <p:spPr bwMode="auto">
                <a:xfrm>
                  <a:off x="0" y="3456"/>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7" name="Group 62"/>
              <p:cNvGrpSpPr>
                <a:grpSpLocks/>
              </p:cNvGrpSpPr>
              <p:nvPr/>
            </p:nvGrpSpPr>
            <p:grpSpPr bwMode="auto">
              <a:xfrm>
                <a:off x="1526" y="3456"/>
                <a:ext cx="1166" cy="384"/>
                <a:chOff x="1526" y="3456"/>
                <a:chExt cx="1166" cy="384"/>
              </a:xfrm>
            </p:grpSpPr>
            <p:sp>
              <p:nvSpPr>
                <p:cNvPr id="69682" name="Rectangle 63"/>
                <p:cNvSpPr>
                  <a:spLocks noChangeArrowheads="1"/>
                </p:cNvSpPr>
                <p:nvPr/>
              </p:nvSpPr>
              <p:spPr bwMode="auto">
                <a:xfrm>
                  <a:off x="1569" y="3456"/>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当前的逻辑位置</a:t>
                  </a:r>
                </a:p>
                <a:p>
                  <a:pPr algn="just" eaLnBrk="0" hangingPunct="0"/>
                  <a:endParaRPr kumimoji="1" lang="en-US" altLang="zh-CN" sz="1400" b="1">
                    <a:latin typeface="Times New Roman" pitchFamily="18" charset="0"/>
                  </a:endParaRPr>
                </a:p>
              </p:txBody>
            </p:sp>
            <p:sp>
              <p:nvSpPr>
                <p:cNvPr id="69683" name="Rectangle 64"/>
                <p:cNvSpPr>
                  <a:spLocks noChangeArrowheads="1"/>
                </p:cNvSpPr>
                <p:nvPr/>
              </p:nvSpPr>
              <p:spPr bwMode="auto">
                <a:xfrm>
                  <a:off x="1526" y="3456"/>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8" name="Group 65"/>
              <p:cNvGrpSpPr>
                <a:grpSpLocks/>
              </p:cNvGrpSpPr>
              <p:nvPr/>
            </p:nvGrpSpPr>
            <p:grpSpPr bwMode="auto">
              <a:xfrm>
                <a:off x="0" y="3840"/>
                <a:ext cx="1526" cy="384"/>
                <a:chOff x="0" y="3840"/>
                <a:chExt cx="1526" cy="384"/>
              </a:xfrm>
            </p:grpSpPr>
            <p:sp>
              <p:nvSpPr>
                <p:cNvPr id="69680" name="Rectangle 66"/>
                <p:cNvSpPr>
                  <a:spLocks noChangeArrowheads="1"/>
                </p:cNvSpPr>
                <p:nvPr/>
              </p:nvSpPr>
              <p:spPr bwMode="auto">
                <a:xfrm>
                  <a:off x="43" y="384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访问元素的当前物理位置</a:t>
                  </a:r>
                </a:p>
                <a:p>
                  <a:pPr algn="just" eaLnBrk="0" hangingPunct="0"/>
                  <a:endParaRPr kumimoji="1" lang="en-US" altLang="zh-CN" sz="1400" b="1">
                    <a:latin typeface="Times New Roman" pitchFamily="18" charset="0"/>
                  </a:endParaRPr>
                </a:p>
              </p:txBody>
            </p:sp>
            <p:sp>
              <p:nvSpPr>
                <p:cNvPr id="69681" name="Rectangle 67"/>
                <p:cNvSpPr>
                  <a:spLocks noChangeArrowheads="1"/>
                </p:cNvSpPr>
                <p:nvPr/>
              </p:nvSpPr>
              <p:spPr bwMode="auto">
                <a:xfrm>
                  <a:off x="0" y="3840"/>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59" name="Group 68"/>
              <p:cNvGrpSpPr>
                <a:grpSpLocks/>
              </p:cNvGrpSpPr>
              <p:nvPr/>
            </p:nvGrpSpPr>
            <p:grpSpPr bwMode="auto">
              <a:xfrm>
                <a:off x="1526" y="3840"/>
                <a:ext cx="1166" cy="384"/>
                <a:chOff x="1526" y="3840"/>
                <a:chExt cx="1166" cy="384"/>
              </a:xfrm>
            </p:grpSpPr>
            <p:sp>
              <p:nvSpPr>
                <p:cNvPr id="69678" name="Rectangle 69"/>
                <p:cNvSpPr>
                  <a:spLocks noChangeArrowheads="1"/>
                </p:cNvSpPr>
                <p:nvPr/>
              </p:nvSpPr>
              <p:spPr bwMode="auto">
                <a:xfrm>
                  <a:off x="1569" y="3840"/>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下一个元素的物理位置</a:t>
                  </a:r>
                </a:p>
                <a:p>
                  <a:pPr algn="just" eaLnBrk="0" hangingPunct="0"/>
                  <a:endParaRPr kumimoji="1" lang="en-US" altLang="zh-CN" sz="1400" b="1">
                    <a:latin typeface="Times New Roman" pitchFamily="18" charset="0"/>
                  </a:endParaRPr>
                </a:p>
              </p:txBody>
            </p:sp>
            <p:sp>
              <p:nvSpPr>
                <p:cNvPr id="69679" name="Rectangle 70"/>
                <p:cNvSpPr>
                  <a:spLocks noChangeArrowheads="1"/>
                </p:cNvSpPr>
                <p:nvPr/>
              </p:nvSpPr>
              <p:spPr bwMode="auto">
                <a:xfrm>
                  <a:off x="1526" y="3840"/>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0" name="Group 71"/>
              <p:cNvGrpSpPr>
                <a:grpSpLocks/>
              </p:cNvGrpSpPr>
              <p:nvPr/>
            </p:nvGrpSpPr>
            <p:grpSpPr bwMode="auto">
              <a:xfrm>
                <a:off x="0" y="4224"/>
                <a:ext cx="1526" cy="384"/>
                <a:chOff x="0" y="4224"/>
                <a:chExt cx="1526" cy="384"/>
              </a:xfrm>
            </p:grpSpPr>
            <p:sp>
              <p:nvSpPr>
                <p:cNvPr id="69676" name="Rectangle 72"/>
                <p:cNvSpPr>
                  <a:spLocks noChangeArrowheads="1"/>
                </p:cNvSpPr>
                <p:nvPr/>
              </p:nvSpPr>
              <p:spPr bwMode="auto">
                <a:xfrm>
                  <a:off x="43" y="422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缓冲区大小</a:t>
                  </a:r>
                </a:p>
                <a:p>
                  <a:pPr algn="just" eaLnBrk="0" hangingPunct="0"/>
                  <a:endParaRPr kumimoji="1" lang="en-US" altLang="zh-CN" sz="1400" b="1">
                    <a:latin typeface="Times New Roman" pitchFamily="18" charset="0"/>
                  </a:endParaRPr>
                </a:p>
              </p:txBody>
            </p:sp>
            <p:sp>
              <p:nvSpPr>
                <p:cNvPr id="69677" name="Rectangle 73"/>
                <p:cNvSpPr>
                  <a:spLocks noChangeArrowheads="1"/>
                </p:cNvSpPr>
                <p:nvPr/>
              </p:nvSpPr>
              <p:spPr bwMode="auto">
                <a:xfrm>
                  <a:off x="0" y="4224"/>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1" name="Group 74"/>
              <p:cNvGrpSpPr>
                <a:grpSpLocks/>
              </p:cNvGrpSpPr>
              <p:nvPr/>
            </p:nvGrpSpPr>
            <p:grpSpPr bwMode="auto">
              <a:xfrm>
                <a:off x="1526" y="4224"/>
                <a:ext cx="1166" cy="384"/>
                <a:chOff x="1526" y="4224"/>
                <a:chExt cx="1166" cy="384"/>
              </a:xfrm>
            </p:grpSpPr>
            <p:sp>
              <p:nvSpPr>
                <p:cNvPr id="69674" name="Rectangle 75"/>
                <p:cNvSpPr>
                  <a:spLocks noChangeArrowheads="1"/>
                </p:cNvSpPr>
                <p:nvPr/>
              </p:nvSpPr>
              <p:spPr bwMode="auto">
                <a:xfrm>
                  <a:off x="1569" y="4224"/>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缓冲区地址</a:t>
                  </a:r>
                </a:p>
                <a:p>
                  <a:pPr algn="just" eaLnBrk="0" hangingPunct="0"/>
                  <a:endParaRPr kumimoji="1" lang="en-US" altLang="zh-CN" sz="1400" b="1">
                    <a:latin typeface="Times New Roman" pitchFamily="18" charset="0"/>
                  </a:endParaRPr>
                </a:p>
              </p:txBody>
            </p:sp>
            <p:sp>
              <p:nvSpPr>
                <p:cNvPr id="69675" name="Rectangle 76"/>
                <p:cNvSpPr>
                  <a:spLocks noChangeArrowheads="1"/>
                </p:cNvSpPr>
                <p:nvPr/>
              </p:nvSpPr>
              <p:spPr bwMode="auto">
                <a:xfrm>
                  <a:off x="1526" y="4224"/>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2" name="Group 77"/>
              <p:cNvGrpSpPr>
                <a:grpSpLocks/>
              </p:cNvGrpSpPr>
              <p:nvPr/>
            </p:nvGrpSpPr>
            <p:grpSpPr bwMode="auto">
              <a:xfrm>
                <a:off x="0" y="4608"/>
                <a:ext cx="1526" cy="384"/>
                <a:chOff x="0" y="4608"/>
                <a:chExt cx="1526" cy="384"/>
              </a:xfrm>
            </p:grpSpPr>
            <p:sp>
              <p:nvSpPr>
                <p:cNvPr id="69672" name="Rectangle 78"/>
                <p:cNvSpPr>
                  <a:spLocks noChangeArrowheads="1"/>
                </p:cNvSpPr>
                <p:nvPr/>
              </p:nvSpPr>
              <p:spPr bwMode="auto">
                <a:xfrm>
                  <a:off x="43" y="460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指向下一个</a:t>
                  </a:r>
                  <a:r>
                    <a:rPr kumimoji="1" lang="en-US" altLang="zh-CN" sz="1400" b="1">
                      <a:latin typeface="Times New Roman" pitchFamily="18" charset="0"/>
                    </a:rPr>
                    <a:t>FCB</a:t>
                  </a:r>
                  <a:r>
                    <a:rPr kumimoji="1" lang="zh-CN" altLang="en-US" sz="1400" b="1">
                      <a:latin typeface="Times New Roman" pitchFamily="18" charset="0"/>
                    </a:rPr>
                    <a:t>的指针</a:t>
                  </a:r>
                </a:p>
                <a:p>
                  <a:pPr algn="just" eaLnBrk="0" hangingPunct="0"/>
                  <a:endParaRPr kumimoji="1" lang="en-US" altLang="zh-CN" sz="1400" b="1">
                    <a:latin typeface="Times New Roman" pitchFamily="18" charset="0"/>
                  </a:endParaRPr>
                </a:p>
              </p:txBody>
            </p:sp>
            <p:sp>
              <p:nvSpPr>
                <p:cNvPr id="69673" name="Rectangle 79"/>
                <p:cNvSpPr>
                  <a:spLocks noChangeArrowheads="1"/>
                </p:cNvSpPr>
                <p:nvPr/>
              </p:nvSpPr>
              <p:spPr bwMode="auto">
                <a:xfrm>
                  <a:off x="0" y="4608"/>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3" name="Group 80"/>
              <p:cNvGrpSpPr>
                <a:grpSpLocks/>
              </p:cNvGrpSpPr>
              <p:nvPr/>
            </p:nvGrpSpPr>
            <p:grpSpPr bwMode="auto">
              <a:xfrm>
                <a:off x="1526" y="4608"/>
                <a:ext cx="1166" cy="384"/>
                <a:chOff x="1526" y="4608"/>
                <a:chExt cx="1166" cy="384"/>
              </a:xfrm>
            </p:grpSpPr>
            <p:sp>
              <p:nvSpPr>
                <p:cNvPr id="69670" name="Rectangle 81"/>
                <p:cNvSpPr>
                  <a:spLocks noChangeArrowheads="1"/>
                </p:cNvSpPr>
                <p:nvPr/>
              </p:nvSpPr>
              <p:spPr bwMode="auto">
                <a:xfrm>
                  <a:off x="1569" y="4608"/>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文件创建者</a:t>
                  </a:r>
                </a:p>
                <a:p>
                  <a:pPr algn="just" eaLnBrk="0" hangingPunct="0"/>
                  <a:endParaRPr kumimoji="1" lang="en-US" altLang="zh-CN" sz="1400" b="1">
                    <a:latin typeface="Times New Roman" pitchFamily="18" charset="0"/>
                  </a:endParaRPr>
                </a:p>
              </p:txBody>
            </p:sp>
            <p:sp>
              <p:nvSpPr>
                <p:cNvPr id="69671" name="Rectangle 82"/>
                <p:cNvSpPr>
                  <a:spLocks noChangeArrowheads="1"/>
                </p:cNvSpPr>
                <p:nvPr/>
              </p:nvSpPr>
              <p:spPr bwMode="auto">
                <a:xfrm>
                  <a:off x="1526" y="4608"/>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4" name="Group 83"/>
              <p:cNvGrpSpPr>
                <a:grpSpLocks/>
              </p:cNvGrpSpPr>
              <p:nvPr/>
            </p:nvGrpSpPr>
            <p:grpSpPr bwMode="auto">
              <a:xfrm>
                <a:off x="0" y="4992"/>
                <a:ext cx="1526" cy="384"/>
                <a:chOff x="0" y="4992"/>
                <a:chExt cx="1526" cy="384"/>
              </a:xfrm>
            </p:grpSpPr>
            <p:sp>
              <p:nvSpPr>
                <p:cNvPr id="69668" name="Rectangle 84"/>
                <p:cNvSpPr>
                  <a:spLocks noChangeArrowheads="1"/>
                </p:cNvSpPr>
                <p:nvPr/>
              </p:nvSpPr>
              <p:spPr bwMode="auto">
                <a:xfrm>
                  <a:off x="43" y="499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临时</a:t>
                  </a:r>
                  <a:r>
                    <a:rPr kumimoji="1" lang="en-US" altLang="zh-CN" sz="1400" b="1">
                      <a:latin typeface="Times New Roman" pitchFamily="18" charset="0"/>
                    </a:rPr>
                    <a:t>/</a:t>
                  </a:r>
                  <a:r>
                    <a:rPr kumimoji="1" lang="zh-CN" altLang="en-US" sz="1400" b="1">
                      <a:latin typeface="Times New Roman" pitchFamily="18" charset="0"/>
                    </a:rPr>
                    <a:t>永久文件</a:t>
                  </a:r>
                </a:p>
                <a:p>
                  <a:pPr algn="just" eaLnBrk="0" hangingPunct="0"/>
                  <a:endParaRPr kumimoji="1" lang="en-US" altLang="zh-CN" sz="1400" b="1">
                    <a:latin typeface="Times New Roman" pitchFamily="18" charset="0"/>
                  </a:endParaRPr>
                </a:p>
              </p:txBody>
            </p:sp>
            <p:sp>
              <p:nvSpPr>
                <p:cNvPr id="69669" name="Rectangle 85"/>
                <p:cNvSpPr>
                  <a:spLocks noChangeArrowheads="1"/>
                </p:cNvSpPr>
                <p:nvPr/>
              </p:nvSpPr>
              <p:spPr bwMode="auto">
                <a:xfrm>
                  <a:off x="0" y="4992"/>
                  <a:ext cx="152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69665" name="Group 86"/>
              <p:cNvGrpSpPr>
                <a:grpSpLocks/>
              </p:cNvGrpSpPr>
              <p:nvPr/>
            </p:nvGrpSpPr>
            <p:grpSpPr bwMode="auto">
              <a:xfrm>
                <a:off x="1526" y="4992"/>
                <a:ext cx="1166" cy="384"/>
                <a:chOff x="1526" y="4992"/>
                <a:chExt cx="1166" cy="384"/>
              </a:xfrm>
            </p:grpSpPr>
            <p:sp>
              <p:nvSpPr>
                <p:cNvPr id="69666" name="Rectangle 87"/>
                <p:cNvSpPr>
                  <a:spLocks noChangeArrowheads="1"/>
                </p:cNvSpPr>
                <p:nvPr/>
              </p:nvSpPr>
              <p:spPr bwMode="auto">
                <a:xfrm>
                  <a:off x="1569" y="4992"/>
                  <a:ext cx="10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1400" b="1">
                      <a:latin typeface="Times New Roman" pitchFamily="18" charset="0"/>
                    </a:rPr>
                    <a:t>文件拥有者</a:t>
                  </a:r>
                </a:p>
                <a:p>
                  <a:pPr algn="just" eaLnBrk="0" hangingPunct="0"/>
                  <a:endParaRPr kumimoji="1" lang="en-US" altLang="zh-CN" sz="1400" b="1">
                    <a:latin typeface="Times New Roman" pitchFamily="18" charset="0"/>
                  </a:endParaRPr>
                </a:p>
              </p:txBody>
            </p:sp>
            <p:sp>
              <p:nvSpPr>
                <p:cNvPr id="69667" name="Rectangle 88"/>
                <p:cNvSpPr>
                  <a:spLocks noChangeArrowheads="1"/>
                </p:cNvSpPr>
                <p:nvPr/>
              </p:nvSpPr>
              <p:spPr bwMode="auto">
                <a:xfrm>
                  <a:off x="1526" y="4992"/>
                  <a:ext cx="116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69637" name="Rectangle 89"/>
            <p:cNvSpPr>
              <a:spLocks noChangeArrowheads="1"/>
            </p:cNvSpPr>
            <p:nvPr/>
          </p:nvSpPr>
          <p:spPr bwMode="auto">
            <a:xfrm>
              <a:off x="-3" y="-3"/>
              <a:ext cx="2698" cy="538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0" y="0"/>
            <a:ext cx="9144000" cy="1143000"/>
          </a:xfrm>
        </p:spPr>
        <p:txBody>
          <a:bodyPr/>
          <a:lstStyle/>
          <a:p>
            <a:pPr eaLnBrk="1" hangingPunct="1">
              <a:defRPr/>
            </a:pPr>
            <a:r>
              <a:rPr lang="en-US" altLang="zh-CN" sz="4000" kern="1200" dirty="0">
                <a:cs typeface="+mn-cs"/>
              </a:rPr>
              <a:t>5.4.3 “</a:t>
            </a:r>
            <a:r>
              <a:rPr lang="zh-CN" altLang="en-US" sz="4000" kern="1200" dirty="0">
                <a:cs typeface="+mn-cs"/>
              </a:rPr>
              <a:t>按名存取”的实现过程 </a:t>
            </a:r>
          </a:p>
        </p:txBody>
      </p:sp>
      <p:graphicFrame>
        <p:nvGraphicFramePr>
          <p:cNvPr id="8194" name="Object 4"/>
          <p:cNvGraphicFramePr>
            <a:graphicFrameLocks noGrp="1" noChangeAspect="1"/>
          </p:cNvGraphicFramePr>
          <p:nvPr>
            <p:ph type="dgm" idx="4294967295"/>
          </p:nvPr>
        </p:nvGraphicFramePr>
        <p:xfrm>
          <a:off x="0" y="1341438"/>
          <a:ext cx="7489825" cy="4202112"/>
        </p:xfrm>
        <a:graphic>
          <a:graphicData uri="http://schemas.openxmlformats.org/presentationml/2006/ole">
            <mc:AlternateContent xmlns:mc="http://schemas.openxmlformats.org/markup-compatibility/2006">
              <mc:Choice xmlns:v="urn:schemas-microsoft-com:vml" Requires="v">
                <p:oleObj spid="_x0000_s8213" r:id="rId4" imgW="5110582" imgH="2866644" progId="">
                  <p:embed/>
                </p:oleObj>
              </mc:Choice>
              <mc:Fallback>
                <p:oleObj r:id="rId4" imgW="5110582" imgH="2866644"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41438"/>
                        <a:ext cx="7489825" cy="420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Rectangle 3"/>
          <p:cNvSpPr>
            <a:spLocks noChangeArrowheads="1"/>
          </p:cNvSpPr>
          <p:nvPr/>
        </p:nvSpPr>
        <p:spPr bwMode="auto">
          <a:xfrm>
            <a:off x="2205038" y="2105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573213" y="44450"/>
            <a:ext cx="7570787" cy="1143000"/>
          </a:xfrm>
        </p:spPr>
        <p:txBody>
          <a:bodyPr/>
          <a:lstStyle/>
          <a:p>
            <a:pPr eaLnBrk="1" hangingPunct="1"/>
            <a:r>
              <a:rPr lang="zh-CN" altLang="en-US">
                <a:latin typeface="宋体" pitchFamily="2" charset="-122"/>
              </a:rPr>
              <a:t>打开文件表</a:t>
            </a:r>
            <a:r>
              <a:rPr lang="zh-CN" altLang="en-US"/>
              <a:t> </a:t>
            </a:r>
          </a:p>
        </p:txBody>
      </p:sp>
      <p:sp>
        <p:nvSpPr>
          <p:cNvPr id="70659" name="Rectangle 3"/>
          <p:cNvSpPr>
            <a:spLocks noGrp="1" noChangeArrowheads="1"/>
          </p:cNvSpPr>
          <p:nvPr>
            <p:ph type="body" idx="4294967295"/>
          </p:nvPr>
        </p:nvSpPr>
        <p:spPr>
          <a:xfrm>
            <a:off x="0" y="1600200"/>
            <a:ext cx="8229600" cy="4525963"/>
          </a:xfrm>
        </p:spPr>
        <p:txBody>
          <a:bodyPr/>
          <a:lstStyle/>
          <a:p>
            <a:pPr eaLnBrk="1" hangingPunct="1">
              <a:lnSpc>
                <a:spcPct val="90000"/>
              </a:lnSpc>
            </a:pPr>
            <a:r>
              <a:rPr lang="zh-CN" altLang="en-US">
                <a:latin typeface="宋体" pitchFamily="2" charset="-122"/>
              </a:rPr>
              <a:t>每打开一个文件</a:t>
            </a:r>
            <a:r>
              <a:rPr lang="en-US" altLang="zh-CN">
                <a:latin typeface="宋体" pitchFamily="2" charset="-122"/>
              </a:rPr>
              <a:t>,</a:t>
            </a:r>
            <a:r>
              <a:rPr lang="zh-CN" altLang="en-US">
                <a:latin typeface="宋体" pitchFamily="2" charset="-122"/>
              </a:rPr>
              <a:t>就会返回给该进程打开文件的</a:t>
            </a:r>
            <a:r>
              <a:rPr lang="en-US" altLang="zh-CN">
                <a:latin typeface="宋体" pitchFamily="2" charset="-122"/>
              </a:rPr>
              <a:t>FCB</a:t>
            </a:r>
            <a:r>
              <a:rPr lang="zh-CN" altLang="en-US">
                <a:latin typeface="宋体" pitchFamily="2" charset="-122"/>
              </a:rPr>
              <a:t>（</a:t>
            </a:r>
            <a:r>
              <a:rPr lang="zh-CN" altLang="en-US"/>
              <a:t>文件控制块</a:t>
            </a:r>
            <a:r>
              <a:rPr lang="zh-CN" altLang="en-US">
                <a:latin typeface="宋体" pitchFamily="2" charset="-122"/>
              </a:rPr>
              <a:t>）地址指针。</a:t>
            </a:r>
            <a:r>
              <a:rPr lang="zh-CN" altLang="en-US"/>
              <a:t> </a:t>
            </a:r>
          </a:p>
          <a:p>
            <a:pPr eaLnBrk="1" hangingPunct="1">
              <a:lnSpc>
                <a:spcPct val="90000"/>
              </a:lnSpc>
            </a:pPr>
            <a:r>
              <a:rPr lang="zh-CN" altLang="en-US">
                <a:latin typeface="宋体" pitchFamily="2" charset="-122"/>
              </a:rPr>
              <a:t>一个进程对应一个打开文件表，该表中记录了该进程已打开的所有文件的</a:t>
            </a:r>
            <a:r>
              <a:rPr lang="en-US" altLang="zh-CN">
                <a:latin typeface="宋体" pitchFamily="2" charset="-122"/>
              </a:rPr>
              <a:t>FCB</a:t>
            </a:r>
            <a:r>
              <a:rPr lang="zh-CN" altLang="en-US">
                <a:latin typeface="宋体" pitchFamily="2" charset="-122"/>
              </a:rPr>
              <a:t>（</a:t>
            </a:r>
            <a:r>
              <a:rPr lang="zh-CN" altLang="en-US"/>
              <a:t>文件控制块</a:t>
            </a:r>
            <a:r>
              <a:rPr lang="zh-CN" altLang="en-US">
                <a:latin typeface="宋体" pitchFamily="2" charset="-122"/>
              </a:rPr>
              <a:t>）地址指针</a:t>
            </a:r>
            <a:r>
              <a:rPr lang="zh-CN" altLang="en-US"/>
              <a:t> 。</a:t>
            </a:r>
          </a:p>
          <a:p>
            <a:pPr eaLnBrk="1" hangingPunct="1">
              <a:lnSpc>
                <a:spcPct val="90000"/>
              </a:lnSpc>
            </a:pPr>
            <a:r>
              <a:rPr lang="zh-CN" altLang="en-US">
                <a:latin typeface="宋体" pitchFamily="2" charset="-122"/>
              </a:rPr>
              <a:t>文件表方便进程对这些文件的进行存取</a:t>
            </a:r>
            <a:r>
              <a:rPr lang="zh-CN" altLang="en-US"/>
              <a:t> 。</a:t>
            </a:r>
          </a:p>
          <a:p>
            <a:pPr eaLnBrk="1" hangingPunct="1">
              <a:lnSpc>
                <a:spcPct val="90000"/>
              </a:lnSpc>
            </a:pPr>
            <a:r>
              <a:rPr lang="zh-CN" altLang="en-US">
                <a:latin typeface="宋体" pitchFamily="2" charset="-122"/>
              </a:rPr>
              <a:t>在进程控制块（</a:t>
            </a:r>
            <a:r>
              <a:rPr lang="en-US" altLang="zh-CN">
                <a:latin typeface="宋体" pitchFamily="2" charset="-122"/>
              </a:rPr>
              <a:t>PCB</a:t>
            </a:r>
            <a:r>
              <a:rPr lang="zh-CN" altLang="en-US">
                <a:latin typeface="宋体" pitchFamily="2" charset="-122"/>
              </a:rPr>
              <a:t>）中有一个指向打开文件表的指针</a:t>
            </a:r>
            <a:r>
              <a:rPr lang="zh-CN" altLang="en-US"/>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0" y="44450"/>
            <a:ext cx="4968875" cy="1143000"/>
          </a:xfrm>
        </p:spPr>
        <p:txBody>
          <a:bodyPr/>
          <a:lstStyle/>
          <a:p>
            <a:pPr eaLnBrk="1" hangingPunct="1">
              <a:defRPr/>
            </a:pPr>
            <a:r>
              <a:rPr lang="en-US" altLang="zh-CN" sz="4000" kern="1200" dirty="0">
                <a:cs typeface="+mn-cs"/>
              </a:rPr>
              <a:t>5.4.4 FAT</a:t>
            </a:r>
            <a:r>
              <a:rPr lang="zh-CN" altLang="en-US" sz="4000" kern="1200" dirty="0">
                <a:cs typeface="+mn-cs"/>
              </a:rPr>
              <a:t>文件系统</a:t>
            </a:r>
          </a:p>
        </p:txBody>
      </p:sp>
      <p:sp>
        <p:nvSpPr>
          <p:cNvPr id="71683" name="Rectangle 3"/>
          <p:cNvSpPr>
            <a:spLocks noGrp="1" noChangeArrowheads="1"/>
          </p:cNvSpPr>
          <p:nvPr>
            <p:ph type="body" idx="4294967295"/>
          </p:nvPr>
        </p:nvSpPr>
        <p:spPr>
          <a:xfrm>
            <a:off x="0" y="1600200"/>
            <a:ext cx="8229600" cy="4525963"/>
          </a:xfrm>
        </p:spPr>
        <p:txBody>
          <a:bodyPr/>
          <a:lstStyle/>
          <a:p>
            <a:pPr eaLnBrk="1" hangingPunct="1">
              <a:buFontTx/>
              <a:buNone/>
            </a:pPr>
            <a:r>
              <a:rPr lang="en-US" altLang="zh-CN" b="0">
                <a:latin typeface="宋体" pitchFamily="2" charset="-122"/>
              </a:rPr>
              <a:t>1</a:t>
            </a:r>
            <a:r>
              <a:rPr lang="zh-CN" altLang="en-US" b="0">
                <a:latin typeface="宋体" pitchFamily="2" charset="-122"/>
              </a:rPr>
              <a:t>．目录及文件分配表的实现</a:t>
            </a:r>
            <a:r>
              <a:rPr lang="zh-CN" altLang="en-US"/>
              <a:t> </a:t>
            </a:r>
          </a:p>
          <a:p>
            <a:pPr eaLnBrk="1" hangingPunct="1"/>
            <a:r>
              <a:rPr lang="zh-CN" altLang="en-US">
                <a:latin typeface="宋体" pitchFamily="2" charset="-122"/>
              </a:rPr>
              <a:t>文件分配表是用来描述文件数据在磁盘上的块分布的一个数据结构。</a:t>
            </a:r>
            <a:r>
              <a:rPr lang="zh-CN" altLang="en-US"/>
              <a:t> </a:t>
            </a:r>
          </a:p>
          <a:p>
            <a:pPr eaLnBrk="1" hangingPunct="1"/>
            <a:r>
              <a:rPr lang="zh-CN" altLang="en-US">
                <a:latin typeface="宋体" pitchFamily="2" charset="-122"/>
              </a:rPr>
              <a:t>管理磁盘的最大单位叫磁盘卷</a:t>
            </a:r>
            <a:r>
              <a:rPr lang="zh-CN" altLang="en-US"/>
              <a:t> 。</a:t>
            </a:r>
          </a:p>
          <a:p>
            <a:pPr lvl="1" eaLnBrk="1" hangingPunct="1"/>
            <a:r>
              <a:rPr lang="zh-CN" altLang="en-US">
                <a:latin typeface="宋体" pitchFamily="2" charset="-122"/>
              </a:rPr>
              <a:t>一个磁盘卷可以跨越多个物理磁盘，也可以是一个物理磁盘的一个区域。</a:t>
            </a:r>
          </a:p>
          <a:p>
            <a:pPr lvl="1" eaLnBrk="1" hangingPunct="1"/>
            <a:r>
              <a:rPr lang="zh-CN" altLang="en-US">
                <a:latin typeface="宋体" pitchFamily="2" charset="-122"/>
                <a:cs typeface="Times New Roman" pitchFamily="18" charset="0"/>
              </a:rPr>
              <a:t>个磁盘卷通常被格式化成一种物理文件系统格式</a:t>
            </a:r>
            <a:r>
              <a:rPr lang="zh-CN" altLang="en-US">
                <a:latin typeface="宋体" pitchFamily="2" charset="-122"/>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0" y="44450"/>
            <a:ext cx="8229600" cy="1143000"/>
          </a:xfrm>
        </p:spPr>
        <p:txBody>
          <a:bodyPr/>
          <a:lstStyle/>
          <a:p>
            <a:pPr eaLnBrk="1" hangingPunct="1"/>
            <a:r>
              <a:rPr lang="en-US" altLang="zh-CN" sz="4000" dirty="0">
                <a:latin typeface="宋体" pitchFamily="2" charset="-122"/>
              </a:rPr>
              <a:t>FAT</a:t>
            </a:r>
            <a:r>
              <a:rPr lang="zh-CN" altLang="en-US" sz="4000" dirty="0">
                <a:latin typeface="宋体" pitchFamily="2" charset="-122"/>
              </a:rPr>
              <a:t>文件系统是根据其组织形式</a:t>
            </a:r>
            <a:r>
              <a:rPr lang="zh-CN" altLang="en-US" sz="4000" dirty="0"/>
              <a:t> </a:t>
            </a:r>
          </a:p>
        </p:txBody>
      </p:sp>
      <p:sp>
        <p:nvSpPr>
          <p:cNvPr id="9220" name="Rectangle 3"/>
          <p:cNvSpPr>
            <a:spLocks noGrp="1" noChangeArrowheads="1"/>
          </p:cNvSpPr>
          <p:nvPr>
            <p:ph type="body" sz="half" idx="4294967295"/>
          </p:nvPr>
        </p:nvSpPr>
        <p:spPr>
          <a:xfrm>
            <a:off x="0" y="3429000"/>
            <a:ext cx="8001000" cy="2438400"/>
          </a:xfrm>
        </p:spPr>
        <p:txBody>
          <a:bodyPr/>
          <a:lstStyle/>
          <a:p>
            <a:pPr eaLnBrk="1" hangingPunct="1"/>
            <a:r>
              <a:rPr lang="zh-CN" altLang="en-US" sz="2800">
                <a:latin typeface="宋体" pitchFamily="2" charset="-122"/>
              </a:rPr>
              <a:t>根目录必须存放在磁盘卷的一个固定位置，这样才可以正确地找到启动系统所需要的文件。</a:t>
            </a:r>
            <a:r>
              <a:rPr lang="zh-CN" altLang="en-US" sz="2800"/>
              <a:t> </a:t>
            </a:r>
          </a:p>
          <a:p>
            <a:pPr eaLnBrk="1" hangingPunct="1"/>
            <a:r>
              <a:rPr lang="en-US" altLang="zh-CN" sz="2800">
                <a:latin typeface="宋体" pitchFamily="2" charset="-122"/>
              </a:rPr>
              <a:t>FAT</a:t>
            </a:r>
            <a:r>
              <a:rPr lang="zh-CN" altLang="en-US" sz="2800">
                <a:latin typeface="宋体" pitchFamily="2" charset="-122"/>
              </a:rPr>
              <a:t>文件系统保存了两个文件分配表，这样当其中一个遭到破坏时可以保护磁盘卷。</a:t>
            </a:r>
            <a:r>
              <a:rPr lang="zh-CN" altLang="en-US" sz="2800"/>
              <a:t> </a:t>
            </a:r>
          </a:p>
          <a:p>
            <a:pPr eaLnBrk="1" hangingPunct="1"/>
            <a:r>
              <a:rPr lang="zh-CN" altLang="en-US" sz="2800">
                <a:latin typeface="宋体" pitchFamily="2" charset="-122"/>
              </a:rPr>
              <a:t>使用引导扇区来装载操作系统的核心文件。</a:t>
            </a:r>
            <a:r>
              <a:rPr lang="zh-CN" altLang="en-US" sz="2800"/>
              <a:t> </a:t>
            </a:r>
          </a:p>
        </p:txBody>
      </p:sp>
      <p:graphicFrame>
        <p:nvGraphicFramePr>
          <p:cNvPr id="9218" name="Object 5"/>
          <p:cNvGraphicFramePr>
            <a:graphicFrameLocks noGrp="1" noChangeAspect="1"/>
          </p:cNvGraphicFramePr>
          <p:nvPr>
            <p:ph sz="half" idx="4294967295"/>
          </p:nvPr>
        </p:nvGraphicFramePr>
        <p:xfrm>
          <a:off x="0" y="2197100"/>
          <a:ext cx="8229600" cy="977900"/>
        </p:xfrm>
        <a:graphic>
          <a:graphicData uri="http://schemas.openxmlformats.org/presentationml/2006/ole">
            <mc:AlternateContent xmlns:mc="http://schemas.openxmlformats.org/markup-compatibility/2006">
              <mc:Choice xmlns:v="urn:schemas-microsoft-com:vml" Requires="v">
                <p:oleObj spid="_x0000_s9238" r:id="rId4" imgW="3922776" imgH="394716" progId="">
                  <p:embed/>
                </p:oleObj>
              </mc:Choice>
              <mc:Fallback>
                <p:oleObj r:id="rId4" imgW="3922776" imgH="394716"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97100"/>
                        <a:ext cx="82296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Rectangle 4"/>
          <p:cNvSpPr>
            <a:spLocks noChangeArrowheads="1"/>
          </p:cNvSpPr>
          <p:nvPr/>
        </p:nvSpPr>
        <p:spPr bwMode="auto">
          <a:xfrm>
            <a:off x="260985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0" y="44450"/>
            <a:ext cx="8229600" cy="1143000"/>
          </a:xfrm>
        </p:spPr>
        <p:txBody>
          <a:bodyPr/>
          <a:lstStyle/>
          <a:p>
            <a:pPr eaLnBrk="1" hangingPunct="1"/>
            <a:r>
              <a:rPr lang="en-US" altLang="zh-CN">
                <a:latin typeface="宋体" pitchFamily="2" charset="-122"/>
              </a:rPr>
              <a:t>(2) </a:t>
            </a:r>
            <a:r>
              <a:rPr lang="zh-CN" altLang="en-US">
                <a:latin typeface="宋体" pitchFamily="2" charset="-122"/>
              </a:rPr>
              <a:t>文件分配表（</a:t>
            </a:r>
            <a:r>
              <a:rPr lang="en-US" altLang="zh-CN">
                <a:latin typeface="宋体" pitchFamily="2" charset="-122"/>
              </a:rPr>
              <a:t>FAT</a:t>
            </a:r>
            <a:r>
              <a:rPr lang="zh-CN" altLang="en-US">
                <a:latin typeface="宋体" pitchFamily="2" charset="-122"/>
              </a:rPr>
              <a:t>）</a:t>
            </a:r>
            <a:r>
              <a:rPr lang="zh-CN" altLang="en-US"/>
              <a:t> </a:t>
            </a:r>
          </a:p>
        </p:txBody>
      </p:sp>
      <p:sp>
        <p:nvSpPr>
          <p:cNvPr id="72707" name="Rectangle 3"/>
          <p:cNvSpPr>
            <a:spLocks noGrp="1" noChangeArrowheads="1"/>
          </p:cNvSpPr>
          <p:nvPr>
            <p:ph type="body" sz="half" idx="4294967295"/>
          </p:nvPr>
        </p:nvSpPr>
        <p:spPr>
          <a:xfrm>
            <a:off x="0" y="1600200"/>
            <a:ext cx="8229600" cy="1293813"/>
          </a:xfrm>
        </p:spPr>
        <p:txBody>
          <a:bodyPr>
            <a:normAutofit fontScale="92500" lnSpcReduction="10000"/>
          </a:bodyPr>
          <a:lstStyle/>
          <a:p>
            <a:pPr eaLnBrk="1" hangingPunct="1">
              <a:lnSpc>
                <a:spcPct val="90000"/>
              </a:lnSpc>
            </a:pPr>
            <a:r>
              <a:rPr lang="en-US" altLang="zh-CN" sz="2400">
                <a:latin typeface="宋体" pitchFamily="2" charset="-122"/>
              </a:rPr>
              <a:t>FAT</a:t>
            </a:r>
            <a:r>
              <a:rPr lang="zh-CN" altLang="en-US" sz="2400">
                <a:latin typeface="宋体" pitchFamily="2" charset="-122"/>
              </a:rPr>
              <a:t>文件系统格式化的盘卷以簇为单位进行分配。</a:t>
            </a:r>
            <a:r>
              <a:rPr lang="zh-CN" altLang="en-US" sz="2400"/>
              <a:t> </a:t>
            </a:r>
          </a:p>
          <a:p>
            <a:pPr eaLnBrk="1" hangingPunct="1">
              <a:lnSpc>
                <a:spcPct val="90000"/>
              </a:lnSpc>
            </a:pPr>
            <a:r>
              <a:rPr lang="zh-CN" altLang="en-US" sz="2400">
                <a:latin typeface="宋体" pitchFamily="2" charset="-122"/>
              </a:rPr>
              <a:t>簇的概念</a:t>
            </a:r>
            <a:r>
              <a:rPr lang="zh-CN" altLang="en-US" sz="2400"/>
              <a:t> </a:t>
            </a:r>
            <a:r>
              <a:rPr lang="en-US" altLang="zh-CN" sz="2400">
                <a:latin typeface="楷体" pitchFamily="49" charset="-122"/>
              </a:rPr>
              <a:t>——</a:t>
            </a:r>
            <a:r>
              <a:rPr lang="zh-CN" altLang="en-US" sz="2400"/>
              <a:t>磁盘上描述基本单位的划分方法，以位来考虑。</a:t>
            </a:r>
          </a:p>
          <a:p>
            <a:pPr eaLnBrk="1" hangingPunct="1">
              <a:lnSpc>
                <a:spcPct val="90000"/>
              </a:lnSpc>
            </a:pPr>
            <a:r>
              <a:rPr lang="zh-CN" altLang="en-US" sz="2400">
                <a:latin typeface="宋体" pitchFamily="2" charset="-122"/>
              </a:rPr>
              <a:t>根据簇的不同，</a:t>
            </a:r>
            <a:r>
              <a:rPr lang="en-US" altLang="zh-CN" sz="2400">
                <a:latin typeface="宋体" pitchFamily="2" charset="-122"/>
              </a:rPr>
              <a:t>FAT</a:t>
            </a:r>
            <a:r>
              <a:rPr lang="zh-CN" altLang="en-US" sz="2400">
                <a:latin typeface="宋体" pitchFamily="2" charset="-122"/>
              </a:rPr>
              <a:t>文件系统有三个不同的版本</a:t>
            </a:r>
            <a:r>
              <a:rPr lang="zh-CN" altLang="en-US" sz="2400"/>
              <a:t> </a:t>
            </a:r>
          </a:p>
        </p:txBody>
      </p:sp>
      <p:grpSp>
        <p:nvGrpSpPr>
          <p:cNvPr id="72708" name="Group 4"/>
          <p:cNvGrpSpPr>
            <a:grpSpLocks/>
          </p:cNvGrpSpPr>
          <p:nvPr/>
        </p:nvGrpSpPr>
        <p:grpSpPr bwMode="auto">
          <a:xfrm>
            <a:off x="838200" y="3581400"/>
            <a:ext cx="8001000" cy="2447925"/>
            <a:chOff x="-3" y="-3"/>
            <a:chExt cx="3673" cy="1542"/>
          </a:xfrm>
        </p:grpSpPr>
        <p:grpSp>
          <p:nvGrpSpPr>
            <p:cNvPr id="72709" name="Group 5"/>
            <p:cNvGrpSpPr>
              <a:grpSpLocks/>
            </p:cNvGrpSpPr>
            <p:nvPr/>
          </p:nvGrpSpPr>
          <p:grpSpPr bwMode="auto">
            <a:xfrm>
              <a:off x="0" y="0"/>
              <a:ext cx="3667" cy="1536"/>
              <a:chOff x="0" y="0"/>
              <a:chExt cx="3667" cy="1536"/>
            </a:xfrm>
          </p:grpSpPr>
          <p:grpSp>
            <p:nvGrpSpPr>
              <p:cNvPr id="72711" name="Group 6"/>
              <p:cNvGrpSpPr>
                <a:grpSpLocks/>
              </p:cNvGrpSpPr>
              <p:nvPr/>
            </p:nvGrpSpPr>
            <p:grpSpPr bwMode="auto">
              <a:xfrm>
                <a:off x="0" y="0"/>
                <a:ext cx="633" cy="384"/>
                <a:chOff x="0" y="0"/>
                <a:chExt cx="633" cy="384"/>
              </a:xfrm>
            </p:grpSpPr>
            <p:sp>
              <p:nvSpPr>
                <p:cNvPr id="72745" name="Rectangle 7"/>
                <p:cNvSpPr>
                  <a:spLocks noChangeArrowheads="1"/>
                </p:cNvSpPr>
                <p:nvPr/>
              </p:nvSpPr>
              <p:spPr bwMode="auto">
                <a:xfrm>
                  <a:off x="43" y="0"/>
                  <a:ext cx="5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系统</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46" name="Rectangle 8"/>
                <p:cNvSpPr>
                  <a:spLocks noChangeArrowheads="1"/>
                </p:cNvSpPr>
                <p:nvPr/>
              </p:nvSpPr>
              <p:spPr bwMode="auto">
                <a:xfrm>
                  <a:off x="0" y="0"/>
                  <a:ext cx="6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2" name="Group 9"/>
              <p:cNvGrpSpPr>
                <a:grpSpLocks/>
              </p:cNvGrpSpPr>
              <p:nvPr/>
            </p:nvGrpSpPr>
            <p:grpSpPr bwMode="auto">
              <a:xfrm>
                <a:off x="633" y="0"/>
                <a:ext cx="1094" cy="384"/>
                <a:chOff x="633" y="0"/>
                <a:chExt cx="1094" cy="384"/>
              </a:xfrm>
            </p:grpSpPr>
            <p:sp>
              <p:nvSpPr>
                <p:cNvPr id="72743" name="Rectangle 10"/>
                <p:cNvSpPr>
                  <a:spLocks noChangeArrowheads="1"/>
                </p:cNvSpPr>
                <p:nvPr/>
              </p:nvSpPr>
              <p:spPr bwMode="auto">
                <a:xfrm>
                  <a:off x="676" y="0"/>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r>
                    <a:rPr kumimoji="1" lang="en-US" altLang="zh-CN" sz="1600" b="1">
                      <a:latin typeface="宋体" pitchFamily="2" charset="-122"/>
                    </a:rPr>
                    <a:t>FAT</a:t>
                  </a:r>
                  <a:r>
                    <a:rPr kumimoji="1" lang="zh-CN" altLang="en-US" sz="1600" b="1">
                      <a:latin typeface="宋体" pitchFamily="2" charset="-122"/>
                    </a:rPr>
                    <a:t>中每簇的字节数</a:t>
                  </a:r>
                  <a:endParaRPr kumimoji="1" lang="zh-CN" altLang="en-US" sz="1600" b="1">
                    <a:latin typeface="Times New Roman" pitchFamily="18" charset="0"/>
                  </a:endParaRPr>
                </a:p>
              </p:txBody>
            </p:sp>
            <p:sp>
              <p:nvSpPr>
                <p:cNvPr id="72744" name="Rectangle 11"/>
                <p:cNvSpPr>
                  <a:spLocks noChangeArrowheads="1"/>
                </p:cNvSpPr>
                <p:nvPr/>
              </p:nvSpPr>
              <p:spPr bwMode="auto">
                <a:xfrm>
                  <a:off x="633" y="0"/>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3" name="Group 12"/>
              <p:cNvGrpSpPr>
                <a:grpSpLocks/>
              </p:cNvGrpSpPr>
              <p:nvPr/>
            </p:nvGrpSpPr>
            <p:grpSpPr bwMode="auto">
              <a:xfrm>
                <a:off x="1727" y="0"/>
                <a:ext cx="1940" cy="384"/>
                <a:chOff x="1727" y="0"/>
                <a:chExt cx="1940" cy="384"/>
              </a:xfrm>
            </p:grpSpPr>
            <p:sp>
              <p:nvSpPr>
                <p:cNvPr id="72741" name="Rectangle 13"/>
                <p:cNvSpPr>
                  <a:spLocks noChangeArrowheads="1"/>
                </p:cNvSpPr>
                <p:nvPr/>
              </p:nvSpPr>
              <p:spPr bwMode="auto">
                <a:xfrm>
                  <a:off x="1770" y="0"/>
                  <a:ext cx="18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簇界限</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42" name="Rectangle 14"/>
                <p:cNvSpPr>
                  <a:spLocks noChangeArrowheads="1"/>
                </p:cNvSpPr>
                <p:nvPr/>
              </p:nvSpPr>
              <p:spPr bwMode="auto">
                <a:xfrm>
                  <a:off x="1727" y="0"/>
                  <a:ext cx="19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4" name="Group 15"/>
              <p:cNvGrpSpPr>
                <a:grpSpLocks/>
              </p:cNvGrpSpPr>
              <p:nvPr/>
            </p:nvGrpSpPr>
            <p:grpSpPr bwMode="auto">
              <a:xfrm>
                <a:off x="0" y="384"/>
                <a:ext cx="633" cy="384"/>
                <a:chOff x="0" y="384"/>
                <a:chExt cx="633" cy="384"/>
              </a:xfrm>
            </p:grpSpPr>
            <p:sp>
              <p:nvSpPr>
                <p:cNvPr id="72739" name="Rectangle 16"/>
                <p:cNvSpPr>
                  <a:spLocks noChangeArrowheads="1"/>
                </p:cNvSpPr>
                <p:nvPr/>
              </p:nvSpPr>
              <p:spPr bwMode="auto">
                <a:xfrm>
                  <a:off x="43" y="384"/>
                  <a:ext cx="5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FAT12</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40" name="Rectangle 17"/>
                <p:cNvSpPr>
                  <a:spLocks noChangeArrowheads="1"/>
                </p:cNvSpPr>
                <p:nvPr/>
              </p:nvSpPr>
              <p:spPr bwMode="auto">
                <a:xfrm>
                  <a:off x="0" y="384"/>
                  <a:ext cx="6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5" name="Group 18"/>
              <p:cNvGrpSpPr>
                <a:grpSpLocks/>
              </p:cNvGrpSpPr>
              <p:nvPr/>
            </p:nvGrpSpPr>
            <p:grpSpPr bwMode="auto">
              <a:xfrm>
                <a:off x="633" y="384"/>
                <a:ext cx="1094" cy="384"/>
                <a:chOff x="633" y="384"/>
                <a:chExt cx="1094" cy="384"/>
              </a:xfrm>
            </p:grpSpPr>
            <p:sp>
              <p:nvSpPr>
                <p:cNvPr id="72737" name="Rectangle 19"/>
                <p:cNvSpPr>
                  <a:spLocks noChangeArrowheads="1"/>
                </p:cNvSpPr>
                <p:nvPr/>
              </p:nvSpPr>
              <p:spPr bwMode="auto">
                <a:xfrm>
                  <a:off x="676" y="384"/>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1.5</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8" name="Rectangle 20"/>
                <p:cNvSpPr>
                  <a:spLocks noChangeArrowheads="1"/>
                </p:cNvSpPr>
                <p:nvPr/>
              </p:nvSpPr>
              <p:spPr bwMode="auto">
                <a:xfrm>
                  <a:off x="633" y="384"/>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6" name="Group 21"/>
              <p:cNvGrpSpPr>
                <a:grpSpLocks/>
              </p:cNvGrpSpPr>
              <p:nvPr/>
            </p:nvGrpSpPr>
            <p:grpSpPr bwMode="auto">
              <a:xfrm>
                <a:off x="1727" y="384"/>
                <a:ext cx="1940" cy="384"/>
                <a:chOff x="1727" y="384"/>
                <a:chExt cx="1940" cy="384"/>
              </a:xfrm>
            </p:grpSpPr>
            <p:sp>
              <p:nvSpPr>
                <p:cNvPr id="72735" name="Rectangle 22"/>
                <p:cNvSpPr>
                  <a:spLocks noChangeArrowheads="1"/>
                </p:cNvSpPr>
                <p:nvPr/>
              </p:nvSpPr>
              <p:spPr bwMode="auto">
                <a:xfrm>
                  <a:off x="1770" y="384"/>
                  <a:ext cx="18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小于</a:t>
                  </a:r>
                  <a:r>
                    <a:rPr kumimoji="1" lang="en-US" altLang="zh-CN" sz="1600" b="1">
                      <a:latin typeface="宋体" pitchFamily="2" charset="-122"/>
                    </a:rPr>
                    <a:t>4087</a:t>
                  </a:r>
                  <a:r>
                    <a:rPr kumimoji="1" lang="zh-CN" altLang="en-US" sz="1600" b="1">
                      <a:latin typeface="宋体" pitchFamily="2" charset="-122"/>
                    </a:rPr>
                    <a:t>簇</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6" name="Rectangle 23"/>
                <p:cNvSpPr>
                  <a:spLocks noChangeArrowheads="1"/>
                </p:cNvSpPr>
                <p:nvPr/>
              </p:nvSpPr>
              <p:spPr bwMode="auto">
                <a:xfrm>
                  <a:off x="1727" y="384"/>
                  <a:ext cx="19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7" name="Group 24"/>
              <p:cNvGrpSpPr>
                <a:grpSpLocks/>
              </p:cNvGrpSpPr>
              <p:nvPr/>
            </p:nvGrpSpPr>
            <p:grpSpPr bwMode="auto">
              <a:xfrm>
                <a:off x="0" y="768"/>
                <a:ext cx="633" cy="384"/>
                <a:chOff x="0" y="768"/>
                <a:chExt cx="633" cy="384"/>
              </a:xfrm>
            </p:grpSpPr>
            <p:sp>
              <p:nvSpPr>
                <p:cNvPr id="72733" name="Rectangle 25"/>
                <p:cNvSpPr>
                  <a:spLocks noChangeArrowheads="1"/>
                </p:cNvSpPr>
                <p:nvPr/>
              </p:nvSpPr>
              <p:spPr bwMode="auto">
                <a:xfrm>
                  <a:off x="43" y="768"/>
                  <a:ext cx="5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FAT16</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4" name="Rectangle 26"/>
                <p:cNvSpPr>
                  <a:spLocks noChangeArrowheads="1"/>
                </p:cNvSpPr>
                <p:nvPr/>
              </p:nvSpPr>
              <p:spPr bwMode="auto">
                <a:xfrm>
                  <a:off x="0" y="768"/>
                  <a:ext cx="6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8" name="Group 27"/>
              <p:cNvGrpSpPr>
                <a:grpSpLocks/>
              </p:cNvGrpSpPr>
              <p:nvPr/>
            </p:nvGrpSpPr>
            <p:grpSpPr bwMode="auto">
              <a:xfrm>
                <a:off x="633" y="768"/>
                <a:ext cx="1094" cy="384"/>
                <a:chOff x="633" y="768"/>
                <a:chExt cx="1094" cy="384"/>
              </a:xfrm>
            </p:grpSpPr>
            <p:sp>
              <p:nvSpPr>
                <p:cNvPr id="72731" name="Rectangle 28"/>
                <p:cNvSpPr>
                  <a:spLocks noChangeArrowheads="1"/>
                </p:cNvSpPr>
                <p:nvPr/>
              </p:nvSpPr>
              <p:spPr bwMode="auto">
                <a:xfrm>
                  <a:off x="676" y="768"/>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2</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2" name="Rectangle 29"/>
                <p:cNvSpPr>
                  <a:spLocks noChangeArrowheads="1"/>
                </p:cNvSpPr>
                <p:nvPr/>
              </p:nvSpPr>
              <p:spPr bwMode="auto">
                <a:xfrm>
                  <a:off x="633" y="768"/>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19" name="Group 30"/>
              <p:cNvGrpSpPr>
                <a:grpSpLocks/>
              </p:cNvGrpSpPr>
              <p:nvPr/>
            </p:nvGrpSpPr>
            <p:grpSpPr bwMode="auto">
              <a:xfrm>
                <a:off x="1727" y="768"/>
                <a:ext cx="1940" cy="384"/>
                <a:chOff x="1727" y="768"/>
                <a:chExt cx="1940" cy="384"/>
              </a:xfrm>
            </p:grpSpPr>
            <p:sp>
              <p:nvSpPr>
                <p:cNvPr id="72729" name="Rectangle 31"/>
                <p:cNvSpPr>
                  <a:spLocks noChangeArrowheads="1"/>
                </p:cNvSpPr>
                <p:nvPr/>
              </p:nvSpPr>
              <p:spPr bwMode="auto">
                <a:xfrm>
                  <a:off x="1770" y="768"/>
                  <a:ext cx="18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界于</a:t>
                  </a:r>
                  <a:r>
                    <a:rPr kumimoji="1" lang="en-US" altLang="zh-CN" sz="1600" b="1">
                      <a:latin typeface="宋体" pitchFamily="2" charset="-122"/>
                    </a:rPr>
                    <a:t>4087</a:t>
                  </a:r>
                  <a:r>
                    <a:rPr kumimoji="1" lang="zh-CN" altLang="en-US" sz="1600" b="1">
                      <a:latin typeface="宋体" pitchFamily="2" charset="-122"/>
                    </a:rPr>
                    <a:t>簇和</a:t>
                  </a:r>
                  <a:r>
                    <a:rPr kumimoji="1" lang="en-US" altLang="zh-CN" sz="1600" b="1">
                      <a:latin typeface="宋体" pitchFamily="2" charset="-122"/>
                    </a:rPr>
                    <a:t>65526</a:t>
                  </a:r>
                  <a:r>
                    <a:rPr kumimoji="1" lang="zh-CN" altLang="en-US" sz="1600" b="1">
                      <a:latin typeface="宋体" pitchFamily="2" charset="-122"/>
                    </a:rPr>
                    <a:t>簇之间（包括边界）</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30" name="Rectangle 32"/>
                <p:cNvSpPr>
                  <a:spLocks noChangeArrowheads="1"/>
                </p:cNvSpPr>
                <p:nvPr/>
              </p:nvSpPr>
              <p:spPr bwMode="auto">
                <a:xfrm>
                  <a:off x="1727" y="768"/>
                  <a:ext cx="19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20" name="Group 33"/>
              <p:cNvGrpSpPr>
                <a:grpSpLocks/>
              </p:cNvGrpSpPr>
              <p:nvPr/>
            </p:nvGrpSpPr>
            <p:grpSpPr bwMode="auto">
              <a:xfrm>
                <a:off x="0" y="1152"/>
                <a:ext cx="633" cy="384"/>
                <a:chOff x="0" y="1152"/>
                <a:chExt cx="633" cy="384"/>
              </a:xfrm>
            </p:grpSpPr>
            <p:sp>
              <p:nvSpPr>
                <p:cNvPr id="72727" name="Rectangle 34"/>
                <p:cNvSpPr>
                  <a:spLocks noChangeArrowheads="1"/>
                </p:cNvSpPr>
                <p:nvPr/>
              </p:nvSpPr>
              <p:spPr bwMode="auto">
                <a:xfrm>
                  <a:off x="43" y="1152"/>
                  <a:ext cx="5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FAT32</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28" name="Rectangle 35"/>
                <p:cNvSpPr>
                  <a:spLocks noChangeArrowheads="1"/>
                </p:cNvSpPr>
                <p:nvPr/>
              </p:nvSpPr>
              <p:spPr bwMode="auto">
                <a:xfrm>
                  <a:off x="0" y="1152"/>
                  <a:ext cx="63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21" name="Group 36"/>
              <p:cNvGrpSpPr>
                <a:grpSpLocks/>
              </p:cNvGrpSpPr>
              <p:nvPr/>
            </p:nvGrpSpPr>
            <p:grpSpPr bwMode="auto">
              <a:xfrm>
                <a:off x="633" y="1152"/>
                <a:ext cx="1094" cy="384"/>
                <a:chOff x="633" y="1152"/>
                <a:chExt cx="1094" cy="384"/>
              </a:xfrm>
            </p:grpSpPr>
            <p:sp>
              <p:nvSpPr>
                <p:cNvPr id="72725" name="Rectangle 37"/>
                <p:cNvSpPr>
                  <a:spLocks noChangeArrowheads="1"/>
                </p:cNvSpPr>
                <p:nvPr/>
              </p:nvSpPr>
              <p:spPr bwMode="auto">
                <a:xfrm>
                  <a:off x="676" y="1152"/>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en-US" altLang="zh-CN" sz="1600" b="1">
                      <a:latin typeface="宋体" pitchFamily="2" charset="-122"/>
                    </a:rPr>
                    <a:t>4</a:t>
                  </a:r>
                  <a:endParaRPr kumimoji="1" lang="en-US" altLang="zh-CN"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26" name="Rectangle 38"/>
                <p:cNvSpPr>
                  <a:spLocks noChangeArrowheads="1"/>
                </p:cNvSpPr>
                <p:nvPr/>
              </p:nvSpPr>
              <p:spPr bwMode="auto">
                <a:xfrm>
                  <a:off x="633" y="1152"/>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nvGrpSpPr>
              <p:cNvPr id="72722" name="Group 39"/>
              <p:cNvGrpSpPr>
                <a:grpSpLocks/>
              </p:cNvGrpSpPr>
              <p:nvPr/>
            </p:nvGrpSpPr>
            <p:grpSpPr bwMode="auto">
              <a:xfrm>
                <a:off x="1727" y="1152"/>
                <a:ext cx="1940" cy="384"/>
                <a:chOff x="1727" y="1152"/>
                <a:chExt cx="1940" cy="384"/>
              </a:xfrm>
            </p:grpSpPr>
            <p:sp>
              <p:nvSpPr>
                <p:cNvPr id="72723" name="Rectangle 40"/>
                <p:cNvSpPr>
                  <a:spLocks noChangeArrowheads="1"/>
                </p:cNvSpPr>
                <p:nvPr/>
              </p:nvSpPr>
              <p:spPr bwMode="auto">
                <a:xfrm>
                  <a:off x="1770" y="1152"/>
                  <a:ext cx="18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p>
                  <a:pPr algn="just"/>
                  <a:r>
                    <a:rPr kumimoji="1" lang="zh-CN" altLang="en-US" sz="1600" b="1">
                      <a:latin typeface="宋体" pitchFamily="2" charset="-122"/>
                    </a:rPr>
                    <a:t>界于</a:t>
                  </a:r>
                  <a:r>
                    <a:rPr kumimoji="1" lang="en-US" altLang="zh-CN" sz="1600" b="1">
                      <a:latin typeface="宋体" pitchFamily="2" charset="-122"/>
                    </a:rPr>
                    <a:t>65526</a:t>
                  </a:r>
                  <a:r>
                    <a:rPr kumimoji="1" lang="zh-CN" altLang="en-US" sz="1600" b="1">
                      <a:latin typeface="宋体" pitchFamily="2" charset="-122"/>
                    </a:rPr>
                    <a:t>簇和</a:t>
                  </a:r>
                  <a:r>
                    <a:rPr kumimoji="1" lang="en-US" altLang="zh-CN" sz="1600" b="1">
                      <a:latin typeface="宋体" pitchFamily="2" charset="-122"/>
                    </a:rPr>
                    <a:t>268435456</a:t>
                  </a:r>
                  <a:r>
                    <a:rPr kumimoji="1" lang="zh-CN" altLang="en-US" sz="1600" b="1">
                      <a:latin typeface="宋体" pitchFamily="2" charset="-122"/>
                    </a:rPr>
                    <a:t>簇之间（包括边界）</a:t>
                  </a:r>
                  <a:endParaRPr kumimoji="1" lang="zh-CN" altLang="en-US" sz="1600" b="1">
                    <a:latin typeface="宋体" pitchFamily="2" charset="-122"/>
                    <a:cs typeface="Times New Roman" pitchFamily="18" charset="0"/>
                  </a:endParaRPr>
                </a:p>
                <a:p>
                  <a:pPr algn="just" eaLnBrk="0" hangingPunct="0"/>
                  <a:endParaRPr kumimoji="1" lang="en-US" altLang="zh-CN" sz="1600" b="1">
                    <a:latin typeface="Times New Roman" pitchFamily="18" charset="0"/>
                  </a:endParaRPr>
                </a:p>
              </p:txBody>
            </p:sp>
            <p:sp>
              <p:nvSpPr>
                <p:cNvPr id="72724" name="Rectangle 41"/>
                <p:cNvSpPr>
                  <a:spLocks noChangeArrowheads="1"/>
                </p:cNvSpPr>
                <p:nvPr/>
              </p:nvSpPr>
              <p:spPr bwMode="auto">
                <a:xfrm>
                  <a:off x="1727" y="1152"/>
                  <a:ext cx="19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grpSp>
        <p:sp>
          <p:nvSpPr>
            <p:cNvPr id="72710" name="Rectangle 42"/>
            <p:cNvSpPr>
              <a:spLocks noChangeArrowheads="1"/>
            </p:cNvSpPr>
            <p:nvPr/>
          </p:nvSpPr>
          <p:spPr bwMode="auto">
            <a:xfrm>
              <a:off x="-3" y="-3"/>
              <a:ext cx="3673" cy="154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0"/>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573213" y="44450"/>
            <a:ext cx="7570787" cy="1143000"/>
          </a:xfrm>
        </p:spPr>
        <p:txBody>
          <a:bodyPr/>
          <a:lstStyle/>
          <a:p>
            <a:pPr eaLnBrk="1" hangingPunct="1"/>
            <a:r>
              <a:rPr lang="en-US" altLang="zh-CN"/>
              <a:t>5.1 </a:t>
            </a:r>
            <a:r>
              <a:rPr lang="zh-CN" altLang="en-US"/>
              <a:t>文件和文件系统</a:t>
            </a:r>
          </a:p>
        </p:txBody>
      </p:sp>
      <p:sp>
        <p:nvSpPr>
          <p:cNvPr id="16387" name="Rectangle 3"/>
          <p:cNvSpPr>
            <a:spLocks noGrp="1" noChangeArrowheads="1"/>
          </p:cNvSpPr>
          <p:nvPr>
            <p:ph type="body" idx="4294967295"/>
          </p:nvPr>
        </p:nvSpPr>
        <p:spPr>
          <a:xfrm>
            <a:off x="0" y="1600200"/>
            <a:ext cx="8229600" cy="4525963"/>
          </a:xfrm>
        </p:spPr>
        <p:txBody>
          <a:bodyPr/>
          <a:lstStyle/>
          <a:p>
            <a:pPr eaLnBrk="1" hangingPunct="1"/>
            <a:r>
              <a:rPr lang="zh-CN" altLang="en-US" b="0">
                <a:latin typeface="宋体" pitchFamily="2" charset="-122"/>
              </a:rPr>
              <a:t>从用户的角度来看：</a:t>
            </a:r>
            <a:r>
              <a:rPr lang="zh-CN" altLang="en-US">
                <a:latin typeface="宋体" pitchFamily="2" charset="-122"/>
              </a:rPr>
              <a:t>文件系统主要实现</a:t>
            </a:r>
            <a:r>
              <a:rPr lang="zh-CN" altLang="en-US">
                <a:latin typeface="楷体" pitchFamily="49" charset="-122"/>
              </a:rPr>
              <a:t>“</a:t>
            </a:r>
            <a:r>
              <a:rPr lang="zh-CN" altLang="en-US">
                <a:latin typeface="宋体" pitchFamily="2" charset="-122"/>
              </a:rPr>
              <a:t>按名存取</a:t>
            </a:r>
            <a:r>
              <a:rPr lang="zh-CN" altLang="en-US">
                <a:latin typeface="楷体" pitchFamily="49" charset="-122"/>
              </a:rPr>
              <a:t>”</a:t>
            </a:r>
            <a:r>
              <a:rPr lang="zh-CN" altLang="en-US">
                <a:latin typeface="宋体" pitchFamily="2" charset="-122"/>
              </a:rPr>
              <a:t>功能。用户只需要记住文件名，以及操作文件的各种命令即可，</a:t>
            </a:r>
            <a:r>
              <a:rPr lang="zh-CN" altLang="en-US"/>
              <a:t>具体实现对用户透明。</a:t>
            </a:r>
          </a:p>
          <a:p>
            <a:pPr eaLnBrk="1" hangingPunct="1"/>
            <a:r>
              <a:rPr lang="zh-CN" altLang="en-US" b="0">
                <a:latin typeface="宋体" pitchFamily="2" charset="-122"/>
              </a:rPr>
              <a:t>从系统的角度来看：</a:t>
            </a:r>
            <a:r>
              <a:rPr lang="zh-CN" altLang="en-US">
                <a:latin typeface="宋体" pitchFamily="2" charset="-122"/>
              </a:rPr>
              <a:t>文件系统必须能够有效地管理文件的存储空间；管理文件目录；完成文件的读</a:t>
            </a:r>
            <a:r>
              <a:rPr lang="en-US" altLang="zh-CN">
                <a:latin typeface="宋体" pitchFamily="2" charset="-122"/>
              </a:rPr>
              <a:t>/</a:t>
            </a:r>
            <a:r>
              <a:rPr lang="zh-CN" altLang="en-US">
                <a:latin typeface="宋体" pitchFamily="2" charset="-122"/>
              </a:rPr>
              <a:t>写操作；实现文件共享与保护；为用户提供交互式命令接口和程序调用接口等功能。</a:t>
            </a:r>
            <a:r>
              <a:rPr lang="zh-CN" altLang="en-US"/>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914400" y="1122363"/>
            <a:ext cx="8229600" cy="1143000"/>
          </a:xfrm>
        </p:spPr>
        <p:txBody>
          <a:bodyPr/>
          <a:lstStyle/>
          <a:p>
            <a:pPr eaLnBrk="1" hangingPunct="1"/>
            <a:r>
              <a:rPr lang="en-US" altLang="zh-CN" sz="2400" dirty="0">
                <a:latin typeface="宋体" pitchFamily="2" charset="-122"/>
              </a:rPr>
              <a:t>FAT</a:t>
            </a:r>
            <a:r>
              <a:rPr lang="zh-CN" altLang="en-US" sz="2400" dirty="0"/>
              <a:t>中的每个簇号可取的表项值及其含义 </a:t>
            </a:r>
          </a:p>
        </p:txBody>
      </p:sp>
      <p:sp>
        <p:nvSpPr>
          <p:cNvPr id="73731" name="Rectangle 3"/>
          <p:cNvSpPr>
            <a:spLocks noGrp="1" noChangeArrowheads="1"/>
          </p:cNvSpPr>
          <p:nvPr>
            <p:ph type="body" idx="4294967295"/>
          </p:nvPr>
        </p:nvSpPr>
        <p:spPr>
          <a:xfrm>
            <a:off x="0" y="5013325"/>
            <a:ext cx="9144000" cy="685800"/>
          </a:xfrm>
        </p:spPr>
        <p:txBody>
          <a:bodyPr/>
          <a:lstStyle/>
          <a:p>
            <a:pPr eaLnBrk="1" hangingPunct="1"/>
            <a:r>
              <a:rPr lang="zh-CN" altLang="en-US"/>
              <a:t>簇编号是（</a:t>
            </a:r>
            <a:r>
              <a:rPr lang="en-US" altLang="zh-CN"/>
              <a:t>0xFFFF</a:t>
            </a:r>
            <a:r>
              <a:rPr lang="zh-CN" altLang="en-US"/>
              <a:t>），表明该簇是文件的未簇。 </a:t>
            </a:r>
          </a:p>
        </p:txBody>
      </p:sp>
      <p:grpSp>
        <p:nvGrpSpPr>
          <p:cNvPr id="73732" name="Group 4"/>
          <p:cNvGrpSpPr>
            <a:grpSpLocks/>
          </p:cNvGrpSpPr>
          <p:nvPr/>
        </p:nvGrpSpPr>
        <p:grpSpPr bwMode="auto">
          <a:xfrm>
            <a:off x="762000" y="2133600"/>
            <a:ext cx="8153400" cy="2667000"/>
            <a:chOff x="-3" y="-3"/>
            <a:chExt cx="5766" cy="2310"/>
          </a:xfrm>
        </p:grpSpPr>
        <p:grpSp>
          <p:nvGrpSpPr>
            <p:cNvPr id="73733" name="Group 5"/>
            <p:cNvGrpSpPr>
              <a:grpSpLocks/>
            </p:cNvGrpSpPr>
            <p:nvPr/>
          </p:nvGrpSpPr>
          <p:grpSpPr bwMode="auto">
            <a:xfrm>
              <a:off x="0" y="0"/>
              <a:ext cx="5760" cy="2304"/>
              <a:chOff x="0" y="0"/>
              <a:chExt cx="5760" cy="2304"/>
            </a:xfrm>
          </p:grpSpPr>
          <p:grpSp>
            <p:nvGrpSpPr>
              <p:cNvPr id="73735" name="Group 6"/>
              <p:cNvGrpSpPr>
                <a:grpSpLocks/>
              </p:cNvGrpSpPr>
              <p:nvPr/>
            </p:nvGrpSpPr>
            <p:grpSpPr bwMode="auto">
              <a:xfrm>
                <a:off x="0" y="0"/>
                <a:ext cx="1440" cy="384"/>
                <a:chOff x="0" y="0"/>
                <a:chExt cx="1440" cy="384"/>
              </a:xfrm>
            </p:grpSpPr>
            <p:sp>
              <p:nvSpPr>
                <p:cNvPr id="73805" name="Rectangle 7"/>
                <p:cNvSpPr>
                  <a:spLocks noChangeArrowheads="1"/>
                </p:cNvSpPr>
                <p:nvPr/>
              </p:nvSpPr>
              <p:spPr bwMode="auto">
                <a:xfrm>
                  <a:off x="0"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zh-CN" altLang="en-US" sz="1400" b="1">
                      <a:latin typeface="宋体" pitchFamily="2" charset="-122"/>
                    </a:rPr>
                    <a:t>表项值（</a:t>
                  </a:r>
                  <a:r>
                    <a:rPr kumimoji="1" lang="en-US" altLang="zh-CN" sz="1400" b="1">
                      <a:latin typeface="宋体" pitchFamily="2" charset="-122"/>
                    </a:rPr>
                    <a:t>12</a:t>
                  </a:r>
                  <a:r>
                    <a:rPr kumimoji="1" lang="zh-CN" altLang="en-US" sz="1400" b="1">
                      <a:latin typeface="宋体" pitchFamily="2" charset="-122"/>
                    </a:rPr>
                    <a:t>位）</a:t>
                  </a:r>
                  <a:endParaRPr kumimoji="1" lang="zh-CN" altLang="en-US" sz="1400" b="1">
                    <a:latin typeface="宋体" pitchFamily="2" charset="-122"/>
                    <a:cs typeface="Times New Roman" pitchFamily="18" charset="0"/>
                  </a:endParaRPr>
                </a:p>
                <a:p>
                  <a:pPr algn="ctr" eaLnBrk="0" hangingPunct="0"/>
                  <a:endParaRPr kumimoji="1" lang="en-US" altLang="zh-CN" sz="1400" b="1">
                    <a:latin typeface="Times New Roman" pitchFamily="18" charset="0"/>
                  </a:endParaRPr>
                </a:p>
              </p:txBody>
            </p:sp>
            <p:sp>
              <p:nvSpPr>
                <p:cNvPr id="73806" name="Rectangle 8"/>
                <p:cNvSpPr>
                  <a:spLocks noChangeArrowheads="1"/>
                </p:cNvSpPr>
                <p:nvPr/>
              </p:nvSpPr>
              <p:spPr bwMode="auto">
                <a:xfrm>
                  <a:off x="0" y="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36" name="Group 9"/>
              <p:cNvGrpSpPr>
                <a:grpSpLocks/>
              </p:cNvGrpSpPr>
              <p:nvPr/>
            </p:nvGrpSpPr>
            <p:grpSpPr bwMode="auto">
              <a:xfrm>
                <a:off x="1440" y="0"/>
                <a:ext cx="1440" cy="384"/>
                <a:chOff x="1440" y="0"/>
                <a:chExt cx="1440" cy="384"/>
              </a:xfrm>
            </p:grpSpPr>
            <p:sp>
              <p:nvSpPr>
                <p:cNvPr id="73803" name="Rectangle 10"/>
                <p:cNvSpPr>
                  <a:spLocks noChangeArrowheads="1"/>
                </p:cNvSpPr>
                <p:nvPr/>
              </p:nvSpPr>
              <p:spPr bwMode="auto">
                <a:xfrm>
                  <a:off x="1440"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zh-CN" altLang="en-US" sz="1400" b="1">
                      <a:latin typeface="宋体" pitchFamily="2" charset="-122"/>
                    </a:rPr>
                    <a:t>表项值（</a:t>
                  </a:r>
                  <a:r>
                    <a:rPr kumimoji="1" lang="en-US" altLang="zh-CN" sz="1400" b="1">
                      <a:latin typeface="宋体" pitchFamily="2" charset="-122"/>
                    </a:rPr>
                    <a:t>16</a:t>
                  </a:r>
                  <a:r>
                    <a:rPr kumimoji="1" lang="zh-CN" altLang="en-US" sz="1400" b="1">
                      <a:latin typeface="宋体" pitchFamily="2" charset="-122"/>
                    </a:rPr>
                    <a:t>位）</a:t>
                  </a:r>
                  <a:endParaRPr kumimoji="1" lang="zh-CN" altLang="en-US" sz="1400" b="1">
                    <a:latin typeface="宋体" pitchFamily="2" charset="-122"/>
                    <a:cs typeface="Times New Roman" pitchFamily="18" charset="0"/>
                  </a:endParaRPr>
                </a:p>
                <a:p>
                  <a:pPr algn="ctr" eaLnBrk="0" hangingPunct="0"/>
                  <a:endParaRPr kumimoji="1" lang="en-US" altLang="zh-CN" sz="1400" b="1">
                    <a:latin typeface="Times New Roman" pitchFamily="18" charset="0"/>
                  </a:endParaRPr>
                </a:p>
              </p:txBody>
            </p:sp>
            <p:sp>
              <p:nvSpPr>
                <p:cNvPr id="73804" name="Rectangle 11"/>
                <p:cNvSpPr>
                  <a:spLocks noChangeArrowheads="1"/>
                </p:cNvSpPr>
                <p:nvPr/>
              </p:nvSpPr>
              <p:spPr bwMode="auto">
                <a:xfrm>
                  <a:off x="1440" y="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37" name="Group 12"/>
              <p:cNvGrpSpPr>
                <a:grpSpLocks/>
              </p:cNvGrpSpPr>
              <p:nvPr/>
            </p:nvGrpSpPr>
            <p:grpSpPr bwMode="auto">
              <a:xfrm>
                <a:off x="2880" y="0"/>
                <a:ext cx="1440" cy="384"/>
                <a:chOff x="2880" y="0"/>
                <a:chExt cx="1440" cy="384"/>
              </a:xfrm>
            </p:grpSpPr>
            <p:sp>
              <p:nvSpPr>
                <p:cNvPr id="73801" name="Rectangle 13"/>
                <p:cNvSpPr>
                  <a:spLocks noChangeArrowheads="1"/>
                </p:cNvSpPr>
                <p:nvPr/>
              </p:nvSpPr>
              <p:spPr bwMode="auto">
                <a:xfrm>
                  <a:off x="2880"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zh-CN" altLang="en-US" sz="1400" b="1">
                      <a:latin typeface="宋体" pitchFamily="2" charset="-122"/>
                    </a:rPr>
                    <a:t>表项值（</a:t>
                  </a:r>
                  <a:r>
                    <a:rPr kumimoji="1" lang="en-US" altLang="zh-CN" sz="1400" b="1">
                      <a:latin typeface="宋体" pitchFamily="2" charset="-122"/>
                    </a:rPr>
                    <a:t>32</a:t>
                  </a:r>
                  <a:r>
                    <a:rPr kumimoji="1" lang="zh-CN" altLang="en-US" sz="1400" b="1">
                      <a:latin typeface="宋体" pitchFamily="2" charset="-122"/>
                    </a:rPr>
                    <a:t>位）</a:t>
                  </a:r>
                  <a:endParaRPr kumimoji="1" lang="zh-CN" altLang="en-US" sz="1400" b="1">
                    <a:latin typeface="宋体" pitchFamily="2" charset="-122"/>
                    <a:cs typeface="Times New Roman" pitchFamily="18" charset="0"/>
                  </a:endParaRPr>
                </a:p>
                <a:p>
                  <a:pPr algn="ctr" eaLnBrk="0" hangingPunct="0"/>
                  <a:endParaRPr kumimoji="1" lang="en-US" altLang="zh-CN" sz="1400" b="1">
                    <a:latin typeface="Times New Roman" pitchFamily="18" charset="0"/>
                  </a:endParaRPr>
                </a:p>
              </p:txBody>
            </p:sp>
            <p:sp>
              <p:nvSpPr>
                <p:cNvPr id="73802" name="Rectangle 14"/>
                <p:cNvSpPr>
                  <a:spLocks noChangeArrowheads="1"/>
                </p:cNvSpPr>
                <p:nvPr/>
              </p:nvSpPr>
              <p:spPr bwMode="auto">
                <a:xfrm>
                  <a:off x="2880" y="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38" name="Group 15"/>
              <p:cNvGrpSpPr>
                <a:grpSpLocks/>
              </p:cNvGrpSpPr>
              <p:nvPr/>
            </p:nvGrpSpPr>
            <p:grpSpPr bwMode="auto">
              <a:xfrm>
                <a:off x="4320" y="0"/>
                <a:ext cx="1440" cy="384"/>
                <a:chOff x="4320" y="0"/>
                <a:chExt cx="1440" cy="384"/>
              </a:xfrm>
            </p:grpSpPr>
            <p:sp>
              <p:nvSpPr>
                <p:cNvPr id="73799" name="Rectangle 16"/>
                <p:cNvSpPr>
                  <a:spLocks noChangeArrowheads="1"/>
                </p:cNvSpPr>
                <p:nvPr/>
              </p:nvSpPr>
              <p:spPr bwMode="auto">
                <a:xfrm>
                  <a:off x="4320" y="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kumimoji="1" lang="zh-CN" altLang="en-US" sz="1400" b="1">
                      <a:latin typeface="宋体" pitchFamily="2" charset="-122"/>
                    </a:rPr>
                    <a:t>簇描述信息含义</a:t>
                  </a:r>
                  <a:endParaRPr kumimoji="1" lang="zh-CN" altLang="en-US" sz="1400" b="1">
                    <a:latin typeface="宋体" pitchFamily="2" charset="-122"/>
                    <a:cs typeface="Times New Roman" pitchFamily="18" charset="0"/>
                  </a:endParaRPr>
                </a:p>
                <a:p>
                  <a:pPr algn="ctr" eaLnBrk="0" hangingPunct="0"/>
                  <a:endParaRPr kumimoji="1" lang="en-US" altLang="zh-CN" sz="1400" b="1">
                    <a:latin typeface="Times New Roman" pitchFamily="18" charset="0"/>
                  </a:endParaRPr>
                </a:p>
              </p:txBody>
            </p:sp>
            <p:sp>
              <p:nvSpPr>
                <p:cNvPr id="73800" name="Rectangle 17"/>
                <p:cNvSpPr>
                  <a:spLocks noChangeArrowheads="1"/>
                </p:cNvSpPr>
                <p:nvPr/>
              </p:nvSpPr>
              <p:spPr bwMode="auto">
                <a:xfrm>
                  <a:off x="4320" y="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39" name="Group 18"/>
              <p:cNvGrpSpPr>
                <a:grpSpLocks/>
              </p:cNvGrpSpPr>
              <p:nvPr/>
            </p:nvGrpSpPr>
            <p:grpSpPr bwMode="auto">
              <a:xfrm>
                <a:off x="0" y="384"/>
                <a:ext cx="1440" cy="384"/>
                <a:chOff x="0" y="384"/>
                <a:chExt cx="1440" cy="384"/>
              </a:xfrm>
            </p:grpSpPr>
            <p:sp>
              <p:nvSpPr>
                <p:cNvPr id="73797" name="Rectangle 19"/>
                <p:cNvSpPr>
                  <a:spLocks noChangeArrowheads="1"/>
                </p:cNvSpPr>
                <p:nvPr/>
              </p:nvSpPr>
              <p:spPr bwMode="auto">
                <a:xfrm>
                  <a:off x="0"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8" name="Rectangle 20"/>
                <p:cNvSpPr>
                  <a:spLocks noChangeArrowheads="1"/>
                </p:cNvSpPr>
                <p:nvPr/>
              </p:nvSpPr>
              <p:spPr bwMode="auto">
                <a:xfrm>
                  <a:off x="0" y="384"/>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0" name="Group 21"/>
              <p:cNvGrpSpPr>
                <a:grpSpLocks/>
              </p:cNvGrpSpPr>
              <p:nvPr/>
            </p:nvGrpSpPr>
            <p:grpSpPr bwMode="auto">
              <a:xfrm>
                <a:off x="1440" y="384"/>
                <a:ext cx="1440" cy="384"/>
                <a:chOff x="1440" y="384"/>
                <a:chExt cx="1440" cy="384"/>
              </a:xfrm>
            </p:grpSpPr>
            <p:sp>
              <p:nvSpPr>
                <p:cNvPr id="73795" name="Rectangle 22"/>
                <p:cNvSpPr>
                  <a:spLocks noChangeArrowheads="1"/>
                </p:cNvSpPr>
                <p:nvPr/>
              </p:nvSpPr>
              <p:spPr bwMode="auto">
                <a:xfrm>
                  <a:off x="1440"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0000H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6" name="Rectangle 23"/>
                <p:cNvSpPr>
                  <a:spLocks noChangeArrowheads="1"/>
                </p:cNvSpPr>
                <p:nvPr/>
              </p:nvSpPr>
              <p:spPr bwMode="auto">
                <a:xfrm>
                  <a:off x="1440" y="384"/>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1" name="Group 24"/>
              <p:cNvGrpSpPr>
                <a:grpSpLocks/>
              </p:cNvGrpSpPr>
              <p:nvPr/>
            </p:nvGrpSpPr>
            <p:grpSpPr bwMode="auto">
              <a:xfrm>
                <a:off x="2880" y="384"/>
                <a:ext cx="1440" cy="384"/>
                <a:chOff x="2880" y="384"/>
                <a:chExt cx="1440" cy="384"/>
              </a:xfrm>
            </p:grpSpPr>
            <p:sp>
              <p:nvSpPr>
                <p:cNvPr id="73793" name="Rectangle 25"/>
                <p:cNvSpPr>
                  <a:spLocks noChangeArrowheads="1"/>
                </p:cNvSpPr>
                <p:nvPr/>
              </p:nvSpPr>
              <p:spPr bwMode="auto">
                <a:xfrm>
                  <a:off x="2880"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00000000H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4" name="Rectangle 26"/>
                <p:cNvSpPr>
                  <a:spLocks noChangeArrowheads="1"/>
                </p:cNvSpPr>
                <p:nvPr/>
              </p:nvSpPr>
              <p:spPr bwMode="auto">
                <a:xfrm>
                  <a:off x="2880" y="384"/>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2" name="Group 27"/>
              <p:cNvGrpSpPr>
                <a:grpSpLocks/>
              </p:cNvGrpSpPr>
              <p:nvPr/>
            </p:nvGrpSpPr>
            <p:grpSpPr bwMode="auto">
              <a:xfrm>
                <a:off x="4320" y="384"/>
                <a:ext cx="1440" cy="384"/>
                <a:chOff x="4320" y="384"/>
                <a:chExt cx="1440" cy="384"/>
              </a:xfrm>
            </p:grpSpPr>
            <p:sp>
              <p:nvSpPr>
                <p:cNvPr id="73791" name="Rectangle 28"/>
                <p:cNvSpPr>
                  <a:spLocks noChangeArrowheads="1"/>
                </p:cNvSpPr>
                <p:nvPr/>
              </p:nvSpPr>
              <p:spPr bwMode="auto">
                <a:xfrm>
                  <a:off x="4320" y="38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a:t>
                  </a:r>
                  <a:r>
                    <a:rPr kumimoji="1" lang="zh-CN" altLang="en-US" sz="1400" b="1">
                      <a:latin typeface="宋体" pitchFamily="2" charset="-122"/>
                    </a:rPr>
                    <a:t>值（未分配使用）</a:t>
                  </a:r>
                  <a:endParaRPr kumimoji="1" lang="zh-CN" altLang="en-US"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2" name="Rectangle 29"/>
                <p:cNvSpPr>
                  <a:spLocks noChangeArrowheads="1"/>
                </p:cNvSpPr>
                <p:nvPr/>
              </p:nvSpPr>
              <p:spPr bwMode="auto">
                <a:xfrm>
                  <a:off x="4320" y="384"/>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3" name="Group 30"/>
              <p:cNvGrpSpPr>
                <a:grpSpLocks/>
              </p:cNvGrpSpPr>
              <p:nvPr/>
            </p:nvGrpSpPr>
            <p:grpSpPr bwMode="auto">
              <a:xfrm>
                <a:off x="0" y="768"/>
                <a:ext cx="1440" cy="384"/>
                <a:chOff x="0" y="768"/>
                <a:chExt cx="1440" cy="384"/>
              </a:xfrm>
            </p:grpSpPr>
            <p:sp>
              <p:nvSpPr>
                <p:cNvPr id="73789" name="Rectangle 31"/>
                <p:cNvSpPr>
                  <a:spLocks noChangeArrowheads="1"/>
                </p:cNvSpPr>
                <p:nvPr/>
              </p:nvSpPr>
              <p:spPr bwMode="auto">
                <a:xfrm>
                  <a:off x="0"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001H</a:t>
                  </a:r>
                  <a:r>
                    <a:rPr kumimoji="1" lang="en-US" altLang="zh-CN" sz="1400" b="1">
                      <a:latin typeface="Times New Roman" pitchFamily="18" charset="0"/>
                    </a:rPr>
                    <a:t>—</a:t>
                  </a:r>
                  <a:r>
                    <a:rPr kumimoji="1" lang="en-US" altLang="zh-CN" sz="1400" b="1">
                      <a:latin typeface="宋体" pitchFamily="2" charset="-122"/>
                    </a:rPr>
                    <a:t>FEFH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90" name="Rectangle 32"/>
                <p:cNvSpPr>
                  <a:spLocks noChangeArrowheads="1"/>
                </p:cNvSpPr>
                <p:nvPr/>
              </p:nvSpPr>
              <p:spPr bwMode="auto">
                <a:xfrm>
                  <a:off x="0" y="768"/>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4" name="Group 33"/>
              <p:cNvGrpSpPr>
                <a:grpSpLocks/>
              </p:cNvGrpSpPr>
              <p:nvPr/>
            </p:nvGrpSpPr>
            <p:grpSpPr bwMode="auto">
              <a:xfrm>
                <a:off x="1440" y="768"/>
                <a:ext cx="1440" cy="384"/>
                <a:chOff x="1440" y="768"/>
                <a:chExt cx="1440" cy="384"/>
              </a:xfrm>
            </p:grpSpPr>
            <p:sp>
              <p:nvSpPr>
                <p:cNvPr id="73787" name="Rectangle 34"/>
                <p:cNvSpPr>
                  <a:spLocks noChangeArrowheads="1"/>
                </p:cNvSpPr>
                <p:nvPr/>
              </p:nvSpPr>
              <p:spPr bwMode="auto">
                <a:xfrm>
                  <a:off x="1440"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0001--FFEFH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88" name="Rectangle 35"/>
                <p:cNvSpPr>
                  <a:spLocks noChangeArrowheads="1"/>
                </p:cNvSpPr>
                <p:nvPr/>
              </p:nvSpPr>
              <p:spPr bwMode="auto">
                <a:xfrm>
                  <a:off x="1440" y="768"/>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5" name="Group 36"/>
              <p:cNvGrpSpPr>
                <a:grpSpLocks/>
              </p:cNvGrpSpPr>
              <p:nvPr/>
            </p:nvGrpSpPr>
            <p:grpSpPr bwMode="auto">
              <a:xfrm>
                <a:off x="2880" y="768"/>
                <a:ext cx="1440" cy="384"/>
                <a:chOff x="2880" y="768"/>
                <a:chExt cx="1440" cy="384"/>
              </a:xfrm>
            </p:grpSpPr>
            <p:sp>
              <p:nvSpPr>
                <p:cNvPr id="73785" name="Rectangle 37"/>
                <p:cNvSpPr>
                  <a:spLocks noChangeArrowheads="1"/>
                </p:cNvSpPr>
                <p:nvPr/>
              </p:nvSpPr>
              <p:spPr bwMode="auto">
                <a:xfrm>
                  <a:off x="2880"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00000001--FFFFFFEFH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86" name="Rectangle 38"/>
                <p:cNvSpPr>
                  <a:spLocks noChangeArrowheads="1"/>
                </p:cNvSpPr>
                <p:nvPr/>
              </p:nvSpPr>
              <p:spPr bwMode="auto">
                <a:xfrm>
                  <a:off x="2880" y="768"/>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6" name="Group 39"/>
              <p:cNvGrpSpPr>
                <a:grpSpLocks/>
              </p:cNvGrpSpPr>
              <p:nvPr/>
            </p:nvGrpSpPr>
            <p:grpSpPr bwMode="auto">
              <a:xfrm>
                <a:off x="4320" y="768"/>
                <a:ext cx="1440" cy="384"/>
                <a:chOff x="4320" y="768"/>
                <a:chExt cx="1440" cy="384"/>
              </a:xfrm>
            </p:grpSpPr>
            <p:sp>
              <p:nvSpPr>
                <p:cNvPr id="73783" name="Rectangle 40"/>
                <p:cNvSpPr>
                  <a:spLocks noChangeArrowheads="1"/>
                </p:cNvSpPr>
                <p:nvPr/>
              </p:nvSpPr>
              <p:spPr bwMode="auto">
                <a:xfrm>
                  <a:off x="4320" y="768"/>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Times New Roman" pitchFamily="18" charset="0"/>
                    </a:rPr>
                    <a:t>“</a:t>
                  </a:r>
                  <a:r>
                    <a:rPr kumimoji="1" lang="zh-CN" altLang="en-US" sz="1400" b="1">
                      <a:latin typeface="宋体" pitchFamily="2" charset="-122"/>
                    </a:rPr>
                    <a:t>一个簇号</a:t>
                  </a:r>
                  <a:r>
                    <a:rPr kumimoji="1" lang="zh-CN" altLang="en-US" sz="1400" b="1">
                      <a:latin typeface="Times New Roman" pitchFamily="18" charset="0"/>
                    </a:rPr>
                    <a:t>”</a:t>
                  </a:r>
                  <a:r>
                    <a:rPr kumimoji="1" lang="zh-CN" altLang="en-US" sz="1400" b="1">
                      <a:latin typeface="宋体" pitchFamily="2" charset="-122"/>
                    </a:rPr>
                    <a:t>（已占用或可用区）</a:t>
                  </a:r>
                  <a:endParaRPr kumimoji="1" lang="zh-CN" altLang="en-US" sz="1400" b="1">
                    <a:latin typeface="Times New Roman" pitchFamily="18" charset="0"/>
                  </a:endParaRPr>
                </a:p>
              </p:txBody>
            </p:sp>
            <p:sp>
              <p:nvSpPr>
                <p:cNvPr id="73784" name="Rectangle 41"/>
                <p:cNvSpPr>
                  <a:spLocks noChangeArrowheads="1"/>
                </p:cNvSpPr>
                <p:nvPr/>
              </p:nvSpPr>
              <p:spPr bwMode="auto">
                <a:xfrm>
                  <a:off x="4320" y="768"/>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7" name="Group 42"/>
              <p:cNvGrpSpPr>
                <a:grpSpLocks/>
              </p:cNvGrpSpPr>
              <p:nvPr/>
            </p:nvGrpSpPr>
            <p:grpSpPr bwMode="auto">
              <a:xfrm>
                <a:off x="0" y="1152"/>
                <a:ext cx="1440" cy="384"/>
                <a:chOff x="0" y="1152"/>
                <a:chExt cx="1440" cy="384"/>
              </a:xfrm>
            </p:grpSpPr>
            <p:sp>
              <p:nvSpPr>
                <p:cNvPr id="73781" name="Rectangle 43"/>
                <p:cNvSpPr>
                  <a:spLocks noChangeArrowheads="1"/>
                </p:cNvSpPr>
                <p:nvPr/>
              </p:nvSpPr>
              <p:spPr bwMode="auto">
                <a:xfrm>
                  <a:off x="0"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FF0H--FF6H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82" name="Rectangle 44"/>
                <p:cNvSpPr>
                  <a:spLocks noChangeArrowheads="1"/>
                </p:cNvSpPr>
                <p:nvPr/>
              </p:nvSpPr>
              <p:spPr bwMode="auto">
                <a:xfrm>
                  <a:off x="0" y="1152"/>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8" name="Group 45"/>
              <p:cNvGrpSpPr>
                <a:grpSpLocks/>
              </p:cNvGrpSpPr>
              <p:nvPr/>
            </p:nvGrpSpPr>
            <p:grpSpPr bwMode="auto">
              <a:xfrm>
                <a:off x="1440" y="1152"/>
                <a:ext cx="1440" cy="384"/>
                <a:chOff x="1440" y="1152"/>
                <a:chExt cx="1440" cy="384"/>
              </a:xfrm>
            </p:grpSpPr>
            <p:sp>
              <p:nvSpPr>
                <p:cNvPr id="73779" name="Rectangle 46"/>
                <p:cNvSpPr>
                  <a:spLocks noChangeArrowheads="1"/>
                </p:cNvSpPr>
                <p:nvPr/>
              </p:nvSpPr>
              <p:spPr bwMode="auto">
                <a:xfrm>
                  <a:off x="1440"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FFF0--FFF6H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80" name="Rectangle 47"/>
                <p:cNvSpPr>
                  <a:spLocks noChangeArrowheads="1"/>
                </p:cNvSpPr>
                <p:nvPr/>
              </p:nvSpPr>
              <p:spPr bwMode="auto">
                <a:xfrm>
                  <a:off x="1440" y="1152"/>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49" name="Group 48"/>
              <p:cNvGrpSpPr>
                <a:grpSpLocks/>
              </p:cNvGrpSpPr>
              <p:nvPr/>
            </p:nvGrpSpPr>
            <p:grpSpPr bwMode="auto">
              <a:xfrm>
                <a:off x="2880" y="1152"/>
                <a:ext cx="1440" cy="384"/>
                <a:chOff x="2880" y="1152"/>
                <a:chExt cx="1440" cy="384"/>
              </a:xfrm>
            </p:grpSpPr>
            <p:sp>
              <p:nvSpPr>
                <p:cNvPr id="73777" name="Rectangle 49"/>
                <p:cNvSpPr>
                  <a:spLocks noChangeArrowheads="1"/>
                </p:cNvSpPr>
                <p:nvPr/>
              </p:nvSpPr>
              <p:spPr bwMode="auto">
                <a:xfrm>
                  <a:off x="2880"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FFFFFFF0--FFFFFFF6H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8" name="Rectangle 50"/>
                <p:cNvSpPr>
                  <a:spLocks noChangeArrowheads="1"/>
                </p:cNvSpPr>
                <p:nvPr/>
              </p:nvSpPr>
              <p:spPr bwMode="auto">
                <a:xfrm>
                  <a:off x="2880" y="1152"/>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0" name="Group 51"/>
              <p:cNvGrpSpPr>
                <a:grpSpLocks/>
              </p:cNvGrpSpPr>
              <p:nvPr/>
            </p:nvGrpSpPr>
            <p:grpSpPr bwMode="auto">
              <a:xfrm>
                <a:off x="4320" y="1152"/>
                <a:ext cx="1440" cy="384"/>
                <a:chOff x="4320" y="1152"/>
                <a:chExt cx="1440" cy="384"/>
              </a:xfrm>
            </p:grpSpPr>
            <p:sp>
              <p:nvSpPr>
                <p:cNvPr id="73775" name="Rectangle 52"/>
                <p:cNvSpPr>
                  <a:spLocks noChangeArrowheads="1"/>
                </p:cNvSpPr>
                <p:nvPr/>
              </p:nvSpPr>
              <p:spPr bwMode="auto">
                <a:xfrm>
                  <a:off x="4320" y="115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1400" b="1">
                      <a:latin typeface="宋体" pitchFamily="2" charset="-122"/>
                    </a:rPr>
                    <a:t>保留</a:t>
                  </a:r>
                  <a:endParaRPr kumimoji="1" lang="zh-CN" altLang="en-US"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6" name="Rectangle 53"/>
                <p:cNvSpPr>
                  <a:spLocks noChangeArrowheads="1"/>
                </p:cNvSpPr>
                <p:nvPr/>
              </p:nvSpPr>
              <p:spPr bwMode="auto">
                <a:xfrm>
                  <a:off x="4320" y="1152"/>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1" name="Group 54"/>
              <p:cNvGrpSpPr>
                <a:grpSpLocks/>
              </p:cNvGrpSpPr>
              <p:nvPr/>
            </p:nvGrpSpPr>
            <p:grpSpPr bwMode="auto">
              <a:xfrm>
                <a:off x="0" y="1536"/>
                <a:ext cx="1440" cy="384"/>
                <a:chOff x="0" y="1536"/>
                <a:chExt cx="1440" cy="384"/>
              </a:xfrm>
            </p:grpSpPr>
            <p:sp>
              <p:nvSpPr>
                <p:cNvPr id="73773" name="Rectangle 55"/>
                <p:cNvSpPr>
                  <a:spLocks noChangeArrowheads="1"/>
                </p:cNvSpPr>
                <p:nvPr/>
              </p:nvSpPr>
              <p:spPr bwMode="auto">
                <a:xfrm>
                  <a:off x="0"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FF7H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4" name="Rectangle 56"/>
                <p:cNvSpPr>
                  <a:spLocks noChangeArrowheads="1"/>
                </p:cNvSpPr>
                <p:nvPr/>
              </p:nvSpPr>
              <p:spPr bwMode="auto">
                <a:xfrm>
                  <a:off x="0" y="1536"/>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2" name="Group 57"/>
              <p:cNvGrpSpPr>
                <a:grpSpLocks/>
              </p:cNvGrpSpPr>
              <p:nvPr/>
            </p:nvGrpSpPr>
            <p:grpSpPr bwMode="auto">
              <a:xfrm>
                <a:off x="1440" y="1536"/>
                <a:ext cx="1440" cy="384"/>
                <a:chOff x="1440" y="1536"/>
                <a:chExt cx="1440" cy="384"/>
              </a:xfrm>
            </p:grpSpPr>
            <p:sp>
              <p:nvSpPr>
                <p:cNvPr id="73771" name="Rectangle 58"/>
                <p:cNvSpPr>
                  <a:spLocks noChangeArrowheads="1"/>
                </p:cNvSpPr>
                <p:nvPr/>
              </p:nvSpPr>
              <p:spPr bwMode="auto">
                <a:xfrm>
                  <a:off x="1440"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FFF7H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2" name="Rectangle 59"/>
                <p:cNvSpPr>
                  <a:spLocks noChangeArrowheads="1"/>
                </p:cNvSpPr>
                <p:nvPr/>
              </p:nvSpPr>
              <p:spPr bwMode="auto">
                <a:xfrm>
                  <a:off x="1440" y="1536"/>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3" name="Group 60"/>
              <p:cNvGrpSpPr>
                <a:grpSpLocks/>
              </p:cNvGrpSpPr>
              <p:nvPr/>
            </p:nvGrpSpPr>
            <p:grpSpPr bwMode="auto">
              <a:xfrm>
                <a:off x="2880" y="1536"/>
                <a:ext cx="1440" cy="384"/>
                <a:chOff x="2880" y="1536"/>
                <a:chExt cx="1440" cy="384"/>
              </a:xfrm>
            </p:grpSpPr>
            <p:sp>
              <p:nvSpPr>
                <p:cNvPr id="73769" name="Rectangle 61"/>
                <p:cNvSpPr>
                  <a:spLocks noChangeArrowheads="1"/>
                </p:cNvSpPr>
                <p:nvPr/>
              </p:nvSpPr>
              <p:spPr bwMode="auto">
                <a:xfrm>
                  <a:off x="2880"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FFFFFFF7H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70" name="Rectangle 62"/>
                <p:cNvSpPr>
                  <a:spLocks noChangeArrowheads="1"/>
                </p:cNvSpPr>
                <p:nvPr/>
              </p:nvSpPr>
              <p:spPr bwMode="auto">
                <a:xfrm>
                  <a:off x="2880" y="1536"/>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4" name="Group 63"/>
              <p:cNvGrpSpPr>
                <a:grpSpLocks/>
              </p:cNvGrpSpPr>
              <p:nvPr/>
            </p:nvGrpSpPr>
            <p:grpSpPr bwMode="auto">
              <a:xfrm>
                <a:off x="4320" y="1536"/>
                <a:ext cx="1440" cy="384"/>
                <a:chOff x="4320" y="1536"/>
                <a:chExt cx="1440" cy="384"/>
              </a:xfrm>
            </p:grpSpPr>
            <p:sp>
              <p:nvSpPr>
                <p:cNvPr id="73767" name="Rectangle 64"/>
                <p:cNvSpPr>
                  <a:spLocks noChangeArrowheads="1"/>
                </p:cNvSpPr>
                <p:nvPr/>
              </p:nvSpPr>
              <p:spPr bwMode="auto">
                <a:xfrm>
                  <a:off x="4320" y="1536"/>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1400" b="1">
                      <a:latin typeface="宋体" pitchFamily="2" charset="-122"/>
                    </a:rPr>
                    <a:t>坏簇</a:t>
                  </a:r>
                  <a:endParaRPr kumimoji="1" lang="zh-CN" altLang="en-US"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8" name="Rectangle 65"/>
                <p:cNvSpPr>
                  <a:spLocks noChangeArrowheads="1"/>
                </p:cNvSpPr>
                <p:nvPr/>
              </p:nvSpPr>
              <p:spPr bwMode="auto">
                <a:xfrm>
                  <a:off x="4320" y="1536"/>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5" name="Group 66"/>
              <p:cNvGrpSpPr>
                <a:grpSpLocks/>
              </p:cNvGrpSpPr>
              <p:nvPr/>
            </p:nvGrpSpPr>
            <p:grpSpPr bwMode="auto">
              <a:xfrm>
                <a:off x="0" y="1920"/>
                <a:ext cx="1440" cy="384"/>
                <a:chOff x="0" y="1920"/>
                <a:chExt cx="1440" cy="384"/>
              </a:xfrm>
            </p:grpSpPr>
            <p:sp>
              <p:nvSpPr>
                <p:cNvPr id="73765" name="Rectangle 67"/>
                <p:cNvSpPr>
                  <a:spLocks noChangeArrowheads="1"/>
                </p:cNvSpPr>
                <p:nvPr/>
              </p:nvSpPr>
              <p:spPr bwMode="auto">
                <a:xfrm>
                  <a:off x="0"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FF8H</a:t>
                  </a:r>
                  <a:r>
                    <a:rPr kumimoji="1" lang="en-US" altLang="zh-CN" sz="1400" b="1">
                      <a:latin typeface="Times New Roman" pitchFamily="18" charset="0"/>
                    </a:rPr>
                    <a:t>—</a:t>
                  </a:r>
                  <a:r>
                    <a:rPr kumimoji="1" lang="en-US" altLang="zh-CN" sz="1400" b="1">
                      <a:latin typeface="宋体" pitchFamily="2" charset="-122"/>
                    </a:rPr>
                    <a:t>FFFH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6" name="Rectangle 68"/>
                <p:cNvSpPr>
                  <a:spLocks noChangeArrowheads="1"/>
                </p:cNvSpPr>
                <p:nvPr/>
              </p:nvSpPr>
              <p:spPr bwMode="auto">
                <a:xfrm>
                  <a:off x="0" y="192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6" name="Group 69"/>
              <p:cNvGrpSpPr>
                <a:grpSpLocks/>
              </p:cNvGrpSpPr>
              <p:nvPr/>
            </p:nvGrpSpPr>
            <p:grpSpPr bwMode="auto">
              <a:xfrm>
                <a:off x="1440" y="1920"/>
                <a:ext cx="1440" cy="384"/>
                <a:chOff x="1440" y="1920"/>
                <a:chExt cx="1440" cy="384"/>
              </a:xfrm>
            </p:grpSpPr>
            <p:sp>
              <p:nvSpPr>
                <p:cNvPr id="73763" name="Rectangle 70"/>
                <p:cNvSpPr>
                  <a:spLocks noChangeArrowheads="1"/>
                </p:cNvSpPr>
                <p:nvPr/>
              </p:nvSpPr>
              <p:spPr bwMode="auto">
                <a:xfrm>
                  <a:off x="1440"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FFF8H--FFFFH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4" name="Rectangle 71"/>
                <p:cNvSpPr>
                  <a:spLocks noChangeArrowheads="1"/>
                </p:cNvSpPr>
                <p:nvPr/>
              </p:nvSpPr>
              <p:spPr bwMode="auto">
                <a:xfrm>
                  <a:off x="1440" y="192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7" name="Group 72"/>
              <p:cNvGrpSpPr>
                <a:grpSpLocks/>
              </p:cNvGrpSpPr>
              <p:nvPr/>
            </p:nvGrpSpPr>
            <p:grpSpPr bwMode="auto">
              <a:xfrm>
                <a:off x="2880" y="1920"/>
                <a:ext cx="1440" cy="384"/>
                <a:chOff x="2880" y="1920"/>
                <a:chExt cx="1440" cy="384"/>
              </a:xfrm>
            </p:grpSpPr>
            <p:sp>
              <p:nvSpPr>
                <p:cNvPr id="73761" name="Rectangle 73"/>
                <p:cNvSpPr>
                  <a:spLocks noChangeArrowheads="1"/>
                </p:cNvSpPr>
                <p:nvPr/>
              </p:nvSpPr>
              <p:spPr bwMode="auto">
                <a:xfrm>
                  <a:off x="2880"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FFFFFFF8--FFFFFFFFH</a:t>
                  </a:r>
                  <a:endParaRPr kumimoji="1" lang="en-US" altLang="zh-CN"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2" name="Rectangle 74"/>
                <p:cNvSpPr>
                  <a:spLocks noChangeArrowheads="1"/>
                </p:cNvSpPr>
                <p:nvPr/>
              </p:nvSpPr>
              <p:spPr bwMode="auto">
                <a:xfrm>
                  <a:off x="2880" y="192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3758" name="Group 75"/>
              <p:cNvGrpSpPr>
                <a:grpSpLocks/>
              </p:cNvGrpSpPr>
              <p:nvPr/>
            </p:nvGrpSpPr>
            <p:grpSpPr bwMode="auto">
              <a:xfrm>
                <a:off x="4320" y="1920"/>
                <a:ext cx="1440" cy="384"/>
                <a:chOff x="4320" y="1920"/>
                <a:chExt cx="1440" cy="384"/>
              </a:xfrm>
            </p:grpSpPr>
            <p:sp>
              <p:nvSpPr>
                <p:cNvPr id="73759" name="Rectangle 76"/>
                <p:cNvSpPr>
                  <a:spLocks noChangeArrowheads="1"/>
                </p:cNvSpPr>
                <p:nvPr/>
              </p:nvSpPr>
              <p:spPr bwMode="auto">
                <a:xfrm>
                  <a:off x="4320" y="1920"/>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1400" b="1">
                      <a:latin typeface="宋体" pitchFamily="2" charset="-122"/>
                    </a:rPr>
                    <a:t>"EOF"</a:t>
                  </a:r>
                  <a:r>
                    <a:rPr kumimoji="1" lang="zh-CN" altLang="en-US" sz="1400" b="1">
                      <a:latin typeface="宋体" pitchFamily="2" charset="-122"/>
                    </a:rPr>
                    <a:t>（文件结束簇）</a:t>
                  </a:r>
                  <a:endParaRPr kumimoji="1" lang="zh-CN" altLang="en-US" sz="1400" b="1">
                    <a:latin typeface="宋体" pitchFamily="2" charset="-122"/>
                    <a:cs typeface="Times New Roman" pitchFamily="18" charset="0"/>
                  </a:endParaRPr>
                </a:p>
                <a:p>
                  <a:pPr eaLnBrk="0" hangingPunct="0"/>
                  <a:endParaRPr kumimoji="1" lang="en-US" altLang="zh-CN" sz="1400" b="1">
                    <a:latin typeface="Times New Roman" pitchFamily="18" charset="0"/>
                  </a:endParaRPr>
                </a:p>
              </p:txBody>
            </p:sp>
            <p:sp>
              <p:nvSpPr>
                <p:cNvPr id="73760" name="Rectangle 77"/>
                <p:cNvSpPr>
                  <a:spLocks noChangeArrowheads="1"/>
                </p:cNvSpPr>
                <p:nvPr/>
              </p:nvSpPr>
              <p:spPr bwMode="auto">
                <a:xfrm>
                  <a:off x="4320" y="1920"/>
                  <a:ext cx="14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73734" name="Rectangle 78"/>
            <p:cNvSpPr>
              <a:spLocks noChangeArrowheads="1"/>
            </p:cNvSpPr>
            <p:nvPr/>
          </p:nvSpPr>
          <p:spPr bwMode="auto">
            <a:xfrm>
              <a:off x="-3" y="-3"/>
              <a:ext cx="5766" cy="231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44450"/>
            <a:ext cx="8229600" cy="1143000"/>
          </a:xfrm>
        </p:spPr>
        <p:txBody>
          <a:bodyPr/>
          <a:lstStyle/>
          <a:p>
            <a:pPr eaLnBrk="1" hangingPunct="1"/>
            <a:r>
              <a:rPr lang="zh-CN" altLang="en-US"/>
              <a:t>文件分配表举例</a:t>
            </a:r>
          </a:p>
        </p:txBody>
      </p:sp>
      <p:graphicFrame>
        <p:nvGraphicFramePr>
          <p:cNvPr id="10242" name="Object 4"/>
          <p:cNvGraphicFramePr>
            <a:graphicFrameLocks noGrp="1" noChangeAspect="1"/>
          </p:cNvGraphicFramePr>
          <p:nvPr>
            <p:ph type="dgm" idx="4294967295"/>
          </p:nvPr>
        </p:nvGraphicFramePr>
        <p:xfrm>
          <a:off x="0" y="1600200"/>
          <a:ext cx="8229600" cy="3848100"/>
        </p:xfrm>
        <a:graphic>
          <a:graphicData uri="http://schemas.openxmlformats.org/presentationml/2006/ole">
            <mc:AlternateContent xmlns:mc="http://schemas.openxmlformats.org/markup-compatibility/2006">
              <mc:Choice xmlns:v="urn:schemas-microsoft-com:vml" Requires="v">
                <p:oleObj spid="_x0000_s10262" r:id="rId4" imgW="5296814" imgH="2100986" progId="">
                  <p:embed/>
                </p:oleObj>
              </mc:Choice>
              <mc:Fallback>
                <p:oleObj r:id="rId4" imgW="5296814" imgH="2100986"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82296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Rectangle 3"/>
          <p:cNvSpPr>
            <a:spLocks noChangeArrowheads="1"/>
          </p:cNvSpPr>
          <p:nvPr/>
        </p:nvSpPr>
        <p:spPr bwMode="auto">
          <a:xfrm>
            <a:off x="1924050" y="2376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45" name="Rectangle 5"/>
          <p:cNvSpPr>
            <a:spLocks noChangeArrowheads="1"/>
          </p:cNvSpPr>
          <p:nvPr/>
        </p:nvSpPr>
        <p:spPr bwMode="auto">
          <a:xfrm>
            <a:off x="827088" y="5373688"/>
            <a:ext cx="78486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tx1"/>
              </a:buClr>
              <a:buSzPct val="75000"/>
              <a:buFont typeface="Wingdings" pitchFamily="2" charset="2"/>
              <a:buChar char="l"/>
            </a:pPr>
            <a:r>
              <a:rPr kumimoji="1" lang="zh-CN" altLang="en-US" sz="2400"/>
              <a:t>每个文件的目录项中都给出了它在卷上的首簇号 </a:t>
            </a:r>
          </a:p>
          <a:p>
            <a:pPr>
              <a:lnSpc>
                <a:spcPct val="90000"/>
              </a:lnSpc>
              <a:spcBef>
                <a:spcPct val="50000"/>
              </a:spcBef>
              <a:buClr>
                <a:schemeClr val="tx1"/>
              </a:buClr>
              <a:buSzPct val="75000"/>
              <a:buFont typeface="Wingdings" pitchFamily="2" charset="2"/>
              <a:buChar char="l"/>
            </a:pPr>
            <a:r>
              <a:rPr kumimoji="1" lang="zh-CN" altLang="en-US" sz="2400"/>
              <a:t>每个已分配簇包含指向文件的下一个簇的簇编号</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1573213" y="44450"/>
            <a:ext cx="7570787" cy="1143000"/>
          </a:xfrm>
        </p:spPr>
        <p:txBody>
          <a:bodyPr/>
          <a:lstStyle/>
          <a:p>
            <a:pPr eaLnBrk="1" hangingPunct="1"/>
            <a:r>
              <a:rPr lang="zh-CN" altLang="en-US"/>
              <a:t>（</a:t>
            </a:r>
            <a:r>
              <a:rPr lang="en-US" altLang="zh-CN"/>
              <a:t>3</a:t>
            </a:r>
            <a:r>
              <a:rPr lang="zh-CN" altLang="en-US"/>
              <a:t>） </a:t>
            </a:r>
            <a:r>
              <a:rPr lang="en-US" altLang="zh-CN"/>
              <a:t>FAT</a:t>
            </a:r>
            <a:r>
              <a:rPr lang="zh-CN" altLang="en-US"/>
              <a:t>根目录 </a:t>
            </a:r>
          </a:p>
        </p:txBody>
      </p:sp>
      <p:sp>
        <p:nvSpPr>
          <p:cNvPr id="74755" name="Rectangle 3"/>
          <p:cNvSpPr>
            <a:spLocks noGrp="1" noChangeArrowheads="1"/>
          </p:cNvSpPr>
          <p:nvPr>
            <p:ph type="body" idx="4294967295"/>
          </p:nvPr>
        </p:nvSpPr>
        <p:spPr>
          <a:xfrm>
            <a:off x="0" y="1600200"/>
            <a:ext cx="8229600" cy="1293813"/>
          </a:xfrm>
        </p:spPr>
        <p:txBody>
          <a:bodyPr>
            <a:normAutofit fontScale="85000" lnSpcReduction="10000"/>
          </a:bodyPr>
          <a:lstStyle/>
          <a:p>
            <a:pPr eaLnBrk="1" hangingPunct="1">
              <a:lnSpc>
                <a:spcPct val="90000"/>
              </a:lnSpc>
            </a:pPr>
            <a:r>
              <a:rPr lang="zh-CN" altLang="en-US" sz="2400" b="0"/>
              <a:t>在硬盘上，根目录有</a:t>
            </a:r>
            <a:r>
              <a:rPr lang="en-US" altLang="zh-CN" sz="2400" b="0"/>
              <a:t>512</a:t>
            </a:r>
            <a:r>
              <a:rPr lang="zh-CN" altLang="en-US" sz="2400" b="0"/>
              <a:t>项。 </a:t>
            </a:r>
          </a:p>
          <a:p>
            <a:pPr eaLnBrk="1" hangingPunct="1">
              <a:lnSpc>
                <a:spcPct val="90000"/>
              </a:lnSpc>
            </a:pPr>
            <a:r>
              <a:rPr lang="zh-CN" altLang="en-US" sz="2400" b="0"/>
              <a:t>位于根目录上的每个文件和子目录，在根目录中都包含一个目录项。 </a:t>
            </a:r>
          </a:p>
          <a:p>
            <a:pPr eaLnBrk="1" hangingPunct="1">
              <a:lnSpc>
                <a:spcPct val="90000"/>
              </a:lnSpc>
            </a:pPr>
            <a:r>
              <a:rPr lang="zh-CN" altLang="en-US" sz="2400" b="0"/>
              <a:t>每个目录项的大小为</a:t>
            </a:r>
            <a:r>
              <a:rPr lang="en-US" altLang="zh-CN" sz="2400" b="0"/>
              <a:t>32</a:t>
            </a:r>
            <a:r>
              <a:rPr lang="zh-CN" altLang="en-US" sz="2400" b="0"/>
              <a:t>字节 </a:t>
            </a:r>
          </a:p>
        </p:txBody>
      </p:sp>
      <p:grpSp>
        <p:nvGrpSpPr>
          <p:cNvPr id="74756" name="Group 4"/>
          <p:cNvGrpSpPr>
            <a:grpSpLocks/>
          </p:cNvGrpSpPr>
          <p:nvPr/>
        </p:nvGrpSpPr>
        <p:grpSpPr bwMode="auto">
          <a:xfrm>
            <a:off x="1116013" y="3284538"/>
            <a:ext cx="7277100" cy="2773362"/>
            <a:chOff x="-3" y="-3"/>
            <a:chExt cx="3672" cy="3462"/>
          </a:xfrm>
        </p:grpSpPr>
        <p:grpSp>
          <p:nvGrpSpPr>
            <p:cNvPr id="74757" name="Group 5"/>
            <p:cNvGrpSpPr>
              <a:grpSpLocks/>
            </p:cNvGrpSpPr>
            <p:nvPr/>
          </p:nvGrpSpPr>
          <p:grpSpPr bwMode="auto">
            <a:xfrm>
              <a:off x="0" y="0"/>
              <a:ext cx="3666" cy="3456"/>
              <a:chOff x="0" y="0"/>
              <a:chExt cx="3666" cy="3456"/>
            </a:xfrm>
          </p:grpSpPr>
          <p:grpSp>
            <p:nvGrpSpPr>
              <p:cNvPr id="74759" name="Group 6"/>
              <p:cNvGrpSpPr>
                <a:grpSpLocks/>
              </p:cNvGrpSpPr>
              <p:nvPr/>
            </p:nvGrpSpPr>
            <p:grpSpPr bwMode="auto">
              <a:xfrm>
                <a:off x="0" y="0"/>
                <a:ext cx="1222" cy="384"/>
                <a:chOff x="0" y="0"/>
                <a:chExt cx="1222" cy="384"/>
              </a:xfrm>
            </p:grpSpPr>
            <p:sp>
              <p:nvSpPr>
                <p:cNvPr id="74838" name="Rectangle 7"/>
                <p:cNvSpPr>
                  <a:spLocks noChangeArrowheads="1"/>
                </p:cNvSpPr>
                <p:nvPr/>
              </p:nvSpPr>
              <p:spPr bwMode="auto">
                <a:xfrm>
                  <a:off x="43" y="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字节偏移量（</a:t>
                  </a:r>
                  <a:r>
                    <a:rPr kumimoji="1" lang="en-US" altLang="zh-CN" sz="1600" b="1">
                      <a:latin typeface="Times New Roman" pitchFamily="18" charset="0"/>
                    </a:rPr>
                    <a:t>16</a:t>
                  </a:r>
                  <a:r>
                    <a:rPr kumimoji="1" lang="zh-CN" altLang="en-US" sz="1600" b="1">
                      <a:latin typeface="Times New Roman" pitchFamily="18" charset="0"/>
                    </a:rPr>
                    <a:t>进制）</a:t>
                  </a:r>
                </a:p>
              </p:txBody>
            </p:sp>
            <p:sp>
              <p:nvSpPr>
                <p:cNvPr id="74839" name="Rectangle 8"/>
                <p:cNvSpPr>
                  <a:spLocks noChangeArrowheads="1"/>
                </p:cNvSpPr>
                <p:nvPr/>
              </p:nvSpPr>
              <p:spPr bwMode="auto">
                <a:xfrm>
                  <a:off x="0" y="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0" name="Group 9"/>
              <p:cNvGrpSpPr>
                <a:grpSpLocks/>
              </p:cNvGrpSpPr>
              <p:nvPr/>
            </p:nvGrpSpPr>
            <p:grpSpPr bwMode="auto">
              <a:xfrm>
                <a:off x="1222" y="0"/>
                <a:ext cx="1222" cy="384"/>
                <a:chOff x="1222" y="0"/>
                <a:chExt cx="1222" cy="384"/>
              </a:xfrm>
            </p:grpSpPr>
            <p:sp>
              <p:nvSpPr>
                <p:cNvPr id="74836" name="Rectangle 10"/>
                <p:cNvSpPr>
                  <a:spLocks noChangeArrowheads="1"/>
                </p:cNvSpPr>
                <p:nvPr/>
              </p:nvSpPr>
              <p:spPr bwMode="auto">
                <a:xfrm>
                  <a:off x="1265" y="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域长</a:t>
                  </a:r>
                </a:p>
                <a:p>
                  <a:pPr algn="ctr" eaLnBrk="0" hangingPunct="0"/>
                  <a:endParaRPr kumimoji="1" lang="en-US" altLang="zh-CN" sz="1600" b="1">
                    <a:latin typeface="Times New Roman" pitchFamily="18" charset="0"/>
                  </a:endParaRPr>
                </a:p>
              </p:txBody>
            </p:sp>
            <p:sp>
              <p:nvSpPr>
                <p:cNvPr id="74837" name="Rectangle 11"/>
                <p:cNvSpPr>
                  <a:spLocks noChangeArrowheads="1"/>
                </p:cNvSpPr>
                <p:nvPr/>
              </p:nvSpPr>
              <p:spPr bwMode="auto">
                <a:xfrm>
                  <a:off x="1222" y="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1" name="Group 12"/>
              <p:cNvGrpSpPr>
                <a:grpSpLocks/>
              </p:cNvGrpSpPr>
              <p:nvPr/>
            </p:nvGrpSpPr>
            <p:grpSpPr bwMode="auto">
              <a:xfrm>
                <a:off x="2444" y="0"/>
                <a:ext cx="1222" cy="384"/>
                <a:chOff x="2444" y="0"/>
                <a:chExt cx="1222" cy="384"/>
              </a:xfrm>
            </p:grpSpPr>
            <p:sp>
              <p:nvSpPr>
                <p:cNvPr id="74834" name="Rectangle 13"/>
                <p:cNvSpPr>
                  <a:spLocks noChangeArrowheads="1"/>
                </p:cNvSpPr>
                <p:nvPr/>
              </p:nvSpPr>
              <p:spPr bwMode="auto">
                <a:xfrm>
                  <a:off x="2487" y="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含义</a:t>
                  </a:r>
                </a:p>
              </p:txBody>
            </p:sp>
            <p:sp>
              <p:nvSpPr>
                <p:cNvPr id="74835" name="Rectangle 14"/>
                <p:cNvSpPr>
                  <a:spLocks noChangeArrowheads="1"/>
                </p:cNvSpPr>
                <p:nvPr/>
              </p:nvSpPr>
              <p:spPr bwMode="auto">
                <a:xfrm>
                  <a:off x="2444" y="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2" name="Group 15"/>
              <p:cNvGrpSpPr>
                <a:grpSpLocks/>
              </p:cNvGrpSpPr>
              <p:nvPr/>
            </p:nvGrpSpPr>
            <p:grpSpPr bwMode="auto">
              <a:xfrm>
                <a:off x="0" y="384"/>
                <a:ext cx="1222" cy="384"/>
                <a:chOff x="0" y="384"/>
                <a:chExt cx="1222" cy="384"/>
              </a:xfrm>
            </p:grpSpPr>
            <p:sp>
              <p:nvSpPr>
                <p:cNvPr id="74832" name="Rectangle 16"/>
                <p:cNvSpPr>
                  <a:spLocks noChangeArrowheads="1"/>
                </p:cNvSpPr>
                <p:nvPr/>
              </p:nvSpPr>
              <p:spPr bwMode="auto">
                <a:xfrm>
                  <a:off x="43" y="38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00h</a:t>
                  </a:r>
                </a:p>
              </p:txBody>
            </p:sp>
            <p:sp>
              <p:nvSpPr>
                <p:cNvPr id="74833" name="Rectangle 17"/>
                <p:cNvSpPr>
                  <a:spLocks noChangeArrowheads="1"/>
                </p:cNvSpPr>
                <p:nvPr/>
              </p:nvSpPr>
              <p:spPr bwMode="auto">
                <a:xfrm>
                  <a:off x="0" y="38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3" name="Group 18"/>
              <p:cNvGrpSpPr>
                <a:grpSpLocks/>
              </p:cNvGrpSpPr>
              <p:nvPr/>
            </p:nvGrpSpPr>
            <p:grpSpPr bwMode="auto">
              <a:xfrm>
                <a:off x="1222" y="384"/>
                <a:ext cx="1222" cy="384"/>
                <a:chOff x="1222" y="384"/>
                <a:chExt cx="1222" cy="384"/>
              </a:xfrm>
            </p:grpSpPr>
            <p:sp>
              <p:nvSpPr>
                <p:cNvPr id="74830" name="Rectangle 19"/>
                <p:cNvSpPr>
                  <a:spLocks noChangeArrowheads="1"/>
                </p:cNvSpPr>
                <p:nvPr/>
              </p:nvSpPr>
              <p:spPr bwMode="auto">
                <a:xfrm>
                  <a:off x="1265" y="38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8</a:t>
                  </a:r>
                </a:p>
              </p:txBody>
            </p:sp>
            <p:sp>
              <p:nvSpPr>
                <p:cNvPr id="74831" name="Rectangle 20"/>
                <p:cNvSpPr>
                  <a:spLocks noChangeArrowheads="1"/>
                </p:cNvSpPr>
                <p:nvPr/>
              </p:nvSpPr>
              <p:spPr bwMode="auto">
                <a:xfrm>
                  <a:off x="1222" y="38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4" name="Group 21"/>
              <p:cNvGrpSpPr>
                <a:grpSpLocks/>
              </p:cNvGrpSpPr>
              <p:nvPr/>
            </p:nvGrpSpPr>
            <p:grpSpPr bwMode="auto">
              <a:xfrm>
                <a:off x="2444" y="384"/>
                <a:ext cx="1222" cy="384"/>
                <a:chOff x="2444" y="384"/>
                <a:chExt cx="1222" cy="384"/>
              </a:xfrm>
            </p:grpSpPr>
            <p:sp>
              <p:nvSpPr>
                <p:cNvPr id="74828" name="Rectangle 22"/>
                <p:cNvSpPr>
                  <a:spLocks noChangeArrowheads="1"/>
                </p:cNvSpPr>
                <p:nvPr/>
              </p:nvSpPr>
              <p:spPr bwMode="auto">
                <a:xfrm>
                  <a:off x="2487" y="38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文件名</a:t>
                  </a:r>
                </a:p>
              </p:txBody>
            </p:sp>
            <p:sp>
              <p:nvSpPr>
                <p:cNvPr id="74829" name="Rectangle 23"/>
                <p:cNvSpPr>
                  <a:spLocks noChangeArrowheads="1"/>
                </p:cNvSpPr>
                <p:nvPr/>
              </p:nvSpPr>
              <p:spPr bwMode="auto">
                <a:xfrm>
                  <a:off x="2444" y="38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5" name="Group 24"/>
              <p:cNvGrpSpPr>
                <a:grpSpLocks/>
              </p:cNvGrpSpPr>
              <p:nvPr/>
            </p:nvGrpSpPr>
            <p:grpSpPr bwMode="auto">
              <a:xfrm>
                <a:off x="0" y="768"/>
                <a:ext cx="1222" cy="384"/>
                <a:chOff x="0" y="768"/>
                <a:chExt cx="1222" cy="384"/>
              </a:xfrm>
            </p:grpSpPr>
            <p:sp>
              <p:nvSpPr>
                <p:cNvPr id="74826" name="Rectangle 25"/>
                <p:cNvSpPr>
                  <a:spLocks noChangeArrowheads="1"/>
                </p:cNvSpPr>
                <p:nvPr/>
              </p:nvSpPr>
              <p:spPr bwMode="auto">
                <a:xfrm>
                  <a:off x="43" y="76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08h</a:t>
                  </a:r>
                </a:p>
              </p:txBody>
            </p:sp>
            <p:sp>
              <p:nvSpPr>
                <p:cNvPr id="74827" name="Rectangle 26"/>
                <p:cNvSpPr>
                  <a:spLocks noChangeArrowheads="1"/>
                </p:cNvSpPr>
                <p:nvPr/>
              </p:nvSpPr>
              <p:spPr bwMode="auto">
                <a:xfrm>
                  <a:off x="0" y="76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6" name="Group 27"/>
              <p:cNvGrpSpPr>
                <a:grpSpLocks/>
              </p:cNvGrpSpPr>
              <p:nvPr/>
            </p:nvGrpSpPr>
            <p:grpSpPr bwMode="auto">
              <a:xfrm>
                <a:off x="1222" y="768"/>
                <a:ext cx="1222" cy="384"/>
                <a:chOff x="1222" y="768"/>
                <a:chExt cx="1222" cy="384"/>
              </a:xfrm>
            </p:grpSpPr>
            <p:sp>
              <p:nvSpPr>
                <p:cNvPr id="74824" name="Rectangle 28"/>
                <p:cNvSpPr>
                  <a:spLocks noChangeArrowheads="1"/>
                </p:cNvSpPr>
                <p:nvPr/>
              </p:nvSpPr>
              <p:spPr bwMode="auto">
                <a:xfrm>
                  <a:off x="1265" y="76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3</a:t>
                  </a:r>
                </a:p>
              </p:txBody>
            </p:sp>
            <p:sp>
              <p:nvSpPr>
                <p:cNvPr id="74825" name="Rectangle 29"/>
                <p:cNvSpPr>
                  <a:spLocks noChangeArrowheads="1"/>
                </p:cNvSpPr>
                <p:nvPr/>
              </p:nvSpPr>
              <p:spPr bwMode="auto">
                <a:xfrm>
                  <a:off x="1222" y="76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7" name="Group 30"/>
              <p:cNvGrpSpPr>
                <a:grpSpLocks/>
              </p:cNvGrpSpPr>
              <p:nvPr/>
            </p:nvGrpSpPr>
            <p:grpSpPr bwMode="auto">
              <a:xfrm>
                <a:off x="2444" y="768"/>
                <a:ext cx="1222" cy="384"/>
                <a:chOff x="2444" y="768"/>
                <a:chExt cx="1222" cy="384"/>
              </a:xfrm>
            </p:grpSpPr>
            <p:sp>
              <p:nvSpPr>
                <p:cNvPr id="74822" name="Rectangle 31"/>
                <p:cNvSpPr>
                  <a:spLocks noChangeArrowheads="1"/>
                </p:cNvSpPr>
                <p:nvPr/>
              </p:nvSpPr>
              <p:spPr bwMode="auto">
                <a:xfrm>
                  <a:off x="2487" y="76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文件扩展名</a:t>
                  </a:r>
                </a:p>
              </p:txBody>
            </p:sp>
            <p:sp>
              <p:nvSpPr>
                <p:cNvPr id="74823" name="Rectangle 32"/>
                <p:cNvSpPr>
                  <a:spLocks noChangeArrowheads="1"/>
                </p:cNvSpPr>
                <p:nvPr/>
              </p:nvSpPr>
              <p:spPr bwMode="auto">
                <a:xfrm>
                  <a:off x="2444" y="76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8" name="Group 33"/>
              <p:cNvGrpSpPr>
                <a:grpSpLocks/>
              </p:cNvGrpSpPr>
              <p:nvPr/>
            </p:nvGrpSpPr>
            <p:grpSpPr bwMode="auto">
              <a:xfrm>
                <a:off x="0" y="1152"/>
                <a:ext cx="1222" cy="384"/>
                <a:chOff x="0" y="1152"/>
                <a:chExt cx="1222" cy="384"/>
              </a:xfrm>
            </p:grpSpPr>
            <p:sp>
              <p:nvSpPr>
                <p:cNvPr id="74820" name="Rectangle 34"/>
                <p:cNvSpPr>
                  <a:spLocks noChangeArrowheads="1"/>
                </p:cNvSpPr>
                <p:nvPr/>
              </p:nvSpPr>
              <p:spPr bwMode="auto">
                <a:xfrm>
                  <a:off x="43" y="115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0Bh</a:t>
                  </a:r>
                </a:p>
              </p:txBody>
            </p:sp>
            <p:sp>
              <p:nvSpPr>
                <p:cNvPr id="74821" name="Rectangle 35"/>
                <p:cNvSpPr>
                  <a:spLocks noChangeArrowheads="1"/>
                </p:cNvSpPr>
                <p:nvPr/>
              </p:nvSpPr>
              <p:spPr bwMode="auto">
                <a:xfrm>
                  <a:off x="0" y="115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69" name="Group 36"/>
              <p:cNvGrpSpPr>
                <a:grpSpLocks/>
              </p:cNvGrpSpPr>
              <p:nvPr/>
            </p:nvGrpSpPr>
            <p:grpSpPr bwMode="auto">
              <a:xfrm>
                <a:off x="1222" y="1152"/>
                <a:ext cx="1222" cy="384"/>
                <a:chOff x="1222" y="1152"/>
                <a:chExt cx="1222" cy="384"/>
              </a:xfrm>
            </p:grpSpPr>
            <p:sp>
              <p:nvSpPr>
                <p:cNvPr id="74818" name="Rectangle 37"/>
                <p:cNvSpPr>
                  <a:spLocks noChangeArrowheads="1"/>
                </p:cNvSpPr>
                <p:nvPr/>
              </p:nvSpPr>
              <p:spPr bwMode="auto">
                <a:xfrm>
                  <a:off x="1265" y="115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a:t>
                  </a:r>
                </a:p>
              </p:txBody>
            </p:sp>
            <p:sp>
              <p:nvSpPr>
                <p:cNvPr id="74819" name="Rectangle 38"/>
                <p:cNvSpPr>
                  <a:spLocks noChangeArrowheads="1"/>
                </p:cNvSpPr>
                <p:nvPr/>
              </p:nvSpPr>
              <p:spPr bwMode="auto">
                <a:xfrm>
                  <a:off x="1222" y="115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0" name="Group 39"/>
              <p:cNvGrpSpPr>
                <a:grpSpLocks/>
              </p:cNvGrpSpPr>
              <p:nvPr/>
            </p:nvGrpSpPr>
            <p:grpSpPr bwMode="auto">
              <a:xfrm>
                <a:off x="2444" y="1152"/>
                <a:ext cx="1222" cy="384"/>
                <a:chOff x="2444" y="1152"/>
                <a:chExt cx="1222" cy="384"/>
              </a:xfrm>
            </p:grpSpPr>
            <p:sp>
              <p:nvSpPr>
                <p:cNvPr id="74816" name="Rectangle 40"/>
                <p:cNvSpPr>
                  <a:spLocks noChangeArrowheads="1"/>
                </p:cNvSpPr>
                <p:nvPr/>
              </p:nvSpPr>
              <p:spPr bwMode="auto">
                <a:xfrm>
                  <a:off x="2487" y="115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文件属性字节</a:t>
                  </a:r>
                </a:p>
              </p:txBody>
            </p:sp>
            <p:sp>
              <p:nvSpPr>
                <p:cNvPr id="74817" name="Rectangle 41"/>
                <p:cNvSpPr>
                  <a:spLocks noChangeArrowheads="1"/>
                </p:cNvSpPr>
                <p:nvPr/>
              </p:nvSpPr>
              <p:spPr bwMode="auto">
                <a:xfrm>
                  <a:off x="2444" y="115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1" name="Group 42"/>
              <p:cNvGrpSpPr>
                <a:grpSpLocks/>
              </p:cNvGrpSpPr>
              <p:nvPr/>
            </p:nvGrpSpPr>
            <p:grpSpPr bwMode="auto">
              <a:xfrm>
                <a:off x="0" y="1536"/>
                <a:ext cx="1222" cy="384"/>
                <a:chOff x="0" y="1536"/>
                <a:chExt cx="1222" cy="384"/>
              </a:xfrm>
            </p:grpSpPr>
            <p:sp>
              <p:nvSpPr>
                <p:cNvPr id="74814" name="Rectangle 43"/>
                <p:cNvSpPr>
                  <a:spLocks noChangeArrowheads="1"/>
                </p:cNvSpPr>
                <p:nvPr/>
              </p:nvSpPr>
              <p:spPr bwMode="auto">
                <a:xfrm>
                  <a:off x="43" y="1536"/>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0Ch</a:t>
                  </a:r>
                </a:p>
              </p:txBody>
            </p:sp>
            <p:sp>
              <p:nvSpPr>
                <p:cNvPr id="74815" name="Rectangle 44"/>
                <p:cNvSpPr>
                  <a:spLocks noChangeArrowheads="1"/>
                </p:cNvSpPr>
                <p:nvPr/>
              </p:nvSpPr>
              <p:spPr bwMode="auto">
                <a:xfrm>
                  <a:off x="0" y="1536"/>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2" name="Group 45"/>
              <p:cNvGrpSpPr>
                <a:grpSpLocks/>
              </p:cNvGrpSpPr>
              <p:nvPr/>
            </p:nvGrpSpPr>
            <p:grpSpPr bwMode="auto">
              <a:xfrm>
                <a:off x="1222" y="1536"/>
                <a:ext cx="1222" cy="384"/>
                <a:chOff x="1222" y="1536"/>
                <a:chExt cx="1222" cy="384"/>
              </a:xfrm>
            </p:grpSpPr>
            <p:sp>
              <p:nvSpPr>
                <p:cNvPr id="74812" name="Rectangle 46"/>
                <p:cNvSpPr>
                  <a:spLocks noChangeArrowheads="1"/>
                </p:cNvSpPr>
                <p:nvPr/>
              </p:nvSpPr>
              <p:spPr bwMode="auto">
                <a:xfrm>
                  <a:off x="1265" y="1536"/>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10</a:t>
                  </a:r>
                </a:p>
              </p:txBody>
            </p:sp>
            <p:sp>
              <p:nvSpPr>
                <p:cNvPr id="74813" name="Rectangle 47"/>
                <p:cNvSpPr>
                  <a:spLocks noChangeArrowheads="1"/>
                </p:cNvSpPr>
                <p:nvPr/>
              </p:nvSpPr>
              <p:spPr bwMode="auto">
                <a:xfrm>
                  <a:off x="1222" y="1536"/>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3" name="Group 48"/>
              <p:cNvGrpSpPr>
                <a:grpSpLocks/>
              </p:cNvGrpSpPr>
              <p:nvPr/>
            </p:nvGrpSpPr>
            <p:grpSpPr bwMode="auto">
              <a:xfrm>
                <a:off x="2444" y="1536"/>
                <a:ext cx="1222" cy="384"/>
                <a:chOff x="2444" y="1536"/>
                <a:chExt cx="1222" cy="384"/>
              </a:xfrm>
            </p:grpSpPr>
            <p:sp>
              <p:nvSpPr>
                <p:cNvPr id="74810" name="Rectangle 49"/>
                <p:cNvSpPr>
                  <a:spLocks noChangeArrowheads="1"/>
                </p:cNvSpPr>
                <p:nvPr/>
              </p:nvSpPr>
              <p:spPr bwMode="auto">
                <a:xfrm>
                  <a:off x="2487" y="1536"/>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保留</a:t>
                  </a:r>
                </a:p>
              </p:txBody>
            </p:sp>
            <p:sp>
              <p:nvSpPr>
                <p:cNvPr id="74811" name="Rectangle 50"/>
                <p:cNvSpPr>
                  <a:spLocks noChangeArrowheads="1"/>
                </p:cNvSpPr>
                <p:nvPr/>
              </p:nvSpPr>
              <p:spPr bwMode="auto">
                <a:xfrm>
                  <a:off x="2444" y="1536"/>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4" name="Group 51"/>
              <p:cNvGrpSpPr>
                <a:grpSpLocks/>
              </p:cNvGrpSpPr>
              <p:nvPr/>
            </p:nvGrpSpPr>
            <p:grpSpPr bwMode="auto">
              <a:xfrm>
                <a:off x="0" y="1920"/>
                <a:ext cx="1222" cy="384"/>
                <a:chOff x="0" y="1920"/>
                <a:chExt cx="1222" cy="384"/>
              </a:xfrm>
            </p:grpSpPr>
            <p:sp>
              <p:nvSpPr>
                <p:cNvPr id="74808" name="Rectangle 52"/>
                <p:cNvSpPr>
                  <a:spLocks noChangeArrowheads="1"/>
                </p:cNvSpPr>
                <p:nvPr/>
              </p:nvSpPr>
              <p:spPr bwMode="auto">
                <a:xfrm>
                  <a:off x="43" y="192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16h</a:t>
                  </a:r>
                </a:p>
              </p:txBody>
            </p:sp>
            <p:sp>
              <p:nvSpPr>
                <p:cNvPr id="74809" name="Rectangle 53"/>
                <p:cNvSpPr>
                  <a:spLocks noChangeArrowheads="1"/>
                </p:cNvSpPr>
                <p:nvPr/>
              </p:nvSpPr>
              <p:spPr bwMode="auto">
                <a:xfrm>
                  <a:off x="0" y="192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5" name="Group 54"/>
              <p:cNvGrpSpPr>
                <a:grpSpLocks/>
              </p:cNvGrpSpPr>
              <p:nvPr/>
            </p:nvGrpSpPr>
            <p:grpSpPr bwMode="auto">
              <a:xfrm>
                <a:off x="1222" y="1920"/>
                <a:ext cx="1222" cy="384"/>
                <a:chOff x="1222" y="1920"/>
                <a:chExt cx="1222" cy="384"/>
              </a:xfrm>
            </p:grpSpPr>
            <p:sp>
              <p:nvSpPr>
                <p:cNvPr id="74806" name="Rectangle 55"/>
                <p:cNvSpPr>
                  <a:spLocks noChangeArrowheads="1"/>
                </p:cNvSpPr>
                <p:nvPr/>
              </p:nvSpPr>
              <p:spPr bwMode="auto">
                <a:xfrm>
                  <a:off x="1265" y="192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2</a:t>
                  </a:r>
                </a:p>
              </p:txBody>
            </p:sp>
            <p:sp>
              <p:nvSpPr>
                <p:cNvPr id="74807" name="Rectangle 56"/>
                <p:cNvSpPr>
                  <a:spLocks noChangeArrowheads="1"/>
                </p:cNvSpPr>
                <p:nvPr/>
              </p:nvSpPr>
              <p:spPr bwMode="auto">
                <a:xfrm>
                  <a:off x="1222" y="192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6" name="Group 57"/>
              <p:cNvGrpSpPr>
                <a:grpSpLocks/>
              </p:cNvGrpSpPr>
              <p:nvPr/>
            </p:nvGrpSpPr>
            <p:grpSpPr bwMode="auto">
              <a:xfrm>
                <a:off x="2444" y="1920"/>
                <a:ext cx="1222" cy="384"/>
                <a:chOff x="2444" y="1920"/>
                <a:chExt cx="1222" cy="384"/>
              </a:xfrm>
            </p:grpSpPr>
            <p:sp>
              <p:nvSpPr>
                <p:cNvPr id="74804" name="Rectangle 58"/>
                <p:cNvSpPr>
                  <a:spLocks noChangeArrowheads="1"/>
                </p:cNvSpPr>
                <p:nvPr/>
              </p:nvSpPr>
              <p:spPr bwMode="auto">
                <a:xfrm>
                  <a:off x="2487" y="1920"/>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最后一次修改时间</a:t>
                  </a:r>
                </a:p>
              </p:txBody>
            </p:sp>
            <p:sp>
              <p:nvSpPr>
                <p:cNvPr id="74805" name="Rectangle 59"/>
                <p:cNvSpPr>
                  <a:spLocks noChangeArrowheads="1"/>
                </p:cNvSpPr>
                <p:nvPr/>
              </p:nvSpPr>
              <p:spPr bwMode="auto">
                <a:xfrm>
                  <a:off x="2444" y="1920"/>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7" name="Group 60"/>
              <p:cNvGrpSpPr>
                <a:grpSpLocks/>
              </p:cNvGrpSpPr>
              <p:nvPr/>
            </p:nvGrpSpPr>
            <p:grpSpPr bwMode="auto">
              <a:xfrm>
                <a:off x="0" y="2304"/>
                <a:ext cx="1222" cy="384"/>
                <a:chOff x="0" y="2304"/>
                <a:chExt cx="1222" cy="384"/>
              </a:xfrm>
            </p:grpSpPr>
            <p:sp>
              <p:nvSpPr>
                <p:cNvPr id="74802" name="Rectangle 61"/>
                <p:cNvSpPr>
                  <a:spLocks noChangeArrowheads="1"/>
                </p:cNvSpPr>
                <p:nvPr/>
              </p:nvSpPr>
              <p:spPr bwMode="auto">
                <a:xfrm>
                  <a:off x="43" y="230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18h</a:t>
                  </a:r>
                </a:p>
              </p:txBody>
            </p:sp>
            <p:sp>
              <p:nvSpPr>
                <p:cNvPr id="74803" name="Rectangle 62"/>
                <p:cNvSpPr>
                  <a:spLocks noChangeArrowheads="1"/>
                </p:cNvSpPr>
                <p:nvPr/>
              </p:nvSpPr>
              <p:spPr bwMode="auto">
                <a:xfrm>
                  <a:off x="0" y="230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8" name="Group 63"/>
              <p:cNvGrpSpPr>
                <a:grpSpLocks/>
              </p:cNvGrpSpPr>
              <p:nvPr/>
            </p:nvGrpSpPr>
            <p:grpSpPr bwMode="auto">
              <a:xfrm>
                <a:off x="1222" y="2304"/>
                <a:ext cx="1222" cy="384"/>
                <a:chOff x="1222" y="2304"/>
                <a:chExt cx="1222" cy="384"/>
              </a:xfrm>
            </p:grpSpPr>
            <p:sp>
              <p:nvSpPr>
                <p:cNvPr id="74800" name="Rectangle 64"/>
                <p:cNvSpPr>
                  <a:spLocks noChangeArrowheads="1"/>
                </p:cNvSpPr>
                <p:nvPr/>
              </p:nvSpPr>
              <p:spPr bwMode="auto">
                <a:xfrm>
                  <a:off x="1265" y="230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2</a:t>
                  </a:r>
                </a:p>
              </p:txBody>
            </p:sp>
            <p:sp>
              <p:nvSpPr>
                <p:cNvPr id="74801" name="Rectangle 65"/>
                <p:cNvSpPr>
                  <a:spLocks noChangeArrowheads="1"/>
                </p:cNvSpPr>
                <p:nvPr/>
              </p:nvSpPr>
              <p:spPr bwMode="auto">
                <a:xfrm>
                  <a:off x="1222" y="230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79" name="Group 66"/>
              <p:cNvGrpSpPr>
                <a:grpSpLocks/>
              </p:cNvGrpSpPr>
              <p:nvPr/>
            </p:nvGrpSpPr>
            <p:grpSpPr bwMode="auto">
              <a:xfrm>
                <a:off x="2444" y="2304"/>
                <a:ext cx="1222" cy="384"/>
                <a:chOff x="2444" y="2304"/>
                <a:chExt cx="1222" cy="384"/>
              </a:xfrm>
            </p:grpSpPr>
            <p:sp>
              <p:nvSpPr>
                <p:cNvPr id="74798" name="Rectangle 67"/>
                <p:cNvSpPr>
                  <a:spLocks noChangeArrowheads="1"/>
                </p:cNvSpPr>
                <p:nvPr/>
              </p:nvSpPr>
              <p:spPr bwMode="auto">
                <a:xfrm>
                  <a:off x="2487" y="2304"/>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最后一次修改日期</a:t>
                  </a:r>
                </a:p>
              </p:txBody>
            </p:sp>
            <p:sp>
              <p:nvSpPr>
                <p:cNvPr id="74799" name="Rectangle 68"/>
                <p:cNvSpPr>
                  <a:spLocks noChangeArrowheads="1"/>
                </p:cNvSpPr>
                <p:nvPr/>
              </p:nvSpPr>
              <p:spPr bwMode="auto">
                <a:xfrm>
                  <a:off x="2444" y="2304"/>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0" name="Group 69"/>
              <p:cNvGrpSpPr>
                <a:grpSpLocks/>
              </p:cNvGrpSpPr>
              <p:nvPr/>
            </p:nvGrpSpPr>
            <p:grpSpPr bwMode="auto">
              <a:xfrm>
                <a:off x="0" y="2688"/>
                <a:ext cx="1222" cy="384"/>
                <a:chOff x="0" y="2688"/>
                <a:chExt cx="1222" cy="384"/>
              </a:xfrm>
            </p:grpSpPr>
            <p:sp>
              <p:nvSpPr>
                <p:cNvPr id="74796" name="Rectangle 70"/>
                <p:cNvSpPr>
                  <a:spLocks noChangeArrowheads="1"/>
                </p:cNvSpPr>
                <p:nvPr/>
              </p:nvSpPr>
              <p:spPr bwMode="auto">
                <a:xfrm>
                  <a:off x="43" y="268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1Ah</a:t>
                  </a:r>
                </a:p>
              </p:txBody>
            </p:sp>
            <p:sp>
              <p:nvSpPr>
                <p:cNvPr id="74797" name="Rectangle 71"/>
                <p:cNvSpPr>
                  <a:spLocks noChangeArrowheads="1"/>
                </p:cNvSpPr>
                <p:nvPr/>
              </p:nvSpPr>
              <p:spPr bwMode="auto">
                <a:xfrm>
                  <a:off x="0" y="268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1" name="Group 72"/>
              <p:cNvGrpSpPr>
                <a:grpSpLocks/>
              </p:cNvGrpSpPr>
              <p:nvPr/>
            </p:nvGrpSpPr>
            <p:grpSpPr bwMode="auto">
              <a:xfrm>
                <a:off x="1222" y="2688"/>
                <a:ext cx="1222" cy="384"/>
                <a:chOff x="1222" y="2688"/>
                <a:chExt cx="1222" cy="384"/>
              </a:xfrm>
            </p:grpSpPr>
            <p:sp>
              <p:nvSpPr>
                <p:cNvPr id="74794" name="Rectangle 73"/>
                <p:cNvSpPr>
                  <a:spLocks noChangeArrowheads="1"/>
                </p:cNvSpPr>
                <p:nvPr/>
              </p:nvSpPr>
              <p:spPr bwMode="auto">
                <a:xfrm>
                  <a:off x="1265" y="268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2</a:t>
                  </a:r>
                </a:p>
              </p:txBody>
            </p:sp>
            <p:sp>
              <p:nvSpPr>
                <p:cNvPr id="74795" name="Rectangle 74"/>
                <p:cNvSpPr>
                  <a:spLocks noChangeArrowheads="1"/>
                </p:cNvSpPr>
                <p:nvPr/>
              </p:nvSpPr>
              <p:spPr bwMode="auto">
                <a:xfrm>
                  <a:off x="1222" y="268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2" name="Group 75"/>
              <p:cNvGrpSpPr>
                <a:grpSpLocks/>
              </p:cNvGrpSpPr>
              <p:nvPr/>
            </p:nvGrpSpPr>
            <p:grpSpPr bwMode="auto">
              <a:xfrm>
                <a:off x="2444" y="2688"/>
                <a:ext cx="1222" cy="384"/>
                <a:chOff x="2444" y="2688"/>
                <a:chExt cx="1222" cy="384"/>
              </a:xfrm>
            </p:grpSpPr>
            <p:sp>
              <p:nvSpPr>
                <p:cNvPr id="74792" name="Rectangle 76"/>
                <p:cNvSpPr>
                  <a:spLocks noChangeArrowheads="1"/>
                </p:cNvSpPr>
                <p:nvPr/>
              </p:nvSpPr>
              <p:spPr bwMode="auto">
                <a:xfrm>
                  <a:off x="2487" y="2688"/>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首簇号</a:t>
                  </a:r>
                </a:p>
              </p:txBody>
            </p:sp>
            <p:sp>
              <p:nvSpPr>
                <p:cNvPr id="74793" name="Rectangle 77"/>
                <p:cNvSpPr>
                  <a:spLocks noChangeArrowheads="1"/>
                </p:cNvSpPr>
                <p:nvPr/>
              </p:nvSpPr>
              <p:spPr bwMode="auto">
                <a:xfrm>
                  <a:off x="2444" y="2688"/>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3" name="Group 78"/>
              <p:cNvGrpSpPr>
                <a:grpSpLocks/>
              </p:cNvGrpSpPr>
              <p:nvPr/>
            </p:nvGrpSpPr>
            <p:grpSpPr bwMode="auto">
              <a:xfrm>
                <a:off x="0" y="3072"/>
                <a:ext cx="1222" cy="384"/>
                <a:chOff x="0" y="3072"/>
                <a:chExt cx="1222" cy="384"/>
              </a:xfrm>
            </p:grpSpPr>
            <p:sp>
              <p:nvSpPr>
                <p:cNvPr id="74790" name="Rectangle 79"/>
                <p:cNvSpPr>
                  <a:spLocks noChangeArrowheads="1"/>
                </p:cNvSpPr>
                <p:nvPr/>
              </p:nvSpPr>
              <p:spPr bwMode="auto">
                <a:xfrm>
                  <a:off x="43" y="307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1Ch</a:t>
                  </a:r>
                </a:p>
              </p:txBody>
            </p:sp>
            <p:sp>
              <p:nvSpPr>
                <p:cNvPr id="74791" name="Rectangle 80"/>
                <p:cNvSpPr>
                  <a:spLocks noChangeArrowheads="1"/>
                </p:cNvSpPr>
                <p:nvPr/>
              </p:nvSpPr>
              <p:spPr bwMode="auto">
                <a:xfrm>
                  <a:off x="0" y="307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4" name="Group 81"/>
              <p:cNvGrpSpPr>
                <a:grpSpLocks/>
              </p:cNvGrpSpPr>
              <p:nvPr/>
            </p:nvGrpSpPr>
            <p:grpSpPr bwMode="auto">
              <a:xfrm>
                <a:off x="1222" y="3072"/>
                <a:ext cx="1222" cy="384"/>
                <a:chOff x="1222" y="3072"/>
                <a:chExt cx="1222" cy="384"/>
              </a:xfrm>
            </p:grpSpPr>
            <p:sp>
              <p:nvSpPr>
                <p:cNvPr id="74788" name="Rectangle 82"/>
                <p:cNvSpPr>
                  <a:spLocks noChangeArrowheads="1"/>
                </p:cNvSpPr>
                <p:nvPr/>
              </p:nvSpPr>
              <p:spPr bwMode="auto">
                <a:xfrm>
                  <a:off x="1265" y="307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zh-CN" sz="1600" b="1">
                      <a:latin typeface="Times New Roman" pitchFamily="18" charset="0"/>
                    </a:rPr>
                    <a:t>4</a:t>
                  </a:r>
                </a:p>
              </p:txBody>
            </p:sp>
            <p:sp>
              <p:nvSpPr>
                <p:cNvPr id="74789" name="Rectangle 83"/>
                <p:cNvSpPr>
                  <a:spLocks noChangeArrowheads="1"/>
                </p:cNvSpPr>
                <p:nvPr/>
              </p:nvSpPr>
              <p:spPr bwMode="auto">
                <a:xfrm>
                  <a:off x="1222" y="307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4785" name="Group 84"/>
              <p:cNvGrpSpPr>
                <a:grpSpLocks/>
              </p:cNvGrpSpPr>
              <p:nvPr/>
            </p:nvGrpSpPr>
            <p:grpSpPr bwMode="auto">
              <a:xfrm>
                <a:off x="2444" y="3072"/>
                <a:ext cx="1222" cy="384"/>
                <a:chOff x="2444" y="3072"/>
                <a:chExt cx="1222" cy="384"/>
              </a:xfrm>
            </p:grpSpPr>
            <p:sp>
              <p:nvSpPr>
                <p:cNvPr id="74786" name="Rectangle 85"/>
                <p:cNvSpPr>
                  <a:spLocks noChangeArrowheads="1"/>
                </p:cNvSpPr>
                <p:nvPr/>
              </p:nvSpPr>
              <p:spPr bwMode="auto">
                <a:xfrm>
                  <a:off x="2487" y="3072"/>
                  <a:ext cx="11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zh-CN" altLang="en-US" sz="1600" b="1">
                      <a:latin typeface="Times New Roman" pitchFamily="18" charset="0"/>
                    </a:rPr>
                    <a:t>文件大小</a:t>
                  </a:r>
                </a:p>
              </p:txBody>
            </p:sp>
            <p:sp>
              <p:nvSpPr>
                <p:cNvPr id="74787" name="Rectangle 86"/>
                <p:cNvSpPr>
                  <a:spLocks noChangeArrowheads="1"/>
                </p:cNvSpPr>
                <p:nvPr/>
              </p:nvSpPr>
              <p:spPr bwMode="auto">
                <a:xfrm>
                  <a:off x="2444" y="3072"/>
                  <a:ext cx="122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74758" name="Rectangle 87"/>
            <p:cNvSpPr>
              <a:spLocks noChangeArrowheads="1"/>
            </p:cNvSpPr>
            <p:nvPr/>
          </p:nvSpPr>
          <p:spPr bwMode="auto">
            <a:xfrm>
              <a:off x="-3" y="-3"/>
              <a:ext cx="3672" cy="346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1573213" y="44450"/>
            <a:ext cx="7570787" cy="1143000"/>
          </a:xfrm>
        </p:spPr>
        <p:txBody>
          <a:bodyPr/>
          <a:lstStyle/>
          <a:p>
            <a:pPr eaLnBrk="1" hangingPunct="1"/>
            <a:r>
              <a:rPr lang="en-US" altLang="zh-CN">
                <a:latin typeface="宋体" pitchFamily="2" charset="-122"/>
              </a:rPr>
              <a:t>(4)FAT</a:t>
            </a:r>
            <a:r>
              <a:rPr lang="zh-CN" altLang="en-US">
                <a:latin typeface="宋体" pitchFamily="2" charset="-122"/>
              </a:rPr>
              <a:t>子目录</a:t>
            </a:r>
            <a:r>
              <a:rPr lang="zh-CN" altLang="en-US"/>
              <a:t> </a:t>
            </a:r>
          </a:p>
        </p:txBody>
      </p:sp>
      <p:sp>
        <p:nvSpPr>
          <p:cNvPr id="75779" name="Rectangle 3"/>
          <p:cNvSpPr>
            <a:spLocks noGrp="1" noChangeArrowheads="1"/>
          </p:cNvSpPr>
          <p:nvPr>
            <p:ph type="body" idx="4294967295"/>
          </p:nvPr>
        </p:nvSpPr>
        <p:spPr>
          <a:xfrm>
            <a:off x="0" y="1600200"/>
            <a:ext cx="8229600" cy="4525963"/>
          </a:xfrm>
        </p:spPr>
        <p:txBody>
          <a:bodyPr/>
          <a:lstStyle/>
          <a:p>
            <a:pPr eaLnBrk="1" hangingPunct="1"/>
            <a:r>
              <a:rPr lang="zh-CN" altLang="en-US" b="0">
                <a:latin typeface="宋体" pitchFamily="2" charset="-122"/>
                <a:cs typeface="Times New Roman" pitchFamily="18" charset="0"/>
              </a:rPr>
              <a:t>子目录是由一个文件来实现的，即目录文件。</a:t>
            </a:r>
            <a:r>
              <a:rPr lang="zh-CN" altLang="en-US" b="0">
                <a:latin typeface="宋体" pitchFamily="2" charset="-122"/>
              </a:rPr>
              <a:t> </a:t>
            </a:r>
          </a:p>
          <a:p>
            <a:pPr eaLnBrk="1" hangingPunct="1"/>
            <a:r>
              <a:rPr lang="zh-CN" altLang="en-US" b="0">
                <a:latin typeface="宋体" pitchFamily="2" charset="-122"/>
                <a:cs typeface="Times New Roman" pitchFamily="18" charset="0"/>
              </a:rPr>
              <a:t>子目录，在根目录表中能够查到其</a:t>
            </a:r>
            <a:r>
              <a:rPr lang="zh-CN" altLang="en-US" b="0">
                <a:latin typeface="宋体" pitchFamily="2" charset="-122"/>
              </a:rPr>
              <a:t>子</a:t>
            </a:r>
            <a:r>
              <a:rPr lang="zh-CN" altLang="en-US" b="0">
                <a:latin typeface="宋体" pitchFamily="2" charset="-122"/>
                <a:cs typeface="Times New Roman" pitchFamily="18" charset="0"/>
              </a:rPr>
              <a:t>目录项</a:t>
            </a:r>
            <a:r>
              <a:rPr lang="zh-CN" altLang="en-US" b="0">
                <a:latin typeface="宋体" pitchFamily="2" charset="-122"/>
              </a:rPr>
              <a:t>。</a:t>
            </a:r>
          </a:p>
          <a:p>
            <a:pPr eaLnBrk="1" hangingPunct="1"/>
            <a:r>
              <a:rPr lang="zh-CN" altLang="en-US" b="0">
                <a:latin typeface="宋体" pitchFamily="2" charset="-122"/>
                <a:cs typeface="Times New Roman" pitchFamily="18" charset="0"/>
              </a:rPr>
              <a:t>根据其首簇号找到</a:t>
            </a:r>
            <a:r>
              <a:rPr lang="zh-CN" altLang="en-US" b="0">
                <a:latin typeface="宋体" pitchFamily="2" charset="-122"/>
              </a:rPr>
              <a:t>子</a:t>
            </a:r>
            <a:r>
              <a:rPr lang="zh-CN" altLang="en-US" b="0">
                <a:latin typeface="宋体" pitchFamily="2" charset="-122"/>
                <a:cs typeface="Times New Roman" pitchFamily="18" charset="0"/>
              </a:rPr>
              <a:t>目录文件的具体位置，其内容为子目录表。 </a:t>
            </a:r>
            <a:endParaRPr lang="zh-CN" altLang="en-US"/>
          </a:p>
          <a:p>
            <a:pPr eaLnBrk="1" hangingPunct="1"/>
            <a:r>
              <a:rPr lang="zh-CN" altLang="en-US" b="0"/>
              <a:t>根目录和子目录的区别 ：是根目录位于磁盘上一个特殊的位置并且具有固定的大小，这样便于查找。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573213" y="44450"/>
            <a:ext cx="7570787" cy="1143000"/>
          </a:xfrm>
        </p:spPr>
        <p:txBody>
          <a:bodyPr/>
          <a:lstStyle/>
          <a:p>
            <a:pPr eaLnBrk="1" hangingPunct="1"/>
            <a:r>
              <a:rPr lang="zh-CN" altLang="en-US">
                <a:latin typeface="宋体" pitchFamily="2" charset="-122"/>
              </a:rPr>
              <a:t>（</a:t>
            </a:r>
            <a:r>
              <a:rPr lang="en-US" altLang="zh-CN">
                <a:latin typeface="宋体" pitchFamily="2" charset="-122"/>
              </a:rPr>
              <a:t>5</a:t>
            </a:r>
            <a:r>
              <a:rPr lang="zh-CN" altLang="en-US">
                <a:latin typeface="宋体" pitchFamily="2" charset="-122"/>
              </a:rPr>
              <a:t>）</a:t>
            </a:r>
            <a:r>
              <a:rPr lang="en-US" altLang="zh-CN">
                <a:latin typeface="宋体" pitchFamily="2" charset="-122"/>
              </a:rPr>
              <a:t>FAT32</a:t>
            </a:r>
            <a:r>
              <a:rPr lang="zh-CN" altLang="en-US">
                <a:latin typeface="宋体" pitchFamily="2" charset="-122"/>
              </a:rPr>
              <a:t>文件系统的扩展</a:t>
            </a:r>
            <a:r>
              <a:rPr lang="zh-CN" altLang="en-US"/>
              <a:t> </a:t>
            </a:r>
          </a:p>
        </p:txBody>
      </p:sp>
      <p:sp>
        <p:nvSpPr>
          <p:cNvPr id="76803" name="Rectangle 3"/>
          <p:cNvSpPr>
            <a:spLocks noGrp="1" noChangeArrowheads="1"/>
          </p:cNvSpPr>
          <p:nvPr>
            <p:ph type="body" idx="4294967295"/>
          </p:nvPr>
        </p:nvSpPr>
        <p:spPr>
          <a:xfrm>
            <a:off x="0" y="1196975"/>
            <a:ext cx="8964613" cy="5040313"/>
          </a:xfrm>
        </p:spPr>
        <p:txBody>
          <a:bodyPr/>
          <a:lstStyle/>
          <a:p>
            <a:pPr eaLnBrk="1" hangingPunct="1"/>
            <a:r>
              <a:rPr lang="zh-CN" altLang="en-US" sz="2800" b="0">
                <a:latin typeface="楷体_GB2312" pitchFamily="49" charset="-122"/>
                <a:ea typeface="楷体_GB2312" pitchFamily="49" charset="-122"/>
              </a:rPr>
              <a:t>微软公司定义了新的基于</a:t>
            </a:r>
            <a:r>
              <a:rPr lang="en-US" altLang="zh-CN" sz="2800" b="0">
                <a:latin typeface="楷体_GB2312" pitchFamily="49" charset="-122"/>
                <a:ea typeface="楷体_GB2312" pitchFamily="49" charset="-122"/>
              </a:rPr>
              <a:t>FAT</a:t>
            </a:r>
            <a:r>
              <a:rPr lang="zh-CN" altLang="en-US" sz="2800" b="0">
                <a:latin typeface="楷体_GB2312" pitchFamily="49" charset="-122"/>
                <a:ea typeface="楷体_GB2312" pitchFamily="49" charset="-122"/>
              </a:rPr>
              <a:t>模式的文件系统，即</a:t>
            </a:r>
            <a:r>
              <a:rPr lang="en-US" altLang="zh-CN" sz="2800" b="0">
                <a:latin typeface="楷体_GB2312" pitchFamily="49" charset="-122"/>
                <a:ea typeface="楷体_GB2312" pitchFamily="49" charset="-122"/>
              </a:rPr>
              <a:t>FAT32</a:t>
            </a:r>
            <a:r>
              <a:rPr lang="zh-CN" altLang="en-US" sz="2800" b="0">
                <a:latin typeface="楷体_GB2312" pitchFamily="49" charset="-122"/>
                <a:ea typeface="楷体_GB2312" pitchFamily="49" charset="-122"/>
              </a:rPr>
              <a:t>文件系统 。应用于</a:t>
            </a:r>
            <a:r>
              <a:rPr lang="en-US" altLang="zh-CN" sz="2800" b="0">
                <a:latin typeface="楷体_GB2312" pitchFamily="49" charset="-122"/>
                <a:ea typeface="楷体_GB2312" pitchFamily="49" charset="-122"/>
              </a:rPr>
              <a:t>windows9x</a:t>
            </a:r>
            <a:r>
              <a:rPr lang="zh-CN" altLang="en-US" sz="2800" b="0">
                <a:latin typeface="楷体_GB2312" pitchFamily="49" charset="-122"/>
                <a:ea typeface="楷体_GB2312" pitchFamily="49" charset="-122"/>
              </a:rPr>
              <a:t>和</a:t>
            </a:r>
            <a:r>
              <a:rPr lang="en-US" altLang="zh-CN" sz="2800" b="0">
                <a:latin typeface="楷体_GB2312" pitchFamily="49" charset="-122"/>
                <a:ea typeface="楷体_GB2312" pitchFamily="49" charset="-122"/>
              </a:rPr>
              <a:t>windows Me</a:t>
            </a:r>
            <a:r>
              <a:rPr lang="zh-CN" altLang="en-US" sz="2800" b="0">
                <a:latin typeface="楷体_GB2312" pitchFamily="49" charset="-122"/>
                <a:ea typeface="楷体_GB2312" pitchFamily="49" charset="-122"/>
              </a:rPr>
              <a:t>系统。</a:t>
            </a:r>
          </a:p>
          <a:p>
            <a:pPr eaLnBrk="1" hangingPunct="1"/>
            <a:r>
              <a:rPr lang="en-US" altLang="zh-CN" sz="2800" b="0">
                <a:latin typeface="楷体_GB2312" pitchFamily="49" charset="-122"/>
                <a:ea typeface="楷体_GB2312" pitchFamily="49" charset="-122"/>
              </a:rPr>
              <a:t>FAT32</a:t>
            </a:r>
            <a:r>
              <a:rPr lang="zh-CN" altLang="en-US" sz="2800" b="0">
                <a:latin typeface="楷体_GB2312" pitchFamily="49" charset="-122"/>
                <a:ea typeface="楷体_GB2312" pitchFamily="49" charset="-122"/>
              </a:rPr>
              <a:t>文件系统的文件分配表簇标识为</a:t>
            </a:r>
            <a:r>
              <a:rPr lang="en-US" altLang="zh-CN" sz="2800" b="0">
                <a:latin typeface="楷体_GB2312" pitchFamily="49" charset="-122"/>
                <a:ea typeface="楷体_GB2312" pitchFamily="49" charset="-122"/>
              </a:rPr>
              <a:t>32</a:t>
            </a:r>
            <a:r>
              <a:rPr lang="zh-CN" altLang="en-US" sz="2800" b="0">
                <a:latin typeface="楷体_GB2312" pitchFamily="49" charset="-122"/>
                <a:ea typeface="楷体_GB2312" pitchFamily="49" charset="-122"/>
              </a:rPr>
              <a:t>位（高</a:t>
            </a:r>
            <a:r>
              <a:rPr lang="en-US" altLang="zh-CN" sz="2800" b="0">
                <a:latin typeface="楷体_GB2312" pitchFamily="49" charset="-122"/>
                <a:ea typeface="楷体_GB2312" pitchFamily="49" charset="-122"/>
              </a:rPr>
              <a:t>4</a:t>
            </a:r>
            <a:r>
              <a:rPr lang="zh-CN" altLang="en-US" sz="2800" b="0">
                <a:latin typeface="楷体_GB2312" pitchFamily="49" charset="-122"/>
                <a:ea typeface="楷体_GB2312" pitchFamily="49" charset="-122"/>
              </a:rPr>
              <a:t>位保留，真正有效的是</a:t>
            </a:r>
            <a:r>
              <a:rPr lang="en-US" altLang="zh-CN" sz="2800" b="0">
                <a:latin typeface="楷体_GB2312" pitchFamily="49" charset="-122"/>
                <a:ea typeface="楷体_GB2312" pitchFamily="49" charset="-122"/>
              </a:rPr>
              <a:t>28</a:t>
            </a:r>
            <a:r>
              <a:rPr lang="zh-CN" altLang="en-US" sz="2800" b="0">
                <a:latin typeface="楷体_GB2312" pitchFamily="49" charset="-122"/>
                <a:ea typeface="楷体_GB2312" pitchFamily="49" charset="-122"/>
              </a:rPr>
              <a:t>位）。</a:t>
            </a:r>
          </a:p>
          <a:p>
            <a:pPr eaLnBrk="1" hangingPunct="1"/>
            <a:r>
              <a:rPr lang="zh-CN" altLang="en-US" sz="2800" b="0">
                <a:latin typeface="楷体_GB2312" pitchFamily="49" charset="-122"/>
                <a:ea typeface="楷体_GB2312" pitchFamily="49" charset="-122"/>
              </a:rPr>
              <a:t>簇大小能达到</a:t>
            </a:r>
            <a:r>
              <a:rPr lang="en-US" altLang="zh-CN" sz="2800" b="0">
                <a:latin typeface="楷体_GB2312" pitchFamily="49" charset="-122"/>
                <a:ea typeface="楷体_GB2312" pitchFamily="49" charset="-122"/>
              </a:rPr>
              <a:t>32KB</a:t>
            </a:r>
            <a:r>
              <a:rPr lang="zh-CN" altLang="en-US" sz="2800" b="0">
                <a:latin typeface="楷体_GB2312" pitchFamily="49" charset="-122"/>
                <a:ea typeface="楷体_GB2312" pitchFamily="49" charset="-122"/>
              </a:rPr>
              <a:t>，</a:t>
            </a:r>
            <a:r>
              <a:rPr lang="en-US" altLang="zh-CN" sz="2800" b="0">
                <a:latin typeface="楷体_GB2312" pitchFamily="49" charset="-122"/>
                <a:ea typeface="楷体_GB2312" pitchFamily="49" charset="-122"/>
              </a:rPr>
              <a:t>FAT32</a:t>
            </a:r>
            <a:r>
              <a:rPr lang="zh-CN" altLang="en-US" sz="2800" b="0">
                <a:latin typeface="楷体_GB2312" pitchFamily="49" charset="-122"/>
                <a:ea typeface="楷体_GB2312" pitchFamily="49" charset="-122"/>
              </a:rPr>
              <a:t>理论上拥有</a:t>
            </a:r>
            <a:r>
              <a:rPr lang="en-US" altLang="zh-CN" sz="2800" b="0">
                <a:latin typeface="楷体_GB2312" pitchFamily="49" charset="-122"/>
                <a:ea typeface="楷体_GB2312" pitchFamily="49" charset="-122"/>
              </a:rPr>
              <a:t>8TB</a:t>
            </a:r>
            <a:r>
              <a:rPr lang="zh-CN" altLang="en-US" sz="2800" b="0">
                <a:latin typeface="楷体_GB2312" pitchFamily="49" charset="-122"/>
                <a:ea typeface="楷体_GB2312" pitchFamily="49" charset="-122"/>
              </a:rPr>
              <a:t>的寻址能力。</a:t>
            </a:r>
          </a:p>
          <a:p>
            <a:pPr eaLnBrk="1" hangingPunct="1"/>
            <a:r>
              <a:rPr lang="en-US" altLang="zh-CN" sz="2800" b="0">
                <a:latin typeface="楷体_GB2312" pitchFamily="49" charset="-122"/>
                <a:ea typeface="楷体_GB2312" pitchFamily="49" charset="-122"/>
              </a:rPr>
              <a:t>FAT32</a:t>
            </a:r>
            <a:r>
              <a:rPr lang="zh-CN" altLang="en-US" sz="2800" b="0">
                <a:latin typeface="楷体_GB2312" pitchFamily="49" charset="-122"/>
                <a:ea typeface="楷体_GB2312" pitchFamily="49" charset="-122"/>
              </a:rPr>
              <a:t>的根目录区不再是固定区域、固定大小 。</a:t>
            </a:r>
          </a:p>
          <a:p>
            <a:pPr eaLnBrk="1" hangingPunct="1"/>
            <a:r>
              <a:rPr lang="zh-CN" altLang="en-US" sz="2800" b="0">
                <a:latin typeface="楷体_GB2312" pitchFamily="49" charset="-122"/>
                <a:ea typeface="楷体_GB2312" pitchFamily="49" charset="-122"/>
              </a:rPr>
              <a:t>根目录已改为根目录文件（通过引导区的信息找出根目录文件的具体位置，从而找到根目录表）， </a:t>
            </a:r>
          </a:p>
          <a:p>
            <a:pPr eaLnBrk="1" hangingPunct="1"/>
            <a:r>
              <a:rPr lang="zh-CN" altLang="en-US" sz="2800" b="0">
                <a:latin typeface="楷体_GB2312" pitchFamily="49" charset="-122"/>
                <a:ea typeface="楷体_GB2312" pitchFamily="49" charset="-122"/>
              </a:rPr>
              <a:t>根与子目录文件相同的管理方式 。</a:t>
            </a:r>
          </a:p>
          <a:p>
            <a:pPr eaLnBrk="1" hangingPunct="1"/>
            <a:r>
              <a:rPr lang="zh-CN" altLang="en-US" sz="2800" b="0">
                <a:latin typeface="楷体_GB2312" pitchFamily="49" charset="-122"/>
                <a:ea typeface="楷体_GB2312" pitchFamily="49" charset="-122"/>
              </a:rPr>
              <a:t>根目录下的文件数目不再有限制。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1573213" y="44450"/>
            <a:ext cx="7570787" cy="1143000"/>
          </a:xfrm>
        </p:spPr>
        <p:txBody>
          <a:bodyPr/>
          <a:lstStyle/>
          <a:p>
            <a:pPr eaLnBrk="1" hangingPunct="1"/>
            <a:r>
              <a:rPr lang="zh-CN" altLang="en-US"/>
              <a:t>文件的查找：</a:t>
            </a:r>
          </a:p>
        </p:txBody>
      </p:sp>
      <p:sp>
        <p:nvSpPr>
          <p:cNvPr id="77827" name="Rectangle 3"/>
          <p:cNvSpPr>
            <a:spLocks noGrp="1" noChangeArrowheads="1"/>
          </p:cNvSpPr>
          <p:nvPr>
            <p:ph type="body" idx="4294967295"/>
          </p:nvPr>
        </p:nvSpPr>
        <p:spPr>
          <a:xfrm>
            <a:off x="0" y="1600200"/>
            <a:ext cx="8229600" cy="4525963"/>
          </a:xfrm>
        </p:spPr>
        <p:txBody>
          <a:bodyPr/>
          <a:lstStyle/>
          <a:p>
            <a:pPr eaLnBrk="1" hangingPunct="1"/>
            <a:r>
              <a:rPr lang="zh-CN" altLang="en-US">
                <a:latin typeface="宋体" pitchFamily="2" charset="-122"/>
              </a:rPr>
              <a:t>在</a:t>
            </a:r>
            <a:r>
              <a:rPr lang="en-US" altLang="zh-CN">
                <a:latin typeface="宋体" pitchFamily="2" charset="-122"/>
              </a:rPr>
              <a:t>FAT</a:t>
            </a:r>
            <a:r>
              <a:rPr lang="zh-CN" altLang="en-US">
                <a:latin typeface="宋体" pitchFamily="2" charset="-122"/>
              </a:rPr>
              <a:t>文件系统中，当访问一个文件时，通过文件名在目录表中查到其首簇号，通过首簇号查</a:t>
            </a:r>
            <a:r>
              <a:rPr lang="en-US" altLang="zh-CN">
                <a:latin typeface="宋体" pitchFamily="2" charset="-122"/>
              </a:rPr>
              <a:t>FAT</a:t>
            </a:r>
            <a:r>
              <a:rPr lang="zh-CN" altLang="en-US">
                <a:latin typeface="宋体" pitchFamily="2" charset="-122"/>
              </a:rPr>
              <a:t>表得到其数据所在位置。</a:t>
            </a:r>
          </a:p>
          <a:p>
            <a:pPr eaLnBrk="1" hangingPunct="1">
              <a:buFontTx/>
              <a:buNone/>
            </a:pPr>
            <a:r>
              <a:rPr lang="zh-CN" altLang="en-US"/>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573213" y="44450"/>
            <a:ext cx="7570787" cy="1143000"/>
          </a:xfrm>
        </p:spPr>
        <p:txBody>
          <a:bodyPr/>
          <a:lstStyle/>
          <a:p>
            <a:pPr eaLnBrk="1" hangingPunct="1"/>
            <a:r>
              <a:rPr lang="en-US" altLang="zh-CN">
                <a:latin typeface="宋体" pitchFamily="2" charset="-122"/>
              </a:rPr>
              <a:t>2</a:t>
            </a:r>
            <a:r>
              <a:rPr lang="zh-CN" altLang="en-US">
                <a:latin typeface="宋体" pitchFamily="2" charset="-122"/>
              </a:rPr>
              <a:t>．文件控制块的实现</a:t>
            </a:r>
            <a:r>
              <a:rPr lang="zh-CN" altLang="en-US"/>
              <a:t> </a:t>
            </a:r>
          </a:p>
        </p:txBody>
      </p:sp>
      <p:sp>
        <p:nvSpPr>
          <p:cNvPr id="78851" name="Rectangle 3"/>
          <p:cNvSpPr>
            <a:spLocks noGrp="1" noChangeArrowheads="1"/>
          </p:cNvSpPr>
          <p:nvPr>
            <p:ph type="body" idx="4294967295"/>
          </p:nvPr>
        </p:nvSpPr>
        <p:spPr>
          <a:xfrm>
            <a:off x="0" y="1052513"/>
            <a:ext cx="8001000" cy="4267200"/>
          </a:xfrm>
        </p:spPr>
        <p:txBody>
          <a:bodyPr/>
          <a:lstStyle/>
          <a:p>
            <a:pPr eaLnBrk="1" hangingPunct="1"/>
            <a:r>
              <a:rPr lang="zh-CN" altLang="en-US">
                <a:latin typeface="宋体" pitchFamily="2" charset="-122"/>
              </a:rPr>
              <a:t>当打开一个</a:t>
            </a:r>
            <a:r>
              <a:rPr lang="en-US" altLang="zh-CN">
                <a:latin typeface="宋体" pitchFamily="2" charset="-122"/>
              </a:rPr>
              <a:t>FAT</a:t>
            </a:r>
            <a:r>
              <a:rPr lang="zh-CN" altLang="en-US">
                <a:latin typeface="宋体" pitchFamily="2" charset="-122"/>
              </a:rPr>
              <a:t>的文件时，</a:t>
            </a:r>
            <a:r>
              <a:rPr lang="zh-CN" altLang="en-US">
                <a:solidFill>
                  <a:srgbClr val="000000"/>
                </a:solidFill>
                <a:latin typeface="宋体" pitchFamily="2" charset="-122"/>
              </a:rPr>
              <a:t>把要打开文件的管理控制信息从辅存的目录表和</a:t>
            </a:r>
            <a:r>
              <a:rPr lang="en-US" altLang="zh-CN">
                <a:solidFill>
                  <a:srgbClr val="000000"/>
                </a:solidFill>
                <a:latin typeface="宋体" pitchFamily="2" charset="-122"/>
              </a:rPr>
              <a:t>FAT</a:t>
            </a:r>
            <a:r>
              <a:rPr lang="zh-CN" altLang="en-US">
                <a:solidFill>
                  <a:srgbClr val="000000"/>
                </a:solidFill>
                <a:latin typeface="宋体" pitchFamily="2" charset="-122"/>
              </a:rPr>
              <a:t>表中读到内存，形成</a:t>
            </a:r>
            <a:r>
              <a:rPr lang="en-US" altLang="zh-CN">
                <a:solidFill>
                  <a:srgbClr val="000000"/>
                </a:solidFill>
                <a:latin typeface="宋体" pitchFamily="2" charset="-122"/>
              </a:rPr>
              <a:t>FCB</a:t>
            </a:r>
            <a:r>
              <a:rPr lang="zh-CN" altLang="en-US">
                <a:solidFill>
                  <a:srgbClr val="000000"/>
                </a:solidFill>
                <a:latin typeface="宋体" pitchFamily="2" charset="-122"/>
              </a:rPr>
              <a:t>。</a:t>
            </a:r>
            <a:r>
              <a:rPr lang="zh-CN" altLang="en-US"/>
              <a:t> </a:t>
            </a:r>
          </a:p>
          <a:p>
            <a:pPr eaLnBrk="1" hangingPunct="1"/>
            <a:r>
              <a:rPr lang="zh-CN" altLang="en-US">
                <a:solidFill>
                  <a:srgbClr val="000000"/>
                </a:solidFill>
                <a:latin typeface="宋体" pitchFamily="2" charset="-122"/>
              </a:rPr>
              <a:t>将</a:t>
            </a:r>
            <a:r>
              <a:rPr lang="en-US" altLang="zh-CN">
                <a:solidFill>
                  <a:srgbClr val="000000"/>
                </a:solidFill>
                <a:latin typeface="宋体" pitchFamily="2" charset="-122"/>
              </a:rPr>
              <a:t>FCB</a:t>
            </a:r>
            <a:r>
              <a:rPr lang="zh-CN" altLang="en-US">
                <a:solidFill>
                  <a:srgbClr val="000000"/>
                </a:solidFill>
                <a:latin typeface="宋体" pitchFamily="2" charset="-122"/>
              </a:rPr>
              <a:t>的地址以一个文件描述符（</a:t>
            </a:r>
            <a:r>
              <a:rPr lang="en-US" altLang="zh-CN">
                <a:solidFill>
                  <a:srgbClr val="000000"/>
                </a:solidFill>
                <a:latin typeface="宋体" pitchFamily="2" charset="-122"/>
              </a:rPr>
              <a:t>FD</a:t>
            </a:r>
            <a:r>
              <a:rPr lang="zh-CN" altLang="en-US">
                <a:solidFill>
                  <a:srgbClr val="000000"/>
                </a:solidFill>
                <a:latin typeface="宋体" pitchFamily="2" charset="-122"/>
              </a:rPr>
              <a:t>）的形式返回给用户进程</a:t>
            </a:r>
            <a:r>
              <a:rPr lang="zh-CN" altLang="en-US"/>
              <a:t> 。</a:t>
            </a:r>
          </a:p>
          <a:p>
            <a:pPr eaLnBrk="1" hangingPunct="1"/>
            <a:r>
              <a:rPr lang="zh-CN" altLang="en-US">
                <a:solidFill>
                  <a:srgbClr val="000000"/>
                </a:solidFill>
                <a:latin typeface="宋体" pitchFamily="2" charset="-122"/>
              </a:rPr>
              <a:t>文件操作均可通过</a:t>
            </a:r>
            <a:r>
              <a:rPr lang="en-US" altLang="zh-CN">
                <a:solidFill>
                  <a:srgbClr val="000000"/>
                </a:solidFill>
                <a:latin typeface="宋体" pitchFamily="2" charset="-122"/>
              </a:rPr>
              <a:t>FD</a:t>
            </a:r>
            <a:r>
              <a:rPr lang="zh-CN" altLang="en-US">
                <a:solidFill>
                  <a:srgbClr val="000000"/>
                </a:solidFill>
                <a:latin typeface="宋体" pitchFamily="2" charset="-122"/>
              </a:rPr>
              <a:t>得到该打开文件的描述信息</a:t>
            </a:r>
            <a:r>
              <a:rPr lang="zh-CN" altLang="en-US"/>
              <a:t> 。</a:t>
            </a:r>
            <a:r>
              <a:rPr lang="zh-CN" altLang="en-US">
                <a:solidFill>
                  <a:srgbClr val="000000"/>
                </a:solidFill>
                <a:latin typeface="宋体" pitchFamily="2" charset="-122"/>
              </a:rPr>
              <a:t>在用户和实际物理文件之间建立一条</a:t>
            </a:r>
            <a:r>
              <a:rPr lang="zh-CN" altLang="en-US">
                <a:solidFill>
                  <a:srgbClr val="000000"/>
                </a:solidFill>
                <a:latin typeface="楷体" pitchFamily="49" charset="-122"/>
              </a:rPr>
              <a:t>“</a:t>
            </a:r>
            <a:r>
              <a:rPr lang="zh-CN" altLang="en-US">
                <a:solidFill>
                  <a:srgbClr val="000000"/>
                </a:solidFill>
                <a:latin typeface="宋体" pitchFamily="2" charset="-122"/>
              </a:rPr>
              <a:t>通道</a:t>
            </a:r>
            <a:r>
              <a:rPr lang="zh-CN" altLang="en-US">
                <a:solidFill>
                  <a:srgbClr val="000000"/>
                </a:solidFill>
                <a:latin typeface="楷体" pitchFamily="49" charset="-122"/>
              </a:rPr>
              <a:t>”</a:t>
            </a:r>
            <a:r>
              <a:rPr lang="zh-CN" altLang="en-US">
                <a:solidFill>
                  <a:srgbClr val="000000"/>
                </a:solidFill>
                <a:latin typeface="宋体" pitchFamily="2" charset="-122"/>
              </a:rPr>
              <a:t>或者</a:t>
            </a:r>
            <a:r>
              <a:rPr lang="zh-CN" altLang="en-US">
                <a:solidFill>
                  <a:srgbClr val="000000"/>
                </a:solidFill>
                <a:latin typeface="楷体" pitchFamily="49" charset="-122"/>
              </a:rPr>
              <a:t>“</a:t>
            </a:r>
            <a:r>
              <a:rPr lang="zh-CN" altLang="en-US">
                <a:solidFill>
                  <a:srgbClr val="000000"/>
                </a:solidFill>
                <a:latin typeface="宋体" pitchFamily="2" charset="-122"/>
              </a:rPr>
              <a:t>操作界面</a:t>
            </a:r>
            <a:r>
              <a:rPr lang="zh-CN" altLang="en-US">
                <a:solidFill>
                  <a:srgbClr val="000000"/>
                </a:solidFill>
                <a:latin typeface="楷体" pitchFamily="49" charset="-122"/>
              </a:rPr>
              <a:t>”</a:t>
            </a:r>
            <a:r>
              <a:rPr lang="zh-CN" altLang="en-US"/>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600200"/>
            <a:ext cx="8229600" cy="4525963"/>
          </a:xfrm>
        </p:spPr>
        <p:txBody>
          <a:bodyPr/>
          <a:lstStyle/>
          <a:p>
            <a:r>
              <a:rPr lang="zh-CN" altLang="zh-CN" dirty="0"/>
              <a:t>扇区</a:t>
            </a:r>
            <a:r>
              <a:rPr lang="en-US" altLang="zh-CN" dirty="0"/>
              <a:t>(Sector)</a:t>
            </a:r>
            <a:r>
              <a:rPr lang="zh-CN" altLang="zh-CN" dirty="0"/>
              <a:t>为最小的物理储存单位，每个扇区为</a:t>
            </a:r>
            <a:r>
              <a:rPr lang="en-US" altLang="zh-CN" dirty="0"/>
              <a:t>512bytes</a:t>
            </a:r>
            <a:r>
              <a:rPr lang="zh-CN" altLang="zh-CN" dirty="0"/>
              <a:t>；</a:t>
            </a:r>
          </a:p>
          <a:p>
            <a:r>
              <a:rPr lang="zh-CN" altLang="zh-CN" dirty="0"/>
              <a:t>柱</a:t>
            </a:r>
            <a:r>
              <a:rPr lang="zh-CN" altLang="en-US" dirty="0"/>
              <a:t>面</a:t>
            </a:r>
            <a:r>
              <a:rPr lang="en-US" altLang="zh-CN" dirty="0"/>
              <a:t>(Cylinder)</a:t>
            </a:r>
            <a:r>
              <a:rPr lang="zh-CN" altLang="zh-CN" dirty="0"/>
              <a:t>，磁柱是分</a:t>
            </a:r>
            <a:r>
              <a:rPr lang="zh-CN" altLang="en-US" dirty="0"/>
              <a:t>区</a:t>
            </a:r>
            <a:r>
              <a:rPr lang="en-US" altLang="zh-CN" dirty="0"/>
              <a:t>(partition)</a:t>
            </a:r>
            <a:r>
              <a:rPr lang="zh-CN" altLang="zh-CN" dirty="0"/>
              <a:t>的最小单位；</a:t>
            </a:r>
          </a:p>
          <a:p>
            <a:pPr lvl="1"/>
            <a:r>
              <a:rPr lang="zh-CN" altLang="zh-CN" dirty="0"/>
              <a:t>第一个扇区最重要，里面有：</a:t>
            </a:r>
            <a:r>
              <a:rPr lang="en-US" altLang="zh-CN" dirty="0"/>
              <a:t>(1)</a:t>
            </a:r>
            <a:r>
              <a:rPr lang="zh-CN" altLang="zh-CN" dirty="0"/>
              <a:t>主要开机区</a:t>
            </a:r>
            <a:r>
              <a:rPr lang="en-US" altLang="zh-CN" dirty="0"/>
              <a:t>(Master boot record</a:t>
            </a:r>
            <a:r>
              <a:rPr lang="zh-CN" altLang="zh-CN" dirty="0"/>
              <a:t>，</a:t>
            </a:r>
            <a:r>
              <a:rPr lang="en-US" altLang="zh-CN" dirty="0"/>
              <a:t>MBR)</a:t>
            </a:r>
            <a:r>
              <a:rPr lang="zh-CN" altLang="zh-CN" dirty="0"/>
              <a:t>及分</a:t>
            </a:r>
            <a:r>
              <a:rPr lang="zh-CN" altLang="en-US" dirty="0"/>
              <a:t>区</a:t>
            </a:r>
            <a:r>
              <a:rPr lang="zh-CN" altLang="zh-CN" dirty="0"/>
              <a:t>表</a:t>
            </a:r>
            <a:r>
              <a:rPr lang="en-US" altLang="zh-CN" dirty="0"/>
              <a:t>(partition table)</a:t>
            </a:r>
            <a:r>
              <a:rPr lang="zh-CN" altLang="zh-CN" dirty="0"/>
              <a:t>，其中</a:t>
            </a:r>
            <a:r>
              <a:rPr lang="en-US" altLang="zh-CN" dirty="0"/>
              <a:t>MBR</a:t>
            </a:r>
            <a:r>
              <a:rPr lang="zh-CN" altLang="zh-CN" dirty="0"/>
              <a:t>占有</a:t>
            </a:r>
            <a:r>
              <a:rPr lang="en-US" altLang="zh-CN" dirty="0"/>
              <a:t>446bytes</a:t>
            </a:r>
            <a:r>
              <a:rPr lang="zh-CN" altLang="zh-CN" dirty="0"/>
              <a:t>，而</a:t>
            </a:r>
            <a:r>
              <a:rPr lang="en-US" altLang="zh-CN" dirty="0"/>
              <a:t>partition table</a:t>
            </a:r>
            <a:r>
              <a:rPr lang="zh-CN" altLang="zh-CN" dirty="0"/>
              <a:t>则占有</a:t>
            </a:r>
            <a:r>
              <a:rPr lang="en-US" altLang="zh-CN" dirty="0"/>
              <a:t>64bytes</a:t>
            </a:r>
            <a:r>
              <a:rPr lang="zh-CN" altLang="zh-CN" dirty="0"/>
              <a:t>。</a:t>
            </a:r>
            <a:endParaRPr lang="zh-CN" altLang="en-US" dirty="0"/>
          </a:p>
        </p:txBody>
      </p:sp>
      <p:sp>
        <p:nvSpPr>
          <p:cNvPr id="5" name="Rectangle 2"/>
          <p:cNvSpPr>
            <a:spLocks noGrp="1" noChangeArrowheads="1"/>
          </p:cNvSpPr>
          <p:nvPr>
            <p:ph type="title" idx="4294967295"/>
          </p:nvPr>
        </p:nvSpPr>
        <p:spPr>
          <a:xfrm>
            <a:off x="0" y="44450"/>
            <a:ext cx="8964613" cy="1143000"/>
          </a:xfrm>
        </p:spPr>
        <p:txBody>
          <a:bodyPr/>
          <a:lstStyle/>
          <a:p>
            <a:pPr marL="1330325" indent="-1330325" eaLnBrk="1" hangingPunct="1">
              <a:defRPr/>
            </a:pPr>
            <a:r>
              <a:rPr lang="en-US" altLang="zh-CN" kern="1200" dirty="0">
                <a:cs typeface="+mn-cs"/>
              </a:rPr>
              <a:t>5.4.5 LINUX</a:t>
            </a:r>
            <a:r>
              <a:rPr lang="zh-CN" altLang="en-US" kern="1200" dirty="0">
                <a:cs typeface="+mn-cs"/>
              </a:rPr>
              <a:t>文件系统</a:t>
            </a:r>
          </a:p>
        </p:txBody>
      </p:sp>
    </p:spTree>
    <p:extLst>
      <p:ext uri="{BB962C8B-B14F-4D97-AF65-F5344CB8AC3E}">
        <p14:creationId xmlns:p14="http://schemas.microsoft.com/office/powerpoint/2010/main" val="1116617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341438"/>
            <a:ext cx="8785225" cy="4784725"/>
          </a:xfrm>
        </p:spPr>
        <p:txBody>
          <a:bodyPr/>
          <a:lstStyle/>
          <a:p>
            <a:pPr lvl="0"/>
            <a:r>
              <a:rPr lang="zh-CN" altLang="zh-CN" dirty="0"/>
              <a:t>主要</a:t>
            </a:r>
            <a:r>
              <a:rPr lang="zh-CN" altLang="en-US" dirty="0"/>
              <a:t>分区</a:t>
            </a:r>
            <a:r>
              <a:rPr lang="zh-CN" altLang="zh-CN" dirty="0"/>
              <a:t>与延伸</a:t>
            </a:r>
            <a:r>
              <a:rPr lang="zh-CN" altLang="en-US" dirty="0"/>
              <a:t>分区</a:t>
            </a:r>
            <a:r>
              <a:rPr lang="zh-CN" altLang="zh-CN" dirty="0"/>
              <a:t>最多可以有四笔</a:t>
            </a:r>
            <a:r>
              <a:rPr lang="en-US" altLang="zh-CN" dirty="0"/>
              <a:t>(</a:t>
            </a:r>
            <a:r>
              <a:rPr lang="zh-CN" altLang="zh-CN" dirty="0"/>
              <a:t>硬盘的限制</a:t>
            </a:r>
            <a:r>
              <a:rPr lang="en-US" altLang="zh-CN" dirty="0"/>
              <a:t>)</a:t>
            </a:r>
            <a:endParaRPr lang="zh-CN" altLang="zh-CN" dirty="0"/>
          </a:p>
          <a:p>
            <a:pPr lvl="0"/>
            <a:r>
              <a:rPr lang="zh-CN" altLang="zh-CN" dirty="0"/>
              <a:t>延伸</a:t>
            </a:r>
            <a:r>
              <a:rPr lang="zh-CN" altLang="en-US" dirty="0"/>
              <a:t>分区</a:t>
            </a:r>
            <a:r>
              <a:rPr lang="zh-CN" altLang="zh-CN" dirty="0"/>
              <a:t>最多只能有一个</a:t>
            </a:r>
            <a:r>
              <a:rPr lang="en-US" altLang="zh-CN" dirty="0"/>
              <a:t>(</a:t>
            </a:r>
            <a:r>
              <a:rPr lang="zh-CN" altLang="zh-CN" dirty="0"/>
              <a:t>操作系统的限制</a:t>
            </a:r>
            <a:r>
              <a:rPr lang="en-US" altLang="zh-CN" dirty="0"/>
              <a:t>)</a:t>
            </a:r>
            <a:endParaRPr lang="zh-CN" altLang="zh-CN" dirty="0"/>
          </a:p>
          <a:p>
            <a:pPr lvl="0"/>
            <a:r>
              <a:rPr lang="zh-CN" altLang="zh-CN" dirty="0"/>
              <a:t>逻辑</a:t>
            </a:r>
            <a:r>
              <a:rPr lang="zh-CN" altLang="en-US" dirty="0"/>
              <a:t>分区</a:t>
            </a:r>
            <a:r>
              <a:rPr lang="zh-CN" altLang="zh-CN" dirty="0"/>
              <a:t>是由延伸</a:t>
            </a:r>
            <a:r>
              <a:rPr lang="zh-CN" altLang="en-US" dirty="0"/>
              <a:t>分区</a:t>
            </a:r>
            <a:r>
              <a:rPr lang="zh-CN" altLang="zh-CN" dirty="0"/>
              <a:t>持续切割出来的</a:t>
            </a:r>
            <a:r>
              <a:rPr lang="zh-CN" altLang="en-US" dirty="0"/>
              <a:t>分区</a:t>
            </a:r>
            <a:r>
              <a:rPr lang="zh-CN" altLang="zh-CN" dirty="0"/>
              <a:t>；</a:t>
            </a:r>
          </a:p>
          <a:p>
            <a:r>
              <a:rPr lang="zh-CN" altLang="zh-CN" dirty="0"/>
              <a:t>能够被格式化后，作为数据存取的</a:t>
            </a:r>
            <a:r>
              <a:rPr lang="zh-CN" altLang="en-US" dirty="0"/>
              <a:t>分区</a:t>
            </a:r>
            <a:r>
              <a:rPr lang="zh-CN" altLang="zh-CN" dirty="0"/>
              <a:t>为主要</a:t>
            </a:r>
            <a:r>
              <a:rPr lang="zh-CN" altLang="en-US" dirty="0"/>
              <a:t>分区</a:t>
            </a:r>
            <a:r>
              <a:rPr lang="zh-CN" altLang="zh-CN" dirty="0"/>
              <a:t>与逻辑</a:t>
            </a:r>
            <a:r>
              <a:rPr lang="zh-CN" altLang="en-US" dirty="0"/>
              <a:t>分区</a:t>
            </a:r>
            <a:r>
              <a:rPr lang="zh-CN" altLang="zh-CN" dirty="0"/>
              <a:t>。延伸</a:t>
            </a:r>
            <a:r>
              <a:rPr lang="zh-CN" altLang="en-US" dirty="0"/>
              <a:t>分区</a:t>
            </a:r>
            <a:r>
              <a:rPr lang="zh-CN" altLang="zh-CN" dirty="0"/>
              <a:t>无法格式化</a:t>
            </a:r>
            <a:endParaRPr lang="en-US" altLang="zh-CN" dirty="0"/>
          </a:p>
          <a:p>
            <a:pPr lvl="1"/>
            <a:r>
              <a:rPr lang="zh-CN" altLang="zh-CN" dirty="0"/>
              <a:t>逻辑</a:t>
            </a:r>
            <a:r>
              <a:rPr lang="zh-CN" altLang="en-US" dirty="0"/>
              <a:t>分区</a:t>
            </a:r>
            <a:r>
              <a:rPr lang="zh-CN" altLang="zh-CN" dirty="0"/>
              <a:t>的数量依操作系统而不同，在</a:t>
            </a:r>
            <a:r>
              <a:rPr lang="en-US" altLang="zh-CN" dirty="0"/>
              <a:t>Linux</a:t>
            </a:r>
            <a:r>
              <a:rPr lang="zh-CN" altLang="zh-CN" dirty="0"/>
              <a:t>系统中，</a:t>
            </a:r>
            <a:r>
              <a:rPr lang="en-US" altLang="zh-CN" dirty="0"/>
              <a:t>IDE</a:t>
            </a:r>
            <a:r>
              <a:rPr lang="zh-CN" altLang="zh-CN" dirty="0"/>
              <a:t>硬盘最多有</a:t>
            </a:r>
            <a:r>
              <a:rPr lang="en-US" altLang="zh-CN" dirty="0"/>
              <a:t>59</a:t>
            </a:r>
            <a:r>
              <a:rPr lang="zh-CN" altLang="zh-CN" dirty="0"/>
              <a:t>个逻辑</a:t>
            </a:r>
            <a:r>
              <a:rPr lang="zh-CN" altLang="en-US" dirty="0"/>
              <a:t>分区</a:t>
            </a:r>
            <a:r>
              <a:rPr lang="en-US" altLang="zh-CN" dirty="0"/>
              <a:t>(5</a:t>
            </a:r>
            <a:r>
              <a:rPr lang="zh-CN" altLang="zh-CN" dirty="0"/>
              <a:t>号到</a:t>
            </a:r>
            <a:r>
              <a:rPr lang="en-US" altLang="zh-CN" dirty="0"/>
              <a:t>63</a:t>
            </a:r>
            <a:r>
              <a:rPr lang="zh-CN" altLang="zh-CN" dirty="0"/>
              <a:t>号</a:t>
            </a:r>
            <a:r>
              <a:rPr lang="en-US" altLang="zh-CN" dirty="0"/>
              <a:t>)</a:t>
            </a:r>
            <a:r>
              <a:rPr lang="zh-CN" altLang="zh-CN" dirty="0"/>
              <a:t>，</a:t>
            </a:r>
            <a:r>
              <a:rPr lang="en-US" altLang="zh-CN" dirty="0"/>
              <a:t>SATA</a:t>
            </a:r>
            <a:r>
              <a:rPr lang="zh-CN" altLang="zh-CN" dirty="0"/>
              <a:t>硬盘则有</a:t>
            </a:r>
            <a:r>
              <a:rPr lang="en-US" altLang="zh-CN" dirty="0"/>
              <a:t>11</a:t>
            </a:r>
            <a:r>
              <a:rPr lang="zh-CN" altLang="zh-CN" dirty="0"/>
              <a:t>个逻辑</a:t>
            </a:r>
            <a:r>
              <a:rPr lang="zh-CN" altLang="en-US" dirty="0"/>
              <a:t>分区</a:t>
            </a:r>
          </a:p>
        </p:txBody>
      </p:sp>
      <p:sp>
        <p:nvSpPr>
          <p:cNvPr id="5" name="Rectangle 2"/>
          <p:cNvSpPr>
            <a:spLocks noGrp="1" noChangeArrowheads="1"/>
          </p:cNvSpPr>
          <p:nvPr>
            <p:ph type="title" idx="4294967295"/>
          </p:nvPr>
        </p:nvSpPr>
        <p:spPr>
          <a:xfrm>
            <a:off x="0" y="44450"/>
            <a:ext cx="8964613" cy="1143000"/>
          </a:xfrm>
        </p:spPr>
        <p:txBody>
          <a:bodyPr/>
          <a:lstStyle/>
          <a:p>
            <a:pPr marL="1330325" indent="-1330325" eaLnBrk="1" hangingPunct="1">
              <a:defRPr/>
            </a:pPr>
            <a:r>
              <a:rPr lang="en-US" altLang="zh-CN" kern="1200" dirty="0">
                <a:cs typeface="+mn-cs"/>
              </a:rPr>
              <a:t>5.4.5 LINUX</a:t>
            </a:r>
            <a:r>
              <a:rPr lang="zh-CN" altLang="en-US" kern="1200" dirty="0">
                <a:cs typeface="+mn-cs"/>
              </a:rPr>
              <a:t>文件系统</a:t>
            </a:r>
          </a:p>
        </p:txBody>
      </p:sp>
    </p:spTree>
    <p:extLst>
      <p:ext uri="{BB962C8B-B14F-4D97-AF65-F5344CB8AC3E}">
        <p14:creationId xmlns:p14="http://schemas.microsoft.com/office/powerpoint/2010/main" val="11705855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600200"/>
            <a:ext cx="8229600" cy="4525963"/>
          </a:xfrm>
        </p:spPr>
        <p:txBody>
          <a:bodyPr/>
          <a:lstStyle/>
          <a:p>
            <a:r>
              <a:rPr lang="zh-CN" altLang="zh-CN" dirty="0"/>
              <a:t>我们都知道磁盘分区完毕后还需要进行格式化</a:t>
            </a:r>
            <a:r>
              <a:rPr lang="en-US" altLang="zh-CN" dirty="0"/>
              <a:t>(format)</a:t>
            </a:r>
          </a:p>
          <a:p>
            <a:pPr lvl="1"/>
            <a:r>
              <a:rPr lang="zh-CN" altLang="en-US" dirty="0"/>
              <a:t>为什么？</a:t>
            </a:r>
            <a:endParaRPr lang="en-US" altLang="zh-CN" dirty="0"/>
          </a:p>
          <a:p>
            <a:r>
              <a:rPr lang="zh-CN" altLang="zh-CN" dirty="0"/>
              <a:t>传统的磁盘与文件系统应用中，一个分</a:t>
            </a:r>
            <a:r>
              <a:rPr lang="zh-CN" altLang="en-US" dirty="0"/>
              <a:t>区</a:t>
            </a:r>
            <a:r>
              <a:rPr lang="zh-CN" altLang="zh-CN" dirty="0"/>
              <a:t>只能被格式化成为一个文件系统</a:t>
            </a:r>
            <a:endParaRPr lang="en-US" altLang="zh-CN" dirty="0"/>
          </a:p>
          <a:p>
            <a:pPr lvl="1"/>
            <a:r>
              <a:rPr lang="zh-CN" altLang="en-US" dirty="0"/>
              <a:t>现代技术可以让</a:t>
            </a:r>
            <a:r>
              <a:rPr lang="zh-CN" altLang="zh-CN" dirty="0"/>
              <a:t>一个分</a:t>
            </a:r>
            <a:r>
              <a:rPr lang="zh-CN" altLang="en-US" dirty="0"/>
              <a:t>区</a:t>
            </a:r>
            <a:r>
              <a:rPr lang="zh-CN" altLang="zh-CN" dirty="0"/>
              <a:t>能被格式化成</a:t>
            </a:r>
            <a:r>
              <a:rPr lang="zh-CN" altLang="en-US" dirty="0"/>
              <a:t>多</a:t>
            </a:r>
            <a:r>
              <a:rPr lang="zh-CN" altLang="zh-CN" dirty="0"/>
              <a:t>个文件系统</a:t>
            </a:r>
            <a:endParaRPr lang="en-US" altLang="zh-CN" dirty="0"/>
          </a:p>
          <a:p>
            <a:pPr lvl="1"/>
            <a:endParaRPr lang="zh-CN" altLang="en-US" dirty="0"/>
          </a:p>
        </p:txBody>
      </p:sp>
      <p:sp>
        <p:nvSpPr>
          <p:cNvPr id="4" name="Rectangle 2"/>
          <p:cNvSpPr>
            <a:spLocks noGrp="1" noChangeArrowheads="1"/>
          </p:cNvSpPr>
          <p:nvPr>
            <p:ph type="title" idx="4294967295"/>
          </p:nvPr>
        </p:nvSpPr>
        <p:spPr>
          <a:xfrm>
            <a:off x="1573213" y="44450"/>
            <a:ext cx="7570787" cy="1143000"/>
          </a:xfrm>
        </p:spPr>
        <p:txBody>
          <a:bodyPr/>
          <a:lstStyle/>
          <a:p>
            <a:pPr marL="1330325" indent="-1330325" eaLnBrk="1" hangingPunct="1">
              <a:defRPr/>
            </a:pPr>
            <a:r>
              <a:rPr lang="en-US" altLang="zh-CN" kern="1200" dirty="0">
                <a:cs typeface="+mn-cs"/>
              </a:rPr>
              <a:t>5.4.5 LINUX</a:t>
            </a:r>
            <a:r>
              <a:rPr lang="zh-CN" altLang="en-US" kern="1200" dirty="0">
                <a:cs typeface="+mn-cs"/>
              </a:rPr>
              <a:t>文件系统</a:t>
            </a:r>
          </a:p>
        </p:txBody>
      </p:sp>
    </p:spTree>
    <p:extLst>
      <p:ext uri="{BB962C8B-B14F-4D97-AF65-F5344CB8AC3E}">
        <p14:creationId xmlns:p14="http://schemas.microsoft.com/office/powerpoint/2010/main" val="195393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573213" y="44450"/>
            <a:ext cx="7570787" cy="1143000"/>
          </a:xfrm>
        </p:spPr>
        <p:txBody>
          <a:bodyPr/>
          <a:lstStyle/>
          <a:p>
            <a:pPr eaLnBrk="1" hangingPunct="1"/>
            <a:r>
              <a:rPr lang="en-US" altLang="zh-CN"/>
              <a:t>5.1 </a:t>
            </a:r>
            <a:r>
              <a:rPr lang="zh-CN" altLang="en-US"/>
              <a:t>文件和文件系统</a:t>
            </a:r>
          </a:p>
        </p:txBody>
      </p:sp>
      <p:sp>
        <p:nvSpPr>
          <p:cNvPr id="17411" name="Rectangle 3"/>
          <p:cNvSpPr>
            <a:spLocks noGrp="1" noChangeArrowheads="1"/>
          </p:cNvSpPr>
          <p:nvPr>
            <p:ph type="body" idx="4294967295"/>
          </p:nvPr>
        </p:nvSpPr>
        <p:spPr>
          <a:xfrm>
            <a:off x="0" y="1600200"/>
            <a:ext cx="8229600" cy="4525963"/>
          </a:xfrm>
        </p:spPr>
        <p:txBody>
          <a:bodyPr/>
          <a:lstStyle/>
          <a:p>
            <a:pPr eaLnBrk="1" hangingPunct="1"/>
            <a:r>
              <a:rPr lang="zh-CN" altLang="en-US"/>
              <a:t>文件系统模型</a:t>
            </a:r>
          </a:p>
          <a:p>
            <a:pPr lvl="1" eaLnBrk="1" hangingPunct="1"/>
            <a:endParaRPr lang="en-US" altLang="zh-CN"/>
          </a:p>
        </p:txBody>
      </p:sp>
      <p:sp>
        <p:nvSpPr>
          <p:cNvPr id="17412" name="矩形 6"/>
          <p:cNvSpPr>
            <a:spLocks noChangeArrowheads="1"/>
          </p:cNvSpPr>
          <p:nvPr/>
        </p:nvSpPr>
        <p:spPr bwMode="auto">
          <a:xfrm>
            <a:off x="2643188" y="3357563"/>
            <a:ext cx="3429000" cy="571500"/>
          </a:xfrm>
          <a:prstGeom prst="rect">
            <a:avLst/>
          </a:prstGeom>
          <a:solidFill>
            <a:schemeClr val="accent1"/>
          </a:solidFill>
          <a:ln w="9525" algn="ctr">
            <a:solidFill>
              <a:schemeClr val="tx1"/>
            </a:solidFill>
            <a:miter lim="800000"/>
            <a:headEnd/>
            <a:tailEnd/>
          </a:ln>
        </p:spPr>
        <p:txBody>
          <a:bodyPr wrap="none"/>
          <a:lstStyle/>
          <a:p>
            <a:pPr algn="ctr"/>
            <a:r>
              <a:rPr lang="zh-CN" altLang="en-US"/>
              <a:t>文件系统接口</a:t>
            </a:r>
          </a:p>
        </p:txBody>
      </p:sp>
      <p:sp>
        <p:nvSpPr>
          <p:cNvPr id="17413" name="矩形 7"/>
          <p:cNvSpPr>
            <a:spLocks noChangeArrowheads="1"/>
          </p:cNvSpPr>
          <p:nvPr/>
        </p:nvSpPr>
        <p:spPr bwMode="auto">
          <a:xfrm>
            <a:off x="2643188" y="3929063"/>
            <a:ext cx="3429000" cy="571500"/>
          </a:xfrm>
          <a:prstGeom prst="rect">
            <a:avLst/>
          </a:prstGeom>
          <a:solidFill>
            <a:schemeClr val="accent1"/>
          </a:solidFill>
          <a:ln w="9525" algn="ctr">
            <a:solidFill>
              <a:schemeClr val="tx1"/>
            </a:solidFill>
            <a:miter lim="800000"/>
            <a:headEnd/>
            <a:tailEnd/>
          </a:ln>
        </p:spPr>
        <p:txBody>
          <a:bodyPr wrap="none"/>
          <a:lstStyle/>
          <a:p>
            <a:pPr algn="ctr"/>
            <a:r>
              <a:rPr lang="zh-CN" altLang="en-US"/>
              <a:t>对对象操纵和管理的软件集合</a:t>
            </a:r>
          </a:p>
        </p:txBody>
      </p:sp>
      <p:sp>
        <p:nvSpPr>
          <p:cNvPr id="17414" name="矩形 8"/>
          <p:cNvSpPr>
            <a:spLocks noChangeArrowheads="1"/>
          </p:cNvSpPr>
          <p:nvPr/>
        </p:nvSpPr>
        <p:spPr bwMode="auto">
          <a:xfrm>
            <a:off x="2643188" y="4500563"/>
            <a:ext cx="3429000" cy="571500"/>
          </a:xfrm>
          <a:prstGeom prst="rect">
            <a:avLst/>
          </a:prstGeom>
          <a:solidFill>
            <a:schemeClr val="accent1"/>
          </a:solidFill>
          <a:ln w="9525" algn="ctr">
            <a:solidFill>
              <a:schemeClr val="tx1"/>
            </a:solidFill>
            <a:miter lim="800000"/>
            <a:headEnd/>
            <a:tailEnd/>
          </a:ln>
        </p:spPr>
        <p:txBody>
          <a:bodyPr wrap="none"/>
          <a:lstStyle/>
          <a:p>
            <a:pPr algn="ctr"/>
            <a:r>
              <a:rPr lang="zh-CN" altLang="en-US"/>
              <a:t>对象及其属性</a:t>
            </a:r>
          </a:p>
        </p:txBody>
      </p:sp>
      <p:sp>
        <p:nvSpPr>
          <p:cNvPr id="10" name="TextBox 9"/>
          <p:cNvSpPr txBox="1"/>
          <p:nvPr/>
        </p:nvSpPr>
        <p:spPr>
          <a:xfrm>
            <a:off x="3429000" y="2500313"/>
            <a:ext cx="1570038" cy="36988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dirty="0"/>
              <a:t>用户（程序）</a:t>
            </a:r>
          </a:p>
        </p:txBody>
      </p:sp>
      <p:cxnSp>
        <p:nvCxnSpPr>
          <p:cNvPr id="17416" name="直接箭头连接符 11"/>
          <p:cNvCxnSpPr>
            <a:cxnSpLocks noChangeShapeType="1"/>
          </p:cNvCxnSpPr>
          <p:nvPr/>
        </p:nvCxnSpPr>
        <p:spPr bwMode="auto">
          <a:xfrm rot="5400000">
            <a:off x="2820988" y="3178175"/>
            <a:ext cx="357188"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17" name="直接箭头连接符 12"/>
          <p:cNvCxnSpPr>
            <a:cxnSpLocks noChangeShapeType="1"/>
          </p:cNvCxnSpPr>
          <p:nvPr/>
        </p:nvCxnSpPr>
        <p:spPr bwMode="auto">
          <a:xfrm rot="5400000">
            <a:off x="3394075" y="3178175"/>
            <a:ext cx="357188" cy="158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18" name="直接箭头连接符 13"/>
          <p:cNvCxnSpPr>
            <a:cxnSpLocks noChangeShapeType="1"/>
          </p:cNvCxnSpPr>
          <p:nvPr/>
        </p:nvCxnSpPr>
        <p:spPr bwMode="auto">
          <a:xfrm rot="5400000">
            <a:off x="3894138" y="3178175"/>
            <a:ext cx="357188"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19" name="直接箭头连接符 14"/>
          <p:cNvCxnSpPr>
            <a:cxnSpLocks noChangeShapeType="1"/>
          </p:cNvCxnSpPr>
          <p:nvPr/>
        </p:nvCxnSpPr>
        <p:spPr bwMode="auto">
          <a:xfrm rot="5400000">
            <a:off x="4322763" y="3178175"/>
            <a:ext cx="357188"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20" name="直接箭头连接符 15"/>
          <p:cNvCxnSpPr>
            <a:cxnSpLocks noChangeShapeType="1"/>
          </p:cNvCxnSpPr>
          <p:nvPr/>
        </p:nvCxnSpPr>
        <p:spPr bwMode="auto">
          <a:xfrm rot="5400000">
            <a:off x="4679950" y="3178175"/>
            <a:ext cx="357188" cy="158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7421" name="直接箭头连接符 16"/>
          <p:cNvCxnSpPr>
            <a:cxnSpLocks noChangeShapeType="1"/>
          </p:cNvCxnSpPr>
          <p:nvPr/>
        </p:nvCxnSpPr>
        <p:spPr bwMode="auto">
          <a:xfrm rot="5400000">
            <a:off x="5037138" y="3178175"/>
            <a:ext cx="357188" cy="1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44450"/>
            <a:ext cx="8964613" cy="1143000"/>
          </a:xfrm>
        </p:spPr>
        <p:txBody>
          <a:bodyPr/>
          <a:lstStyle/>
          <a:p>
            <a:pPr marL="1330325" indent="-1330325" eaLnBrk="1" hangingPunct="1">
              <a:defRPr/>
            </a:pPr>
            <a:r>
              <a:rPr lang="en-US" altLang="zh-CN" kern="1200" dirty="0">
                <a:cs typeface="+mn-cs"/>
              </a:rPr>
              <a:t>5.4.5 LINUX</a:t>
            </a:r>
            <a:r>
              <a:rPr lang="zh-CN" altLang="en-US" kern="1200" dirty="0">
                <a:cs typeface="+mn-cs"/>
              </a:rPr>
              <a:t>文件系统</a:t>
            </a:r>
          </a:p>
        </p:txBody>
      </p:sp>
      <p:sp>
        <p:nvSpPr>
          <p:cNvPr id="79875" name="Rectangle 3"/>
          <p:cNvSpPr>
            <a:spLocks noGrp="1" noChangeArrowheads="1"/>
          </p:cNvSpPr>
          <p:nvPr>
            <p:ph type="body" idx="4294967295"/>
          </p:nvPr>
        </p:nvSpPr>
        <p:spPr>
          <a:xfrm>
            <a:off x="0" y="1628775"/>
            <a:ext cx="8001000" cy="4191000"/>
          </a:xfrm>
        </p:spPr>
        <p:txBody>
          <a:bodyPr/>
          <a:lstStyle/>
          <a:p>
            <a:pPr eaLnBrk="1" hangingPunct="1"/>
            <a:r>
              <a:rPr lang="en-US" altLang="zh-CN" dirty="0"/>
              <a:t>Linux</a:t>
            </a:r>
            <a:r>
              <a:rPr lang="zh-CN" altLang="en-US" dirty="0"/>
              <a:t>是一个</a:t>
            </a:r>
            <a:r>
              <a:rPr lang="en-US" altLang="zh-CN" dirty="0" err="1"/>
              <a:t>unix</a:t>
            </a:r>
            <a:r>
              <a:rPr lang="zh-CN" altLang="en-US" dirty="0"/>
              <a:t>类操作系统 。</a:t>
            </a:r>
          </a:p>
          <a:p>
            <a:pPr eaLnBrk="1" hangingPunct="1"/>
            <a:r>
              <a:rPr lang="en-US" altLang="zh-CN" dirty="0"/>
              <a:t>Linux</a:t>
            </a:r>
            <a:r>
              <a:rPr lang="zh-CN" altLang="en-US" dirty="0"/>
              <a:t>中用</a:t>
            </a:r>
            <a:r>
              <a:rPr lang="en-US" altLang="zh-CN" dirty="0"/>
              <a:t>EXT2</a:t>
            </a:r>
            <a:r>
              <a:rPr lang="zh-CN" altLang="en-US" dirty="0"/>
              <a:t>文件系统结构。 </a:t>
            </a:r>
          </a:p>
          <a:p>
            <a:pPr algn="just" eaLnBrk="1" hangingPunct="1"/>
            <a:r>
              <a:rPr lang="zh-CN" altLang="en-US" dirty="0"/>
              <a:t>在</a:t>
            </a:r>
            <a:r>
              <a:rPr lang="en-US" altLang="zh-CN" dirty="0"/>
              <a:t>EXT2</a:t>
            </a:r>
            <a:r>
              <a:rPr lang="zh-CN" altLang="en-US" dirty="0"/>
              <a:t>文件系统中，查找文件的过程：</a:t>
            </a:r>
          </a:p>
          <a:p>
            <a:pPr lvl="1" algn="just" eaLnBrk="1" hangingPunct="1"/>
            <a:r>
              <a:rPr lang="zh-CN" altLang="en-US" b="0" dirty="0">
                <a:ea typeface="楷体_GB2312" pitchFamily="49" charset="-122"/>
              </a:rPr>
              <a:t>当访问一个文件时，通过文件名在</a:t>
            </a:r>
            <a:r>
              <a:rPr lang="zh-CN" altLang="en-US" b="0" dirty="0">
                <a:latin typeface="楷体" pitchFamily="49" charset="-122"/>
                <a:ea typeface="楷体_GB2312" pitchFamily="49" charset="-122"/>
              </a:rPr>
              <a:t>“</a:t>
            </a:r>
            <a:r>
              <a:rPr lang="zh-CN" altLang="en-US" b="0" dirty="0">
                <a:ea typeface="楷体_GB2312" pitchFamily="49" charset="-122"/>
              </a:rPr>
              <a:t>目录表</a:t>
            </a:r>
            <a:r>
              <a:rPr lang="zh-CN" altLang="en-US" b="0" dirty="0">
                <a:latin typeface="楷体" pitchFamily="49" charset="-122"/>
                <a:ea typeface="楷体_GB2312" pitchFamily="49" charset="-122"/>
              </a:rPr>
              <a:t>”</a:t>
            </a:r>
            <a:r>
              <a:rPr lang="zh-CN" altLang="en-US" b="0" dirty="0">
                <a:ea typeface="楷体_GB2312" pitchFamily="49" charset="-122"/>
              </a:rPr>
              <a:t>中查到其</a:t>
            </a:r>
            <a:r>
              <a:rPr lang="zh-CN" altLang="en-US" b="0" dirty="0">
                <a:latin typeface="楷体" pitchFamily="49" charset="-122"/>
                <a:ea typeface="楷体_GB2312" pitchFamily="49" charset="-122"/>
              </a:rPr>
              <a:t>“</a:t>
            </a:r>
            <a:r>
              <a:rPr lang="zh-CN" altLang="en-US" b="0" dirty="0">
                <a:ea typeface="楷体_GB2312" pitchFamily="49" charset="-122"/>
              </a:rPr>
              <a:t>索引节点号</a:t>
            </a:r>
            <a:r>
              <a:rPr lang="zh-CN" altLang="en-US" b="0" dirty="0">
                <a:latin typeface="楷体" pitchFamily="49" charset="-122"/>
                <a:ea typeface="楷体_GB2312" pitchFamily="49" charset="-122"/>
              </a:rPr>
              <a:t>”</a:t>
            </a:r>
            <a:r>
              <a:rPr lang="zh-CN" altLang="en-US" b="0" dirty="0">
                <a:ea typeface="楷体_GB2312" pitchFamily="49" charset="-122"/>
              </a:rPr>
              <a:t>。</a:t>
            </a:r>
          </a:p>
          <a:p>
            <a:pPr lvl="1" algn="just" eaLnBrk="1" hangingPunct="1"/>
            <a:r>
              <a:rPr lang="zh-CN" altLang="en-US" b="0" dirty="0">
                <a:ea typeface="楷体_GB2312" pitchFamily="49" charset="-122"/>
              </a:rPr>
              <a:t>通过</a:t>
            </a:r>
            <a:r>
              <a:rPr lang="zh-CN" altLang="en-US" b="0" dirty="0">
                <a:latin typeface="楷体" pitchFamily="49" charset="-122"/>
                <a:ea typeface="楷体_GB2312" pitchFamily="49" charset="-122"/>
              </a:rPr>
              <a:t>“</a:t>
            </a:r>
            <a:r>
              <a:rPr lang="zh-CN" altLang="en-US" b="0" dirty="0">
                <a:ea typeface="楷体_GB2312" pitchFamily="49" charset="-122"/>
              </a:rPr>
              <a:t>索引节点</a:t>
            </a:r>
            <a:r>
              <a:rPr lang="zh-CN" altLang="en-US" b="0" dirty="0">
                <a:solidFill>
                  <a:srgbClr val="FF0000"/>
                </a:solidFill>
                <a:ea typeface="楷体_GB2312" pitchFamily="49" charset="-122"/>
              </a:rPr>
              <a:t>号</a:t>
            </a:r>
            <a:r>
              <a:rPr lang="zh-CN" altLang="en-US" b="0" dirty="0">
                <a:latin typeface="楷体" pitchFamily="49" charset="-122"/>
                <a:ea typeface="楷体_GB2312" pitchFamily="49" charset="-122"/>
              </a:rPr>
              <a:t>”</a:t>
            </a:r>
            <a:r>
              <a:rPr lang="zh-CN" altLang="en-US" b="0" dirty="0">
                <a:ea typeface="楷体_GB2312" pitchFamily="49" charset="-122"/>
              </a:rPr>
              <a:t>查</a:t>
            </a:r>
            <a:r>
              <a:rPr lang="zh-CN" altLang="en-US" b="0" dirty="0">
                <a:latin typeface="楷体" pitchFamily="49" charset="-122"/>
                <a:ea typeface="楷体_GB2312" pitchFamily="49" charset="-122"/>
              </a:rPr>
              <a:t>“</a:t>
            </a:r>
            <a:r>
              <a:rPr lang="zh-CN" altLang="en-US" b="0" dirty="0">
                <a:ea typeface="楷体_GB2312" pitchFamily="49" charset="-122"/>
              </a:rPr>
              <a:t>索引节点</a:t>
            </a:r>
            <a:r>
              <a:rPr lang="zh-CN" altLang="en-US" b="0" dirty="0">
                <a:solidFill>
                  <a:srgbClr val="FF0000"/>
                </a:solidFill>
                <a:ea typeface="楷体_GB2312" pitchFamily="49" charset="-122"/>
              </a:rPr>
              <a:t>表</a:t>
            </a:r>
            <a:r>
              <a:rPr lang="zh-CN" altLang="en-US" b="0" dirty="0">
                <a:latin typeface="楷体" pitchFamily="49" charset="-122"/>
                <a:ea typeface="楷体_GB2312" pitchFamily="49" charset="-122"/>
              </a:rPr>
              <a:t>”</a:t>
            </a:r>
            <a:r>
              <a:rPr lang="zh-CN" altLang="en-US" b="0" dirty="0">
                <a:ea typeface="楷体_GB2312" pitchFamily="49" charset="-122"/>
              </a:rPr>
              <a:t>。</a:t>
            </a:r>
          </a:p>
          <a:p>
            <a:pPr lvl="1" algn="just" eaLnBrk="1" hangingPunct="1"/>
            <a:r>
              <a:rPr lang="zh-CN" altLang="en-US" b="0" dirty="0">
                <a:ea typeface="楷体_GB2312" pitchFamily="49" charset="-122"/>
              </a:rPr>
              <a:t>通过</a:t>
            </a:r>
            <a:r>
              <a:rPr lang="zh-CN" altLang="en-US" b="0" dirty="0">
                <a:latin typeface="楷体" pitchFamily="49" charset="-122"/>
                <a:ea typeface="楷体_GB2312" pitchFamily="49" charset="-122"/>
              </a:rPr>
              <a:t>“</a:t>
            </a:r>
            <a:r>
              <a:rPr lang="zh-CN" altLang="en-US" b="0" dirty="0">
                <a:ea typeface="楷体_GB2312" pitchFamily="49" charset="-122"/>
              </a:rPr>
              <a:t>索引节点</a:t>
            </a:r>
            <a:r>
              <a:rPr lang="zh-CN" altLang="en-US" b="0" dirty="0">
                <a:solidFill>
                  <a:srgbClr val="FF0000"/>
                </a:solidFill>
                <a:ea typeface="楷体_GB2312" pitchFamily="49" charset="-122"/>
              </a:rPr>
              <a:t>表</a:t>
            </a:r>
            <a:r>
              <a:rPr lang="zh-CN" altLang="en-US" b="0" dirty="0">
                <a:latin typeface="楷体" pitchFamily="49" charset="-122"/>
                <a:ea typeface="楷体_GB2312" pitchFamily="49" charset="-122"/>
              </a:rPr>
              <a:t>”</a:t>
            </a:r>
            <a:r>
              <a:rPr lang="zh-CN" altLang="en-US" b="0" dirty="0">
                <a:ea typeface="楷体_GB2312" pitchFamily="49" charset="-122"/>
              </a:rPr>
              <a:t>得到其</a:t>
            </a:r>
            <a:r>
              <a:rPr lang="zh-CN" altLang="en-US" b="0" dirty="0">
                <a:latin typeface="楷体" pitchFamily="49" charset="-122"/>
                <a:ea typeface="楷体_GB2312" pitchFamily="49" charset="-122"/>
              </a:rPr>
              <a:t>“</a:t>
            </a:r>
            <a:r>
              <a:rPr lang="zh-CN" altLang="en-US" b="0" dirty="0">
                <a:ea typeface="楷体_GB2312" pitchFamily="49" charset="-122"/>
              </a:rPr>
              <a:t>索引节点</a:t>
            </a:r>
            <a:r>
              <a:rPr lang="zh-CN" altLang="en-US" b="0" dirty="0">
                <a:latin typeface="楷体" pitchFamily="49" charset="-122"/>
                <a:ea typeface="楷体_GB2312" pitchFamily="49" charset="-122"/>
              </a:rPr>
              <a:t>”</a:t>
            </a:r>
            <a:r>
              <a:rPr lang="zh-CN" altLang="en-US" b="0" dirty="0">
                <a:ea typeface="楷体_GB2312" pitchFamily="49" charset="-122"/>
              </a:rPr>
              <a:t>。</a:t>
            </a:r>
          </a:p>
          <a:p>
            <a:pPr lvl="1" algn="just" eaLnBrk="1" hangingPunct="1"/>
            <a:r>
              <a:rPr lang="zh-CN" altLang="en-US" b="0" dirty="0">
                <a:ea typeface="楷体_GB2312" pitchFamily="49" charset="-122"/>
              </a:rPr>
              <a:t>通过索引节点得到文件数据所在位置。</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600200"/>
            <a:ext cx="8229600" cy="4525963"/>
          </a:xfrm>
        </p:spPr>
        <p:txBody>
          <a:bodyPr/>
          <a:lstStyle/>
          <a:p>
            <a:pPr marL="0" indent="0">
              <a:buNone/>
            </a:pPr>
            <a:r>
              <a:rPr lang="en-US" altLang="zh-CN" b="0" dirty="0"/>
              <a:t>Linux</a:t>
            </a:r>
            <a:r>
              <a:rPr lang="zh-CN" altLang="en-US" b="0" dirty="0"/>
              <a:t>文件系统的一个文件由目录项、</a:t>
            </a:r>
            <a:r>
              <a:rPr lang="en-US" altLang="zh-CN" b="0" dirty="0" err="1"/>
              <a:t>inode</a:t>
            </a:r>
            <a:r>
              <a:rPr lang="zh-CN" altLang="en-US" b="0" dirty="0"/>
              <a:t>和数据块组成</a:t>
            </a:r>
            <a:endParaRPr lang="en-US" altLang="zh-CN" dirty="0"/>
          </a:p>
          <a:p>
            <a:r>
              <a:rPr lang="zh-CN" altLang="en-US" dirty="0"/>
              <a:t>目录项</a:t>
            </a:r>
            <a:r>
              <a:rPr lang="en-US" altLang="zh-CN" b="0" dirty="0"/>
              <a:t>:</a:t>
            </a:r>
            <a:r>
              <a:rPr lang="zh-CN" altLang="en-US" b="0" dirty="0"/>
              <a:t>包括文件名和</a:t>
            </a:r>
            <a:r>
              <a:rPr lang="en-US" altLang="zh-CN" b="0" dirty="0" err="1"/>
              <a:t>inode</a:t>
            </a:r>
            <a:r>
              <a:rPr lang="zh-CN" altLang="en-US" b="0" dirty="0"/>
              <a:t>节点号。</a:t>
            </a:r>
          </a:p>
          <a:p>
            <a:r>
              <a:rPr lang="en-US" altLang="zh-CN" dirty="0" err="1"/>
              <a:t>Inode</a:t>
            </a:r>
            <a:r>
              <a:rPr lang="zh-CN" altLang="en-US" b="0" dirty="0"/>
              <a:t>：又称文件索引节点，是文件基本信息的存放地和数据块指针存放地。</a:t>
            </a:r>
          </a:p>
          <a:p>
            <a:r>
              <a:rPr lang="zh-CN" altLang="en-US" dirty="0"/>
              <a:t>数据块</a:t>
            </a:r>
            <a:r>
              <a:rPr lang="zh-CN" altLang="en-US" b="0" dirty="0"/>
              <a:t>：文件的具体内容存放地。</a:t>
            </a:r>
          </a:p>
        </p:txBody>
      </p:sp>
    </p:spTree>
    <p:extLst>
      <p:ext uri="{BB962C8B-B14F-4D97-AF65-F5344CB8AC3E}">
        <p14:creationId xmlns:p14="http://schemas.microsoft.com/office/powerpoint/2010/main" val="1930757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1095272" y="2052390"/>
            <a:ext cx="1401267"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b="1" dirty="0"/>
              <a:t>引导区</a:t>
            </a:r>
          </a:p>
        </p:txBody>
      </p:sp>
      <p:sp>
        <p:nvSpPr>
          <p:cNvPr id="7" name="矩形 6"/>
          <p:cNvSpPr/>
          <p:nvPr/>
        </p:nvSpPr>
        <p:spPr bwMode="auto">
          <a:xfrm>
            <a:off x="2195735" y="2052390"/>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charset="0"/>
                <a:ea typeface="宋体" pitchFamily="2" charset="-122"/>
              </a:rPr>
              <a:t>块组</a:t>
            </a:r>
            <a:r>
              <a:rPr lang="en-US" altLang="zh-CN" sz="2400" b="1" dirty="0"/>
              <a:t>0</a:t>
            </a:r>
            <a:endParaRPr kumimoji="0"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8" name="矩形 7"/>
          <p:cNvSpPr/>
          <p:nvPr/>
        </p:nvSpPr>
        <p:spPr bwMode="auto">
          <a:xfrm>
            <a:off x="3995935" y="2052390"/>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charset="0"/>
                <a:ea typeface="宋体" pitchFamily="2" charset="-122"/>
              </a:rPr>
              <a:t>块组</a:t>
            </a:r>
            <a:r>
              <a:rPr kumimoji="0" lang="en-US" altLang="zh-CN" sz="2400" b="1" i="0" u="none" strike="noStrike" cap="none" normalizeH="0" baseline="0" dirty="0">
                <a:ln>
                  <a:noFill/>
                </a:ln>
                <a:solidFill>
                  <a:schemeClr val="tx1"/>
                </a:solidFill>
                <a:effectLst/>
                <a:latin typeface="Arial" charset="0"/>
                <a:ea typeface="宋体" pitchFamily="2" charset="-122"/>
              </a:rPr>
              <a:t>1</a:t>
            </a:r>
            <a:endParaRPr kumimoji="0"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9" name="矩形 8"/>
          <p:cNvSpPr/>
          <p:nvPr/>
        </p:nvSpPr>
        <p:spPr bwMode="auto">
          <a:xfrm>
            <a:off x="5796135" y="2052390"/>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400" b="1" dirty="0"/>
              <a:t>…</a:t>
            </a:r>
            <a:endParaRPr kumimoji="0"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10" name="矩形 9"/>
          <p:cNvSpPr/>
          <p:nvPr/>
        </p:nvSpPr>
        <p:spPr bwMode="auto">
          <a:xfrm>
            <a:off x="1345857" y="4558963"/>
            <a:ext cx="1809079"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400" b="1" dirty="0"/>
              <a:t>目录项</a:t>
            </a:r>
          </a:p>
        </p:txBody>
      </p:sp>
      <p:sp>
        <p:nvSpPr>
          <p:cNvPr id="13" name="矩形 12"/>
          <p:cNvSpPr/>
          <p:nvPr/>
        </p:nvSpPr>
        <p:spPr bwMode="auto">
          <a:xfrm>
            <a:off x="3154937" y="4558963"/>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400" b="1" dirty="0" err="1"/>
              <a:t>Inode</a:t>
            </a:r>
            <a:endParaRPr kumimoji="0" lang="zh-CN" altLang="en-US" sz="2400" b="1" i="0" u="none" strike="noStrike" cap="none" normalizeH="0" baseline="0" dirty="0">
              <a:ln>
                <a:noFill/>
              </a:ln>
              <a:solidFill>
                <a:schemeClr val="tx1"/>
              </a:solidFill>
              <a:effectLst/>
              <a:latin typeface="Arial" charset="0"/>
              <a:ea typeface="宋体" pitchFamily="2" charset="-122"/>
            </a:endParaRPr>
          </a:p>
        </p:txBody>
      </p:sp>
      <p:sp>
        <p:nvSpPr>
          <p:cNvPr id="14" name="矩形 13"/>
          <p:cNvSpPr/>
          <p:nvPr/>
        </p:nvSpPr>
        <p:spPr bwMode="auto">
          <a:xfrm>
            <a:off x="4978583" y="4558963"/>
            <a:ext cx="2292273" cy="800545"/>
          </a:xfrm>
          <a:prstGeom prst="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Arial" charset="0"/>
                <a:ea typeface="宋体" pitchFamily="2" charset="-122"/>
              </a:rPr>
              <a:t>数据块</a:t>
            </a:r>
          </a:p>
        </p:txBody>
      </p:sp>
      <p:cxnSp>
        <p:nvCxnSpPr>
          <p:cNvPr id="16" name="直接箭头连接符 15"/>
          <p:cNvCxnSpPr/>
          <p:nvPr/>
        </p:nvCxnSpPr>
        <p:spPr bwMode="auto">
          <a:xfrm flipH="1">
            <a:off x="1345857" y="2852935"/>
            <a:ext cx="849880" cy="1706028"/>
          </a:xfrm>
          <a:prstGeom prst="straightConnector1">
            <a:avLst/>
          </a:prstGeom>
          <a:solidFill>
            <a:schemeClr val="accent1"/>
          </a:solidFill>
          <a:ln w="38100" cap="flat" cmpd="sng" algn="ctr">
            <a:solidFill>
              <a:schemeClr val="tx1"/>
            </a:solidFill>
            <a:prstDash val="solid"/>
            <a:miter lim="800000"/>
            <a:headEnd type="none" w="med" len="med"/>
            <a:tailEnd type="arrow"/>
          </a:ln>
          <a:effectLst/>
        </p:spPr>
      </p:cxnSp>
      <p:cxnSp>
        <p:nvCxnSpPr>
          <p:cNvPr id="18" name="直接箭头连接符 17"/>
          <p:cNvCxnSpPr/>
          <p:nvPr/>
        </p:nvCxnSpPr>
        <p:spPr bwMode="auto">
          <a:xfrm>
            <a:off x="3995935" y="2852935"/>
            <a:ext cx="3224442" cy="1706028"/>
          </a:xfrm>
          <a:prstGeom prst="straightConnector1">
            <a:avLst/>
          </a:prstGeom>
          <a:solidFill>
            <a:schemeClr val="accent1"/>
          </a:solidFill>
          <a:ln w="38100"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7957030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569" name="Picture 1" descr="C:\Users\Qinke\AppData\Roaming\Tencent\Users\215462624\QQ\WinTemp\RichOle\[3PC0)@_P(@}{EPW2E%U90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60" y="1052736"/>
            <a:ext cx="9095444" cy="453213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059832" y="5733256"/>
            <a:ext cx="1864613" cy="523220"/>
          </a:xfrm>
          <a:prstGeom prst="rect">
            <a:avLst/>
          </a:prstGeom>
        </p:spPr>
        <p:txBody>
          <a:bodyPr wrap="none">
            <a:spAutoFit/>
          </a:bodyPr>
          <a:lstStyle/>
          <a:p>
            <a:r>
              <a:rPr lang="en-US" altLang="zh-CN" sz="2800" b="1" dirty="0" err="1"/>
              <a:t>inode</a:t>
            </a:r>
            <a:r>
              <a:rPr lang="zh-CN" altLang="en-US" sz="2800" b="1" dirty="0"/>
              <a:t>结构</a:t>
            </a:r>
          </a:p>
        </p:txBody>
      </p:sp>
    </p:spTree>
    <p:extLst>
      <p:ext uri="{BB962C8B-B14F-4D97-AF65-F5344CB8AC3E}">
        <p14:creationId xmlns:p14="http://schemas.microsoft.com/office/powerpoint/2010/main" val="40116605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600200"/>
            <a:ext cx="8229600" cy="4525963"/>
          </a:xfrm>
        </p:spPr>
        <p:txBody>
          <a:bodyPr/>
          <a:lstStyle/>
          <a:p>
            <a:r>
              <a:rPr lang="en-US" altLang="zh-CN" dirty="0"/>
              <a:t>Data Block</a:t>
            </a:r>
          </a:p>
          <a:p>
            <a:r>
              <a:rPr lang="en-US" altLang="zh-CN" dirty="0"/>
              <a:t>Super Block</a:t>
            </a:r>
          </a:p>
          <a:p>
            <a:r>
              <a:rPr lang="en-US" altLang="zh-CN" dirty="0" err="1"/>
              <a:t>Inode</a:t>
            </a:r>
            <a:r>
              <a:rPr lang="en-US" altLang="zh-CN" dirty="0"/>
              <a:t> Table</a:t>
            </a:r>
          </a:p>
          <a:p>
            <a:r>
              <a:rPr lang="en-US" altLang="zh-CN" dirty="0"/>
              <a:t>File System </a:t>
            </a:r>
            <a:r>
              <a:rPr lang="en-US" altLang="zh-CN" dirty="0" err="1"/>
              <a:t>Desciption</a:t>
            </a:r>
            <a:endParaRPr lang="en-US" altLang="zh-CN" dirty="0"/>
          </a:p>
          <a:p>
            <a:r>
              <a:rPr lang="en-US" altLang="zh-CN" dirty="0"/>
              <a:t>Block bitmap</a:t>
            </a:r>
          </a:p>
          <a:p>
            <a:r>
              <a:rPr lang="en-US" altLang="zh-CN" dirty="0" err="1"/>
              <a:t>Inode</a:t>
            </a:r>
            <a:r>
              <a:rPr lang="en-US" altLang="zh-CN" dirty="0"/>
              <a:t> bitmap</a:t>
            </a:r>
          </a:p>
          <a:p>
            <a:endParaRPr lang="en-US" altLang="zh-CN" dirty="0"/>
          </a:p>
          <a:p>
            <a:endParaRPr lang="zh-CN" altLang="en-US" dirty="0"/>
          </a:p>
        </p:txBody>
      </p:sp>
    </p:spTree>
    <p:extLst>
      <p:ext uri="{BB962C8B-B14F-4D97-AF65-F5344CB8AC3E}">
        <p14:creationId xmlns:p14="http://schemas.microsoft.com/office/powerpoint/2010/main" val="42507344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ext2檔案系統示意圖"/>
          <p:cNvPicPr/>
          <p:nvPr/>
        </p:nvPicPr>
        <p:blipFill>
          <a:blip r:embed="rId2" cstate="print"/>
          <a:srcRect/>
          <a:stretch>
            <a:fillRect/>
          </a:stretch>
        </p:blipFill>
        <p:spPr bwMode="auto">
          <a:xfrm>
            <a:off x="1122044" y="1700808"/>
            <a:ext cx="6330276" cy="3528392"/>
          </a:xfrm>
          <a:prstGeom prst="rect">
            <a:avLst/>
          </a:prstGeom>
          <a:noFill/>
          <a:ln w="9525">
            <a:noFill/>
            <a:miter lim="800000"/>
            <a:headEnd/>
            <a:tailEnd/>
          </a:ln>
        </p:spPr>
      </p:pic>
    </p:spTree>
    <p:extLst>
      <p:ext uri="{BB962C8B-B14F-4D97-AF65-F5344CB8AC3E}">
        <p14:creationId xmlns:p14="http://schemas.microsoft.com/office/powerpoint/2010/main" val="17420646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395536" y="1556792"/>
            <a:ext cx="2664296" cy="1584176"/>
          </a:xfrm>
          <a:prstGeom prst="round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 name="圆角矩形 4"/>
          <p:cNvSpPr/>
          <p:nvPr/>
        </p:nvSpPr>
        <p:spPr bwMode="auto">
          <a:xfrm>
            <a:off x="755576" y="1772815"/>
            <a:ext cx="972108" cy="808529"/>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File </a:t>
            </a:r>
            <a:r>
              <a:rPr kumimoji="0" lang="en-US" altLang="zh-CN" sz="1800" b="0" i="0" u="none" strike="noStrike" cap="none" normalizeH="0" baseline="0" dirty="0">
                <a:ln>
                  <a:noFill/>
                </a:ln>
                <a:solidFill>
                  <a:srgbClr val="FFFF00"/>
                </a:solidFill>
                <a:effectLst/>
                <a:latin typeface="Arial" charset="0"/>
                <a:ea typeface="宋体" pitchFamily="2" charset="-122"/>
              </a:rPr>
              <a:t>A</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err="1">
                <a:solidFill>
                  <a:srgbClr val="FFFF00"/>
                </a:solidFill>
              </a:rPr>
              <a:t>inodeA</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6" name="圆角矩形 5"/>
          <p:cNvSpPr/>
          <p:nvPr/>
        </p:nvSpPr>
        <p:spPr bwMode="auto">
          <a:xfrm>
            <a:off x="1835696" y="2177079"/>
            <a:ext cx="1008112" cy="747865"/>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FF00"/>
                </a:solidFill>
                <a:effectLst/>
                <a:latin typeface="Arial" charset="0"/>
                <a:ea typeface="宋体" pitchFamily="2" charset="-122"/>
              </a:rPr>
              <a:t>File B</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err="1">
                <a:solidFill>
                  <a:srgbClr val="FFFF00"/>
                </a:solidFill>
              </a:rPr>
              <a:t>Inode</a:t>
            </a:r>
            <a:r>
              <a:rPr lang="en-US" altLang="zh-CN" dirty="0">
                <a:solidFill>
                  <a:srgbClr val="FFFF00"/>
                </a:solidFill>
              </a:rPr>
              <a:t> B</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7" name="圆角矩形 6"/>
          <p:cNvSpPr/>
          <p:nvPr/>
        </p:nvSpPr>
        <p:spPr bwMode="auto">
          <a:xfrm>
            <a:off x="3923928" y="1556792"/>
            <a:ext cx="5040560" cy="1584176"/>
          </a:xfrm>
          <a:prstGeom prst="round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8" name="圆角矩形 7"/>
          <p:cNvSpPr/>
          <p:nvPr/>
        </p:nvSpPr>
        <p:spPr bwMode="auto">
          <a:xfrm>
            <a:off x="4139952"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Inode1</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9" name="圆角矩形 8"/>
          <p:cNvSpPr/>
          <p:nvPr/>
        </p:nvSpPr>
        <p:spPr bwMode="auto">
          <a:xfrm>
            <a:off x="5148064"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dirty="0">
                <a:solidFill>
                  <a:srgbClr val="FFFF00"/>
                </a:solidFill>
              </a:rPr>
              <a:t>Inode2</a:t>
            </a:r>
            <a:endParaRPr lang="zh-CN" altLang="en-US" dirty="0">
              <a:solidFill>
                <a:srgbClr val="FFFF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0" name="圆角矩形 9"/>
          <p:cNvSpPr/>
          <p:nvPr/>
        </p:nvSpPr>
        <p:spPr bwMode="auto">
          <a:xfrm>
            <a:off x="6048164"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dirty="0">
                <a:solidFill>
                  <a:srgbClr val="FFFF00"/>
                </a:solidFill>
              </a:rPr>
              <a:t>...</a:t>
            </a:r>
            <a:endParaRPr lang="zh-CN" altLang="en-US" dirty="0">
              <a:solidFill>
                <a:srgbClr val="FFFF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1" name="圆角矩形 10"/>
          <p:cNvSpPr/>
          <p:nvPr/>
        </p:nvSpPr>
        <p:spPr bwMode="auto">
          <a:xfrm>
            <a:off x="6948264"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en-US" altLang="zh-CN" dirty="0">
                <a:solidFill>
                  <a:srgbClr val="FFFF00"/>
                </a:solidFill>
              </a:rPr>
              <a:t>…</a:t>
            </a:r>
            <a:endParaRPr lang="zh-CN" altLang="en-US" dirty="0">
              <a:solidFill>
                <a:srgbClr val="FFFF00"/>
              </a:solidFill>
            </a:endParaRPr>
          </a:p>
        </p:txBody>
      </p:sp>
      <p:sp>
        <p:nvSpPr>
          <p:cNvPr id="12" name="圆角矩形 11"/>
          <p:cNvSpPr/>
          <p:nvPr/>
        </p:nvSpPr>
        <p:spPr bwMode="auto">
          <a:xfrm>
            <a:off x="7884368" y="1633119"/>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3" name="圆角矩形 12"/>
          <p:cNvSpPr/>
          <p:nvPr/>
        </p:nvSpPr>
        <p:spPr bwMode="auto">
          <a:xfrm>
            <a:off x="4139952"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Inode3</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4" name="圆角矩形 13"/>
          <p:cNvSpPr/>
          <p:nvPr/>
        </p:nvSpPr>
        <p:spPr bwMode="auto">
          <a:xfrm>
            <a:off x="5148064"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inode4</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5" name="圆角矩形 14"/>
          <p:cNvSpPr/>
          <p:nvPr/>
        </p:nvSpPr>
        <p:spPr bwMode="auto">
          <a:xfrm>
            <a:off x="6048164"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6" name="圆角矩形 15"/>
          <p:cNvSpPr/>
          <p:nvPr/>
        </p:nvSpPr>
        <p:spPr bwMode="auto">
          <a:xfrm>
            <a:off x="6948264"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FF00"/>
                </a:solidFill>
                <a:effectLst/>
                <a:latin typeface="Arial" charset="0"/>
                <a:ea typeface="宋体" pitchFamily="2" charset="-122"/>
              </a:rPr>
              <a:t>…</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17" name="圆角矩形 16"/>
          <p:cNvSpPr/>
          <p:nvPr/>
        </p:nvSpPr>
        <p:spPr bwMode="auto">
          <a:xfrm>
            <a:off x="7884368" y="2293313"/>
            <a:ext cx="792088" cy="576064"/>
          </a:xfrm>
          <a:prstGeom prst="round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rgbClr val="FFFF00"/>
                </a:solidFill>
              </a:rPr>
              <a:t>…</a:t>
            </a:r>
            <a:endParaRPr kumimoji="0" lang="zh-CN" altLang="en-US" sz="1800" b="0" i="0" u="none" strike="noStrike" cap="none" normalizeH="0" baseline="0" dirty="0">
              <a:ln>
                <a:noFill/>
              </a:ln>
              <a:solidFill>
                <a:srgbClr val="FFFF00"/>
              </a:solidFill>
              <a:effectLst/>
              <a:latin typeface="Arial" charset="0"/>
              <a:ea typeface="宋体" pitchFamily="2" charset="-122"/>
            </a:endParaRPr>
          </a:p>
        </p:txBody>
      </p:sp>
      <p:sp>
        <p:nvSpPr>
          <p:cNvPr id="20" name="任意多边形 19"/>
          <p:cNvSpPr/>
          <p:nvPr/>
        </p:nvSpPr>
        <p:spPr bwMode="auto">
          <a:xfrm>
            <a:off x="1385047" y="1208784"/>
            <a:ext cx="2985247" cy="566228"/>
          </a:xfrm>
          <a:custGeom>
            <a:avLst/>
            <a:gdLst>
              <a:gd name="connsiteX0" fmla="*/ 0 w 2985247"/>
              <a:gd name="connsiteY0" fmla="*/ 566228 h 566228"/>
              <a:gd name="connsiteX1" fmla="*/ 1264024 w 2985247"/>
              <a:gd name="connsiteY1" fmla="*/ 1451 h 566228"/>
              <a:gd name="connsiteX2" fmla="*/ 2985247 w 2985247"/>
              <a:gd name="connsiteY2" fmla="*/ 391416 h 566228"/>
              <a:gd name="connsiteX3" fmla="*/ 2985247 w 2985247"/>
              <a:gd name="connsiteY3" fmla="*/ 391416 h 566228"/>
            </a:gdLst>
            <a:ahLst/>
            <a:cxnLst>
              <a:cxn ang="0">
                <a:pos x="connsiteX0" y="connsiteY0"/>
              </a:cxn>
              <a:cxn ang="0">
                <a:pos x="connsiteX1" y="connsiteY1"/>
              </a:cxn>
              <a:cxn ang="0">
                <a:pos x="connsiteX2" y="connsiteY2"/>
              </a:cxn>
              <a:cxn ang="0">
                <a:pos x="connsiteX3" y="connsiteY3"/>
              </a:cxn>
            </a:cxnLst>
            <a:rect l="l" t="t" r="r" b="b"/>
            <a:pathLst>
              <a:path w="2985247" h="566228">
                <a:moveTo>
                  <a:pt x="0" y="566228"/>
                </a:moveTo>
                <a:cubicBezTo>
                  <a:pt x="383241" y="298407"/>
                  <a:pt x="766483" y="30586"/>
                  <a:pt x="1264024" y="1451"/>
                </a:cubicBezTo>
                <a:cubicBezTo>
                  <a:pt x="1761565" y="-27684"/>
                  <a:pt x="2985247" y="391416"/>
                  <a:pt x="2985247" y="391416"/>
                </a:cubicBezTo>
                <a:lnTo>
                  <a:pt x="2985247" y="391416"/>
                </a:lnTo>
              </a:path>
            </a:pathLst>
          </a:custGeom>
          <a:noFill/>
          <a:ln w="57150" cap="flat" cmpd="sng" algn="ctr">
            <a:solidFill>
              <a:schemeClr val="tx1"/>
            </a:solid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1" name="任意多边形 20"/>
          <p:cNvSpPr/>
          <p:nvPr/>
        </p:nvSpPr>
        <p:spPr bwMode="auto">
          <a:xfrm>
            <a:off x="2420471" y="2931459"/>
            <a:ext cx="3092823" cy="457355"/>
          </a:xfrm>
          <a:custGeom>
            <a:avLst/>
            <a:gdLst>
              <a:gd name="connsiteX0" fmla="*/ 0 w 3092823"/>
              <a:gd name="connsiteY0" fmla="*/ 40341 h 457355"/>
              <a:gd name="connsiteX1" fmla="*/ 1035423 w 3092823"/>
              <a:gd name="connsiteY1" fmla="*/ 457200 h 457355"/>
              <a:gd name="connsiteX2" fmla="*/ 3092823 w 3092823"/>
              <a:gd name="connsiteY2" fmla="*/ 0 h 457355"/>
            </a:gdLst>
            <a:ahLst/>
            <a:cxnLst>
              <a:cxn ang="0">
                <a:pos x="connsiteX0" y="connsiteY0"/>
              </a:cxn>
              <a:cxn ang="0">
                <a:pos x="connsiteX1" y="connsiteY1"/>
              </a:cxn>
              <a:cxn ang="0">
                <a:pos x="connsiteX2" y="connsiteY2"/>
              </a:cxn>
            </a:cxnLst>
            <a:rect l="l" t="t" r="r" b="b"/>
            <a:pathLst>
              <a:path w="3092823" h="457355">
                <a:moveTo>
                  <a:pt x="0" y="40341"/>
                </a:moveTo>
                <a:cubicBezTo>
                  <a:pt x="259976" y="252132"/>
                  <a:pt x="519953" y="463923"/>
                  <a:pt x="1035423" y="457200"/>
                </a:cubicBezTo>
                <a:cubicBezTo>
                  <a:pt x="1550893" y="450477"/>
                  <a:pt x="2321858" y="225238"/>
                  <a:pt x="3092823" y="0"/>
                </a:cubicBezTo>
              </a:path>
            </a:pathLst>
          </a:custGeom>
          <a:noFill/>
          <a:ln w="57150" cap="flat" cmpd="sng" algn="ctr">
            <a:solidFill>
              <a:schemeClr val="tx1"/>
            </a:solid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2" name="流程图: 磁盘 21"/>
          <p:cNvSpPr/>
          <p:nvPr/>
        </p:nvSpPr>
        <p:spPr bwMode="auto">
          <a:xfrm>
            <a:off x="3419872" y="3717032"/>
            <a:ext cx="5256584" cy="2952328"/>
          </a:xfrm>
          <a:prstGeom prst="flowChartMagneticDisk">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4" name="圆角矩形 23"/>
          <p:cNvSpPr/>
          <p:nvPr/>
        </p:nvSpPr>
        <p:spPr bwMode="auto">
          <a:xfrm>
            <a:off x="3779912"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5" name="圆角矩形 24"/>
          <p:cNvSpPr/>
          <p:nvPr/>
        </p:nvSpPr>
        <p:spPr bwMode="auto">
          <a:xfrm>
            <a:off x="4757210"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6" name="圆角矩形 25"/>
          <p:cNvSpPr/>
          <p:nvPr/>
        </p:nvSpPr>
        <p:spPr bwMode="auto">
          <a:xfrm>
            <a:off x="5688124"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7" name="圆角矩形 26"/>
          <p:cNvSpPr/>
          <p:nvPr/>
        </p:nvSpPr>
        <p:spPr bwMode="auto">
          <a:xfrm>
            <a:off x="6603867"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8" name="圆角矩形 27"/>
          <p:cNvSpPr/>
          <p:nvPr/>
        </p:nvSpPr>
        <p:spPr bwMode="auto">
          <a:xfrm>
            <a:off x="7524328" y="4797152"/>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29" name="圆角矩形 28"/>
          <p:cNvSpPr/>
          <p:nvPr/>
        </p:nvSpPr>
        <p:spPr bwMode="auto">
          <a:xfrm>
            <a:off x="3798622"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0" name="圆角矩形 29"/>
          <p:cNvSpPr/>
          <p:nvPr/>
        </p:nvSpPr>
        <p:spPr bwMode="auto">
          <a:xfrm>
            <a:off x="4775920"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1" name="圆角矩形 30"/>
          <p:cNvSpPr/>
          <p:nvPr/>
        </p:nvSpPr>
        <p:spPr bwMode="auto">
          <a:xfrm>
            <a:off x="5706834"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2" name="圆角矩形 31"/>
          <p:cNvSpPr/>
          <p:nvPr/>
        </p:nvSpPr>
        <p:spPr bwMode="auto">
          <a:xfrm>
            <a:off x="6622577"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3" name="圆角矩形 32"/>
          <p:cNvSpPr/>
          <p:nvPr/>
        </p:nvSpPr>
        <p:spPr bwMode="auto">
          <a:xfrm>
            <a:off x="7543038" y="5301208"/>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4" name="圆角矩形 33"/>
          <p:cNvSpPr/>
          <p:nvPr/>
        </p:nvSpPr>
        <p:spPr bwMode="auto">
          <a:xfrm>
            <a:off x="3803885"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5" name="圆角矩形 34"/>
          <p:cNvSpPr/>
          <p:nvPr/>
        </p:nvSpPr>
        <p:spPr bwMode="auto">
          <a:xfrm>
            <a:off x="4781183"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6" name="圆角矩形 35"/>
          <p:cNvSpPr/>
          <p:nvPr/>
        </p:nvSpPr>
        <p:spPr bwMode="auto">
          <a:xfrm>
            <a:off x="5712097"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7" name="圆角矩形 36"/>
          <p:cNvSpPr/>
          <p:nvPr/>
        </p:nvSpPr>
        <p:spPr bwMode="auto">
          <a:xfrm>
            <a:off x="6627840"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sp>
        <p:nvSpPr>
          <p:cNvPr id="38" name="圆角矩形 37"/>
          <p:cNvSpPr/>
          <p:nvPr/>
        </p:nvSpPr>
        <p:spPr bwMode="auto">
          <a:xfrm>
            <a:off x="7548301" y="5805264"/>
            <a:ext cx="756084" cy="396044"/>
          </a:xfrm>
          <a:prstGeom prst="roundRect">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Data</a:t>
            </a:r>
            <a:r>
              <a:rPr kumimoji="0" lang="en-US" altLang="zh-CN" sz="1800" b="0" i="0" u="none" strike="noStrike" cap="none" normalizeH="0" dirty="0">
                <a:ln>
                  <a:noFill/>
                </a:ln>
                <a:solidFill>
                  <a:schemeClr val="tx1"/>
                </a:solidFill>
                <a:effectLst/>
                <a:latin typeface="Arial" charset="0"/>
                <a:ea typeface="宋体" pitchFamily="2" charset="-122"/>
              </a:rPr>
              <a:t> </a:t>
            </a:r>
            <a:endParaRPr kumimoji="0" lang="zh-CN" altLang="en-US" sz="1800" b="0" i="0" u="none" strike="noStrike" cap="none" normalizeH="0" baseline="0" dirty="0">
              <a:ln>
                <a:noFill/>
              </a:ln>
              <a:solidFill>
                <a:schemeClr val="tx1"/>
              </a:solidFill>
              <a:effectLst/>
              <a:latin typeface="Arial" charset="0"/>
              <a:ea typeface="宋体" pitchFamily="2" charset="-122"/>
            </a:endParaRPr>
          </a:p>
        </p:txBody>
      </p:sp>
      <p:cxnSp>
        <p:nvCxnSpPr>
          <p:cNvPr id="44" name="肘形连接符 43"/>
          <p:cNvCxnSpPr>
            <a:stCxn id="8" idx="1"/>
            <a:endCxn id="24" idx="1"/>
          </p:cNvCxnSpPr>
          <p:nvPr/>
        </p:nvCxnSpPr>
        <p:spPr bwMode="auto">
          <a:xfrm rot="10800000" flipV="1">
            <a:off x="3779912" y="1921150"/>
            <a:ext cx="360040" cy="3074023"/>
          </a:xfrm>
          <a:prstGeom prst="bentConnector3">
            <a:avLst>
              <a:gd name="adj1" fmla="val 241926"/>
            </a:avLst>
          </a:prstGeom>
          <a:solidFill>
            <a:schemeClr val="accent1"/>
          </a:solidFill>
          <a:ln w="57150" cap="flat" cmpd="sng" algn="ctr">
            <a:solidFill>
              <a:srgbClr val="FF0000"/>
            </a:solidFill>
            <a:prstDash val="solid"/>
            <a:miter lim="800000"/>
            <a:headEnd type="none" w="med" len="med"/>
            <a:tailEnd type="arrow"/>
          </a:ln>
          <a:effectLst/>
        </p:spPr>
      </p:cxnSp>
      <p:cxnSp>
        <p:nvCxnSpPr>
          <p:cNvPr id="49" name="肘形连接符 48"/>
          <p:cNvCxnSpPr>
            <a:endCxn id="22" idx="0"/>
          </p:cNvCxnSpPr>
          <p:nvPr/>
        </p:nvCxnSpPr>
        <p:spPr bwMode="auto">
          <a:xfrm rot="16200000" flipH="1">
            <a:off x="4811186" y="3464162"/>
            <a:ext cx="1969901" cy="504055"/>
          </a:xfrm>
          <a:prstGeom prst="bentConnector3">
            <a:avLst>
              <a:gd name="adj1" fmla="val 39761"/>
            </a:avLst>
          </a:prstGeom>
          <a:solidFill>
            <a:schemeClr val="accent1"/>
          </a:solidFill>
          <a:ln w="57150" cap="flat" cmpd="sng" algn="ctr">
            <a:solidFill>
              <a:srgbClr val="FF0000"/>
            </a:solidFill>
            <a:prstDash val="solid"/>
            <a:miter lim="800000"/>
            <a:headEnd type="none" w="med" len="med"/>
            <a:tailEnd type="arrow"/>
          </a:ln>
          <a:effectLst/>
        </p:spPr>
      </p:cxnSp>
      <p:sp>
        <p:nvSpPr>
          <p:cNvPr id="54" name="TextBox 53"/>
          <p:cNvSpPr txBox="1"/>
          <p:nvPr/>
        </p:nvSpPr>
        <p:spPr>
          <a:xfrm>
            <a:off x="899592" y="3212976"/>
            <a:ext cx="1266693" cy="523220"/>
          </a:xfrm>
          <a:prstGeom prst="rect">
            <a:avLst/>
          </a:prstGeom>
          <a:noFill/>
        </p:spPr>
        <p:txBody>
          <a:bodyPr wrap="none" rtlCol="0">
            <a:spAutoFit/>
          </a:bodyPr>
          <a:lstStyle/>
          <a:p>
            <a:r>
              <a:rPr lang="zh-CN" altLang="en-US" sz="2800" b="1" dirty="0"/>
              <a:t>目录项</a:t>
            </a:r>
          </a:p>
        </p:txBody>
      </p:sp>
      <p:sp>
        <p:nvSpPr>
          <p:cNvPr id="55" name="TextBox 54"/>
          <p:cNvSpPr txBox="1"/>
          <p:nvPr/>
        </p:nvSpPr>
        <p:spPr>
          <a:xfrm>
            <a:off x="6548863" y="836712"/>
            <a:ext cx="1503938" cy="523220"/>
          </a:xfrm>
          <a:prstGeom prst="rect">
            <a:avLst/>
          </a:prstGeom>
          <a:noFill/>
        </p:spPr>
        <p:txBody>
          <a:bodyPr wrap="none" rtlCol="0">
            <a:spAutoFit/>
          </a:bodyPr>
          <a:lstStyle/>
          <a:p>
            <a:r>
              <a:rPr lang="en-US" altLang="zh-CN" sz="2800" b="1" dirty="0" err="1"/>
              <a:t>Inode</a:t>
            </a:r>
            <a:r>
              <a:rPr lang="zh-CN" altLang="en-US" sz="2800" b="1" dirty="0"/>
              <a:t>表</a:t>
            </a:r>
          </a:p>
        </p:txBody>
      </p:sp>
      <p:sp>
        <p:nvSpPr>
          <p:cNvPr id="56" name="TextBox 55"/>
          <p:cNvSpPr txBox="1"/>
          <p:nvPr/>
        </p:nvSpPr>
        <p:spPr>
          <a:xfrm>
            <a:off x="1532938" y="5678088"/>
            <a:ext cx="1266693" cy="523220"/>
          </a:xfrm>
          <a:prstGeom prst="rect">
            <a:avLst/>
          </a:prstGeom>
          <a:noFill/>
        </p:spPr>
        <p:txBody>
          <a:bodyPr wrap="none" rtlCol="0">
            <a:spAutoFit/>
          </a:bodyPr>
          <a:lstStyle/>
          <a:p>
            <a:r>
              <a:rPr lang="zh-CN" altLang="en-US" sz="2800" b="1" dirty="0"/>
              <a:t>数据块</a:t>
            </a:r>
          </a:p>
        </p:txBody>
      </p:sp>
    </p:spTree>
    <p:extLst>
      <p:ext uri="{BB962C8B-B14F-4D97-AF65-F5344CB8AC3E}">
        <p14:creationId xmlns:p14="http://schemas.microsoft.com/office/powerpoint/2010/main" val="34758617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1573213" y="44450"/>
            <a:ext cx="7570787" cy="1143000"/>
          </a:xfrm>
        </p:spPr>
        <p:txBody>
          <a:bodyPr/>
          <a:lstStyle/>
          <a:p>
            <a:pPr eaLnBrk="1" hangingPunct="1"/>
            <a:r>
              <a:rPr lang="en-US" altLang="zh-CN" dirty="0"/>
              <a:t>5.4 </a:t>
            </a:r>
            <a:r>
              <a:rPr lang="zh-CN" altLang="en-US" dirty="0"/>
              <a:t>文件共享 </a:t>
            </a:r>
          </a:p>
        </p:txBody>
      </p:sp>
      <p:sp>
        <p:nvSpPr>
          <p:cNvPr id="562179" name="Rectangle 3"/>
          <p:cNvSpPr>
            <a:spLocks noGrp="1" noChangeArrowheads="1"/>
          </p:cNvSpPr>
          <p:nvPr>
            <p:ph type="body" idx="4294967295"/>
          </p:nvPr>
        </p:nvSpPr>
        <p:spPr>
          <a:xfrm>
            <a:off x="430213" y="1341438"/>
            <a:ext cx="8713787" cy="4967287"/>
          </a:xfrm>
        </p:spPr>
        <p:txBody>
          <a:bodyPr/>
          <a:lstStyle/>
          <a:p>
            <a:pPr eaLnBrk="1" hangingPunct="1">
              <a:lnSpc>
                <a:spcPct val="90000"/>
              </a:lnSpc>
              <a:defRPr/>
            </a:pPr>
            <a:r>
              <a:rPr lang="zh-CN" altLang="en-US" sz="2800" dirty="0">
                <a:latin typeface="Times New Roman" pitchFamily="18" charset="0"/>
              </a:rPr>
              <a:t>文件共享是指多个用户进程访问同一个文件。</a:t>
            </a:r>
            <a:r>
              <a:rPr lang="zh-CN" altLang="en-US" sz="2800" dirty="0"/>
              <a:t> </a:t>
            </a:r>
          </a:p>
          <a:p>
            <a:pPr eaLnBrk="1" hangingPunct="1">
              <a:lnSpc>
                <a:spcPct val="90000"/>
              </a:lnSpc>
              <a:defRPr/>
            </a:pPr>
            <a:r>
              <a:rPr lang="zh-CN" altLang="en-US" sz="2800" dirty="0">
                <a:latin typeface="Times New Roman" pitchFamily="18" charset="0"/>
              </a:rPr>
              <a:t>文件共享的</a:t>
            </a:r>
            <a:r>
              <a:rPr lang="zh-CN" altLang="en-US" sz="2800" b="0" dirty="0">
                <a:effectLst>
                  <a:outerShdw blurRad="38100" dist="38100" dir="2700000" algn="tl">
                    <a:srgbClr val="C0C0C0"/>
                  </a:outerShdw>
                </a:effectLst>
                <a:latin typeface="Times New Roman" pitchFamily="18" charset="0"/>
              </a:rPr>
              <a:t>有效控制</a:t>
            </a:r>
            <a:r>
              <a:rPr lang="zh-CN" altLang="en-US" sz="2800" dirty="0">
                <a:latin typeface="Times New Roman" pitchFamily="18" charset="0"/>
              </a:rPr>
              <a:t>需要考虑</a:t>
            </a:r>
            <a:r>
              <a:rPr lang="zh-CN" altLang="en-US" sz="2800" dirty="0"/>
              <a:t>同时存取</a:t>
            </a:r>
            <a:r>
              <a:rPr lang="zh-CN" altLang="en-US" sz="2800" dirty="0">
                <a:latin typeface="Times New Roman" pitchFamily="18" charset="0"/>
              </a:rPr>
              <a:t>和存取权限问题。</a:t>
            </a:r>
          </a:p>
          <a:p>
            <a:pPr lvl="1" eaLnBrk="1" hangingPunct="1">
              <a:lnSpc>
                <a:spcPct val="90000"/>
              </a:lnSpc>
              <a:defRPr/>
            </a:pPr>
            <a:r>
              <a:rPr lang="zh-CN" altLang="en-US" sz="2400" dirty="0">
                <a:latin typeface="Times New Roman" pitchFamily="18" charset="0"/>
              </a:rPr>
              <a:t>控制存取权限就是控制授权用户以合法的方式访问文件。</a:t>
            </a:r>
            <a:r>
              <a:rPr lang="zh-CN" altLang="en-US" sz="2400" dirty="0"/>
              <a:t> </a:t>
            </a:r>
          </a:p>
          <a:p>
            <a:pPr lvl="1" eaLnBrk="1" hangingPunct="1">
              <a:lnSpc>
                <a:spcPct val="90000"/>
              </a:lnSpc>
              <a:defRPr/>
            </a:pPr>
            <a:r>
              <a:rPr lang="zh-CN" altLang="en-US" sz="2400" dirty="0">
                <a:latin typeface="Times New Roman" pitchFamily="18" charset="0"/>
              </a:rPr>
              <a:t>允许多个用户同时读文件内容，但不允许同时修改，或同时读且修改文件内容。</a:t>
            </a:r>
            <a:r>
              <a:rPr lang="zh-CN" altLang="en-US" sz="2400" dirty="0"/>
              <a:t> </a:t>
            </a:r>
          </a:p>
          <a:p>
            <a:pPr eaLnBrk="1" hangingPunct="1">
              <a:lnSpc>
                <a:spcPct val="90000"/>
              </a:lnSpc>
              <a:defRPr/>
            </a:pPr>
            <a:r>
              <a:rPr lang="zh-CN" altLang="en-US" sz="2800" dirty="0">
                <a:latin typeface="Times New Roman" pitchFamily="18" charset="0"/>
              </a:rPr>
              <a:t>当用户修改文件内容时，将整个文件作为临界资源，锁定整个文件，不允许其他共享用户同时读或写文件，解锁后才能读或写文件。</a:t>
            </a:r>
          </a:p>
          <a:p>
            <a:pPr lvl="1" eaLnBrk="1" hangingPunct="1">
              <a:lnSpc>
                <a:spcPct val="90000"/>
              </a:lnSpc>
              <a:defRPr/>
            </a:pPr>
            <a:r>
              <a:rPr lang="zh-CN" altLang="en-US" sz="2400" dirty="0">
                <a:latin typeface="Times New Roman" pitchFamily="18" charset="0"/>
              </a:rPr>
              <a:t>也可以仅仅锁定指定的一条记录，允许其他共享用户读</a:t>
            </a:r>
            <a:r>
              <a:rPr lang="en-US" altLang="zh-CN" sz="2400" dirty="0"/>
              <a:t>/</a:t>
            </a:r>
            <a:r>
              <a:rPr lang="zh-CN" altLang="en-US" sz="2400" dirty="0">
                <a:latin typeface="Times New Roman" pitchFamily="18" charset="0"/>
              </a:rPr>
              <a:t>写该文件的其它记录。</a:t>
            </a:r>
            <a:r>
              <a:rPr lang="zh-CN" altLang="en-US" sz="2400"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511300" y="44450"/>
            <a:ext cx="7632700" cy="1143000"/>
          </a:xfrm>
        </p:spPr>
        <p:txBody>
          <a:bodyPr/>
          <a:lstStyle/>
          <a:p>
            <a:pPr eaLnBrk="1" hangingPunct="1"/>
            <a:r>
              <a:rPr lang="zh-CN" altLang="en-US" sz="3200" dirty="0">
                <a:latin typeface="Times New Roman" pitchFamily="18" charset="0"/>
              </a:rPr>
              <a:t>为共享用户设置的存取权限的类型（一）</a:t>
            </a:r>
            <a:endParaRPr lang="zh-CN" altLang="en-US" sz="3600" dirty="0"/>
          </a:p>
        </p:txBody>
      </p:sp>
      <p:sp>
        <p:nvSpPr>
          <p:cNvPr id="104451" name="Rectangle 3"/>
          <p:cNvSpPr>
            <a:spLocks noGrp="1" noChangeArrowheads="1"/>
          </p:cNvSpPr>
          <p:nvPr>
            <p:ph type="body" idx="4294967295"/>
          </p:nvPr>
        </p:nvSpPr>
        <p:spPr>
          <a:xfrm>
            <a:off x="0" y="1398588"/>
            <a:ext cx="8856663" cy="4191000"/>
          </a:xfrm>
        </p:spPr>
        <p:txBody>
          <a:bodyPr>
            <a:normAutofit fontScale="92500" lnSpcReduction="20000"/>
          </a:bodyPr>
          <a:lstStyle/>
          <a:p>
            <a:pPr marL="476250" indent="-476250" algn="just" eaLnBrk="1" hangingPunct="1">
              <a:lnSpc>
                <a:spcPct val="90000"/>
              </a:lnSpc>
              <a:buFontTx/>
              <a:buNone/>
            </a:pPr>
            <a:r>
              <a:rPr lang="en-US" altLang="zh-CN" sz="2800">
                <a:latin typeface="Times New Roman" pitchFamily="18" charset="0"/>
                <a:cs typeface="Times New Roman" pitchFamily="18" charset="0"/>
              </a:rPr>
              <a:t>    1</a:t>
            </a:r>
            <a:r>
              <a:rPr lang="zh-CN" altLang="en-US" sz="2800">
                <a:latin typeface="Times New Roman" pitchFamily="18" charset="0"/>
              </a:rPr>
              <a:t>、</a:t>
            </a:r>
            <a:r>
              <a:rPr lang="zh-CN" altLang="en-US" sz="2800">
                <a:latin typeface="宋体" pitchFamily="2" charset="-122"/>
              </a:rPr>
              <a:t>无</a:t>
            </a:r>
            <a:r>
              <a:rPr lang="en-US" altLang="zh-CN" sz="2800">
                <a:latin typeface="楷体" pitchFamily="49" charset="-122"/>
              </a:rPr>
              <a:t>——</a:t>
            </a:r>
            <a:r>
              <a:rPr lang="zh-CN" altLang="en-US" sz="2800">
                <a:latin typeface="宋体" pitchFamily="2" charset="-122"/>
              </a:rPr>
              <a:t>用户不知道文件的存在。用户无法获知该文件的目录信息，当然更不会知道文件的内容。</a:t>
            </a:r>
            <a:endParaRPr lang="zh-CN" altLang="en-US" sz="2800">
              <a:latin typeface="宋体" pitchFamily="2" charset="-122"/>
              <a:cs typeface="Times New Roman" pitchFamily="18" charset="0"/>
            </a:endParaRPr>
          </a:p>
          <a:p>
            <a:pPr marL="476250" indent="-476250" algn="just" eaLnBrk="1" hangingPunct="1">
              <a:lnSpc>
                <a:spcPct val="90000"/>
              </a:lnSpc>
              <a:buFontTx/>
              <a:buNone/>
            </a:pP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2</a:t>
            </a:r>
            <a:r>
              <a:rPr lang="zh-CN" altLang="en-US" sz="2800">
                <a:latin typeface="Times New Roman" pitchFamily="18" charset="0"/>
              </a:rPr>
              <a:t>、</a:t>
            </a:r>
            <a:r>
              <a:rPr lang="zh-CN" altLang="en-US" sz="2800">
                <a:latin typeface="宋体" pitchFamily="2" charset="-122"/>
              </a:rPr>
              <a:t>探知</a:t>
            </a:r>
            <a:r>
              <a:rPr lang="en-US" altLang="zh-CN" sz="2800">
                <a:latin typeface="楷体" pitchFamily="49" charset="-122"/>
              </a:rPr>
              <a:t>——</a:t>
            </a:r>
            <a:r>
              <a:rPr lang="zh-CN" altLang="en-US" sz="2800">
                <a:latin typeface="宋体" pitchFamily="2" charset="-122"/>
              </a:rPr>
              <a:t>用户可以检测文件的存在及其文件主，还可以向文件主申请增加对该文件的存取权限。</a:t>
            </a:r>
            <a:endParaRPr lang="zh-CN" altLang="en-US" sz="2800">
              <a:latin typeface="宋体" pitchFamily="2" charset="-122"/>
              <a:cs typeface="Times New Roman" pitchFamily="18" charset="0"/>
            </a:endParaRPr>
          </a:p>
          <a:p>
            <a:pPr marL="476250" indent="-476250" algn="just" eaLnBrk="1" hangingPunct="1">
              <a:lnSpc>
                <a:spcPct val="90000"/>
              </a:lnSpc>
              <a:buFontTx/>
              <a:buNone/>
            </a:pPr>
            <a:r>
              <a:rPr lang="zh-CN" altLang="en-US" sz="2800">
                <a:latin typeface="Times New Roman" pitchFamily="18" charset="0"/>
                <a:cs typeface="Times New Roman" pitchFamily="18" charset="0"/>
              </a:rPr>
              <a:t>    </a:t>
            </a:r>
            <a:r>
              <a:rPr lang="en-US" altLang="zh-CN" sz="2800">
                <a:latin typeface="Times New Roman" pitchFamily="18" charset="0"/>
                <a:cs typeface="Times New Roman" pitchFamily="18" charset="0"/>
              </a:rPr>
              <a:t>3</a:t>
            </a:r>
            <a:r>
              <a:rPr lang="zh-CN" altLang="en-US" sz="2800">
                <a:latin typeface="Times New Roman" pitchFamily="18" charset="0"/>
              </a:rPr>
              <a:t>、</a:t>
            </a:r>
            <a:r>
              <a:rPr lang="zh-CN" altLang="en-US" sz="2800">
                <a:latin typeface="宋体" pitchFamily="2" charset="-122"/>
              </a:rPr>
              <a:t>执行</a:t>
            </a:r>
            <a:r>
              <a:rPr lang="en-US" altLang="zh-CN" sz="2800">
                <a:latin typeface="楷体" pitchFamily="49" charset="-122"/>
              </a:rPr>
              <a:t>——</a:t>
            </a:r>
            <a:r>
              <a:rPr lang="zh-CN" altLang="en-US" sz="2800">
                <a:latin typeface="宋体" pitchFamily="2" charset="-122"/>
              </a:rPr>
              <a:t>用户可以装载并执行指定文件，但不允许拷贝文件内容。</a:t>
            </a:r>
            <a:endParaRPr lang="zh-CN" altLang="en-US" sz="2800">
              <a:latin typeface="宋体" pitchFamily="2" charset="-122"/>
              <a:cs typeface="Times New Roman" pitchFamily="18" charset="0"/>
            </a:endParaRPr>
          </a:p>
          <a:p>
            <a:pPr marL="476250" indent="-476250" algn="just" eaLnBrk="1" hangingPunct="1">
              <a:lnSpc>
                <a:spcPct val="90000"/>
              </a:lnSpc>
              <a:buFontTx/>
              <a:buNone/>
            </a:pPr>
            <a:r>
              <a:rPr lang="zh-CN" altLang="en-US" sz="2800">
                <a:latin typeface="宋体" pitchFamily="2" charset="-122"/>
                <a:cs typeface="Times New Roman" pitchFamily="18" charset="0"/>
              </a:rPr>
              <a:t>  </a:t>
            </a:r>
            <a:r>
              <a:rPr lang="en-US" altLang="zh-CN" sz="2800">
                <a:latin typeface="宋体" pitchFamily="2" charset="-122"/>
                <a:cs typeface="Times New Roman" pitchFamily="18" charset="0"/>
              </a:rPr>
              <a:t>4</a:t>
            </a:r>
            <a:r>
              <a:rPr lang="zh-CN" altLang="en-US" sz="2800">
                <a:latin typeface="宋体" pitchFamily="2" charset="-122"/>
              </a:rPr>
              <a:t>、读</a:t>
            </a:r>
            <a:r>
              <a:rPr lang="en-US" altLang="zh-CN" sz="2800">
                <a:latin typeface="楷体" pitchFamily="49" charset="-122"/>
              </a:rPr>
              <a:t>——</a:t>
            </a:r>
            <a:r>
              <a:rPr lang="zh-CN" altLang="en-US" sz="2800">
                <a:latin typeface="宋体" pitchFamily="2" charset="-122"/>
              </a:rPr>
              <a:t>允许用户读文件内容，包括拷贝文件和执行文件。但有些系统严格地将浏览文件内容和拷贝权限分开，可以控制文件只能被浏览，不能被拷贝。</a:t>
            </a:r>
            <a:endParaRPr lang="zh-CN" altLang="en-US" sz="2800">
              <a:latin typeface="宋体" pitchFamily="2" charset="-122"/>
              <a:cs typeface="Times New Roman" pitchFamily="18" charset="0"/>
            </a:endParaRPr>
          </a:p>
          <a:p>
            <a:pPr marL="476250" indent="-476250" algn="just" eaLnBrk="1" hangingPunct="1">
              <a:lnSpc>
                <a:spcPct val="90000"/>
              </a:lnSpc>
              <a:buFontTx/>
              <a:buNone/>
            </a:pPr>
            <a:r>
              <a:rPr lang="zh-CN" altLang="en-US" sz="2800">
                <a:latin typeface="宋体" pitchFamily="2" charset="-122"/>
                <a:cs typeface="Times New Roman" pitchFamily="18" charset="0"/>
              </a:rPr>
              <a:t>  </a:t>
            </a:r>
            <a:r>
              <a:rPr lang="en-US" altLang="zh-CN" sz="2800">
                <a:latin typeface="宋体" pitchFamily="2" charset="-122"/>
                <a:cs typeface="Times New Roman" pitchFamily="18" charset="0"/>
              </a:rPr>
              <a:t>5</a:t>
            </a:r>
            <a:r>
              <a:rPr lang="zh-CN" altLang="en-US" sz="2800">
                <a:latin typeface="宋体" pitchFamily="2" charset="-122"/>
              </a:rPr>
              <a:t>、追加</a:t>
            </a:r>
            <a:r>
              <a:rPr lang="en-US" altLang="zh-CN" sz="2800">
                <a:latin typeface="楷体" pitchFamily="49" charset="-122"/>
              </a:rPr>
              <a:t>——</a:t>
            </a:r>
            <a:r>
              <a:rPr lang="zh-CN" altLang="en-US" sz="2800">
                <a:latin typeface="宋体" pitchFamily="2" charset="-122"/>
              </a:rPr>
              <a:t>允许用户向文件添加数据，通常只能将数据添加到文件尾。但是，不能修改或删除文件内容。</a:t>
            </a:r>
            <a:endParaRPr lang="zh-CN" altLang="en-US" sz="2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4294967295"/>
          </p:nvPr>
        </p:nvSpPr>
        <p:spPr>
          <a:xfrm>
            <a:off x="0" y="1341438"/>
            <a:ext cx="8785225" cy="4895850"/>
          </a:xfrm>
        </p:spPr>
        <p:txBody>
          <a:bodyPr/>
          <a:lstStyle/>
          <a:p>
            <a:pPr marL="0" indent="0" algn="just" eaLnBrk="1" hangingPunct="1">
              <a:lnSpc>
                <a:spcPct val="90000"/>
              </a:lnSpc>
              <a:buFontTx/>
              <a:buNone/>
            </a:pPr>
            <a:r>
              <a:rPr lang="en-US" altLang="zh-CN">
                <a:latin typeface="Times New Roman" pitchFamily="18" charset="0"/>
                <a:cs typeface="Times New Roman" pitchFamily="18" charset="0"/>
              </a:rPr>
              <a:t>6</a:t>
            </a:r>
            <a:r>
              <a:rPr lang="zh-CN" altLang="en-US">
                <a:latin typeface="Times New Roman" pitchFamily="18" charset="0"/>
              </a:rPr>
              <a:t>、</a:t>
            </a:r>
            <a:r>
              <a:rPr lang="zh-CN" altLang="en-US">
                <a:latin typeface="宋体" pitchFamily="2" charset="-122"/>
              </a:rPr>
              <a:t>更新</a:t>
            </a:r>
            <a:r>
              <a:rPr lang="en-US" altLang="zh-CN">
                <a:latin typeface="楷体" pitchFamily="49" charset="-122"/>
              </a:rPr>
              <a:t>——</a:t>
            </a:r>
            <a:r>
              <a:rPr lang="zh-CN" altLang="en-US">
                <a:latin typeface="宋体" pitchFamily="2" charset="-122"/>
              </a:rPr>
              <a:t>允许用户修改、删除、增加文件内容。包括创建文件、重写文件的全部或部分内容、移动文件的全部或部分数据等操作。</a:t>
            </a:r>
          </a:p>
          <a:p>
            <a:pPr marL="0" indent="0" algn="just" eaLnBrk="1" hangingPunct="1">
              <a:lnSpc>
                <a:spcPct val="90000"/>
              </a:lnSpc>
              <a:buFontTx/>
              <a:buNone/>
            </a:pPr>
            <a:r>
              <a:rPr lang="en-US" altLang="zh-CN">
                <a:latin typeface="宋体" pitchFamily="2" charset="-122"/>
              </a:rPr>
              <a:t>7</a:t>
            </a:r>
            <a:r>
              <a:rPr lang="zh-CN" altLang="en-US">
                <a:latin typeface="宋体" pitchFamily="2" charset="-122"/>
              </a:rPr>
              <a:t>、更改权限</a:t>
            </a:r>
            <a:r>
              <a:rPr lang="en-US" altLang="zh-CN">
                <a:latin typeface="楷体" pitchFamily="49" charset="-122"/>
              </a:rPr>
              <a:t>——</a:t>
            </a:r>
            <a:r>
              <a:rPr lang="zh-CN" altLang="en-US">
                <a:latin typeface="宋体" pitchFamily="2" charset="-122"/>
              </a:rPr>
              <a:t>允许用户修改赋予其他用户的存取权限，一般只有文件主才能更改共享该文件的其他用户对该文件的存取权限。有的系统允许文件主将更改文件存取权限赋予其他某个用户，但必须限制授权用户更改的权限范围，否则，可能使文件主失去对自己文件的拥有权利。</a:t>
            </a:r>
            <a:endParaRPr lang="zh-CN" altLang="en-US">
              <a:latin typeface="宋体" pitchFamily="2" charset="-122"/>
              <a:cs typeface="Times New Roman" pitchFamily="18" charset="0"/>
            </a:endParaRPr>
          </a:p>
          <a:p>
            <a:pPr marL="0" indent="0" algn="just" eaLnBrk="1" hangingPunct="1">
              <a:lnSpc>
                <a:spcPct val="90000"/>
              </a:lnSpc>
              <a:buFontTx/>
              <a:buNone/>
            </a:pPr>
            <a:r>
              <a:rPr lang="en-US" altLang="zh-CN">
                <a:latin typeface="宋体" pitchFamily="2" charset="-122"/>
              </a:rPr>
              <a:t>8</a:t>
            </a:r>
            <a:r>
              <a:rPr lang="zh-CN" altLang="en-US">
                <a:latin typeface="宋体" pitchFamily="2" charset="-122"/>
              </a:rPr>
              <a:t>、删除</a:t>
            </a:r>
            <a:r>
              <a:rPr lang="en-US" altLang="zh-CN">
                <a:latin typeface="楷体" pitchFamily="49" charset="-122"/>
              </a:rPr>
              <a:t>——</a:t>
            </a:r>
            <a:r>
              <a:rPr lang="zh-CN" altLang="en-US">
                <a:latin typeface="宋体" pitchFamily="2" charset="-122"/>
              </a:rPr>
              <a:t>允许用户删除文件。</a:t>
            </a:r>
            <a:endParaRPr lang="zh-CN" altLang="en-US"/>
          </a:p>
        </p:txBody>
      </p:sp>
      <p:sp>
        <p:nvSpPr>
          <p:cNvPr id="6" name="Rectangle 2">
            <a:extLst>
              <a:ext uri="{FF2B5EF4-FFF2-40B4-BE49-F238E27FC236}">
                <a16:creationId xmlns:a16="http://schemas.microsoft.com/office/drawing/2014/main" id="{A6A5679D-17D1-4352-99F8-246AA563398A}"/>
              </a:ext>
            </a:extLst>
          </p:cNvPr>
          <p:cNvSpPr>
            <a:spLocks noGrp="1" noChangeArrowheads="1"/>
          </p:cNvSpPr>
          <p:nvPr>
            <p:ph type="title" idx="4294967295"/>
          </p:nvPr>
        </p:nvSpPr>
        <p:spPr>
          <a:xfrm>
            <a:off x="1511300" y="44450"/>
            <a:ext cx="7632700" cy="1143000"/>
          </a:xfrm>
        </p:spPr>
        <p:txBody>
          <a:bodyPr/>
          <a:lstStyle/>
          <a:p>
            <a:pPr eaLnBrk="1" hangingPunct="1"/>
            <a:r>
              <a:rPr lang="zh-CN" altLang="en-US" sz="3200" dirty="0">
                <a:latin typeface="Times New Roman" pitchFamily="18" charset="0"/>
              </a:rPr>
              <a:t>为共享用户设置的存取权限的类型（二）</a:t>
            </a:r>
            <a:endParaRPr lang="zh-CN" alt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a:xfrm>
            <a:off x="1143000" y="44450"/>
            <a:ext cx="8001000" cy="762000"/>
          </a:xfrm>
        </p:spPr>
        <p:txBody>
          <a:bodyPr/>
          <a:lstStyle/>
          <a:p>
            <a:pPr eaLnBrk="1" hangingPunct="1"/>
            <a:r>
              <a:rPr lang="en-US" altLang="zh-CN"/>
              <a:t>5.1 </a:t>
            </a:r>
            <a:r>
              <a:rPr lang="zh-CN" altLang="en-US"/>
              <a:t>文件和文件系统</a:t>
            </a:r>
          </a:p>
        </p:txBody>
      </p:sp>
      <p:sp>
        <p:nvSpPr>
          <p:cNvPr id="1028" name="Rectangle 3"/>
          <p:cNvSpPr>
            <a:spLocks noGrp="1" noChangeArrowheads="1"/>
          </p:cNvSpPr>
          <p:nvPr>
            <p:ph type="body" sz="half" idx="4294967295"/>
          </p:nvPr>
        </p:nvSpPr>
        <p:spPr>
          <a:xfrm>
            <a:off x="0" y="1738313"/>
            <a:ext cx="4824413" cy="4191000"/>
          </a:xfrm>
        </p:spPr>
        <p:txBody>
          <a:bodyPr/>
          <a:lstStyle/>
          <a:p>
            <a:pPr eaLnBrk="1" hangingPunct="1">
              <a:buFontTx/>
              <a:buNone/>
            </a:pPr>
            <a:r>
              <a:rPr lang="zh-CN" altLang="en-US" sz="2400">
                <a:solidFill>
                  <a:srgbClr val="000000"/>
                </a:solidFill>
                <a:latin typeface="宋体" pitchFamily="2" charset="-122"/>
              </a:rPr>
              <a:t>（</a:t>
            </a:r>
            <a:r>
              <a:rPr lang="en-US" altLang="zh-CN" sz="2400">
                <a:solidFill>
                  <a:srgbClr val="000000"/>
                </a:solidFill>
                <a:latin typeface="宋体" pitchFamily="2" charset="-122"/>
              </a:rPr>
              <a:t>1</a:t>
            </a:r>
            <a:r>
              <a:rPr lang="zh-CN" altLang="en-US" sz="2400">
                <a:solidFill>
                  <a:srgbClr val="000000"/>
                </a:solidFill>
                <a:latin typeface="宋体" pitchFamily="2" charset="-122"/>
              </a:rPr>
              <a:t>）文件系统接口：</a:t>
            </a:r>
            <a:r>
              <a:rPr lang="zh-CN" altLang="en-US" sz="2400">
                <a:solidFill>
                  <a:srgbClr val="000000"/>
                </a:solidFill>
                <a:latin typeface="宋体" pitchFamily="2" charset="-122"/>
                <a:cs typeface="Times New Roman" pitchFamily="18" charset="0"/>
              </a:rPr>
              <a:t>命令、系统调用和图形窗口。</a:t>
            </a:r>
            <a:r>
              <a:rPr lang="zh-CN" altLang="en-US" sz="2400">
                <a:solidFill>
                  <a:srgbClr val="000000"/>
                </a:solidFill>
                <a:latin typeface="宋体" pitchFamily="2" charset="-122"/>
              </a:rPr>
              <a:t> </a:t>
            </a:r>
            <a:endParaRPr lang="zh-CN" altLang="en-US" sz="2400">
              <a:solidFill>
                <a:srgbClr val="000000"/>
              </a:solidFill>
              <a:latin typeface="宋体" pitchFamily="2" charset="-122"/>
              <a:cs typeface="Times New Roman" pitchFamily="18" charset="0"/>
            </a:endParaRPr>
          </a:p>
          <a:p>
            <a:pPr eaLnBrk="1" hangingPunct="1">
              <a:buFontTx/>
              <a:buNone/>
            </a:pPr>
            <a:r>
              <a:rPr lang="zh-CN" altLang="en-US" sz="2400">
                <a:solidFill>
                  <a:srgbClr val="000000"/>
                </a:solidFill>
                <a:latin typeface="宋体" pitchFamily="2" charset="-122"/>
              </a:rPr>
              <a:t>（</a:t>
            </a:r>
            <a:r>
              <a:rPr lang="en-US" altLang="zh-CN" sz="2400">
                <a:solidFill>
                  <a:srgbClr val="000000"/>
                </a:solidFill>
                <a:latin typeface="宋体" pitchFamily="2" charset="-122"/>
              </a:rPr>
              <a:t>2</a:t>
            </a:r>
            <a:r>
              <a:rPr lang="zh-CN" altLang="en-US" sz="2400">
                <a:solidFill>
                  <a:srgbClr val="000000"/>
                </a:solidFill>
                <a:latin typeface="宋体" pitchFamily="2" charset="-122"/>
              </a:rPr>
              <a:t>）逻辑功能层：</a:t>
            </a:r>
            <a:r>
              <a:rPr lang="zh-CN" altLang="en-US" sz="2400">
                <a:solidFill>
                  <a:srgbClr val="000000"/>
                </a:solidFill>
                <a:latin typeface="宋体" pitchFamily="2" charset="-122"/>
                <a:cs typeface="Times New Roman" pitchFamily="18" charset="0"/>
              </a:rPr>
              <a:t>获取访问存储介质的物理参数，形成相应的驱动命令，启动实施</a:t>
            </a:r>
            <a:r>
              <a:rPr lang="en-US" altLang="zh-CN" sz="2400">
                <a:solidFill>
                  <a:srgbClr val="000000"/>
                </a:solidFill>
                <a:latin typeface="宋体" pitchFamily="2" charset="-122"/>
                <a:cs typeface="Times New Roman" pitchFamily="18" charset="0"/>
              </a:rPr>
              <a:t>I/O</a:t>
            </a:r>
            <a:r>
              <a:rPr lang="zh-CN" altLang="en-US" sz="2400">
                <a:solidFill>
                  <a:srgbClr val="000000"/>
                </a:solidFill>
                <a:latin typeface="宋体" pitchFamily="2" charset="-122"/>
                <a:cs typeface="Times New Roman" pitchFamily="18" charset="0"/>
              </a:rPr>
              <a:t>处理。</a:t>
            </a:r>
            <a:r>
              <a:rPr lang="zh-CN" altLang="en-US" sz="2400">
                <a:solidFill>
                  <a:srgbClr val="000000"/>
                </a:solidFill>
                <a:latin typeface="宋体" pitchFamily="2" charset="-122"/>
              </a:rPr>
              <a:t> </a:t>
            </a:r>
            <a:r>
              <a:rPr lang="zh-CN" altLang="en-US" sz="2400">
                <a:solidFill>
                  <a:srgbClr val="000000"/>
                </a:solidFill>
              </a:rPr>
              <a:t> </a:t>
            </a:r>
          </a:p>
          <a:p>
            <a:pPr eaLnBrk="1" hangingPunct="1">
              <a:buFontTx/>
              <a:buNone/>
            </a:pPr>
            <a:r>
              <a:rPr lang="zh-CN" altLang="en-US" sz="2400">
                <a:solidFill>
                  <a:srgbClr val="000000"/>
                </a:solidFill>
                <a:latin typeface="宋体" pitchFamily="2" charset="-122"/>
              </a:rPr>
              <a:t>（</a:t>
            </a:r>
            <a:r>
              <a:rPr lang="en-US" altLang="zh-CN" sz="2400">
                <a:solidFill>
                  <a:srgbClr val="000000"/>
                </a:solidFill>
                <a:latin typeface="宋体" pitchFamily="2" charset="-122"/>
              </a:rPr>
              <a:t>3</a:t>
            </a:r>
            <a:r>
              <a:rPr lang="zh-CN" altLang="en-US" sz="2400">
                <a:solidFill>
                  <a:srgbClr val="000000"/>
                </a:solidFill>
                <a:latin typeface="宋体" pitchFamily="2" charset="-122"/>
              </a:rPr>
              <a:t>）物理驱动层</a:t>
            </a:r>
            <a:r>
              <a:rPr lang="zh-CN" altLang="en-US" sz="2400">
                <a:solidFill>
                  <a:srgbClr val="000000"/>
                </a:solidFill>
              </a:rPr>
              <a:t> ：</a:t>
            </a:r>
            <a:r>
              <a:rPr lang="zh-CN" altLang="en-US" sz="2400">
                <a:solidFill>
                  <a:srgbClr val="000000"/>
                </a:solidFill>
                <a:latin typeface="宋体" pitchFamily="2" charset="-122"/>
              </a:rPr>
              <a:t>将逻辑功能层所发下的命令转化为相应的驱动程序的动作，完成对文件物理存储设备的处理。</a:t>
            </a:r>
            <a:r>
              <a:rPr lang="zh-CN" altLang="en-US" sz="2400" b="0">
                <a:solidFill>
                  <a:srgbClr val="000000"/>
                </a:solidFill>
              </a:rPr>
              <a:t> </a:t>
            </a:r>
          </a:p>
        </p:txBody>
      </p:sp>
      <p:graphicFrame>
        <p:nvGraphicFramePr>
          <p:cNvPr id="1026" name="Object 5"/>
          <p:cNvGraphicFramePr>
            <a:graphicFrameLocks noGrp="1" noChangeAspect="1"/>
          </p:cNvGraphicFramePr>
          <p:nvPr>
            <p:ph type="chart" sz="half" idx="4294967295"/>
          </p:nvPr>
        </p:nvGraphicFramePr>
        <p:xfrm>
          <a:off x="5219700" y="1989138"/>
          <a:ext cx="3924300" cy="2916237"/>
        </p:xfrm>
        <a:graphic>
          <a:graphicData uri="http://schemas.openxmlformats.org/presentationml/2006/ole">
            <mc:AlternateContent xmlns:mc="http://schemas.openxmlformats.org/markup-compatibility/2006">
              <mc:Choice xmlns:v="urn:schemas-microsoft-com:vml" Requires="v">
                <p:oleObj spid="_x0000_s1046" r:id="rId4" imgW="2086661" imgH="1168603" progId="">
                  <p:embed/>
                </p:oleObj>
              </mc:Choice>
              <mc:Fallback>
                <p:oleObj r:id="rId4" imgW="2086661" imgH="1168603"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1989138"/>
                        <a:ext cx="3924300" cy="291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4"/>
          <p:cNvSpPr>
            <a:spLocks noChangeArrowheads="1"/>
          </p:cNvSpPr>
          <p:nvPr/>
        </p:nvSpPr>
        <p:spPr bwMode="auto">
          <a:xfrm>
            <a:off x="352901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0" y="44450"/>
            <a:ext cx="8229600" cy="1143000"/>
          </a:xfrm>
        </p:spPr>
        <p:txBody>
          <a:bodyPr/>
          <a:lstStyle/>
          <a:p>
            <a:pPr eaLnBrk="1" hangingPunct="1"/>
            <a:r>
              <a:rPr lang="en-US" altLang="zh-CN" dirty="0"/>
              <a:t>5.5.2</a:t>
            </a:r>
            <a:r>
              <a:rPr lang="en-US" altLang="zh-CN" dirty="0">
                <a:latin typeface="宋体" pitchFamily="2" charset="-122"/>
              </a:rPr>
              <a:t> </a:t>
            </a:r>
            <a:r>
              <a:rPr lang="zh-CN" altLang="en-US" dirty="0">
                <a:latin typeface="宋体" pitchFamily="2" charset="-122"/>
              </a:rPr>
              <a:t>文件共享的实现</a:t>
            </a:r>
            <a:r>
              <a:rPr lang="zh-CN" altLang="en-US" dirty="0"/>
              <a:t> </a:t>
            </a:r>
          </a:p>
        </p:txBody>
      </p:sp>
      <p:sp>
        <p:nvSpPr>
          <p:cNvPr id="106499" name="Rectangle 3"/>
          <p:cNvSpPr>
            <a:spLocks noGrp="1" noChangeArrowheads="1"/>
          </p:cNvSpPr>
          <p:nvPr>
            <p:ph type="body" sz="half" idx="4294967295"/>
          </p:nvPr>
        </p:nvSpPr>
        <p:spPr>
          <a:xfrm>
            <a:off x="0" y="1600200"/>
            <a:ext cx="8229600" cy="4248150"/>
          </a:xfrm>
        </p:spPr>
        <p:txBody>
          <a:bodyPr/>
          <a:lstStyle/>
          <a:p>
            <a:pPr eaLnBrk="1" hangingPunct="1"/>
            <a:r>
              <a:rPr lang="zh-CN" altLang="en-US" sz="2800">
                <a:latin typeface="宋体" pitchFamily="2" charset="-122"/>
              </a:rPr>
              <a:t>根据实现文件共享的方式不同，可以分为</a:t>
            </a:r>
            <a:r>
              <a:rPr lang="en-US" altLang="zh-CN" sz="2800">
                <a:latin typeface="宋体" pitchFamily="2" charset="-122"/>
              </a:rPr>
              <a:t>3</a:t>
            </a:r>
            <a:r>
              <a:rPr lang="zh-CN" altLang="en-US" sz="2800">
                <a:latin typeface="宋体" pitchFamily="2" charset="-122"/>
              </a:rPr>
              <a:t>种实现方</a:t>
            </a:r>
          </a:p>
          <a:p>
            <a:pPr eaLnBrk="1" hangingPunct="1">
              <a:buFontTx/>
              <a:buNone/>
            </a:pPr>
            <a:r>
              <a:rPr lang="zh-CN" altLang="en-US" sz="2800">
                <a:latin typeface="宋体" pitchFamily="2" charset="-122"/>
                <a:sym typeface="Wingdings" pitchFamily="2" charset="2"/>
              </a:rPr>
              <a:t>（</a:t>
            </a:r>
            <a:r>
              <a:rPr lang="en-US" altLang="zh-CN" sz="2800">
                <a:latin typeface="宋体" pitchFamily="2" charset="-122"/>
                <a:sym typeface="Wingdings" pitchFamily="2" charset="2"/>
              </a:rPr>
              <a:t>1</a:t>
            </a:r>
            <a:r>
              <a:rPr lang="zh-CN" altLang="en-US" sz="2800">
                <a:latin typeface="宋体" pitchFamily="2" charset="-122"/>
                <a:sym typeface="Wingdings" pitchFamily="2" charset="2"/>
              </a:rPr>
              <a:t>）</a:t>
            </a:r>
            <a:r>
              <a:rPr lang="zh-CN" altLang="en-US" sz="2800">
                <a:latin typeface="宋体" pitchFamily="2" charset="-122"/>
              </a:rPr>
              <a:t>利用链接目录项实现法</a:t>
            </a:r>
            <a:r>
              <a:rPr lang="en-US" altLang="zh-CN" sz="2800">
                <a:latin typeface="楷体" pitchFamily="49" charset="-122"/>
              </a:rPr>
              <a:t>——</a:t>
            </a:r>
            <a:r>
              <a:rPr lang="zh-CN" altLang="en-US" sz="2800">
                <a:latin typeface="宋体" pitchFamily="2" charset="-122"/>
              </a:rPr>
              <a:t>链接目录项要求在文件目录项中设置一个链接指针，用于指向共享文件的目录项。</a:t>
            </a:r>
            <a:r>
              <a:rPr lang="zh-CN" altLang="en-US" sz="2800"/>
              <a:t> </a:t>
            </a:r>
            <a:endParaRPr lang="zh-CN" altLang="en-US" sz="2800">
              <a:latin typeface="宋体" pitchFamily="2" charset="-122"/>
            </a:endParaRPr>
          </a:p>
          <a:p>
            <a:pPr eaLnBrk="1" hangingPunct="1">
              <a:buFontTx/>
              <a:buNone/>
            </a:pPr>
            <a:r>
              <a:rPr lang="zh-CN" altLang="en-US" sz="2800">
                <a:latin typeface="宋体" pitchFamily="2" charset="-122"/>
              </a:rPr>
              <a:t>（</a:t>
            </a:r>
            <a:r>
              <a:rPr lang="en-US" altLang="zh-CN" sz="2800">
                <a:latin typeface="宋体" pitchFamily="2" charset="-122"/>
              </a:rPr>
              <a:t>2</a:t>
            </a:r>
            <a:r>
              <a:rPr lang="zh-CN" altLang="en-US" sz="2800">
                <a:latin typeface="宋体" pitchFamily="2" charset="-122"/>
              </a:rPr>
              <a:t>）利用索引节点实现法</a:t>
            </a:r>
            <a:r>
              <a:rPr lang="en-US" altLang="zh-CN" sz="2800">
                <a:latin typeface="楷体" pitchFamily="49" charset="-122"/>
              </a:rPr>
              <a:t>——</a:t>
            </a:r>
            <a:r>
              <a:rPr lang="zh-CN" altLang="en-US" sz="2800">
                <a:latin typeface="宋体" pitchFamily="2" charset="-122"/>
                <a:cs typeface="Times New Roman" pitchFamily="18" charset="0"/>
              </a:rPr>
              <a:t>通过共享文件索引节点来共享文件</a:t>
            </a:r>
            <a:r>
              <a:rPr lang="zh-CN" altLang="en-US" sz="2800">
                <a:latin typeface="宋体" pitchFamily="2" charset="-122"/>
              </a:rPr>
              <a:t>。</a:t>
            </a:r>
          </a:p>
          <a:p>
            <a:pPr eaLnBrk="1" hangingPunct="1">
              <a:buFontTx/>
              <a:buNone/>
            </a:pPr>
            <a:r>
              <a:rPr lang="zh-CN" altLang="en-US" sz="2800">
                <a:latin typeface="宋体" pitchFamily="2" charset="-122"/>
              </a:rPr>
              <a:t>（</a:t>
            </a:r>
            <a:r>
              <a:rPr lang="en-US" altLang="zh-CN" sz="2800">
                <a:latin typeface="宋体" pitchFamily="2" charset="-122"/>
              </a:rPr>
              <a:t>3</a:t>
            </a:r>
            <a:r>
              <a:rPr lang="zh-CN" altLang="en-US" sz="2800">
                <a:latin typeface="宋体" pitchFamily="2" charset="-122"/>
              </a:rPr>
              <a:t>）利用</a:t>
            </a:r>
            <a:r>
              <a:rPr lang="en-US" altLang="zh-CN" sz="2800">
                <a:latin typeface="宋体" pitchFamily="2" charset="-122"/>
              </a:rPr>
              <a:t>URL</a:t>
            </a:r>
            <a:r>
              <a:rPr lang="zh-CN" altLang="en-US" sz="2800">
                <a:latin typeface="宋体" pitchFamily="2" charset="-122"/>
              </a:rPr>
              <a:t>实现法</a:t>
            </a:r>
            <a:r>
              <a:rPr lang="en-US" altLang="zh-CN" sz="2800">
                <a:latin typeface="楷体" pitchFamily="49" charset="-122"/>
              </a:rPr>
              <a:t>——</a:t>
            </a:r>
            <a:r>
              <a:rPr lang="zh-CN" altLang="en-US" sz="2800">
                <a:latin typeface="宋体" pitchFamily="2" charset="-122"/>
                <a:cs typeface="Times New Roman" pitchFamily="18" charset="0"/>
              </a:rPr>
              <a:t>通过</a:t>
            </a:r>
            <a:r>
              <a:rPr lang="en-US" altLang="zh-CN" sz="2800">
                <a:latin typeface="宋体" pitchFamily="2" charset="-122"/>
              </a:rPr>
              <a:t>URL</a:t>
            </a:r>
            <a:r>
              <a:rPr lang="zh-CN" altLang="en-US" sz="2800">
                <a:latin typeface="宋体" pitchFamily="2" charset="-122"/>
              </a:rPr>
              <a:t>方式</a:t>
            </a:r>
            <a:r>
              <a:rPr lang="zh-CN" altLang="en-US" sz="2800">
                <a:latin typeface="宋体" pitchFamily="2" charset="-122"/>
                <a:cs typeface="Times New Roman" pitchFamily="18" charset="0"/>
              </a:rPr>
              <a:t>共享文件</a:t>
            </a:r>
            <a:r>
              <a:rPr lang="zh-CN" altLang="en-US" sz="2800">
                <a:latin typeface="宋体" pitchFamily="2" charset="-122"/>
              </a:rPr>
              <a:t> 。</a:t>
            </a:r>
            <a:r>
              <a:rPr lang="zh-CN" altLang="en-US" sz="2800"/>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44450"/>
            <a:ext cx="8229600" cy="1143000"/>
          </a:xfrm>
        </p:spPr>
        <p:txBody>
          <a:bodyPr/>
          <a:lstStyle/>
          <a:p>
            <a:pPr eaLnBrk="1" hangingPunct="1"/>
            <a:r>
              <a:rPr lang="zh-CN" altLang="en-US">
                <a:latin typeface="宋体" pitchFamily="2" charset="-122"/>
              </a:rPr>
              <a:t>链接目录项实现文件共享</a:t>
            </a:r>
            <a:endParaRPr lang="zh-CN" altLang="en-US">
              <a:latin typeface="宋体" pitchFamily="2" charset="-122"/>
              <a:cs typeface="Times New Roman" pitchFamily="18" charset="0"/>
            </a:endParaRPr>
          </a:p>
        </p:txBody>
      </p:sp>
      <p:sp>
        <p:nvSpPr>
          <p:cNvPr id="107523" name="Rectangle 3"/>
          <p:cNvSpPr>
            <a:spLocks noGrp="1" noChangeArrowheads="1"/>
          </p:cNvSpPr>
          <p:nvPr>
            <p:ph type="body" sz="half" idx="4294967295"/>
          </p:nvPr>
        </p:nvSpPr>
        <p:spPr>
          <a:xfrm>
            <a:off x="0" y="1600200"/>
            <a:ext cx="8229600" cy="1847850"/>
          </a:xfrm>
        </p:spPr>
        <p:txBody>
          <a:bodyPr>
            <a:normAutofit fontScale="92500"/>
          </a:bodyPr>
          <a:lstStyle/>
          <a:p>
            <a:pPr eaLnBrk="1" hangingPunct="1">
              <a:lnSpc>
                <a:spcPct val="90000"/>
              </a:lnSpc>
            </a:pPr>
            <a:r>
              <a:rPr lang="zh-CN" altLang="en-US" sz="2400">
                <a:latin typeface="宋体" pitchFamily="2" charset="-122"/>
              </a:rPr>
              <a:t>根据链接指针内容找到共享文件的目录项，读取该目录项中文件起始位置等信息，操作该文件。每当有用户进程共享文件时，共享文件目录项中的</a:t>
            </a:r>
            <a:r>
              <a:rPr lang="zh-CN" altLang="en-US" sz="2400">
                <a:latin typeface="楷体" pitchFamily="49" charset="-122"/>
              </a:rPr>
              <a:t>“</a:t>
            </a:r>
            <a:r>
              <a:rPr lang="zh-CN" altLang="en-US" sz="2400">
                <a:latin typeface="宋体" pitchFamily="2" charset="-122"/>
              </a:rPr>
              <a:t>共享计数</a:t>
            </a:r>
            <a:r>
              <a:rPr lang="zh-CN" altLang="en-US" sz="2400">
                <a:latin typeface="楷体" pitchFamily="49" charset="-122"/>
              </a:rPr>
              <a:t>”</a:t>
            </a:r>
            <a:r>
              <a:rPr lang="zh-CN" altLang="en-US" sz="2400">
                <a:latin typeface="宋体" pitchFamily="2" charset="-122"/>
              </a:rPr>
              <a:t>加</a:t>
            </a:r>
            <a:r>
              <a:rPr lang="en-US" altLang="zh-CN" sz="2400"/>
              <a:t>1</a:t>
            </a:r>
            <a:r>
              <a:rPr lang="zh-CN" altLang="en-US" sz="2400">
                <a:latin typeface="宋体" pitchFamily="2" charset="-122"/>
              </a:rPr>
              <a:t>；当用户不再共享该文件，撤消链接指针时，</a:t>
            </a:r>
            <a:r>
              <a:rPr lang="zh-CN" altLang="en-US" sz="2400">
                <a:latin typeface="楷体" pitchFamily="49" charset="-122"/>
              </a:rPr>
              <a:t>“</a:t>
            </a:r>
            <a:r>
              <a:rPr lang="zh-CN" altLang="en-US" sz="2400">
                <a:latin typeface="宋体" pitchFamily="2" charset="-122"/>
              </a:rPr>
              <a:t>共享计数</a:t>
            </a:r>
            <a:r>
              <a:rPr lang="zh-CN" altLang="en-US" sz="2400">
                <a:latin typeface="楷体" pitchFamily="49" charset="-122"/>
              </a:rPr>
              <a:t>”</a:t>
            </a:r>
            <a:r>
              <a:rPr lang="zh-CN" altLang="en-US" sz="2400">
                <a:latin typeface="宋体" pitchFamily="2" charset="-122"/>
              </a:rPr>
              <a:t>减</a:t>
            </a:r>
            <a:r>
              <a:rPr lang="en-US" altLang="zh-CN" sz="2400"/>
              <a:t>1</a:t>
            </a:r>
            <a:r>
              <a:rPr lang="zh-CN" altLang="en-US" sz="2400">
                <a:latin typeface="宋体" pitchFamily="2" charset="-122"/>
              </a:rPr>
              <a:t>。只有当共享文件用户数为</a:t>
            </a:r>
            <a:r>
              <a:rPr lang="en-US" altLang="zh-CN" sz="2400"/>
              <a:t>1</a:t>
            </a:r>
            <a:r>
              <a:rPr lang="zh-CN" altLang="en-US" sz="2400">
                <a:latin typeface="宋体" pitchFamily="2" charset="-122"/>
              </a:rPr>
              <a:t>时（假设文件被创建时，共享计数为</a:t>
            </a:r>
            <a:r>
              <a:rPr lang="en-US" altLang="zh-CN" sz="2400"/>
              <a:t>1</a:t>
            </a:r>
            <a:r>
              <a:rPr lang="zh-CN" altLang="en-US" sz="2400">
                <a:latin typeface="宋体" pitchFamily="2" charset="-122"/>
              </a:rPr>
              <a:t>），该文件主才有权删除共享文件。</a:t>
            </a:r>
            <a:r>
              <a:rPr lang="zh-CN" altLang="en-US" sz="2400"/>
              <a:t> </a:t>
            </a:r>
          </a:p>
        </p:txBody>
      </p:sp>
      <p:grpSp>
        <p:nvGrpSpPr>
          <p:cNvPr id="107524" name="Group 4"/>
          <p:cNvGrpSpPr>
            <a:grpSpLocks/>
          </p:cNvGrpSpPr>
          <p:nvPr/>
        </p:nvGrpSpPr>
        <p:grpSpPr bwMode="auto">
          <a:xfrm>
            <a:off x="2590800" y="3935413"/>
            <a:ext cx="4114800" cy="2922587"/>
            <a:chOff x="3060" y="1599"/>
            <a:chExt cx="6480" cy="2961"/>
          </a:xfrm>
        </p:grpSpPr>
        <p:grpSp>
          <p:nvGrpSpPr>
            <p:cNvPr id="107526" name="Group 5"/>
            <p:cNvGrpSpPr>
              <a:grpSpLocks/>
            </p:cNvGrpSpPr>
            <p:nvPr/>
          </p:nvGrpSpPr>
          <p:grpSpPr bwMode="auto">
            <a:xfrm>
              <a:off x="3060" y="1599"/>
              <a:ext cx="6480" cy="2285"/>
              <a:chOff x="3060" y="1599"/>
              <a:chExt cx="6480" cy="2285"/>
            </a:xfrm>
          </p:grpSpPr>
          <p:sp>
            <p:nvSpPr>
              <p:cNvPr id="107528" name="Text Box 6"/>
              <p:cNvSpPr txBox="1">
                <a:spLocks noChangeArrowheads="1"/>
              </p:cNvSpPr>
              <p:nvPr/>
            </p:nvSpPr>
            <p:spPr bwMode="auto">
              <a:xfrm>
                <a:off x="5760" y="159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ROOT</a:t>
                </a:r>
              </a:p>
            </p:txBody>
          </p:sp>
          <p:sp>
            <p:nvSpPr>
              <p:cNvPr id="107529" name="Text Box 7"/>
              <p:cNvSpPr txBox="1">
                <a:spLocks noChangeArrowheads="1"/>
              </p:cNvSpPr>
              <p:nvPr/>
            </p:nvSpPr>
            <p:spPr bwMode="auto">
              <a:xfrm>
                <a:off x="5940" y="222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B</a:t>
                </a:r>
              </a:p>
            </p:txBody>
          </p:sp>
          <p:sp>
            <p:nvSpPr>
              <p:cNvPr id="107530" name="Text Box 8"/>
              <p:cNvSpPr txBox="1">
                <a:spLocks noChangeArrowheads="1"/>
              </p:cNvSpPr>
              <p:nvPr/>
            </p:nvSpPr>
            <p:spPr bwMode="auto">
              <a:xfrm>
                <a:off x="8460" y="222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a:t>
                </a:r>
              </a:p>
            </p:txBody>
          </p:sp>
          <p:sp>
            <p:nvSpPr>
              <p:cNvPr id="107531" name="Text Box 9"/>
              <p:cNvSpPr txBox="1">
                <a:spLocks noChangeArrowheads="1"/>
              </p:cNvSpPr>
              <p:nvPr/>
            </p:nvSpPr>
            <p:spPr bwMode="auto">
              <a:xfrm>
                <a:off x="3600" y="222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A</a:t>
                </a:r>
              </a:p>
            </p:txBody>
          </p:sp>
          <p:sp>
            <p:nvSpPr>
              <p:cNvPr id="107532" name="Line 10"/>
              <p:cNvSpPr>
                <a:spLocks noChangeShapeType="1"/>
              </p:cNvSpPr>
              <p:nvPr/>
            </p:nvSpPr>
            <p:spPr bwMode="auto">
              <a:xfrm flipH="1">
                <a:off x="3780" y="1908"/>
                <a:ext cx="21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3" name="Line 11"/>
              <p:cNvSpPr>
                <a:spLocks noChangeShapeType="1"/>
              </p:cNvSpPr>
              <p:nvPr/>
            </p:nvSpPr>
            <p:spPr bwMode="auto">
              <a:xfrm>
                <a:off x="5940" y="1908"/>
                <a:ext cx="252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4" name="Line 12"/>
              <p:cNvSpPr>
                <a:spLocks noChangeShapeType="1"/>
              </p:cNvSpPr>
              <p:nvPr/>
            </p:nvSpPr>
            <p:spPr bwMode="auto">
              <a:xfrm>
                <a:off x="5940" y="19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5" name="Text Box 13"/>
              <p:cNvSpPr txBox="1">
                <a:spLocks noChangeArrowheads="1"/>
              </p:cNvSpPr>
              <p:nvPr/>
            </p:nvSpPr>
            <p:spPr bwMode="auto">
              <a:xfrm>
                <a:off x="306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A1</a:t>
                </a:r>
              </a:p>
            </p:txBody>
          </p:sp>
          <p:sp>
            <p:nvSpPr>
              <p:cNvPr id="107536" name="Text Box 14"/>
              <p:cNvSpPr txBox="1">
                <a:spLocks noChangeArrowheads="1"/>
              </p:cNvSpPr>
              <p:nvPr/>
            </p:nvSpPr>
            <p:spPr bwMode="auto">
              <a:xfrm>
                <a:off x="360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A2</a:t>
                </a:r>
              </a:p>
            </p:txBody>
          </p:sp>
          <p:sp>
            <p:nvSpPr>
              <p:cNvPr id="107537" name="Text Box 15"/>
              <p:cNvSpPr txBox="1">
                <a:spLocks noChangeArrowheads="1"/>
              </p:cNvSpPr>
              <p:nvPr/>
            </p:nvSpPr>
            <p:spPr bwMode="auto">
              <a:xfrm>
                <a:off x="414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A3</a:t>
                </a:r>
              </a:p>
            </p:txBody>
          </p:sp>
          <p:grpSp>
            <p:nvGrpSpPr>
              <p:cNvPr id="107538" name="Group 16"/>
              <p:cNvGrpSpPr>
                <a:grpSpLocks/>
              </p:cNvGrpSpPr>
              <p:nvPr/>
            </p:nvGrpSpPr>
            <p:grpSpPr bwMode="auto">
              <a:xfrm>
                <a:off x="3240" y="2532"/>
                <a:ext cx="900" cy="312"/>
                <a:chOff x="3240" y="2532"/>
                <a:chExt cx="900" cy="312"/>
              </a:xfrm>
            </p:grpSpPr>
            <p:sp>
              <p:nvSpPr>
                <p:cNvPr id="107553" name="Line 17"/>
                <p:cNvSpPr>
                  <a:spLocks noChangeShapeType="1"/>
                </p:cNvSpPr>
                <p:nvPr/>
              </p:nvSpPr>
              <p:spPr bwMode="auto">
                <a:xfrm flipH="1">
                  <a:off x="3240" y="253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4" name="Line 18"/>
                <p:cNvSpPr>
                  <a:spLocks noChangeShapeType="1"/>
                </p:cNvSpPr>
                <p:nvPr/>
              </p:nvSpPr>
              <p:spPr bwMode="auto">
                <a:xfrm>
                  <a:off x="360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5" name="Line 19"/>
                <p:cNvSpPr>
                  <a:spLocks noChangeShapeType="1"/>
                </p:cNvSpPr>
                <p:nvPr/>
              </p:nvSpPr>
              <p:spPr bwMode="auto">
                <a:xfrm>
                  <a:off x="3600" y="253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7539" name="Text Box 20"/>
              <p:cNvSpPr txBox="1">
                <a:spLocks noChangeArrowheads="1"/>
              </p:cNvSpPr>
              <p:nvPr/>
            </p:nvSpPr>
            <p:spPr bwMode="auto">
              <a:xfrm>
                <a:off x="594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B1</a:t>
                </a:r>
              </a:p>
            </p:txBody>
          </p:sp>
          <p:sp>
            <p:nvSpPr>
              <p:cNvPr id="107540" name="Line 21"/>
              <p:cNvSpPr>
                <a:spLocks noChangeShapeType="1"/>
              </p:cNvSpPr>
              <p:nvPr/>
            </p:nvSpPr>
            <p:spPr bwMode="auto">
              <a:xfrm>
                <a:off x="5940" y="253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1" name="Text Box 22"/>
              <p:cNvSpPr txBox="1">
                <a:spLocks noChangeArrowheads="1"/>
              </p:cNvSpPr>
              <p:nvPr/>
            </p:nvSpPr>
            <p:spPr bwMode="auto">
              <a:xfrm>
                <a:off x="810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C1</a:t>
                </a:r>
              </a:p>
            </p:txBody>
          </p:sp>
          <p:sp>
            <p:nvSpPr>
              <p:cNvPr id="107542" name="Text Box 23"/>
              <p:cNvSpPr txBox="1">
                <a:spLocks noChangeArrowheads="1"/>
              </p:cNvSpPr>
              <p:nvPr/>
            </p:nvSpPr>
            <p:spPr bwMode="auto">
              <a:xfrm>
                <a:off x="864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C2</a:t>
                </a:r>
              </a:p>
            </p:txBody>
          </p:sp>
          <p:sp>
            <p:nvSpPr>
              <p:cNvPr id="107543" name="Text Box 24"/>
              <p:cNvSpPr txBox="1">
                <a:spLocks noChangeArrowheads="1"/>
              </p:cNvSpPr>
              <p:nvPr/>
            </p:nvSpPr>
            <p:spPr bwMode="auto">
              <a:xfrm>
                <a:off x="918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C3</a:t>
                </a:r>
              </a:p>
            </p:txBody>
          </p:sp>
          <p:grpSp>
            <p:nvGrpSpPr>
              <p:cNvPr id="107544" name="Group 25"/>
              <p:cNvGrpSpPr>
                <a:grpSpLocks/>
              </p:cNvGrpSpPr>
              <p:nvPr/>
            </p:nvGrpSpPr>
            <p:grpSpPr bwMode="auto">
              <a:xfrm>
                <a:off x="8280" y="2532"/>
                <a:ext cx="900" cy="312"/>
                <a:chOff x="3240" y="2532"/>
                <a:chExt cx="900" cy="312"/>
              </a:xfrm>
            </p:grpSpPr>
            <p:sp>
              <p:nvSpPr>
                <p:cNvPr id="107550" name="Line 26"/>
                <p:cNvSpPr>
                  <a:spLocks noChangeShapeType="1"/>
                </p:cNvSpPr>
                <p:nvPr/>
              </p:nvSpPr>
              <p:spPr bwMode="auto">
                <a:xfrm flipH="1">
                  <a:off x="3240" y="253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1" name="Line 27"/>
                <p:cNvSpPr>
                  <a:spLocks noChangeShapeType="1"/>
                </p:cNvSpPr>
                <p:nvPr/>
              </p:nvSpPr>
              <p:spPr bwMode="auto">
                <a:xfrm>
                  <a:off x="3600" y="253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2" name="Line 28"/>
                <p:cNvSpPr>
                  <a:spLocks noChangeShapeType="1"/>
                </p:cNvSpPr>
                <p:nvPr/>
              </p:nvSpPr>
              <p:spPr bwMode="auto">
                <a:xfrm>
                  <a:off x="3600" y="253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7545" name="Text Box 29"/>
              <p:cNvSpPr txBox="1">
                <a:spLocks noChangeArrowheads="1"/>
              </p:cNvSpPr>
              <p:nvPr/>
            </p:nvSpPr>
            <p:spPr bwMode="auto">
              <a:xfrm>
                <a:off x="9180" y="3468"/>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1000">
                    <a:latin typeface="Times New Roman" pitchFamily="18" charset="0"/>
                  </a:rPr>
                  <a:t>C31</a:t>
                </a:r>
              </a:p>
            </p:txBody>
          </p:sp>
          <p:sp>
            <p:nvSpPr>
              <p:cNvPr id="107546" name="Line 30"/>
              <p:cNvSpPr>
                <a:spLocks noChangeShapeType="1"/>
              </p:cNvSpPr>
              <p:nvPr/>
            </p:nvSpPr>
            <p:spPr bwMode="auto">
              <a:xfrm>
                <a:off x="9360" y="315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7" name="Freeform 31"/>
              <p:cNvSpPr>
                <a:spLocks/>
              </p:cNvSpPr>
              <p:nvPr/>
            </p:nvSpPr>
            <p:spPr bwMode="auto">
              <a:xfrm>
                <a:off x="6120" y="3156"/>
                <a:ext cx="3060" cy="728"/>
              </a:xfrm>
              <a:custGeom>
                <a:avLst/>
                <a:gdLst>
                  <a:gd name="T0" fmla="*/ 3060 w 3060"/>
                  <a:gd name="T1" fmla="*/ 624 h 728"/>
                  <a:gd name="T2" fmla="*/ 1980 w 3060"/>
                  <a:gd name="T3" fmla="*/ 624 h 728"/>
                  <a:gd name="T4" fmla="*/ 0 w 3060"/>
                  <a:gd name="T5" fmla="*/ 0 h 728"/>
                  <a:gd name="T6" fmla="*/ 0 60000 65536"/>
                  <a:gd name="T7" fmla="*/ 0 60000 65536"/>
                  <a:gd name="T8" fmla="*/ 0 60000 65536"/>
                  <a:gd name="T9" fmla="*/ 0 w 3060"/>
                  <a:gd name="T10" fmla="*/ 0 h 728"/>
                  <a:gd name="T11" fmla="*/ 3060 w 3060"/>
                  <a:gd name="T12" fmla="*/ 728 h 728"/>
                </a:gdLst>
                <a:ahLst/>
                <a:cxnLst>
                  <a:cxn ang="T6">
                    <a:pos x="T0" y="T1"/>
                  </a:cxn>
                  <a:cxn ang="T7">
                    <a:pos x="T2" y="T3"/>
                  </a:cxn>
                  <a:cxn ang="T8">
                    <a:pos x="T4" y="T5"/>
                  </a:cxn>
                </a:cxnLst>
                <a:rect l="T9" t="T10" r="T11" b="T12"/>
                <a:pathLst>
                  <a:path w="3060" h="728">
                    <a:moveTo>
                      <a:pt x="3060" y="624"/>
                    </a:moveTo>
                    <a:cubicBezTo>
                      <a:pt x="2775" y="676"/>
                      <a:pt x="2490" y="728"/>
                      <a:pt x="1980" y="624"/>
                    </a:cubicBezTo>
                    <a:cubicBezTo>
                      <a:pt x="1470" y="520"/>
                      <a:pt x="735" y="260"/>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48" name="Freeform 32"/>
              <p:cNvSpPr>
                <a:spLocks/>
              </p:cNvSpPr>
              <p:nvPr/>
            </p:nvSpPr>
            <p:spPr bwMode="auto">
              <a:xfrm>
                <a:off x="4320" y="3156"/>
                <a:ext cx="1620" cy="156"/>
              </a:xfrm>
              <a:custGeom>
                <a:avLst/>
                <a:gdLst>
                  <a:gd name="T0" fmla="*/ 0 w 1620"/>
                  <a:gd name="T1" fmla="*/ 0 h 156"/>
                  <a:gd name="T2" fmla="*/ 540 w 1620"/>
                  <a:gd name="T3" fmla="*/ 156 h 156"/>
                  <a:gd name="T4" fmla="*/ 1620 w 1620"/>
                  <a:gd name="T5" fmla="*/ 0 h 156"/>
                  <a:gd name="T6" fmla="*/ 0 60000 65536"/>
                  <a:gd name="T7" fmla="*/ 0 60000 65536"/>
                  <a:gd name="T8" fmla="*/ 0 60000 65536"/>
                  <a:gd name="T9" fmla="*/ 0 w 1620"/>
                  <a:gd name="T10" fmla="*/ 0 h 156"/>
                  <a:gd name="T11" fmla="*/ 1620 w 1620"/>
                  <a:gd name="T12" fmla="*/ 156 h 156"/>
                </a:gdLst>
                <a:ahLst/>
                <a:cxnLst>
                  <a:cxn ang="T6">
                    <a:pos x="T0" y="T1"/>
                  </a:cxn>
                  <a:cxn ang="T7">
                    <a:pos x="T2" y="T3"/>
                  </a:cxn>
                  <a:cxn ang="T8">
                    <a:pos x="T4" y="T5"/>
                  </a:cxn>
                </a:cxnLst>
                <a:rect l="T9" t="T10" r="T11" b="T12"/>
                <a:pathLst>
                  <a:path w="1620" h="156">
                    <a:moveTo>
                      <a:pt x="0" y="0"/>
                    </a:moveTo>
                    <a:cubicBezTo>
                      <a:pt x="135" y="78"/>
                      <a:pt x="270" y="156"/>
                      <a:pt x="540" y="156"/>
                    </a:cubicBezTo>
                    <a:cubicBezTo>
                      <a:pt x="810" y="156"/>
                      <a:pt x="1215" y="78"/>
                      <a:pt x="162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49" name="Freeform 33"/>
              <p:cNvSpPr>
                <a:spLocks/>
              </p:cNvSpPr>
              <p:nvPr/>
            </p:nvSpPr>
            <p:spPr bwMode="auto">
              <a:xfrm>
                <a:off x="6300" y="3000"/>
                <a:ext cx="1980" cy="338"/>
              </a:xfrm>
              <a:custGeom>
                <a:avLst/>
                <a:gdLst>
                  <a:gd name="T0" fmla="*/ 1980 w 1980"/>
                  <a:gd name="T1" fmla="*/ 156 h 338"/>
                  <a:gd name="T2" fmla="*/ 1260 w 1980"/>
                  <a:gd name="T3" fmla="*/ 312 h 338"/>
                  <a:gd name="T4" fmla="*/ 0 w 1980"/>
                  <a:gd name="T5" fmla="*/ 0 h 338"/>
                  <a:gd name="T6" fmla="*/ 0 60000 65536"/>
                  <a:gd name="T7" fmla="*/ 0 60000 65536"/>
                  <a:gd name="T8" fmla="*/ 0 60000 65536"/>
                  <a:gd name="T9" fmla="*/ 0 w 1980"/>
                  <a:gd name="T10" fmla="*/ 0 h 338"/>
                  <a:gd name="T11" fmla="*/ 1980 w 1980"/>
                  <a:gd name="T12" fmla="*/ 338 h 338"/>
                </a:gdLst>
                <a:ahLst/>
                <a:cxnLst>
                  <a:cxn ang="T6">
                    <a:pos x="T0" y="T1"/>
                  </a:cxn>
                  <a:cxn ang="T7">
                    <a:pos x="T2" y="T3"/>
                  </a:cxn>
                  <a:cxn ang="T8">
                    <a:pos x="T4" y="T5"/>
                  </a:cxn>
                </a:cxnLst>
                <a:rect l="T9" t="T10" r="T11" b="T12"/>
                <a:pathLst>
                  <a:path w="1980" h="338">
                    <a:moveTo>
                      <a:pt x="1980" y="156"/>
                    </a:moveTo>
                    <a:cubicBezTo>
                      <a:pt x="1785" y="247"/>
                      <a:pt x="1590" y="338"/>
                      <a:pt x="1260" y="312"/>
                    </a:cubicBezTo>
                    <a:cubicBezTo>
                      <a:pt x="930" y="286"/>
                      <a:pt x="465" y="143"/>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7527" name="Text Box 34"/>
            <p:cNvSpPr txBox="1">
              <a:spLocks noChangeArrowheads="1"/>
            </p:cNvSpPr>
            <p:nvPr/>
          </p:nvSpPr>
          <p:spPr bwMode="auto">
            <a:xfrm>
              <a:off x="3420" y="3936"/>
              <a:ext cx="61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900">
                  <a:latin typeface="Times New Roman" pitchFamily="18" charset="0"/>
                </a:rPr>
                <a:t>图</a:t>
              </a:r>
              <a:r>
                <a:rPr lang="en-US" altLang="zh-CN" sz="900">
                  <a:latin typeface="Times New Roman" pitchFamily="18" charset="0"/>
                </a:rPr>
                <a:t>5.23 </a:t>
              </a:r>
              <a:r>
                <a:rPr lang="zh-CN" altLang="en-US" sz="900">
                  <a:latin typeface="Times New Roman" pitchFamily="18" charset="0"/>
                </a:rPr>
                <a:t>链接目录项实现文件共享</a:t>
              </a:r>
            </a:p>
          </p:txBody>
        </p:sp>
      </p:grpSp>
      <p:sp>
        <p:nvSpPr>
          <p:cNvPr id="107525" name="AutoShape 35"/>
          <p:cNvSpPr>
            <a:spLocks noChangeArrowheads="1"/>
          </p:cNvSpPr>
          <p:nvPr/>
        </p:nvSpPr>
        <p:spPr bwMode="auto">
          <a:xfrm>
            <a:off x="1676400" y="5943600"/>
            <a:ext cx="1828800" cy="381000"/>
          </a:xfrm>
          <a:prstGeom prst="wedgeRoundRectCallout">
            <a:avLst>
              <a:gd name="adj1" fmla="val 87588"/>
              <a:gd name="adj2" fmla="val -214583"/>
              <a:gd name="adj3" fmla="val 16667"/>
            </a:avLst>
          </a:prstGeom>
          <a:solidFill>
            <a:schemeClr val="accent1"/>
          </a:solidFill>
          <a:ln w="9525">
            <a:solidFill>
              <a:schemeClr val="tx1"/>
            </a:solidFill>
            <a:miter lim="800000"/>
            <a:headEnd/>
            <a:tailEnd/>
          </a:ln>
        </p:spPr>
        <p:txBody>
          <a:bodyPr/>
          <a:lstStyle/>
          <a:p>
            <a:pPr algn="ctr"/>
            <a:r>
              <a:rPr kumimoji="1" lang="en-US" altLang="zh-CN" sz="1400">
                <a:latin typeface="Times New Roman" pitchFamily="18" charset="0"/>
              </a:rPr>
              <a:t>B1</a:t>
            </a:r>
            <a:r>
              <a:rPr kumimoji="1" lang="zh-CN" altLang="en-US" sz="1400">
                <a:latin typeface="Times New Roman" pitchFamily="18" charset="0"/>
              </a:rPr>
              <a:t>的</a:t>
            </a:r>
            <a:r>
              <a:rPr kumimoji="1" lang="zh-CN" altLang="en-US" sz="1400">
                <a:latin typeface="宋体" pitchFamily="2" charset="-122"/>
              </a:rPr>
              <a:t>共享计数器</a:t>
            </a:r>
            <a:r>
              <a:rPr kumimoji="1" lang="en-US" altLang="zh-CN" sz="1400">
                <a:latin typeface="宋体" pitchFamily="2" charset="-122"/>
              </a:rPr>
              <a:t>=3</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1500188" y="44450"/>
            <a:ext cx="7643812" cy="1143000"/>
          </a:xfrm>
        </p:spPr>
        <p:txBody>
          <a:bodyPr>
            <a:normAutofit fontScale="90000"/>
          </a:bodyPr>
          <a:lstStyle/>
          <a:p>
            <a:pPr eaLnBrk="1" hangingPunct="1"/>
            <a:r>
              <a:rPr lang="en-US" altLang="zh-CN" dirty="0"/>
              <a:t>2. </a:t>
            </a:r>
            <a:r>
              <a:rPr lang="zh-CN" altLang="en-US" dirty="0">
                <a:latin typeface="宋体" pitchFamily="2" charset="-122"/>
              </a:rPr>
              <a:t>利用索引节点实现文件共享</a:t>
            </a:r>
            <a:r>
              <a:rPr lang="zh-CN" altLang="en-US" dirty="0"/>
              <a:t> </a:t>
            </a:r>
          </a:p>
        </p:txBody>
      </p:sp>
      <p:grpSp>
        <p:nvGrpSpPr>
          <p:cNvPr id="108547" name="Group 3"/>
          <p:cNvGrpSpPr>
            <a:grpSpLocks noChangeAspect="1"/>
          </p:cNvGrpSpPr>
          <p:nvPr/>
        </p:nvGrpSpPr>
        <p:grpSpPr bwMode="auto">
          <a:xfrm>
            <a:off x="1476375" y="1412875"/>
            <a:ext cx="5797550" cy="3962400"/>
            <a:chOff x="3237" y="5031"/>
            <a:chExt cx="5763" cy="5145"/>
          </a:xfrm>
        </p:grpSpPr>
        <p:grpSp>
          <p:nvGrpSpPr>
            <p:cNvPr id="108549" name="Group 4"/>
            <p:cNvGrpSpPr>
              <a:grpSpLocks noChangeAspect="1"/>
            </p:cNvGrpSpPr>
            <p:nvPr/>
          </p:nvGrpSpPr>
          <p:grpSpPr bwMode="auto">
            <a:xfrm>
              <a:off x="3237" y="5031"/>
              <a:ext cx="5763" cy="5145"/>
              <a:chOff x="2157" y="5031"/>
              <a:chExt cx="5763" cy="5145"/>
            </a:xfrm>
          </p:grpSpPr>
          <p:sp>
            <p:nvSpPr>
              <p:cNvPr id="108554" name="Text Box 5"/>
              <p:cNvSpPr txBox="1">
                <a:spLocks noChangeAspect="1" noChangeArrowheads="1"/>
              </p:cNvSpPr>
              <p:nvPr/>
            </p:nvSpPr>
            <p:spPr bwMode="auto">
              <a:xfrm>
                <a:off x="2160" y="9708"/>
                <a:ext cx="55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grpSp>
            <p:nvGrpSpPr>
              <p:cNvPr id="108555" name="Group 6"/>
              <p:cNvGrpSpPr>
                <a:grpSpLocks noChangeAspect="1"/>
              </p:cNvGrpSpPr>
              <p:nvPr/>
            </p:nvGrpSpPr>
            <p:grpSpPr bwMode="auto">
              <a:xfrm>
                <a:off x="2157" y="5031"/>
                <a:ext cx="5763" cy="4521"/>
                <a:chOff x="2157" y="5031"/>
                <a:chExt cx="5763" cy="4521"/>
              </a:xfrm>
            </p:grpSpPr>
            <p:grpSp>
              <p:nvGrpSpPr>
                <p:cNvPr id="108556" name="Group 7"/>
                <p:cNvGrpSpPr>
                  <a:grpSpLocks noChangeAspect="1"/>
                </p:cNvGrpSpPr>
                <p:nvPr/>
              </p:nvGrpSpPr>
              <p:grpSpPr bwMode="auto">
                <a:xfrm>
                  <a:off x="2160" y="7524"/>
                  <a:ext cx="1620" cy="2028"/>
                  <a:chOff x="2160" y="7524"/>
                  <a:chExt cx="1620" cy="2028"/>
                </a:xfrm>
              </p:grpSpPr>
              <p:sp>
                <p:nvSpPr>
                  <p:cNvPr id="108588" name="Text Box 8"/>
                  <p:cNvSpPr txBox="1">
                    <a:spLocks noChangeAspect="1" noChangeArrowheads="1"/>
                  </p:cNvSpPr>
                  <p:nvPr/>
                </p:nvSpPr>
                <p:spPr bwMode="auto">
                  <a:xfrm>
                    <a:off x="2160" y="78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H1</a:t>
                    </a:r>
                  </a:p>
                </p:txBody>
              </p:sp>
              <p:sp>
                <p:nvSpPr>
                  <p:cNvPr id="108589" name="Text Box 9"/>
                  <p:cNvSpPr txBox="1">
                    <a:spLocks noChangeAspect="1" noChangeArrowheads="1"/>
                  </p:cNvSpPr>
                  <p:nvPr/>
                </p:nvSpPr>
                <p:spPr bwMode="auto">
                  <a:xfrm>
                    <a:off x="2880" y="78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90" name="Text Box 10"/>
                  <p:cNvSpPr txBox="1">
                    <a:spLocks noChangeAspect="1" noChangeArrowheads="1"/>
                  </p:cNvSpPr>
                  <p:nvPr/>
                </p:nvSpPr>
                <p:spPr bwMode="auto">
                  <a:xfrm>
                    <a:off x="2160" y="81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H2</a:t>
                    </a:r>
                  </a:p>
                </p:txBody>
              </p:sp>
              <p:sp>
                <p:nvSpPr>
                  <p:cNvPr id="108591" name="Text Box 11"/>
                  <p:cNvSpPr txBox="1">
                    <a:spLocks noChangeAspect="1" noChangeArrowheads="1"/>
                  </p:cNvSpPr>
                  <p:nvPr/>
                </p:nvSpPr>
                <p:spPr bwMode="auto">
                  <a:xfrm>
                    <a:off x="2160" y="846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H3</a:t>
                    </a:r>
                  </a:p>
                </p:txBody>
              </p:sp>
              <p:sp>
                <p:nvSpPr>
                  <p:cNvPr id="108592" name="Text Box 12"/>
                  <p:cNvSpPr txBox="1">
                    <a:spLocks noChangeAspect="1" noChangeArrowheads="1"/>
                  </p:cNvSpPr>
                  <p:nvPr/>
                </p:nvSpPr>
                <p:spPr bwMode="auto">
                  <a:xfrm>
                    <a:off x="2880" y="81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93" name="Text Box 13"/>
                  <p:cNvSpPr txBox="1">
                    <a:spLocks noChangeAspect="1" noChangeArrowheads="1"/>
                  </p:cNvSpPr>
                  <p:nvPr/>
                </p:nvSpPr>
                <p:spPr bwMode="auto">
                  <a:xfrm>
                    <a:off x="2880" y="846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94" name="Text Box 14"/>
                  <p:cNvSpPr txBox="1">
                    <a:spLocks noChangeAspect="1" noChangeArrowheads="1"/>
                  </p:cNvSpPr>
                  <p:nvPr/>
                </p:nvSpPr>
                <p:spPr bwMode="auto">
                  <a:xfrm>
                    <a:off x="2160" y="9240"/>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User2</a:t>
                    </a:r>
                    <a:r>
                      <a:rPr lang="zh-CN" altLang="en-US" sz="1400">
                        <a:latin typeface="Times New Roman" pitchFamily="18" charset="0"/>
                      </a:rPr>
                      <a:t>的目录文件 </a:t>
                    </a:r>
                  </a:p>
                </p:txBody>
              </p:sp>
              <p:sp>
                <p:nvSpPr>
                  <p:cNvPr id="108595" name="Text Box 15"/>
                  <p:cNvSpPr txBox="1">
                    <a:spLocks noChangeAspect="1" noChangeArrowheads="1"/>
                  </p:cNvSpPr>
                  <p:nvPr/>
                </p:nvSpPr>
                <p:spPr bwMode="auto">
                  <a:xfrm>
                    <a:off x="2160" y="877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 </a:t>
                    </a:r>
                  </a:p>
                </p:txBody>
              </p:sp>
              <p:sp>
                <p:nvSpPr>
                  <p:cNvPr id="108596" name="Text Box 16"/>
                  <p:cNvSpPr txBox="1">
                    <a:spLocks noChangeAspect="1" noChangeArrowheads="1"/>
                  </p:cNvSpPr>
                  <p:nvPr/>
                </p:nvSpPr>
                <p:spPr bwMode="auto">
                  <a:xfrm>
                    <a:off x="2880" y="877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 …</a:t>
                    </a:r>
                  </a:p>
                </p:txBody>
              </p:sp>
              <p:sp>
                <p:nvSpPr>
                  <p:cNvPr id="108597" name="Text Box 17"/>
                  <p:cNvSpPr txBox="1">
                    <a:spLocks noChangeAspect="1" noChangeArrowheads="1"/>
                  </p:cNvSpPr>
                  <p:nvPr/>
                </p:nvSpPr>
                <p:spPr bwMode="auto">
                  <a:xfrm>
                    <a:off x="2160" y="7524"/>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文件名 索引指针  </a:t>
                    </a:r>
                  </a:p>
                </p:txBody>
              </p:sp>
            </p:grpSp>
            <p:grpSp>
              <p:nvGrpSpPr>
                <p:cNvPr id="108557" name="Group 18"/>
                <p:cNvGrpSpPr>
                  <a:grpSpLocks noChangeAspect="1"/>
                </p:cNvGrpSpPr>
                <p:nvPr/>
              </p:nvGrpSpPr>
              <p:grpSpPr bwMode="auto">
                <a:xfrm>
                  <a:off x="2157" y="5031"/>
                  <a:ext cx="2520" cy="2028"/>
                  <a:chOff x="2160" y="5028"/>
                  <a:chExt cx="2520" cy="2028"/>
                </a:xfrm>
              </p:grpSpPr>
              <p:sp>
                <p:nvSpPr>
                  <p:cNvPr id="108573" name="Text Box 19"/>
                  <p:cNvSpPr txBox="1">
                    <a:spLocks noChangeAspect="1" noChangeArrowheads="1"/>
                  </p:cNvSpPr>
                  <p:nvPr/>
                </p:nvSpPr>
                <p:spPr bwMode="auto">
                  <a:xfrm>
                    <a:off x="2160" y="6744"/>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User1</a:t>
                    </a:r>
                    <a:r>
                      <a:rPr lang="zh-CN" altLang="en-US" sz="1400">
                        <a:latin typeface="Times New Roman" pitchFamily="18" charset="0"/>
                      </a:rPr>
                      <a:t>的目录文件  </a:t>
                    </a:r>
                  </a:p>
                </p:txBody>
              </p:sp>
              <p:grpSp>
                <p:nvGrpSpPr>
                  <p:cNvPr id="108574" name="Group 20"/>
                  <p:cNvGrpSpPr>
                    <a:grpSpLocks noChangeAspect="1"/>
                  </p:cNvGrpSpPr>
                  <p:nvPr/>
                </p:nvGrpSpPr>
                <p:grpSpPr bwMode="auto">
                  <a:xfrm>
                    <a:off x="2160" y="5028"/>
                    <a:ext cx="2520" cy="1560"/>
                    <a:chOff x="2160" y="5028"/>
                    <a:chExt cx="2520" cy="1560"/>
                  </a:xfrm>
                </p:grpSpPr>
                <p:sp>
                  <p:nvSpPr>
                    <p:cNvPr id="108575" name="Text Box 21"/>
                    <p:cNvSpPr txBox="1">
                      <a:spLocks noChangeAspect="1" noChangeArrowheads="1"/>
                    </p:cNvSpPr>
                    <p:nvPr/>
                  </p:nvSpPr>
                  <p:spPr bwMode="auto">
                    <a:xfrm>
                      <a:off x="2160" y="534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F1</a:t>
                      </a:r>
                    </a:p>
                  </p:txBody>
                </p:sp>
                <p:sp>
                  <p:nvSpPr>
                    <p:cNvPr id="108576" name="Text Box 22"/>
                    <p:cNvSpPr txBox="1">
                      <a:spLocks noChangeAspect="1" noChangeArrowheads="1"/>
                    </p:cNvSpPr>
                    <p:nvPr/>
                  </p:nvSpPr>
                  <p:spPr bwMode="auto">
                    <a:xfrm>
                      <a:off x="2880" y="534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77" name="Text Box 23"/>
                    <p:cNvSpPr txBox="1">
                      <a:spLocks noChangeAspect="1" noChangeArrowheads="1"/>
                    </p:cNvSpPr>
                    <p:nvPr/>
                  </p:nvSpPr>
                  <p:spPr bwMode="auto">
                    <a:xfrm>
                      <a:off x="2160" y="565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F2</a:t>
                      </a:r>
                    </a:p>
                  </p:txBody>
                </p:sp>
                <p:sp>
                  <p:nvSpPr>
                    <p:cNvPr id="108578" name="Text Box 24"/>
                    <p:cNvSpPr txBox="1">
                      <a:spLocks noChangeAspect="1" noChangeArrowheads="1"/>
                    </p:cNvSpPr>
                    <p:nvPr/>
                  </p:nvSpPr>
                  <p:spPr bwMode="auto">
                    <a:xfrm>
                      <a:off x="2160" y="596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F3</a:t>
                      </a:r>
                    </a:p>
                  </p:txBody>
                </p:sp>
                <p:sp>
                  <p:nvSpPr>
                    <p:cNvPr id="108579" name="Text Box 25"/>
                    <p:cNvSpPr txBox="1">
                      <a:spLocks noChangeAspect="1" noChangeArrowheads="1"/>
                    </p:cNvSpPr>
                    <p:nvPr/>
                  </p:nvSpPr>
                  <p:spPr bwMode="auto">
                    <a:xfrm>
                      <a:off x="2880" y="565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80" name="Text Box 26"/>
                    <p:cNvSpPr txBox="1">
                      <a:spLocks noChangeAspect="1" noChangeArrowheads="1"/>
                    </p:cNvSpPr>
                    <p:nvPr/>
                  </p:nvSpPr>
                  <p:spPr bwMode="auto">
                    <a:xfrm>
                      <a:off x="2880" y="596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endParaRPr lang="zh-CN" altLang="zh-CN" sz="1400">
                        <a:latin typeface="Times New Roman" pitchFamily="18" charset="0"/>
                      </a:endParaRPr>
                    </a:p>
                  </p:txBody>
                </p:sp>
                <p:sp>
                  <p:nvSpPr>
                    <p:cNvPr id="108581" name="Text Box 27"/>
                    <p:cNvSpPr txBox="1">
                      <a:spLocks noChangeAspect="1" noChangeArrowheads="1"/>
                    </p:cNvSpPr>
                    <p:nvPr/>
                  </p:nvSpPr>
                  <p:spPr bwMode="auto">
                    <a:xfrm>
                      <a:off x="2160" y="627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 </a:t>
                      </a:r>
                    </a:p>
                  </p:txBody>
                </p:sp>
                <p:sp>
                  <p:nvSpPr>
                    <p:cNvPr id="108582" name="Text Box 28"/>
                    <p:cNvSpPr txBox="1">
                      <a:spLocks noChangeAspect="1" noChangeArrowheads="1"/>
                    </p:cNvSpPr>
                    <p:nvPr/>
                  </p:nvSpPr>
                  <p:spPr bwMode="auto">
                    <a:xfrm>
                      <a:off x="2880" y="627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 …</a:t>
                      </a:r>
                    </a:p>
                  </p:txBody>
                </p:sp>
                <p:sp>
                  <p:nvSpPr>
                    <p:cNvPr id="108583" name="Line 29"/>
                    <p:cNvSpPr>
                      <a:spLocks noChangeAspect="1" noChangeShapeType="1"/>
                    </p:cNvSpPr>
                    <p:nvPr/>
                  </p:nvSpPr>
                  <p:spPr bwMode="auto">
                    <a:xfrm>
                      <a:off x="3240" y="549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84" name="Text Box 30"/>
                    <p:cNvSpPr txBox="1">
                      <a:spLocks noChangeAspect="1" noChangeArrowheads="1"/>
                    </p:cNvSpPr>
                    <p:nvPr/>
                  </p:nvSpPr>
                  <p:spPr bwMode="auto">
                    <a:xfrm>
                      <a:off x="2160" y="5028"/>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文件名 索引指针  </a:t>
                      </a:r>
                    </a:p>
                  </p:txBody>
                </p:sp>
                <p:sp>
                  <p:nvSpPr>
                    <p:cNvPr id="108585" name="Text Box 31"/>
                    <p:cNvSpPr txBox="1">
                      <a:spLocks noChangeAspect="1" noChangeArrowheads="1"/>
                    </p:cNvSpPr>
                    <p:nvPr/>
                  </p:nvSpPr>
                  <p:spPr bwMode="auto">
                    <a:xfrm>
                      <a:off x="3960" y="534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I</a:t>
                      </a:r>
                      <a:r>
                        <a:rPr lang="zh-CN" altLang="en-US" sz="1400">
                          <a:latin typeface="Times New Roman" pitchFamily="18" charset="0"/>
                        </a:rPr>
                        <a:t>节点</a:t>
                      </a:r>
                    </a:p>
                  </p:txBody>
                </p:sp>
                <p:sp>
                  <p:nvSpPr>
                    <p:cNvPr id="108586" name="Text Box 32"/>
                    <p:cNvSpPr txBox="1">
                      <a:spLocks noChangeAspect="1" noChangeArrowheads="1"/>
                    </p:cNvSpPr>
                    <p:nvPr/>
                  </p:nvSpPr>
                  <p:spPr bwMode="auto">
                    <a:xfrm>
                      <a:off x="3960" y="596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I</a:t>
                      </a:r>
                      <a:r>
                        <a:rPr lang="zh-CN" altLang="en-US" sz="1400">
                          <a:latin typeface="Times New Roman" pitchFamily="18" charset="0"/>
                        </a:rPr>
                        <a:t>节点</a:t>
                      </a:r>
                    </a:p>
                  </p:txBody>
                </p:sp>
                <p:sp>
                  <p:nvSpPr>
                    <p:cNvPr id="108587" name="Line 33"/>
                    <p:cNvSpPr>
                      <a:spLocks noChangeAspect="1" noChangeShapeType="1"/>
                    </p:cNvSpPr>
                    <p:nvPr/>
                  </p:nvSpPr>
                  <p:spPr bwMode="auto">
                    <a:xfrm>
                      <a:off x="3240" y="6120"/>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8558" name="Group 34"/>
                <p:cNvGrpSpPr>
                  <a:grpSpLocks noChangeAspect="1"/>
                </p:cNvGrpSpPr>
                <p:nvPr/>
              </p:nvGrpSpPr>
              <p:grpSpPr bwMode="auto">
                <a:xfrm>
                  <a:off x="5760" y="6432"/>
                  <a:ext cx="2160" cy="1092"/>
                  <a:chOff x="7020" y="6432"/>
                  <a:chExt cx="2160" cy="1092"/>
                </a:xfrm>
              </p:grpSpPr>
              <p:sp>
                <p:nvSpPr>
                  <p:cNvPr id="108567" name="Text Box 35"/>
                  <p:cNvSpPr txBox="1">
                    <a:spLocks noChangeAspect="1" noChangeArrowheads="1"/>
                  </p:cNvSpPr>
                  <p:nvPr/>
                </p:nvSpPr>
                <p:spPr bwMode="auto">
                  <a:xfrm>
                    <a:off x="7020" y="6432"/>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共享索引节点</a:t>
                    </a:r>
                  </a:p>
                </p:txBody>
              </p:sp>
              <p:sp>
                <p:nvSpPr>
                  <p:cNvPr id="108568" name="Text Box 36"/>
                  <p:cNvSpPr txBox="1">
                    <a:spLocks noChangeAspect="1" noChangeArrowheads="1"/>
                  </p:cNvSpPr>
                  <p:nvPr/>
                </p:nvSpPr>
                <p:spPr bwMode="auto">
                  <a:xfrm>
                    <a:off x="7380" y="6744"/>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Count</a:t>
                    </a:r>
                  </a:p>
                  <a:p>
                    <a:pPr algn="ctr"/>
                    <a:r>
                      <a:rPr lang="zh-CN" altLang="en-US" sz="1400">
                        <a:latin typeface="Times New Roman" pitchFamily="18" charset="0"/>
                      </a:rPr>
                      <a:t>物理地址</a:t>
                    </a:r>
                  </a:p>
                </p:txBody>
              </p:sp>
              <p:sp>
                <p:nvSpPr>
                  <p:cNvPr id="108569" name="Line 37"/>
                  <p:cNvSpPr>
                    <a:spLocks noChangeAspect="1" noChangeShapeType="1"/>
                  </p:cNvSpPr>
                  <p:nvPr/>
                </p:nvSpPr>
                <p:spPr bwMode="auto">
                  <a:xfrm>
                    <a:off x="7920" y="7368"/>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8570" name="Group 38"/>
                  <p:cNvGrpSpPr>
                    <a:grpSpLocks noChangeAspect="1"/>
                  </p:cNvGrpSpPr>
                  <p:nvPr/>
                </p:nvGrpSpPr>
                <p:grpSpPr bwMode="auto">
                  <a:xfrm>
                    <a:off x="8640" y="7056"/>
                    <a:ext cx="540" cy="468"/>
                    <a:chOff x="7380" y="8772"/>
                    <a:chExt cx="540" cy="468"/>
                  </a:xfrm>
                </p:grpSpPr>
                <p:sp>
                  <p:nvSpPr>
                    <p:cNvPr id="108571" name="Oval 39"/>
                    <p:cNvSpPr>
                      <a:spLocks noChangeAspect="1" noChangeArrowheads="1"/>
                    </p:cNvSpPr>
                    <p:nvPr/>
                  </p:nvSpPr>
                  <p:spPr bwMode="auto">
                    <a:xfrm>
                      <a:off x="7380" y="8772"/>
                      <a:ext cx="54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572" name="Text Box 40"/>
                    <p:cNvSpPr txBox="1">
                      <a:spLocks noChangeAspect="1" noChangeArrowheads="1"/>
                    </p:cNvSpPr>
                    <p:nvPr/>
                  </p:nvSpPr>
                  <p:spPr bwMode="auto">
                    <a:xfrm>
                      <a:off x="7380" y="892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1400">
                          <a:latin typeface="Times New Roman" pitchFamily="18" charset="0"/>
                        </a:rPr>
                        <a:t>文件</a:t>
                      </a:r>
                    </a:p>
                  </p:txBody>
                </p:sp>
              </p:grpSp>
            </p:grpSp>
            <p:grpSp>
              <p:nvGrpSpPr>
                <p:cNvPr id="108559" name="Group 41"/>
                <p:cNvGrpSpPr>
                  <a:grpSpLocks noChangeAspect="1"/>
                </p:cNvGrpSpPr>
                <p:nvPr/>
              </p:nvGrpSpPr>
              <p:grpSpPr bwMode="auto">
                <a:xfrm>
                  <a:off x="3240" y="7056"/>
                  <a:ext cx="2700" cy="1716"/>
                  <a:chOff x="3240" y="7056"/>
                  <a:chExt cx="2700" cy="1716"/>
                </a:xfrm>
              </p:grpSpPr>
              <p:sp>
                <p:nvSpPr>
                  <p:cNvPr id="108560" name="Text Box 42"/>
                  <p:cNvSpPr txBox="1">
                    <a:spLocks noChangeAspect="1" noChangeArrowheads="1"/>
                  </p:cNvSpPr>
                  <p:nvPr/>
                </p:nvSpPr>
                <p:spPr bwMode="auto">
                  <a:xfrm>
                    <a:off x="3960" y="78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I</a:t>
                    </a:r>
                    <a:r>
                      <a:rPr lang="zh-CN" altLang="en-US" sz="1400">
                        <a:latin typeface="Times New Roman" pitchFamily="18" charset="0"/>
                      </a:rPr>
                      <a:t>节点</a:t>
                    </a:r>
                  </a:p>
                </p:txBody>
              </p:sp>
              <p:sp>
                <p:nvSpPr>
                  <p:cNvPr id="108561" name="Text Box 43"/>
                  <p:cNvSpPr txBox="1">
                    <a:spLocks noChangeAspect="1" noChangeArrowheads="1"/>
                  </p:cNvSpPr>
                  <p:nvPr/>
                </p:nvSpPr>
                <p:spPr bwMode="auto">
                  <a:xfrm>
                    <a:off x="3960" y="846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1400">
                        <a:latin typeface="Times New Roman" pitchFamily="18" charset="0"/>
                      </a:rPr>
                      <a:t>I</a:t>
                    </a:r>
                    <a:r>
                      <a:rPr lang="zh-CN" altLang="en-US" sz="1400">
                        <a:latin typeface="Times New Roman" pitchFamily="18" charset="0"/>
                      </a:rPr>
                      <a:t>节点</a:t>
                    </a:r>
                  </a:p>
                </p:txBody>
              </p:sp>
              <p:sp>
                <p:nvSpPr>
                  <p:cNvPr id="108562" name="Line 44"/>
                  <p:cNvSpPr>
                    <a:spLocks noChangeAspect="1" noChangeShapeType="1"/>
                  </p:cNvSpPr>
                  <p:nvPr/>
                </p:nvSpPr>
                <p:spPr bwMode="auto">
                  <a:xfrm>
                    <a:off x="3240" y="7992"/>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63" name="Line 45"/>
                  <p:cNvSpPr>
                    <a:spLocks noChangeAspect="1" noChangeShapeType="1"/>
                  </p:cNvSpPr>
                  <p:nvPr/>
                </p:nvSpPr>
                <p:spPr bwMode="auto">
                  <a:xfrm>
                    <a:off x="3240" y="861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64" name="Line 46"/>
                  <p:cNvSpPr>
                    <a:spLocks noChangeAspect="1" noChangeShapeType="1"/>
                  </p:cNvSpPr>
                  <p:nvPr/>
                </p:nvSpPr>
                <p:spPr bwMode="auto">
                  <a:xfrm>
                    <a:off x="3240" y="8304"/>
                    <a:ext cx="216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8565" name="Line 47"/>
                  <p:cNvSpPr>
                    <a:spLocks noChangeAspect="1" noChangeShapeType="1"/>
                  </p:cNvSpPr>
                  <p:nvPr/>
                </p:nvSpPr>
                <p:spPr bwMode="auto">
                  <a:xfrm>
                    <a:off x="5400" y="7056"/>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6" name="Line 48"/>
                  <p:cNvSpPr>
                    <a:spLocks noChangeAspect="1" noChangeShapeType="1"/>
                  </p:cNvSpPr>
                  <p:nvPr/>
                </p:nvSpPr>
                <p:spPr bwMode="auto">
                  <a:xfrm>
                    <a:off x="5400" y="70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08550" name="Group 49"/>
            <p:cNvGrpSpPr>
              <a:grpSpLocks noChangeAspect="1"/>
            </p:cNvGrpSpPr>
            <p:nvPr/>
          </p:nvGrpSpPr>
          <p:grpSpPr bwMode="auto">
            <a:xfrm>
              <a:off x="4320" y="5808"/>
              <a:ext cx="2700" cy="936"/>
              <a:chOff x="3240" y="5808"/>
              <a:chExt cx="2700" cy="936"/>
            </a:xfrm>
          </p:grpSpPr>
          <p:sp>
            <p:nvSpPr>
              <p:cNvPr id="108551" name="Line 50"/>
              <p:cNvSpPr>
                <a:spLocks noChangeAspect="1" noChangeShapeType="1"/>
              </p:cNvSpPr>
              <p:nvPr/>
            </p:nvSpPr>
            <p:spPr bwMode="auto">
              <a:xfrm>
                <a:off x="5400" y="5808"/>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2" name="Line 51"/>
              <p:cNvSpPr>
                <a:spLocks noChangeAspect="1" noChangeShapeType="1"/>
              </p:cNvSpPr>
              <p:nvPr/>
            </p:nvSpPr>
            <p:spPr bwMode="auto">
              <a:xfrm>
                <a:off x="5400" y="67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553" name="Line 52"/>
              <p:cNvSpPr>
                <a:spLocks noChangeAspect="1" noChangeShapeType="1"/>
              </p:cNvSpPr>
              <p:nvPr/>
            </p:nvSpPr>
            <p:spPr bwMode="auto">
              <a:xfrm>
                <a:off x="3240" y="5808"/>
                <a:ext cx="216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8548" name="AutoShape 54"/>
          <p:cNvSpPr>
            <a:spLocks noChangeArrowheads="1"/>
          </p:cNvSpPr>
          <p:nvPr/>
        </p:nvSpPr>
        <p:spPr bwMode="auto">
          <a:xfrm>
            <a:off x="6734175" y="2187575"/>
            <a:ext cx="1371600" cy="609600"/>
          </a:xfrm>
          <a:prstGeom prst="wedgeRoundRectCallout">
            <a:avLst>
              <a:gd name="adj1" fmla="val -74074"/>
              <a:gd name="adj2" fmla="val 103648"/>
              <a:gd name="adj3" fmla="val 16667"/>
            </a:avLst>
          </a:prstGeom>
          <a:solidFill>
            <a:schemeClr val="accent1"/>
          </a:solidFill>
          <a:ln w="9525">
            <a:solidFill>
              <a:schemeClr val="tx1"/>
            </a:solidFill>
            <a:miter lim="800000"/>
            <a:headEnd/>
            <a:tailEnd/>
          </a:ln>
        </p:spPr>
        <p:txBody>
          <a:bodyPr/>
          <a:lstStyle/>
          <a:p>
            <a:pPr algn="ctr"/>
            <a:r>
              <a:rPr kumimoji="1" lang="zh-CN" altLang="en-US" sz="1400">
                <a:latin typeface="Times New Roman" pitchFamily="18" charset="0"/>
              </a:rPr>
              <a:t>记录共享该文件的用户数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1573213" y="44450"/>
            <a:ext cx="7570787" cy="1143000"/>
          </a:xfrm>
        </p:spPr>
        <p:txBody>
          <a:bodyPr/>
          <a:lstStyle/>
          <a:p>
            <a:pPr eaLnBrk="1" hangingPunct="1"/>
            <a:r>
              <a:rPr lang="en-US" altLang="zh-CN"/>
              <a:t>3. </a:t>
            </a:r>
            <a:r>
              <a:rPr lang="zh-CN" altLang="en-US">
                <a:latin typeface="宋体" pitchFamily="2" charset="-122"/>
              </a:rPr>
              <a:t>利用</a:t>
            </a:r>
            <a:r>
              <a:rPr lang="en-US" altLang="zh-CN"/>
              <a:t>URL</a:t>
            </a:r>
            <a:r>
              <a:rPr lang="zh-CN" altLang="en-US">
                <a:latin typeface="宋体" pitchFamily="2" charset="-122"/>
              </a:rPr>
              <a:t>实现文件共享</a:t>
            </a:r>
            <a:r>
              <a:rPr lang="zh-CN" altLang="en-US"/>
              <a:t> </a:t>
            </a:r>
          </a:p>
        </p:txBody>
      </p:sp>
      <p:sp>
        <p:nvSpPr>
          <p:cNvPr id="574467" name="Rectangle 3"/>
          <p:cNvSpPr>
            <a:spLocks noGrp="1" noChangeArrowheads="1"/>
          </p:cNvSpPr>
          <p:nvPr>
            <p:ph type="body" idx="4294967295"/>
          </p:nvPr>
        </p:nvSpPr>
        <p:spPr>
          <a:xfrm>
            <a:off x="1371600" y="2362200"/>
            <a:ext cx="7772400" cy="3733800"/>
          </a:xfrm>
        </p:spPr>
        <p:txBody>
          <a:bodyPr/>
          <a:lstStyle/>
          <a:p>
            <a:pPr eaLnBrk="1" hangingPunct="1">
              <a:defRPr/>
            </a:pPr>
            <a:r>
              <a:rPr lang="zh-CN" altLang="en-US" dirty="0">
                <a:latin typeface="宋体" pitchFamily="2" charset="-122"/>
              </a:rPr>
              <a:t>一个完整的</a:t>
            </a:r>
            <a:r>
              <a:rPr lang="en-US" altLang="zh-CN" dirty="0"/>
              <a:t>URL</a:t>
            </a:r>
            <a:r>
              <a:rPr lang="zh-CN" altLang="en-US" dirty="0">
                <a:latin typeface="宋体" pitchFamily="2" charset="-122"/>
              </a:rPr>
              <a:t>包括访问文件的方法（协议）、文件所在的主机域名、目录路径名和文件名几部份。</a:t>
            </a:r>
            <a:r>
              <a:rPr lang="zh-CN" altLang="en-US" dirty="0"/>
              <a:t> </a:t>
            </a:r>
          </a:p>
          <a:p>
            <a:pPr eaLnBrk="1" hangingPunct="1">
              <a:defRPr/>
            </a:pPr>
            <a:r>
              <a:rPr lang="zh-CN" altLang="en-US" dirty="0"/>
              <a:t>例如，</a:t>
            </a:r>
          </a:p>
          <a:p>
            <a:pPr eaLnBrk="1" hangingPunct="1">
              <a:buFontTx/>
              <a:buNone/>
              <a:defRPr/>
            </a:pPr>
            <a:r>
              <a:rPr lang="en-US" altLang="zh-CN" b="0" dirty="0">
                <a:solidFill>
                  <a:srgbClr val="3333FF"/>
                </a:solidFill>
                <a:effectLst>
                  <a:outerShdw blurRad="38100" dist="38100" dir="2700000" algn="tl">
                    <a:srgbClr val="C0C0C0"/>
                  </a:outerShdw>
                </a:effectLst>
              </a:rPr>
              <a:t>http://</a:t>
            </a:r>
            <a:r>
              <a:rPr lang="en-US" altLang="zh-CN" b="0" dirty="0">
                <a:solidFill>
                  <a:srgbClr val="FF0000"/>
                </a:solidFill>
                <a:effectLst>
                  <a:outerShdw blurRad="38100" dist="38100" dir="2700000" algn="tl">
                    <a:srgbClr val="C0C0C0"/>
                  </a:outerShdw>
                </a:effectLst>
              </a:rPr>
              <a:t>www.uestc.edu.cn</a:t>
            </a:r>
            <a:r>
              <a:rPr lang="en-US" altLang="zh-CN" dirty="0"/>
              <a:t>/</a:t>
            </a:r>
            <a:r>
              <a:rPr lang="en-US" altLang="zh-CN" b="0" dirty="0">
                <a:solidFill>
                  <a:srgbClr val="3333FF"/>
                </a:solidFill>
                <a:effectLst>
                  <a:outerShdw blurRad="38100" dist="38100" dir="2700000" algn="tl">
                    <a:srgbClr val="C0C0C0"/>
                  </a:outerShdw>
                </a:effectLst>
              </a:rPr>
              <a:t>templates/index2k3/index.html </a:t>
            </a:r>
          </a:p>
          <a:p>
            <a:pPr eaLnBrk="1" hangingPunct="1">
              <a:defRPr/>
            </a:pPr>
            <a:endParaRPr lang="en-US" altLang="zh-CN" b="0" dirty="0">
              <a:solidFill>
                <a:srgbClr val="3333FF"/>
              </a:solidFill>
              <a:effectLst>
                <a:outerShdw blurRad="38100" dist="38100" dir="2700000" algn="tl">
                  <a:srgbClr val="C0C0C0"/>
                </a:outerShdw>
              </a:effectLst>
            </a:endParaRPr>
          </a:p>
        </p:txBody>
      </p:sp>
      <p:sp>
        <p:nvSpPr>
          <p:cNvPr id="109572" name="AutoShape 4"/>
          <p:cNvSpPr>
            <a:spLocks noChangeArrowheads="1"/>
          </p:cNvSpPr>
          <p:nvPr/>
        </p:nvSpPr>
        <p:spPr bwMode="auto">
          <a:xfrm>
            <a:off x="2514600" y="3810000"/>
            <a:ext cx="1524000" cy="609600"/>
          </a:xfrm>
          <a:prstGeom prst="wedgeRoundRectCallout">
            <a:avLst>
              <a:gd name="adj1" fmla="val -100940"/>
              <a:gd name="adj2" fmla="val 93750"/>
              <a:gd name="adj3" fmla="val 16667"/>
            </a:avLst>
          </a:prstGeom>
          <a:solidFill>
            <a:schemeClr val="accent1"/>
          </a:solidFill>
          <a:ln w="9525">
            <a:solidFill>
              <a:schemeClr val="tx1"/>
            </a:solidFill>
            <a:miter lim="800000"/>
            <a:headEnd/>
            <a:tailEnd/>
          </a:ln>
        </p:spPr>
        <p:txBody>
          <a:bodyPr/>
          <a:lstStyle/>
          <a:p>
            <a:pPr algn="ctr"/>
            <a:r>
              <a:rPr kumimoji="1" lang="zh-CN" altLang="en-US" sz="2400">
                <a:latin typeface="宋体" pitchFamily="2" charset="-122"/>
              </a:rPr>
              <a:t>协议</a:t>
            </a:r>
          </a:p>
        </p:txBody>
      </p:sp>
      <p:sp>
        <p:nvSpPr>
          <p:cNvPr id="109573" name="AutoShape 5"/>
          <p:cNvSpPr>
            <a:spLocks noChangeArrowheads="1"/>
          </p:cNvSpPr>
          <p:nvPr/>
        </p:nvSpPr>
        <p:spPr bwMode="auto">
          <a:xfrm>
            <a:off x="4114800" y="5715000"/>
            <a:ext cx="1447800" cy="685800"/>
          </a:xfrm>
          <a:prstGeom prst="wedgeRoundRectCallout">
            <a:avLst>
              <a:gd name="adj1" fmla="val -79935"/>
              <a:gd name="adj2" fmla="val -135417"/>
              <a:gd name="adj3" fmla="val 16667"/>
            </a:avLst>
          </a:prstGeom>
          <a:solidFill>
            <a:schemeClr val="accent1"/>
          </a:solidFill>
          <a:ln w="9525">
            <a:solidFill>
              <a:schemeClr val="tx1"/>
            </a:solidFill>
            <a:miter lim="800000"/>
            <a:headEnd/>
            <a:tailEnd/>
          </a:ln>
        </p:spPr>
        <p:txBody>
          <a:bodyPr/>
          <a:lstStyle/>
          <a:p>
            <a:pPr algn="ctr"/>
            <a:r>
              <a:rPr kumimoji="1" lang="zh-CN" altLang="en-US" sz="2400">
                <a:latin typeface="宋体" pitchFamily="2" charset="-122"/>
              </a:rPr>
              <a:t>域名</a:t>
            </a:r>
          </a:p>
        </p:txBody>
      </p:sp>
      <p:sp>
        <p:nvSpPr>
          <p:cNvPr id="109574" name="AutoShape 6"/>
          <p:cNvSpPr>
            <a:spLocks noChangeArrowheads="1"/>
          </p:cNvSpPr>
          <p:nvPr/>
        </p:nvSpPr>
        <p:spPr bwMode="auto">
          <a:xfrm>
            <a:off x="6248400" y="3733800"/>
            <a:ext cx="1981200" cy="685800"/>
          </a:xfrm>
          <a:prstGeom prst="wedgeRoundRectCallout">
            <a:avLst>
              <a:gd name="adj1" fmla="val -39343"/>
              <a:gd name="adj2" fmla="val 95370"/>
              <a:gd name="adj3" fmla="val 16667"/>
            </a:avLst>
          </a:prstGeom>
          <a:solidFill>
            <a:schemeClr val="accent1"/>
          </a:solidFill>
          <a:ln w="9525">
            <a:solidFill>
              <a:schemeClr val="tx1"/>
            </a:solidFill>
            <a:miter lim="800000"/>
            <a:headEnd/>
            <a:tailEnd/>
          </a:ln>
        </p:spPr>
        <p:txBody>
          <a:bodyPr/>
          <a:lstStyle/>
          <a:p>
            <a:pPr algn="ctr"/>
            <a:r>
              <a:rPr kumimoji="1" lang="zh-CN" altLang="en-US" sz="2400">
                <a:latin typeface="宋体" pitchFamily="2" charset="-122"/>
              </a:rPr>
              <a:t>路径名</a:t>
            </a:r>
          </a:p>
        </p:txBody>
      </p:sp>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4881</TotalTime>
  <Words>6273</Words>
  <Application>Microsoft Office PowerPoint</Application>
  <PresentationFormat>全屏显示(4:3)</PresentationFormat>
  <Paragraphs>1020</Paragraphs>
  <Slides>93</Slides>
  <Notes>84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93</vt:i4>
      </vt:variant>
    </vt:vector>
  </HeadingPairs>
  <TitlesOfParts>
    <vt:vector size="109" baseType="lpstr">
      <vt:lpstr>黑体</vt:lpstr>
      <vt:lpstr>楷体</vt:lpstr>
      <vt:lpstr>楷体_GB2312</vt:lpstr>
      <vt:lpstr>宋体</vt:lpstr>
      <vt:lpstr>微软雅黑</vt:lpstr>
      <vt:lpstr>Arial</vt:lpstr>
      <vt:lpstr>Arial Black</vt:lpstr>
      <vt:lpstr>Calibri</vt:lpstr>
      <vt:lpstr>Calibri Light</vt:lpstr>
      <vt:lpstr>Courier New</vt:lpstr>
      <vt:lpstr>Times New Roman</vt:lpstr>
      <vt:lpstr>Wingdings</vt:lpstr>
      <vt:lpstr>回顾</vt:lpstr>
      <vt:lpstr>Visio</vt:lpstr>
      <vt:lpstr>VISIO</vt:lpstr>
      <vt:lpstr>Equation</vt:lpstr>
      <vt:lpstr>计算机操作系统 Computer Operating Systems</vt:lpstr>
      <vt:lpstr>5.1 文件和文件系统</vt:lpstr>
      <vt:lpstr>文件结构</vt:lpstr>
      <vt:lpstr>PowerPoint 演示文稿</vt:lpstr>
      <vt:lpstr>5.1 文件和文件系统</vt:lpstr>
      <vt:lpstr>5.1 文件和文件系统</vt:lpstr>
      <vt:lpstr>5.1 文件和文件系统</vt:lpstr>
      <vt:lpstr>5.1 文件和文件系统</vt:lpstr>
      <vt:lpstr>5.1 文件和文件系统</vt:lpstr>
      <vt:lpstr>5.1 文件和文件系统</vt:lpstr>
      <vt:lpstr>5.1 文件和文件系统</vt:lpstr>
      <vt:lpstr>5.1 文件和文件系统</vt:lpstr>
      <vt:lpstr>5.1 文件和文件系统</vt:lpstr>
      <vt:lpstr>一类特殊文件：设备文件</vt:lpstr>
      <vt:lpstr>5.1 文件和文件系统</vt:lpstr>
      <vt:lpstr>5.2 文件的逻辑结构</vt:lpstr>
      <vt:lpstr>5.2 文件的逻辑结构</vt:lpstr>
      <vt:lpstr>结构化文件与流文件的联系 </vt:lpstr>
      <vt:lpstr>PowerPoint 演示文稿</vt:lpstr>
      <vt:lpstr>5.2 文件的逻辑结构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磁盘存储器的管理 </vt:lpstr>
      <vt:lpstr>5.3.1 文件的组织与实现 </vt:lpstr>
      <vt:lpstr>分区</vt:lpstr>
      <vt:lpstr>分区</vt:lpstr>
      <vt:lpstr>分区</vt:lpstr>
      <vt:lpstr>5.3.2 文件存储空间的分配技术   (1) 连续分配:</vt:lpstr>
      <vt:lpstr>连续分配的优缺点:</vt:lpstr>
      <vt:lpstr>采用紧凑技术整理 </vt:lpstr>
      <vt:lpstr>（2） 链接分配</vt:lpstr>
      <vt:lpstr>链接分配</vt:lpstr>
      <vt:lpstr>（2） 链接分配</vt:lpstr>
      <vt:lpstr>1、利用专门的索引块存储索引信息。 2、一个数据块容纳不了一个文件的所有分区时，需要若干个索引结点进行存储，建立二级索引或多级索引。  </vt:lpstr>
      <vt:lpstr>PowerPoint 演示文稿</vt:lpstr>
      <vt:lpstr>索引分配的优缺点：</vt:lpstr>
      <vt:lpstr>基于可变分区的索引分配 </vt:lpstr>
      <vt:lpstr>5.3.3 空闲磁盘空间的管理 </vt:lpstr>
      <vt:lpstr>1、空闲分区表 </vt:lpstr>
      <vt:lpstr>空闲分区表的特点：</vt:lpstr>
      <vt:lpstr>2、空闲分区链表 </vt:lpstr>
      <vt:lpstr>空闲分区链表法也存在一些问题 </vt:lpstr>
      <vt:lpstr>3、索引 </vt:lpstr>
      <vt:lpstr>索引 特点：</vt:lpstr>
      <vt:lpstr>4、位示图 </vt:lpstr>
      <vt:lpstr>5.4 文件目录及文件控制块</vt:lpstr>
      <vt:lpstr>5.4.1 文件目录 </vt:lpstr>
      <vt:lpstr>组织目录信息的方式</vt:lpstr>
      <vt:lpstr>常见的目录结构</vt:lpstr>
      <vt:lpstr>单级目录结构的优缺点：</vt:lpstr>
      <vt:lpstr>2. 两级目录</vt:lpstr>
      <vt:lpstr>两级目录结构优点：</vt:lpstr>
      <vt:lpstr>3．层次目录结构</vt:lpstr>
      <vt:lpstr>路径名和当前目录的概念</vt:lpstr>
      <vt:lpstr>增加和删除目录</vt:lpstr>
      <vt:lpstr>5.4.2 文件控制块 </vt:lpstr>
      <vt:lpstr>典型的FCB </vt:lpstr>
      <vt:lpstr>5.4.3 “按名存取”的实现过程 </vt:lpstr>
      <vt:lpstr>打开文件表 </vt:lpstr>
      <vt:lpstr>5.4.4 FAT文件系统</vt:lpstr>
      <vt:lpstr>FAT文件系统是根据其组织形式 </vt:lpstr>
      <vt:lpstr>(2) 文件分配表（FAT） </vt:lpstr>
      <vt:lpstr>FAT中的每个簇号可取的表项值及其含义 </vt:lpstr>
      <vt:lpstr>文件分配表举例</vt:lpstr>
      <vt:lpstr>（3） FAT根目录 </vt:lpstr>
      <vt:lpstr>(4)FAT子目录 </vt:lpstr>
      <vt:lpstr>（5）FAT32文件系统的扩展 </vt:lpstr>
      <vt:lpstr>文件的查找：</vt:lpstr>
      <vt:lpstr>2．文件控制块的实现 </vt:lpstr>
      <vt:lpstr>5.4.5 LINUX文件系统</vt:lpstr>
      <vt:lpstr>5.4.5 LINUX文件系统</vt:lpstr>
      <vt:lpstr>5.4.5 LINUX文件系统</vt:lpstr>
      <vt:lpstr>5.4.5 LINUX文件系统</vt:lpstr>
      <vt:lpstr>PowerPoint 演示文稿</vt:lpstr>
      <vt:lpstr>PowerPoint 演示文稿</vt:lpstr>
      <vt:lpstr>PowerPoint 演示文稿</vt:lpstr>
      <vt:lpstr>PowerPoint 演示文稿</vt:lpstr>
      <vt:lpstr>PowerPoint 演示文稿</vt:lpstr>
      <vt:lpstr>PowerPoint 演示文稿</vt:lpstr>
      <vt:lpstr>5.4 文件共享 </vt:lpstr>
      <vt:lpstr>为共享用户设置的存取权限的类型（一）</vt:lpstr>
      <vt:lpstr>为共享用户设置的存取权限的类型（二）</vt:lpstr>
      <vt:lpstr>5.5.2 文件共享的实现 </vt:lpstr>
      <vt:lpstr>链接目录项实现文件共享</vt:lpstr>
      <vt:lpstr>2. 利用索引节点实现文件共享 </vt:lpstr>
      <vt:lpstr>3. 利用URL实现文件共享 </vt:lpstr>
    </vt:vector>
  </TitlesOfParts>
  <Company>801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第六章文件管理</dc:title>
  <dc:creator>luo</dc:creator>
  <cp:lastModifiedBy>飞飞飞</cp:lastModifiedBy>
  <cp:revision>232</cp:revision>
  <dcterms:created xsi:type="dcterms:W3CDTF">2003-12-02T00:24:04Z</dcterms:created>
  <dcterms:modified xsi:type="dcterms:W3CDTF">2022-07-26T08:52:22Z</dcterms:modified>
</cp:coreProperties>
</file>