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jpg&amp;product=dictwiki" ContentType="image/jpe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33.jpg" ContentType="image/png"/>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92"/>
  </p:notesMasterIdLst>
  <p:handoutMasterIdLst>
    <p:handoutMasterId r:id="rId93"/>
  </p:handoutMasterIdLst>
  <p:sldIdLst>
    <p:sldId id="407" r:id="rId2"/>
    <p:sldId id="422" r:id="rId3"/>
    <p:sldId id="416" r:id="rId4"/>
    <p:sldId id="486" r:id="rId5"/>
    <p:sldId id="479" r:id="rId6"/>
    <p:sldId id="480" r:id="rId7"/>
    <p:sldId id="419" r:id="rId8"/>
    <p:sldId id="481" r:id="rId9"/>
    <p:sldId id="493" r:id="rId10"/>
    <p:sldId id="475" r:id="rId11"/>
    <p:sldId id="423" r:id="rId12"/>
    <p:sldId id="424" r:id="rId13"/>
    <p:sldId id="425" r:id="rId14"/>
    <p:sldId id="426" r:id="rId15"/>
    <p:sldId id="495" r:id="rId16"/>
    <p:sldId id="496" r:id="rId17"/>
    <p:sldId id="427" r:id="rId18"/>
    <p:sldId id="428" r:id="rId19"/>
    <p:sldId id="429" r:id="rId20"/>
    <p:sldId id="430" r:id="rId21"/>
    <p:sldId id="497" r:id="rId22"/>
    <p:sldId id="431" r:id="rId23"/>
    <p:sldId id="432" r:id="rId24"/>
    <p:sldId id="498" r:id="rId25"/>
    <p:sldId id="433" r:id="rId26"/>
    <p:sldId id="500" r:id="rId27"/>
    <p:sldId id="434" r:id="rId28"/>
    <p:sldId id="435" r:id="rId29"/>
    <p:sldId id="487" r:id="rId30"/>
    <p:sldId id="488" r:id="rId31"/>
    <p:sldId id="489" r:id="rId32"/>
    <p:sldId id="490" r:id="rId33"/>
    <p:sldId id="491" r:id="rId34"/>
    <p:sldId id="492" r:id="rId35"/>
    <p:sldId id="436" r:id="rId36"/>
    <p:sldId id="437" r:id="rId37"/>
    <p:sldId id="438" r:id="rId38"/>
    <p:sldId id="476" r:id="rId39"/>
    <p:sldId id="439" r:id="rId40"/>
    <p:sldId id="440" r:id="rId41"/>
    <p:sldId id="441" r:id="rId42"/>
    <p:sldId id="482" r:id="rId43"/>
    <p:sldId id="483" r:id="rId44"/>
    <p:sldId id="444" r:id="rId45"/>
    <p:sldId id="445" r:id="rId46"/>
    <p:sldId id="446" r:id="rId47"/>
    <p:sldId id="502" r:id="rId48"/>
    <p:sldId id="503" r:id="rId49"/>
    <p:sldId id="504" r:id="rId50"/>
    <p:sldId id="505" r:id="rId51"/>
    <p:sldId id="506" r:id="rId52"/>
    <p:sldId id="507" r:id="rId53"/>
    <p:sldId id="508" r:id="rId54"/>
    <p:sldId id="509" r:id="rId55"/>
    <p:sldId id="510" r:id="rId56"/>
    <p:sldId id="511" r:id="rId57"/>
    <p:sldId id="484" r:id="rId58"/>
    <p:sldId id="477" r:id="rId59"/>
    <p:sldId id="447" r:id="rId60"/>
    <p:sldId id="448" r:id="rId61"/>
    <p:sldId id="450" r:id="rId62"/>
    <p:sldId id="449" r:id="rId63"/>
    <p:sldId id="451" r:id="rId64"/>
    <p:sldId id="501" r:id="rId65"/>
    <p:sldId id="472"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85" r:id="rId80"/>
    <p:sldId id="466" r:id="rId81"/>
    <p:sldId id="467" r:id="rId82"/>
    <p:sldId id="468" r:id="rId83"/>
    <p:sldId id="469" r:id="rId84"/>
    <p:sldId id="513" r:id="rId85"/>
    <p:sldId id="514" r:id="rId86"/>
    <p:sldId id="470" r:id="rId87"/>
    <p:sldId id="474" r:id="rId88"/>
    <p:sldId id="471" r:id="rId89"/>
    <p:sldId id="478" r:id="rId90"/>
    <p:sldId id="494" r:id="rId9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6EF"/>
    <a:srgbClr val="D25500"/>
    <a:srgbClr val="FF9933"/>
    <a:srgbClr val="FFCC66"/>
    <a:srgbClr val="FFCC00"/>
    <a:srgbClr val="CCECFF"/>
    <a:srgbClr val="EAEAEA"/>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526" autoAdjust="0"/>
  </p:normalViewPr>
  <p:slideViewPr>
    <p:cSldViewPr snapToGrid="0">
      <p:cViewPr varScale="1">
        <p:scale>
          <a:sx n="68" d="100"/>
          <a:sy n="68" d="100"/>
        </p:scale>
        <p:origin x="12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5F075-FB7C-4F0C-986D-2E5FED95F80A}" type="doc">
      <dgm:prSet loTypeId="urn:microsoft.com/office/officeart/2005/8/layout/vList5" loCatId="list" qsTypeId="urn:microsoft.com/office/officeart/2005/8/quickstyle/3d3" qsCatId="3D" csTypeId="urn:microsoft.com/office/officeart/2005/8/colors/accent1_2" csCatId="accent1" phldr="1"/>
      <dgm:spPr/>
      <dgm:t>
        <a:bodyPr/>
        <a:lstStyle/>
        <a:p>
          <a:endParaRPr lang="zh-CN" altLang="en-US"/>
        </a:p>
      </dgm:t>
    </dgm:pt>
    <dgm:pt modelId="{CE7387F4-A7C8-4ED2-A85C-75CE6157C076}">
      <dgm:prSet custT="1"/>
      <dgm:spPr/>
      <dgm:t>
        <a:bodyPr/>
        <a:lstStyle/>
        <a:p>
          <a:pPr rtl="0"/>
          <a:r>
            <a:rPr lang="en-US" altLang="zh-CN" sz="2400" b="1" dirty="0">
              <a:solidFill>
                <a:schemeClr val="tx1"/>
              </a:solidFill>
              <a:latin typeface="华文仿宋" pitchFamily="2" charset="-122"/>
              <a:ea typeface="华文仿宋" pitchFamily="2" charset="-122"/>
            </a:rPr>
            <a:t>DBMS</a:t>
          </a:r>
          <a:r>
            <a:rPr lang="zh-CN" altLang="en-US" sz="2400" b="1" dirty="0">
              <a:solidFill>
                <a:schemeClr val="tx1"/>
              </a:solidFill>
              <a:latin typeface="华文仿宋" pitchFamily="2" charset="-122"/>
              <a:ea typeface="华文仿宋" pitchFamily="2" charset="-122"/>
            </a:rPr>
            <a:t>研制</a:t>
          </a:r>
        </a:p>
      </dgm:t>
    </dgm:pt>
    <dgm:pt modelId="{7C9D7FF0-43E9-404C-AE00-2921F85CB3A6}" type="parTrans" cxnId="{CE57AB78-B66A-40D6-8A11-91FF96E57005}">
      <dgm:prSet/>
      <dgm:spPr/>
      <dgm:t>
        <a:bodyPr/>
        <a:lstStyle/>
        <a:p>
          <a:endParaRPr lang="zh-CN" altLang="en-US" b="1">
            <a:solidFill>
              <a:schemeClr val="tx1"/>
            </a:solidFill>
            <a:latin typeface="华文仿宋" pitchFamily="2" charset="-122"/>
            <a:ea typeface="华文仿宋" pitchFamily="2" charset="-122"/>
          </a:endParaRPr>
        </a:p>
      </dgm:t>
    </dgm:pt>
    <dgm:pt modelId="{77D809EF-A9B8-4C16-99DA-F267AF6C8A6F}" type="sibTrans" cxnId="{CE57AB78-B66A-40D6-8A11-91FF96E57005}">
      <dgm:prSet/>
      <dgm:spPr/>
      <dgm:t>
        <a:bodyPr/>
        <a:lstStyle/>
        <a:p>
          <a:endParaRPr lang="zh-CN" altLang="en-US" b="1">
            <a:solidFill>
              <a:schemeClr val="tx1"/>
            </a:solidFill>
            <a:latin typeface="华文仿宋" pitchFamily="2" charset="-122"/>
            <a:ea typeface="华文仿宋" pitchFamily="2" charset="-122"/>
          </a:endParaRPr>
        </a:p>
      </dgm:t>
    </dgm:pt>
    <dgm:pt modelId="{A99AF9DD-5BF3-40BC-B67D-A48DDA9B46B5}">
      <dgm:prSet custT="1"/>
      <dgm:spPr/>
      <dgm:t>
        <a:bodyPr/>
        <a:lstStyle/>
        <a:p>
          <a:pPr rtl="0">
            <a:lnSpc>
              <a:spcPct val="100000"/>
            </a:lnSpc>
            <a:spcAft>
              <a:spcPts val="0"/>
            </a:spcAft>
          </a:pPr>
          <a:r>
            <a:rPr lang="zh-CN" sz="1800" b="1" dirty="0">
              <a:latin typeface="华文仿宋" pitchFamily="2" charset="-122"/>
              <a:ea typeface="华文仿宋" pitchFamily="2" charset="-122"/>
            </a:rPr>
            <a:t>研制 </a:t>
          </a:r>
          <a:r>
            <a:rPr lang="en-US" sz="1800" b="1" dirty="0">
              <a:latin typeface="华文仿宋" pitchFamily="2" charset="-122"/>
              <a:ea typeface="华文仿宋" pitchFamily="2" charset="-122"/>
            </a:rPr>
            <a:t>DBMS </a:t>
          </a:r>
          <a:r>
            <a:rPr lang="zh-CN" sz="1800" b="1" dirty="0">
              <a:latin typeface="华文仿宋" pitchFamily="2" charset="-122"/>
              <a:ea typeface="华文仿宋" pitchFamily="2" charset="-122"/>
            </a:rPr>
            <a:t>及</a:t>
          </a:r>
          <a:r>
            <a:rPr lang="zh-CN" altLang="en-US" sz="1800" b="1" dirty="0">
              <a:latin typeface="华文仿宋" pitchFamily="2" charset="-122"/>
              <a:ea typeface="华文仿宋" pitchFamily="2" charset="-122"/>
            </a:rPr>
            <a:t>其相关</a:t>
          </a:r>
          <a:r>
            <a:rPr lang="zh-CN" sz="1800" b="1" dirty="0">
              <a:latin typeface="华文仿宋" pitchFamily="2" charset="-122"/>
              <a:ea typeface="华文仿宋" pitchFamily="2" charset="-122"/>
            </a:rPr>
            <a:t>工具软件和中间件</a:t>
          </a:r>
          <a:r>
            <a:rPr lang="zh-CN" altLang="en-US" sz="1800" b="1" dirty="0">
              <a:latin typeface="华文仿宋" pitchFamily="2" charset="-122"/>
              <a:ea typeface="华文仿宋" pitchFamily="2" charset="-122"/>
            </a:rPr>
            <a:t>，以提高系统的性能和提高用户的生产率</a:t>
          </a:r>
          <a:endParaRPr lang="zh-CN" sz="1800" b="1" dirty="0">
            <a:latin typeface="华文仿宋" pitchFamily="2" charset="-122"/>
            <a:ea typeface="华文仿宋" pitchFamily="2" charset="-122"/>
          </a:endParaRPr>
        </a:p>
      </dgm:t>
    </dgm:pt>
    <dgm:pt modelId="{E6BB387B-B53F-4A64-AB86-4EAB7897F6E2}" type="parTrans" cxnId="{58F2544D-D480-4AF2-A180-343F624E331D}">
      <dgm:prSet/>
      <dgm:spPr/>
      <dgm:t>
        <a:bodyPr/>
        <a:lstStyle/>
        <a:p>
          <a:endParaRPr lang="zh-CN" altLang="en-US" b="1">
            <a:solidFill>
              <a:schemeClr val="tx1"/>
            </a:solidFill>
            <a:latin typeface="华文仿宋" pitchFamily="2" charset="-122"/>
            <a:ea typeface="华文仿宋" pitchFamily="2" charset="-122"/>
          </a:endParaRPr>
        </a:p>
      </dgm:t>
    </dgm:pt>
    <dgm:pt modelId="{642F13E2-D878-4D81-AA5B-E113B880A12B}" type="sibTrans" cxnId="{58F2544D-D480-4AF2-A180-343F624E331D}">
      <dgm:prSet/>
      <dgm:spPr/>
      <dgm:t>
        <a:bodyPr/>
        <a:lstStyle/>
        <a:p>
          <a:endParaRPr lang="zh-CN" altLang="en-US" b="1">
            <a:solidFill>
              <a:schemeClr val="tx1"/>
            </a:solidFill>
            <a:latin typeface="华文仿宋" pitchFamily="2" charset="-122"/>
            <a:ea typeface="华文仿宋" pitchFamily="2" charset="-122"/>
          </a:endParaRPr>
        </a:p>
      </dgm:t>
    </dgm:pt>
    <dgm:pt modelId="{5D164906-6152-40FB-94DF-2949EC3F1CB7}">
      <dgm:prSet custT="1"/>
      <dgm:spPr/>
      <dgm:t>
        <a:bodyPr/>
        <a:lstStyle/>
        <a:p>
          <a:pPr rtl="0"/>
          <a:r>
            <a:rPr lang="zh-CN" altLang="en-US" sz="2400" b="1" dirty="0">
              <a:solidFill>
                <a:schemeClr val="tx1"/>
              </a:solidFill>
              <a:latin typeface="华文仿宋" pitchFamily="2" charset="-122"/>
              <a:ea typeface="华文仿宋" pitchFamily="2" charset="-122"/>
            </a:rPr>
            <a:t>数据库设计</a:t>
          </a:r>
        </a:p>
      </dgm:t>
    </dgm:pt>
    <dgm:pt modelId="{1BBBB884-DEF5-433E-814D-81A7875F341D}" type="parTrans" cxnId="{521084BC-F6D9-40B0-B2F2-F0C593933F3B}">
      <dgm:prSet/>
      <dgm:spPr/>
      <dgm:t>
        <a:bodyPr/>
        <a:lstStyle/>
        <a:p>
          <a:endParaRPr lang="zh-CN" altLang="en-US" b="1">
            <a:solidFill>
              <a:schemeClr val="tx1"/>
            </a:solidFill>
            <a:latin typeface="华文仿宋" pitchFamily="2" charset="-122"/>
            <a:ea typeface="华文仿宋" pitchFamily="2" charset="-122"/>
          </a:endParaRPr>
        </a:p>
      </dgm:t>
    </dgm:pt>
    <dgm:pt modelId="{20557CA4-DEDF-498F-A038-B4BB8D68F1D5}" type="sibTrans" cxnId="{521084BC-F6D9-40B0-B2F2-F0C593933F3B}">
      <dgm:prSet/>
      <dgm:spPr/>
      <dgm:t>
        <a:bodyPr/>
        <a:lstStyle/>
        <a:p>
          <a:endParaRPr lang="zh-CN" altLang="en-US" b="1">
            <a:solidFill>
              <a:schemeClr val="tx1"/>
            </a:solidFill>
            <a:latin typeface="华文仿宋" pitchFamily="2" charset="-122"/>
            <a:ea typeface="华文仿宋" pitchFamily="2" charset="-122"/>
          </a:endParaRPr>
        </a:p>
      </dgm:t>
    </dgm:pt>
    <dgm:pt modelId="{BF2AFF52-B735-489D-9294-EF60CCA60FA1}">
      <dgm:prSet custT="1"/>
      <dgm:spPr/>
      <dgm:t>
        <a:bodyPr/>
        <a:lstStyle/>
        <a:p>
          <a:pPr rtl="0">
            <a:lnSpc>
              <a:spcPct val="100000"/>
            </a:lnSpc>
            <a:spcAft>
              <a:spcPts val="0"/>
            </a:spcAft>
          </a:pPr>
          <a:r>
            <a:rPr lang="zh-CN" altLang="en-US" sz="1800" b="1" dirty="0">
              <a:latin typeface="华文仿宋" pitchFamily="2" charset="-122"/>
              <a:ea typeface="华文仿宋" pitchFamily="2" charset="-122"/>
            </a:rPr>
            <a:t>研究数据库的设计方法、工具和理论</a:t>
          </a:r>
        </a:p>
      </dgm:t>
    </dgm:pt>
    <dgm:pt modelId="{86C260F9-FDAE-46DB-B65C-83CDF34B751C}" type="parTrans" cxnId="{12BA62F1-127E-4D1D-9771-E298D9210019}">
      <dgm:prSet/>
      <dgm:spPr/>
      <dgm:t>
        <a:bodyPr/>
        <a:lstStyle/>
        <a:p>
          <a:endParaRPr lang="zh-CN" altLang="en-US" b="1">
            <a:solidFill>
              <a:schemeClr val="tx1"/>
            </a:solidFill>
            <a:latin typeface="华文仿宋" pitchFamily="2" charset="-122"/>
            <a:ea typeface="华文仿宋" pitchFamily="2" charset="-122"/>
          </a:endParaRPr>
        </a:p>
      </dgm:t>
    </dgm:pt>
    <dgm:pt modelId="{EB0E2060-7BE1-47BF-BD71-663814EC2F9B}" type="sibTrans" cxnId="{12BA62F1-127E-4D1D-9771-E298D9210019}">
      <dgm:prSet/>
      <dgm:spPr/>
      <dgm:t>
        <a:bodyPr/>
        <a:lstStyle/>
        <a:p>
          <a:endParaRPr lang="zh-CN" altLang="en-US" b="1">
            <a:solidFill>
              <a:schemeClr val="tx1"/>
            </a:solidFill>
            <a:latin typeface="华文仿宋" pitchFamily="2" charset="-122"/>
            <a:ea typeface="华文仿宋" pitchFamily="2" charset="-122"/>
          </a:endParaRPr>
        </a:p>
      </dgm:t>
    </dgm:pt>
    <dgm:pt modelId="{D5F7A9BC-81DC-4146-BBAA-6B7E61DD1E93}">
      <dgm:prSet custT="1"/>
      <dgm:spPr/>
      <dgm:t>
        <a:bodyPr/>
        <a:lstStyle/>
        <a:p>
          <a:pPr rtl="0">
            <a:lnSpc>
              <a:spcPct val="100000"/>
            </a:lnSpc>
            <a:spcAft>
              <a:spcPts val="0"/>
            </a:spcAft>
          </a:pPr>
          <a:r>
            <a:rPr lang="zh-CN" altLang="en-US" sz="1800" b="1">
              <a:latin typeface="华文仿宋" pitchFamily="2" charset="-122"/>
              <a:ea typeface="华文仿宋" pitchFamily="2" charset="-122"/>
            </a:rPr>
            <a:t>研究数据模型</a:t>
          </a:r>
          <a:endParaRPr lang="zh-CN" altLang="en-US" sz="1800" b="1" dirty="0">
            <a:latin typeface="华文仿宋" pitchFamily="2" charset="-122"/>
            <a:ea typeface="华文仿宋" pitchFamily="2" charset="-122"/>
          </a:endParaRPr>
        </a:p>
      </dgm:t>
    </dgm:pt>
    <dgm:pt modelId="{B5773969-3058-46C1-8613-2CF861E079F9}" type="parTrans" cxnId="{3870964F-3BD6-4B93-BCC2-61EA2AF46ADB}">
      <dgm:prSet/>
      <dgm:spPr/>
      <dgm:t>
        <a:bodyPr/>
        <a:lstStyle/>
        <a:p>
          <a:endParaRPr lang="zh-CN" altLang="en-US" b="1">
            <a:solidFill>
              <a:schemeClr val="tx1"/>
            </a:solidFill>
            <a:latin typeface="华文仿宋" pitchFamily="2" charset="-122"/>
            <a:ea typeface="华文仿宋" pitchFamily="2" charset="-122"/>
          </a:endParaRPr>
        </a:p>
      </dgm:t>
    </dgm:pt>
    <dgm:pt modelId="{3450F0E8-1252-4384-8F66-5C5DCECB7D1E}" type="sibTrans" cxnId="{3870964F-3BD6-4B93-BCC2-61EA2AF46ADB}">
      <dgm:prSet/>
      <dgm:spPr/>
      <dgm:t>
        <a:bodyPr/>
        <a:lstStyle/>
        <a:p>
          <a:endParaRPr lang="zh-CN" altLang="en-US" b="1">
            <a:solidFill>
              <a:schemeClr val="tx1"/>
            </a:solidFill>
            <a:latin typeface="华文仿宋" pitchFamily="2" charset="-122"/>
            <a:ea typeface="华文仿宋" pitchFamily="2" charset="-122"/>
          </a:endParaRPr>
        </a:p>
      </dgm:t>
    </dgm:pt>
    <dgm:pt modelId="{8EAC6CE8-F77B-42F1-A773-6AE7E3188217}">
      <dgm:prSet custT="1"/>
      <dgm:spPr/>
      <dgm:t>
        <a:bodyPr/>
        <a:lstStyle/>
        <a:p>
          <a:pPr rtl="0">
            <a:lnSpc>
              <a:spcPct val="100000"/>
            </a:lnSpc>
            <a:spcAft>
              <a:spcPts val="0"/>
            </a:spcAft>
          </a:pPr>
          <a:r>
            <a:rPr lang="zh-CN" altLang="en-US" sz="1800" b="1" dirty="0">
              <a:latin typeface="华文仿宋" pitchFamily="2" charset="-122"/>
              <a:ea typeface="华文仿宋" pitchFamily="2" charset="-122"/>
            </a:rPr>
            <a:t>研究数据库设计规范和标准</a:t>
          </a:r>
        </a:p>
      </dgm:t>
    </dgm:pt>
    <dgm:pt modelId="{64475C17-044D-4CA1-9AFD-060E7EBD889C}" type="parTrans" cxnId="{0D564B36-F9BA-4A18-B84D-A6697229640E}">
      <dgm:prSet/>
      <dgm:spPr/>
      <dgm:t>
        <a:bodyPr/>
        <a:lstStyle/>
        <a:p>
          <a:endParaRPr lang="zh-CN" altLang="en-US" b="1">
            <a:solidFill>
              <a:schemeClr val="tx1"/>
            </a:solidFill>
            <a:latin typeface="华文仿宋" pitchFamily="2" charset="-122"/>
            <a:ea typeface="华文仿宋" pitchFamily="2" charset="-122"/>
          </a:endParaRPr>
        </a:p>
      </dgm:t>
    </dgm:pt>
    <dgm:pt modelId="{56E103A5-D7E0-4B96-ACE6-ABCCF0AAC0C9}" type="sibTrans" cxnId="{0D564B36-F9BA-4A18-B84D-A6697229640E}">
      <dgm:prSet/>
      <dgm:spPr/>
      <dgm:t>
        <a:bodyPr/>
        <a:lstStyle/>
        <a:p>
          <a:endParaRPr lang="zh-CN" altLang="en-US" b="1">
            <a:solidFill>
              <a:schemeClr val="tx1"/>
            </a:solidFill>
            <a:latin typeface="华文仿宋" pitchFamily="2" charset="-122"/>
            <a:ea typeface="华文仿宋" pitchFamily="2" charset="-122"/>
          </a:endParaRPr>
        </a:p>
      </dgm:t>
    </dgm:pt>
    <dgm:pt modelId="{483B7D77-255D-40A9-B52B-55609EA385BD}">
      <dgm:prSet custT="1"/>
      <dgm:spPr/>
      <dgm:t>
        <a:bodyPr/>
        <a:lstStyle/>
        <a:p>
          <a:pPr rtl="0"/>
          <a:r>
            <a:rPr lang="zh-CN" altLang="en-US" sz="2400" b="1" dirty="0">
              <a:solidFill>
                <a:schemeClr val="tx1"/>
              </a:solidFill>
              <a:latin typeface="华文仿宋" pitchFamily="2" charset="-122"/>
              <a:ea typeface="华文仿宋" pitchFamily="2" charset="-122"/>
            </a:rPr>
            <a:t>数据库理论</a:t>
          </a:r>
        </a:p>
      </dgm:t>
    </dgm:pt>
    <dgm:pt modelId="{31DDE2C5-21D3-4DC9-90C9-A0025FEFCEB5}" type="parTrans" cxnId="{2290C9C9-7763-43F8-9E7F-808B174F02F1}">
      <dgm:prSet/>
      <dgm:spPr/>
      <dgm:t>
        <a:bodyPr/>
        <a:lstStyle/>
        <a:p>
          <a:endParaRPr lang="zh-CN" altLang="en-US" b="1">
            <a:solidFill>
              <a:schemeClr val="tx1"/>
            </a:solidFill>
            <a:latin typeface="华文仿宋" pitchFamily="2" charset="-122"/>
            <a:ea typeface="华文仿宋" pitchFamily="2" charset="-122"/>
          </a:endParaRPr>
        </a:p>
      </dgm:t>
    </dgm:pt>
    <dgm:pt modelId="{A4B20FEE-45AB-4BA3-86C6-1045C97E078E}" type="sibTrans" cxnId="{2290C9C9-7763-43F8-9E7F-808B174F02F1}">
      <dgm:prSet/>
      <dgm:spPr/>
      <dgm:t>
        <a:bodyPr/>
        <a:lstStyle/>
        <a:p>
          <a:endParaRPr lang="zh-CN" altLang="en-US" b="1">
            <a:solidFill>
              <a:schemeClr val="tx1"/>
            </a:solidFill>
            <a:latin typeface="华文仿宋" pitchFamily="2" charset="-122"/>
            <a:ea typeface="华文仿宋" pitchFamily="2" charset="-122"/>
          </a:endParaRPr>
        </a:p>
      </dgm:t>
    </dgm:pt>
    <dgm:pt modelId="{D97B0937-DCB7-4E1C-95BB-F089EDBCFD1B}">
      <dgm:prSet custT="1"/>
      <dgm:spPr/>
      <dgm:t>
        <a:bodyPr/>
        <a:lstStyle/>
        <a:p>
          <a:pPr rtl="0">
            <a:lnSpc>
              <a:spcPct val="100000"/>
            </a:lnSpc>
            <a:spcAft>
              <a:spcPts val="0"/>
            </a:spcAft>
          </a:pPr>
          <a:r>
            <a:rPr lang="zh-CN" altLang="en-US" sz="1800" b="1" dirty="0">
              <a:latin typeface="华文仿宋" pitchFamily="2" charset="-122"/>
              <a:ea typeface="华文仿宋" pitchFamily="2" charset="-122"/>
            </a:rPr>
            <a:t>研究关系规范化理论、关系数据理论等</a:t>
          </a:r>
        </a:p>
      </dgm:t>
    </dgm:pt>
    <dgm:pt modelId="{B87AA9E5-CFC0-4144-BEFB-AD306090DA76}" type="parTrans" cxnId="{550CD587-EA6F-4477-96C2-AE1ACCA1715D}">
      <dgm:prSet/>
      <dgm:spPr/>
      <dgm:t>
        <a:bodyPr/>
        <a:lstStyle/>
        <a:p>
          <a:endParaRPr lang="zh-CN" altLang="en-US" b="1">
            <a:solidFill>
              <a:schemeClr val="tx1"/>
            </a:solidFill>
            <a:latin typeface="华文仿宋" pitchFamily="2" charset="-122"/>
            <a:ea typeface="华文仿宋" pitchFamily="2" charset="-122"/>
          </a:endParaRPr>
        </a:p>
      </dgm:t>
    </dgm:pt>
    <dgm:pt modelId="{F62CF220-2911-4043-8068-ADA31EE4F69D}" type="sibTrans" cxnId="{550CD587-EA6F-4477-96C2-AE1ACCA1715D}">
      <dgm:prSet/>
      <dgm:spPr/>
      <dgm:t>
        <a:bodyPr/>
        <a:lstStyle/>
        <a:p>
          <a:endParaRPr lang="zh-CN" altLang="en-US" b="1">
            <a:solidFill>
              <a:schemeClr val="tx1"/>
            </a:solidFill>
            <a:latin typeface="华文仿宋" pitchFamily="2" charset="-122"/>
            <a:ea typeface="华文仿宋" pitchFamily="2" charset="-122"/>
          </a:endParaRPr>
        </a:p>
      </dgm:t>
    </dgm:pt>
    <dgm:pt modelId="{5FDF6523-7D10-48B2-A3E3-18915B3559B2}">
      <dgm:prSet custT="1"/>
      <dgm:spPr/>
      <dgm:t>
        <a:bodyPr/>
        <a:lstStyle/>
        <a:p>
          <a:pPr rtl="0">
            <a:lnSpc>
              <a:spcPct val="100000"/>
            </a:lnSpc>
            <a:spcAft>
              <a:spcPts val="0"/>
            </a:spcAft>
          </a:pPr>
          <a:r>
            <a:rPr lang="zh-CN" altLang="en-US" sz="1800" b="1" dirty="0">
              <a:latin typeface="华文仿宋" pitchFamily="2" charset="-122"/>
              <a:ea typeface="华文仿宋" pitchFamily="2" charset="-122"/>
            </a:rPr>
            <a:t>与人工智能、并行计算等结合形成新方向。 </a:t>
          </a:r>
        </a:p>
      </dgm:t>
    </dgm:pt>
    <dgm:pt modelId="{582A2A65-45F9-48C3-9235-849990D115C3}" type="parTrans" cxnId="{7E8E8BDF-BBD1-4F11-8D75-0AC4C1492E2E}">
      <dgm:prSet/>
      <dgm:spPr/>
      <dgm:t>
        <a:bodyPr/>
        <a:lstStyle/>
        <a:p>
          <a:endParaRPr lang="zh-CN" altLang="en-US" b="1">
            <a:solidFill>
              <a:schemeClr val="tx1"/>
            </a:solidFill>
            <a:latin typeface="华文仿宋" pitchFamily="2" charset="-122"/>
            <a:ea typeface="华文仿宋" pitchFamily="2" charset="-122"/>
          </a:endParaRPr>
        </a:p>
      </dgm:t>
    </dgm:pt>
    <dgm:pt modelId="{66774B07-85C5-4496-8953-C8D1EE11C705}" type="sibTrans" cxnId="{7E8E8BDF-BBD1-4F11-8D75-0AC4C1492E2E}">
      <dgm:prSet/>
      <dgm:spPr/>
      <dgm:t>
        <a:bodyPr/>
        <a:lstStyle/>
        <a:p>
          <a:endParaRPr lang="zh-CN" altLang="en-US" b="1">
            <a:solidFill>
              <a:schemeClr val="tx1"/>
            </a:solidFill>
            <a:latin typeface="华文仿宋" pitchFamily="2" charset="-122"/>
            <a:ea typeface="华文仿宋" pitchFamily="2" charset="-122"/>
          </a:endParaRPr>
        </a:p>
      </dgm:t>
    </dgm:pt>
    <dgm:pt modelId="{236D6AF9-9A66-428D-9831-24D26D5316E1}" type="pres">
      <dgm:prSet presAssocID="{90A5F075-FB7C-4F0C-986D-2E5FED95F80A}" presName="Name0" presStyleCnt="0">
        <dgm:presLayoutVars>
          <dgm:dir/>
          <dgm:animLvl val="lvl"/>
          <dgm:resizeHandles val="exact"/>
        </dgm:presLayoutVars>
      </dgm:prSet>
      <dgm:spPr/>
    </dgm:pt>
    <dgm:pt modelId="{B4E47D88-8ECC-4AB2-B95F-1FEAEB1A4A65}" type="pres">
      <dgm:prSet presAssocID="{CE7387F4-A7C8-4ED2-A85C-75CE6157C076}" presName="linNode" presStyleCnt="0"/>
      <dgm:spPr/>
    </dgm:pt>
    <dgm:pt modelId="{8CEEA18A-8313-415A-9EB3-1460F31293EF}" type="pres">
      <dgm:prSet presAssocID="{CE7387F4-A7C8-4ED2-A85C-75CE6157C076}" presName="parentText" presStyleLbl="node1" presStyleIdx="0" presStyleCnt="3" custScaleX="83761" custScaleY="55359">
        <dgm:presLayoutVars>
          <dgm:chMax val="1"/>
          <dgm:bulletEnabled val="1"/>
        </dgm:presLayoutVars>
      </dgm:prSet>
      <dgm:spPr/>
    </dgm:pt>
    <dgm:pt modelId="{A341D07C-BBB7-4482-B671-CAA314121F5F}" type="pres">
      <dgm:prSet presAssocID="{CE7387F4-A7C8-4ED2-A85C-75CE6157C076}" presName="descendantText" presStyleLbl="alignAccFollowNode1" presStyleIdx="0" presStyleCnt="3" custScaleX="103115" custScaleY="69849">
        <dgm:presLayoutVars>
          <dgm:bulletEnabled val="1"/>
        </dgm:presLayoutVars>
      </dgm:prSet>
      <dgm:spPr/>
    </dgm:pt>
    <dgm:pt modelId="{1DFB343A-0AC3-479A-BB5B-020F3C13FEE5}" type="pres">
      <dgm:prSet presAssocID="{77D809EF-A9B8-4C16-99DA-F267AF6C8A6F}" presName="sp" presStyleCnt="0"/>
      <dgm:spPr/>
    </dgm:pt>
    <dgm:pt modelId="{20B4684C-12CA-4EC3-B5A5-73AB17E2720C}" type="pres">
      <dgm:prSet presAssocID="{5D164906-6152-40FB-94DF-2949EC3F1CB7}" presName="linNode" presStyleCnt="0"/>
      <dgm:spPr/>
    </dgm:pt>
    <dgm:pt modelId="{48746502-AAF0-4143-9CFA-EFDD09F468A8}" type="pres">
      <dgm:prSet presAssocID="{5D164906-6152-40FB-94DF-2949EC3F1CB7}" presName="parentText" presStyleLbl="node1" presStyleIdx="1" presStyleCnt="3" custScaleX="83761" custScaleY="58398">
        <dgm:presLayoutVars>
          <dgm:chMax val="1"/>
          <dgm:bulletEnabled val="1"/>
        </dgm:presLayoutVars>
      </dgm:prSet>
      <dgm:spPr/>
    </dgm:pt>
    <dgm:pt modelId="{55832E89-1885-4899-B257-84D146FDC17B}" type="pres">
      <dgm:prSet presAssocID="{5D164906-6152-40FB-94DF-2949EC3F1CB7}" presName="descendantText" presStyleLbl="alignAccFollowNode1" presStyleIdx="1" presStyleCnt="3" custScaleX="102682" custScaleY="79736" custLinFactNeighborX="396">
        <dgm:presLayoutVars>
          <dgm:bulletEnabled val="1"/>
        </dgm:presLayoutVars>
      </dgm:prSet>
      <dgm:spPr/>
    </dgm:pt>
    <dgm:pt modelId="{80E1E6D5-FB6E-434B-B1FB-F66E636F3EF8}" type="pres">
      <dgm:prSet presAssocID="{20557CA4-DEDF-498F-A038-B4BB8D68F1D5}" presName="sp" presStyleCnt="0"/>
      <dgm:spPr/>
    </dgm:pt>
    <dgm:pt modelId="{EB08152A-C293-4377-B48C-F57DC5C61F24}" type="pres">
      <dgm:prSet presAssocID="{483B7D77-255D-40A9-B52B-55609EA385BD}" presName="linNode" presStyleCnt="0"/>
      <dgm:spPr/>
    </dgm:pt>
    <dgm:pt modelId="{14760922-42B5-44C7-BA43-101252B5CACC}" type="pres">
      <dgm:prSet presAssocID="{483B7D77-255D-40A9-B52B-55609EA385BD}" presName="parentText" presStyleLbl="node1" presStyleIdx="2" presStyleCnt="3" custScaleX="83761" custScaleY="79255">
        <dgm:presLayoutVars>
          <dgm:chMax val="1"/>
          <dgm:bulletEnabled val="1"/>
        </dgm:presLayoutVars>
      </dgm:prSet>
      <dgm:spPr/>
    </dgm:pt>
    <dgm:pt modelId="{56F11140-C250-4B6B-B586-AAF7E26BC72D}" type="pres">
      <dgm:prSet presAssocID="{483B7D77-255D-40A9-B52B-55609EA385BD}" presName="descendantText" presStyleLbl="alignAccFollowNode1" presStyleIdx="2" presStyleCnt="3" custScaleX="103115">
        <dgm:presLayoutVars>
          <dgm:bulletEnabled val="1"/>
        </dgm:presLayoutVars>
      </dgm:prSet>
      <dgm:spPr/>
    </dgm:pt>
  </dgm:ptLst>
  <dgm:cxnLst>
    <dgm:cxn modelId="{1034651A-88EE-46DA-9A75-0AED0BFC99DE}" type="presOf" srcId="{A99AF9DD-5BF3-40BC-B67D-A48DDA9B46B5}" destId="{A341D07C-BBB7-4482-B671-CAA314121F5F}" srcOrd="0" destOrd="0" presId="urn:microsoft.com/office/officeart/2005/8/layout/vList5"/>
    <dgm:cxn modelId="{24B61A2E-1762-42BE-8D93-E89074C39168}" type="presOf" srcId="{8EAC6CE8-F77B-42F1-A773-6AE7E3188217}" destId="{55832E89-1885-4899-B257-84D146FDC17B}" srcOrd="0" destOrd="2" presId="urn:microsoft.com/office/officeart/2005/8/layout/vList5"/>
    <dgm:cxn modelId="{37C3302E-51AE-4E79-9B5F-287678EE8DBB}" type="presOf" srcId="{483B7D77-255D-40A9-B52B-55609EA385BD}" destId="{14760922-42B5-44C7-BA43-101252B5CACC}" srcOrd="0" destOrd="0" presId="urn:microsoft.com/office/officeart/2005/8/layout/vList5"/>
    <dgm:cxn modelId="{0D564B36-F9BA-4A18-B84D-A6697229640E}" srcId="{5D164906-6152-40FB-94DF-2949EC3F1CB7}" destId="{8EAC6CE8-F77B-42F1-A773-6AE7E3188217}" srcOrd="2" destOrd="0" parTransId="{64475C17-044D-4CA1-9AFD-060E7EBD889C}" sibTransId="{56E103A5-D7E0-4B96-ACE6-ABCCF0AAC0C9}"/>
    <dgm:cxn modelId="{907E1740-C3EB-492F-9EEC-DE5587E47876}" type="presOf" srcId="{90A5F075-FB7C-4F0C-986D-2E5FED95F80A}" destId="{236D6AF9-9A66-428D-9831-24D26D5316E1}" srcOrd="0" destOrd="0" presId="urn:microsoft.com/office/officeart/2005/8/layout/vList5"/>
    <dgm:cxn modelId="{2EE59240-FE25-44AC-845B-D4F6082AE75D}" type="presOf" srcId="{D5F7A9BC-81DC-4146-BBAA-6B7E61DD1E93}" destId="{55832E89-1885-4899-B257-84D146FDC17B}" srcOrd="0" destOrd="1" presId="urn:microsoft.com/office/officeart/2005/8/layout/vList5"/>
    <dgm:cxn modelId="{22037643-FF68-4390-8BEB-27D25045850D}" type="presOf" srcId="{D97B0937-DCB7-4E1C-95BB-F089EDBCFD1B}" destId="{56F11140-C250-4B6B-B586-AAF7E26BC72D}" srcOrd="0" destOrd="0" presId="urn:microsoft.com/office/officeart/2005/8/layout/vList5"/>
    <dgm:cxn modelId="{58F2544D-D480-4AF2-A180-343F624E331D}" srcId="{CE7387F4-A7C8-4ED2-A85C-75CE6157C076}" destId="{A99AF9DD-5BF3-40BC-B67D-A48DDA9B46B5}" srcOrd="0" destOrd="0" parTransId="{E6BB387B-B53F-4A64-AB86-4EAB7897F6E2}" sibTransId="{642F13E2-D878-4D81-AA5B-E113B880A12B}"/>
    <dgm:cxn modelId="{3870964F-3BD6-4B93-BCC2-61EA2AF46ADB}" srcId="{5D164906-6152-40FB-94DF-2949EC3F1CB7}" destId="{D5F7A9BC-81DC-4146-BBAA-6B7E61DD1E93}" srcOrd="1" destOrd="0" parTransId="{B5773969-3058-46C1-8613-2CF861E079F9}" sibTransId="{3450F0E8-1252-4384-8F66-5C5DCECB7D1E}"/>
    <dgm:cxn modelId="{CE57AB78-B66A-40D6-8A11-91FF96E57005}" srcId="{90A5F075-FB7C-4F0C-986D-2E5FED95F80A}" destId="{CE7387F4-A7C8-4ED2-A85C-75CE6157C076}" srcOrd="0" destOrd="0" parTransId="{7C9D7FF0-43E9-404C-AE00-2921F85CB3A6}" sibTransId="{77D809EF-A9B8-4C16-99DA-F267AF6C8A6F}"/>
    <dgm:cxn modelId="{550CD587-EA6F-4477-96C2-AE1ACCA1715D}" srcId="{483B7D77-255D-40A9-B52B-55609EA385BD}" destId="{D97B0937-DCB7-4E1C-95BB-F089EDBCFD1B}" srcOrd="0" destOrd="0" parTransId="{B87AA9E5-CFC0-4144-BEFB-AD306090DA76}" sibTransId="{F62CF220-2911-4043-8068-ADA31EE4F69D}"/>
    <dgm:cxn modelId="{521084BC-F6D9-40B0-B2F2-F0C593933F3B}" srcId="{90A5F075-FB7C-4F0C-986D-2E5FED95F80A}" destId="{5D164906-6152-40FB-94DF-2949EC3F1CB7}" srcOrd="1" destOrd="0" parTransId="{1BBBB884-DEF5-433E-814D-81A7875F341D}" sibTransId="{20557CA4-DEDF-498F-A038-B4BB8D68F1D5}"/>
    <dgm:cxn modelId="{2290C9C9-7763-43F8-9E7F-808B174F02F1}" srcId="{90A5F075-FB7C-4F0C-986D-2E5FED95F80A}" destId="{483B7D77-255D-40A9-B52B-55609EA385BD}" srcOrd="2" destOrd="0" parTransId="{31DDE2C5-21D3-4DC9-90C9-A0025FEFCEB5}" sibTransId="{A4B20FEE-45AB-4BA3-86C6-1045C97E078E}"/>
    <dgm:cxn modelId="{82A690CE-EAF3-4471-955B-0310CCF556D3}" type="presOf" srcId="{5FDF6523-7D10-48B2-A3E3-18915B3559B2}" destId="{56F11140-C250-4B6B-B586-AAF7E26BC72D}" srcOrd="0" destOrd="1" presId="urn:microsoft.com/office/officeart/2005/8/layout/vList5"/>
    <dgm:cxn modelId="{06F083DF-F427-45CE-BD88-CF4D4385B49F}" type="presOf" srcId="{CE7387F4-A7C8-4ED2-A85C-75CE6157C076}" destId="{8CEEA18A-8313-415A-9EB3-1460F31293EF}" srcOrd="0" destOrd="0" presId="urn:microsoft.com/office/officeart/2005/8/layout/vList5"/>
    <dgm:cxn modelId="{7E8E8BDF-BBD1-4F11-8D75-0AC4C1492E2E}" srcId="{483B7D77-255D-40A9-B52B-55609EA385BD}" destId="{5FDF6523-7D10-48B2-A3E3-18915B3559B2}" srcOrd="1" destOrd="0" parTransId="{582A2A65-45F9-48C3-9235-849990D115C3}" sibTransId="{66774B07-85C5-4496-8953-C8D1EE11C705}"/>
    <dgm:cxn modelId="{12BA62F1-127E-4D1D-9771-E298D9210019}" srcId="{5D164906-6152-40FB-94DF-2949EC3F1CB7}" destId="{BF2AFF52-B735-489D-9294-EF60CCA60FA1}" srcOrd="0" destOrd="0" parTransId="{86C260F9-FDAE-46DB-B65C-83CDF34B751C}" sibTransId="{EB0E2060-7BE1-47BF-BD71-663814EC2F9B}"/>
    <dgm:cxn modelId="{F32CBBF5-876D-41A0-B6CC-D6B4250B3E95}" type="presOf" srcId="{BF2AFF52-B735-489D-9294-EF60CCA60FA1}" destId="{55832E89-1885-4899-B257-84D146FDC17B}" srcOrd="0" destOrd="0" presId="urn:microsoft.com/office/officeart/2005/8/layout/vList5"/>
    <dgm:cxn modelId="{B4DAA4FA-5246-4B66-86F8-FEFE0848AA68}" type="presOf" srcId="{5D164906-6152-40FB-94DF-2949EC3F1CB7}" destId="{48746502-AAF0-4143-9CFA-EFDD09F468A8}" srcOrd="0" destOrd="0" presId="urn:microsoft.com/office/officeart/2005/8/layout/vList5"/>
    <dgm:cxn modelId="{51B1E5C4-8748-424A-9CF5-054A1486B215}" type="presParOf" srcId="{236D6AF9-9A66-428D-9831-24D26D5316E1}" destId="{B4E47D88-8ECC-4AB2-B95F-1FEAEB1A4A65}" srcOrd="0" destOrd="0" presId="urn:microsoft.com/office/officeart/2005/8/layout/vList5"/>
    <dgm:cxn modelId="{492B7EE4-11E6-4DE3-940F-856323374CA4}" type="presParOf" srcId="{B4E47D88-8ECC-4AB2-B95F-1FEAEB1A4A65}" destId="{8CEEA18A-8313-415A-9EB3-1460F31293EF}" srcOrd="0" destOrd="0" presId="urn:microsoft.com/office/officeart/2005/8/layout/vList5"/>
    <dgm:cxn modelId="{509EEFE6-FA6B-4995-8922-FCBEDD09D34D}" type="presParOf" srcId="{B4E47D88-8ECC-4AB2-B95F-1FEAEB1A4A65}" destId="{A341D07C-BBB7-4482-B671-CAA314121F5F}" srcOrd="1" destOrd="0" presId="urn:microsoft.com/office/officeart/2005/8/layout/vList5"/>
    <dgm:cxn modelId="{1F3B0040-8ADB-4A19-A80C-33A99BF7CD5F}" type="presParOf" srcId="{236D6AF9-9A66-428D-9831-24D26D5316E1}" destId="{1DFB343A-0AC3-479A-BB5B-020F3C13FEE5}" srcOrd="1" destOrd="0" presId="urn:microsoft.com/office/officeart/2005/8/layout/vList5"/>
    <dgm:cxn modelId="{C5ED7261-2E5D-479A-B956-C5A4F38ABE27}" type="presParOf" srcId="{236D6AF9-9A66-428D-9831-24D26D5316E1}" destId="{20B4684C-12CA-4EC3-B5A5-73AB17E2720C}" srcOrd="2" destOrd="0" presId="urn:microsoft.com/office/officeart/2005/8/layout/vList5"/>
    <dgm:cxn modelId="{7393338E-85D2-4E9C-99E2-15CA361B5806}" type="presParOf" srcId="{20B4684C-12CA-4EC3-B5A5-73AB17E2720C}" destId="{48746502-AAF0-4143-9CFA-EFDD09F468A8}" srcOrd="0" destOrd="0" presId="urn:microsoft.com/office/officeart/2005/8/layout/vList5"/>
    <dgm:cxn modelId="{24ED5E28-8B0D-4594-A929-9D3CC282DBDB}" type="presParOf" srcId="{20B4684C-12CA-4EC3-B5A5-73AB17E2720C}" destId="{55832E89-1885-4899-B257-84D146FDC17B}" srcOrd="1" destOrd="0" presId="urn:microsoft.com/office/officeart/2005/8/layout/vList5"/>
    <dgm:cxn modelId="{407C5295-3139-4D9B-BAB0-513CEF59DFA1}" type="presParOf" srcId="{236D6AF9-9A66-428D-9831-24D26D5316E1}" destId="{80E1E6D5-FB6E-434B-B1FB-F66E636F3EF8}" srcOrd="3" destOrd="0" presId="urn:microsoft.com/office/officeart/2005/8/layout/vList5"/>
    <dgm:cxn modelId="{C3058B2D-967B-4CCE-80E7-7C286F20AD06}" type="presParOf" srcId="{236D6AF9-9A66-428D-9831-24D26D5316E1}" destId="{EB08152A-C293-4377-B48C-F57DC5C61F24}" srcOrd="4" destOrd="0" presId="urn:microsoft.com/office/officeart/2005/8/layout/vList5"/>
    <dgm:cxn modelId="{F96E347E-55ED-4E93-80C4-818805988711}" type="presParOf" srcId="{EB08152A-C293-4377-B48C-F57DC5C61F24}" destId="{14760922-42B5-44C7-BA43-101252B5CACC}" srcOrd="0" destOrd="0" presId="urn:microsoft.com/office/officeart/2005/8/layout/vList5"/>
    <dgm:cxn modelId="{F033731C-F662-4DF3-9D6E-8F393059A55D}" type="presParOf" srcId="{EB08152A-C293-4377-B48C-F57DC5C61F24}" destId="{56F11140-C250-4B6B-B586-AAF7E26BC7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7E9F99-315A-47E6-99F9-930F42C9A3D8}"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zh-CN" altLang="en-US"/>
        </a:p>
      </dgm:t>
    </dgm:pt>
    <dgm:pt modelId="{155B7011-EDA6-48A6-99D9-69BBAC2109FC}">
      <dgm:prSet phldrT="[文本]" custT="1"/>
      <dgm:spPr>
        <a:solidFill>
          <a:srgbClr val="9CD373"/>
        </a:solidFill>
        <a:ln>
          <a:solidFill>
            <a:srgbClr val="9CD373"/>
          </a:solidFill>
        </a:ln>
      </dgm:spPr>
      <dgm:t>
        <a:bodyPr/>
        <a:lstStyle/>
        <a:p>
          <a:r>
            <a:rPr lang="zh-CN" altLang="en-US" sz="1800" b="1" dirty="0"/>
            <a:t>基础软件</a:t>
          </a:r>
        </a:p>
      </dgm:t>
    </dgm:pt>
    <dgm:pt modelId="{6E670F88-0A16-4D98-BB8A-ED6A8E1ADA19}" type="parTrans" cxnId="{4ABB2F50-7EAA-475D-9CC3-7D9F39559C67}">
      <dgm:prSet/>
      <dgm:spPr/>
      <dgm:t>
        <a:bodyPr/>
        <a:lstStyle/>
        <a:p>
          <a:endParaRPr lang="zh-CN" altLang="en-US" sz="2000" b="1"/>
        </a:p>
      </dgm:t>
    </dgm:pt>
    <dgm:pt modelId="{46DF05ED-30DC-4ED0-A58E-0D485B60EC93}" type="sibTrans" cxnId="{4ABB2F50-7EAA-475D-9CC3-7D9F39559C67}">
      <dgm:prSet/>
      <dgm:spPr/>
      <dgm:t>
        <a:bodyPr/>
        <a:lstStyle/>
        <a:p>
          <a:endParaRPr lang="zh-CN" altLang="en-US" sz="2000" b="1"/>
        </a:p>
      </dgm:t>
    </dgm:pt>
    <dgm:pt modelId="{99FD9A7C-3DAF-4412-835D-D0F49D9E3EFA}">
      <dgm:prSet phldrT="[文本]" custT="1"/>
      <dgm:spPr>
        <a:solidFill>
          <a:srgbClr val="E5F3B2"/>
        </a:solidFill>
      </dgm:spPr>
      <dgm:t>
        <a:bodyPr/>
        <a:lstStyle/>
        <a:p>
          <a:r>
            <a:rPr lang="zh-CN" altLang="en-US" sz="1800" b="1" dirty="0">
              <a:solidFill>
                <a:srgbClr val="68AC57"/>
              </a:solidFill>
            </a:rPr>
            <a:t>操作系统</a:t>
          </a:r>
        </a:p>
      </dgm:t>
    </dgm:pt>
    <dgm:pt modelId="{833E2D2C-682A-44A5-BA7B-ABBC2F0399AD}" type="parTrans" cxnId="{532360F5-8D9C-4C5E-AAFA-754F952E1C28}">
      <dgm:prSet/>
      <dgm:spPr>
        <a:ln>
          <a:solidFill>
            <a:srgbClr val="68AC57"/>
          </a:solidFill>
        </a:ln>
      </dgm:spPr>
      <dgm:t>
        <a:bodyPr/>
        <a:lstStyle/>
        <a:p>
          <a:endParaRPr lang="zh-CN" altLang="en-US" sz="1800" b="1"/>
        </a:p>
      </dgm:t>
    </dgm:pt>
    <dgm:pt modelId="{DD2EFB8B-D09B-4517-B28E-1E74D512AF3C}" type="sibTrans" cxnId="{532360F5-8D9C-4C5E-AAFA-754F952E1C28}">
      <dgm:prSet/>
      <dgm:spPr/>
      <dgm:t>
        <a:bodyPr/>
        <a:lstStyle/>
        <a:p>
          <a:endParaRPr lang="zh-CN" altLang="en-US" sz="2000" b="1"/>
        </a:p>
      </dgm:t>
    </dgm:pt>
    <dgm:pt modelId="{CADAB971-B4B9-4C72-BAFD-76EA9E1E1D6B}">
      <dgm:prSet phldrT="[文本]" custT="1"/>
      <dgm:spPr>
        <a:solidFill>
          <a:srgbClr val="E5F3B2"/>
        </a:solidFill>
        <a:ln>
          <a:solidFill>
            <a:srgbClr val="E5F3B2"/>
          </a:solidFill>
        </a:ln>
      </dgm:spPr>
      <dgm:t>
        <a:bodyPr/>
        <a:lstStyle/>
        <a:p>
          <a:r>
            <a:rPr lang="zh-CN" altLang="en-US" sz="1800" b="1" dirty="0">
              <a:solidFill>
                <a:srgbClr val="FF0000"/>
              </a:solidFill>
            </a:rPr>
            <a:t>数据库</a:t>
          </a:r>
        </a:p>
      </dgm:t>
    </dgm:pt>
    <dgm:pt modelId="{33D32FB9-BFBF-4597-98BE-D6E38797F7EA}" type="parTrans" cxnId="{9F3BE5D6-0021-49FD-92DF-2F0C6D0B6B4E}">
      <dgm:prSet/>
      <dgm:spPr>
        <a:ln>
          <a:solidFill>
            <a:srgbClr val="68AC57"/>
          </a:solidFill>
        </a:ln>
      </dgm:spPr>
      <dgm:t>
        <a:bodyPr/>
        <a:lstStyle/>
        <a:p>
          <a:endParaRPr lang="zh-CN" altLang="en-US" sz="1800" b="1"/>
        </a:p>
      </dgm:t>
    </dgm:pt>
    <dgm:pt modelId="{ECE9404C-07C6-4CFA-90B2-84E268747C16}" type="sibTrans" cxnId="{9F3BE5D6-0021-49FD-92DF-2F0C6D0B6B4E}">
      <dgm:prSet/>
      <dgm:spPr/>
      <dgm:t>
        <a:bodyPr/>
        <a:lstStyle/>
        <a:p>
          <a:endParaRPr lang="zh-CN" altLang="en-US" sz="2000" b="1"/>
        </a:p>
      </dgm:t>
    </dgm:pt>
    <dgm:pt modelId="{3B908F05-1C70-41B2-A6AD-B8445FFCB038}">
      <dgm:prSet phldrT="[文本]" custT="1"/>
      <dgm:spPr>
        <a:solidFill>
          <a:srgbClr val="E5F3B2"/>
        </a:solidFill>
        <a:ln>
          <a:solidFill>
            <a:srgbClr val="E5F3B2"/>
          </a:solidFill>
        </a:ln>
      </dgm:spPr>
      <dgm:t>
        <a:bodyPr/>
        <a:lstStyle/>
        <a:p>
          <a:r>
            <a:rPr lang="zh-CN" altLang="en-US" sz="1800" b="1" dirty="0">
              <a:solidFill>
                <a:srgbClr val="68AC57"/>
              </a:solidFill>
            </a:rPr>
            <a:t>中间件</a:t>
          </a:r>
        </a:p>
      </dgm:t>
    </dgm:pt>
    <dgm:pt modelId="{12C3F318-52BB-4C8E-BAA7-422DCBADB14D}" type="parTrans" cxnId="{DA4643CA-5531-474C-95A2-9552C258EA21}">
      <dgm:prSet/>
      <dgm:spPr>
        <a:ln>
          <a:solidFill>
            <a:srgbClr val="68AC57"/>
          </a:solidFill>
        </a:ln>
      </dgm:spPr>
      <dgm:t>
        <a:bodyPr/>
        <a:lstStyle/>
        <a:p>
          <a:endParaRPr lang="zh-CN" altLang="en-US" sz="1800" b="1"/>
        </a:p>
      </dgm:t>
    </dgm:pt>
    <dgm:pt modelId="{1413D217-F9A1-48CD-BBC6-4AEE90FA46D5}" type="sibTrans" cxnId="{DA4643CA-5531-474C-95A2-9552C258EA21}">
      <dgm:prSet/>
      <dgm:spPr/>
      <dgm:t>
        <a:bodyPr/>
        <a:lstStyle/>
        <a:p>
          <a:endParaRPr lang="zh-CN" altLang="en-US" sz="2000" b="1"/>
        </a:p>
      </dgm:t>
    </dgm:pt>
    <dgm:pt modelId="{ECB8ACE1-C9F7-4BDD-8FF0-2DAFC630A2B6}" type="pres">
      <dgm:prSet presAssocID="{1F7E9F99-315A-47E6-99F9-930F42C9A3D8}" presName="hierChild1" presStyleCnt="0">
        <dgm:presLayoutVars>
          <dgm:orgChart val="1"/>
          <dgm:chPref val="1"/>
          <dgm:dir/>
          <dgm:animOne val="branch"/>
          <dgm:animLvl val="lvl"/>
          <dgm:resizeHandles/>
        </dgm:presLayoutVars>
      </dgm:prSet>
      <dgm:spPr/>
    </dgm:pt>
    <dgm:pt modelId="{B52CC26B-3072-413A-A647-E44AF05CC6F5}" type="pres">
      <dgm:prSet presAssocID="{155B7011-EDA6-48A6-99D9-69BBAC2109FC}" presName="hierRoot1" presStyleCnt="0">
        <dgm:presLayoutVars>
          <dgm:hierBranch val="init"/>
        </dgm:presLayoutVars>
      </dgm:prSet>
      <dgm:spPr/>
    </dgm:pt>
    <dgm:pt modelId="{9A2D794F-7BDA-4528-9900-BE8E0C3C4E68}" type="pres">
      <dgm:prSet presAssocID="{155B7011-EDA6-48A6-99D9-69BBAC2109FC}" presName="rootComposite1" presStyleCnt="0"/>
      <dgm:spPr/>
    </dgm:pt>
    <dgm:pt modelId="{76FBBFB9-E36E-4B82-8390-7C3D5019D020}" type="pres">
      <dgm:prSet presAssocID="{155B7011-EDA6-48A6-99D9-69BBAC2109FC}" presName="rootText1" presStyleLbl="node0" presStyleIdx="0" presStyleCnt="1">
        <dgm:presLayoutVars>
          <dgm:chPref val="3"/>
        </dgm:presLayoutVars>
      </dgm:prSet>
      <dgm:spPr/>
    </dgm:pt>
    <dgm:pt modelId="{70FAA274-610C-408B-9AC1-53E96F1C62C1}" type="pres">
      <dgm:prSet presAssocID="{155B7011-EDA6-48A6-99D9-69BBAC2109FC}" presName="rootConnector1" presStyleLbl="node1" presStyleIdx="0" presStyleCnt="0"/>
      <dgm:spPr/>
    </dgm:pt>
    <dgm:pt modelId="{35B22804-F2BA-4A20-A67E-B464C08599EF}" type="pres">
      <dgm:prSet presAssocID="{155B7011-EDA6-48A6-99D9-69BBAC2109FC}" presName="hierChild2" presStyleCnt="0"/>
      <dgm:spPr/>
    </dgm:pt>
    <dgm:pt modelId="{87985B8F-7CEA-4817-B8FA-DCE4631736B3}" type="pres">
      <dgm:prSet presAssocID="{833E2D2C-682A-44A5-BA7B-ABBC2F0399AD}" presName="Name37" presStyleLbl="parChTrans1D2" presStyleIdx="0" presStyleCnt="3"/>
      <dgm:spPr/>
    </dgm:pt>
    <dgm:pt modelId="{4F8B522B-EC23-4921-8762-E5A10735A66F}" type="pres">
      <dgm:prSet presAssocID="{99FD9A7C-3DAF-4412-835D-D0F49D9E3EFA}" presName="hierRoot2" presStyleCnt="0">
        <dgm:presLayoutVars>
          <dgm:hierBranch val="init"/>
        </dgm:presLayoutVars>
      </dgm:prSet>
      <dgm:spPr/>
    </dgm:pt>
    <dgm:pt modelId="{AB950966-A086-4491-B476-3613B4325050}" type="pres">
      <dgm:prSet presAssocID="{99FD9A7C-3DAF-4412-835D-D0F49D9E3EFA}" presName="rootComposite" presStyleCnt="0"/>
      <dgm:spPr/>
    </dgm:pt>
    <dgm:pt modelId="{00F563B4-6E50-48FF-A20D-475FBEDB473B}" type="pres">
      <dgm:prSet presAssocID="{99FD9A7C-3DAF-4412-835D-D0F49D9E3EFA}" presName="rootText" presStyleLbl="node2" presStyleIdx="0" presStyleCnt="3">
        <dgm:presLayoutVars>
          <dgm:chPref val="3"/>
        </dgm:presLayoutVars>
      </dgm:prSet>
      <dgm:spPr/>
    </dgm:pt>
    <dgm:pt modelId="{639AE91B-6050-4863-8EE7-8197AA89773A}" type="pres">
      <dgm:prSet presAssocID="{99FD9A7C-3DAF-4412-835D-D0F49D9E3EFA}" presName="rootConnector" presStyleLbl="node2" presStyleIdx="0" presStyleCnt="3"/>
      <dgm:spPr/>
    </dgm:pt>
    <dgm:pt modelId="{16EACAB8-9259-45FD-9238-98B2C05675F8}" type="pres">
      <dgm:prSet presAssocID="{99FD9A7C-3DAF-4412-835D-D0F49D9E3EFA}" presName="hierChild4" presStyleCnt="0"/>
      <dgm:spPr/>
    </dgm:pt>
    <dgm:pt modelId="{1035C925-C2A9-4A6D-841A-AD3E5C8CDF6D}" type="pres">
      <dgm:prSet presAssocID="{99FD9A7C-3DAF-4412-835D-D0F49D9E3EFA}" presName="hierChild5" presStyleCnt="0"/>
      <dgm:spPr/>
    </dgm:pt>
    <dgm:pt modelId="{DDC46A17-F3F6-43D3-9261-1B564A2BB6D2}" type="pres">
      <dgm:prSet presAssocID="{33D32FB9-BFBF-4597-98BE-D6E38797F7EA}" presName="Name37" presStyleLbl="parChTrans1D2" presStyleIdx="1" presStyleCnt="3"/>
      <dgm:spPr/>
    </dgm:pt>
    <dgm:pt modelId="{7FC52F70-B611-4113-9EA5-FB44035D15D8}" type="pres">
      <dgm:prSet presAssocID="{CADAB971-B4B9-4C72-BAFD-76EA9E1E1D6B}" presName="hierRoot2" presStyleCnt="0">
        <dgm:presLayoutVars>
          <dgm:hierBranch val="init"/>
        </dgm:presLayoutVars>
      </dgm:prSet>
      <dgm:spPr/>
    </dgm:pt>
    <dgm:pt modelId="{1CE08938-B645-4C46-B50F-27E8CD7C6970}" type="pres">
      <dgm:prSet presAssocID="{CADAB971-B4B9-4C72-BAFD-76EA9E1E1D6B}" presName="rootComposite" presStyleCnt="0"/>
      <dgm:spPr/>
    </dgm:pt>
    <dgm:pt modelId="{241C5AFE-FCD3-4B79-9D5B-D3D27DBC8214}" type="pres">
      <dgm:prSet presAssocID="{CADAB971-B4B9-4C72-BAFD-76EA9E1E1D6B}" presName="rootText" presStyleLbl="node2" presStyleIdx="1" presStyleCnt="3">
        <dgm:presLayoutVars>
          <dgm:chPref val="3"/>
        </dgm:presLayoutVars>
      </dgm:prSet>
      <dgm:spPr/>
    </dgm:pt>
    <dgm:pt modelId="{61063F72-6191-46BC-8304-C00773E3A2CD}" type="pres">
      <dgm:prSet presAssocID="{CADAB971-B4B9-4C72-BAFD-76EA9E1E1D6B}" presName="rootConnector" presStyleLbl="node2" presStyleIdx="1" presStyleCnt="3"/>
      <dgm:spPr/>
    </dgm:pt>
    <dgm:pt modelId="{10B3B693-1125-4B0E-BD4D-9FF7EE344713}" type="pres">
      <dgm:prSet presAssocID="{CADAB971-B4B9-4C72-BAFD-76EA9E1E1D6B}" presName="hierChild4" presStyleCnt="0"/>
      <dgm:spPr/>
    </dgm:pt>
    <dgm:pt modelId="{C3276E0B-4710-4D48-99FA-4BB2A623BD84}" type="pres">
      <dgm:prSet presAssocID="{CADAB971-B4B9-4C72-BAFD-76EA9E1E1D6B}" presName="hierChild5" presStyleCnt="0"/>
      <dgm:spPr/>
    </dgm:pt>
    <dgm:pt modelId="{E813DA03-5251-487F-B0CF-8A85DD480924}" type="pres">
      <dgm:prSet presAssocID="{12C3F318-52BB-4C8E-BAA7-422DCBADB14D}" presName="Name37" presStyleLbl="parChTrans1D2" presStyleIdx="2" presStyleCnt="3"/>
      <dgm:spPr/>
    </dgm:pt>
    <dgm:pt modelId="{16CB6472-35F9-451A-BF2B-531E751B3A6E}" type="pres">
      <dgm:prSet presAssocID="{3B908F05-1C70-41B2-A6AD-B8445FFCB038}" presName="hierRoot2" presStyleCnt="0">
        <dgm:presLayoutVars>
          <dgm:hierBranch val="init"/>
        </dgm:presLayoutVars>
      </dgm:prSet>
      <dgm:spPr/>
    </dgm:pt>
    <dgm:pt modelId="{857AEDD8-A507-4264-AE71-ED04329FFD22}" type="pres">
      <dgm:prSet presAssocID="{3B908F05-1C70-41B2-A6AD-B8445FFCB038}" presName="rootComposite" presStyleCnt="0"/>
      <dgm:spPr/>
    </dgm:pt>
    <dgm:pt modelId="{C93FC83E-8A98-47D8-B695-9FA9E4D9A9D2}" type="pres">
      <dgm:prSet presAssocID="{3B908F05-1C70-41B2-A6AD-B8445FFCB038}" presName="rootText" presStyleLbl="node2" presStyleIdx="2" presStyleCnt="3">
        <dgm:presLayoutVars>
          <dgm:chPref val="3"/>
        </dgm:presLayoutVars>
      </dgm:prSet>
      <dgm:spPr/>
    </dgm:pt>
    <dgm:pt modelId="{7466FEFA-E455-4632-9EEC-A6D55CD3A85A}" type="pres">
      <dgm:prSet presAssocID="{3B908F05-1C70-41B2-A6AD-B8445FFCB038}" presName="rootConnector" presStyleLbl="node2" presStyleIdx="2" presStyleCnt="3"/>
      <dgm:spPr/>
    </dgm:pt>
    <dgm:pt modelId="{7E757D1C-8C0C-4805-B235-8EAB4C11A1E5}" type="pres">
      <dgm:prSet presAssocID="{3B908F05-1C70-41B2-A6AD-B8445FFCB038}" presName="hierChild4" presStyleCnt="0"/>
      <dgm:spPr/>
    </dgm:pt>
    <dgm:pt modelId="{79CD34A8-E8F4-4A99-BA0D-8479F9DC059E}" type="pres">
      <dgm:prSet presAssocID="{3B908F05-1C70-41B2-A6AD-B8445FFCB038}" presName="hierChild5" presStyleCnt="0"/>
      <dgm:spPr/>
    </dgm:pt>
    <dgm:pt modelId="{61B16546-69A4-4D67-9B06-2B04B8FA9204}" type="pres">
      <dgm:prSet presAssocID="{155B7011-EDA6-48A6-99D9-69BBAC2109FC}" presName="hierChild3" presStyleCnt="0"/>
      <dgm:spPr/>
    </dgm:pt>
  </dgm:ptLst>
  <dgm:cxnLst>
    <dgm:cxn modelId="{3619C90E-4CD3-4920-A27F-AA8F49DD08E0}" type="presOf" srcId="{99FD9A7C-3DAF-4412-835D-D0F49D9E3EFA}" destId="{00F563B4-6E50-48FF-A20D-475FBEDB473B}" srcOrd="0" destOrd="0" presId="urn:microsoft.com/office/officeart/2005/8/layout/orgChart1"/>
    <dgm:cxn modelId="{50CB0A24-6115-4ADB-8807-BCEE86F18F7F}" type="presOf" srcId="{3B908F05-1C70-41B2-A6AD-B8445FFCB038}" destId="{7466FEFA-E455-4632-9EEC-A6D55CD3A85A}" srcOrd="1" destOrd="0" presId="urn:microsoft.com/office/officeart/2005/8/layout/orgChart1"/>
    <dgm:cxn modelId="{F6379127-EAF2-4B1C-841E-3F60489F8098}" type="presOf" srcId="{33D32FB9-BFBF-4597-98BE-D6E38797F7EA}" destId="{DDC46A17-F3F6-43D3-9261-1B564A2BB6D2}" srcOrd="0" destOrd="0" presId="urn:microsoft.com/office/officeart/2005/8/layout/orgChart1"/>
    <dgm:cxn modelId="{579FF527-71D0-4AF2-824D-48AF19559E87}" type="presOf" srcId="{99FD9A7C-3DAF-4412-835D-D0F49D9E3EFA}" destId="{639AE91B-6050-4863-8EE7-8197AA89773A}" srcOrd="1" destOrd="0" presId="urn:microsoft.com/office/officeart/2005/8/layout/orgChart1"/>
    <dgm:cxn modelId="{3F678434-5522-47B6-A2D5-139DC3A7EF8E}" type="presOf" srcId="{155B7011-EDA6-48A6-99D9-69BBAC2109FC}" destId="{76FBBFB9-E36E-4B82-8390-7C3D5019D020}" srcOrd="0" destOrd="0" presId="urn:microsoft.com/office/officeart/2005/8/layout/orgChart1"/>
    <dgm:cxn modelId="{FE5B8160-CC89-4CFD-8205-C0401B6AF2E3}" type="presOf" srcId="{CADAB971-B4B9-4C72-BAFD-76EA9E1E1D6B}" destId="{241C5AFE-FCD3-4B79-9D5B-D3D27DBC8214}" srcOrd="0" destOrd="0" presId="urn:microsoft.com/office/officeart/2005/8/layout/orgChart1"/>
    <dgm:cxn modelId="{4ABB2F50-7EAA-475D-9CC3-7D9F39559C67}" srcId="{1F7E9F99-315A-47E6-99F9-930F42C9A3D8}" destId="{155B7011-EDA6-48A6-99D9-69BBAC2109FC}" srcOrd="0" destOrd="0" parTransId="{6E670F88-0A16-4D98-BB8A-ED6A8E1ADA19}" sibTransId="{46DF05ED-30DC-4ED0-A58E-0D485B60EC93}"/>
    <dgm:cxn modelId="{9134E9BA-5173-4C3C-8EDC-C6CA3B9F1D12}" type="presOf" srcId="{1F7E9F99-315A-47E6-99F9-930F42C9A3D8}" destId="{ECB8ACE1-C9F7-4BDD-8FF0-2DAFC630A2B6}" srcOrd="0" destOrd="0" presId="urn:microsoft.com/office/officeart/2005/8/layout/orgChart1"/>
    <dgm:cxn modelId="{292F9CC0-28D1-49D3-9E68-347BF89A7889}" type="presOf" srcId="{3B908F05-1C70-41B2-A6AD-B8445FFCB038}" destId="{C93FC83E-8A98-47D8-B695-9FA9E4D9A9D2}" srcOrd="0" destOrd="0" presId="urn:microsoft.com/office/officeart/2005/8/layout/orgChart1"/>
    <dgm:cxn modelId="{C22456C6-92A8-4F2D-8AD5-D8A6D862B092}" type="presOf" srcId="{155B7011-EDA6-48A6-99D9-69BBAC2109FC}" destId="{70FAA274-610C-408B-9AC1-53E96F1C62C1}" srcOrd="1" destOrd="0" presId="urn:microsoft.com/office/officeart/2005/8/layout/orgChart1"/>
    <dgm:cxn modelId="{DA4643CA-5531-474C-95A2-9552C258EA21}" srcId="{155B7011-EDA6-48A6-99D9-69BBAC2109FC}" destId="{3B908F05-1C70-41B2-A6AD-B8445FFCB038}" srcOrd="2" destOrd="0" parTransId="{12C3F318-52BB-4C8E-BAA7-422DCBADB14D}" sibTransId="{1413D217-F9A1-48CD-BBC6-4AEE90FA46D5}"/>
    <dgm:cxn modelId="{9F3BE5D6-0021-49FD-92DF-2F0C6D0B6B4E}" srcId="{155B7011-EDA6-48A6-99D9-69BBAC2109FC}" destId="{CADAB971-B4B9-4C72-BAFD-76EA9E1E1D6B}" srcOrd="1" destOrd="0" parTransId="{33D32FB9-BFBF-4597-98BE-D6E38797F7EA}" sibTransId="{ECE9404C-07C6-4CFA-90B2-84E268747C16}"/>
    <dgm:cxn modelId="{F50813E1-F06B-43D2-833A-E02D897513DE}" type="presOf" srcId="{CADAB971-B4B9-4C72-BAFD-76EA9E1E1D6B}" destId="{61063F72-6191-46BC-8304-C00773E3A2CD}" srcOrd="1" destOrd="0" presId="urn:microsoft.com/office/officeart/2005/8/layout/orgChart1"/>
    <dgm:cxn modelId="{B9B11CE1-A56F-42EC-8B2E-596E127C6593}" type="presOf" srcId="{12C3F318-52BB-4C8E-BAA7-422DCBADB14D}" destId="{E813DA03-5251-487F-B0CF-8A85DD480924}" srcOrd="0" destOrd="0" presId="urn:microsoft.com/office/officeart/2005/8/layout/orgChart1"/>
    <dgm:cxn modelId="{532360F5-8D9C-4C5E-AAFA-754F952E1C28}" srcId="{155B7011-EDA6-48A6-99D9-69BBAC2109FC}" destId="{99FD9A7C-3DAF-4412-835D-D0F49D9E3EFA}" srcOrd="0" destOrd="0" parTransId="{833E2D2C-682A-44A5-BA7B-ABBC2F0399AD}" sibTransId="{DD2EFB8B-D09B-4517-B28E-1E74D512AF3C}"/>
    <dgm:cxn modelId="{C09228F7-8FC1-4615-B4B3-4C3827997284}" type="presOf" srcId="{833E2D2C-682A-44A5-BA7B-ABBC2F0399AD}" destId="{87985B8F-7CEA-4817-B8FA-DCE4631736B3}" srcOrd="0" destOrd="0" presId="urn:microsoft.com/office/officeart/2005/8/layout/orgChart1"/>
    <dgm:cxn modelId="{DD69AD06-CB1E-4F34-8C2B-C27ECCEAD9C4}" type="presParOf" srcId="{ECB8ACE1-C9F7-4BDD-8FF0-2DAFC630A2B6}" destId="{B52CC26B-3072-413A-A647-E44AF05CC6F5}" srcOrd="0" destOrd="0" presId="urn:microsoft.com/office/officeart/2005/8/layout/orgChart1"/>
    <dgm:cxn modelId="{E54BBE51-3394-404D-AB3C-654DBE705A3D}" type="presParOf" srcId="{B52CC26B-3072-413A-A647-E44AF05CC6F5}" destId="{9A2D794F-7BDA-4528-9900-BE8E0C3C4E68}" srcOrd="0" destOrd="0" presId="urn:microsoft.com/office/officeart/2005/8/layout/orgChart1"/>
    <dgm:cxn modelId="{3FF9760A-8732-44BC-8563-66B4B5FCB801}" type="presParOf" srcId="{9A2D794F-7BDA-4528-9900-BE8E0C3C4E68}" destId="{76FBBFB9-E36E-4B82-8390-7C3D5019D020}" srcOrd="0" destOrd="0" presId="urn:microsoft.com/office/officeart/2005/8/layout/orgChart1"/>
    <dgm:cxn modelId="{34C9577E-8ED5-4F74-B259-780C1DE79243}" type="presParOf" srcId="{9A2D794F-7BDA-4528-9900-BE8E0C3C4E68}" destId="{70FAA274-610C-408B-9AC1-53E96F1C62C1}" srcOrd="1" destOrd="0" presId="urn:microsoft.com/office/officeart/2005/8/layout/orgChart1"/>
    <dgm:cxn modelId="{F19632E9-832C-4107-9E42-441A734E62BB}" type="presParOf" srcId="{B52CC26B-3072-413A-A647-E44AF05CC6F5}" destId="{35B22804-F2BA-4A20-A67E-B464C08599EF}" srcOrd="1" destOrd="0" presId="urn:microsoft.com/office/officeart/2005/8/layout/orgChart1"/>
    <dgm:cxn modelId="{DC4D7761-563F-4ED0-B69A-3DE2170B1471}" type="presParOf" srcId="{35B22804-F2BA-4A20-A67E-B464C08599EF}" destId="{87985B8F-7CEA-4817-B8FA-DCE4631736B3}" srcOrd="0" destOrd="0" presId="urn:microsoft.com/office/officeart/2005/8/layout/orgChart1"/>
    <dgm:cxn modelId="{EF90583D-263F-42A7-A09C-5C2818D29C2B}" type="presParOf" srcId="{35B22804-F2BA-4A20-A67E-B464C08599EF}" destId="{4F8B522B-EC23-4921-8762-E5A10735A66F}" srcOrd="1" destOrd="0" presId="urn:microsoft.com/office/officeart/2005/8/layout/orgChart1"/>
    <dgm:cxn modelId="{B5979FA8-B4FB-4A27-BEE9-322AEA36C4FD}" type="presParOf" srcId="{4F8B522B-EC23-4921-8762-E5A10735A66F}" destId="{AB950966-A086-4491-B476-3613B4325050}" srcOrd="0" destOrd="0" presId="urn:microsoft.com/office/officeart/2005/8/layout/orgChart1"/>
    <dgm:cxn modelId="{0527A377-1DB8-4622-813D-3C4F4D4E74C5}" type="presParOf" srcId="{AB950966-A086-4491-B476-3613B4325050}" destId="{00F563B4-6E50-48FF-A20D-475FBEDB473B}" srcOrd="0" destOrd="0" presId="urn:microsoft.com/office/officeart/2005/8/layout/orgChart1"/>
    <dgm:cxn modelId="{864FE5D0-1088-4DDB-9562-880ACF850937}" type="presParOf" srcId="{AB950966-A086-4491-B476-3613B4325050}" destId="{639AE91B-6050-4863-8EE7-8197AA89773A}" srcOrd="1" destOrd="0" presId="urn:microsoft.com/office/officeart/2005/8/layout/orgChart1"/>
    <dgm:cxn modelId="{29C08F4A-4460-41A7-9646-DBD3AE12AB69}" type="presParOf" srcId="{4F8B522B-EC23-4921-8762-E5A10735A66F}" destId="{16EACAB8-9259-45FD-9238-98B2C05675F8}" srcOrd="1" destOrd="0" presId="urn:microsoft.com/office/officeart/2005/8/layout/orgChart1"/>
    <dgm:cxn modelId="{6FE61736-1A25-4059-83F6-A7A402DCF70A}" type="presParOf" srcId="{4F8B522B-EC23-4921-8762-E5A10735A66F}" destId="{1035C925-C2A9-4A6D-841A-AD3E5C8CDF6D}" srcOrd="2" destOrd="0" presId="urn:microsoft.com/office/officeart/2005/8/layout/orgChart1"/>
    <dgm:cxn modelId="{ADEFB243-DC28-4840-8A36-7CEAF45E66A2}" type="presParOf" srcId="{35B22804-F2BA-4A20-A67E-B464C08599EF}" destId="{DDC46A17-F3F6-43D3-9261-1B564A2BB6D2}" srcOrd="2" destOrd="0" presId="urn:microsoft.com/office/officeart/2005/8/layout/orgChart1"/>
    <dgm:cxn modelId="{D0BF7256-F60D-4792-876A-4AC0E4D92FDD}" type="presParOf" srcId="{35B22804-F2BA-4A20-A67E-B464C08599EF}" destId="{7FC52F70-B611-4113-9EA5-FB44035D15D8}" srcOrd="3" destOrd="0" presId="urn:microsoft.com/office/officeart/2005/8/layout/orgChart1"/>
    <dgm:cxn modelId="{3F7B6A18-06B9-4516-A322-3A9037BD8C92}" type="presParOf" srcId="{7FC52F70-B611-4113-9EA5-FB44035D15D8}" destId="{1CE08938-B645-4C46-B50F-27E8CD7C6970}" srcOrd="0" destOrd="0" presId="urn:microsoft.com/office/officeart/2005/8/layout/orgChart1"/>
    <dgm:cxn modelId="{75FB16C0-2A8B-4030-B69E-5F56BD13F98D}" type="presParOf" srcId="{1CE08938-B645-4C46-B50F-27E8CD7C6970}" destId="{241C5AFE-FCD3-4B79-9D5B-D3D27DBC8214}" srcOrd="0" destOrd="0" presId="urn:microsoft.com/office/officeart/2005/8/layout/orgChart1"/>
    <dgm:cxn modelId="{C76CC7B1-B5CC-4C79-B270-D60E2FCB6623}" type="presParOf" srcId="{1CE08938-B645-4C46-B50F-27E8CD7C6970}" destId="{61063F72-6191-46BC-8304-C00773E3A2CD}" srcOrd="1" destOrd="0" presId="urn:microsoft.com/office/officeart/2005/8/layout/orgChart1"/>
    <dgm:cxn modelId="{899780C5-3A84-40A6-86D9-DA28FDB1F98D}" type="presParOf" srcId="{7FC52F70-B611-4113-9EA5-FB44035D15D8}" destId="{10B3B693-1125-4B0E-BD4D-9FF7EE344713}" srcOrd="1" destOrd="0" presId="urn:microsoft.com/office/officeart/2005/8/layout/orgChart1"/>
    <dgm:cxn modelId="{996590FB-9D8C-44F2-9107-40EF77474BA1}" type="presParOf" srcId="{7FC52F70-B611-4113-9EA5-FB44035D15D8}" destId="{C3276E0B-4710-4D48-99FA-4BB2A623BD84}" srcOrd="2" destOrd="0" presId="urn:microsoft.com/office/officeart/2005/8/layout/orgChart1"/>
    <dgm:cxn modelId="{261D59F2-63BE-4078-BBF2-20AD55FA2DF3}" type="presParOf" srcId="{35B22804-F2BA-4A20-A67E-B464C08599EF}" destId="{E813DA03-5251-487F-B0CF-8A85DD480924}" srcOrd="4" destOrd="0" presId="urn:microsoft.com/office/officeart/2005/8/layout/orgChart1"/>
    <dgm:cxn modelId="{CBBDD450-BE73-41FB-ACB4-C018371E0EE6}" type="presParOf" srcId="{35B22804-F2BA-4A20-A67E-B464C08599EF}" destId="{16CB6472-35F9-451A-BF2B-531E751B3A6E}" srcOrd="5" destOrd="0" presId="urn:microsoft.com/office/officeart/2005/8/layout/orgChart1"/>
    <dgm:cxn modelId="{7EF676D3-2188-44FB-AD58-679CC689DF4E}" type="presParOf" srcId="{16CB6472-35F9-451A-BF2B-531E751B3A6E}" destId="{857AEDD8-A507-4264-AE71-ED04329FFD22}" srcOrd="0" destOrd="0" presId="urn:microsoft.com/office/officeart/2005/8/layout/orgChart1"/>
    <dgm:cxn modelId="{7A613296-54BA-40F9-A79E-BD8A554C4E63}" type="presParOf" srcId="{857AEDD8-A507-4264-AE71-ED04329FFD22}" destId="{C93FC83E-8A98-47D8-B695-9FA9E4D9A9D2}" srcOrd="0" destOrd="0" presId="urn:microsoft.com/office/officeart/2005/8/layout/orgChart1"/>
    <dgm:cxn modelId="{D0F407A6-40A2-450D-8EBD-DFFC9C4D8BBF}" type="presParOf" srcId="{857AEDD8-A507-4264-AE71-ED04329FFD22}" destId="{7466FEFA-E455-4632-9EEC-A6D55CD3A85A}" srcOrd="1" destOrd="0" presId="urn:microsoft.com/office/officeart/2005/8/layout/orgChart1"/>
    <dgm:cxn modelId="{520C65AC-037F-4002-89A2-D5D5B754D20A}" type="presParOf" srcId="{16CB6472-35F9-451A-BF2B-531E751B3A6E}" destId="{7E757D1C-8C0C-4805-B235-8EAB4C11A1E5}" srcOrd="1" destOrd="0" presId="urn:microsoft.com/office/officeart/2005/8/layout/orgChart1"/>
    <dgm:cxn modelId="{D03513A8-57D3-47BA-992C-0FA505DCCF54}" type="presParOf" srcId="{16CB6472-35F9-451A-BF2B-531E751B3A6E}" destId="{79CD34A8-E8F4-4A99-BA0D-8479F9DC059E}" srcOrd="2" destOrd="0" presId="urn:microsoft.com/office/officeart/2005/8/layout/orgChart1"/>
    <dgm:cxn modelId="{FDD4EA54-2C08-42B7-ACCF-D5DE11B7D0C0}" type="presParOf" srcId="{B52CC26B-3072-413A-A647-E44AF05CC6F5}" destId="{61B16546-69A4-4D67-9B06-2B04B8FA920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7E9F99-315A-47E6-99F9-930F42C9A3D8}"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zh-CN" altLang="en-US"/>
        </a:p>
      </dgm:t>
    </dgm:pt>
    <dgm:pt modelId="{155B7011-EDA6-48A6-99D9-69BBAC2109FC}">
      <dgm:prSet phldrT="[文本]" custT="1"/>
      <dgm:spPr>
        <a:solidFill>
          <a:srgbClr val="9CD373"/>
        </a:solidFill>
        <a:ln>
          <a:solidFill>
            <a:srgbClr val="9CD373"/>
          </a:solidFill>
        </a:ln>
      </dgm:spPr>
      <dgm:t>
        <a:bodyPr/>
        <a:lstStyle/>
        <a:p>
          <a:r>
            <a:rPr lang="zh-CN" altLang="en-US" sz="1800" b="1" dirty="0"/>
            <a:t>基础软件</a:t>
          </a:r>
        </a:p>
      </dgm:t>
    </dgm:pt>
    <dgm:pt modelId="{6E670F88-0A16-4D98-BB8A-ED6A8E1ADA19}" type="parTrans" cxnId="{4ABB2F50-7EAA-475D-9CC3-7D9F39559C67}">
      <dgm:prSet/>
      <dgm:spPr/>
      <dgm:t>
        <a:bodyPr/>
        <a:lstStyle/>
        <a:p>
          <a:endParaRPr lang="zh-CN" altLang="en-US" sz="2000" b="1"/>
        </a:p>
      </dgm:t>
    </dgm:pt>
    <dgm:pt modelId="{46DF05ED-30DC-4ED0-A58E-0D485B60EC93}" type="sibTrans" cxnId="{4ABB2F50-7EAA-475D-9CC3-7D9F39559C67}">
      <dgm:prSet/>
      <dgm:spPr/>
      <dgm:t>
        <a:bodyPr/>
        <a:lstStyle/>
        <a:p>
          <a:endParaRPr lang="zh-CN" altLang="en-US" sz="2000" b="1"/>
        </a:p>
      </dgm:t>
    </dgm:pt>
    <dgm:pt modelId="{99FD9A7C-3DAF-4412-835D-D0F49D9E3EFA}">
      <dgm:prSet phldrT="[文本]" custT="1"/>
      <dgm:spPr>
        <a:solidFill>
          <a:srgbClr val="E5F3B2"/>
        </a:solidFill>
      </dgm:spPr>
      <dgm:t>
        <a:bodyPr/>
        <a:lstStyle/>
        <a:p>
          <a:r>
            <a:rPr lang="zh-CN" altLang="en-US" sz="1800" b="1" dirty="0">
              <a:solidFill>
                <a:srgbClr val="68AC57"/>
              </a:solidFill>
            </a:rPr>
            <a:t>操作系统</a:t>
          </a:r>
        </a:p>
      </dgm:t>
    </dgm:pt>
    <dgm:pt modelId="{833E2D2C-682A-44A5-BA7B-ABBC2F0399AD}" type="parTrans" cxnId="{532360F5-8D9C-4C5E-AAFA-754F952E1C28}">
      <dgm:prSet/>
      <dgm:spPr>
        <a:ln>
          <a:solidFill>
            <a:srgbClr val="68AC57"/>
          </a:solidFill>
        </a:ln>
      </dgm:spPr>
      <dgm:t>
        <a:bodyPr/>
        <a:lstStyle/>
        <a:p>
          <a:endParaRPr lang="zh-CN" altLang="en-US" sz="1800" b="1"/>
        </a:p>
      </dgm:t>
    </dgm:pt>
    <dgm:pt modelId="{DD2EFB8B-D09B-4517-B28E-1E74D512AF3C}" type="sibTrans" cxnId="{532360F5-8D9C-4C5E-AAFA-754F952E1C28}">
      <dgm:prSet/>
      <dgm:spPr/>
      <dgm:t>
        <a:bodyPr/>
        <a:lstStyle/>
        <a:p>
          <a:endParaRPr lang="zh-CN" altLang="en-US" sz="2000" b="1"/>
        </a:p>
      </dgm:t>
    </dgm:pt>
    <dgm:pt modelId="{CADAB971-B4B9-4C72-BAFD-76EA9E1E1D6B}">
      <dgm:prSet phldrT="[文本]" custT="1"/>
      <dgm:spPr>
        <a:solidFill>
          <a:srgbClr val="E5F3B2"/>
        </a:solidFill>
        <a:ln>
          <a:solidFill>
            <a:srgbClr val="E5F3B2"/>
          </a:solidFill>
        </a:ln>
      </dgm:spPr>
      <dgm:t>
        <a:bodyPr/>
        <a:lstStyle/>
        <a:p>
          <a:r>
            <a:rPr lang="zh-CN" altLang="en-US" sz="1800" b="1" dirty="0">
              <a:solidFill>
                <a:srgbClr val="FF0000"/>
              </a:solidFill>
            </a:rPr>
            <a:t>数据库</a:t>
          </a:r>
        </a:p>
      </dgm:t>
    </dgm:pt>
    <dgm:pt modelId="{33D32FB9-BFBF-4597-98BE-D6E38797F7EA}" type="parTrans" cxnId="{9F3BE5D6-0021-49FD-92DF-2F0C6D0B6B4E}">
      <dgm:prSet/>
      <dgm:spPr>
        <a:ln>
          <a:solidFill>
            <a:srgbClr val="68AC57"/>
          </a:solidFill>
        </a:ln>
      </dgm:spPr>
      <dgm:t>
        <a:bodyPr/>
        <a:lstStyle/>
        <a:p>
          <a:endParaRPr lang="zh-CN" altLang="en-US" sz="1800" b="1"/>
        </a:p>
      </dgm:t>
    </dgm:pt>
    <dgm:pt modelId="{ECE9404C-07C6-4CFA-90B2-84E268747C16}" type="sibTrans" cxnId="{9F3BE5D6-0021-49FD-92DF-2F0C6D0B6B4E}">
      <dgm:prSet/>
      <dgm:spPr/>
      <dgm:t>
        <a:bodyPr/>
        <a:lstStyle/>
        <a:p>
          <a:endParaRPr lang="zh-CN" altLang="en-US" sz="2000" b="1"/>
        </a:p>
      </dgm:t>
    </dgm:pt>
    <dgm:pt modelId="{3B908F05-1C70-41B2-A6AD-B8445FFCB038}">
      <dgm:prSet phldrT="[文本]" custT="1"/>
      <dgm:spPr>
        <a:solidFill>
          <a:srgbClr val="E5F3B2"/>
        </a:solidFill>
        <a:ln>
          <a:solidFill>
            <a:srgbClr val="E5F3B2"/>
          </a:solidFill>
        </a:ln>
      </dgm:spPr>
      <dgm:t>
        <a:bodyPr/>
        <a:lstStyle/>
        <a:p>
          <a:r>
            <a:rPr lang="zh-CN" altLang="en-US" sz="1800" b="1" dirty="0">
              <a:solidFill>
                <a:srgbClr val="68AC57"/>
              </a:solidFill>
            </a:rPr>
            <a:t>中间件</a:t>
          </a:r>
        </a:p>
      </dgm:t>
    </dgm:pt>
    <dgm:pt modelId="{12C3F318-52BB-4C8E-BAA7-422DCBADB14D}" type="parTrans" cxnId="{DA4643CA-5531-474C-95A2-9552C258EA21}">
      <dgm:prSet/>
      <dgm:spPr>
        <a:solidFill>
          <a:schemeClr val="tx1"/>
        </a:solidFill>
        <a:ln>
          <a:solidFill>
            <a:srgbClr val="68AC57"/>
          </a:solidFill>
        </a:ln>
      </dgm:spPr>
      <dgm:t>
        <a:bodyPr/>
        <a:lstStyle/>
        <a:p>
          <a:endParaRPr lang="zh-CN" altLang="en-US" sz="1800" b="1"/>
        </a:p>
      </dgm:t>
    </dgm:pt>
    <dgm:pt modelId="{1413D217-F9A1-48CD-BBC6-4AEE90FA46D5}" type="sibTrans" cxnId="{DA4643CA-5531-474C-95A2-9552C258EA21}">
      <dgm:prSet/>
      <dgm:spPr/>
      <dgm:t>
        <a:bodyPr/>
        <a:lstStyle/>
        <a:p>
          <a:endParaRPr lang="zh-CN" altLang="en-US" sz="2000" b="1"/>
        </a:p>
      </dgm:t>
    </dgm:pt>
    <dgm:pt modelId="{ECB8ACE1-C9F7-4BDD-8FF0-2DAFC630A2B6}" type="pres">
      <dgm:prSet presAssocID="{1F7E9F99-315A-47E6-99F9-930F42C9A3D8}" presName="hierChild1" presStyleCnt="0">
        <dgm:presLayoutVars>
          <dgm:orgChart val="1"/>
          <dgm:chPref val="1"/>
          <dgm:dir/>
          <dgm:animOne val="branch"/>
          <dgm:animLvl val="lvl"/>
          <dgm:resizeHandles/>
        </dgm:presLayoutVars>
      </dgm:prSet>
      <dgm:spPr/>
    </dgm:pt>
    <dgm:pt modelId="{B52CC26B-3072-413A-A647-E44AF05CC6F5}" type="pres">
      <dgm:prSet presAssocID="{155B7011-EDA6-48A6-99D9-69BBAC2109FC}" presName="hierRoot1" presStyleCnt="0">
        <dgm:presLayoutVars>
          <dgm:hierBranch val="init"/>
        </dgm:presLayoutVars>
      </dgm:prSet>
      <dgm:spPr/>
    </dgm:pt>
    <dgm:pt modelId="{9A2D794F-7BDA-4528-9900-BE8E0C3C4E68}" type="pres">
      <dgm:prSet presAssocID="{155B7011-EDA6-48A6-99D9-69BBAC2109FC}" presName="rootComposite1" presStyleCnt="0"/>
      <dgm:spPr/>
    </dgm:pt>
    <dgm:pt modelId="{76FBBFB9-E36E-4B82-8390-7C3D5019D020}" type="pres">
      <dgm:prSet presAssocID="{155B7011-EDA6-48A6-99D9-69BBAC2109FC}" presName="rootText1" presStyleLbl="node0" presStyleIdx="0" presStyleCnt="1">
        <dgm:presLayoutVars>
          <dgm:chPref val="3"/>
        </dgm:presLayoutVars>
      </dgm:prSet>
      <dgm:spPr/>
    </dgm:pt>
    <dgm:pt modelId="{70FAA274-610C-408B-9AC1-53E96F1C62C1}" type="pres">
      <dgm:prSet presAssocID="{155B7011-EDA6-48A6-99D9-69BBAC2109FC}" presName="rootConnector1" presStyleLbl="node1" presStyleIdx="0" presStyleCnt="0"/>
      <dgm:spPr/>
    </dgm:pt>
    <dgm:pt modelId="{35B22804-F2BA-4A20-A67E-B464C08599EF}" type="pres">
      <dgm:prSet presAssocID="{155B7011-EDA6-48A6-99D9-69BBAC2109FC}" presName="hierChild2" presStyleCnt="0"/>
      <dgm:spPr/>
    </dgm:pt>
    <dgm:pt modelId="{87985B8F-7CEA-4817-B8FA-DCE4631736B3}" type="pres">
      <dgm:prSet presAssocID="{833E2D2C-682A-44A5-BA7B-ABBC2F0399AD}" presName="Name37" presStyleLbl="parChTrans1D2" presStyleIdx="0" presStyleCnt="3"/>
      <dgm:spPr/>
    </dgm:pt>
    <dgm:pt modelId="{4F8B522B-EC23-4921-8762-E5A10735A66F}" type="pres">
      <dgm:prSet presAssocID="{99FD9A7C-3DAF-4412-835D-D0F49D9E3EFA}" presName="hierRoot2" presStyleCnt="0">
        <dgm:presLayoutVars>
          <dgm:hierBranch val="init"/>
        </dgm:presLayoutVars>
      </dgm:prSet>
      <dgm:spPr/>
    </dgm:pt>
    <dgm:pt modelId="{AB950966-A086-4491-B476-3613B4325050}" type="pres">
      <dgm:prSet presAssocID="{99FD9A7C-3DAF-4412-835D-D0F49D9E3EFA}" presName="rootComposite" presStyleCnt="0"/>
      <dgm:spPr/>
    </dgm:pt>
    <dgm:pt modelId="{00F563B4-6E50-48FF-A20D-475FBEDB473B}" type="pres">
      <dgm:prSet presAssocID="{99FD9A7C-3DAF-4412-835D-D0F49D9E3EFA}" presName="rootText" presStyleLbl="node2" presStyleIdx="0" presStyleCnt="3">
        <dgm:presLayoutVars>
          <dgm:chPref val="3"/>
        </dgm:presLayoutVars>
      </dgm:prSet>
      <dgm:spPr/>
    </dgm:pt>
    <dgm:pt modelId="{639AE91B-6050-4863-8EE7-8197AA89773A}" type="pres">
      <dgm:prSet presAssocID="{99FD9A7C-3DAF-4412-835D-D0F49D9E3EFA}" presName="rootConnector" presStyleLbl="node2" presStyleIdx="0" presStyleCnt="3"/>
      <dgm:spPr/>
    </dgm:pt>
    <dgm:pt modelId="{16EACAB8-9259-45FD-9238-98B2C05675F8}" type="pres">
      <dgm:prSet presAssocID="{99FD9A7C-3DAF-4412-835D-D0F49D9E3EFA}" presName="hierChild4" presStyleCnt="0"/>
      <dgm:spPr/>
    </dgm:pt>
    <dgm:pt modelId="{1035C925-C2A9-4A6D-841A-AD3E5C8CDF6D}" type="pres">
      <dgm:prSet presAssocID="{99FD9A7C-3DAF-4412-835D-D0F49D9E3EFA}" presName="hierChild5" presStyleCnt="0"/>
      <dgm:spPr/>
    </dgm:pt>
    <dgm:pt modelId="{DDC46A17-F3F6-43D3-9261-1B564A2BB6D2}" type="pres">
      <dgm:prSet presAssocID="{33D32FB9-BFBF-4597-98BE-D6E38797F7EA}" presName="Name37" presStyleLbl="parChTrans1D2" presStyleIdx="1" presStyleCnt="3"/>
      <dgm:spPr/>
    </dgm:pt>
    <dgm:pt modelId="{7FC52F70-B611-4113-9EA5-FB44035D15D8}" type="pres">
      <dgm:prSet presAssocID="{CADAB971-B4B9-4C72-BAFD-76EA9E1E1D6B}" presName="hierRoot2" presStyleCnt="0">
        <dgm:presLayoutVars>
          <dgm:hierBranch val="init"/>
        </dgm:presLayoutVars>
      </dgm:prSet>
      <dgm:spPr/>
    </dgm:pt>
    <dgm:pt modelId="{1CE08938-B645-4C46-B50F-27E8CD7C6970}" type="pres">
      <dgm:prSet presAssocID="{CADAB971-B4B9-4C72-BAFD-76EA9E1E1D6B}" presName="rootComposite" presStyleCnt="0"/>
      <dgm:spPr/>
    </dgm:pt>
    <dgm:pt modelId="{241C5AFE-FCD3-4B79-9D5B-D3D27DBC8214}" type="pres">
      <dgm:prSet presAssocID="{CADAB971-B4B9-4C72-BAFD-76EA9E1E1D6B}" presName="rootText" presStyleLbl="node2" presStyleIdx="1" presStyleCnt="3">
        <dgm:presLayoutVars>
          <dgm:chPref val="3"/>
        </dgm:presLayoutVars>
      </dgm:prSet>
      <dgm:spPr/>
    </dgm:pt>
    <dgm:pt modelId="{61063F72-6191-46BC-8304-C00773E3A2CD}" type="pres">
      <dgm:prSet presAssocID="{CADAB971-B4B9-4C72-BAFD-76EA9E1E1D6B}" presName="rootConnector" presStyleLbl="node2" presStyleIdx="1" presStyleCnt="3"/>
      <dgm:spPr/>
    </dgm:pt>
    <dgm:pt modelId="{10B3B693-1125-4B0E-BD4D-9FF7EE344713}" type="pres">
      <dgm:prSet presAssocID="{CADAB971-B4B9-4C72-BAFD-76EA9E1E1D6B}" presName="hierChild4" presStyleCnt="0"/>
      <dgm:spPr/>
    </dgm:pt>
    <dgm:pt modelId="{C3276E0B-4710-4D48-99FA-4BB2A623BD84}" type="pres">
      <dgm:prSet presAssocID="{CADAB971-B4B9-4C72-BAFD-76EA9E1E1D6B}" presName="hierChild5" presStyleCnt="0"/>
      <dgm:spPr/>
    </dgm:pt>
    <dgm:pt modelId="{E813DA03-5251-487F-B0CF-8A85DD480924}" type="pres">
      <dgm:prSet presAssocID="{12C3F318-52BB-4C8E-BAA7-422DCBADB14D}" presName="Name37" presStyleLbl="parChTrans1D2" presStyleIdx="2" presStyleCnt="3"/>
      <dgm:spPr/>
    </dgm:pt>
    <dgm:pt modelId="{16CB6472-35F9-451A-BF2B-531E751B3A6E}" type="pres">
      <dgm:prSet presAssocID="{3B908F05-1C70-41B2-A6AD-B8445FFCB038}" presName="hierRoot2" presStyleCnt="0">
        <dgm:presLayoutVars>
          <dgm:hierBranch val="init"/>
        </dgm:presLayoutVars>
      </dgm:prSet>
      <dgm:spPr/>
    </dgm:pt>
    <dgm:pt modelId="{857AEDD8-A507-4264-AE71-ED04329FFD22}" type="pres">
      <dgm:prSet presAssocID="{3B908F05-1C70-41B2-A6AD-B8445FFCB038}" presName="rootComposite" presStyleCnt="0"/>
      <dgm:spPr/>
    </dgm:pt>
    <dgm:pt modelId="{C93FC83E-8A98-47D8-B695-9FA9E4D9A9D2}" type="pres">
      <dgm:prSet presAssocID="{3B908F05-1C70-41B2-A6AD-B8445FFCB038}" presName="rootText" presStyleLbl="node2" presStyleIdx="2" presStyleCnt="3">
        <dgm:presLayoutVars>
          <dgm:chPref val="3"/>
        </dgm:presLayoutVars>
      </dgm:prSet>
      <dgm:spPr/>
    </dgm:pt>
    <dgm:pt modelId="{7466FEFA-E455-4632-9EEC-A6D55CD3A85A}" type="pres">
      <dgm:prSet presAssocID="{3B908F05-1C70-41B2-A6AD-B8445FFCB038}" presName="rootConnector" presStyleLbl="node2" presStyleIdx="2" presStyleCnt="3"/>
      <dgm:spPr/>
    </dgm:pt>
    <dgm:pt modelId="{7E757D1C-8C0C-4805-B235-8EAB4C11A1E5}" type="pres">
      <dgm:prSet presAssocID="{3B908F05-1C70-41B2-A6AD-B8445FFCB038}" presName="hierChild4" presStyleCnt="0"/>
      <dgm:spPr/>
    </dgm:pt>
    <dgm:pt modelId="{79CD34A8-E8F4-4A99-BA0D-8479F9DC059E}" type="pres">
      <dgm:prSet presAssocID="{3B908F05-1C70-41B2-A6AD-B8445FFCB038}" presName="hierChild5" presStyleCnt="0"/>
      <dgm:spPr/>
    </dgm:pt>
    <dgm:pt modelId="{61B16546-69A4-4D67-9B06-2B04B8FA9204}" type="pres">
      <dgm:prSet presAssocID="{155B7011-EDA6-48A6-99D9-69BBAC2109FC}" presName="hierChild3" presStyleCnt="0"/>
      <dgm:spPr/>
    </dgm:pt>
  </dgm:ptLst>
  <dgm:cxnLst>
    <dgm:cxn modelId="{3619C90E-4CD3-4920-A27F-AA8F49DD08E0}" type="presOf" srcId="{99FD9A7C-3DAF-4412-835D-D0F49D9E3EFA}" destId="{00F563B4-6E50-48FF-A20D-475FBEDB473B}" srcOrd="0" destOrd="0" presId="urn:microsoft.com/office/officeart/2005/8/layout/orgChart1"/>
    <dgm:cxn modelId="{50CB0A24-6115-4ADB-8807-BCEE86F18F7F}" type="presOf" srcId="{3B908F05-1C70-41B2-A6AD-B8445FFCB038}" destId="{7466FEFA-E455-4632-9EEC-A6D55CD3A85A}" srcOrd="1" destOrd="0" presId="urn:microsoft.com/office/officeart/2005/8/layout/orgChart1"/>
    <dgm:cxn modelId="{F6379127-EAF2-4B1C-841E-3F60489F8098}" type="presOf" srcId="{33D32FB9-BFBF-4597-98BE-D6E38797F7EA}" destId="{DDC46A17-F3F6-43D3-9261-1B564A2BB6D2}" srcOrd="0" destOrd="0" presId="urn:microsoft.com/office/officeart/2005/8/layout/orgChart1"/>
    <dgm:cxn modelId="{579FF527-71D0-4AF2-824D-48AF19559E87}" type="presOf" srcId="{99FD9A7C-3DAF-4412-835D-D0F49D9E3EFA}" destId="{639AE91B-6050-4863-8EE7-8197AA89773A}" srcOrd="1" destOrd="0" presId="urn:microsoft.com/office/officeart/2005/8/layout/orgChart1"/>
    <dgm:cxn modelId="{3F678434-5522-47B6-A2D5-139DC3A7EF8E}" type="presOf" srcId="{155B7011-EDA6-48A6-99D9-69BBAC2109FC}" destId="{76FBBFB9-E36E-4B82-8390-7C3D5019D020}" srcOrd="0" destOrd="0" presId="urn:microsoft.com/office/officeart/2005/8/layout/orgChart1"/>
    <dgm:cxn modelId="{FE5B8160-CC89-4CFD-8205-C0401B6AF2E3}" type="presOf" srcId="{CADAB971-B4B9-4C72-BAFD-76EA9E1E1D6B}" destId="{241C5AFE-FCD3-4B79-9D5B-D3D27DBC8214}" srcOrd="0" destOrd="0" presId="urn:microsoft.com/office/officeart/2005/8/layout/orgChart1"/>
    <dgm:cxn modelId="{4ABB2F50-7EAA-475D-9CC3-7D9F39559C67}" srcId="{1F7E9F99-315A-47E6-99F9-930F42C9A3D8}" destId="{155B7011-EDA6-48A6-99D9-69BBAC2109FC}" srcOrd="0" destOrd="0" parTransId="{6E670F88-0A16-4D98-BB8A-ED6A8E1ADA19}" sibTransId="{46DF05ED-30DC-4ED0-A58E-0D485B60EC93}"/>
    <dgm:cxn modelId="{9134E9BA-5173-4C3C-8EDC-C6CA3B9F1D12}" type="presOf" srcId="{1F7E9F99-315A-47E6-99F9-930F42C9A3D8}" destId="{ECB8ACE1-C9F7-4BDD-8FF0-2DAFC630A2B6}" srcOrd="0" destOrd="0" presId="urn:microsoft.com/office/officeart/2005/8/layout/orgChart1"/>
    <dgm:cxn modelId="{292F9CC0-28D1-49D3-9E68-347BF89A7889}" type="presOf" srcId="{3B908F05-1C70-41B2-A6AD-B8445FFCB038}" destId="{C93FC83E-8A98-47D8-B695-9FA9E4D9A9D2}" srcOrd="0" destOrd="0" presId="urn:microsoft.com/office/officeart/2005/8/layout/orgChart1"/>
    <dgm:cxn modelId="{C22456C6-92A8-4F2D-8AD5-D8A6D862B092}" type="presOf" srcId="{155B7011-EDA6-48A6-99D9-69BBAC2109FC}" destId="{70FAA274-610C-408B-9AC1-53E96F1C62C1}" srcOrd="1" destOrd="0" presId="urn:microsoft.com/office/officeart/2005/8/layout/orgChart1"/>
    <dgm:cxn modelId="{DA4643CA-5531-474C-95A2-9552C258EA21}" srcId="{155B7011-EDA6-48A6-99D9-69BBAC2109FC}" destId="{3B908F05-1C70-41B2-A6AD-B8445FFCB038}" srcOrd="2" destOrd="0" parTransId="{12C3F318-52BB-4C8E-BAA7-422DCBADB14D}" sibTransId="{1413D217-F9A1-48CD-BBC6-4AEE90FA46D5}"/>
    <dgm:cxn modelId="{9F3BE5D6-0021-49FD-92DF-2F0C6D0B6B4E}" srcId="{155B7011-EDA6-48A6-99D9-69BBAC2109FC}" destId="{CADAB971-B4B9-4C72-BAFD-76EA9E1E1D6B}" srcOrd="1" destOrd="0" parTransId="{33D32FB9-BFBF-4597-98BE-D6E38797F7EA}" sibTransId="{ECE9404C-07C6-4CFA-90B2-84E268747C16}"/>
    <dgm:cxn modelId="{F50813E1-F06B-43D2-833A-E02D897513DE}" type="presOf" srcId="{CADAB971-B4B9-4C72-BAFD-76EA9E1E1D6B}" destId="{61063F72-6191-46BC-8304-C00773E3A2CD}" srcOrd="1" destOrd="0" presId="urn:microsoft.com/office/officeart/2005/8/layout/orgChart1"/>
    <dgm:cxn modelId="{B9B11CE1-A56F-42EC-8B2E-596E127C6593}" type="presOf" srcId="{12C3F318-52BB-4C8E-BAA7-422DCBADB14D}" destId="{E813DA03-5251-487F-B0CF-8A85DD480924}" srcOrd="0" destOrd="0" presId="urn:microsoft.com/office/officeart/2005/8/layout/orgChart1"/>
    <dgm:cxn modelId="{532360F5-8D9C-4C5E-AAFA-754F952E1C28}" srcId="{155B7011-EDA6-48A6-99D9-69BBAC2109FC}" destId="{99FD9A7C-3DAF-4412-835D-D0F49D9E3EFA}" srcOrd="0" destOrd="0" parTransId="{833E2D2C-682A-44A5-BA7B-ABBC2F0399AD}" sibTransId="{DD2EFB8B-D09B-4517-B28E-1E74D512AF3C}"/>
    <dgm:cxn modelId="{C09228F7-8FC1-4615-B4B3-4C3827997284}" type="presOf" srcId="{833E2D2C-682A-44A5-BA7B-ABBC2F0399AD}" destId="{87985B8F-7CEA-4817-B8FA-DCE4631736B3}" srcOrd="0" destOrd="0" presId="urn:microsoft.com/office/officeart/2005/8/layout/orgChart1"/>
    <dgm:cxn modelId="{DD69AD06-CB1E-4F34-8C2B-C27ECCEAD9C4}" type="presParOf" srcId="{ECB8ACE1-C9F7-4BDD-8FF0-2DAFC630A2B6}" destId="{B52CC26B-3072-413A-A647-E44AF05CC6F5}" srcOrd="0" destOrd="0" presId="urn:microsoft.com/office/officeart/2005/8/layout/orgChart1"/>
    <dgm:cxn modelId="{E54BBE51-3394-404D-AB3C-654DBE705A3D}" type="presParOf" srcId="{B52CC26B-3072-413A-A647-E44AF05CC6F5}" destId="{9A2D794F-7BDA-4528-9900-BE8E0C3C4E68}" srcOrd="0" destOrd="0" presId="urn:microsoft.com/office/officeart/2005/8/layout/orgChart1"/>
    <dgm:cxn modelId="{3FF9760A-8732-44BC-8563-66B4B5FCB801}" type="presParOf" srcId="{9A2D794F-7BDA-4528-9900-BE8E0C3C4E68}" destId="{76FBBFB9-E36E-4B82-8390-7C3D5019D020}" srcOrd="0" destOrd="0" presId="urn:microsoft.com/office/officeart/2005/8/layout/orgChart1"/>
    <dgm:cxn modelId="{34C9577E-8ED5-4F74-B259-780C1DE79243}" type="presParOf" srcId="{9A2D794F-7BDA-4528-9900-BE8E0C3C4E68}" destId="{70FAA274-610C-408B-9AC1-53E96F1C62C1}" srcOrd="1" destOrd="0" presId="urn:microsoft.com/office/officeart/2005/8/layout/orgChart1"/>
    <dgm:cxn modelId="{F19632E9-832C-4107-9E42-441A734E62BB}" type="presParOf" srcId="{B52CC26B-3072-413A-A647-E44AF05CC6F5}" destId="{35B22804-F2BA-4A20-A67E-B464C08599EF}" srcOrd="1" destOrd="0" presId="urn:microsoft.com/office/officeart/2005/8/layout/orgChart1"/>
    <dgm:cxn modelId="{DC4D7761-563F-4ED0-B69A-3DE2170B1471}" type="presParOf" srcId="{35B22804-F2BA-4A20-A67E-B464C08599EF}" destId="{87985B8F-7CEA-4817-B8FA-DCE4631736B3}" srcOrd="0" destOrd="0" presId="urn:microsoft.com/office/officeart/2005/8/layout/orgChart1"/>
    <dgm:cxn modelId="{EF90583D-263F-42A7-A09C-5C2818D29C2B}" type="presParOf" srcId="{35B22804-F2BA-4A20-A67E-B464C08599EF}" destId="{4F8B522B-EC23-4921-8762-E5A10735A66F}" srcOrd="1" destOrd="0" presId="urn:microsoft.com/office/officeart/2005/8/layout/orgChart1"/>
    <dgm:cxn modelId="{B5979FA8-B4FB-4A27-BEE9-322AEA36C4FD}" type="presParOf" srcId="{4F8B522B-EC23-4921-8762-E5A10735A66F}" destId="{AB950966-A086-4491-B476-3613B4325050}" srcOrd="0" destOrd="0" presId="urn:microsoft.com/office/officeart/2005/8/layout/orgChart1"/>
    <dgm:cxn modelId="{0527A377-1DB8-4622-813D-3C4F4D4E74C5}" type="presParOf" srcId="{AB950966-A086-4491-B476-3613B4325050}" destId="{00F563B4-6E50-48FF-A20D-475FBEDB473B}" srcOrd="0" destOrd="0" presId="urn:microsoft.com/office/officeart/2005/8/layout/orgChart1"/>
    <dgm:cxn modelId="{864FE5D0-1088-4DDB-9562-880ACF850937}" type="presParOf" srcId="{AB950966-A086-4491-B476-3613B4325050}" destId="{639AE91B-6050-4863-8EE7-8197AA89773A}" srcOrd="1" destOrd="0" presId="urn:microsoft.com/office/officeart/2005/8/layout/orgChart1"/>
    <dgm:cxn modelId="{29C08F4A-4460-41A7-9646-DBD3AE12AB69}" type="presParOf" srcId="{4F8B522B-EC23-4921-8762-E5A10735A66F}" destId="{16EACAB8-9259-45FD-9238-98B2C05675F8}" srcOrd="1" destOrd="0" presId="urn:microsoft.com/office/officeart/2005/8/layout/orgChart1"/>
    <dgm:cxn modelId="{6FE61736-1A25-4059-83F6-A7A402DCF70A}" type="presParOf" srcId="{4F8B522B-EC23-4921-8762-E5A10735A66F}" destId="{1035C925-C2A9-4A6D-841A-AD3E5C8CDF6D}" srcOrd="2" destOrd="0" presId="urn:microsoft.com/office/officeart/2005/8/layout/orgChart1"/>
    <dgm:cxn modelId="{ADEFB243-DC28-4840-8A36-7CEAF45E66A2}" type="presParOf" srcId="{35B22804-F2BA-4A20-A67E-B464C08599EF}" destId="{DDC46A17-F3F6-43D3-9261-1B564A2BB6D2}" srcOrd="2" destOrd="0" presId="urn:microsoft.com/office/officeart/2005/8/layout/orgChart1"/>
    <dgm:cxn modelId="{D0BF7256-F60D-4792-876A-4AC0E4D92FDD}" type="presParOf" srcId="{35B22804-F2BA-4A20-A67E-B464C08599EF}" destId="{7FC52F70-B611-4113-9EA5-FB44035D15D8}" srcOrd="3" destOrd="0" presId="urn:microsoft.com/office/officeart/2005/8/layout/orgChart1"/>
    <dgm:cxn modelId="{3F7B6A18-06B9-4516-A322-3A9037BD8C92}" type="presParOf" srcId="{7FC52F70-B611-4113-9EA5-FB44035D15D8}" destId="{1CE08938-B645-4C46-B50F-27E8CD7C6970}" srcOrd="0" destOrd="0" presId="urn:microsoft.com/office/officeart/2005/8/layout/orgChart1"/>
    <dgm:cxn modelId="{75FB16C0-2A8B-4030-B69E-5F56BD13F98D}" type="presParOf" srcId="{1CE08938-B645-4C46-B50F-27E8CD7C6970}" destId="{241C5AFE-FCD3-4B79-9D5B-D3D27DBC8214}" srcOrd="0" destOrd="0" presId="urn:microsoft.com/office/officeart/2005/8/layout/orgChart1"/>
    <dgm:cxn modelId="{C76CC7B1-B5CC-4C79-B270-D60E2FCB6623}" type="presParOf" srcId="{1CE08938-B645-4C46-B50F-27E8CD7C6970}" destId="{61063F72-6191-46BC-8304-C00773E3A2CD}" srcOrd="1" destOrd="0" presId="urn:microsoft.com/office/officeart/2005/8/layout/orgChart1"/>
    <dgm:cxn modelId="{899780C5-3A84-40A6-86D9-DA28FDB1F98D}" type="presParOf" srcId="{7FC52F70-B611-4113-9EA5-FB44035D15D8}" destId="{10B3B693-1125-4B0E-BD4D-9FF7EE344713}" srcOrd="1" destOrd="0" presId="urn:microsoft.com/office/officeart/2005/8/layout/orgChart1"/>
    <dgm:cxn modelId="{996590FB-9D8C-44F2-9107-40EF77474BA1}" type="presParOf" srcId="{7FC52F70-B611-4113-9EA5-FB44035D15D8}" destId="{C3276E0B-4710-4D48-99FA-4BB2A623BD84}" srcOrd="2" destOrd="0" presId="urn:microsoft.com/office/officeart/2005/8/layout/orgChart1"/>
    <dgm:cxn modelId="{261D59F2-63BE-4078-BBF2-20AD55FA2DF3}" type="presParOf" srcId="{35B22804-F2BA-4A20-A67E-B464C08599EF}" destId="{E813DA03-5251-487F-B0CF-8A85DD480924}" srcOrd="4" destOrd="0" presId="urn:microsoft.com/office/officeart/2005/8/layout/orgChart1"/>
    <dgm:cxn modelId="{CBBDD450-BE73-41FB-ACB4-C018371E0EE6}" type="presParOf" srcId="{35B22804-F2BA-4A20-A67E-B464C08599EF}" destId="{16CB6472-35F9-451A-BF2B-531E751B3A6E}" srcOrd="5" destOrd="0" presId="urn:microsoft.com/office/officeart/2005/8/layout/orgChart1"/>
    <dgm:cxn modelId="{7EF676D3-2188-44FB-AD58-679CC689DF4E}" type="presParOf" srcId="{16CB6472-35F9-451A-BF2B-531E751B3A6E}" destId="{857AEDD8-A507-4264-AE71-ED04329FFD22}" srcOrd="0" destOrd="0" presId="urn:microsoft.com/office/officeart/2005/8/layout/orgChart1"/>
    <dgm:cxn modelId="{7A613296-54BA-40F9-A79E-BD8A554C4E63}" type="presParOf" srcId="{857AEDD8-A507-4264-AE71-ED04329FFD22}" destId="{C93FC83E-8A98-47D8-B695-9FA9E4D9A9D2}" srcOrd="0" destOrd="0" presId="urn:microsoft.com/office/officeart/2005/8/layout/orgChart1"/>
    <dgm:cxn modelId="{D0F407A6-40A2-450D-8EBD-DFFC9C4D8BBF}" type="presParOf" srcId="{857AEDD8-A507-4264-AE71-ED04329FFD22}" destId="{7466FEFA-E455-4632-9EEC-A6D55CD3A85A}" srcOrd="1" destOrd="0" presId="urn:microsoft.com/office/officeart/2005/8/layout/orgChart1"/>
    <dgm:cxn modelId="{520C65AC-037F-4002-89A2-D5D5B754D20A}" type="presParOf" srcId="{16CB6472-35F9-451A-BF2B-531E751B3A6E}" destId="{7E757D1C-8C0C-4805-B235-8EAB4C11A1E5}" srcOrd="1" destOrd="0" presId="urn:microsoft.com/office/officeart/2005/8/layout/orgChart1"/>
    <dgm:cxn modelId="{D03513A8-57D3-47BA-992C-0FA505DCCF54}" type="presParOf" srcId="{16CB6472-35F9-451A-BF2B-531E751B3A6E}" destId="{79CD34A8-E8F4-4A99-BA0D-8479F9DC059E}" srcOrd="2" destOrd="0" presId="urn:microsoft.com/office/officeart/2005/8/layout/orgChart1"/>
    <dgm:cxn modelId="{FDD4EA54-2C08-42B7-ACCF-D5DE11B7D0C0}" type="presParOf" srcId="{B52CC26B-3072-413A-A647-E44AF05CC6F5}" destId="{61B16546-69A4-4D67-9B06-2B04B8FA920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1D07C-BBB7-4482-B671-CAA314121F5F}">
      <dsp:nvSpPr>
        <dsp:cNvPr id="0" name=""/>
        <dsp:cNvSpPr/>
      </dsp:nvSpPr>
      <dsp:spPr>
        <a:xfrm rot="5400000">
          <a:off x="4073954" y="-1788695"/>
          <a:ext cx="1116905" cy="4697655"/>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100000"/>
            </a:lnSpc>
            <a:spcBef>
              <a:spcPct val="0"/>
            </a:spcBef>
            <a:spcAft>
              <a:spcPts val="0"/>
            </a:spcAft>
            <a:buChar char="•"/>
          </a:pPr>
          <a:r>
            <a:rPr lang="zh-CN" sz="1800" b="1" kern="1200" dirty="0">
              <a:latin typeface="华文仿宋" pitchFamily="2" charset="-122"/>
              <a:ea typeface="华文仿宋" pitchFamily="2" charset="-122"/>
            </a:rPr>
            <a:t>研制 </a:t>
          </a:r>
          <a:r>
            <a:rPr lang="en-US" sz="1800" b="1" kern="1200" dirty="0">
              <a:latin typeface="华文仿宋" pitchFamily="2" charset="-122"/>
              <a:ea typeface="华文仿宋" pitchFamily="2" charset="-122"/>
            </a:rPr>
            <a:t>DBMS </a:t>
          </a:r>
          <a:r>
            <a:rPr lang="zh-CN" sz="1800" b="1" kern="1200" dirty="0">
              <a:latin typeface="华文仿宋" pitchFamily="2" charset="-122"/>
              <a:ea typeface="华文仿宋" pitchFamily="2" charset="-122"/>
            </a:rPr>
            <a:t>及</a:t>
          </a:r>
          <a:r>
            <a:rPr lang="zh-CN" altLang="en-US" sz="1800" b="1" kern="1200" dirty="0">
              <a:latin typeface="华文仿宋" pitchFamily="2" charset="-122"/>
              <a:ea typeface="华文仿宋" pitchFamily="2" charset="-122"/>
            </a:rPr>
            <a:t>其相关</a:t>
          </a:r>
          <a:r>
            <a:rPr lang="zh-CN" sz="1800" b="1" kern="1200" dirty="0">
              <a:latin typeface="华文仿宋" pitchFamily="2" charset="-122"/>
              <a:ea typeface="华文仿宋" pitchFamily="2" charset="-122"/>
            </a:rPr>
            <a:t>工具软件和中间件</a:t>
          </a:r>
          <a:r>
            <a:rPr lang="zh-CN" altLang="en-US" sz="1800" b="1" kern="1200" dirty="0">
              <a:latin typeface="华文仿宋" pitchFamily="2" charset="-122"/>
              <a:ea typeface="华文仿宋" pitchFamily="2" charset="-122"/>
            </a:rPr>
            <a:t>，以提高系统的性能和提高用户的生产率</a:t>
          </a:r>
          <a:endParaRPr lang="zh-CN" sz="1800" b="1" kern="1200" dirty="0">
            <a:latin typeface="华文仿宋" pitchFamily="2" charset="-122"/>
            <a:ea typeface="华文仿宋" pitchFamily="2" charset="-122"/>
          </a:endParaRPr>
        </a:p>
      </dsp:txBody>
      <dsp:txXfrm rot="-5400000">
        <a:off x="2283580" y="56202"/>
        <a:ext cx="4643132" cy="1007859"/>
      </dsp:txXfrm>
    </dsp:sp>
    <dsp:sp modelId="{8CEEA18A-8313-415A-9EB3-1460F31293EF}">
      <dsp:nvSpPr>
        <dsp:cNvPr id="0" name=""/>
        <dsp:cNvSpPr/>
      </dsp:nvSpPr>
      <dsp:spPr>
        <a:xfrm>
          <a:off x="137115" y="6878"/>
          <a:ext cx="2146464" cy="1106508"/>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altLang="zh-CN" sz="2400" b="1" kern="1200" dirty="0">
              <a:solidFill>
                <a:schemeClr val="tx1"/>
              </a:solidFill>
              <a:latin typeface="华文仿宋" pitchFamily="2" charset="-122"/>
              <a:ea typeface="华文仿宋" pitchFamily="2" charset="-122"/>
            </a:rPr>
            <a:t>DBMS</a:t>
          </a:r>
          <a:r>
            <a:rPr lang="zh-CN" altLang="en-US" sz="2400" b="1" kern="1200" dirty="0">
              <a:solidFill>
                <a:schemeClr val="tx1"/>
              </a:solidFill>
              <a:latin typeface="华文仿宋" pitchFamily="2" charset="-122"/>
              <a:ea typeface="华文仿宋" pitchFamily="2" charset="-122"/>
            </a:rPr>
            <a:t>研制</a:t>
          </a:r>
        </a:p>
      </dsp:txBody>
      <dsp:txXfrm>
        <a:off x="191130" y="60893"/>
        <a:ext cx="2038434" cy="998478"/>
      </dsp:txXfrm>
    </dsp:sp>
    <dsp:sp modelId="{55832E89-1885-4899-B257-84D146FDC17B}">
      <dsp:nvSpPr>
        <dsp:cNvPr id="0" name=""/>
        <dsp:cNvSpPr/>
      </dsp:nvSpPr>
      <dsp:spPr>
        <a:xfrm rot="5400000">
          <a:off x="3995190" y="-482938"/>
          <a:ext cx="1275001" cy="4677929"/>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100000"/>
            </a:lnSpc>
            <a:spcBef>
              <a:spcPct val="0"/>
            </a:spcBef>
            <a:spcAft>
              <a:spcPts val="0"/>
            </a:spcAft>
            <a:buChar char="•"/>
          </a:pPr>
          <a:r>
            <a:rPr lang="zh-CN" altLang="en-US" sz="1800" b="1" kern="1200" dirty="0">
              <a:latin typeface="华文仿宋" pitchFamily="2" charset="-122"/>
              <a:ea typeface="华文仿宋" pitchFamily="2" charset="-122"/>
            </a:rPr>
            <a:t>研究数据库的设计方法、工具和理论</a:t>
          </a:r>
        </a:p>
        <a:p>
          <a:pPr marL="171450" lvl="1" indent="-171450" algn="l" defTabSz="800100" rtl="0">
            <a:lnSpc>
              <a:spcPct val="100000"/>
            </a:lnSpc>
            <a:spcBef>
              <a:spcPct val="0"/>
            </a:spcBef>
            <a:spcAft>
              <a:spcPts val="0"/>
            </a:spcAft>
            <a:buChar char="•"/>
          </a:pPr>
          <a:r>
            <a:rPr lang="zh-CN" altLang="en-US" sz="1800" b="1" kern="1200">
              <a:latin typeface="华文仿宋" pitchFamily="2" charset="-122"/>
              <a:ea typeface="华文仿宋" pitchFamily="2" charset="-122"/>
            </a:rPr>
            <a:t>研究数据模型</a:t>
          </a:r>
          <a:endParaRPr lang="zh-CN" altLang="en-US" sz="1800" b="1" kern="1200" dirty="0">
            <a:latin typeface="华文仿宋" pitchFamily="2" charset="-122"/>
            <a:ea typeface="华文仿宋" pitchFamily="2" charset="-122"/>
          </a:endParaRPr>
        </a:p>
        <a:p>
          <a:pPr marL="171450" lvl="1" indent="-171450" algn="l" defTabSz="800100" rtl="0">
            <a:lnSpc>
              <a:spcPct val="100000"/>
            </a:lnSpc>
            <a:spcBef>
              <a:spcPct val="0"/>
            </a:spcBef>
            <a:spcAft>
              <a:spcPts val="0"/>
            </a:spcAft>
            <a:buChar char="•"/>
          </a:pPr>
          <a:r>
            <a:rPr lang="zh-CN" altLang="en-US" sz="1800" b="1" kern="1200" dirty="0">
              <a:latin typeface="华文仿宋" pitchFamily="2" charset="-122"/>
              <a:ea typeface="华文仿宋" pitchFamily="2" charset="-122"/>
            </a:rPr>
            <a:t>研究数据库设计规范和标准</a:t>
          </a:r>
        </a:p>
      </dsp:txBody>
      <dsp:txXfrm rot="-5400000">
        <a:off x="2293726" y="1280766"/>
        <a:ext cx="4615689" cy="1150521"/>
      </dsp:txXfrm>
    </dsp:sp>
    <dsp:sp modelId="{48746502-AAF0-4143-9CFA-EFDD09F468A8}">
      <dsp:nvSpPr>
        <dsp:cNvPr id="0" name=""/>
        <dsp:cNvSpPr/>
      </dsp:nvSpPr>
      <dsp:spPr>
        <a:xfrm>
          <a:off x="137115" y="1272400"/>
          <a:ext cx="2146464" cy="1167251"/>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solidFill>
                <a:schemeClr val="tx1"/>
              </a:solidFill>
              <a:latin typeface="华文仿宋" pitchFamily="2" charset="-122"/>
              <a:ea typeface="华文仿宋" pitchFamily="2" charset="-122"/>
            </a:rPr>
            <a:t>数据库设计</a:t>
          </a:r>
        </a:p>
      </dsp:txBody>
      <dsp:txXfrm>
        <a:off x="194095" y="1329380"/>
        <a:ext cx="2032504" cy="1053291"/>
      </dsp:txXfrm>
    </dsp:sp>
    <dsp:sp modelId="{56F11140-C250-4B6B-B586-AAF7E26BC72D}">
      <dsp:nvSpPr>
        <dsp:cNvPr id="0" name=""/>
        <dsp:cNvSpPr/>
      </dsp:nvSpPr>
      <dsp:spPr>
        <a:xfrm rot="5400000">
          <a:off x="3832892" y="1044153"/>
          <a:ext cx="1599029" cy="4697655"/>
        </a:xfrm>
        <a:prstGeom prst="round2Same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100000"/>
            </a:lnSpc>
            <a:spcBef>
              <a:spcPct val="0"/>
            </a:spcBef>
            <a:spcAft>
              <a:spcPts val="0"/>
            </a:spcAft>
            <a:buChar char="•"/>
          </a:pPr>
          <a:r>
            <a:rPr lang="zh-CN" altLang="en-US" sz="1800" b="1" kern="1200" dirty="0">
              <a:latin typeface="华文仿宋" pitchFamily="2" charset="-122"/>
              <a:ea typeface="华文仿宋" pitchFamily="2" charset="-122"/>
            </a:rPr>
            <a:t>研究关系规范化理论、关系数据理论等</a:t>
          </a:r>
        </a:p>
        <a:p>
          <a:pPr marL="171450" lvl="1" indent="-171450" algn="l" defTabSz="800100" rtl="0">
            <a:lnSpc>
              <a:spcPct val="100000"/>
            </a:lnSpc>
            <a:spcBef>
              <a:spcPct val="0"/>
            </a:spcBef>
            <a:spcAft>
              <a:spcPts val="0"/>
            </a:spcAft>
            <a:buChar char="•"/>
          </a:pPr>
          <a:r>
            <a:rPr lang="zh-CN" altLang="en-US" sz="1800" b="1" kern="1200" dirty="0">
              <a:latin typeface="华文仿宋" pitchFamily="2" charset="-122"/>
              <a:ea typeface="华文仿宋" pitchFamily="2" charset="-122"/>
            </a:rPr>
            <a:t>与人工智能、并行计算等结合形成新方向。 </a:t>
          </a:r>
        </a:p>
      </dsp:txBody>
      <dsp:txXfrm rot="-5400000">
        <a:off x="2283579" y="2671524"/>
        <a:ext cx="4619597" cy="1442913"/>
      </dsp:txXfrm>
    </dsp:sp>
    <dsp:sp modelId="{14760922-42B5-44C7-BA43-101252B5CACC}">
      <dsp:nvSpPr>
        <dsp:cNvPr id="0" name=""/>
        <dsp:cNvSpPr/>
      </dsp:nvSpPr>
      <dsp:spPr>
        <a:xfrm>
          <a:off x="137115" y="2600911"/>
          <a:ext cx="2146464" cy="1584138"/>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zh-CN" altLang="en-US" sz="2400" b="1" kern="1200" dirty="0">
              <a:solidFill>
                <a:schemeClr val="tx1"/>
              </a:solidFill>
              <a:latin typeface="华文仿宋" pitchFamily="2" charset="-122"/>
              <a:ea typeface="华文仿宋" pitchFamily="2" charset="-122"/>
            </a:rPr>
            <a:t>数据库理论</a:t>
          </a:r>
        </a:p>
      </dsp:txBody>
      <dsp:txXfrm>
        <a:off x="214446" y="2678242"/>
        <a:ext cx="1991802" cy="1429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3DA03-5251-487F-B0CF-8A85DD480924}">
      <dsp:nvSpPr>
        <dsp:cNvPr id="0" name=""/>
        <dsp:cNvSpPr/>
      </dsp:nvSpPr>
      <dsp:spPr>
        <a:xfrm>
          <a:off x="1778839" y="1197004"/>
          <a:ext cx="1258541" cy="218424"/>
        </a:xfrm>
        <a:custGeom>
          <a:avLst/>
          <a:gdLst/>
          <a:ahLst/>
          <a:cxnLst/>
          <a:rect l="0" t="0" r="0" b="0"/>
          <a:pathLst>
            <a:path>
              <a:moveTo>
                <a:pt x="0" y="0"/>
              </a:moveTo>
              <a:lnTo>
                <a:pt x="0" y="109212"/>
              </a:lnTo>
              <a:lnTo>
                <a:pt x="1258541" y="109212"/>
              </a:lnTo>
              <a:lnTo>
                <a:pt x="1258541" y="218424"/>
              </a:lnTo>
            </a:path>
          </a:pathLst>
        </a:custGeom>
        <a:noFill/>
        <a:ln w="12700" cap="flat" cmpd="sng" algn="ctr">
          <a:solidFill>
            <a:srgbClr val="68AC57"/>
          </a:solidFill>
          <a:prstDash val="solid"/>
          <a:miter lim="800000"/>
        </a:ln>
        <a:effectLst/>
      </dsp:spPr>
      <dsp:style>
        <a:lnRef idx="2">
          <a:scrgbClr r="0" g="0" b="0"/>
        </a:lnRef>
        <a:fillRef idx="0">
          <a:scrgbClr r="0" g="0" b="0"/>
        </a:fillRef>
        <a:effectRef idx="0">
          <a:scrgbClr r="0" g="0" b="0"/>
        </a:effectRef>
        <a:fontRef idx="minor"/>
      </dsp:style>
    </dsp:sp>
    <dsp:sp modelId="{DDC46A17-F3F6-43D3-9261-1B564A2BB6D2}">
      <dsp:nvSpPr>
        <dsp:cNvPr id="0" name=""/>
        <dsp:cNvSpPr/>
      </dsp:nvSpPr>
      <dsp:spPr>
        <a:xfrm>
          <a:off x="1733119" y="1197004"/>
          <a:ext cx="91440" cy="218424"/>
        </a:xfrm>
        <a:custGeom>
          <a:avLst/>
          <a:gdLst/>
          <a:ahLst/>
          <a:cxnLst/>
          <a:rect l="0" t="0" r="0" b="0"/>
          <a:pathLst>
            <a:path>
              <a:moveTo>
                <a:pt x="45720" y="0"/>
              </a:moveTo>
              <a:lnTo>
                <a:pt x="45720" y="218424"/>
              </a:lnTo>
            </a:path>
          </a:pathLst>
        </a:custGeom>
        <a:noFill/>
        <a:ln w="12700" cap="flat" cmpd="sng" algn="ctr">
          <a:solidFill>
            <a:srgbClr val="68AC57"/>
          </a:solidFill>
          <a:prstDash val="solid"/>
          <a:miter lim="800000"/>
        </a:ln>
        <a:effectLst/>
      </dsp:spPr>
      <dsp:style>
        <a:lnRef idx="2">
          <a:scrgbClr r="0" g="0" b="0"/>
        </a:lnRef>
        <a:fillRef idx="0">
          <a:scrgbClr r="0" g="0" b="0"/>
        </a:fillRef>
        <a:effectRef idx="0">
          <a:scrgbClr r="0" g="0" b="0"/>
        </a:effectRef>
        <a:fontRef idx="minor"/>
      </dsp:style>
    </dsp:sp>
    <dsp:sp modelId="{87985B8F-7CEA-4817-B8FA-DCE4631736B3}">
      <dsp:nvSpPr>
        <dsp:cNvPr id="0" name=""/>
        <dsp:cNvSpPr/>
      </dsp:nvSpPr>
      <dsp:spPr>
        <a:xfrm>
          <a:off x="520297" y="1197004"/>
          <a:ext cx="1258541" cy="218424"/>
        </a:xfrm>
        <a:custGeom>
          <a:avLst/>
          <a:gdLst/>
          <a:ahLst/>
          <a:cxnLst/>
          <a:rect l="0" t="0" r="0" b="0"/>
          <a:pathLst>
            <a:path>
              <a:moveTo>
                <a:pt x="1258541" y="0"/>
              </a:moveTo>
              <a:lnTo>
                <a:pt x="1258541" y="109212"/>
              </a:lnTo>
              <a:lnTo>
                <a:pt x="0" y="109212"/>
              </a:lnTo>
              <a:lnTo>
                <a:pt x="0" y="218424"/>
              </a:lnTo>
            </a:path>
          </a:pathLst>
        </a:custGeom>
        <a:noFill/>
        <a:ln w="12700" cap="flat" cmpd="sng" algn="ctr">
          <a:solidFill>
            <a:srgbClr val="68AC57"/>
          </a:solidFill>
          <a:prstDash val="solid"/>
          <a:miter lim="800000"/>
        </a:ln>
        <a:effectLst/>
      </dsp:spPr>
      <dsp:style>
        <a:lnRef idx="2">
          <a:scrgbClr r="0" g="0" b="0"/>
        </a:lnRef>
        <a:fillRef idx="0">
          <a:scrgbClr r="0" g="0" b="0"/>
        </a:fillRef>
        <a:effectRef idx="0">
          <a:scrgbClr r="0" g="0" b="0"/>
        </a:effectRef>
        <a:fontRef idx="minor"/>
      </dsp:style>
    </dsp:sp>
    <dsp:sp modelId="{76FBBFB9-E36E-4B82-8390-7C3D5019D020}">
      <dsp:nvSpPr>
        <dsp:cNvPr id="0" name=""/>
        <dsp:cNvSpPr/>
      </dsp:nvSpPr>
      <dsp:spPr>
        <a:xfrm>
          <a:off x="1258780" y="676945"/>
          <a:ext cx="1040117" cy="520058"/>
        </a:xfrm>
        <a:prstGeom prst="rect">
          <a:avLst/>
        </a:prstGeom>
        <a:solidFill>
          <a:srgbClr val="9CD373"/>
        </a:solidFill>
        <a:ln w="19050" cap="flat" cmpd="sng" algn="ctr">
          <a:solidFill>
            <a:srgbClr val="9CD373"/>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基础软件</a:t>
          </a:r>
        </a:p>
      </dsp:txBody>
      <dsp:txXfrm>
        <a:off x="1258780" y="676945"/>
        <a:ext cx="1040117" cy="520058"/>
      </dsp:txXfrm>
    </dsp:sp>
    <dsp:sp modelId="{00F563B4-6E50-48FF-A20D-475FBEDB473B}">
      <dsp:nvSpPr>
        <dsp:cNvPr id="0" name=""/>
        <dsp:cNvSpPr/>
      </dsp:nvSpPr>
      <dsp:spPr>
        <a:xfrm>
          <a:off x="238" y="1415428"/>
          <a:ext cx="1040117" cy="520058"/>
        </a:xfrm>
        <a:prstGeom prst="rect">
          <a:avLst/>
        </a:prstGeom>
        <a:solidFill>
          <a:srgbClr val="E5F3B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68AC57"/>
              </a:solidFill>
            </a:rPr>
            <a:t>操作系统</a:t>
          </a:r>
        </a:p>
      </dsp:txBody>
      <dsp:txXfrm>
        <a:off x="238" y="1415428"/>
        <a:ext cx="1040117" cy="520058"/>
      </dsp:txXfrm>
    </dsp:sp>
    <dsp:sp modelId="{241C5AFE-FCD3-4B79-9D5B-D3D27DBC8214}">
      <dsp:nvSpPr>
        <dsp:cNvPr id="0" name=""/>
        <dsp:cNvSpPr/>
      </dsp:nvSpPr>
      <dsp:spPr>
        <a:xfrm>
          <a:off x="1258780" y="1415428"/>
          <a:ext cx="1040117" cy="520058"/>
        </a:xfrm>
        <a:prstGeom prst="rect">
          <a:avLst/>
        </a:prstGeom>
        <a:solidFill>
          <a:srgbClr val="E5F3B2"/>
        </a:solidFill>
        <a:ln w="19050" cap="flat" cmpd="sng" algn="ctr">
          <a:solidFill>
            <a:srgbClr val="E5F3B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0000"/>
              </a:solidFill>
            </a:rPr>
            <a:t>数据库</a:t>
          </a:r>
        </a:p>
      </dsp:txBody>
      <dsp:txXfrm>
        <a:off x="1258780" y="1415428"/>
        <a:ext cx="1040117" cy="520058"/>
      </dsp:txXfrm>
    </dsp:sp>
    <dsp:sp modelId="{C93FC83E-8A98-47D8-B695-9FA9E4D9A9D2}">
      <dsp:nvSpPr>
        <dsp:cNvPr id="0" name=""/>
        <dsp:cNvSpPr/>
      </dsp:nvSpPr>
      <dsp:spPr>
        <a:xfrm>
          <a:off x="2517322" y="1415428"/>
          <a:ext cx="1040117" cy="520058"/>
        </a:xfrm>
        <a:prstGeom prst="rect">
          <a:avLst/>
        </a:prstGeom>
        <a:solidFill>
          <a:srgbClr val="E5F3B2"/>
        </a:solidFill>
        <a:ln w="19050" cap="flat" cmpd="sng" algn="ctr">
          <a:solidFill>
            <a:srgbClr val="E5F3B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68AC57"/>
              </a:solidFill>
            </a:rPr>
            <a:t>中间件</a:t>
          </a:r>
        </a:p>
      </dsp:txBody>
      <dsp:txXfrm>
        <a:off x="2517322" y="1415428"/>
        <a:ext cx="1040117" cy="5200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3DA03-5251-487F-B0CF-8A85DD480924}">
      <dsp:nvSpPr>
        <dsp:cNvPr id="0" name=""/>
        <dsp:cNvSpPr/>
      </dsp:nvSpPr>
      <dsp:spPr>
        <a:xfrm>
          <a:off x="1778839" y="1197004"/>
          <a:ext cx="1258541" cy="218424"/>
        </a:xfrm>
        <a:custGeom>
          <a:avLst/>
          <a:gdLst/>
          <a:ahLst/>
          <a:cxnLst/>
          <a:rect l="0" t="0" r="0" b="0"/>
          <a:pathLst>
            <a:path>
              <a:moveTo>
                <a:pt x="0" y="0"/>
              </a:moveTo>
              <a:lnTo>
                <a:pt x="0" y="109212"/>
              </a:lnTo>
              <a:lnTo>
                <a:pt x="1258541" y="109212"/>
              </a:lnTo>
              <a:lnTo>
                <a:pt x="1258541" y="218424"/>
              </a:lnTo>
            </a:path>
          </a:pathLst>
        </a:custGeom>
        <a:noFill/>
        <a:ln w="12700" cap="flat" cmpd="sng" algn="ctr">
          <a:solidFill>
            <a:srgbClr val="68AC57"/>
          </a:solidFill>
          <a:prstDash val="solid"/>
          <a:miter lim="800000"/>
        </a:ln>
        <a:effectLst/>
      </dsp:spPr>
      <dsp:style>
        <a:lnRef idx="2">
          <a:scrgbClr r="0" g="0" b="0"/>
        </a:lnRef>
        <a:fillRef idx="0">
          <a:scrgbClr r="0" g="0" b="0"/>
        </a:fillRef>
        <a:effectRef idx="0">
          <a:scrgbClr r="0" g="0" b="0"/>
        </a:effectRef>
        <a:fontRef idx="minor"/>
      </dsp:style>
    </dsp:sp>
    <dsp:sp modelId="{DDC46A17-F3F6-43D3-9261-1B564A2BB6D2}">
      <dsp:nvSpPr>
        <dsp:cNvPr id="0" name=""/>
        <dsp:cNvSpPr/>
      </dsp:nvSpPr>
      <dsp:spPr>
        <a:xfrm>
          <a:off x="1733119" y="1197004"/>
          <a:ext cx="91440" cy="218424"/>
        </a:xfrm>
        <a:custGeom>
          <a:avLst/>
          <a:gdLst/>
          <a:ahLst/>
          <a:cxnLst/>
          <a:rect l="0" t="0" r="0" b="0"/>
          <a:pathLst>
            <a:path>
              <a:moveTo>
                <a:pt x="45720" y="0"/>
              </a:moveTo>
              <a:lnTo>
                <a:pt x="45720" y="218424"/>
              </a:lnTo>
            </a:path>
          </a:pathLst>
        </a:custGeom>
        <a:noFill/>
        <a:ln w="12700" cap="flat" cmpd="sng" algn="ctr">
          <a:solidFill>
            <a:srgbClr val="68AC57"/>
          </a:solidFill>
          <a:prstDash val="solid"/>
          <a:miter lim="800000"/>
        </a:ln>
        <a:effectLst/>
      </dsp:spPr>
      <dsp:style>
        <a:lnRef idx="2">
          <a:scrgbClr r="0" g="0" b="0"/>
        </a:lnRef>
        <a:fillRef idx="0">
          <a:scrgbClr r="0" g="0" b="0"/>
        </a:fillRef>
        <a:effectRef idx="0">
          <a:scrgbClr r="0" g="0" b="0"/>
        </a:effectRef>
        <a:fontRef idx="minor"/>
      </dsp:style>
    </dsp:sp>
    <dsp:sp modelId="{87985B8F-7CEA-4817-B8FA-DCE4631736B3}">
      <dsp:nvSpPr>
        <dsp:cNvPr id="0" name=""/>
        <dsp:cNvSpPr/>
      </dsp:nvSpPr>
      <dsp:spPr>
        <a:xfrm>
          <a:off x="520297" y="1197004"/>
          <a:ext cx="1258541" cy="218424"/>
        </a:xfrm>
        <a:custGeom>
          <a:avLst/>
          <a:gdLst/>
          <a:ahLst/>
          <a:cxnLst/>
          <a:rect l="0" t="0" r="0" b="0"/>
          <a:pathLst>
            <a:path>
              <a:moveTo>
                <a:pt x="1258541" y="0"/>
              </a:moveTo>
              <a:lnTo>
                <a:pt x="1258541" y="109212"/>
              </a:lnTo>
              <a:lnTo>
                <a:pt x="0" y="109212"/>
              </a:lnTo>
              <a:lnTo>
                <a:pt x="0" y="218424"/>
              </a:lnTo>
            </a:path>
          </a:pathLst>
        </a:custGeom>
        <a:noFill/>
        <a:ln w="12700" cap="flat" cmpd="sng" algn="ctr">
          <a:solidFill>
            <a:srgbClr val="68AC57"/>
          </a:solidFill>
          <a:prstDash val="solid"/>
          <a:miter lim="800000"/>
        </a:ln>
        <a:effectLst/>
      </dsp:spPr>
      <dsp:style>
        <a:lnRef idx="2">
          <a:scrgbClr r="0" g="0" b="0"/>
        </a:lnRef>
        <a:fillRef idx="0">
          <a:scrgbClr r="0" g="0" b="0"/>
        </a:fillRef>
        <a:effectRef idx="0">
          <a:scrgbClr r="0" g="0" b="0"/>
        </a:effectRef>
        <a:fontRef idx="minor"/>
      </dsp:style>
    </dsp:sp>
    <dsp:sp modelId="{76FBBFB9-E36E-4B82-8390-7C3D5019D020}">
      <dsp:nvSpPr>
        <dsp:cNvPr id="0" name=""/>
        <dsp:cNvSpPr/>
      </dsp:nvSpPr>
      <dsp:spPr>
        <a:xfrm>
          <a:off x="1258780" y="676945"/>
          <a:ext cx="1040117" cy="520058"/>
        </a:xfrm>
        <a:prstGeom prst="rect">
          <a:avLst/>
        </a:prstGeom>
        <a:solidFill>
          <a:srgbClr val="9CD373"/>
        </a:solidFill>
        <a:ln w="19050" cap="flat" cmpd="sng" algn="ctr">
          <a:solidFill>
            <a:srgbClr val="9CD373"/>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基础软件</a:t>
          </a:r>
        </a:p>
      </dsp:txBody>
      <dsp:txXfrm>
        <a:off x="1258780" y="676945"/>
        <a:ext cx="1040117" cy="520058"/>
      </dsp:txXfrm>
    </dsp:sp>
    <dsp:sp modelId="{00F563B4-6E50-48FF-A20D-475FBEDB473B}">
      <dsp:nvSpPr>
        <dsp:cNvPr id="0" name=""/>
        <dsp:cNvSpPr/>
      </dsp:nvSpPr>
      <dsp:spPr>
        <a:xfrm>
          <a:off x="238" y="1415428"/>
          <a:ext cx="1040117" cy="520058"/>
        </a:xfrm>
        <a:prstGeom prst="rect">
          <a:avLst/>
        </a:prstGeom>
        <a:solidFill>
          <a:srgbClr val="E5F3B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68AC57"/>
              </a:solidFill>
            </a:rPr>
            <a:t>操作系统</a:t>
          </a:r>
        </a:p>
      </dsp:txBody>
      <dsp:txXfrm>
        <a:off x="238" y="1415428"/>
        <a:ext cx="1040117" cy="520058"/>
      </dsp:txXfrm>
    </dsp:sp>
    <dsp:sp modelId="{241C5AFE-FCD3-4B79-9D5B-D3D27DBC8214}">
      <dsp:nvSpPr>
        <dsp:cNvPr id="0" name=""/>
        <dsp:cNvSpPr/>
      </dsp:nvSpPr>
      <dsp:spPr>
        <a:xfrm>
          <a:off x="1258780" y="1415428"/>
          <a:ext cx="1040117" cy="520058"/>
        </a:xfrm>
        <a:prstGeom prst="rect">
          <a:avLst/>
        </a:prstGeom>
        <a:solidFill>
          <a:srgbClr val="E5F3B2"/>
        </a:solidFill>
        <a:ln w="19050" cap="flat" cmpd="sng" algn="ctr">
          <a:solidFill>
            <a:srgbClr val="E5F3B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FF0000"/>
              </a:solidFill>
            </a:rPr>
            <a:t>数据库</a:t>
          </a:r>
        </a:p>
      </dsp:txBody>
      <dsp:txXfrm>
        <a:off x="1258780" y="1415428"/>
        <a:ext cx="1040117" cy="520058"/>
      </dsp:txXfrm>
    </dsp:sp>
    <dsp:sp modelId="{C93FC83E-8A98-47D8-B695-9FA9E4D9A9D2}">
      <dsp:nvSpPr>
        <dsp:cNvPr id="0" name=""/>
        <dsp:cNvSpPr/>
      </dsp:nvSpPr>
      <dsp:spPr>
        <a:xfrm>
          <a:off x="2517322" y="1415428"/>
          <a:ext cx="1040117" cy="520058"/>
        </a:xfrm>
        <a:prstGeom prst="rect">
          <a:avLst/>
        </a:prstGeom>
        <a:solidFill>
          <a:srgbClr val="E5F3B2"/>
        </a:solidFill>
        <a:ln w="19050" cap="flat" cmpd="sng" algn="ctr">
          <a:solidFill>
            <a:srgbClr val="E5F3B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solidFill>
                <a:srgbClr val="68AC57"/>
              </a:solidFill>
            </a:rPr>
            <a:t>中间件</a:t>
          </a:r>
        </a:p>
      </dsp:txBody>
      <dsp:txXfrm>
        <a:off x="2517322" y="1415428"/>
        <a:ext cx="1040117" cy="5200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C452378A-8868-4FE0-B707-30FCE84A8562}" type="slidenum">
              <a:rPr lang="en-US" altLang="zh-CN"/>
              <a:pPr>
                <a:defRPr/>
              </a:pPr>
              <a:t>‹#›</a:t>
            </a:fld>
            <a:endParaRPr lang="en-US" altLang="zh-CN"/>
          </a:p>
        </p:txBody>
      </p:sp>
    </p:spTree>
    <p:extLst>
      <p:ext uri="{BB962C8B-B14F-4D97-AF65-F5344CB8AC3E}">
        <p14:creationId xmlns:p14="http://schemas.microsoft.com/office/powerpoint/2010/main" val="2527404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E2CF9EB3-E189-4D97-9A70-2A7FE4D36694}" type="datetimeFigureOut">
              <a:rPr lang="zh-CN" altLang="en-US"/>
              <a:pPr>
                <a:defRPr/>
              </a:pPr>
              <a:t>2022/7/27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9AC91A95-0DDB-4322-8FD3-BD41AB02AD79}" type="slidenum">
              <a:rPr lang="zh-CN" altLang="en-US"/>
              <a:pPr>
                <a:defRPr/>
              </a:pPr>
              <a:t>‹#›</a:t>
            </a:fld>
            <a:endParaRPr lang="zh-CN" altLang="en-US"/>
          </a:p>
        </p:txBody>
      </p:sp>
    </p:spTree>
    <p:extLst>
      <p:ext uri="{BB962C8B-B14F-4D97-AF65-F5344CB8AC3E}">
        <p14:creationId xmlns:p14="http://schemas.microsoft.com/office/powerpoint/2010/main" val="984403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78C7D-9C1F-4317-BB85-53D66E97AA05}"/>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424CACA5-527D-477E-A34F-F08F79C1548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A888E2B-68DB-4CC7-A0D6-BA1D77D3548C}"/>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519951A6-4719-47A2-9366-1EA56899F401}"/>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5A6E74B0-32DA-48FD-8AC8-56BCFE95FE18}"/>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35088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2FDF5-5FF5-4559-8760-A95C0578C95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43330C-8FCF-4FD8-9409-595DE24796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4579D2-215D-4636-B668-BEDC5C447A41}"/>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C2F19D13-F972-415E-B0BA-764910633BAB}"/>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EE3ED21A-A22A-4D33-B07C-DE073A9205E7}"/>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386398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0FA5FF-944C-497B-A342-69B197850717}"/>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83BD404-7A10-4309-934B-B2AF999AC425}"/>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399A9B-766D-4AA5-87FF-50634E6C627C}"/>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AA6946CF-FC1A-4BBC-8F5F-ED55058EFC4E}"/>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38315A52-760A-479A-9F64-9924A2C6FC31}"/>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380621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14FCF-B01F-4DF1-BEFA-A4BB5B7A86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65DC6F-4C7C-45D2-AC26-5B7DA546EAD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9C750AA-D0DC-4B45-8067-777C59D48ABC}"/>
              </a:ext>
            </a:extLst>
          </p:cNvPr>
          <p:cNvSpPr>
            <a:spLocks noGrp="1"/>
          </p:cNvSpPr>
          <p:nvPr>
            <p:ph type="dt" sz="half" idx="10"/>
          </p:nvPr>
        </p:nvSpPr>
        <p:spPr/>
        <p:txBody>
          <a:bodyPr/>
          <a:lstStyle/>
          <a:p>
            <a:fld id="{29B932F0-D970-43C0-9614-D7373E1E1AFB}" type="datetimeFigureOut">
              <a:rPr lang="zh-CN" altLang="en-US" smtClean="0"/>
              <a:t>2022/7/27</a:t>
            </a:fld>
            <a:endParaRPr lang="zh-CN" altLang="en-US"/>
          </a:p>
        </p:txBody>
      </p:sp>
      <p:sp>
        <p:nvSpPr>
          <p:cNvPr id="5" name="页脚占位符 4">
            <a:extLst>
              <a:ext uri="{FF2B5EF4-FFF2-40B4-BE49-F238E27FC236}">
                <a16:creationId xmlns:a16="http://schemas.microsoft.com/office/drawing/2014/main" id="{BB86463E-FE60-47FC-BE67-0C0DB2DFF9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50001C-289D-4F00-96B2-AF4F7DDB0D22}"/>
              </a:ext>
            </a:extLst>
          </p:cNvPr>
          <p:cNvSpPr>
            <a:spLocks noGrp="1"/>
          </p:cNvSpPr>
          <p:nvPr>
            <p:ph type="sldNum" sz="quarter" idx="12"/>
          </p:nvPr>
        </p:nvSpPr>
        <p:spPr/>
        <p:txBody>
          <a:bodyPr/>
          <a:lstStyle/>
          <a:p>
            <a:fld id="{63454071-9B7E-474F-B36F-3D878E9E28C9}" type="slidenum">
              <a:rPr lang="zh-CN" altLang="en-US" smtClean="0"/>
              <a:t>‹#›</a:t>
            </a:fld>
            <a:endParaRPr lang="zh-CN" altLang="en-US"/>
          </a:p>
        </p:txBody>
      </p:sp>
      <p:sp>
        <p:nvSpPr>
          <p:cNvPr id="7" name="Rectangle 40">
            <a:hlinkClick r:id="rId2"/>
            <a:extLst>
              <a:ext uri="{FF2B5EF4-FFF2-40B4-BE49-F238E27FC236}">
                <a16:creationId xmlns:a16="http://schemas.microsoft.com/office/drawing/2014/main" id="{9A13C6CB-2EA2-4D4F-8771-C105FB1376B8}"/>
              </a:ext>
            </a:extLst>
          </p:cNvPr>
          <p:cNvSpPr>
            <a:spLocks noChangeArrowheads="1"/>
          </p:cNvSpPr>
          <p:nvPr userDrawn="1"/>
        </p:nvSpPr>
        <p:spPr bwMode="auto">
          <a:xfrm>
            <a:off x="5395913" y="6370638"/>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a:ea typeface="宋体" pitchFamily="2" charset="-122"/>
              </a:rPr>
              <a:t>DATABASE@UESTC</a:t>
            </a:r>
          </a:p>
        </p:txBody>
      </p:sp>
      <p:sp>
        <p:nvSpPr>
          <p:cNvPr id="8" name="TextBox 4">
            <a:extLst>
              <a:ext uri="{FF2B5EF4-FFF2-40B4-BE49-F238E27FC236}">
                <a16:creationId xmlns:a16="http://schemas.microsoft.com/office/drawing/2014/main" id="{B0B6B999-453D-4C5D-ABB9-232959675CE7}"/>
              </a:ext>
            </a:extLst>
          </p:cNvPr>
          <p:cNvSpPr txBox="1"/>
          <p:nvPr userDrawn="1"/>
        </p:nvSpPr>
        <p:spPr>
          <a:xfrm>
            <a:off x="369888" y="6330950"/>
            <a:ext cx="1827212" cy="461963"/>
          </a:xfrm>
          <a:prstGeom prst="rect">
            <a:avLst/>
          </a:prstGeom>
          <a:noFill/>
        </p:spPr>
        <p:txBody>
          <a:bodyPr>
            <a:spAutoFit/>
          </a:bodyPr>
          <a:lstStyle/>
          <a:p>
            <a:pPr>
              <a:defRPr/>
            </a:pPr>
            <a:r>
              <a:rPr lang="zh-CN" altLang="en-US" sz="1200" b="1" dirty="0">
                <a:solidFill>
                  <a:srgbClr val="FF0000"/>
                </a:solidFill>
                <a:latin typeface="Arial" pitchFamily="34" charset="0"/>
                <a:ea typeface="宋体" pitchFamily="2" charset="-122"/>
              </a:rPr>
              <a:t>学以致用</a:t>
            </a:r>
            <a:r>
              <a:rPr lang="en-US" altLang="zh-CN" sz="1200" b="1" dirty="0">
                <a:solidFill>
                  <a:srgbClr val="FF0000"/>
                </a:solidFill>
                <a:latin typeface="Arial" pitchFamily="34" charset="0"/>
                <a:ea typeface="宋体" pitchFamily="2" charset="-122"/>
              </a:rPr>
              <a:t>                     </a:t>
            </a:r>
          </a:p>
          <a:p>
            <a:pPr>
              <a:defRPr/>
            </a:pPr>
            <a:r>
              <a:rPr lang="en-US" altLang="zh-CN" sz="1200" b="1" dirty="0">
                <a:solidFill>
                  <a:srgbClr val="FF0000"/>
                </a:solidFill>
                <a:latin typeface="Arial" pitchFamily="34" charset="0"/>
                <a:ea typeface="宋体" pitchFamily="2" charset="-122"/>
              </a:rPr>
              <a:t>	</a:t>
            </a:r>
            <a:r>
              <a:rPr lang="zh-CN" altLang="en-US" sz="1200" b="1" dirty="0">
                <a:solidFill>
                  <a:srgbClr val="FF0000"/>
                </a:solidFill>
                <a:latin typeface="Arial" pitchFamily="34" charset="0"/>
                <a:ea typeface="宋体" pitchFamily="2" charset="-122"/>
              </a:rPr>
              <a:t>用以促学</a:t>
            </a:r>
          </a:p>
        </p:txBody>
      </p:sp>
    </p:spTree>
    <p:extLst>
      <p:ext uri="{BB962C8B-B14F-4D97-AF65-F5344CB8AC3E}">
        <p14:creationId xmlns:p14="http://schemas.microsoft.com/office/powerpoint/2010/main" val="99214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BF499B-9B7F-489A-8261-A7AAFB243C4D}"/>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43B1B376-2C6D-4DA9-9406-BE289BF77A5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2114FAD-CE93-433F-B18B-41995F0F43E4}"/>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48491573-5763-4A65-96DF-513A4E5213BB}"/>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849E508D-E407-4FA4-9568-2ECDF38051DC}"/>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288717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71F24F-A373-41B2-807E-52C5AACA95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75420D-C0FC-487E-AFCC-4DE7BADC1B4F}"/>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2D2135E-3B13-4EF9-A874-255D3E6519F7}"/>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2F0B314-3F63-461A-9EA3-A1DA4BDBB0AE}"/>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31B9F7FB-3898-433C-9B0E-DA135CAD2C7A}"/>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DBE534C3-9F83-427E-8A28-E110EA2E4E89}"/>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150043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63E23-5478-42D5-A1B6-FACD54F218A0}"/>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F5AFD72-2925-44DC-9243-95D493E5363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6DDB8E15-3C2C-4B32-9915-4EFA8C9A70FE}"/>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78E952-FCE1-4930-9A29-1743E3CF01B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0D194D01-063C-4403-9E42-BE0B4307B5A5}"/>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F11D28C-B062-484A-8F88-DE6E7924BC86}"/>
              </a:ext>
            </a:extLst>
          </p:cNvPr>
          <p:cNvSpPr>
            <a:spLocks noGrp="1"/>
          </p:cNvSpPr>
          <p:nvPr>
            <p:ph type="dt" sz="half" idx="10"/>
          </p:nvPr>
        </p:nvSpPr>
        <p:spPr/>
        <p:txBody>
          <a:bodyPr/>
          <a:lstStyle/>
          <a:p>
            <a:pPr>
              <a:defRPr/>
            </a:pPr>
            <a:endParaRPr lang="en-US" altLang="zh-CN"/>
          </a:p>
        </p:txBody>
      </p:sp>
      <p:sp>
        <p:nvSpPr>
          <p:cNvPr id="8" name="页脚占位符 7">
            <a:extLst>
              <a:ext uri="{FF2B5EF4-FFF2-40B4-BE49-F238E27FC236}">
                <a16:creationId xmlns:a16="http://schemas.microsoft.com/office/drawing/2014/main" id="{702E68DE-6580-4594-8A2B-BE6B7A61637C}"/>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1D2F73F6-8BC4-43F2-8CA7-E5AE53EA4F94}"/>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71917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DBC27-CF3A-499D-B055-5DFA9532D65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12D703-4FB3-4C14-9C98-6F0FCB932DAB}"/>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9FAE2A93-93A3-4A25-861B-E3E8F08C9240}"/>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62CC2894-EC44-4481-B932-956367B7CB5F}"/>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121495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74D74C6-5ABC-42A2-9FAD-4B693B462CA9}"/>
              </a:ext>
            </a:extLst>
          </p:cNvPr>
          <p:cNvSpPr>
            <a:spLocks noGrp="1"/>
          </p:cNvSpPr>
          <p:nvPr>
            <p:ph type="dt" sz="half" idx="10"/>
          </p:nvPr>
        </p:nvSpPr>
        <p:spPr/>
        <p:txBody>
          <a:bodyPr/>
          <a:lstStyle/>
          <a:p>
            <a:pPr>
              <a:defRPr/>
            </a:pPr>
            <a:endParaRPr lang="en-US" altLang="zh-CN"/>
          </a:p>
        </p:txBody>
      </p:sp>
      <p:sp>
        <p:nvSpPr>
          <p:cNvPr id="3" name="页脚占位符 2">
            <a:extLst>
              <a:ext uri="{FF2B5EF4-FFF2-40B4-BE49-F238E27FC236}">
                <a16:creationId xmlns:a16="http://schemas.microsoft.com/office/drawing/2014/main" id="{FB530DB2-A89A-4EA2-8B3C-0C1B6895236B}"/>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DDC14FBD-D061-4FB7-8085-1F6F3B05B4AF}"/>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277951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3D632-3C0F-4A9D-A98A-1271623002F7}"/>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217049E7-FCD2-49D9-A164-F8C17879C83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4F34375-DE6D-4C70-9A43-E5E954CDF59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FAE9B45C-4A20-4567-A205-8B6EBF6C0D88}"/>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B06059E7-1222-4434-B964-B6A13EB29AE5}"/>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DEDEC95F-C314-407D-800A-8D95CF970BD2}"/>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363763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A10A2-BB8B-423B-9037-4056684C2AE1}"/>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BF708283-2AD1-4382-86B3-CBFCF8E9537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88A3F073-7D85-4464-B3B9-410DAB650F8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02636133-3D93-4221-89B8-02B9615AB506}"/>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B09DB299-257D-49FA-BD77-15B58FE9809C}"/>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6ACA5582-B81D-48CC-B871-D51D4070EBA7}"/>
              </a:ext>
            </a:extLst>
          </p:cNvPr>
          <p:cNvSpPr>
            <a:spLocks noGrp="1"/>
          </p:cNvSpPr>
          <p:nvPr>
            <p:ph type="sldNum" sz="quarter" idx="12"/>
          </p:nvPr>
        </p:nvSpPr>
        <p:spPr/>
        <p:txBody>
          <a:body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98468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9CDF54-7C3C-4D76-B0AB-4C1078CA39A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E2ED9A7-B80D-49C4-92FC-52678C03560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7745A8-7C33-47F4-8994-791706AAEF4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E1B0786A-1C55-4530-AB1C-2812AFA2ACE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06E99435-1322-4BD3-B062-4851989BDC2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3227BED-51E8-4504-ABD8-69A1609AC320}" type="slidenum">
              <a:rPr lang="en-US" altLang="zh-CN" smtClean="0"/>
              <a:pPr>
                <a:defRPr/>
              </a:pPr>
              <a:t>‹#›</a:t>
            </a:fld>
            <a:endParaRPr lang="en-US" altLang="zh-CN"/>
          </a:p>
        </p:txBody>
      </p:sp>
    </p:spTree>
    <p:extLst>
      <p:ext uri="{BB962C8B-B14F-4D97-AF65-F5344CB8AC3E}">
        <p14:creationId xmlns:p14="http://schemas.microsoft.com/office/powerpoint/2010/main" val="214999919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g&amp;product=dictwiki"/><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images.google.cn/imgres?imgurl=http://photo.hexun.com/p/2006/0111/8725/b_E6DC108F5B0D11E6.jpg&amp;imgrefurl=http://www.saicn.com/bbs/redirect-3836.html&amp;usg=__7KbsklRbhWfq8CM84bJjz_saX1Y=&amp;h=419&amp;w=500&amp;sz=49&amp;hl=zh-CN&amp;start=4&amp;tbnid=N4fm2Mtzdw9sIM:&amp;tbnh=109&amp;tbnw=130&amp;prev=/images?q=%E6%80%9D%E8%80%83&amp;gbv=2&amp;hl=zh-CN&amp;newwindow=1"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5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5.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6.emf"/></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955864" y="1428956"/>
            <a:ext cx="7199300" cy="163290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marL="342900" indent="-342900" algn="ctr">
              <a:spcBef>
                <a:spcPts val="0"/>
              </a:spcBef>
              <a:spcAft>
                <a:spcPts val="1200"/>
              </a:spcAft>
              <a:defRPr/>
            </a:pPr>
            <a:r>
              <a:rPr lang="en-US" altLang="zh-CN" sz="2800" b="1" dirty="0">
                <a:solidFill>
                  <a:srgbClr val="00B050"/>
                </a:solidFill>
                <a:latin typeface="黑体" pitchFamily="2" charset="-122"/>
                <a:ea typeface="黑体" pitchFamily="2" charset="-122"/>
              </a:rPr>
              <a:t>《</a:t>
            </a:r>
            <a:r>
              <a:rPr lang="zh-CN" altLang="en-US" sz="2800" b="1" dirty="0">
                <a:solidFill>
                  <a:srgbClr val="00B050"/>
                </a:solidFill>
                <a:latin typeface="黑体" pitchFamily="2" charset="-122"/>
                <a:ea typeface="黑体" pitchFamily="2" charset="-122"/>
              </a:rPr>
              <a:t>数据库原理及应用</a:t>
            </a:r>
            <a:r>
              <a:rPr lang="en-US" altLang="zh-CN" sz="2800" b="1" dirty="0">
                <a:solidFill>
                  <a:srgbClr val="00B050"/>
                </a:solidFill>
                <a:latin typeface="黑体" pitchFamily="2" charset="-122"/>
                <a:ea typeface="黑体" pitchFamily="2" charset="-122"/>
              </a:rPr>
              <a:t>》</a:t>
            </a:r>
          </a:p>
          <a:p>
            <a:pPr marL="342900" indent="-342900" algn="ctr">
              <a:spcBef>
                <a:spcPct val="20000"/>
              </a:spcBef>
              <a:defRPr/>
            </a:pPr>
            <a:r>
              <a:rPr lang="zh-CN" altLang="en-US" sz="4400" b="1" dirty="0">
                <a:solidFill>
                  <a:srgbClr val="FF0000"/>
                </a:solidFill>
              </a:rPr>
              <a:t>第</a:t>
            </a:r>
            <a:r>
              <a:rPr lang="en-US" altLang="zh-CN" sz="4400" b="1" dirty="0">
                <a:solidFill>
                  <a:srgbClr val="FF0000"/>
                </a:solidFill>
              </a:rPr>
              <a:t>1</a:t>
            </a:r>
            <a:r>
              <a:rPr lang="zh-CN" altLang="en-US" sz="4400" b="1" dirty="0">
                <a:solidFill>
                  <a:srgbClr val="FF0000"/>
                </a:solidFill>
              </a:rPr>
              <a:t>章 数据库系统概论</a:t>
            </a:r>
          </a:p>
        </p:txBody>
      </p:sp>
      <p:pic>
        <p:nvPicPr>
          <p:cNvPr id="7176" name="Picture 3"/>
          <p:cNvPicPr>
            <a:picLocks noChangeAspect="1" noChangeArrowheads="1"/>
          </p:cNvPicPr>
          <p:nvPr/>
        </p:nvPicPr>
        <p:blipFill>
          <a:blip r:embed="rId2"/>
          <a:srcRect/>
          <a:stretch>
            <a:fillRect/>
          </a:stretch>
        </p:blipFill>
        <p:spPr bwMode="auto">
          <a:xfrm>
            <a:off x="941388" y="0"/>
            <a:ext cx="2798762" cy="868363"/>
          </a:xfrm>
          <a:prstGeom prst="rect">
            <a:avLst/>
          </a:prstGeom>
          <a:noFill/>
          <a:ln w="9525">
            <a:noFill/>
            <a:miter lim="800000"/>
            <a:headEnd/>
            <a:tailEnd/>
          </a:ln>
        </p:spPr>
      </p:pic>
      <p:pic>
        <p:nvPicPr>
          <p:cNvPr id="7177" name="Picture 3"/>
          <p:cNvPicPr>
            <a:picLocks noChangeAspect="1" noChangeArrowheads="1"/>
          </p:cNvPicPr>
          <p:nvPr/>
        </p:nvPicPr>
        <p:blipFill>
          <a:blip r:embed="rId2"/>
          <a:srcRect/>
          <a:stretch>
            <a:fillRect/>
          </a:stretch>
        </p:blipFill>
        <p:spPr bwMode="auto">
          <a:xfrm>
            <a:off x="3711575" y="0"/>
            <a:ext cx="2873375" cy="8683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16428"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16429"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16430"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16431"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16432"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16433"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16434"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16435"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16436"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16437"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49" charset="-122"/>
                  <a:ea typeface="黑体" pitchFamily="49" charset="-122"/>
                </a:rPr>
                <a:t>  </a:t>
              </a:r>
              <a:r>
                <a:rPr lang="zh-CN" altLang="en-US" sz="2400" b="1">
                  <a:solidFill>
                    <a:srgbClr val="000000"/>
                  </a:solidFill>
                  <a:latin typeface="黑体" pitchFamily="49" charset="-122"/>
                  <a:ea typeface="黑体" pitchFamily="49" charset="-122"/>
                </a:rPr>
                <a:t>数据库应用实例</a:t>
              </a:r>
              <a:endParaRPr lang="en-US" altLang="zh-CN" sz="2400" b="1">
                <a:solidFill>
                  <a:srgbClr val="000000"/>
                </a:solidFill>
                <a:latin typeface="黑体" pitchFamily="49" charset="-122"/>
                <a:ea typeface="黑体" pitchFamily="49" charset="-122"/>
              </a:endParaRPr>
            </a:p>
          </p:txBody>
        </p:sp>
        <p:pic>
          <p:nvPicPr>
            <p:cNvPr id="16438"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16439"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16416"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16417"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16418"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16419"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16420"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16421"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16422"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16423"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16424"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16425"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a:solidFill>
                    <a:srgbClr val="000000"/>
                  </a:solidFill>
                </a:rPr>
                <a:t>    </a:t>
              </a:r>
              <a:r>
                <a:rPr lang="zh-CN" altLang="en-US" sz="2400" b="1">
                  <a:solidFill>
                    <a:srgbClr val="000000"/>
                  </a:solidFill>
                  <a:latin typeface="黑体" pitchFamily="49" charset="-122"/>
                  <a:ea typeface="黑体" pitchFamily="49" charset="-122"/>
                </a:rPr>
                <a:t>数据库相关术语</a:t>
              </a:r>
              <a:endParaRPr lang="en-US" altLang="zh-CN" sz="2400" b="1">
                <a:solidFill>
                  <a:srgbClr val="000000"/>
                </a:solidFill>
                <a:latin typeface="黑体" pitchFamily="49" charset="-122"/>
                <a:ea typeface="黑体" pitchFamily="49" charset="-122"/>
              </a:endParaRPr>
            </a:p>
          </p:txBody>
        </p:sp>
        <p:pic>
          <p:nvPicPr>
            <p:cNvPr id="16426"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16427"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16404"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16405"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16406"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16407"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16408"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16409"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16410"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16411"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16412"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16413"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a:solidFill>
                    <a:srgbClr val="000000"/>
                  </a:solidFill>
                  <a:latin typeface="黑体" pitchFamily="49" charset="-122"/>
                  <a:ea typeface="黑体" pitchFamily="49" charset="-122"/>
                </a:rPr>
                <a:t>  数据管理技术</a:t>
              </a:r>
              <a:endParaRPr lang="en-US" altLang="zh-CN" sz="2400" b="1">
                <a:solidFill>
                  <a:srgbClr val="000000"/>
                </a:solidFill>
                <a:latin typeface="黑体" pitchFamily="49" charset="-122"/>
                <a:ea typeface="黑体" pitchFamily="49" charset="-122"/>
              </a:endParaRPr>
            </a:p>
          </p:txBody>
        </p:sp>
        <p:pic>
          <p:nvPicPr>
            <p:cNvPr id="16414"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16415"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2" cy="685800"/>
            <a:chOff x="1440" y="3120"/>
            <a:chExt cx="3087" cy="432"/>
          </a:xfrm>
        </p:grpSpPr>
        <p:sp>
          <p:nvSpPr>
            <p:cNvPr id="16392"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16393"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16394"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16395"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16396"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16397"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16398"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16399"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16400"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16401"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a:spAutoFit/>
            </a:bodyPr>
            <a:lstStyle/>
            <a:p>
              <a:r>
                <a:rPr lang="zh-CN" altLang="en-US" sz="2400" b="1">
                  <a:solidFill>
                    <a:srgbClr val="000000"/>
                  </a:solidFill>
                </a:rPr>
                <a:t>    </a:t>
              </a:r>
              <a:r>
                <a:rPr lang="zh-CN" altLang="en-US" sz="2400" b="1">
                  <a:solidFill>
                    <a:srgbClr val="000000"/>
                  </a:solidFill>
                  <a:latin typeface="黑体" pitchFamily="49" charset="-122"/>
                  <a:ea typeface="黑体" pitchFamily="49" charset="-122"/>
                </a:rPr>
                <a:t>数据库系统组成结构</a:t>
              </a:r>
              <a:endParaRPr lang="en-US" altLang="zh-CN" sz="2400" b="1">
                <a:solidFill>
                  <a:srgbClr val="000000"/>
                </a:solidFill>
                <a:latin typeface="黑体" pitchFamily="49" charset="-122"/>
                <a:ea typeface="黑体" pitchFamily="49" charset="-122"/>
              </a:endParaRPr>
            </a:p>
          </p:txBody>
        </p:sp>
        <p:pic>
          <p:nvPicPr>
            <p:cNvPr id="16402"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16403"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87642" y="2140403"/>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17411" name="内容占位符 2"/>
          <p:cNvSpPr>
            <a:spLocks noGrp="1"/>
          </p:cNvSpPr>
          <p:nvPr>
            <p:ph idx="4294967295"/>
          </p:nvPr>
        </p:nvSpPr>
        <p:spPr bwMode="auto">
          <a:xfrm>
            <a:off x="0" y="1268413"/>
            <a:ext cx="822960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a:t>数据、信息与数据处理</a:t>
            </a:r>
          </a:p>
          <a:p>
            <a:pPr eaLnBrk="1" hangingPunct="1"/>
            <a:r>
              <a:rPr lang="zh-CN" altLang="en-US" dirty="0"/>
              <a:t>数据库基本概念</a:t>
            </a:r>
            <a:endParaRPr lang="en-US" altLang="zh-CN" dirty="0"/>
          </a:p>
          <a:p>
            <a:pPr lvl="1" eaLnBrk="1" hangingPunct="1"/>
            <a:r>
              <a:rPr lang="zh-CN" altLang="en-US" dirty="0"/>
              <a:t>数据库</a:t>
            </a:r>
            <a:endParaRPr lang="en-US" altLang="zh-CN" dirty="0"/>
          </a:p>
          <a:p>
            <a:pPr lvl="1" eaLnBrk="1" hangingPunct="1"/>
            <a:r>
              <a:rPr lang="zh-CN" altLang="en-US" dirty="0"/>
              <a:t>数据库管理系统</a:t>
            </a:r>
            <a:endParaRPr lang="en-US" altLang="zh-CN" dirty="0"/>
          </a:p>
          <a:p>
            <a:pPr lvl="1" eaLnBrk="1" hangingPunct="1"/>
            <a:r>
              <a:rPr lang="zh-CN" altLang="en-US" dirty="0"/>
              <a:t>数据库系统 </a:t>
            </a:r>
          </a:p>
          <a:p>
            <a:pPr eaLnBrk="1" hangingPunct="1"/>
            <a:r>
              <a:rPr lang="zh-CN" altLang="en-US" dirty="0"/>
              <a:t>关系列表和关系数据库</a:t>
            </a:r>
          </a:p>
          <a:p>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5"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18435" name="内容占位符 2"/>
          <p:cNvSpPr>
            <a:spLocks noGrp="1"/>
          </p:cNvSpPr>
          <p:nvPr>
            <p:ph idx="4294967295"/>
          </p:nvPr>
        </p:nvSpPr>
        <p:spPr bwMode="auto">
          <a:xfrm>
            <a:off x="0" y="1074738"/>
            <a:ext cx="822960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20000"/>
              </a:lnSpc>
              <a:spcBef>
                <a:spcPts val="600"/>
              </a:spcBef>
            </a:pPr>
            <a:r>
              <a:rPr lang="zh-CN" altLang="en-US" sz="2200" b="1" dirty="0"/>
              <a:t>数据是记录下来可以被鉴别的</a:t>
            </a:r>
            <a:r>
              <a:rPr lang="zh-CN" altLang="en-US" sz="2200" b="1" dirty="0">
                <a:solidFill>
                  <a:srgbClr val="FF0000"/>
                </a:solidFill>
              </a:rPr>
              <a:t>符号</a:t>
            </a:r>
            <a:r>
              <a:rPr lang="zh-CN" altLang="en-US" sz="2200" b="1" dirty="0"/>
              <a:t>，它是最原始的素材（如数字、文字、图像、符号等） ，未被加工解释，没有回答特定的问题。</a:t>
            </a:r>
            <a:endParaRPr lang="en-US" altLang="zh-CN" sz="2200" b="1" dirty="0"/>
          </a:p>
          <a:p>
            <a:pPr lvl="1" algn="just">
              <a:lnSpc>
                <a:spcPct val="120000"/>
              </a:lnSpc>
              <a:spcBef>
                <a:spcPts val="600"/>
              </a:spcBef>
            </a:pPr>
            <a:r>
              <a:rPr lang="zh-CN" altLang="en-US" sz="2200" b="1" dirty="0"/>
              <a:t>对现实世界的事物采用计算机能够识别、存储和处理的方式进行描述，或者说是</a:t>
            </a:r>
            <a:r>
              <a:rPr lang="zh-CN" altLang="en-US" sz="2200" b="1" dirty="0">
                <a:solidFill>
                  <a:srgbClr val="00B050"/>
                </a:solidFill>
              </a:rPr>
              <a:t>计算机化的信息</a:t>
            </a:r>
            <a:r>
              <a:rPr lang="zh-CN" altLang="en-US" sz="2200" b="1" dirty="0"/>
              <a:t>。</a:t>
            </a:r>
          </a:p>
          <a:p>
            <a:pPr lvl="1" algn="just">
              <a:lnSpc>
                <a:spcPct val="120000"/>
              </a:lnSpc>
              <a:spcBef>
                <a:spcPts val="600"/>
              </a:spcBef>
            </a:pPr>
            <a:r>
              <a:rPr lang="zh-CN" altLang="en-US" sz="2200" b="1" dirty="0"/>
              <a:t>数据的类型包括：</a:t>
            </a:r>
          </a:p>
          <a:p>
            <a:pPr lvl="2" algn="just"/>
            <a:r>
              <a:rPr lang="zh-CN" altLang="en-US" sz="2000" b="1" dirty="0"/>
              <a:t>数字、字母、文字和其他特殊字符；</a:t>
            </a:r>
          </a:p>
          <a:p>
            <a:pPr lvl="2" algn="just"/>
            <a:r>
              <a:rPr lang="zh-CN" altLang="en-US" sz="2000" b="1" dirty="0"/>
              <a:t>图形、图像、声音、视频等多媒体数据；</a:t>
            </a:r>
            <a:endParaRPr lang="en-US" altLang="zh-CN" sz="2000" b="1" dirty="0"/>
          </a:p>
          <a:p>
            <a:pPr lvl="2" algn="just"/>
            <a:r>
              <a:rPr lang="zh-CN" altLang="en-US" sz="2000" b="1" dirty="0"/>
              <a:t>结构化的记录数据（如医生档案记录）。</a:t>
            </a:r>
          </a:p>
          <a:p>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821264" y="120007"/>
            <a:ext cx="175695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a:t>
            </a:r>
          </a:p>
        </p:txBody>
      </p:sp>
      <p:sp>
        <p:nvSpPr>
          <p:cNvPr id="7"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3" name="图片 2"/>
          <p:cNvPicPr>
            <a:picLocks noChangeAspect="1"/>
          </p:cNvPicPr>
          <p:nvPr/>
        </p:nvPicPr>
        <p:blipFill>
          <a:blip r:embed="rId2"/>
          <a:stretch>
            <a:fillRect/>
          </a:stretch>
        </p:blipFill>
        <p:spPr>
          <a:xfrm>
            <a:off x="6289121" y="4405744"/>
            <a:ext cx="2720433" cy="1687809"/>
          </a:xfrm>
          <a:prstGeom prst="round2DiagRect">
            <a:avLst>
              <a:gd name="adj1" fmla="val 16667"/>
              <a:gd name="adj2" fmla="val 0"/>
            </a:avLst>
          </a:prstGeom>
          <a:ln w="3175" cap="sq">
            <a:solidFill>
              <a:srgbClr val="FF0000"/>
            </a:solidFill>
            <a:miter lim="800000"/>
          </a:ln>
          <a:effectLst>
            <a:outerShdw blurRad="254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19459" name="内容占位符 2"/>
          <p:cNvSpPr>
            <a:spLocks noGrp="1"/>
          </p:cNvSpPr>
          <p:nvPr>
            <p:ph idx="4294967295"/>
          </p:nvPr>
        </p:nvSpPr>
        <p:spPr bwMode="auto">
          <a:xfrm>
            <a:off x="0" y="1268413"/>
            <a:ext cx="822960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20000"/>
              </a:lnSpc>
            </a:pPr>
            <a:r>
              <a:rPr lang="zh-CN" altLang="en-US" sz="2200" b="1" dirty="0"/>
              <a:t>数据的特点：</a:t>
            </a:r>
            <a:r>
              <a:rPr lang="zh-CN" altLang="en-US" sz="2200" b="1" dirty="0">
                <a:solidFill>
                  <a:srgbClr val="FF0000"/>
                </a:solidFill>
              </a:rPr>
              <a:t>数据与其语义是不可分的</a:t>
            </a:r>
            <a:r>
              <a:rPr lang="zh-CN" altLang="en-US" sz="2200" b="1" dirty="0"/>
              <a:t>，数据的形式不能完全表达其内容。</a:t>
            </a:r>
            <a:endParaRPr lang="en-US" altLang="zh-CN" sz="2200" b="1" dirty="0"/>
          </a:p>
          <a:p>
            <a:pPr lvl="1" algn="just">
              <a:lnSpc>
                <a:spcPct val="150000"/>
              </a:lnSpc>
              <a:spcBef>
                <a:spcPts val="600"/>
              </a:spcBef>
            </a:pPr>
            <a:r>
              <a:rPr lang="zh-CN" altLang="en-US" sz="2200" b="1" dirty="0"/>
              <a:t>一条数据（结构化数据）的语义描述举例：   </a:t>
            </a:r>
          </a:p>
          <a:p>
            <a:pPr>
              <a:buFont typeface="Wingdings" pitchFamily="2" charset="2"/>
              <a:buNone/>
            </a:pPr>
            <a:r>
              <a:rPr lang="en-US" altLang="zh-CN" sz="2000" dirty="0">
                <a:solidFill>
                  <a:srgbClr val="FF3300"/>
                </a:solidFill>
              </a:rPr>
              <a:t>	   </a:t>
            </a:r>
            <a:r>
              <a:rPr lang="zh-CN" altLang="en-US" sz="2000" dirty="0">
                <a:solidFill>
                  <a:srgbClr val="FF3300"/>
                </a:solidFill>
              </a:rPr>
              <a:t>（余颖，女，</a:t>
            </a:r>
            <a:r>
              <a:rPr lang="en-US" altLang="zh-CN" sz="2000" dirty="0">
                <a:solidFill>
                  <a:srgbClr val="FF3300"/>
                </a:solidFill>
              </a:rPr>
              <a:t>20</a:t>
            </a:r>
            <a:r>
              <a:rPr lang="zh-CN" altLang="en-US" sz="2000" dirty="0">
                <a:solidFill>
                  <a:srgbClr val="FF3300"/>
                </a:solidFill>
              </a:rPr>
              <a:t>，四川，销售部，</a:t>
            </a:r>
            <a:r>
              <a:rPr lang="en-US" altLang="zh-CN" sz="2000" dirty="0">
                <a:solidFill>
                  <a:srgbClr val="FF3300"/>
                </a:solidFill>
              </a:rPr>
              <a:t>2008</a:t>
            </a:r>
            <a:r>
              <a:rPr lang="zh-CN" altLang="en-US" sz="2000" dirty="0">
                <a:solidFill>
                  <a:srgbClr val="FF3300"/>
                </a:solidFill>
              </a:rPr>
              <a:t>，</a:t>
            </a:r>
            <a:r>
              <a:rPr lang="en-US" altLang="zh-CN" sz="2000" dirty="0">
                <a:solidFill>
                  <a:srgbClr val="FF3300"/>
                </a:solidFill>
              </a:rPr>
              <a:t>3000</a:t>
            </a:r>
            <a:r>
              <a:rPr lang="zh-CN" altLang="en-US" sz="2000" dirty="0">
                <a:solidFill>
                  <a:srgbClr val="FF3300"/>
                </a:solidFill>
              </a:rPr>
              <a:t>）</a:t>
            </a:r>
          </a:p>
          <a:p>
            <a:pPr lvl="2" algn="just">
              <a:lnSpc>
                <a:spcPct val="120000"/>
              </a:lnSpc>
            </a:pPr>
            <a:r>
              <a:rPr lang="zh-CN" altLang="en-US" b="1" dirty="0"/>
              <a:t>语义：姓名、性别、年龄、籍贯、部门、入职时间、工资</a:t>
            </a:r>
            <a:endParaRPr lang="en-US" altLang="zh-CN" b="1" dirty="0"/>
          </a:p>
          <a:p>
            <a:pPr lvl="2" algn="just">
              <a:lnSpc>
                <a:spcPct val="120000"/>
              </a:lnSpc>
            </a:pPr>
            <a:r>
              <a:rPr lang="zh-CN" altLang="en-US" b="1" dirty="0"/>
              <a:t>解释：余颖是公司职员，性别为女，年龄</a:t>
            </a:r>
            <a:r>
              <a:rPr lang="en-US" altLang="zh-CN" b="1" dirty="0"/>
              <a:t>20</a:t>
            </a:r>
            <a:r>
              <a:rPr lang="zh-CN" altLang="en-US" b="1" dirty="0"/>
              <a:t>岁，四川人，</a:t>
            </a:r>
            <a:r>
              <a:rPr lang="en-US" altLang="zh-CN" b="1" dirty="0"/>
              <a:t>2008</a:t>
            </a:r>
            <a:r>
              <a:rPr lang="zh-CN" altLang="en-US" b="1" dirty="0"/>
              <a:t>年进入公司销售部门，月薪</a:t>
            </a:r>
            <a:r>
              <a:rPr lang="en-US" altLang="zh-CN" b="1" dirty="0"/>
              <a:t>3000</a:t>
            </a:r>
            <a:r>
              <a:rPr lang="zh-CN" altLang="en-US" b="1" dirty="0"/>
              <a:t>元。</a:t>
            </a:r>
            <a:endParaRPr lang="en-US" altLang="zh-CN" b="1" dirty="0"/>
          </a:p>
          <a:p>
            <a:pPr lvl="2" algn="just">
              <a:lnSpc>
                <a:spcPct val="120000"/>
              </a:lnSpc>
            </a:pPr>
            <a:r>
              <a:rPr lang="zh-CN" altLang="en-US" b="1" dirty="0"/>
              <a:t>请问还能给出其他语义和解释吗？</a:t>
            </a:r>
          </a:p>
          <a:p>
            <a:pPr lvl="1" algn="just">
              <a:lnSpc>
                <a:spcPct val="120000"/>
              </a:lnSpc>
            </a:pPr>
            <a:r>
              <a:rPr lang="zh-CN" altLang="en-US" sz="2200" b="1" dirty="0"/>
              <a:t>不懂语义则无法解释。</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821264" y="120007"/>
            <a:ext cx="175695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a:t>
            </a:r>
          </a:p>
        </p:txBody>
      </p:sp>
      <p:sp>
        <p:nvSpPr>
          <p:cNvPr id="7"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20483" name="内容占位符 2"/>
          <p:cNvSpPr>
            <a:spLocks noGrp="1"/>
          </p:cNvSpPr>
          <p:nvPr>
            <p:ph idx="4294967295"/>
          </p:nvPr>
        </p:nvSpPr>
        <p:spPr bwMode="auto">
          <a:xfrm>
            <a:off x="0" y="1268413"/>
            <a:ext cx="822960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nSpc>
                <a:spcPct val="120000"/>
              </a:lnSpc>
            </a:pPr>
            <a:r>
              <a:rPr lang="zh-CN" altLang="en-US" sz="2200" b="1" dirty="0"/>
              <a:t>信息是经过加工处理的数据，是人们消化理解了的数据，是</a:t>
            </a:r>
            <a:r>
              <a:rPr lang="zh-CN" altLang="en-US" sz="2200" b="1" dirty="0">
                <a:solidFill>
                  <a:srgbClr val="FF0000"/>
                </a:solidFill>
              </a:rPr>
              <a:t>数据的具体含义</a:t>
            </a:r>
            <a:r>
              <a:rPr lang="zh-CN" altLang="en-US" sz="2200" b="1" dirty="0"/>
              <a:t>，是数据经过记录、分类、组织、连接或翻译后出现的意义。</a:t>
            </a:r>
          </a:p>
          <a:p>
            <a:pPr lvl="1">
              <a:lnSpc>
                <a:spcPct val="150000"/>
              </a:lnSpc>
            </a:pPr>
            <a:r>
              <a:rPr lang="zh-CN" altLang="en-US" sz="2200" b="1" dirty="0"/>
              <a:t>数据与信息既有联系又有区别。</a:t>
            </a:r>
          </a:p>
          <a:p>
            <a:pPr lvl="2">
              <a:lnSpc>
                <a:spcPct val="120000"/>
              </a:lnSpc>
              <a:spcBef>
                <a:spcPct val="20000"/>
              </a:spcBef>
            </a:pPr>
            <a:r>
              <a:rPr lang="zh-CN" altLang="en-US" b="1" dirty="0"/>
              <a:t>数据是信息的载体，而信息则是数据的具体含义。</a:t>
            </a:r>
            <a:endParaRPr lang="en-US" altLang="zh-CN" b="1" dirty="0"/>
          </a:p>
          <a:p>
            <a:pPr lvl="2">
              <a:lnSpc>
                <a:spcPct val="120000"/>
              </a:lnSpc>
              <a:spcBef>
                <a:spcPct val="20000"/>
              </a:spcBef>
            </a:pPr>
            <a:r>
              <a:rPr lang="zh-CN" altLang="en-US" b="1" dirty="0"/>
              <a:t>数据一般都可以表示成某种信息，但并非任何数据都能包含对人们来说有用的信息。</a:t>
            </a:r>
          </a:p>
          <a:p>
            <a:pPr lvl="2">
              <a:lnSpc>
                <a:spcPct val="120000"/>
              </a:lnSpc>
              <a:spcBef>
                <a:spcPct val="20000"/>
              </a:spcBef>
            </a:pPr>
            <a:r>
              <a:rPr lang="zh-CN" altLang="en-US" b="1" dirty="0"/>
              <a:t>信息是抽象的，不随数据设备所决定的数据形式而变化；而数据的表现形式却具有可选择性。     </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821264" y="120007"/>
            <a:ext cx="175695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信息</a:t>
            </a:r>
          </a:p>
        </p:txBody>
      </p:sp>
      <p:sp>
        <p:nvSpPr>
          <p:cNvPr id="7"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anim calcmode="lin" valueType="num">
                                      <p:cBhvr additive="base">
                                        <p:cTn id="11"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anim calcmode="lin" valueType="num">
                                      <p:cBhvr additive="base">
                                        <p:cTn id="1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additive="base">
                                        <p:cTn id="19"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20483" name="内容占位符 2"/>
          <p:cNvSpPr>
            <a:spLocks noGrp="1"/>
          </p:cNvSpPr>
          <p:nvPr>
            <p:ph idx="4294967295"/>
          </p:nvPr>
        </p:nvSpPr>
        <p:spPr bwMode="auto">
          <a:xfrm>
            <a:off x="817563" y="966788"/>
            <a:ext cx="8326437"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nSpc>
                <a:spcPct val="120000"/>
              </a:lnSpc>
            </a:pPr>
            <a:r>
              <a:rPr lang="zh-CN" altLang="en-US" sz="2000" b="1" dirty="0">
                <a:solidFill>
                  <a:srgbClr val="FF0000"/>
                </a:solidFill>
              </a:rPr>
              <a:t>知识</a:t>
            </a:r>
            <a:r>
              <a:rPr lang="zh-CN" altLang="en-US" sz="2000" b="1" dirty="0"/>
              <a:t>是从相关信息中过滤、提炼及加工而得到的有用资料</a:t>
            </a:r>
            <a:endParaRPr lang="en-US" altLang="zh-CN" sz="2000" b="1" dirty="0"/>
          </a:p>
          <a:p>
            <a:pPr lvl="2">
              <a:lnSpc>
                <a:spcPct val="120000"/>
              </a:lnSpc>
            </a:pPr>
            <a:r>
              <a:rPr lang="zh-CN" altLang="en-US" sz="1600" b="1" dirty="0"/>
              <a:t>知识将数据与信息、信息与信息在行动中的应用之间建立有意义的联系。</a:t>
            </a:r>
            <a:endParaRPr lang="en-US" altLang="zh-CN" sz="1600" b="1" dirty="0"/>
          </a:p>
          <a:p>
            <a:pPr lvl="2">
              <a:lnSpc>
                <a:spcPct val="120000"/>
              </a:lnSpc>
            </a:pPr>
            <a:r>
              <a:rPr lang="zh-CN" altLang="en-US" sz="1600" b="1" dirty="0"/>
              <a:t>知识基于推理和分析，还可能产生新的知识。</a:t>
            </a:r>
          </a:p>
          <a:p>
            <a:pPr lvl="1">
              <a:lnSpc>
                <a:spcPct val="120000"/>
              </a:lnSpc>
              <a:spcBef>
                <a:spcPts val="600"/>
              </a:spcBef>
            </a:pPr>
            <a:r>
              <a:rPr lang="zh-CN" altLang="en-US" sz="2000" b="1" dirty="0">
                <a:solidFill>
                  <a:srgbClr val="FF0000"/>
                </a:solidFill>
              </a:rPr>
              <a:t>智慧</a:t>
            </a:r>
            <a:r>
              <a:rPr lang="zh-CN" altLang="en-US" sz="2000" b="1" dirty="0"/>
              <a:t>表现为收集、加工、应用、传播</a:t>
            </a:r>
            <a:r>
              <a:rPr lang="zh-CN" altLang="en-US" sz="2000" b="1" dirty="0">
                <a:solidFill>
                  <a:srgbClr val="00B050"/>
                </a:solidFill>
              </a:rPr>
              <a:t>知识</a:t>
            </a:r>
            <a:r>
              <a:rPr lang="zh-CN" altLang="en-US" sz="2000" b="1" dirty="0"/>
              <a:t>的能力，通过</a:t>
            </a:r>
            <a:r>
              <a:rPr lang="zh-CN" altLang="en-US" sz="2000" b="1" dirty="0">
                <a:solidFill>
                  <a:srgbClr val="00B050"/>
                </a:solidFill>
              </a:rPr>
              <a:t>经验、阅历、见识</a:t>
            </a:r>
            <a:r>
              <a:rPr lang="zh-CN" altLang="en-US" sz="2000" b="1" dirty="0"/>
              <a:t>的累积，形成</a:t>
            </a:r>
            <a:r>
              <a:rPr lang="zh-CN" altLang="en-US" sz="2000" b="1" dirty="0">
                <a:solidFill>
                  <a:srgbClr val="FF0000"/>
                </a:solidFill>
              </a:rPr>
              <a:t>对事物的深刻认识</a:t>
            </a:r>
            <a:r>
              <a:rPr lang="zh-CN" altLang="en-US" sz="2000" b="1" dirty="0"/>
              <a:t>，以及</a:t>
            </a:r>
            <a:r>
              <a:rPr lang="zh-CN" altLang="en-US" sz="2000" b="1" dirty="0">
                <a:solidFill>
                  <a:srgbClr val="FF0000"/>
                </a:solidFill>
              </a:rPr>
              <a:t>对事物发展的前瞻性看法（预测）</a:t>
            </a:r>
            <a:r>
              <a:rPr lang="zh-CN" altLang="en-US" sz="2000" b="1" dirty="0"/>
              <a:t>，体现为判断能力。</a:t>
            </a:r>
            <a:endParaRPr lang="en-US" altLang="zh-CN" sz="2000" b="1"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821264" y="120007"/>
            <a:ext cx="25274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知识与智慧*</a:t>
            </a:r>
          </a:p>
        </p:txBody>
      </p:sp>
      <p:sp>
        <p:nvSpPr>
          <p:cNvPr id="7"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5161" b="2775"/>
          <a:stretch/>
        </p:blipFill>
        <p:spPr>
          <a:xfrm>
            <a:off x="2087820" y="3313371"/>
            <a:ext cx="5783025" cy="2884675"/>
          </a:xfrm>
          <a:prstGeom prst="rect">
            <a:avLst/>
          </a:prstGeom>
        </p:spPr>
      </p:pic>
    </p:spTree>
    <p:extLst>
      <p:ext uri="{BB962C8B-B14F-4D97-AF65-F5344CB8AC3E}">
        <p14:creationId xmlns:p14="http://schemas.microsoft.com/office/powerpoint/2010/main" val="338119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anim calcmode="lin" valueType="num">
                                      <p:cBhvr additive="base">
                                        <p:cTn id="7"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20483" name="内容占位符 2"/>
          <p:cNvSpPr>
            <a:spLocks noGrp="1"/>
          </p:cNvSpPr>
          <p:nvPr>
            <p:ph idx="4294967295"/>
          </p:nvPr>
        </p:nvSpPr>
        <p:spPr bwMode="auto">
          <a:xfrm>
            <a:off x="817563" y="966788"/>
            <a:ext cx="8326437"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nSpc>
                <a:spcPct val="120000"/>
              </a:lnSpc>
              <a:spcBef>
                <a:spcPts val="600"/>
              </a:spcBef>
            </a:pPr>
            <a:r>
              <a:rPr lang="zh-CN" altLang="en-US" sz="2200" b="1" dirty="0"/>
              <a:t>知识的演进层次，可以</a:t>
            </a:r>
            <a:r>
              <a:rPr lang="zh-CN" altLang="en-US" sz="2200" b="1" dirty="0">
                <a:solidFill>
                  <a:srgbClr val="FF0000"/>
                </a:solidFill>
              </a:rPr>
              <a:t>双向演进</a:t>
            </a:r>
            <a:endParaRPr lang="en-US" altLang="zh-CN" sz="2200" b="1" dirty="0">
              <a:solidFill>
                <a:srgbClr val="FF0000"/>
              </a:solidFill>
            </a:endParaRPr>
          </a:p>
          <a:p>
            <a:pPr lvl="2">
              <a:lnSpc>
                <a:spcPct val="120000"/>
              </a:lnSpc>
            </a:pPr>
            <a:r>
              <a:rPr lang="zh-CN" altLang="en-US" sz="1600" b="1" dirty="0"/>
              <a:t>从噪音中分拣出来数据，转化为信息，升级为知识，升华为智慧。</a:t>
            </a:r>
            <a:endParaRPr lang="en-US" altLang="zh-CN" sz="1600" b="1" dirty="0"/>
          </a:p>
          <a:p>
            <a:pPr lvl="2">
              <a:lnSpc>
                <a:spcPct val="120000"/>
              </a:lnSpc>
            </a:pPr>
            <a:r>
              <a:rPr lang="zh-CN" altLang="en-US" sz="1600" b="1" dirty="0"/>
              <a:t>反过来，随着信息生产与传播手段的极大丰富，知识生产的过程其实也是一个不断衰退的过程，从智慧传播为知识，从知识普及为信息，从信息变为记录的数据。</a:t>
            </a:r>
            <a:endParaRPr lang="en-US" altLang="zh-CN" sz="1600" b="1"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842342"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5161" b="2775"/>
          <a:stretch/>
        </p:blipFill>
        <p:spPr>
          <a:xfrm>
            <a:off x="1784396" y="3022426"/>
            <a:ext cx="5783025" cy="2884675"/>
          </a:xfrm>
          <a:prstGeom prst="rect">
            <a:avLst/>
          </a:prstGeom>
        </p:spPr>
      </p:pic>
      <p:sp>
        <p:nvSpPr>
          <p:cNvPr id="9" name="AutoShape 10">
            <a:extLst>
              <a:ext uri="{FF2B5EF4-FFF2-40B4-BE49-F238E27FC236}">
                <a16:creationId xmlns:a16="http://schemas.microsoft.com/office/drawing/2014/main" id="{94592DC0-27E8-4B64-820C-0D31598589D3}"/>
              </a:ext>
            </a:extLst>
          </p:cNvPr>
          <p:cNvSpPr>
            <a:spLocks noChangeArrowheads="1"/>
          </p:cNvSpPr>
          <p:nvPr/>
        </p:nvSpPr>
        <p:spPr bwMode="gray">
          <a:xfrm>
            <a:off x="4821264" y="120007"/>
            <a:ext cx="25274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知识与智慧*</a:t>
            </a:r>
          </a:p>
        </p:txBody>
      </p:sp>
    </p:spTree>
    <p:extLst>
      <p:ext uri="{BB962C8B-B14F-4D97-AF65-F5344CB8AC3E}">
        <p14:creationId xmlns:p14="http://schemas.microsoft.com/office/powerpoint/2010/main" val="67341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21507" name="内容占位符 2"/>
          <p:cNvSpPr>
            <a:spLocks noGrp="1"/>
          </p:cNvSpPr>
          <p:nvPr>
            <p:ph idx="4294967295"/>
          </p:nvPr>
        </p:nvSpPr>
        <p:spPr bwMode="auto">
          <a:xfrm>
            <a:off x="0" y="1268413"/>
            <a:ext cx="753745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20000"/>
              </a:lnSpc>
              <a:spcBef>
                <a:spcPts val="600"/>
              </a:spcBef>
            </a:pPr>
            <a:r>
              <a:rPr lang="zh-CN" altLang="en-US" sz="2200" b="1" dirty="0"/>
              <a:t>数据处理是指将</a:t>
            </a:r>
            <a:r>
              <a:rPr lang="zh-CN" altLang="en-US" sz="2200" b="1" dirty="0">
                <a:solidFill>
                  <a:srgbClr val="FF3300"/>
                </a:solidFill>
              </a:rPr>
              <a:t>数据转换成信息</a:t>
            </a:r>
            <a:r>
              <a:rPr lang="zh-CN" altLang="en-US" sz="2200" b="1" dirty="0"/>
              <a:t>的过程</a:t>
            </a:r>
          </a:p>
          <a:p>
            <a:pPr lvl="2">
              <a:lnSpc>
                <a:spcPct val="120000"/>
              </a:lnSpc>
            </a:pPr>
            <a:r>
              <a:rPr lang="zh-CN" altLang="en-US" sz="1600" b="1" dirty="0"/>
              <a:t>数据处理的基本目的是从大量、已知数据出发、根据事物之间的固有联系和规律，通过分析归纳、演绎推导等手段，提出对人们有价值、有意义的信息，作为决策的依据。</a:t>
            </a:r>
          </a:p>
          <a:p>
            <a:pPr lvl="2">
              <a:lnSpc>
                <a:spcPct val="120000"/>
              </a:lnSpc>
            </a:pPr>
            <a:r>
              <a:rPr lang="zh-CN" altLang="en-US" sz="1600" b="1" dirty="0"/>
              <a:t>数据的简单处理包括过程包含对数据的收集、存储、加工、分类、归并、计算、排序、转换、检索和传播等；</a:t>
            </a:r>
          </a:p>
          <a:p>
            <a:pPr lvl="2">
              <a:lnSpc>
                <a:spcPct val="120000"/>
              </a:lnSpc>
            </a:pPr>
            <a:r>
              <a:rPr lang="zh-CN" altLang="en-US" sz="1600" b="1" dirty="0"/>
              <a:t>数据的复杂处理可以使用统计学方法、数学模型、数据挖掘等对数据进行深层次加工。 </a:t>
            </a:r>
            <a:endParaRPr lang="en-US" altLang="zh-CN" sz="1600"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7"/>
            <a:ext cx="19070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数据处理</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0" y="1074738"/>
            <a:ext cx="8196263"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spcBef>
                <a:spcPct val="20000"/>
              </a:spcBef>
            </a:pPr>
            <a:r>
              <a:rPr lang="zh-CN" altLang="en-US" b="1" dirty="0"/>
              <a:t>数据库的定义 </a:t>
            </a:r>
          </a:p>
          <a:p>
            <a:pPr lvl="2" algn="just">
              <a:lnSpc>
                <a:spcPct val="150000"/>
              </a:lnSpc>
              <a:spcBef>
                <a:spcPct val="20000"/>
              </a:spcBef>
            </a:pPr>
            <a:r>
              <a:rPr lang="zh-CN" altLang="en-US" b="1" dirty="0">
                <a:latin typeface="Arial" panose="020B0604020202020204" pitchFamily="34" charset="0"/>
                <a:cs typeface="Arial" panose="020B0604020202020204" pitchFamily="34" charset="0"/>
              </a:rPr>
              <a:t>数据库（</a:t>
            </a:r>
            <a:r>
              <a:rPr lang="en-US" altLang="zh-CN" b="1" dirty="0">
                <a:latin typeface="Arial" panose="020B0604020202020204" pitchFamily="34" charset="0"/>
                <a:cs typeface="Arial" panose="020B0604020202020204" pitchFamily="34" charset="0"/>
              </a:rPr>
              <a:t>Database</a:t>
            </a:r>
            <a:r>
              <a:rPr lang="zh-CN" altLang="en-US" b="1" dirty="0">
                <a:latin typeface="Arial" panose="020B0604020202020204" pitchFamily="34" charset="0"/>
                <a:cs typeface="Arial" panose="020B0604020202020204" pitchFamily="34" charset="0"/>
              </a:rPr>
              <a:t>，简称 </a:t>
            </a:r>
            <a:r>
              <a:rPr lang="en-US" altLang="zh-CN" b="1" dirty="0">
                <a:latin typeface="Arial" panose="020B0604020202020204" pitchFamily="34" charset="0"/>
                <a:cs typeface="Arial" panose="020B0604020202020204" pitchFamily="34" charset="0"/>
              </a:rPr>
              <a:t>DB</a:t>
            </a:r>
            <a:r>
              <a:rPr lang="zh-CN" altLang="en-US" b="1" dirty="0">
                <a:latin typeface="Arial" panose="020B0604020202020204" pitchFamily="34" charset="0"/>
                <a:cs typeface="Arial" panose="020B0604020202020204" pitchFamily="34" charset="0"/>
              </a:rPr>
              <a:t>）是长期</a:t>
            </a:r>
            <a:r>
              <a:rPr lang="zh-CN" altLang="en-US" b="1" dirty="0"/>
              <a:t>储存在</a:t>
            </a:r>
            <a:r>
              <a:rPr lang="zh-CN" altLang="en-US" b="1" dirty="0">
                <a:solidFill>
                  <a:srgbClr val="FF0000"/>
                </a:solidFill>
              </a:rPr>
              <a:t>计算机内、有组织的、可共享的大量数据集合</a:t>
            </a:r>
            <a:r>
              <a:rPr lang="zh-CN" altLang="en-US" b="1" dirty="0"/>
              <a:t>。</a:t>
            </a:r>
          </a:p>
          <a:p>
            <a:pPr lvl="1" algn="just">
              <a:lnSpc>
                <a:spcPct val="150000"/>
              </a:lnSpc>
              <a:spcBef>
                <a:spcPct val="20000"/>
              </a:spcBef>
            </a:pPr>
            <a:r>
              <a:rPr lang="zh-CN" altLang="en-US" b="1" dirty="0"/>
              <a:t>数据库的特征</a:t>
            </a:r>
            <a:endParaRPr lang="en-US" altLang="zh-CN" b="1" dirty="0"/>
          </a:p>
          <a:p>
            <a:pPr lvl="2" algn="just">
              <a:lnSpc>
                <a:spcPct val="150000"/>
              </a:lnSpc>
              <a:spcBef>
                <a:spcPct val="20000"/>
              </a:spcBef>
            </a:pPr>
            <a:r>
              <a:rPr lang="zh-CN" altLang="en-US" b="1" dirty="0"/>
              <a:t>数据按一定的数据模型组织、描述和储存</a:t>
            </a:r>
          </a:p>
          <a:p>
            <a:pPr lvl="2" algn="just">
              <a:lnSpc>
                <a:spcPct val="150000"/>
              </a:lnSpc>
              <a:spcBef>
                <a:spcPct val="20000"/>
              </a:spcBef>
            </a:pPr>
            <a:r>
              <a:rPr lang="zh-CN" altLang="en-US" b="1" dirty="0"/>
              <a:t>可为各种用户共享</a:t>
            </a:r>
          </a:p>
          <a:p>
            <a:pPr lvl="2" algn="just">
              <a:lnSpc>
                <a:spcPct val="150000"/>
              </a:lnSpc>
              <a:spcBef>
                <a:spcPct val="20000"/>
              </a:spcBef>
            </a:pPr>
            <a:r>
              <a:rPr lang="zh-CN" altLang="en-US" b="1" dirty="0"/>
              <a:t>冗余度较小</a:t>
            </a:r>
          </a:p>
          <a:p>
            <a:pPr lvl="2" algn="just">
              <a:lnSpc>
                <a:spcPct val="150000"/>
              </a:lnSpc>
              <a:spcBef>
                <a:spcPct val="20000"/>
              </a:spcBef>
            </a:pPr>
            <a:r>
              <a:rPr lang="zh-CN" altLang="en-US" b="1" dirty="0"/>
              <a:t>数据独立性较高</a:t>
            </a:r>
          </a:p>
          <a:p>
            <a:pPr lvl="2" algn="just">
              <a:lnSpc>
                <a:spcPct val="150000"/>
              </a:lnSpc>
              <a:spcBef>
                <a:spcPct val="20000"/>
              </a:spcBef>
            </a:pPr>
            <a:r>
              <a:rPr lang="zh-CN" altLang="en-US" b="1" dirty="0"/>
              <a:t>易扩展</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7"/>
            <a:ext cx="19070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20492" name="Object 12"/>
          <p:cNvGraphicFramePr>
            <a:graphicFrameLocks noChangeAspect="1"/>
          </p:cNvGraphicFramePr>
          <p:nvPr>
            <p:extLst>
              <p:ext uri="{D42A27DB-BD31-4B8C-83A1-F6EECF244321}">
                <p14:modId xmlns:p14="http://schemas.microsoft.com/office/powerpoint/2010/main" val="2820011436"/>
              </p:ext>
            </p:extLst>
          </p:nvPr>
        </p:nvGraphicFramePr>
        <p:xfrm>
          <a:off x="3679873" y="3517900"/>
          <a:ext cx="5400675" cy="2833687"/>
        </p:xfrm>
        <a:graphic>
          <a:graphicData uri="http://schemas.openxmlformats.org/presentationml/2006/ole">
            <mc:AlternateContent xmlns:mc="http://schemas.openxmlformats.org/markup-compatibility/2006">
              <mc:Choice xmlns:v="urn:schemas-microsoft-com:vml" Requires="v">
                <p:oleObj spid="_x0000_s2050" name="文档" r:id="rId3" imgW="3401949" imgH="1676019" progId="">
                  <p:embed/>
                </p:oleObj>
              </mc:Choice>
              <mc:Fallback>
                <p:oleObj name="文档" r:id="rId3" imgW="3401949" imgH="1676019"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9873" y="3517900"/>
                        <a:ext cx="5400675" cy="283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492"/>
                                        </p:tgtEl>
                                        <p:attrNameLst>
                                          <p:attrName>style.visibility</p:attrName>
                                        </p:attrNameLst>
                                      </p:cBhvr>
                                      <p:to>
                                        <p:strVal val="visible"/>
                                      </p:to>
                                    </p:set>
                                    <p:anim calcmode="lin" valueType="num">
                                      <p:cBhvr additive="base">
                                        <p:cTn id="33" dur="500" fill="hold"/>
                                        <p:tgtEl>
                                          <p:spTgt spid="20492"/>
                                        </p:tgtEl>
                                        <p:attrNameLst>
                                          <p:attrName>ppt_x</p:attrName>
                                        </p:attrNameLst>
                                      </p:cBhvr>
                                      <p:tavLst>
                                        <p:tav tm="0">
                                          <p:val>
                                            <p:strVal val="#ppt_x"/>
                                          </p:val>
                                        </p:tav>
                                        <p:tav tm="100000">
                                          <p:val>
                                            <p:strVal val="#ppt_x"/>
                                          </p:val>
                                        </p:tav>
                                      </p:tavLst>
                                    </p:anim>
                                    <p:anim calcmode="lin" valueType="num">
                                      <p:cBhvr additive="base">
                                        <p:cTn id="34" dur="500" fill="hold"/>
                                        <p:tgtEl>
                                          <p:spTgt spid="20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0" y="1254125"/>
            <a:ext cx="8613775"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20000"/>
              </a:lnSpc>
              <a:spcBef>
                <a:spcPts val="600"/>
              </a:spcBef>
            </a:pPr>
            <a:r>
              <a:rPr lang="zh-CN" altLang="en-US" sz="2200" b="1" dirty="0"/>
              <a:t>数据库管理系统：</a:t>
            </a:r>
            <a:r>
              <a:rPr lang="en-US" altLang="zh-CN" sz="2000" b="1" dirty="0" err="1"/>
              <a:t>DataBase</a:t>
            </a:r>
            <a:r>
              <a:rPr lang="en-US" altLang="zh-CN" sz="2000" b="1" dirty="0"/>
              <a:t> Management System </a:t>
            </a:r>
            <a:r>
              <a:rPr lang="zh-CN" altLang="en-US" sz="2000" b="1" dirty="0"/>
              <a:t>（</a:t>
            </a:r>
            <a:r>
              <a:rPr lang="en-US" altLang="zh-CN" sz="2000" b="1" dirty="0"/>
              <a:t>DBMS</a:t>
            </a:r>
            <a:r>
              <a:rPr lang="zh-CN" altLang="en-US" sz="2000" b="1" dirty="0"/>
              <a:t>）</a:t>
            </a:r>
            <a:endParaRPr lang="en-US" altLang="zh-CN" sz="2000" b="1" dirty="0"/>
          </a:p>
          <a:p>
            <a:pPr lvl="1" algn="just">
              <a:lnSpc>
                <a:spcPct val="120000"/>
              </a:lnSpc>
              <a:spcBef>
                <a:spcPts val="600"/>
              </a:spcBef>
            </a:pPr>
            <a:r>
              <a:rPr lang="en-US" altLang="zh-CN" sz="2200" b="1" dirty="0"/>
              <a:t>DBMS</a:t>
            </a:r>
            <a:r>
              <a:rPr lang="zh-CN" altLang="en-US" sz="2200" b="1" dirty="0"/>
              <a:t>的定义</a:t>
            </a:r>
            <a:endParaRPr lang="en-US" altLang="zh-CN" sz="2200" b="1" dirty="0"/>
          </a:p>
          <a:p>
            <a:pPr lvl="2" algn="just">
              <a:lnSpc>
                <a:spcPct val="150000"/>
              </a:lnSpc>
              <a:spcBef>
                <a:spcPct val="20000"/>
              </a:spcBef>
            </a:pPr>
            <a:r>
              <a:rPr lang="zh-CN" altLang="en-US" b="1" dirty="0"/>
              <a:t>一种能让用户定义、创建和维护数据库，以及控制对数据库访问的软件系统</a:t>
            </a:r>
            <a:endParaRPr lang="en-US" altLang="zh-CN" b="1" dirty="0"/>
          </a:p>
          <a:p>
            <a:pPr lvl="1" algn="just">
              <a:lnSpc>
                <a:spcPct val="120000"/>
              </a:lnSpc>
              <a:spcBef>
                <a:spcPts val="600"/>
              </a:spcBef>
            </a:pPr>
            <a:r>
              <a:rPr lang="en-US" altLang="zh-CN" sz="2200" b="1" dirty="0"/>
              <a:t>DBMS </a:t>
            </a:r>
            <a:r>
              <a:rPr lang="zh-CN" altLang="en-US" sz="2200" b="1" dirty="0"/>
              <a:t>组成：</a:t>
            </a:r>
            <a:r>
              <a:rPr lang="zh-CN" altLang="en-US" sz="2200" b="1" dirty="0">
                <a:solidFill>
                  <a:srgbClr val="FF0000"/>
                </a:solidFill>
              </a:rPr>
              <a:t>查询处理器</a:t>
            </a:r>
            <a:r>
              <a:rPr lang="zh-CN" altLang="en-US" sz="2200" b="1" dirty="0"/>
              <a:t>和</a:t>
            </a:r>
            <a:r>
              <a:rPr lang="zh-CN" altLang="en-US" sz="2200" b="1" dirty="0">
                <a:solidFill>
                  <a:srgbClr val="FF0000"/>
                </a:solidFill>
              </a:rPr>
              <a:t>存储管理器</a:t>
            </a:r>
          </a:p>
          <a:p>
            <a:pPr lvl="2" algn="just">
              <a:lnSpc>
                <a:spcPct val="150000"/>
              </a:lnSpc>
              <a:spcBef>
                <a:spcPct val="20000"/>
              </a:spcBef>
            </a:pPr>
            <a:r>
              <a:rPr lang="zh-CN" altLang="en-US" b="1" dirty="0"/>
              <a:t>查询处理器主要有四部分：</a:t>
            </a:r>
            <a:r>
              <a:rPr lang="en-US" altLang="zh-CN" b="1" dirty="0"/>
              <a:t>DDL</a:t>
            </a:r>
            <a:r>
              <a:rPr lang="zh-CN" altLang="en-US" b="1" dirty="0"/>
              <a:t>编译器、</a:t>
            </a:r>
            <a:r>
              <a:rPr lang="en-US" altLang="zh-CN" b="1" dirty="0"/>
              <a:t>DML </a:t>
            </a:r>
            <a:r>
              <a:rPr lang="zh-CN" altLang="en-US" b="1" dirty="0"/>
              <a:t>编译器、嵌入式</a:t>
            </a:r>
            <a:r>
              <a:rPr lang="en-US" altLang="zh-CN" b="1" dirty="0"/>
              <a:t>DML</a:t>
            </a:r>
            <a:r>
              <a:rPr lang="zh-CN" altLang="en-US" b="1" dirty="0"/>
              <a:t>的预编译器及查询运行核心程序；</a:t>
            </a:r>
          </a:p>
          <a:p>
            <a:pPr lvl="2" algn="just">
              <a:lnSpc>
                <a:spcPct val="150000"/>
              </a:lnSpc>
              <a:spcBef>
                <a:spcPct val="20000"/>
              </a:spcBef>
            </a:pPr>
            <a:r>
              <a:rPr lang="zh-CN" altLang="en-US" b="1" dirty="0"/>
              <a:t>存储管理器主要有四个部分：授权和完整性管理器、事务管理器、文件管理器及缓冲区管理器。</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15363" name="内容占位符 2"/>
          <p:cNvSpPr>
            <a:spLocks noGrp="1"/>
          </p:cNvSpPr>
          <p:nvPr>
            <p:ph idx="4294967295"/>
          </p:nvPr>
        </p:nvSpPr>
        <p:spPr bwMode="auto">
          <a:xfrm>
            <a:off x="0" y="1268413"/>
            <a:ext cx="822960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本章学习目标</a:t>
            </a:r>
            <a:endParaRPr lang="en-US" altLang="zh-CN" dirty="0"/>
          </a:p>
          <a:p>
            <a:pPr lvl="1" eaLnBrk="1" hangingPunct="1">
              <a:lnSpc>
                <a:spcPct val="120000"/>
              </a:lnSpc>
            </a:pPr>
            <a:r>
              <a:rPr lang="zh-CN" altLang="en-US" b="1" dirty="0"/>
              <a:t>了解一些生活中的数据库应用实例</a:t>
            </a:r>
            <a:endParaRPr lang="en-US" altLang="zh-CN" b="1" dirty="0"/>
          </a:p>
          <a:p>
            <a:pPr lvl="1" eaLnBrk="1" hangingPunct="1">
              <a:lnSpc>
                <a:spcPct val="120000"/>
              </a:lnSpc>
            </a:pPr>
            <a:r>
              <a:rPr lang="zh-CN" altLang="en-US" b="1" dirty="0"/>
              <a:t>掌握数据库的基本概念和相关术语 </a:t>
            </a:r>
          </a:p>
          <a:p>
            <a:pPr lvl="1" eaLnBrk="1" hangingPunct="1">
              <a:lnSpc>
                <a:spcPct val="120000"/>
              </a:lnSpc>
            </a:pPr>
            <a:r>
              <a:rPr lang="zh-CN" altLang="en-US" b="1" dirty="0"/>
              <a:t>了解数据库管理技术发展阶段 </a:t>
            </a:r>
          </a:p>
          <a:p>
            <a:pPr lvl="1" eaLnBrk="1" hangingPunct="1">
              <a:lnSpc>
                <a:spcPct val="120000"/>
              </a:lnSpc>
            </a:pPr>
            <a:r>
              <a:rPr lang="zh-CN" altLang="en-US" b="1" dirty="0"/>
              <a:t>掌握数据库系统构成</a:t>
            </a:r>
          </a:p>
          <a:p>
            <a:pPr lvl="1" eaLnBrk="1" hangingPunct="1">
              <a:lnSpc>
                <a:spcPct val="120000"/>
              </a:lnSpc>
            </a:pPr>
            <a:r>
              <a:rPr lang="zh-CN" altLang="en-US" b="1" dirty="0"/>
              <a:t>理解数据库系统模式结构</a:t>
            </a:r>
            <a:endParaRPr lang="en-US" altLang="zh-CN" b="1" dirty="0"/>
          </a:p>
          <a:p>
            <a:pPr lvl="1" eaLnBrk="1" hangingPunct="1">
              <a:lnSpc>
                <a:spcPct val="120000"/>
              </a:lnSpc>
            </a:pPr>
            <a:r>
              <a:rPr lang="zh-CN" altLang="en-US" b="1" dirty="0"/>
              <a:t>了解数据库管理系统的工作过程 </a:t>
            </a:r>
          </a:p>
          <a:p>
            <a:pPr lvl="1"/>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0" y="1254125"/>
            <a:ext cx="514985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spcBef>
                <a:spcPct val="20000"/>
              </a:spcBef>
            </a:pPr>
            <a:r>
              <a:rPr lang="en-US" altLang="zh-CN" dirty="0"/>
              <a:t>DBMS</a:t>
            </a:r>
            <a:r>
              <a:rPr lang="zh-CN" altLang="en-US" dirty="0"/>
              <a:t>功能 ：</a:t>
            </a:r>
            <a:r>
              <a:rPr lang="zh-CN" altLang="en-US" b="1" dirty="0">
                <a:solidFill>
                  <a:srgbClr val="FF0000"/>
                </a:solidFill>
              </a:rPr>
              <a:t>数据库定义功能</a:t>
            </a:r>
            <a:endParaRPr lang="en-US" altLang="zh-CN" b="1" dirty="0">
              <a:solidFill>
                <a:srgbClr val="FF0000"/>
              </a:solidFill>
            </a:endParaRPr>
          </a:p>
          <a:p>
            <a:pPr lvl="2" algn="just">
              <a:lnSpc>
                <a:spcPct val="120000"/>
              </a:lnSpc>
              <a:spcBef>
                <a:spcPct val="20000"/>
              </a:spcBef>
            </a:pPr>
            <a:r>
              <a:rPr lang="zh-CN" altLang="en-US" b="1" dirty="0"/>
              <a:t>提供数据定义语言（</a:t>
            </a:r>
            <a:r>
              <a:rPr lang="en-US" altLang="zh-CN" b="1" dirty="0"/>
              <a:t>DDL</a:t>
            </a:r>
            <a:r>
              <a:rPr lang="zh-CN" altLang="en-US" b="1" dirty="0"/>
              <a:t>，</a:t>
            </a:r>
            <a:r>
              <a:rPr lang="en-US" altLang="zh-CN" b="1" dirty="0"/>
              <a:t>Data Define Language</a:t>
            </a:r>
            <a:r>
              <a:rPr lang="zh-CN" altLang="en-US" b="1" dirty="0"/>
              <a:t>）对各级数据模式进行精确定义，包括创建模式（</a:t>
            </a:r>
            <a:r>
              <a:rPr lang="en-US" altLang="zh-CN" b="1" dirty="0"/>
              <a:t>schema</a:t>
            </a:r>
            <a:r>
              <a:rPr lang="zh-CN" altLang="en-US" b="1" dirty="0"/>
              <a:t>）数据库（</a:t>
            </a:r>
            <a:r>
              <a:rPr lang="en-US" altLang="zh-CN" b="1" dirty="0"/>
              <a:t>database</a:t>
            </a:r>
            <a:r>
              <a:rPr lang="zh-CN" altLang="en-US" b="1" dirty="0"/>
              <a:t>）、表（</a:t>
            </a:r>
            <a:r>
              <a:rPr lang="en-US" altLang="zh-CN" b="1" dirty="0"/>
              <a:t>table</a:t>
            </a:r>
            <a:r>
              <a:rPr lang="zh-CN" altLang="en-US" b="1" dirty="0"/>
              <a:t>）、视图（</a:t>
            </a:r>
            <a:r>
              <a:rPr lang="en-US" altLang="zh-CN" b="1" dirty="0"/>
              <a:t>view</a:t>
            </a:r>
            <a:r>
              <a:rPr lang="zh-CN" altLang="en-US" b="1" dirty="0"/>
              <a:t>）等等。</a:t>
            </a:r>
            <a:endParaRPr lang="en-US" altLang="zh-CN"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9" y="2650836"/>
            <a:ext cx="3537885" cy="356206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0" y="1074738"/>
            <a:ext cx="4903788"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spcBef>
                <a:spcPct val="20000"/>
              </a:spcBef>
            </a:pPr>
            <a:r>
              <a:rPr lang="en-US" altLang="zh-CN" dirty="0"/>
              <a:t>DBMS</a:t>
            </a:r>
            <a:r>
              <a:rPr lang="zh-CN" altLang="en-US" dirty="0"/>
              <a:t>功能 ： </a:t>
            </a:r>
            <a:r>
              <a:rPr lang="zh-CN" altLang="en-US" b="1" dirty="0">
                <a:solidFill>
                  <a:srgbClr val="FF0000"/>
                </a:solidFill>
              </a:rPr>
              <a:t>数据操纵功能</a:t>
            </a:r>
          </a:p>
          <a:p>
            <a:pPr lvl="2" algn="just">
              <a:lnSpc>
                <a:spcPct val="120000"/>
              </a:lnSpc>
              <a:spcBef>
                <a:spcPct val="20000"/>
              </a:spcBef>
            </a:pPr>
            <a:r>
              <a:rPr lang="zh-CN" altLang="en-US" b="1" dirty="0"/>
              <a:t>数据库管理系统提供数据操纵语言（</a:t>
            </a:r>
            <a:r>
              <a:rPr lang="en-US" altLang="zh-CN" b="1" dirty="0"/>
              <a:t>DML</a:t>
            </a:r>
            <a:r>
              <a:rPr lang="zh-CN" altLang="en-US" b="1" dirty="0"/>
              <a:t>，</a:t>
            </a:r>
            <a:r>
              <a:rPr lang="en-US" altLang="zh-CN" b="1" dirty="0"/>
              <a:t>Data Manipulation Language</a:t>
            </a:r>
            <a:r>
              <a:rPr lang="zh-CN" altLang="en-US" b="1" dirty="0"/>
              <a:t>），可以对数据库中的数据进行追加、插入、修改、删除、检索等操作。</a:t>
            </a:r>
          </a:p>
          <a:p>
            <a:pPr lvl="1" algn="just">
              <a:lnSpc>
                <a:spcPct val="150000"/>
              </a:lnSpc>
              <a:spcBef>
                <a:spcPct val="20000"/>
              </a:spcBef>
            </a:pPr>
            <a:endParaRPr lang="en-US" altLang="zh-CN"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582" y="2434250"/>
            <a:ext cx="3711720" cy="3737084"/>
          </a:xfrm>
          <a:prstGeom prst="rect">
            <a:avLst/>
          </a:prstGeom>
        </p:spPr>
      </p:pic>
    </p:spTree>
    <p:extLst>
      <p:ext uri="{BB962C8B-B14F-4D97-AF65-F5344CB8AC3E}">
        <p14:creationId xmlns:p14="http://schemas.microsoft.com/office/powerpoint/2010/main" val="216289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24579" name="内容占位符 2"/>
          <p:cNvSpPr>
            <a:spLocks noGrp="1"/>
          </p:cNvSpPr>
          <p:nvPr>
            <p:ph idx="4294967295"/>
          </p:nvPr>
        </p:nvSpPr>
        <p:spPr bwMode="auto">
          <a:xfrm>
            <a:off x="0" y="1254125"/>
            <a:ext cx="7878763"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gn="just">
              <a:lnSpc>
                <a:spcPct val="150000"/>
              </a:lnSpc>
              <a:spcBef>
                <a:spcPct val="20000"/>
              </a:spcBef>
            </a:pPr>
            <a:r>
              <a:rPr lang="en-US" altLang="zh-CN" dirty="0"/>
              <a:t>DBMS</a:t>
            </a:r>
            <a:r>
              <a:rPr lang="zh-CN" altLang="en-US" dirty="0"/>
              <a:t>功能 ：</a:t>
            </a:r>
            <a:r>
              <a:rPr lang="zh-CN" altLang="en-US" b="1" dirty="0">
                <a:solidFill>
                  <a:srgbClr val="FF0000"/>
                </a:solidFill>
              </a:rPr>
              <a:t>数据库运行控制功能</a:t>
            </a:r>
          </a:p>
          <a:p>
            <a:pPr lvl="2" algn="just">
              <a:lnSpc>
                <a:spcPct val="150000"/>
              </a:lnSpc>
              <a:spcBef>
                <a:spcPct val="20000"/>
              </a:spcBef>
            </a:pPr>
            <a:r>
              <a:rPr lang="zh-CN" altLang="en-US" b="1" dirty="0"/>
              <a:t>提供数据控制语言（</a:t>
            </a:r>
            <a:r>
              <a:rPr lang="en-US" altLang="zh-CN" b="1" dirty="0"/>
              <a:t>DCL</a:t>
            </a:r>
            <a:r>
              <a:rPr lang="zh-CN" altLang="en-US" b="1" dirty="0"/>
              <a:t>，</a:t>
            </a:r>
            <a:r>
              <a:rPr lang="en-US" altLang="zh-CN" b="1" dirty="0"/>
              <a:t>Data Control Language</a:t>
            </a:r>
            <a:r>
              <a:rPr lang="zh-CN" altLang="en-US" b="1" dirty="0"/>
              <a:t>）</a:t>
            </a:r>
          </a:p>
          <a:p>
            <a:pPr lvl="2" algn="just">
              <a:lnSpc>
                <a:spcPct val="150000"/>
              </a:lnSpc>
              <a:spcBef>
                <a:spcPct val="20000"/>
              </a:spcBef>
            </a:pPr>
            <a:r>
              <a:rPr lang="zh-CN" altLang="en-US" b="1" dirty="0"/>
              <a:t>数据库的恢复</a:t>
            </a:r>
            <a:endParaRPr lang="en-US" altLang="zh-CN" b="1" dirty="0"/>
          </a:p>
          <a:p>
            <a:pPr lvl="2" algn="just">
              <a:lnSpc>
                <a:spcPct val="150000"/>
              </a:lnSpc>
              <a:spcBef>
                <a:spcPct val="20000"/>
              </a:spcBef>
            </a:pPr>
            <a:r>
              <a:rPr lang="zh-CN" altLang="en-US" b="1" dirty="0"/>
              <a:t>数据库的并发控制</a:t>
            </a:r>
            <a:endParaRPr lang="en-US" altLang="zh-CN" b="1" dirty="0"/>
          </a:p>
          <a:p>
            <a:pPr lvl="2" algn="just">
              <a:lnSpc>
                <a:spcPct val="150000"/>
              </a:lnSpc>
              <a:spcBef>
                <a:spcPct val="20000"/>
              </a:spcBef>
            </a:pPr>
            <a:r>
              <a:rPr lang="zh-CN" altLang="en-US" b="1" dirty="0"/>
              <a:t>数据完整性控制</a:t>
            </a:r>
            <a:endParaRPr lang="en-US" altLang="zh-CN" b="1" dirty="0"/>
          </a:p>
          <a:p>
            <a:pPr lvl="2" algn="just">
              <a:lnSpc>
                <a:spcPct val="150000"/>
              </a:lnSpc>
              <a:spcBef>
                <a:spcPct val="20000"/>
              </a:spcBef>
            </a:pPr>
            <a:r>
              <a:rPr lang="zh-CN" altLang="en-US" b="1" dirty="0"/>
              <a:t>数据安全性控制。</a:t>
            </a:r>
            <a:endParaRPr lang="en-US" altLang="zh-CN"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583" y="2279438"/>
            <a:ext cx="3642446" cy="366733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a:xfrm>
            <a:off x="0" y="1254125"/>
            <a:ext cx="5384800" cy="4692650"/>
          </a:xfrm>
          <a:prstGeom prst="rect">
            <a:avLst/>
          </a:prstGeom>
        </p:spPr>
        <p:txBody>
          <a:bodyPr/>
          <a:lstStyle/>
          <a:p>
            <a:pPr lvl="1" algn="just">
              <a:lnSpc>
                <a:spcPct val="150000"/>
              </a:lnSpc>
              <a:spcBef>
                <a:spcPct val="20000"/>
              </a:spcBef>
              <a:defRPr/>
            </a:pPr>
            <a:r>
              <a:rPr lang="en-US" altLang="zh-CN" dirty="0"/>
              <a:t>DBMS</a:t>
            </a:r>
            <a:r>
              <a:rPr lang="zh-CN" altLang="en-US" dirty="0"/>
              <a:t>功能 ：</a:t>
            </a:r>
            <a:r>
              <a:rPr lang="zh-CN" altLang="en-US" b="1" dirty="0">
                <a:solidFill>
                  <a:srgbClr val="FF0000"/>
                </a:solidFill>
              </a:rPr>
              <a:t>数据库的维护功能</a:t>
            </a:r>
          </a:p>
          <a:p>
            <a:pPr marL="1200150" lvl="2" indent="-342900">
              <a:lnSpc>
                <a:spcPct val="120000"/>
              </a:lnSpc>
              <a:spcBef>
                <a:spcPct val="20000"/>
              </a:spcBef>
              <a:defRPr/>
            </a:pPr>
            <a:r>
              <a:rPr lang="zh-CN" altLang="en-US" b="1" dirty="0"/>
              <a:t>包括数据库的初始数据的载入、转换功能、数据库的转储功能、数据库的重组织功能和性质监视、分析功能等。</a:t>
            </a:r>
            <a:endParaRPr lang="en-US" altLang="zh-CN" b="1" dirty="0"/>
          </a:p>
          <a:p>
            <a:pPr marL="1200150" lvl="2" indent="-342900">
              <a:lnSpc>
                <a:spcPct val="120000"/>
              </a:lnSpc>
              <a:spcBef>
                <a:spcPct val="20000"/>
              </a:spcBef>
              <a:defRPr/>
            </a:pPr>
            <a:r>
              <a:rPr lang="zh-CN" altLang="en-US" b="1" dirty="0"/>
              <a:t>这些功能大都由各个实用程序来完成。例如装配程序（装配数据库）、重组程序（重新组织数据库）、日志程序（用于更新操作和数据库的恢复）、统计分析程序等。</a:t>
            </a:r>
            <a:endParaRPr lang="en-US" altLang="zh-CN"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217" y="2021596"/>
            <a:ext cx="3386245" cy="34093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a:xfrm>
            <a:off x="0" y="1254125"/>
            <a:ext cx="4900613" cy="4692650"/>
          </a:xfrm>
          <a:prstGeom prst="rect">
            <a:avLst/>
          </a:prstGeom>
        </p:spPr>
        <p:txBody>
          <a:bodyPr/>
          <a:lstStyle/>
          <a:p>
            <a:pPr lvl="1" algn="just">
              <a:lnSpc>
                <a:spcPct val="150000"/>
              </a:lnSpc>
              <a:spcBef>
                <a:spcPct val="20000"/>
              </a:spcBef>
              <a:defRPr/>
            </a:pPr>
            <a:r>
              <a:rPr lang="en-US" altLang="zh-CN" dirty="0"/>
              <a:t>DBMS</a:t>
            </a:r>
            <a:r>
              <a:rPr lang="zh-CN" altLang="en-US" dirty="0"/>
              <a:t>功能 ：</a:t>
            </a:r>
            <a:r>
              <a:rPr lang="zh-CN" altLang="en-US" b="1" dirty="0">
                <a:solidFill>
                  <a:srgbClr val="FF0000"/>
                </a:solidFill>
              </a:rPr>
              <a:t>数据字典</a:t>
            </a:r>
          </a:p>
          <a:p>
            <a:pPr marL="1200150" lvl="2" indent="-342900">
              <a:lnSpc>
                <a:spcPct val="120000"/>
              </a:lnSpc>
              <a:spcBef>
                <a:spcPct val="20000"/>
              </a:spcBef>
              <a:defRPr/>
            </a:pPr>
            <a:r>
              <a:rPr lang="zh-CN" altLang="en-US" b="1" dirty="0"/>
              <a:t>数据字典</a:t>
            </a:r>
            <a:r>
              <a:rPr lang="en-US" altLang="zh-CN" b="1" dirty="0"/>
              <a:t>(Data Dictionary</a:t>
            </a:r>
            <a:r>
              <a:rPr lang="zh-CN" altLang="en-US" b="1" dirty="0"/>
              <a:t>，记为</a:t>
            </a:r>
            <a:r>
              <a:rPr lang="en-US" altLang="zh-CN" b="1" dirty="0"/>
              <a:t>DD)</a:t>
            </a:r>
            <a:r>
              <a:rPr lang="zh-CN" altLang="en-US" b="1" dirty="0"/>
              <a:t>。</a:t>
            </a:r>
            <a:r>
              <a:rPr lang="en-US" altLang="zh-CN" b="1" dirty="0"/>
              <a:t>DD</a:t>
            </a:r>
            <a:r>
              <a:rPr lang="zh-CN" altLang="en-US" b="1" dirty="0"/>
              <a:t>中存放着数据库三级结构的描述。对于数据库的操作都要通过查阅</a:t>
            </a:r>
            <a:r>
              <a:rPr lang="en-US" altLang="zh-CN" b="1" dirty="0"/>
              <a:t>DD</a:t>
            </a:r>
            <a:r>
              <a:rPr lang="zh-CN" altLang="en-US" b="1" dirty="0"/>
              <a:t>进行。</a:t>
            </a:r>
            <a:endParaRPr lang="en-US" altLang="zh-CN" b="1" dirty="0"/>
          </a:p>
          <a:p>
            <a:pPr marL="1200150" lvl="2" indent="-342900">
              <a:lnSpc>
                <a:spcPct val="120000"/>
              </a:lnSpc>
              <a:spcBef>
                <a:spcPct val="20000"/>
              </a:spcBef>
              <a:defRPr/>
            </a:pPr>
            <a:r>
              <a:rPr lang="zh-CN" altLang="en-US" b="1" dirty="0"/>
              <a:t>现在有的大型系统中，把</a:t>
            </a:r>
            <a:r>
              <a:rPr lang="en-US" altLang="zh-CN" b="1" dirty="0"/>
              <a:t>DD</a:t>
            </a:r>
            <a:r>
              <a:rPr lang="zh-CN" altLang="en-US" b="1" dirty="0"/>
              <a:t>单独抽出来自成一个系统，成为一个软件工具，使得</a:t>
            </a:r>
            <a:r>
              <a:rPr lang="en-US" altLang="zh-CN" b="1" dirty="0"/>
              <a:t>DD</a:t>
            </a:r>
            <a:r>
              <a:rPr lang="zh-CN" altLang="en-US" b="1" dirty="0"/>
              <a:t>成为一个比</a:t>
            </a:r>
            <a:r>
              <a:rPr lang="en-US" altLang="zh-CN" b="1" dirty="0"/>
              <a:t>DBMS</a:t>
            </a:r>
            <a:r>
              <a:rPr lang="zh-CN" altLang="en-US" b="1" dirty="0"/>
              <a:t>更高级的用户和数据库之间的接口。</a:t>
            </a:r>
            <a:endParaRPr lang="en-US" altLang="zh-CN" b="1" dirty="0"/>
          </a:p>
          <a:p>
            <a:pPr marL="800100" lvl="1" indent="-342900">
              <a:lnSpc>
                <a:spcPct val="120000"/>
              </a:lnSpc>
              <a:spcBef>
                <a:spcPct val="20000"/>
              </a:spcBef>
              <a:defRPr/>
            </a:pPr>
            <a:endParaRPr lang="en-US" altLang="zh-CN"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3039849"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数据库管理系统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691" y="1743357"/>
            <a:ext cx="3386245" cy="3409386"/>
          </a:xfrm>
          <a:prstGeom prst="rect">
            <a:avLst/>
          </a:prstGeom>
        </p:spPr>
      </p:pic>
    </p:spTree>
    <p:extLst>
      <p:ext uri="{BB962C8B-B14F-4D97-AF65-F5344CB8AC3E}">
        <p14:creationId xmlns:p14="http://schemas.microsoft.com/office/powerpoint/2010/main" val="2586059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a:xfrm>
            <a:off x="0" y="1087438"/>
            <a:ext cx="8196263" cy="4967287"/>
          </a:xfrm>
          <a:prstGeom prst="rect">
            <a:avLst/>
          </a:prstGeom>
        </p:spPr>
        <p:txBody>
          <a:bodyPr/>
          <a:lstStyle/>
          <a:p>
            <a:pPr lvl="1" algn="just">
              <a:lnSpc>
                <a:spcPct val="150000"/>
              </a:lnSpc>
              <a:spcBef>
                <a:spcPct val="20000"/>
              </a:spcBef>
              <a:defRPr/>
            </a:pPr>
            <a:r>
              <a:rPr lang="zh-CN" altLang="en-US" b="1" dirty="0"/>
              <a:t>定义</a:t>
            </a:r>
          </a:p>
          <a:p>
            <a:pPr marL="1200150" lvl="2" indent="-342900">
              <a:lnSpc>
                <a:spcPct val="120000"/>
              </a:lnSpc>
              <a:spcBef>
                <a:spcPct val="20000"/>
              </a:spcBef>
              <a:defRPr/>
            </a:pPr>
            <a:r>
              <a:rPr lang="zh-CN" altLang="en-US" b="1" dirty="0"/>
              <a:t>数据库系统（</a:t>
            </a:r>
            <a:r>
              <a:rPr lang="en-US" altLang="zh-CN" b="1" dirty="0"/>
              <a:t>Database System</a:t>
            </a:r>
            <a:r>
              <a:rPr lang="zh-CN" altLang="en-US" b="1" dirty="0"/>
              <a:t>，简称</a:t>
            </a:r>
            <a:r>
              <a:rPr lang="en-US" altLang="zh-CN" b="1" dirty="0"/>
              <a:t>DBS</a:t>
            </a:r>
            <a:r>
              <a:rPr lang="zh-CN" altLang="en-US" b="1" dirty="0"/>
              <a:t>）是指在计算机系统中引入数据库后的系统构成。</a:t>
            </a:r>
          </a:p>
          <a:p>
            <a:pPr marL="1200150" lvl="2" indent="-342900">
              <a:lnSpc>
                <a:spcPct val="120000"/>
              </a:lnSpc>
              <a:spcBef>
                <a:spcPct val="20000"/>
              </a:spcBef>
              <a:defRPr/>
            </a:pPr>
            <a:r>
              <a:rPr lang="zh-CN" altLang="en-US" b="1" dirty="0"/>
              <a:t>注：在不引起混淆的情况下常常把数据库系统简称为数据库。</a:t>
            </a:r>
          </a:p>
          <a:p>
            <a:pPr lvl="1" algn="just">
              <a:lnSpc>
                <a:spcPct val="150000"/>
              </a:lnSpc>
              <a:spcBef>
                <a:spcPct val="20000"/>
              </a:spcBef>
              <a:defRPr/>
            </a:pPr>
            <a:r>
              <a:rPr lang="zh-CN" altLang="en-US" b="1" dirty="0"/>
              <a:t>组成      </a:t>
            </a:r>
          </a:p>
          <a:p>
            <a:pPr marL="1200150" lvl="2" indent="-342900">
              <a:lnSpc>
                <a:spcPct val="120000"/>
              </a:lnSpc>
              <a:spcBef>
                <a:spcPct val="20000"/>
              </a:spcBef>
              <a:defRPr/>
            </a:pPr>
            <a:r>
              <a:rPr lang="zh-CN" altLang="en-US" b="1" dirty="0"/>
              <a:t>硬件系统</a:t>
            </a:r>
          </a:p>
          <a:p>
            <a:pPr marL="1200150" lvl="2" indent="-342900">
              <a:lnSpc>
                <a:spcPct val="120000"/>
              </a:lnSpc>
              <a:spcBef>
                <a:spcPct val="20000"/>
              </a:spcBef>
              <a:defRPr/>
            </a:pPr>
            <a:r>
              <a:rPr lang="zh-CN" altLang="en-US" b="1" dirty="0"/>
              <a:t>数据库集合</a:t>
            </a:r>
          </a:p>
          <a:p>
            <a:pPr marL="1200150" lvl="2" indent="-342900">
              <a:lnSpc>
                <a:spcPct val="120000"/>
              </a:lnSpc>
              <a:spcBef>
                <a:spcPct val="20000"/>
              </a:spcBef>
              <a:defRPr/>
            </a:pPr>
            <a:r>
              <a:rPr lang="zh-CN" altLang="en-US" b="1" dirty="0"/>
              <a:t>数据库管理系统及相关软件</a:t>
            </a:r>
          </a:p>
          <a:p>
            <a:pPr marL="1200150" lvl="2" indent="-342900">
              <a:lnSpc>
                <a:spcPct val="120000"/>
              </a:lnSpc>
              <a:spcBef>
                <a:spcPct val="20000"/>
              </a:spcBef>
              <a:defRPr/>
            </a:pPr>
            <a:r>
              <a:rPr lang="zh-CN" altLang="en-US" b="1" dirty="0"/>
              <a:t>数据库管理员（</a:t>
            </a:r>
            <a:r>
              <a:rPr lang="en-US" altLang="zh-CN" b="1" dirty="0"/>
              <a:t>DBA</a:t>
            </a:r>
            <a:r>
              <a:rPr lang="zh-CN" altLang="en-US" b="1" dirty="0"/>
              <a:t>）</a:t>
            </a:r>
          </a:p>
          <a:p>
            <a:pPr marL="1200150" lvl="2" indent="-342900">
              <a:lnSpc>
                <a:spcPct val="120000"/>
              </a:lnSpc>
              <a:spcBef>
                <a:spcPct val="20000"/>
              </a:spcBef>
              <a:defRPr/>
            </a:pPr>
            <a:r>
              <a:rPr lang="zh-CN" altLang="en-US" b="1" dirty="0"/>
              <a:t>用户</a:t>
            </a:r>
            <a:endParaRPr lang="en-US" altLang="zh-CN" b="1" dirty="0"/>
          </a:p>
          <a:p>
            <a:pPr marL="800100" lvl="1" indent="-342900">
              <a:lnSpc>
                <a:spcPct val="120000"/>
              </a:lnSpc>
              <a:spcBef>
                <a:spcPct val="20000"/>
              </a:spcBef>
              <a:defRPr/>
            </a:pPr>
            <a:endParaRPr lang="en-US" altLang="zh-CN"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233016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数据库系统</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8" name="Picture 2"/>
          <p:cNvPicPr>
            <a:picLocks noChangeAspect="1" noChangeArrowheads="1"/>
          </p:cNvPicPr>
          <p:nvPr/>
        </p:nvPicPr>
        <p:blipFill>
          <a:blip r:embed="rId2"/>
          <a:srcRect/>
          <a:stretch>
            <a:fillRect/>
          </a:stretch>
        </p:blipFill>
        <p:spPr bwMode="auto">
          <a:xfrm>
            <a:off x="5112327" y="3175686"/>
            <a:ext cx="3131127" cy="2771089"/>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1215072"/>
            <a:ext cx="7315200" cy="932383"/>
          </a:xfrm>
          <a:prstGeom prst="rect">
            <a:avLst/>
          </a:prstGeom>
        </p:spPr>
        <p:style>
          <a:lnRef idx="2">
            <a:schemeClr val="accent2"/>
          </a:lnRef>
          <a:fillRef idx="1">
            <a:schemeClr val="lt1"/>
          </a:fillRef>
          <a:effectRef idx="0">
            <a:schemeClr val="accent2"/>
          </a:effectRef>
          <a:fontRef idx="minor">
            <a:schemeClr val="dk1"/>
          </a:fontRef>
        </p:style>
        <p:txBody>
          <a:bodyPr vert="horz" wrap="square"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三者之间的关系是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_______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708150" y="2147455"/>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708150" y="3004705"/>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p>
        </p:txBody>
      </p:sp>
      <p:sp>
        <p:nvSpPr>
          <p:cNvPr id="8" name="文本框 7"/>
          <p:cNvSpPr txBox="1"/>
          <p:nvPr>
            <p:custDataLst>
              <p:tags r:id="rId5"/>
            </p:custDataLst>
          </p:nvPr>
        </p:nvSpPr>
        <p:spPr>
          <a:xfrm>
            <a:off x="1708150" y="3861955"/>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DBMS</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包括</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DBS</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708150" y="4719205"/>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不能相互包括</a:t>
            </a:r>
          </a:p>
        </p:txBody>
      </p:sp>
      <p:sp>
        <p:nvSpPr>
          <p:cNvPr id="10" name="椭圆 9"/>
          <p:cNvSpPr>
            <a:spLocks noChangeAspect="1"/>
          </p:cNvSpPr>
          <p:nvPr>
            <p:custDataLst>
              <p:tags r:id="rId7"/>
            </p:custDataLst>
          </p:nvPr>
        </p:nvSpPr>
        <p:spPr>
          <a:xfrm>
            <a:off x="993775" y="221174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993775" y="306899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993775" y="392624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993775" y="478349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矩形 20" hidden="1"/>
          <p:cNvSpPr/>
          <p:nvPr>
            <p:custDataLst>
              <p:tags r:id="rId11"/>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6" name="文本框 25" hidden="1"/>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7" name="文本框 26" hidden="1"/>
          <p:cNvSpPr txBox="1"/>
          <p:nvPr>
            <p:custDataLst>
              <p:tags r:id="rId13"/>
            </p:custDataLst>
          </p:nvPr>
        </p:nvSpPr>
        <p:spPr>
          <a:xfrm>
            <a:off x="9779000" y="1270000"/>
            <a:ext cx="3332480" cy="2246769"/>
          </a:xfrm>
          <a:prstGeom prst="rect">
            <a:avLst/>
          </a:prstGeom>
          <a:noFill/>
        </p:spPr>
        <p:txBody>
          <a:bodyPr vert="horz" rtlCol="0" anchor="t" anchorCtr="0">
            <a:spAutoFit/>
          </a:bodyPr>
          <a:lstStyle/>
          <a:p>
            <a:r>
              <a:rPr lang="en-US" altLang="zh-CN" sz="2000" dirty="0"/>
              <a:t>DBS</a:t>
            </a:r>
            <a:r>
              <a:rPr lang="zh-CN" altLang="en-US" sz="2000" dirty="0"/>
              <a:t>（数据库系统）包括</a:t>
            </a:r>
            <a:r>
              <a:rPr lang="en-US" altLang="zh-CN" sz="2000" dirty="0"/>
              <a:t>DB</a:t>
            </a:r>
            <a:r>
              <a:rPr lang="zh-CN" altLang="en-US" sz="2000" dirty="0"/>
              <a:t>（数据库）和</a:t>
            </a:r>
            <a:r>
              <a:rPr lang="en-US" altLang="zh-CN" sz="2000" dirty="0"/>
              <a:t>DBMS</a:t>
            </a:r>
            <a:r>
              <a:rPr lang="zh-CN" altLang="en-US" sz="2000" dirty="0"/>
              <a:t>（数据库管理系统）。数据库系统是一个通称，包括数据库、数据库管理系统、数据库管理人员等的统称，是最大的范畴。</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5" name="组合 24" hidden="1"/>
          <p:cNvGrpSpPr/>
          <p:nvPr>
            <p:custDataLst>
              <p:tags r:id="rId14"/>
            </p:custDataLst>
          </p:nvPr>
        </p:nvGrpSpPr>
        <p:grpSpPr>
          <a:xfrm>
            <a:off x="9537700" y="0"/>
            <a:ext cx="3815080" cy="647700"/>
            <a:chOff x="9537700" y="0"/>
            <a:chExt cx="3815080" cy="647700"/>
          </a:xfrm>
        </p:grpSpPr>
        <p:sp>
          <p:nvSpPr>
            <p:cNvPr id="22" name="RemarkBack" hidden="1"/>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markBlock" hidden="1"/>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markTitleText" hidden="1"/>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8" name="AutoShape 10">
            <a:extLst>
              <a:ext uri="{FF2B5EF4-FFF2-40B4-BE49-F238E27FC236}">
                <a16:creationId xmlns:a16="http://schemas.microsoft.com/office/drawing/2014/main" id="{2F70AC79-1613-4582-90F6-9CE185F3DE3F}"/>
              </a:ext>
            </a:extLst>
          </p:cNvPr>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29" name="AutoShape 10">
            <a:extLst>
              <a:ext uri="{FF2B5EF4-FFF2-40B4-BE49-F238E27FC236}">
                <a16:creationId xmlns:a16="http://schemas.microsoft.com/office/drawing/2014/main" id="{A34A1BD5-5A94-417C-9FB1-9C8342E5CE61}"/>
              </a:ext>
            </a:extLst>
          </p:cNvPr>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ustDataLst>
      <p:tags r:id="rId1"/>
    </p:custDataLst>
    <p:extLst>
      <p:ext uri="{BB962C8B-B14F-4D97-AF65-F5344CB8AC3E}">
        <p14:creationId xmlns:p14="http://schemas.microsoft.com/office/powerpoint/2010/main" val="4043855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0" y="1171575"/>
            <a:ext cx="8250238"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00050">
              <a:lnSpc>
                <a:spcPct val="120000"/>
              </a:lnSpc>
            </a:pPr>
            <a:r>
              <a:rPr lang="zh-CN" altLang="en-US" dirty="0"/>
              <a:t>实体</a:t>
            </a:r>
            <a:endParaRPr lang="en-US" altLang="zh-CN" dirty="0"/>
          </a:p>
          <a:p>
            <a:pPr marL="800100" lvl="1" indent="-342900">
              <a:lnSpc>
                <a:spcPct val="120000"/>
              </a:lnSpc>
              <a:spcBef>
                <a:spcPct val="20000"/>
              </a:spcBef>
            </a:pPr>
            <a:r>
              <a:rPr lang="zh-CN" altLang="en-US" sz="2200" b="1" dirty="0"/>
              <a:t>实体举例：</a:t>
            </a:r>
            <a:endParaRPr lang="en-US" altLang="zh-CN" sz="2200" b="1" dirty="0"/>
          </a:p>
          <a:p>
            <a:pPr marL="1200150" lvl="2" indent="-342900">
              <a:lnSpc>
                <a:spcPct val="120000"/>
              </a:lnSpc>
              <a:spcBef>
                <a:spcPct val="20000"/>
              </a:spcBef>
            </a:pPr>
            <a:r>
              <a:rPr lang="zh-CN" altLang="en-US" sz="1600" b="1" dirty="0"/>
              <a:t>一个实体可以是一个人、一个事件或一个我们将要为其收集数据的物体。</a:t>
            </a:r>
            <a:endParaRPr lang="en-US" altLang="zh-CN" sz="1600" b="1" dirty="0"/>
          </a:p>
          <a:p>
            <a:pPr marL="1200150" lvl="2" indent="-342900">
              <a:lnSpc>
                <a:spcPct val="120000"/>
              </a:lnSpc>
              <a:spcBef>
                <a:spcPct val="20000"/>
              </a:spcBef>
            </a:pPr>
            <a:r>
              <a:rPr lang="zh-CN" altLang="en-US" sz="1600" b="1" dirty="0"/>
              <a:t>例如，在学校中，实体可能是学生、教师员工、课程等。所有的学生实体可以组成一个实体集。</a:t>
            </a:r>
            <a:endParaRPr lang="en-US" altLang="zh-CN" sz="1600" b="1" dirty="0"/>
          </a:p>
          <a:p>
            <a:pPr marL="800100" lvl="1" indent="-342900">
              <a:lnSpc>
                <a:spcPct val="120000"/>
              </a:lnSpc>
              <a:spcBef>
                <a:spcPct val="20000"/>
              </a:spcBef>
            </a:pPr>
            <a:r>
              <a:rPr lang="zh-CN" altLang="en-US" sz="2200" b="1" dirty="0"/>
              <a:t>实体的属性：</a:t>
            </a:r>
            <a:endParaRPr lang="en-US" altLang="zh-CN" sz="2200" b="1" dirty="0"/>
          </a:p>
          <a:p>
            <a:pPr marL="1200150" lvl="2" indent="-342900">
              <a:lnSpc>
                <a:spcPct val="120000"/>
              </a:lnSpc>
              <a:spcBef>
                <a:spcPct val="20000"/>
              </a:spcBef>
            </a:pPr>
            <a:r>
              <a:rPr lang="zh-CN" altLang="en-US" sz="1600" b="1" dirty="0"/>
              <a:t>每个实体都有某些称为属性的特征</a:t>
            </a:r>
            <a:endParaRPr lang="en-US" altLang="zh-CN" sz="1600" b="1" dirty="0"/>
          </a:p>
          <a:p>
            <a:pPr marL="1200150" lvl="2" indent="-342900">
              <a:lnSpc>
                <a:spcPct val="120000"/>
              </a:lnSpc>
              <a:spcBef>
                <a:spcPct val="20000"/>
              </a:spcBef>
            </a:pPr>
            <a:r>
              <a:rPr lang="zh-CN" altLang="en-US" sz="1600" b="1" dirty="0"/>
              <a:t>如学生实体可能包含属性：学生学号、姓名、性别、入学时间、专业方向等</a:t>
            </a:r>
            <a:endParaRPr lang="en-US" altLang="zh-CN" sz="1600" b="1" dirty="0"/>
          </a:p>
          <a:p>
            <a:pPr marL="1200150" lvl="2" indent="-342900">
              <a:lnSpc>
                <a:spcPct val="120000"/>
              </a:lnSpc>
              <a:spcBef>
                <a:spcPct val="20000"/>
              </a:spcBef>
            </a:pPr>
            <a:r>
              <a:rPr lang="zh-CN" altLang="en-US" sz="1600" b="1" dirty="0"/>
              <a:t>每个属性必须恰当地命名，以便见名思义，如学生实体中姓名：</a:t>
            </a:r>
            <a:r>
              <a:rPr lang="en-US" altLang="zh-CN" sz="1600" b="1" dirty="0"/>
              <a:t>STU_NAME</a:t>
            </a:r>
          </a:p>
          <a:p>
            <a:pPr marL="800100" lvl="1" indent="-342900">
              <a:lnSpc>
                <a:spcPct val="120000"/>
              </a:lnSpc>
              <a:spcBef>
                <a:spcPct val="20000"/>
              </a:spcBef>
            </a:pPr>
            <a:endParaRPr lang="en-US" altLang="zh-CN"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19070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实体与表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2052" name="内容占位符 2"/>
          <p:cNvSpPr>
            <a:spLocks noGrp="1"/>
          </p:cNvSpPr>
          <p:nvPr>
            <p:ph idx="4294967295"/>
          </p:nvPr>
        </p:nvSpPr>
        <p:spPr bwMode="auto">
          <a:xfrm>
            <a:off x="0" y="1042988"/>
            <a:ext cx="8258175"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400050">
              <a:lnSpc>
                <a:spcPct val="120000"/>
              </a:lnSpc>
            </a:pPr>
            <a:r>
              <a:rPr lang="zh-CN" altLang="en-US" sz="2400" dirty="0"/>
              <a:t>表</a:t>
            </a:r>
            <a:endParaRPr lang="en-US" altLang="zh-CN" sz="2400" dirty="0"/>
          </a:p>
          <a:p>
            <a:pPr marL="800100" lvl="1" indent="-342900">
              <a:lnSpc>
                <a:spcPct val="120000"/>
              </a:lnSpc>
              <a:spcBef>
                <a:spcPts val="0"/>
              </a:spcBef>
            </a:pPr>
            <a:r>
              <a:rPr lang="zh-CN" altLang="en-US" sz="1800" b="1" dirty="0"/>
              <a:t>表是二维结构，它包括行和列。</a:t>
            </a:r>
          </a:p>
          <a:p>
            <a:pPr marL="800100" lvl="1" indent="-342900">
              <a:lnSpc>
                <a:spcPct val="120000"/>
              </a:lnSpc>
              <a:spcBef>
                <a:spcPts val="0"/>
              </a:spcBef>
            </a:pPr>
            <a:r>
              <a:rPr lang="zh-CN" altLang="en-US" sz="1800" b="1" dirty="0"/>
              <a:t>一个表包括一组相关的实体</a:t>
            </a:r>
            <a:r>
              <a:rPr lang="en-US" altLang="zh-CN" sz="1800" b="1" dirty="0"/>
              <a:t>——</a:t>
            </a:r>
            <a:r>
              <a:rPr lang="zh-CN" altLang="en-US" sz="1800" b="1" dirty="0"/>
              <a:t>实体集。</a:t>
            </a:r>
          </a:p>
          <a:p>
            <a:pPr marL="800100" lvl="1" indent="-342900">
              <a:lnSpc>
                <a:spcPct val="120000"/>
              </a:lnSpc>
              <a:spcBef>
                <a:spcPts val="0"/>
              </a:spcBef>
            </a:pPr>
            <a:r>
              <a:rPr lang="zh-CN" altLang="en-US" sz="1800" b="1" dirty="0"/>
              <a:t>有时，术语实体集和表经常互换使用。</a:t>
            </a:r>
            <a:endParaRPr lang="en-US" altLang="zh-CN" sz="1800" b="1" dirty="0"/>
          </a:p>
          <a:p>
            <a:pPr marL="400050">
              <a:lnSpc>
                <a:spcPct val="120000"/>
              </a:lnSpc>
              <a:spcBef>
                <a:spcPts val="1200"/>
              </a:spcBef>
            </a:pPr>
            <a:r>
              <a:rPr lang="zh-CN" altLang="en-US" sz="2200" dirty="0"/>
              <a:t>表的特征</a:t>
            </a:r>
            <a:endParaRPr lang="en-US" altLang="zh-CN" sz="2200"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19070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实体与表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8" name="Group 47"/>
          <p:cNvGraphicFramePr>
            <a:graphicFrameLocks noGrp="1"/>
          </p:cNvGraphicFramePr>
          <p:nvPr>
            <p:extLst>
              <p:ext uri="{D42A27DB-BD31-4B8C-83A1-F6EECF244321}">
                <p14:modId xmlns:p14="http://schemas.microsoft.com/office/powerpoint/2010/main" val="4282481795"/>
              </p:ext>
            </p:extLst>
          </p:nvPr>
        </p:nvGraphicFramePr>
        <p:xfrm>
          <a:off x="831274" y="3351324"/>
          <a:ext cx="6773270" cy="2682240"/>
        </p:xfrm>
        <a:graphic>
          <a:graphicData uri="http://schemas.openxmlformats.org/drawingml/2006/table">
            <a:tbl>
              <a:tblPr>
                <a:effectLst>
                  <a:outerShdw blurRad="50800" dist="38100" dir="13500000" algn="br" rotWithShape="0">
                    <a:prstClr val="black">
                      <a:alpha val="40000"/>
                    </a:prstClr>
                  </a:outerShdw>
                </a:effectLst>
              </a:tblPr>
              <a:tblGrid>
                <a:gridCol w="564149">
                  <a:extLst>
                    <a:ext uri="{9D8B030D-6E8A-4147-A177-3AD203B41FA5}">
                      <a16:colId xmlns:a16="http://schemas.microsoft.com/office/drawing/2014/main" val="20000"/>
                    </a:ext>
                  </a:extLst>
                </a:gridCol>
                <a:gridCol w="6209121">
                  <a:extLst>
                    <a:ext uri="{9D8B030D-6E8A-4147-A177-3AD203B41FA5}">
                      <a16:colId xmlns:a16="http://schemas.microsoft.com/office/drawing/2014/main" val="20001"/>
                    </a:ext>
                  </a:extLst>
                </a:gridCol>
              </a:tblGrid>
              <a:tr h="30074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表是二维结构，它包括行和列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30074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每个表行描述实体集中的一个实体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133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每个表列描述一个属性，每一列有一个明确的名字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0074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每行</a:t>
                      </a:r>
                      <a:r>
                        <a:rPr kumimoji="0" lang="en-US" altLang="zh-CN" sz="1600" b="1" i="0" u="none" strike="noStrike" cap="none" normalizeH="0" baseline="0">
                          <a:ln>
                            <a:noFill/>
                          </a:ln>
                          <a:solidFill>
                            <a:schemeClr val="tx1"/>
                          </a:solidFill>
                          <a:effectLst/>
                          <a:latin typeface="Arial" charset="0"/>
                          <a:ea typeface="宋体" pitchFamily="2" charset="-122"/>
                        </a:rPr>
                        <a:t>/</a:t>
                      </a:r>
                      <a:r>
                        <a:rPr kumimoji="0" lang="zh-CN" altLang="en-US" sz="1600" b="1" i="0" u="none" strike="noStrike" cap="none" normalizeH="0" baseline="0">
                          <a:ln>
                            <a:noFill/>
                          </a:ln>
                          <a:solidFill>
                            <a:schemeClr val="tx1"/>
                          </a:solidFill>
                          <a:effectLst/>
                          <a:latin typeface="Arial" charset="0"/>
                          <a:ea typeface="宋体" pitchFamily="2" charset="-122"/>
                        </a:rPr>
                        <a:t>列的交叉描述一个数据值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r h="30579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每个表必须有一个属性或者一个属性复合体来唯一标识每一行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4"/>
                  </a:ext>
                </a:extLst>
              </a:tr>
              <a:tr h="30074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一列中的所有值必须是同一数据格式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30074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宋体" pitchFamily="2" charset="-122"/>
                        </a:rPr>
                        <a:t>每列有一个明确的数值范围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6"/>
                  </a:ext>
                </a:extLst>
              </a:tr>
              <a:tr h="30074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宋体"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行和列的排列顺序对</a:t>
                      </a:r>
                      <a:r>
                        <a:rPr kumimoji="0" lang="en-US" altLang="zh-CN" sz="1600" b="1" i="0" u="none" strike="noStrike" cap="none" normalizeH="0" baseline="0" dirty="0">
                          <a:ln>
                            <a:noFill/>
                          </a:ln>
                          <a:solidFill>
                            <a:schemeClr val="tx1"/>
                          </a:solidFill>
                          <a:effectLst/>
                          <a:latin typeface="Arial" charset="0"/>
                          <a:ea typeface="宋体" pitchFamily="2" charset="-122"/>
                        </a:rPr>
                        <a:t>DBMS</a:t>
                      </a:r>
                      <a:r>
                        <a:rPr kumimoji="0" lang="zh-CN" altLang="en-US" sz="1600" b="1" i="0" u="none" strike="noStrike" cap="none" normalizeH="0" baseline="0" dirty="0">
                          <a:ln>
                            <a:noFill/>
                          </a:ln>
                          <a:solidFill>
                            <a:schemeClr val="tx1"/>
                          </a:solidFill>
                          <a:effectLst/>
                          <a:latin typeface="Arial" charset="0"/>
                          <a:ea typeface="宋体" pitchFamily="2" charset="-122"/>
                        </a:rPr>
                        <a:t>并不重要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bl>
          </a:graphicData>
        </a:graphic>
      </p:graphicFrame>
      <p:pic>
        <p:nvPicPr>
          <p:cNvPr id="2" name="图片 1"/>
          <p:cNvPicPr>
            <a:picLocks noChangeAspect="1"/>
          </p:cNvPicPr>
          <p:nvPr/>
        </p:nvPicPr>
        <p:blipFill>
          <a:blip r:embed="rId2"/>
          <a:stretch>
            <a:fillRect/>
          </a:stretch>
        </p:blipFill>
        <p:spPr>
          <a:xfrm>
            <a:off x="5195454" y="1042714"/>
            <a:ext cx="3851479" cy="1912153"/>
          </a:xfrm>
          <a:prstGeom prst="rect">
            <a:avLst/>
          </a:prstGeom>
          <a:ln>
            <a:solidFill>
              <a:srgbClr val="FF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052">
                                            <p:txEl>
                                              <p:pRg st="4" end="4"/>
                                            </p:txEl>
                                          </p:spTgt>
                                        </p:tgtEl>
                                        <p:attrNameLst>
                                          <p:attrName>ppt_x</p:attrName>
                                        </p:attrNameLst>
                                      </p:cBhvr>
                                      <p:tavLst>
                                        <p:tav tm="0">
                                          <p:val>
                                            <p:strVal val="ppt_x"/>
                                          </p:val>
                                        </p:tav>
                                        <p:tav tm="100000">
                                          <p:val>
                                            <p:strVal val="ppt_x"/>
                                          </p:val>
                                        </p:tav>
                                      </p:tavLst>
                                    </p:anim>
                                    <p:anim calcmode="lin" valueType="num">
                                      <p:cBhvr additive="base">
                                        <p:cTn id="7" dur="500"/>
                                        <p:tgtEl>
                                          <p:spTgt spid="2052">
                                            <p:txEl>
                                              <p:pRg st="4" end="4"/>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2052">
                                            <p:txEl>
                                              <p:pRg st="4" end="4"/>
                                            </p:txEl>
                                          </p:spTgt>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10" name="内容占位符 2"/>
          <p:cNvSpPr>
            <a:spLocks noGrp="1"/>
          </p:cNvSpPr>
          <p:nvPr>
            <p:ph idx="4294967295"/>
          </p:nvPr>
        </p:nvSpPr>
        <p:spPr bwMode="auto">
          <a:xfrm>
            <a:off x="1173163" y="1122363"/>
            <a:ext cx="7970837" cy="6000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电子表格可以替代数据库管理数据吗？</a:t>
            </a: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698" y="1845885"/>
            <a:ext cx="5434703" cy="4164912"/>
          </a:xfrm>
          <a:prstGeom prst="rect">
            <a:avLst/>
          </a:prstGeom>
          <a:noFill/>
          <a:ln w="31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4"/>
          <p:cNvSpPr>
            <a:spLocks noChangeArrowheads="1"/>
          </p:cNvSpPr>
          <p:nvPr/>
        </p:nvSpPr>
        <p:spPr bwMode="auto">
          <a:xfrm>
            <a:off x="3494619" y="3334974"/>
            <a:ext cx="2128168" cy="411209"/>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lIns="102431" tIns="51216" rIns="102431" bIns="51216">
            <a:spAutoFit/>
          </a:bodyPr>
          <a:lstStyle/>
          <a:p>
            <a:pPr algn="l" defTabSz="966788" latinLnBrk="0">
              <a:lnSpc>
                <a:spcPct val="100000"/>
              </a:lnSpc>
              <a:spcBef>
                <a:spcPct val="0"/>
              </a:spcBef>
              <a:buClrTx/>
              <a:buFontTx/>
              <a:buNone/>
            </a:pPr>
            <a:r>
              <a:rPr lang="zh-CN" altLang="en-US" sz="2000" dirty="0">
                <a:solidFill>
                  <a:srgbClr val="FF3300"/>
                </a:solidFill>
                <a:latin typeface="Times New Roman" pitchFamily="18" charset="0"/>
              </a:rPr>
              <a:t>课程成绩Excel表</a:t>
            </a:r>
          </a:p>
        </p:txBody>
      </p:sp>
    </p:spTree>
    <p:extLst>
      <p:ext uri="{BB962C8B-B14F-4D97-AF65-F5344CB8AC3E}">
        <p14:creationId xmlns:p14="http://schemas.microsoft.com/office/powerpoint/2010/main" val="57276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8236"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8237"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8238"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8239"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8240"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8241"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8242"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8243"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8244"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8245"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49" charset="-122"/>
                  <a:ea typeface="黑体" pitchFamily="49" charset="-122"/>
                </a:rPr>
                <a:t>  </a:t>
              </a:r>
              <a:r>
                <a:rPr lang="zh-CN" altLang="en-US" sz="2400" b="1" dirty="0">
                  <a:solidFill>
                    <a:srgbClr val="000000"/>
                  </a:solidFill>
                  <a:latin typeface="黑体" pitchFamily="49" charset="-122"/>
                  <a:ea typeface="黑体" pitchFamily="49" charset="-122"/>
                </a:rPr>
                <a:t>数据库应用实例</a:t>
              </a:r>
              <a:endParaRPr lang="en-US" altLang="zh-CN" sz="2400" b="1" dirty="0">
                <a:solidFill>
                  <a:srgbClr val="000000"/>
                </a:solidFill>
                <a:latin typeface="黑体" pitchFamily="49" charset="-122"/>
                <a:ea typeface="黑体" pitchFamily="49" charset="-122"/>
              </a:endParaRPr>
            </a:p>
          </p:txBody>
        </p:sp>
        <p:pic>
          <p:nvPicPr>
            <p:cNvPr id="8246"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8247"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8224"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8225"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8226"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8227"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8228"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8229"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8230"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8231"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8232"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8233"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a:solidFill>
                    <a:srgbClr val="000000"/>
                  </a:solidFill>
                </a:rPr>
                <a:t>    </a:t>
              </a:r>
              <a:r>
                <a:rPr lang="zh-CN" altLang="en-US" sz="2400" b="1">
                  <a:solidFill>
                    <a:srgbClr val="000000"/>
                  </a:solidFill>
                  <a:latin typeface="黑体" pitchFamily="49" charset="-122"/>
                  <a:ea typeface="黑体" pitchFamily="49" charset="-122"/>
                </a:rPr>
                <a:t>数据库相关术语</a:t>
              </a:r>
              <a:endParaRPr lang="en-US" altLang="zh-CN" sz="2400" b="1">
                <a:solidFill>
                  <a:srgbClr val="000000"/>
                </a:solidFill>
                <a:latin typeface="黑体" pitchFamily="49" charset="-122"/>
                <a:ea typeface="黑体" pitchFamily="49" charset="-122"/>
              </a:endParaRPr>
            </a:p>
          </p:txBody>
        </p:sp>
        <p:pic>
          <p:nvPicPr>
            <p:cNvPr id="8234"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8235"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8212"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8213"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8214"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8215"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8216"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8217"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8218"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8219"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8220"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8221"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a:solidFill>
                    <a:srgbClr val="000000"/>
                  </a:solidFill>
                  <a:latin typeface="黑体" pitchFamily="49" charset="-122"/>
                  <a:ea typeface="黑体" pitchFamily="49" charset="-122"/>
                </a:rPr>
                <a:t>  数据管理技术</a:t>
              </a:r>
              <a:endParaRPr lang="en-US" altLang="zh-CN" sz="2400" b="1">
                <a:solidFill>
                  <a:srgbClr val="000000"/>
                </a:solidFill>
                <a:latin typeface="黑体" pitchFamily="49" charset="-122"/>
                <a:ea typeface="黑体" pitchFamily="49" charset="-122"/>
              </a:endParaRPr>
            </a:p>
          </p:txBody>
        </p:sp>
        <p:pic>
          <p:nvPicPr>
            <p:cNvPr id="8222"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8223"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2" cy="685800"/>
            <a:chOff x="1440" y="3120"/>
            <a:chExt cx="3087" cy="432"/>
          </a:xfrm>
        </p:grpSpPr>
        <p:sp>
          <p:nvSpPr>
            <p:cNvPr id="8200"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8201"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8202"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8203"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8204"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8205"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8206"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8207"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8208"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8209"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a:spAutoFit/>
            </a:bodyPr>
            <a:lstStyle/>
            <a:p>
              <a:r>
                <a:rPr lang="zh-CN" altLang="en-US" sz="2400" b="1">
                  <a:solidFill>
                    <a:srgbClr val="000000"/>
                  </a:solidFill>
                </a:rPr>
                <a:t>    </a:t>
              </a:r>
              <a:r>
                <a:rPr lang="zh-CN" altLang="en-US" sz="2400" b="1">
                  <a:solidFill>
                    <a:srgbClr val="000000"/>
                  </a:solidFill>
                  <a:latin typeface="黑体" pitchFamily="49" charset="-122"/>
                  <a:ea typeface="黑体" pitchFamily="49" charset="-122"/>
                </a:rPr>
                <a:t>数据库系统组成结构</a:t>
              </a:r>
              <a:endParaRPr lang="en-US" altLang="zh-CN" sz="2400" b="1">
                <a:solidFill>
                  <a:srgbClr val="000000"/>
                </a:solidFill>
                <a:latin typeface="黑体" pitchFamily="49" charset="-122"/>
                <a:ea typeface="黑体" pitchFamily="49" charset="-122"/>
              </a:endParaRPr>
            </a:p>
          </p:txBody>
        </p:sp>
        <p:pic>
          <p:nvPicPr>
            <p:cNvPr id="8210"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8211"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13" name="内容占位符 2"/>
          <p:cNvSpPr>
            <a:spLocks noGrp="1"/>
          </p:cNvSpPr>
          <p:nvPr>
            <p:ph idx="4294967295"/>
          </p:nvPr>
        </p:nvSpPr>
        <p:spPr bwMode="auto">
          <a:xfrm>
            <a:off x="1173163" y="1122363"/>
            <a:ext cx="7970837" cy="6000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电子表格可对数据进行简单处理，但存在一定问题。</a:t>
            </a: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14" name="Picture 4" descr="fig01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33" y="2372139"/>
            <a:ext cx="8101013" cy="339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5"/>
          <p:cNvSpPr>
            <a:spLocks noChangeShapeType="1"/>
          </p:cNvSpPr>
          <p:nvPr/>
        </p:nvSpPr>
        <p:spPr bwMode="auto">
          <a:xfrm>
            <a:off x="752681" y="4871180"/>
            <a:ext cx="8101013" cy="0"/>
          </a:xfrm>
          <a:prstGeom prst="line">
            <a:avLst/>
          </a:prstGeom>
          <a:noFill/>
          <a:ln w="28575">
            <a:solidFill>
              <a:srgbClr val="FF00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AutoShape 6"/>
          <p:cNvSpPr>
            <a:spLocks noChangeArrowheads="1"/>
          </p:cNvSpPr>
          <p:nvPr/>
        </p:nvSpPr>
        <p:spPr bwMode="auto">
          <a:xfrm>
            <a:off x="387232" y="5499797"/>
            <a:ext cx="1193484" cy="530703"/>
          </a:xfrm>
          <a:prstGeom prst="wedgeEllipseCallout">
            <a:avLst>
              <a:gd name="adj1" fmla="val 27595"/>
              <a:gd name="adj2" fmla="val -151805"/>
            </a:avLst>
          </a:prstGeom>
          <a:solidFill>
            <a:schemeClr val="bg1"/>
          </a:solidFill>
          <a:ln w="12700">
            <a:solidFill>
              <a:schemeClr val="tx1"/>
            </a:solidFill>
            <a:miter lim="800000"/>
            <a:headEnd/>
            <a:tailEnd/>
          </a:ln>
          <a:effectLst>
            <a:prstShdw prst="shdw13" dist="53882" dir="13500000">
              <a:schemeClr val="bg2">
                <a:alpha val="50000"/>
              </a:schemeClr>
            </a:prstShdw>
          </a:effectLst>
        </p:spPr>
        <p:txBody>
          <a:bodyPr anchor="ctr"/>
          <a:lstStyle/>
          <a:p>
            <a:r>
              <a:rPr lang="zh-CN" altLang="en-US" sz="1800" b="1" dirty="0">
                <a:solidFill>
                  <a:srgbClr val="FF3300"/>
                </a:solidFill>
              </a:rPr>
              <a:t>删除</a:t>
            </a:r>
          </a:p>
        </p:txBody>
      </p:sp>
      <p:sp>
        <p:nvSpPr>
          <p:cNvPr id="17" name="Text Box 3"/>
          <p:cNvSpPr txBox="1">
            <a:spLocks noChangeArrowheads="1"/>
          </p:cNvSpPr>
          <p:nvPr/>
        </p:nvSpPr>
        <p:spPr bwMode="auto">
          <a:xfrm>
            <a:off x="3557077" y="1874154"/>
            <a:ext cx="2121093" cy="400110"/>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sz="2000" b="1" dirty="0">
                <a:solidFill>
                  <a:srgbClr val="FF3300"/>
                </a:solidFill>
              </a:rPr>
              <a:t>学生</a:t>
            </a:r>
            <a:r>
              <a:rPr lang="en-US" altLang="zh-CN" sz="2000" b="1" dirty="0">
                <a:solidFill>
                  <a:srgbClr val="FF3300"/>
                </a:solidFill>
              </a:rPr>
              <a:t>/</a:t>
            </a:r>
            <a:r>
              <a:rPr lang="zh-CN" altLang="en-US" sz="2000" b="1" dirty="0">
                <a:solidFill>
                  <a:srgbClr val="FF3300"/>
                </a:solidFill>
              </a:rPr>
              <a:t>导师联系表</a:t>
            </a:r>
          </a:p>
        </p:txBody>
      </p:sp>
      <p:sp>
        <p:nvSpPr>
          <p:cNvPr id="18" name="Text Box 7"/>
          <p:cNvSpPr txBox="1">
            <a:spLocks noChangeArrowheads="1"/>
          </p:cNvSpPr>
          <p:nvPr/>
        </p:nvSpPr>
        <p:spPr bwMode="auto">
          <a:xfrm>
            <a:off x="2401473" y="3732334"/>
            <a:ext cx="5046939"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dirty="0">
                <a:solidFill>
                  <a:srgbClr val="0099FF"/>
                </a:solidFill>
              </a:rPr>
              <a:t>删除操作问题</a:t>
            </a:r>
            <a:r>
              <a:rPr lang="en-US" altLang="zh-CN" dirty="0">
                <a:solidFill>
                  <a:srgbClr val="0099FF"/>
                </a:solidFill>
              </a:rPr>
              <a:t>:</a:t>
            </a:r>
            <a:r>
              <a:rPr lang="en-US" altLang="zh-CN" dirty="0"/>
              <a:t> </a:t>
            </a:r>
            <a:r>
              <a:rPr lang="zh-CN" altLang="en-US" dirty="0"/>
              <a:t>将删除过多信息</a:t>
            </a:r>
          </a:p>
        </p:txBody>
      </p:sp>
    </p:spTree>
    <p:extLst>
      <p:ext uri="{BB962C8B-B14F-4D97-AF65-F5344CB8AC3E}">
        <p14:creationId xmlns:p14="http://schemas.microsoft.com/office/powerpoint/2010/main" val="43083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cTn>
                              </p:par>
                            </p:childTnLst>
                          </p:cTn>
                        </p:par>
                        <p:par>
                          <p:cTn id="16" fill="hold">
                            <p:stCondLst>
                              <p:cond delay="500"/>
                            </p:stCondLst>
                            <p:childTnLst>
                              <p:par>
                                <p:cTn id="17" presetID="4"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ox(i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ox(in)">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autoUpdateAnimBg="0"/>
      <p:bldP spid="17" grpId="0" animBg="1" autoUpdateAnimBg="0"/>
      <p:bldP spid="18"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13" name="内容占位符 2"/>
          <p:cNvSpPr>
            <a:spLocks noGrp="1"/>
          </p:cNvSpPr>
          <p:nvPr>
            <p:ph idx="4294967295"/>
          </p:nvPr>
        </p:nvSpPr>
        <p:spPr bwMode="auto">
          <a:xfrm>
            <a:off x="1173163" y="1122363"/>
            <a:ext cx="7970837" cy="6000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电子表格可对数据进行简单处理，但存在一定问题。</a:t>
            </a: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23" name="Picture 4" descr="fig01_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933" y="2372139"/>
            <a:ext cx="8101013" cy="3393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3"/>
          <p:cNvSpPr txBox="1">
            <a:spLocks noChangeArrowheads="1"/>
          </p:cNvSpPr>
          <p:nvPr/>
        </p:nvSpPr>
        <p:spPr bwMode="auto">
          <a:xfrm>
            <a:off x="3557077" y="1907949"/>
            <a:ext cx="2121093" cy="400110"/>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sz="2000" b="1" dirty="0">
                <a:solidFill>
                  <a:srgbClr val="FF3300"/>
                </a:solidFill>
              </a:rPr>
              <a:t>学生</a:t>
            </a:r>
            <a:r>
              <a:rPr lang="en-US" altLang="zh-CN" sz="2000" b="1" dirty="0">
                <a:solidFill>
                  <a:srgbClr val="FF3300"/>
                </a:solidFill>
              </a:rPr>
              <a:t>/</a:t>
            </a:r>
            <a:r>
              <a:rPr lang="zh-CN" altLang="en-US" sz="2000" b="1" dirty="0">
                <a:solidFill>
                  <a:srgbClr val="FF3300"/>
                </a:solidFill>
              </a:rPr>
              <a:t>导师联系表</a:t>
            </a:r>
          </a:p>
        </p:txBody>
      </p:sp>
      <p:sp>
        <p:nvSpPr>
          <p:cNvPr id="25" name="Text Box 7"/>
          <p:cNvSpPr txBox="1">
            <a:spLocks noChangeArrowheads="1"/>
          </p:cNvSpPr>
          <p:nvPr/>
        </p:nvSpPr>
        <p:spPr bwMode="auto">
          <a:xfrm>
            <a:off x="636105" y="3321517"/>
            <a:ext cx="8268322"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dirty="0">
                <a:solidFill>
                  <a:srgbClr val="0099FF"/>
                </a:solidFill>
              </a:rPr>
              <a:t>修改操作问题</a:t>
            </a:r>
            <a:r>
              <a:rPr lang="en-US" altLang="zh-CN" dirty="0">
                <a:solidFill>
                  <a:srgbClr val="0099FF"/>
                </a:solidFill>
              </a:rPr>
              <a:t>:</a:t>
            </a:r>
            <a:r>
              <a:rPr lang="zh-CN" altLang="en-US" dirty="0"/>
              <a:t>更改部分数据可能会造成前后信息不一致</a:t>
            </a:r>
          </a:p>
        </p:txBody>
      </p:sp>
      <p:sp>
        <p:nvSpPr>
          <p:cNvPr id="26" name="Line 4"/>
          <p:cNvSpPr>
            <a:spLocks noChangeShapeType="1"/>
          </p:cNvSpPr>
          <p:nvPr/>
        </p:nvSpPr>
        <p:spPr bwMode="auto">
          <a:xfrm>
            <a:off x="6886713" y="5705475"/>
            <a:ext cx="2017713" cy="0"/>
          </a:xfrm>
          <a:prstGeom prst="line">
            <a:avLst/>
          </a:prstGeom>
          <a:noFill/>
          <a:ln w="28575">
            <a:solidFill>
              <a:srgbClr val="FF0000"/>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wrap="none" anchor="ctr"/>
          <a:lstStyle/>
          <a:p>
            <a:endParaRPr lang="zh-CN" altLang="en-US" b="1"/>
          </a:p>
        </p:txBody>
      </p:sp>
      <p:sp>
        <p:nvSpPr>
          <p:cNvPr id="27" name="AutoShape 5"/>
          <p:cNvSpPr>
            <a:spLocks noChangeArrowheads="1"/>
          </p:cNvSpPr>
          <p:nvPr/>
        </p:nvSpPr>
        <p:spPr bwMode="auto">
          <a:xfrm>
            <a:off x="6527144" y="5906294"/>
            <a:ext cx="1368425" cy="620712"/>
          </a:xfrm>
          <a:prstGeom prst="wedgeEllipseCallout">
            <a:avLst>
              <a:gd name="adj1" fmla="val 13094"/>
              <a:gd name="adj2" fmla="val -86127"/>
            </a:avLst>
          </a:prstGeom>
          <a:solidFill>
            <a:schemeClr val="bg1"/>
          </a:solidFill>
          <a:ln w="12700">
            <a:solidFill>
              <a:schemeClr val="tx1"/>
            </a:solidFill>
            <a:miter lim="800000"/>
            <a:headEnd/>
            <a:tailEnd/>
          </a:ln>
          <a:effectLst>
            <a:prstShdw prst="shdw13" dist="53882" dir="13500000">
              <a:schemeClr val="bg2">
                <a:alpha val="50000"/>
              </a:schemeClr>
            </a:prstShdw>
          </a:effectLst>
        </p:spPr>
        <p:txBody>
          <a:bodyPr anchor="ctr"/>
          <a:lstStyle/>
          <a:p>
            <a:r>
              <a:rPr lang="zh-CN" altLang="en-US" sz="1800" b="1">
                <a:solidFill>
                  <a:srgbClr val="FF3300"/>
                </a:solidFill>
              </a:rPr>
              <a:t>更改</a:t>
            </a:r>
          </a:p>
        </p:txBody>
      </p:sp>
      <p:sp>
        <p:nvSpPr>
          <p:cNvPr id="28" name="AutoShape 7"/>
          <p:cNvSpPr>
            <a:spLocks noChangeArrowheads="1"/>
          </p:cNvSpPr>
          <p:nvPr/>
        </p:nvSpPr>
        <p:spPr bwMode="auto">
          <a:xfrm>
            <a:off x="8026331" y="5906294"/>
            <a:ext cx="878095" cy="620712"/>
          </a:xfrm>
          <a:prstGeom prst="wedgeEllipseCallout">
            <a:avLst>
              <a:gd name="adj1" fmla="val -58854"/>
              <a:gd name="adj2" fmla="val -259627"/>
            </a:avLst>
          </a:prstGeom>
          <a:solidFill>
            <a:schemeClr val="bg1"/>
          </a:solidFill>
          <a:ln w="12700">
            <a:solidFill>
              <a:schemeClr val="tx1"/>
            </a:solidFill>
            <a:miter lim="800000"/>
            <a:headEnd/>
            <a:tailEnd/>
          </a:ln>
          <a:effectLst>
            <a:prstShdw prst="shdw13" dist="53882" dir="13500000">
              <a:schemeClr val="bg2">
                <a:alpha val="50000"/>
              </a:schemeClr>
            </a:prstShdw>
          </a:effectLst>
        </p:spPr>
        <p:txBody>
          <a:bodyPr anchor="ctr"/>
          <a:lstStyle/>
          <a:p>
            <a:r>
              <a:rPr lang="en-US" altLang="zh-CN" sz="1800" b="1">
                <a:solidFill>
                  <a:srgbClr val="FF3300"/>
                </a:solidFill>
              </a:rPr>
              <a:t>?</a:t>
            </a:r>
            <a:endParaRPr lang="zh-CN" altLang="en-US" sz="1800" b="1">
              <a:solidFill>
                <a:srgbClr val="FF3300"/>
              </a:solidFill>
            </a:endParaRPr>
          </a:p>
        </p:txBody>
      </p:sp>
    </p:spTree>
    <p:extLst>
      <p:ext uri="{BB962C8B-B14F-4D97-AF65-F5344CB8AC3E}">
        <p14:creationId xmlns:p14="http://schemas.microsoft.com/office/powerpoint/2010/main" val="228616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ox(in)">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in)">
                                      <p:cBhvr>
                                        <p:cTn id="15" dur="500"/>
                                        <p:tgtEl>
                                          <p:spTgt spid="26"/>
                                        </p:tgtEl>
                                      </p:cBhvr>
                                    </p:animEffect>
                                  </p:childTnLst>
                                </p:cTn>
                              </p:par>
                            </p:childTnLst>
                          </p:cTn>
                        </p:par>
                        <p:par>
                          <p:cTn id="16" fill="hold">
                            <p:stCondLst>
                              <p:cond delay="500"/>
                            </p:stCondLst>
                            <p:childTnLst>
                              <p:par>
                                <p:cTn id="17" presetID="4" presetClass="entr" presetSubtype="16"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in)">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in)">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box(in)">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P spid="26" grpId="0" animBg="1"/>
      <p:bldP spid="27" grpId="0" animBg="1" autoUpdateAnimBg="0"/>
      <p:bldP spid="2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13" name="内容占位符 2"/>
          <p:cNvSpPr>
            <a:spLocks noGrp="1"/>
          </p:cNvSpPr>
          <p:nvPr>
            <p:ph idx="4294967295"/>
          </p:nvPr>
        </p:nvSpPr>
        <p:spPr bwMode="auto">
          <a:xfrm>
            <a:off x="1173163" y="1122363"/>
            <a:ext cx="7970837" cy="6000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电子表格可对数据进行简单处理，但存在一定问题。</a:t>
            </a: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sp>
        <p:nvSpPr>
          <p:cNvPr id="14" name="Text Box 3"/>
          <p:cNvSpPr txBox="1">
            <a:spLocks noChangeArrowheads="1"/>
          </p:cNvSpPr>
          <p:nvPr/>
        </p:nvSpPr>
        <p:spPr bwMode="auto">
          <a:xfrm>
            <a:off x="2867966" y="1969911"/>
            <a:ext cx="2121093" cy="400110"/>
          </a:xfrm>
          <a:prstGeom prst="rect">
            <a:avLst/>
          </a:prstGeom>
          <a:ln/>
        </p:spPr>
        <p:style>
          <a:lnRef idx="1">
            <a:schemeClr val="accent5"/>
          </a:lnRef>
          <a:fillRef idx="2">
            <a:schemeClr val="accent5"/>
          </a:fillRef>
          <a:effectRef idx="1">
            <a:schemeClr val="accent5"/>
          </a:effectRef>
          <a:fontRef idx="minor">
            <a:schemeClr val="dk1"/>
          </a:fontRef>
        </p:style>
        <p:txBody>
          <a:bodyPr wrap="non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sz="2000" b="1" dirty="0">
                <a:solidFill>
                  <a:srgbClr val="FF3300"/>
                </a:solidFill>
              </a:rPr>
              <a:t>学生</a:t>
            </a:r>
            <a:r>
              <a:rPr lang="en-US" altLang="zh-CN" sz="2000" b="1" dirty="0">
                <a:solidFill>
                  <a:srgbClr val="FF3300"/>
                </a:solidFill>
              </a:rPr>
              <a:t>/</a:t>
            </a:r>
            <a:r>
              <a:rPr lang="zh-CN" altLang="en-US" sz="2000" b="1" dirty="0">
                <a:solidFill>
                  <a:srgbClr val="FF3300"/>
                </a:solidFill>
              </a:rPr>
              <a:t>导师联系表</a:t>
            </a:r>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71" y="2309196"/>
            <a:ext cx="7125390" cy="368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7"/>
          <p:cNvSpPr txBox="1">
            <a:spLocks noChangeArrowheads="1"/>
          </p:cNvSpPr>
          <p:nvPr/>
        </p:nvSpPr>
        <p:spPr bwMode="auto">
          <a:xfrm>
            <a:off x="284679" y="3321517"/>
            <a:ext cx="8514764"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eaLnBrk="0" hangingPunct="0">
              <a:defRPr sz="2400">
                <a:solidFill>
                  <a:schemeClr val="tx1"/>
                </a:solidFill>
                <a:latin typeface="黑体" pitchFamily="49" charset="-122"/>
                <a:ea typeface="黑体" pitchFamily="49" charset="-122"/>
              </a:defRPr>
            </a:lvl1pPr>
            <a:lvl2pPr marL="742950" indent="-285750" eaLnBrk="0" hangingPunct="0">
              <a:defRPr sz="2400">
                <a:solidFill>
                  <a:schemeClr val="tx1"/>
                </a:solidFill>
                <a:latin typeface="黑体" pitchFamily="49" charset="-122"/>
                <a:ea typeface="黑体" pitchFamily="49" charset="-122"/>
              </a:defRPr>
            </a:lvl2pPr>
            <a:lvl3pPr marL="1143000" indent="-228600" eaLnBrk="0" hangingPunct="0">
              <a:defRPr sz="2400">
                <a:solidFill>
                  <a:schemeClr val="tx1"/>
                </a:solidFill>
                <a:latin typeface="黑体" pitchFamily="49" charset="-122"/>
                <a:ea typeface="黑体" pitchFamily="49" charset="-122"/>
              </a:defRPr>
            </a:lvl3pPr>
            <a:lvl4pPr marL="1600200" indent="-228600" eaLnBrk="0" hangingPunct="0">
              <a:defRPr sz="2400">
                <a:solidFill>
                  <a:schemeClr val="tx1"/>
                </a:solidFill>
                <a:latin typeface="黑体" pitchFamily="49" charset="-122"/>
                <a:ea typeface="黑体" pitchFamily="49" charset="-122"/>
              </a:defRPr>
            </a:lvl4pPr>
            <a:lvl5pPr marL="2057400" indent="-228600" eaLnBrk="0" hangingPunct="0">
              <a:defRPr sz="2400">
                <a:solidFill>
                  <a:schemeClr val="tx1"/>
                </a:solidFill>
                <a:latin typeface="黑体" pitchFamily="49" charset="-122"/>
                <a:ea typeface="黑体"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itchFamily="2" charset="2"/>
              <a:defRPr sz="2400">
                <a:solidFill>
                  <a:schemeClr val="tx1"/>
                </a:solidFill>
                <a:latin typeface="黑体" pitchFamily="49" charset="-122"/>
                <a:ea typeface="黑体" pitchFamily="49" charset="-122"/>
              </a:defRPr>
            </a:lvl9pPr>
          </a:lstStyle>
          <a:p>
            <a:pPr eaLnBrk="1" hangingPunct="1"/>
            <a:r>
              <a:rPr lang="zh-CN" altLang="en-US" dirty="0">
                <a:solidFill>
                  <a:srgbClr val="0099FF"/>
                </a:solidFill>
              </a:rPr>
              <a:t>新增操作问题</a:t>
            </a:r>
            <a:r>
              <a:rPr lang="en-US" altLang="zh-CN" dirty="0">
                <a:solidFill>
                  <a:srgbClr val="0099FF"/>
                </a:solidFill>
              </a:rPr>
              <a:t>:</a:t>
            </a:r>
            <a:r>
              <a:rPr lang="zh-CN" altLang="en-US" dirty="0"/>
              <a:t>新增导师</a:t>
            </a:r>
            <a:r>
              <a:rPr lang="en-US" altLang="zh-CN" dirty="0"/>
              <a:t>,</a:t>
            </a:r>
            <a:r>
              <a:rPr lang="zh-CN" altLang="en-US" dirty="0"/>
              <a:t>因缺少学生数据，联系表数据不完整</a:t>
            </a:r>
          </a:p>
        </p:txBody>
      </p:sp>
    </p:spTree>
    <p:extLst>
      <p:ext uri="{BB962C8B-B14F-4D97-AF65-F5344CB8AC3E}">
        <p14:creationId xmlns:p14="http://schemas.microsoft.com/office/powerpoint/2010/main" val="24704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4" presetClass="entr" presetSubtype="1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ox(in)">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6"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11" name="内容占位符 2"/>
          <p:cNvSpPr>
            <a:spLocks noGrp="1"/>
          </p:cNvSpPr>
          <p:nvPr>
            <p:ph idx="4294967295"/>
          </p:nvPr>
        </p:nvSpPr>
        <p:spPr bwMode="auto">
          <a:xfrm>
            <a:off x="503238" y="1054100"/>
            <a:ext cx="8640762" cy="15795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解决方案：用关系表分解</a:t>
            </a:r>
            <a:endParaRPr lang="en-US" altLang="zh-CN" sz="2400" dirty="0"/>
          </a:p>
          <a:p>
            <a:pPr lvl="1"/>
            <a:r>
              <a:rPr lang="zh-CN" altLang="en-US" dirty="0"/>
              <a:t>将多个主题数据进行拆分，每个主题数据放在一个表中。</a:t>
            </a:r>
          </a:p>
          <a:p>
            <a:pPr lvl="1"/>
            <a:r>
              <a:rPr lang="zh-CN" altLang="en-US" dirty="0"/>
              <a:t>多个表之间通过关系进行关联。</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12" name="对象 11"/>
          <p:cNvGraphicFramePr>
            <a:graphicFrameLocks noChangeAspect="1"/>
          </p:cNvGraphicFramePr>
          <p:nvPr>
            <p:extLst>
              <p:ext uri="{D42A27DB-BD31-4B8C-83A1-F6EECF244321}">
                <p14:modId xmlns:p14="http://schemas.microsoft.com/office/powerpoint/2010/main" val="1655490557"/>
              </p:ext>
            </p:extLst>
          </p:nvPr>
        </p:nvGraphicFramePr>
        <p:xfrm>
          <a:off x="1909969" y="2824140"/>
          <a:ext cx="5457551" cy="2166546"/>
        </p:xfrm>
        <a:graphic>
          <a:graphicData uri="http://schemas.openxmlformats.org/presentationml/2006/ole">
            <mc:AlternateContent xmlns:mc="http://schemas.openxmlformats.org/markup-compatibility/2006">
              <mc:Choice xmlns:v="urn:schemas-microsoft-com:vml" Requires="v">
                <p:oleObj spid="_x0000_s3074" name="Visio" r:id="rId3" imgW="3295420" imgH="1058140" progId="Visio.Drawing.11">
                  <p:embed/>
                </p:oleObj>
              </mc:Choice>
              <mc:Fallback>
                <p:oleObj name="Visio" r:id="rId3" imgW="3295420" imgH="10581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969" y="2824140"/>
                        <a:ext cx="5457551" cy="2166546"/>
                      </a:xfrm>
                      <a:prstGeom prst="rect">
                        <a:avLst/>
                      </a:prstGeom>
                      <a:noFill/>
                      <a:ln>
                        <a:noFill/>
                      </a:ln>
                    </p:spPr>
                  </p:pic>
                </p:oleObj>
              </mc:Fallback>
            </mc:AlternateContent>
          </a:graphicData>
        </a:graphic>
      </p:graphicFrame>
      <p:sp>
        <p:nvSpPr>
          <p:cNvPr id="17" name="矩形 16"/>
          <p:cNvSpPr>
            <a:spLocks noChangeArrowheads="1"/>
          </p:cNvSpPr>
          <p:nvPr/>
        </p:nvSpPr>
        <p:spPr bwMode="auto">
          <a:xfrm>
            <a:off x="591586" y="5083176"/>
            <a:ext cx="7916310" cy="955903"/>
          </a:xfrm>
          <a:prstGeom prst="rect">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algn="l">
              <a:lnSpc>
                <a:spcPct val="150000"/>
              </a:lnSpc>
            </a:pPr>
            <a:r>
              <a:rPr lang="zh-CN" altLang="en-US" sz="2000" b="1" dirty="0"/>
              <a:t>对上面的关系表进行数据行插入、更新和删除，不会出现电子表格中数据操作异常现象。</a:t>
            </a:r>
          </a:p>
        </p:txBody>
      </p:sp>
    </p:spTree>
    <p:extLst>
      <p:ext uri="{BB962C8B-B14F-4D97-AF65-F5344CB8AC3E}">
        <p14:creationId xmlns:p14="http://schemas.microsoft.com/office/powerpoint/2010/main" val="106646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10" name="内容占位符 2"/>
          <p:cNvSpPr>
            <a:spLocks noGrp="1"/>
          </p:cNvSpPr>
          <p:nvPr>
            <p:ph idx="4294967295"/>
          </p:nvPr>
        </p:nvSpPr>
        <p:spPr bwMode="auto">
          <a:xfrm>
            <a:off x="504825" y="1122363"/>
            <a:ext cx="8639175" cy="2362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r>
              <a:rPr lang="zh-CN" altLang="en-US" sz="2400" dirty="0"/>
              <a:t>多个关系表的问题：如何查看原始列表格式数据？</a:t>
            </a:r>
            <a:endParaRPr lang="en-US" altLang="zh-CN" sz="2400" dirty="0"/>
          </a:p>
          <a:p>
            <a:pPr lvl="1"/>
            <a:r>
              <a:rPr lang="zh-CN" altLang="en-US" sz="2000" b="1" dirty="0"/>
              <a:t>采用结构化查询语言（</a:t>
            </a:r>
            <a:r>
              <a:rPr lang="en-US" altLang="zh-CN" sz="2000" b="1" dirty="0"/>
              <a:t>Structure Query Language</a:t>
            </a:r>
            <a:r>
              <a:rPr lang="zh-CN" altLang="en-US" sz="2000" b="1" dirty="0"/>
              <a:t>，</a:t>
            </a:r>
            <a:r>
              <a:rPr lang="en-US" altLang="zh-CN" sz="2000" b="1" dirty="0"/>
              <a:t>SQL</a:t>
            </a:r>
            <a:r>
              <a:rPr lang="zh-CN" altLang="en-US" sz="2000" b="1" dirty="0"/>
              <a:t>）对关系模型中的基本表进行数据访问操作，实现数据整合查看。</a:t>
            </a:r>
            <a:endParaRPr lang="en-US" altLang="zh-CN" sz="2000" b="1" dirty="0"/>
          </a:p>
          <a:p>
            <a:pPr lvl="1"/>
            <a:r>
              <a:rPr lang="en-US" altLang="zh-CN" sz="2000" dirty="0"/>
              <a:t>SELECT </a:t>
            </a:r>
            <a:r>
              <a:rPr lang="en-US" altLang="zh-CN" sz="2000" dirty="0" err="1"/>
              <a:t>StudentName</a:t>
            </a:r>
            <a:r>
              <a:rPr lang="en-US" altLang="zh-CN" sz="2000" dirty="0"/>
              <a:t>, </a:t>
            </a:r>
            <a:r>
              <a:rPr lang="en-US" altLang="zh-CN" sz="2000" dirty="0" err="1"/>
              <a:t>StudentEmail</a:t>
            </a:r>
            <a:r>
              <a:rPr lang="en-US" altLang="zh-CN" sz="2000" dirty="0"/>
              <a:t>, </a:t>
            </a:r>
            <a:r>
              <a:rPr lang="en-US" altLang="zh-CN" sz="2000" dirty="0" err="1"/>
              <a:t>AdviserName</a:t>
            </a:r>
            <a:r>
              <a:rPr lang="en-US" altLang="zh-CN" sz="2000" dirty="0"/>
              <a:t>, </a:t>
            </a:r>
            <a:r>
              <a:rPr lang="en-US" altLang="zh-CN" sz="2000" dirty="0" err="1"/>
              <a:t>AdviserEmail</a:t>
            </a:r>
            <a:br>
              <a:rPr lang="en-US" altLang="zh-CN" sz="2000" dirty="0"/>
            </a:br>
            <a:r>
              <a:rPr lang="en-US" altLang="zh-CN" sz="2000" dirty="0"/>
              <a:t>FROM STUDENT, ADVISER</a:t>
            </a:r>
            <a:br>
              <a:rPr lang="en-US" altLang="zh-CN" sz="2000" dirty="0"/>
            </a:br>
            <a:r>
              <a:rPr lang="en-US" altLang="zh-CN" sz="2000" dirty="0"/>
              <a:t>WHERE </a:t>
            </a:r>
            <a:r>
              <a:rPr lang="en-US" altLang="zh-CN" sz="2000" dirty="0" err="1"/>
              <a:t>STUDENT.AdviserNumber</a:t>
            </a:r>
            <a:r>
              <a:rPr lang="en-US" altLang="zh-CN" sz="2000" dirty="0"/>
              <a:t> =  </a:t>
            </a:r>
            <a:r>
              <a:rPr lang="en-US" altLang="zh-CN" sz="2000" dirty="0" err="1"/>
              <a:t>ADVISER.AdviserNumber</a:t>
            </a:r>
            <a:endParaRPr lang="zh-CN" altLang="en-US" sz="2000"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195071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数据列表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13" name="对象 12"/>
          <p:cNvGraphicFramePr>
            <a:graphicFrameLocks noChangeAspect="1"/>
          </p:cNvGraphicFramePr>
          <p:nvPr>
            <p:extLst>
              <p:ext uri="{D42A27DB-BD31-4B8C-83A1-F6EECF244321}">
                <p14:modId xmlns:p14="http://schemas.microsoft.com/office/powerpoint/2010/main" val="3806497725"/>
              </p:ext>
            </p:extLst>
          </p:nvPr>
        </p:nvGraphicFramePr>
        <p:xfrm>
          <a:off x="1656521" y="3774837"/>
          <a:ext cx="5713502" cy="2268154"/>
        </p:xfrm>
        <a:graphic>
          <a:graphicData uri="http://schemas.openxmlformats.org/presentationml/2006/ole">
            <mc:AlternateContent xmlns:mc="http://schemas.openxmlformats.org/markup-compatibility/2006">
              <mc:Choice xmlns:v="urn:schemas-microsoft-com:vml" Requires="v">
                <p:oleObj spid="_x0000_s4098" name="Visio" r:id="rId3" imgW="3295420" imgH="1058140" progId="Visio.Drawing.11">
                  <p:embed/>
                </p:oleObj>
              </mc:Choice>
              <mc:Fallback>
                <p:oleObj name="Visio" r:id="rId3" imgW="3295420" imgH="105814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6521" y="3774837"/>
                        <a:ext cx="5713502" cy="226815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5695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28675" name="内容占位符 2"/>
          <p:cNvSpPr>
            <a:spLocks noGrp="1"/>
          </p:cNvSpPr>
          <p:nvPr>
            <p:ph idx="4294967295"/>
          </p:nvPr>
        </p:nvSpPr>
        <p:spPr bwMode="auto">
          <a:xfrm>
            <a:off x="0" y="1057275"/>
            <a:ext cx="8386763"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800100" lvl="1" indent="-342900">
              <a:lnSpc>
                <a:spcPct val="120000"/>
              </a:lnSpc>
              <a:spcBef>
                <a:spcPct val="20000"/>
              </a:spcBef>
            </a:pPr>
            <a:r>
              <a:rPr lang="zh-CN" altLang="en-US" sz="2200" b="1" dirty="0">
                <a:solidFill>
                  <a:srgbClr val="00B050"/>
                </a:solidFill>
              </a:rPr>
              <a:t>关系数据库</a:t>
            </a:r>
            <a:r>
              <a:rPr lang="zh-CN" altLang="en-US" sz="2200" b="1" dirty="0"/>
              <a:t>使用</a:t>
            </a:r>
            <a:r>
              <a:rPr lang="zh-CN" altLang="en-US" sz="2200" b="1" dirty="0">
                <a:solidFill>
                  <a:srgbClr val="FF0000"/>
                </a:solidFill>
              </a:rPr>
              <a:t>表</a:t>
            </a:r>
            <a:r>
              <a:rPr lang="zh-CN" altLang="en-US" sz="2200" b="1" dirty="0"/>
              <a:t>来组织数据元素</a:t>
            </a:r>
            <a:endParaRPr lang="en-US" altLang="zh-CN" sz="2200" b="1" dirty="0"/>
          </a:p>
          <a:p>
            <a:pPr marL="1200150" lvl="2" indent="-342900">
              <a:lnSpc>
                <a:spcPct val="120000"/>
              </a:lnSpc>
              <a:spcBef>
                <a:spcPct val="20000"/>
              </a:spcBef>
            </a:pPr>
            <a:r>
              <a:rPr lang="zh-CN" altLang="en-US" sz="1600" b="1" dirty="0"/>
              <a:t>每一个</a:t>
            </a:r>
            <a:r>
              <a:rPr lang="zh-CN" altLang="en-US" sz="1600" b="1" dirty="0">
                <a:solidFill>
                  <a:srgbClr val="0070C0"/>
                </a:solidFill>
              </a:rPr>
              <a:t>表</a:t>
            </a:r>
            <a:r>
              <a:rPr lang="zh-CN" altLang="en-US" sz="1600" b="1" dirty="0"/>
              <a:t>对应于一个应用</a:t>
            </a:r>
            <a:r>
              <a:rPr lang="zh-CN" altLang="en-US" sz="1600" b="1" dirty="0">
                <a:solidFill>
                  <a:srgbClr val="0070C0"/>
                </a:solidFill>
              </a:rPr>
              <a:t>实体集</a:t>
            </a:r>
            <a:r>
              <a:rPr lang="zh-CN" altLang="en-US" sz="1600" b="1" dirty="0"/>
              <a:t>，而每</a:t>
            </a:r>
            <a:r>
              <a:rPr lang="zh-CN" altLang="en-US" sz="1600" b="1" dirty="0">
                <a:solidFill>
                  <a:srgbClr val="FF0000"/>
                </a:solidFill>
              </a:rPr>
              <a:t>行</a:t>
            </a:r>
            <a:r>
              <a:rPr lang="zh-CN" altLang="en-US" sz="1600" b="1" dirty="0"/>
              <a:t>则代表实体的一个</a:t>
            </a:r>
            <a:r>
              <a:rPr lang="zh-CN" altLang="en-US" sz="1600" b="1" dirty="0">
                <a:solidFill>
                  <a:srgbClr val="FF0000"/>
                </a:solidFill>
              </a:rPr>
              <a:t>实体</a:t>
            </a:r>
            <a:r>
              <a:rPr lang="zh-CN" altLang="en-US" sz="1600" b="1" dirty="0"/>
              <a:t>。</a:t>
            </a:r>
            <a:endParaRPr lang="en-US" altLang="zh-CN" sz="1600" b="1" dirty="0"/>
          </a:p>
          <a:p>
            <a:pPr marL="1200150" lvl="2" indent="-342900">
              <a:lnSpc>
                <a:spcPct val="120000"/>
              </a:lnSpc>
              <a:spcBef>
                <a:spcPct val="20000"/>
              </a:spcBef>
            </a:pPr>
            <a:r>
              <a:rPr lang="zh-CN" altLang="en-US" sz="1600" b="1" dirty="0"/>
              <a:t>例如：医院管理系统中医生实体集对应数据库中的</a:t>
            </a:r>
            <a:r>
              <a:rPr lang="en-US" altLang="zh-CN" sz="1600" b="1" dirty="0"/>
              <a:t>Doctor</a:t>
            </a:r>
            <a:r>
              <a:rPr lang="zh-CN" altLang="en-US" sz="1600" b="1" dirty="0"/>
              <a:t>表，该表中的每一行则代表不同的医生。</a:t>
            </a:r>
            <a:endParaRPr lang="en-US" altLang="zh-CN" sz="1600" b="1" dirty="0"/>
          </a:p>
          <a:p>
            <a:pPr marL="800100" lvl="1" indent="-342900">
              <a:lnSpc>
                <a:spcPct val="120000"/>
              </a:lnSpc>
              <a:spcBef>
                <a:spcPct val="20000"/>
              </a:spcBef>
              <a:buNone/>
            </a:pPr>
            <a:r>
              <a:rPr lang="zh-CN" altLang="en-US" sz="2200" b="1" dirty="0"/>
              <a:t> </a:t>
            </a:r>
          </a:p>
          <a:p>
            <a:pPr marL="800100" lvl="1" indent="-342900">
              <a:lnSpc>
                <a:spcPct val="120000"/>
              </a:lnSpc>
              <a:spcBef>
                <a:spcPct val="20000"/>
              </a:spcBef>
            </a:pPr>
            <a:endParaRPr lang="en-US" altLang="zh-CN" b="1" dirty="0"/>
          </a:p>
          <a:p>
            <a:pPr marL="800100" lvl="1" indent="-342900">
              <a:lnSpc>
                <a:spcPct val="120000"/>
              </a:lnSpc>
              <a:spcBef>
                <a:spcPct val="20000"/>
              </a:spcBef>
            </a:pPr>
            <a:r>
              <a:rPr lang="zh-CN" altLang="en-US" sz="2200" b="1" dirty="0"/>
              <a:t>实体和实体之间的关系被抽象为</a:t>
            </a:r>
            <a:r>
              <a:rPr lang="zh-CN" altLang="en-US" sz="2200" b="1" dirty="0">
                <a:solidFill>
                  <a:srgbClr val="FF0000"/>
                </a:solidFill>
              </a:rPr>
              <a:t>联系</a:t>
            </a:r>
            <a:endParaRPr lang="en-US" altLang="zh-CN" sz="2200" b="1" dirty="0">
              <a:solidFill>
                <a:srgbClr val="FF0000"/>
              </a:solidFill>
            </a:endParaRPr>
          </a:p>
          <a:p>
            <a:pPr marL="1200150" lvl="2" indent="-342900">
              <a:lnSpc>
                <a:spcPct val="120000"/>
              </a:lnSpc>
              <a:spcBef>
                <a:spcPct val="20000"/>
              </a:spcBef>
            </a:pPr>
            <a:r>
              <a:rPr lang="zh-CN" altLang="en-US" sz="1600" b="1" dirty="0"/>
              <a:t>例如：一个“医生表”的行标识符（医生编号）出现在一个“诊断表”的行中，从而建立了诊断与医生之间的联系。</a:t>
            </a:r>
            <a:endParaRPr lang="en-US" altLang="zh-CN" sz="1600" b="1" dirty="0"/>
          </a:p>
          <a:p>
            <a:pPr marL="1200150" lvl="2" indent="-342900">
              <a:lnSpc>
                <a:spcPct val="120000"/>
              </a:lnSpc>
              <a:spcBef>
                <a:spcPct val="20000"/>
              </a:spcBef>
            </a:pPr>
            <a:r>
              <a:rPr lang="zh-CN" altLang="en-US" sz="1600" b="1" dirty="0"/>
              <a:t>这种表之间通过属性进行联系，构成了</a:t>
            </a:r>
            <a:r>
              <a:rPr lang="zh-CN" altLang="en-US" sz="1600" b="1" dirty="0">
                <a:solidFill>
                  <a:srgbClr val="FF0000"/>
                </a:solidFill>
              </a:rPr>
              <a:t>关系列表</a:t>
            </a:r>
            <a:r>
              <a:rPr lang="zh-CN" altLang="en-US" sz="1600" b="1" dirty="0"/>
              <a:t>，是关系数据库的一个基础。</a:t>
            </a:r>
            <a:endParaRPr lang="en-US" altLang="zh-CN" sz="1600"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3" y="120008"/>
            <a:ext cx="19070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关系列表</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8" name="Group 22"/>
          <p:cNvGraphicFramePr>
            <a:graphicFrameLocks/>
          </p:cNvGraphicFramePr>
          <p:nvPr>
            <p:extLst>
              <p:ext uri="{D42A27DB-BD31-4B8C-83A1-F6EECF244321}">
                <p14:modId xmlns:p14="http://schemas.microsoft.com/office/powerpoint/2010/main" val="3915675766"/>
              </p:ext>
            </p:extLst>
          </p:nvPr>
        </p:nvGraphicFramePr>
        <p:xfrm>
          <a:off x="527333" y="2750144"/>
          <a:ext cx="8280397" cy="513024"/>
        </p:xfrm>
        <a:graphic>
          <a:graphicData uri="http://schemas.openxmlformats.org/drawingml/2006/table">
            <a:tbl>
              <a:tblPr/>
              <a:tblGrid>
                <a:gridCol w="1185087">
                  <a:extLst>
                    <a:ext uri="{9D8B030D-6E8A-4147-A177-3AD203B41FA5}">
                      <a16:colId xmlns:a16="http://schemas.microsoft.com/office/drawing/2014/main" val="20000"/>
                    </a:ext>
                  </a:extLst>
                </a:gridCol>
                <a:gridCol w="1180523">
                  <a:extLst>
                    <a:ext uri="{9D8B030D-6E8A-4147-A177-3AD203B41FA5}">
                      <a16:colId xmlns:a16="http://schemas.microsoft.com/office/drawing/2014/main" val="20001"/>
                    </a:ext>
                  </a:extLst>
                </a:gridCol>
                <a:gridCol w="1182045">
                  <a:extLst>
                    <a:ext uri="{9D8B030D-6E8A-4147-A177-3AD203B41FA5}">
                      <a16:colId xmlns:a16="http://schemas.microsoft.com/office/drawing/2014/main" val="20002"/>
                    </a:ext>
                  </a:extLst>
                </a:gridCol>
                <a:gridCol w="1185087">
                  <a:extLst>
                    <a:ext uri="{9D8B030D-6E8A-4147-A177-3AD203B41FA5}">
                      <a16:colId xmlns:a16="http://schemas.microsoft.com/office/drawing/2014/main" val="20003"/>
                    </a:ext>
                  </a:extLst>
                </a:gridCol>
                <a:gridCol w="1182045">
                  <a:extLst>
                    <a:ext uri="{9D8B030D-6E8A-4147-A177-3AD203B41FA5}">
                      <a16:colId xmlns:a16="http://schemas.microsoft.com/office/drawing/2014/main" val="20004"/>
                    </a:ext>
                  </a:extLst>
                </a:gridCol>
                <a:gridCol w="1180523">
                  <a:extLst>
                    <a:ext uri="{9D8B030D-6E8A-4147-A177-3AD203B41FA5}">
                      <a16:colId xmlns:a16="http://schemas.microsoft.com/office/drawing/2014/main" val="20005"/>
                    </a:ext>
                  </a:extLst>
                </a:gridCol>
                <a:gridCol w="1185087">
                  <a:extLst>
                    <a:ext uri="{9D8B030D-6E8A-4147-A177-3AD203B41FA5}">
                      <a16:colId xmlns:a16="http://schemas.microsoft.com/office/drawing/2014/main" val="20006"/>
                    </a:ext>
                  </a:extLst>
                </a:gridCol>
              </a:tblGrid>
              <a:tr h="51302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医生编号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医生姓名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医生性别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医生年龄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pitchFamily="2" charset="-122"/>
                        </a:rPr>
                        <a:t>所属部门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技术等级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工资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 name="Group 68"/>
          <p:cNvGraphicFramePr>
            <a:graphicFrameLocks/>
          </p:cNvGraphicFramePr>
          <p:nvPr>
            <p:extLst>
              <p:ext uri="{D42A27DB-BD31-4B8C-83A1-F6EECF244321}">
                <p14:modId xmlns:p14="http://schemas.microsoft.com/office/powerpoint/2010/main" val="416642041"/>
              </p:ext>
            </p:extLst>
          </p:nvPr>
        </p:nvGraphicFramePr>
        <p:xfrm>
          <a:off x="682881" y="5095366"/>
          <a:ext cx="8271950" cy="524252"/>
        </p:xfrm>
        <a:graphic>
          <a:graphicData uri="http://schemas.openxmlformats.org/drawingml/2006/table">
            <a:tbl>
              <a:tblPr/>
              <a:tblGrid>
                <a:gridCol w="1378109">
                  <a:extLst>
                    <a:ext uri="{9D8B030D-6E8A-4147-A177-3AD203B41FA5}">
                      <a16:colId xmlns:a16="http://schemas.microsoft.com/office/drawing/2014/main" val="20000"/>
                    </a:ext>
                  </a:extLst>
                </a:gridCol>
                <a:gridCol w="1378108">
                  <a:extLst>
                    <a:ext uri="{9D8B030D-6E8A-4147-A177-3AD203B41FA5}">
                      <a16:colId xmlns:a16="http://schemas.microsoft.com/office/drawing/2014/main" val="20001"/>
                    </a:ext>
                  </a:extLst>
                </a:gridCol>
                <a:gridCol w="1379758">
                  <a:extLst>
                    <a:ext uri="{9D8B030D-6E8A-4147-A177-3AD203B41FA5}">
                      <a16:colId xmlns:a16="http://schemas.microsoft.com/office/drawing/2014/main" val="20002"/>
                    </a:ext>
                  </a:extLst>
                </a:gridCol>
                <a:gridCol w="1379758">
                  <a:extLst>
                    <a:ext uri="{9D8B030D-6E8A-4147-A177-3AD203B41FA5}">
                      <a16:colId xmlns:a16="http://schemas.microsoft.com/office/drawing/2014/main" val="20003"/>
                    </a:ext>
                  </a:extLst>
                </a:gridCol>
                <a:gridCol w="1378109">
                  <a:extLst>
                    <a:ext uri="{9D8B030D-6E8A-4147-A177-3AD203B41FA5}">
                      <a16:colId xmlns:a16="http://schemas.microsoft.com/office/drawing/2014/main" val="20004"/>
                    </a:ext>
                  </a:extLst>
                </a:gridCol>
                <a:gridCol w="1378108">
                  <a:extLst>
                    <a:ext uri="{9D8B030D-6E8A-4147-A177-3AD203B41FA5}">
                      <a16:colId xmlns:a16="http://schemas.microsoft.com/office/drawing/2014/main" val="20005"/>
                    </a:ext>
                  </a:extLst>
                </a:gridCol>
              </a:tblGrid>
              <a:tr h="52425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pitchFamily="2" charset="-122"/>
                        </a:rPr>
                        <a:t>诊断编号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患者编号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pitchFamily="2" charset="-122"/>
                        </a:rPr>
                        <a:t>医生编号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症状描述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诊断描述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就诊时间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5" name="Group 67"/>
          <p:cNvGrpSpPr>
            <a:grpSpLocks/>
          </p:cNvGrpSpPr>
          <p:nvPr/>
        </p:nvGrpSpPr>
        <p:grpSpPr bwMode="auto">
          <a:xfrm>
            <a:off x="347943" y="2714418"/>
            <a:ext cx="4319588" cy="2952750"/>
            <a:chOff x="295" y="1888"/>
            <a:chExt cx="2721" cy="1860"/>
          </a:xfrm>
        </p:grpSpPr>
        <p:sp>
          <p:nvSpPr>
            <p:cNvPr id="28714" name="Oval 64"/>
            <p:cNvSpPr>
              <a:spLocks noChangeArrowheads="1"/>
            </p:cNvSpPr>
            <p:nvPr/>
          </p:nvSpPr>
          <p:spPr bwMode="auto">
            <a:xfrm>
              <a:off x="2154" y="3385"/>
              <a:ext cx="862" cy="363"/>
            </a:xfrm>
            <a:prstGeom prst="ellipse">
              <a:avLst/>
            </a:prstGeom>
            <a:noFill/>
            <a:ln w="28575">
              <a:solidFill>
                <a:srgbClr val="FF3300"/>
              </a:solidFill>
              <a:round/>
              <a:headEnd/>
              <a:tailEnd/>
            </a:ln>
          </p:spPr>
          <p:txBody>
            <a:bodyPr wrap="none" anchor="ctr"/>
            <a:lstStyle/>
            <a:p>
              <a:endParaRPr lang="zh-CN" altLang="en-US"/>
            </a:p>
          </p:txBody>
        </p:sp>
        <p:sp>
          <p:nvSpPr>
            <p:cNvPr id="28715" name="Oval 65"/>
            <p:cNvSpPr>
              <a:spLocks noChangeArrowheads="1"/>
            </p:cNvSpPr>
            <p:nvPr/>
          </p:nvSpPr>
          <p:spPr bwMode="auto">
            <a:xfrm>
              <a:off x="295" y="1888"/>
              <a:ext cx="862" cy="363"/>
            </a:xfrm>
            <a:prstGeom prst="ellipse">
              <a:avLst/>
            </a:prstGeom>
            <a:noFill/>
            <a:ln w="28575">
              <a:solidFill>
                <a:srgbClr val="FF3300"/>
              </a:solidFill>
              <a:round/>
              <a:headEnd/>
              <a:tailEnd/>
            </a:ln>
          </p:spPr>
          <p:txBody>
            <a:bodyPr wrap="none" anchor="ctr"/>
            <a:lstStyle/>
            <a:p>
              <a:endParaRPr lang="zh-CN" altLang="en-US"/>
            </a:p>
          </p:txBody>
        </p:sp>
        <p:sp>
          <p:nvSpPr>
            <p:cNvPr id="28716" name="Line 66"/>
            <p:cNvSpPr>
              <a:spLocks noChangeShapeType="1"/>
            </p:cNvSpPr>
            <p:nvPr/>
          </p:nvSpPr>
          <p:spPr bwMode="auto">
            <a:xfrm flipH="1" flipV="1">
              <a:off x="930" y="2205"/>
              <a:ext cx="1587" cy="1180"/>
            </a:xfrm>
            <a:prstGeom prst="line">
              <a:avLst/>
            </a:prstGeom>
            <a:noFill/>
            <a:ln w="28575">
              <a:solidFill>
                <a:srgbClr val="FF33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anim calcmode="lin" valueType="num">
                                      <p:cBhvr additive="base">
                                        <p:cTn id="7"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5">
                                            <p:txEl>
                                              <p:pRg st="6" end="6"/>
                                            </p:txEl>
                                          </p:spTgt>
                                        </p:tgtEl>
                                        <p:attrNameLst>
                                          <p:attrName>style.visibility</p:attrName>
                                        </p:attrNameLst>
                                      </p:cBhvr>
                                      <p:to>
                                        <p:strVal val="visible"/>
                                      </p:to>
                                    </p:set>
                                    <p:anim calcmode="lin" valueType="num">
                                      <p:cBhvr additive="base">
                                        <p:cTn id="11"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5">
                                            <p:txEl>
                                              <p:pRg st="7" end="7"/>
                                            </p:txEl>
                                          </p:spTgt>
                                        </p:tgtEl>
                                        <p:attrNameLst>
                                          <p:attrName>style.visibility</p:attrName>
                                        </p:attrNameLst>
                                      </p:cBhvr>
                                      <p:to>
                                        <p:strVal val="visible"/>
                                      </p:to>
                                    </p:set>
                                    <p:anim calcmode="lin" valueType="num">
                                      <p:cBhvr additive="base">
                                        <p:cTn id="15" dur="500" fill="hold"/>
                                        <p:tgtEl>
                                          <p:spTgt spid="2867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29699" name="内容占位符 2"/>
          <p:cNvSpPr>
            <a:spLocks noGrp="1"/>
          </p:cNvSpPr>
          <p:nvPr>
            <p:ph idx="4294967295"/>
          </p:nvPr>
        </p:nvSpPr>
        <p:spPr bwMode="auto">
          <a:xfrm>
            <a:off x="0" y="1233488"/>
            <a:ext cx="5870575" cy="46545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800100" lvl="1" indent="-342900">
              <a:lnSpc>
                <a:spcPct val="120000"/>
              </a:lnSpc>
            </a:pPr>
            <a:r>
              <a:rPr lang="en-US" altLang="zh-CN" sz="2000" b="1" dirty="0"/>
              <a:t>1970</a:t>
            </a:r>
            <a:r>
              <a:rPr lang="zh-CN" altLang="en-US" sz="2000" b="1" dirty="0"/>
              <a:t>年，</a:t>
            </a:r>
            <a:r>
              <a:rPr lang="en-US" altLang="zh-CN" sz="2000" b="1" dirty="0"/>
              <a:t>IBM</a:t>
            </a:r>
            <a:r>
              <a:rPr lang="zh-CN" altLang="en-US" sz="2000" b="1" dirty="0"/>
              <a:t>研究室的</a:t>
            </a:r>
            <a:r>
              <a:rPr lang="en-US" altLang="zh-CN" sz="2000" b="1" dirty="0"/>
              <a:t>Ted </a:t>
            </a:r>
            <a:r>
              <a:rPr lang="en-US" altLang="zh-CN" sz="2000" b="1" dirty="0" err="1"/>
              <a:t>Codd</a:t>
            </a:r>
            <a:r>
              <a:rPr lang="zh-CN" altLang="en-US" sz="2000" b="1" dirty="0"/>
              <a:t>首创了</a:t>
            </a:r>
            <a:r>
              <a:rPr lang="zh-CN" altLang="en-US" sz="2000" b="1" dirty="0">
                <a:solidFill>
                  <a:srgbClr val="FF0000"/>
                </a:solidFill>
              </a:rPr>
              <a:t>关系模型理论</a:t>
            </a:r>
            <a:r>
              <a:rPr lang="zh-CN" altLang="en-US" sz="2000" b="1" dirty="0"/>
              <a:t>，为关系型数据库理论做出了奠基性的贡献。</a:t>
            </a:r>
            <a:endParaRPr lang="en-US" altLang="zh-CN" sz="2000" b="1" dirty="0"/>
          </a:p>
          <a:p>
            <a:pPr marL="1200150" lvl="2" indent="-342900">
              <a:lnSpc>
                <a:spcPct val="120000"/>
              </a:lnSpc>
            </a:pPr>
            <a:r>
              <a:rPr lang="zh-CN" altLang="en-US" sz="1600" b="1" dirty="0"/>
              <a:t>数据库之父</a:t>
            </a:r>
            <a:endParaRPr lang="en-US" altLang="zh-CN" sz="1600" b="1" dirty="0"/>
          </a:p>
          <a:p>
            <a:pPr marL="1200150" lvl="2" indent="-342900">
              <a:lnSpc>
                <a:spcPct val="120000"/>
              </a:lnSpc>
            </a:pPr>
            <a:r>
              <a:rPr lang="en-US" altLang="zh-CN" sz="1600" b="1" dirty="0"/>
              <a:t>"A Relational Model of Data for Large Shared Data Banks"</a:t>
            </a:r>
            <a:r>
              <a:rPr lang="zh-CN" altLang="en-US" sz="1600" b="1" dirty="0"/>
              <a:t>（大型共享数据库的关系数据模型）</a:t>
            </a:r>
            <a:endParaRPr lang="en-US" altLang="zh-CN" sz="1600" b="1" dirty="0"/>
          </a:p>
          <a:p>
            <a:pPr marL="1200150" lvl="2" indent="-342900">
              <a:lnSpc>
                <a:spcPct val="120000"/>
              </a:lnSpc>
            </a:pPr>
            <a:r>
              <a:rPr lang="zh-CN" altLang="en-US" sz="1600" b="1" dirty="0"/>
              <a:t>关键思想：</a:t>
            </a:r>
            <a:r>
              <a:rPr lang="zh-CN" altLang="en-US" sz="1600" b="1" dirty="0">
                <a:solidFill>
                  <a:srgbClr val="FF0000"/>
                </a:solidFill>
              </a:rPr>
              <a:t>将数据保存在由行和列组成的简单表中</a:t>
            </a:r>
            <a:r>
              <a:rPr lang="zh-CN" altLang="en-US" sz="1600" b="1" dirty="0"/>
              <a:t>，而不是将数据保存在一个层次结构中。数据库用户或应用程序不需要知道数据结构来查询该数据。</a:t>
            </a:r>
            <a:endParaRPr lang="en-US" altLang="zh-CN" sz="1600" b="1" dirty="0"/>
          </a:p>
          <a:p>
            <a:pPr marL="1200150" lvl="2" indent="-342900">
              <a:lnSpc>
                <a:spcPct val="120000"/>
              </a:lnSpc>
            </a:pPr>
            <a:r>
              <a:rPr lang="zh-CN" altLang="en-US" sz="1600" b="1" dirty="0"/>
              <a:t>发表了该论文后不久，</a:t>
            </a:r>
            <a:r>
              <a:rPr lang="en-US" altLang="zh-CN" sz="1600" b="1" dirty="0" err="1"/>
              <a:t>Codd</a:t>
            </a:r>
            <a:r>
              <a:rPr lang="zh-CN" altLang="en-US" sz="1600" b="1" dirty="0"/>
              <a:t>又发布了更为详细的指导原则，提出了其指导创建关系数据库的</a:t>
            </a:r>
            <a:r>
              <a:rPr lang="en-US" altLang="zh-CN" sz="1600" b="1" dirty="0">
                <a:solidFill>
                  <a:srgbClr val="FF0000"/>
                </a:solidFill>
              </a:rPr>
              <a:t>12</a:t>
            </a:r>
            <a:r>
              <a:rPr lang="zh-CN" altLang="en-US" sz="1600" b="1" dirty="0">
                <a:solidFill>
                  <a:srgbClr val="FF0000"/>
                </a:solidFill>
              </a:rPr>
              <a:t>项原则</a:t>
            </a:r>
            <a:r>
              <a:rPr lang="zh-CN" altLang="en-US" sz="1600" b="1" dirty="0"/>
              <a:t>。</a:t>
            </a:r>
            <a:endParaRPr lang="en-US" altLang="zh-CN" sz="1600"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216639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关系数据库</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137" y="1420380"/>
            <a:ext cx="2553267" cy="3103418"/>
          </a:xfrm>
          <a:prstGeom prst="ellipse">
            <a:avLst/>
          </a:prstGeom>
          <a:ln w="3175"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anim calcmode="lin" valueType="num">
                                      <p:cBhvr additive="base">
                                        <p:cTn id="7"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4" end="4"/>
                                            </p:txEl>
                                          </p:spTgt>
                                        </p:tgtEl>
                                        <p:attrNameLst>
                                          <p:attrName>style.visibility</p:attrName>
                                        </p:attrNameLst>
                                      </p:cBhvr>
                                      <p:to>
                                        <p:strVal val="visible"/>
                                      </p:to>
                                    </p:set>
                                    <p:anim calcmode="lin" valueType="num">
                                      <p:cBhvr additive="base">
                                        <p:cTn id="13"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0723" name="内容占位符 2"/>
          <p:cNvSpPr>
            <a:spLocks noGrp="1"/>
          </p:cNvSpPr>
          <p:nvPr>
            <p:ph idx="4294967295"/>
          </p:nvPr>
        </p:nvSpPr>
        <p:spPr bwMode="auto">
          <a:xfrm>
            <a:off x="0" y="1254125"/>
            <a:ext cx="8628063" cy="499586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800100" lvl="1" indent="-342900">
              <a:lnSpc>
                <a:spcPct val="120000"/>
              </a:lnSpc>
              <a:spcBef>
                <a:spcPct val="20000"/>
              </a:spcBef>
            </a:pPr>
            <a:r>
              <a:rPr lang="zh-CN" altLang="en-US" sz="2200" b="1" dirty="0"/>
              <a:t>关系就是表。</a:t>
            </a:r>
          </a:p>
          <a:p>
            <a:pPr marL="800100" lvl="1" indent="-342900">
              <a:lnSpc>
                <a:spcPct val="120000"/>
              </a:lnSpc>
              <a:spcBef>
                <a:spcPct val="20000"/>
              </a:spcBef>
            </a:pPr>
            <a:r>
              <a:rPr lang="zh-CN" altLang="en-US" sz="2200" b="1" dirty="0"/>
              <a:t>表的各列以属性开始，属性是列的入口。</a:t>
            </a:r>
          </a:p>
          <a:p>
            <a:pPr marL="800100" lvl="1" indent="-342900">
              <a:lnSpc>
                <a:spcPct val="120000"/>
              </a:lnSpc>
              <a:spcBef>
                <a:spcPct val="20000"/>
              </a:spcBef>
            </a:pPr>
            <a:r>
              <a:rPr lang="zh-CN" altLang="en-US" sz="2200" b="1" dirty="0"/>
              <a:t>例如：</a:t>
            </a:r>
            <a:r>
              <a:rPr lang="en-US" altLang="zh-CN" sz="2200" b="1" dirty="0"/>
              <a:t>Doctor</a:t>
            </a:r>
            <a:r>
              <a:rPr lang="zh-CN" altLang="en-US" sz="2200" b="1" dirty="0"/>
              <a:t>（医生）的关系中记录的是医生的信息。</a:t>
            </a:r>
            <a:endParaRPr lang="en-US" altLang="zh-CN" sz="2200" b="1" dirty="0"/>
          </a:p>
          <a:p>
            <a:pPr marL="457200" lvl="1" indent="0">
              <a:lnSpc>
                <a:spcPct val="120000"/>
              </a:lnSpc>
              <a:spcBef>
                <a:spcPct val="20000"/>
              </a:spcBef>
              <a:buNone/>
            </a:pPr>
            <a:r>
              <a:rPr lang="zh-CN" altLang="en-US" sz="2000" b="1" dirty="0">
                <a:solidFill>
                  <a:srgbClr val="0070C0"/>
                </a:solidFill>
              </a:rPr>
              <a:t>（*注：将在第</a:t>
            </a:r>
            <a:r>
              <a:rPr lang="en-US" altLang="zh-CN" sz="2000" b="1" dirty="0">
                <a:solidFill>
                  <a:srgbClr val="0070C0"/>
                </a:solidFill>
              </a:rPr>
              <a:t>2</a:t>
            </a:r>
            <a:r>
              <a:rPr lang="zh-CN" altLang="en-US" sz="2000" b="1" dirty="0">
                <a:solidFill>
                  <a:srgbClr val="0070C0"/>
                </a:solidFill>
              </a:rPr>
              <a:t>章详细介绍关系数据模型）</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4630194" y="120008"/>
            <a:ext cx="21800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关系数据库</a:t>
            </a:r>
          </a:p>
        </p:txBody>
      </p:sp>
      <p:sp>
        <p:nvSpPr>
          <p:cNvPr id="7" name="AutoShape 10"/>
          <p:cNvSpPr>
            <a:spLocks noChangeArrowheads="1"/>
          </p:cNvSpPr>
          <p:nvPr/>
        </p:nvSpPr>
        <p:spPr bwMode="gray">
          <a:xfrm>
            <a:off x="2692214" y="120006"/>
            <a:ext cx="19753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概念术语</a:t>
            </a:r>
          </a:p>
        </p:txBody>
      </p:sp>
      <p:graphicFrame>
        <p:nvGraphicFramePr>
          <p:cNvPr id="8" name="Group 49"/>
          <p:cNvGraphicFramePr>
            <a:graphicFrameLocks/>
          </p:cNvGraphicFramePr>
          <p:nvPr>
            <p:extLst>
              <p:ext uri="{D42A27DB-BD31-4B8C-83A1-F6EECF244321}">
                <p14:modId xmlns:p14="http://schemas.microsoft.com/office/powerpoint/2010/main" val="1300166558"/>
              </p:ext>
            </p:extLst>
          </p:nvPr>
        </p:nvGraphicFramePr>
        <p:xfrm>
          <a:off x="418588" y="3308709"/>
          <a:ext cx="8497887" cy="1748199"/>
        </p:xfrm>
        <a:graphic>
          <a:graphicData uri="http://schemas.openxmlformats.org/drawingml/2006/table">
            <a:tbl>
              <a:tblPr/>
              <a:tblGrid>
                <a:gridCol w="1188872">
                  <a:extLst>
                    <a:ext uri="{9D8B030D-6E8A-4147-A177-3AD203B41FA5}">
                      <a16:colId xmlns:a16="http://schemas.microsoft.com/office/drawing/2014/main" val="20000"/>
                    </a:ext>
                  </a:extLst>
                </a:gridCol>
                <a:gridCol w="1188871">
                  <a:extLst>
                    <a:ext uri="{9D8B030D-6E8A-4147-A177-3AD203B41FA5}">
                      <a16:colId xmlns:a16="http://schemas.microsoft.com/office/drawing/2014/main" val="20001"/>
                    </a:ext>
                  </a:extLst>
                </a:gridCol>
                <a:gridCol w="1188872">
                  <a:extLst>
                    <a:ext uri="{9D8B030D-6E8A-4147-A177-3AD203B41FA5}">
                      <a16:colId xmlns:a16="http://schemas.microsoft.com/office/drawing/2014/main" val="20002"/>
                    </a:ext>
                  </a:extLst>
                </a:gridCol>
                <a:gridCol w="1259802">
                  <a:extLst>
                    <a:ext uri="{9D8B030D-6E8A-4147-A177-3AD203B41FA5}">
                      <a16:colId xmlns:a16="http://schemas.microsoft.com/office/drawing/2014/main" val="20003"/>
                    </a:ext>
                  </a:extLst>
                </a:gridCol>
                <a:gridCol w="1188872">
                  <a:extLst>
                    <a:ext uri="{9D8B030D-6E8A-4147-A177-3AD203B41FA5}">
                      <a16:colId xmlns:a16="http://schemas.microsoft.com/office/drawing/2014/main" val="20004"/>
                    </a:ext>
                  </a:extLst>
                </a:gridCol>
                <a:gridCol w="1188871">
                  <a:extLst>
                    <a:ext uri="{9D8B030D-6E8A-4147-A177-3AD203B41FA5}">
                      <a16:colId xmlns:a16="http://schemas.microsoft.com/office/drawing/2014/main" val="20005"/>
                    </a:ext>
                  </a:extLst>
                </a:gridCol>
                <a:gridCol w="1293727">
                  <a:extLst>
                    <a:ext uri="{9D8B030D-6E8A-4147-A177-3AD203B41FA5}">
                      <a16:colId xmlns:a16="http://schemas.microsoft.com/office/drawing/2014/main" val="20006"/>
                    </a:ext>
                  </a:extLst>
                </a:gridCol>
              </a:tblGrid>
              <a:tr h="53932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医 生 编 号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医 生 姓 名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医 生 性 别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医 生 年 龄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所 属 部 门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技 术 等 级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宋体" pitchFamily="2" charset="-122"/>
                        </a:rPr>
                        <a:t>工    资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0"/>
                  </a:ext>
                </a:extLst>
              </a:tr>
              <a:tr h="62052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pitchFamily="2" charset="-122"/>
                        </a:rPr>
                        <a:t>001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pitchFamily="2" charset="-122"/>
                        </a:rPr>
                        <a:t>李红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pitchFamily="2" charset="-122"/>
                        </a:rPr>
                        <a:t>女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pitchFamily="2" charset="-122"/>
                        </a:rPr>
                        <a:t>30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pitchFamily="2" charset="-122"/>
                        </a:rPr>
                        <a:t>101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pitchFamily="2" charset="-122"/>
                        </a:rPr>
                        <a:t>主任医师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pitchFamily="2" charset="-122"/>
                        </a:rPr>
                        <a:t>3000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3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pitchFamily="2" charset="-122"/>
                        </a:rPr>
                        <a:t>002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宋体" pitchFamily="2" charset="-122"/>
                        </a:rPr>
                        <a:t>张兰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pitchFamily="2" charset="-122"/>
                        </a:rPr>
                        <a:t>女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pitchFamily="2" charset="-122"/>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pitchFamily="2" charset="-122"/>
                        </a:rPr>
                        <a:t>104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宋体" pitchFamily="2" charset="-122"/>
                        </a:rPr>
                        <a:t>主治医师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宋体" pitchFamily="2" charset="-122"/>
                        </a:rPr>
                        <a:t>1800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31788"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31789"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31790"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31791"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31792"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31793"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31794"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31795"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31796"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31797"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49" charset="-122"/>
                  <a:ea typeface="黑体" pitchFamily="49" charset="-122"/>
                </a:rPr>
                <a:t>  </a:t>
              </a:r>
              <a:r>
                <a:rPr lang="zh-CN" altLang="en-US" sz="2400" b="1">
                  <a:solidFill>
                    <a:srgbClr val="000000"/>
                  </a:solidFill>
                  <a:latin typeface="黑体" pitchFamily="49" charset="-122"/>
                  <a:ea typeface="黑体" pitchFamily="49" charset="-122"/>
                </a:rPr>
                <a:t>数据库应用实例</a:t>
              </a:r>
              <a:endParaRPr lang="en-US" altLang="zh-CN" sz="2400" b="1">
                <a:solidFill>
                  <a:srgbClr val="000000"/>
                </a:solidFill>
                <a:latin typeface="黑体" pitchFamily="49" charset="-122"/>
                <a:ea typeface="黑体" pitchFamily="49" charset="-122"/>
              </a:endParaRPr>
            </a:p>
          </p:txBody>
        </p:sp>
        <p:pic>
          <p:nvPicPr>
            <p:cNvPr id="31798"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31799"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31776"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31777"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31778"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31779"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31780"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31781"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31782"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31783"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31784"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31785"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a:solidFill>
                    <a:srgbClr val="000000"/>
                  </a:solidFill>
                </a:rPr>
                <a:t>    </a:t>
              </a:r>
              <a:r>
                <a:rPr lang="zh-CN" altLang="en-US" sz="2400" b="1">
                  <a:solidFill>
                    <a:srgbClr val="000000"/>
                  </a:solidFill>
                  <a:latin typeface="黑体" pitchFamily="49" charset="-122"/>
                  <a:ea typeface="黑体" pitchFamily="49" charset="-122"/>
                </a:rPr>
                <a:t>数据库相关术语</a:t>
              </a:r>
              <a:endParaRPr lang="en-US" altLang="zh-CN" sz="2400" b="1">
                <a:solidFill>
                  <a:srgbClr val="000000"/>
                </a:solidFill>
                <a:latin typeface="黑体" pitchFamily="49" charset="-122"/>
                <a:ea typeface="黑体" pitchFamily="49" charset="-122"/>
              </a:endParaRPr>
            </a:p>
          </p:txBody>
        </p:sp>
        <p:pic>
          <p:nvPicPr>
            <p:cNvPr id="31786"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31787"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31764"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31765"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31766"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31767"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31768"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31769"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31770"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31771"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31772"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31773"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a:solidFill>
                    <a:srgbClr val="000000"/>
                  </a:solidFill>
                  <a:latin typeface="黑体" pitchFamily="49" charset="-122"/>
                  <a:ea typeface="黑体" pitchFamily="49" charset="-122"/>
                </a:rPr>
                <a:t>  数据管理技术</a:t>
              </a:r>
              <a:endParaRPr lang="en-US" altLang="zh-CN" sz="2400" b="1">
                <a:solidFill>
                  <a:srgbClr val="000000"/>
                </a:solidFill>
                <a:latin typeface="黑体" pitchFamily="49" charset="-122"/>
                <a:ea typeface="黑体" pitchFamily="49" charset="-122"/>
              </a:endParaRPr>
            </a:p>
          </p:txBody>
        </p:sp>
        <p:pic>
          <p:nvPicPr>
            <p:cNvPr id="31774"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31775"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2" cy="685800"/>
            <a:chOff x="1440" y="3120"/>
            <a:chExt cx="3087" cy="432"/>
          </a:xfrm>
        </p:grpSpPr>
        <p:sp>
          <p:nvSpPr>
            <p:cNvPr id="31752"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31753"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31754"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31755"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31756"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31757"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31758"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31759"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31760"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31761"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a:spAutoFit/>
            </a:bodyPr>
            <a:lstStyle/>
            <a:p>
              <a:r>
                <a:rPr lang="zh-CN" altLang="en-US" sz="2400" b="1">
                  <a:solidFill>
                    <a:srgbClr val="000000"/>
                  </a:solidFill>
                </a:rPr>
                <a:t>    </a:t>
              </a:r>
              <a:r>
                <a:rPr lang="zh-CN" altLang="en-US" sz="2400" b="1">
                  <a:solidFill>
                    <a:srgbClr val="000000"/>
                  </a:solidFill>
                  <a:latin typeface="黑体" pitchFamily="49" charset="-122"/>
                  <a:ea typeface="黑体" pitchFamily="49" charset="-122"/>
                </a:rPr>
                <a:t>数据库系统组成结构</a:t>
              </a:r>
              <a:endParaRPr lang="en-US" altLang="zh-CN" sz="2400" b="1">
                <a:solidFill>
                  <a:srgbClr val="000000"/>
                </a:solidFill>
                <a:latin typeface="黑体" pitchFamily="49" charset="-122"/>
                <a:ea typeface="黑体" pitchFamily="49" charset="-122"/>
              </a:endParaRPr>
            </a:p>
          </p:txBody>
        </p:sp>
        <p:pic>
          <p:nvPicPr>
            <p:cNvPr id="31762"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31763"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19403" y="3027508"/>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a:xfrm>
            <a:off x="0" y="1254125"/>
            <a:ext cx="7753350" cy="4329113"/>
          </a:xfrm>
          <a:prstGeom prst="rect">
            <a:avLst/>
          </a:prstGeom>
        </p:spPr>
        <p:txBody>
          <a:bodyPr/>
          <a:lstStyle/>
          <a:p>
            <a:pPr eaLnBrk="1" hangingPunct="1">
              <a:spcBef>
                <a:spcPts val="1200"/>
              </a:spcBef>
              <a:defRPr/>
            </a:pPr>
            <a:r>
              <a:rPr lang="zh-CN" altLang="en-US" sz="2400" dirty="0"/>
              <a:t>数据管理技术的发展背景 </a:t>
            </a:r>
          </a:p>
          <a:p>
            <a:pPr eaLnBrk="1" hangingPunct="1">
              <a:spcBef>
                <a:spcPts val="1200"/>
              </a:spcBef>
              <a:defRPr/>
            </a:pPr>
            <a:r>
              <a:rPr lang="zh-CN" altLang="en-US" sz="2400" dirty="0"/>
              <a:t>数据管理技术的</a:t>
            </a:r>
            <a:r>
              <a:rPr lang="en-US" altLang="zh-CN" sz="2400" dirty="0"/>
              <a:t>3</a:t>
            </a:r>
            <a:r>
              <a:rPr lang="zh-CN" altLang="en-US" sz="2400" dirty="0"/>
              <a:t>个发展阶段</a:t>
            </a:r>
            <a:endParaRPr lang="en-US" altLang="zh-CN" sz="2400" dirty="0"/>
          </a:p>
          <a:p>
            <a:pPr marL="800100" lvl="1" indent="-342900">
              <a:lnSpc>
                <a:spcPct val="120000"/>
              </a:lnSpc>
              <a:spcBef>
                <a:spcPct val="20000"/>
              </a:spcBef>
              <a:defRPr/>
            </a:pPr>
            <a:r>
              <a:rPr lang="zh-CN" altLang="en-US" sz="2000" b="1" dirty="0"/>
              <a:t>人工管理阶段</a:t>
            </a:r>
          </a:p>
          <a:p>
            <a:pPr marL="800100" lvl="1" indent="-342900">
              <a:lnSpc>
                <a:spcPct val="120000"/>
              </a:lnSpc>
              <a:spcBef>
                <a:spcPct val="20000"/>
              </a:spcBef>
              <a:defRPr/>
            </a:pPr>
            <a:r>
              <a:rPr lang="zh-CN" altLang="en-US" sz="2000" b="1" dirty="0"/>
              <a:t>文件系统管理阶段</a:t>
            </a:r>
          </a:p>
          <a:p>
            <a:pPr marL="800100" lvl="1" indent="-342900">
              <a:lnSpc>
                <a:spcPct val="120000"/>
              </a:lnSpc>
              <a:spcBef>
                <a:spcPct val="20000"/>
              </a:spcBef>
              <a:defRPr/>
            </a:pPr>
            <a:r>
              <a:rPr lang="zh-CN" altLang="en-US" sz="2000" b="1" dirty="0"/>
              <a:t>数据库系统管理阶段</a:t>
            </a:r>
            <a:endParaRPr lang="en-US" altLang="zh-CN" sz="2000" b="1" dirty="0"/>
          </a:p>
          <a:p>
            <a:pPr marL="400050">
              <a:lnSpc>
                <a:spcPct val="120000"/>
              </a:lnSpc>
              <a:defRPr/>
            </a:pPr>
            <a:r>
              <a:rPr lang="zh-CN" altLang="en-US" sz="2400" dirty="0"/>
              <a:t>了解国内数据库发展历程</a:t>
            </a:r>
            <a:endParaRPr lang="en-US" altLang="zh-CN" sz="2400" dirty="0"/>
          </a:p>
          <a:p>
            <a:pPr marL="400050">
              <a:lnSpc>
                <a:spcPct val="120000"/>
              </a:lnSpc>
              <a:defRPr/>
            </a:pPr>
            <a:r>
              <a:rPr lang="zh-CN" altLang="en-US" sz="2400" b="1" dirty="0"/>
              <a:t>了解国内杰出数据库科学家</a:t>
            </a:r>
          </a:p>
          <a:p>
            <a:pPr lvl="1" eaLnBrk="1" hangingPunct="1">
              <a:defRPr/>
            </a:pP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016156384"/>
              </p:ext>
            </p:extLst>
          </p:nvPr>
        </p:nvGraphicFramePr>
        <p:xfrm>
          <a:off x="113868" y="967046"/>
          <a:ext cx="8772525" cy="5181600"/>
        </p:xfrm>
        <a:graphic>
          <a:graphicData uri="http://schemas.openxmlformats.org/presentationml/2006/ole">
            <mc:AlternateContent xmlns:mc="http://schemas.openxmlformats.org/markup-compatibility/2006">
              <mc:Choice xmlns:v="urn:schemas-microsoft-com:vml" Requires="v">
                <p:oleObj spid="_x0000_s1026" r:id="rId3" imgW="7015582" imgH="4234282" progId="Visio.Drawing.11">
                  <p:embed/>
                </p:oleObj>
              </mc:Choice>
              <mc:Fallback>
                <p:oleObj r:id="rId3" imgW="7015582" imgH="4234282" progId="Visio.Drawing.11">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68" y="967046"/>
                        <a:ext cx="8772525" cy="5181600"/>
                      </a:xfrm>
                      <a:prstGeom prst="rect">
                        <a:avLst/>
                      </a:prstGeom>
                      <a:noFill/>
                      <a:ln>
                        <a:noFill/>
                      </a:ln>
                    </p:spPr>
                  </p:pic>
                </p:oleObj>
              </mc:Fallback>
            </mc:AlternateContent>
          </a:graphicData>
        </a:graphic>
      </p:graphicFrame>
      <p:sp>
        <p:nvSpPr>
          <p:cNvPr id="5"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课程引入</a:t>
            </a:r>
          </a:p>
        </p:txBody>
      </p:sp>
      <p:sp>
        <p:nvSpPr>
          <p:cNvPr id="6" name="AutoShape 10"/>
          <p:cNvSpPr>
            <a:spLocks noChangeArrowheads="1"/>
          </p:cNvSpPr>
          <p:nvPr/>
        </p:nvSpPr>
        <p:spPr bwMode="gray">
          <a:xfrm>
            <a:off x="2828693" y="120007"/>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应用实例</a:t>
            </a:r>
          </a:p>
        </p:txBody>
      </p:sp>
    </p:spTree>
    <p:extLst>
      <p:ext uri="{BB962C8B-B14F-4D97-AF65-F5344CB8AC3E}">
        <p14:creationId xmlns:p14="http://schemas.microsoft.com/office/powerpoint/2010/main" val="3125230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3795" name="内容占位符 2"/>
          <p:cNvSpPr>
            <a:spLocks noGrp="1"/>
          </p:cNvSpPr>
          <p:nvPr>
            <p:ph idx="4294967295"/>
          </p:nvPr>
        </p:nvSpPr>
        <p:spPr bwMode="auto">
          <a:xfrm>
            <a:off x="0" y="1254125"/>
            <a:ext cx="7753350" cy="35258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b="0" dirty="0">
                <a:ea typeface="黑体" pitchFamily="49" charset="-122"/>
              </a:rPr>
              <a:t>数据管理技术面临挑战</a:t>
            </a:r>
            <a:endParaRPr lang="en-US" altLang="zh-CN" b="0" dirty="0">
              <a:ea typeface="黑体" pitchFamily="49" charset="-122"/>
            </a:endParaRPr>
          </a:p>
          <a:p>
            <a:pPr lvl="1" eaLnBrk="1" hangingPunct="1"/>
            <a:r>
              <a:rPr lang="zh-CN" altLang="en-US" sz="2000" b="1" dirty="0"/>
              <a:t>信息爆炸可能产生大量垃圾</a:t>
            </a:r>
            <a:endParaRPr lang="en-US" altLang="zh-CN" sz="2000" b="1" dirty="0"/>
          </a:p>
          <a:p>
            <a:pPr lvl="1" eaLnBrk="1" hangingPunct="1">
              <a:lnSpc>
                <a:spcPct val="120000"/>
              </a:lnSpc>
            </a:pPr>
            <a:r>
              <a:rPr lang="zh-CN" altLang="en-US" sz="2000" b="1" dirty="0"/>
              <a:t>数据类型的多样化和一体化要求</a:t>
            </a:r>
            <a:endParaRPr lang="en-US" altLang="zh-CN" sz="2000" b="1" dirty="0"/>
          </a:p>
          <a:p>
            <a:pPr lvl="1" eaLnBrk="1" hangingPunct="1">
              <a:lnSpc>
                <a:spcPct val="120000"/>
              </a:lnSpc>
            </a:pPr>
            <a:r>
              <a:rPr lang="zh-CN" altLang="en-US" sz="2000" b="1" dirty="0"/>
              <a:t>当前的数据管理还不能处理不确定或不精确的模糊信息</a:t>
            </a:r>
            <a:endParaRPr lang="en-US" altLang="zh-CN" sz="2000" b="1" dirty="0"/>
          </a:p>
          <a:p>
            <a:pPr lvl="1" eaLnBrk="1" hangingPunct="1">
              <a:lnSpc>
                <a:spcPct val="120000"/>
              </a:lnSpc>
            </a:pPr>
            <a:r>
              <a:rPr lang="zh-CN" altLang="en-US" sz="2000" b="1" dirty="0"/>
              <a:t>数据库安全</a:t>
            </a:r>
            <a:endParaRPr lang="en-US" altLang="zh-CN" sz="2000" b="1" dirty="0"/>
          </a:p>
          <a:p>
            <a:pPr lvl="1" eaLnBrk="1" hangingPunct="1">
              <a:lnSpc>
                <a:spcPct val="120000"/>
              </a:lnSpc>
            </a:pPr>
            <a:r>
              <a:rPr lang="zh-CN" altLang="en-US" sz="2000" b="1" dirty="0"/>
              <a:t>对数据库理解和知识获取的要求</a:t>
            </a:r>
          </a:p>
          <a:p>
            <a:pPr lvl="1" eaLnBrk="1" hangingPunct="1"/>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背景</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4819" name="内容占位符 2"/>
          <p:cNvSpPr>
            <a:spLocks noGrp="1"/>
          </p:cNvSpPr>
          <p:nvPr>
            <p:ph idx="4294967295"/>
          </p:nvPr>
        </p:nvSpPr>
        <p:spPr bwMode="auto">
          <a:xfrm>
            <a:off x="0" y="1254125"/>
            <a:ext cx="7753350" cy="30130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dirty="0">
                <a:ea typeface="黑体" pitchFamily="49" charset="-122"/>
              </a:rPr>
              <a:t>数据管理技术面临挑战</a:t>
            </a:r>
            <a:endParaRPr lang="en-US" altLang="zh-CN" dirty="0">
              <a:ea typeface="黑体" pitchFamily="49" charset="-122"/>
            </a:endParaRPr>
          </a:p>
          <a:p>
            <a:pPr lvl="1" eaLnBrk="1" hangingPunct="1">
              <a:lnSpc>
                <a:spcPct val="110000"/>
              </a:lnSpc>
            </a:pPr>
            <a:r>
              <a:rPr lang="en-US" altLang="zh-CN" sz="2000" b="1" dirty="0"/>
              <a:t>20</a:t>
            </a:r>
            <a:r>
              <a:rPr lang="zh-CN" altLang="en-US" sz="2000" b="1" dirty="0"/>
              <a:t>世纪</a:t>
            </a:r>
            <a:r>
              <a:rPr lang="en-US" altLang="zh-CN" sz="2000" b="1" dirty="0"/>
              <a:t>60</a:t>
            </a:r>
            <a:r>
              <a:rPr lang="zh-CN" altLang="en-US" sz="2000" b="1" dirty="0"/>
              <a:t>年代，由于计算机的主要应用领域从</a:t>
            </a:r>
            <a:r>
              <a:rPr lang="zh-CN" altLang="en-US" sz="2000" b="1" dirty="0">
                <a:solidFill>
                  <a:srgbClr val="FF3300"/>
                </a:solidFill>
              </a:rPr>
              <a:t>科学计算</a:t>
            </a:r>
            <a:r>
              <a:rPr lang="zh-CN" altLang="en-US" sz="2000" b="1" dirty="0"/>
              <a:t>转移到</a:t>
            </a:r>
            <a:r>
              <a:rPr lang="zh-CN" altLang="en-US" sz="2000" b="1" dirty="0">
                <a:solidFill>
                  <a:srgbClr val="FF3300"/>
                </a:solidFill>
              </a:rPr>
              <a:t>数据事务处理</a:t>
            </a:r>
            <a:r>
              <a:rPr lang="zh-CN" altLang="en-US" sz="2000" b="1" dirty="0"/>
              <a:t>，促使数据管理应运而生，使数据管理技术出现一次飞跃。</a:t>
            </a:r>
            <a:endParaRPr lang="en-US" altLang="zh-CN" sz="2000" b="1" dirty="0"/>
          </a:p>
          <a:p>
            <a:pPr lvl="1" eaLnBrk="1" hangingPunct="1">
              <a:lnSpc>
                <a:spcPct val="110000"/>
              </a:lnSpc>
            </a:pPr>
            <a:r>
              <a:rPr lang="en-US" altLang="zh-CN" sz="2000" b="1" dirty="0" err="1"/>
              <a:t>E.F.Codd</a:t>
            </a:r>
            <a:r>
              <a:rPr lang="zh-CN" altLang="en-US" sz="2000" b="1" dirty="0"/>
              <a:t>提出</a:t>
            </a:r>
            <a:r>
              <a:rPr lang="zh-CN" altLang="en-US" sz="2000" b="1" dirty="0">
                <a:solidFill>
                  <a:srgbClr val="FF0000"/>
                </a:solidFill>
              </a:rPr>
              <a:t>关系数据库模型</a:t>
            </a:r>
            <a:r>
              <a:rPr lang="zh-CN" altLang="en-US" sz="2000" b="1" dirty="0"/>
              <a:t>，在数据管理和理论方面产生了深远的影响，使数据管理技术出现了又一次飞跃。</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关键事件</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0" y="1236663"/>
            <a:ext cx="5062538" cy="49958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eaLnBrk="1" hangingPunct="1">
              <a:spcBef>
                <a:spcPts val="600"/>
              </a:spcBef>
            </a:pPr>
            <a:r>
              <a:rPr lang="en-US" altLang="zh-CN" sz="2000" b="1" dirty="0"/>
              <a:t>20</a:t>
            </a:r>
            <a:r>
              <a:rPr lang="zh-CN" altLang="en-US" sz="2000" b="1" dirty="0"/>
              <a:t>世纪</a:t>
            </a:r>
            <a:r>
              <a:rPr lang="en-US" altLang="zh-CN" sz="2000" b="1" dirty="0"/>
              <a:t>50</a:t>
            </a:r>
            <a:r>
              <a:rPr lang="zh-CN" altLang="en-US" sz="2000" b="1" dirty="0"/>
              <a:t>年代中期以前</a:t>
            </a:r>
          </a:p>
          <a:p>
            <a:pPr lvl="1" eaLnBrk="1" hangingPunct="1">
              <a:spcBef>
                <a:spcPts val="600"/>
              </a:spcBef>
            </a:pPr>
            <a:r>
              <a:rPr lang="zh-CN" altLang="en-US" sz="2000" b="1" dirty="0"/>
              <a:t>计算机主要用于</a:t>
            </a:r>
            <a:r>
              <a:rPr lang="zh-CN" altLang="en-US" sz="2000" b="1" dirty="0">
                <a:solidFill>
                  <a:srgbClr val="FF0000"/>
                </a:solidFill>
              </a:rPr>
              <a:t>科学计算</a:t>
            </a:r>
            <a:r>
              <a:rPr lang="zh-CN" altLang="en-US" sz="2000" b="1" dirty="0"/>
              <a:t>。</a:t>
            </a:r>
          </a:p>
          <a:p>
            <a:pPr lvl="1" eaLnBrk="1" hangingPunct="1">
              <a:spcBef>
                <a:spcPts val="600"/>
              </a:spcBef>
            </a:pPr>
            <a:r>
              <a:rPr lang="zh-CN" altLang="en-US" sz="2000" b="1" dirty="0"/>
              <a:t>外部存储器只有磁带、卡片和纸带等，还</a:t>
            </a:r>
            <a:r>
              <a:rPr lang="zh-CN" altLang="en-US" sz="2000" b="1" dirty="0">
                <a:solidFill>
                  <a:srgbClr val="FF0000"/>
                </a:solidFill>
              </a:rPr>
              <a:t>没有磁盘等直接存取存储设备</a:t>
            </a:r>
            <a:r>
              <a:rPr lang="zh-CN" altLang="en-US" sz="2000" b="1" dirty="0"/>
              <a:t>。</a:t>
            </a:r>
          </a:p>
          <a:p>
            <a:pPr lvl="1" eaLnBrk="1" hangingPunct="1">
              <a:spcBef>
                <a:spcPts val="600"/>
              </a:spcBef>
            </a:pPr>
            <a:r>
              <a:rPr lang="zh-CN" altLang="en-US" sz="2000" b="1" dirty="0"/>
              <a:t>软件只有</a:t>
            </a:r>
            <a:r>
              <a:rPr lang="zh-CN" altLang="en-US" sz="2000" b="1" dirty="0">
                <a:solidFill>
                  <a:srgbClr val="FF0000"/>
                </a:solidFill>
              </a:rPr>
              <a:t>汇编语言</a:t>
            </a:r>
            <a:r>
              <a:rPr lang="zh-CN" altLang="en-US" sz="2000" b="1" dirty="0"/>
              <a:t>，尚无数据管理方面的软件。</a:t>
            </a:r>
          </a:p>
          <a:p>
            <a:pPr lvl="1" eaLnBrk="1" hangingPunct="1">
              <a:spcBef>
                <a:spcPts val="600"/>
              </a:spcBef>
            </a:pPr>
            <a:r>
              <a:rPr lang="zh-CN" altLang="en-US" sz="2000" b="1" dirty="0"/>
              <a:t>数据处理方式基本是</a:t>
            </a:r>
            <a:r>
              <a:rPr lang="zh-CN" altLang="en-US" sz="2000" b="1" dirty="0">
                <a:solidFill>
                  <a:srgbClr val="FF0000"/>
                </a:solidFill>
              </a:rPr>
              <a:t>批处理</a:t>
            </a:r>
            <a:r>
              <a:rPr lang="zh-CN" altLang="en-US" sz="2000" b="1" dirty="0"/>
              <a:t>。</a:t>
            </a:r>
            <a:endParaRPr lang="en-US" altLang="zh-CN" sz="2000" b="1" dirty="0"/>
          </a:p>
          <a:p>
            <a:pPr lvl="1" eaLnBrk="1" hangingPunct="1">
              <a:spcBef>
                <a:spcPts val="600"/>
              </a:spcBef>
            </a:pPr>
            <a:r>
              <a:rPr lang="zh-CN" altLang="en-US" sz="2000" b="1" dirty="0"/>
              <a:t>特点：</a:t>
            </a:r>
          </a:p>
          <a:p>
            <a:pPr lvl="2" eaLnBrk="1" hangingPunct="1">
              <a:lnSpc>
                <a:spcPct val="120000"/>
              </a:lnSpc>
            </a:pPr>
            <a:r>
              <a:rPr lang="zh-CN" altLang="en-US" sz="1600" b="1" dirty="0"/>
              <a:t>计算机系统不提供对用户数据的管理功能。</a:t>
            </a:r>
          </a:p>
          <a:p>
            <a:pPr lvl="2" eaLnBrk="1" hangingPunct="1">
              <a:lnSpc>
                <a:spcPct val="120000"/>
              </a:lnSpc>
            </a:pPr>
            <a:r>
              <a:rPr lang="zh-CN" altLang="en-US" sz="1600" b="1" dirty="0"/>
              <a:t>数据不能共享。</a:t>
            </a:r>
          </a:p>
          <a:p>
            <a:pPr lvl="2" eaLnBrk="1" hangingPunct="1">
              <a:lnSpc>
                <a:spcPct val="120000"/>
              </a:lnSpc>
            </a:pPr>
            <a:r>
              <a:rPr lang="zh-CN" altLang="en-US" sz="1600" b="1" dirty="0"/>
              <a:t>不单独保存数据。 </a:t>
            </a: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人工管理</a:t>
            </a:r>
          </a:p>
        </p:txBody>
      </p:sp>
      <p:grpSp>
        <p:nvGrpSpPr>
          <p:cNvPr id="5" name="Group 11"/>
          <p:cNvGrpSpPr>
            <a:grpSpLocks/>
          </p:cNvGrpSpPr>
          <p:nvPr/>
        </p:nvGrpSpPr>
        <p:grpSpPr bwMode="auto">
          <a:xfrm>
            <a:off x="5368925" y="2048593"/>
            <a:ext cx="3527425" cy="2611799"/>
            <a:chOff x="0" y="934"/>
            <a:chExt cx="2222" cy="1389"/>
          </a:xfrm>
        </p:grpSpPr>
        <p:grpSp>
          <p:nvGrpSpPr>
            <p:cNvPr id="35848" name="Group 12"/>
            <p:cNvGrpSpPr>
              <a:grpSpLocks/>
            </p:cNvGrpSpPr>
            <p:nvPr/>
          </p:nvGrpSpPr>
          <p:grpSpPr bwMode="auto">
            <a:xfrm>
              <a:off x="0" y="934"/>
              <a:ext cx="2222" cy="1087"/>
              <a:chOff x="1632" y="1248"/>
              <a:chExt cx="3216" cy="1920"/>
            </a:xfrm>
          </p:grpSpPr>
          <p:grpSp>
            <p:nvGrpSpPr>
              <p:cNvPr id="35850" name="Group 13"/>
              <p:cNvGrpSpPr>
                <a:grpSpLocks/>
              </p:cNvGrpSpPr>
              <p:nvPr/>
            </p:nvGrpSpPr>
            <p:grpSpPr bwMode="auto">
              <a:xfrm>
                <a:off x="1632" y="1248"/>
                <a:ext cx="3168" cy="816"/>
                <a:chOff x="2854" y="10353"/>
                <a:chExt cx="3570" cy="1256"/>
              </a:xfrm>
            </p:grpSpPr>
            <p:sp>
              <p:nvSpPr>
                <p:cNvPr id="35857" name="Text Box 14"/>
                <p:cNvSpPr txBox="1">
                  <a:spLocks noChangeArrowheads="1"/>
                </p:cNvSpPr>
                <p:nvPr/>
              </p:nvSpPr>
              <p:spPr bwMode="auto">
                <a:xfrm>
                  <a:off x="2854" y="10353"/>
                  <a:ext cx="1260" cy="471"/>
                </a:xfrm>
                <a:prstGeom prst="rect">
                  <a:avLst/>
                </a:prstGeom>
                <a:solidFill>
                  <a:srgbClr val="66CCFF"/>
                </a:solidFill>
                <a:ln w="9525">
                  <a:solidFill>
                    <a:srgbClr val="000000"/>
                  </a:solidFill>
                  <a:miter lim="800000"/>
                  <a:headEnd/>
                  <a:tailEnd/>
                </a:ln>
              </p:spPr>
              <p:txBody>
                <a:bodyPr tIns="10800" anchor="ctr"/>
                <a:lstStyle/>
                <a:p>
                  <a:pPr algn="ctr"/>
                  <a:r>
                    <a:rPr kumimoji="1" lang="zh-CN" altLang="en-US" sz="1600" b="1">
                      <a:latin typeface="Times New Roman" pitchFamily="18" charset="0"/>
                    </a:rPr>
                    <a:t>应用程序１</a:t>
                  </a:r>
                </a:p>
              </p:txBody>
            </p:sp>
            <p:sp>
              <p:nvSpPr>
                <p:cNvPr id="35858" name="Text Box 15"/>
                <p:cNvSpPr txBox="1">
                  <a:spLocks noChangeArrowheads="1"/>
                </p:cNvSpPr>
                <p:nvPr/>
              </p:nvSpPr>
              <p:spPr bwMode="auto">
                <a:xfrm>
                  <a:off x="5269" y="10353"/>
                  <a:ext cx="1155" cy="471"/>
                </a:xfrm>
                <a:prstGeom prst="rect">
                  <a:avLst/>
                </a:prstGeom>
                <a:solidFill>
                  <a:srgbClr val="66CCFF"/>
                </a:solidFill>
                <a:ln w="9525">
                  <a:solidFill>
                    <a:srgbClr val="000000"/>
                  </a:solidFill>
                  <a:miter lim="800000"/>
                  <a:headEnd/>
                  <a:tailEnd/>
                </a:ln>
              </p:spPr>
              <p:txBody>
                <a:bodyPr tIns="10800" anchor="ctr"/>
                <a:lstStyle/>
                <a:p>
                  <a:pPr algn="ctr"/>
                  <a:r>
                    <a:rPr kumimoji="1" lang="zh-CN" altLang="en-US" sz="1600" b="1">
                      <a:latin typeface="Times New Roman" pitchFamily="18" charset="0"/>
                    </a:rPr>
                    <a:t>数据集１</a:t>
                  </a:r>
                </a:p>
              </p:txBody>
            </p:sp>
            <p:sp>
              <p:nvSpPr>
                <p:cNvPr id="35859" name="Line 16"/>
                <p:cNvSpPr>
                  <a:spLocks noChangeShapeType="1"/>
                </p:cNvSpPr>
                <p:nvPr/>
              </p:nvSpPr>
              <p:spPr bwMode="auto">
                <a:xfrm>
                  <a:off x="4114" y="10667"/>
                  <a:ext cx="1155" cy="0"/>
                </a:xfrm>
                <a:prstGeom prst="line">
                  <a:avLst/>
                </a:prstGeom>
                <a:noFill/>
                <a:ln w="9525">
                  <a:solidFill>
                    <a:srgbClr val="000000"/>
                  </a:solidFill>
                  <a:round/>
                  <a:headEnd/>
                  <a:tailEnd/>
                </a:ln>
              </p:spPr>
              <p:txBody>
                <a:bodyPr tIns="10800" anchor="ctr"/>
                <a:lstStyle/>
                <a:p>
                  <a:endParaRPr lang="zh-CN" altLang="en-US"/>
                </a:p>
              </p:txBody>
            </p:sp>
            <p:sp>
              <p:nvSpPr>
                <p:cNvPr id="35860" name="Text Box 17"/>
                <p:cNvSpPr txBox="1">
                  <a:spLocks noChangeArrowheads="1"/>
                </p:cNvSpPr>
                <p:nvPr/>
              </p:nvSpPr>
              <p:spPr bwMode="auto">
                <a:xfrm>
                  <a:off x="2854" y="11138"/>
                  <a:ext cx="1260" cy="471"/>
                </a:xfrm>
                <a:prstGeom prst="rect">
                  <a:avLst/>
                </a:prstGeom>
                <a:solidFill>
                  <a:srgbClr val="66CCFF"/>
                </a:solidFill>
                <a:ln w="9525">
                  <a:solidFill>
                    <a:srgbClr val="000000"/>
                  </a:solidFill>
                  <a:miter lim="800000"/>
                  <a:headEnd/>
                  <a:tailEnd/>
                </a:ln>
              </p:spPr>
              <p:txBody>
                <a:bodyPr tIns="10800" anchor="ctr"/>
                <a:lstStyle/>
                <a:p>
                  <a:pPr algn="just"/>
                  <a:r>
                    <a:rPr kumimoji="1" lang="zh-CN" altLang="en-US" sz="1600" b="1" dirty="0">
                      <a:latin typeface="Times New Roman" pitchFamily="18" charset="0"/>
                    </a:rPr>
                    <a:t>应用程序２</a:t>
                  </a:r>
                  <a:endParaRPr kumimoji="1" lang="zh-CN" altLang="en-US" sz="1600" dirty="0">
                    <a:latin typeface="Times New Roman" pitchFamily="18" charset="0"/>
                  </a:endParaRPr>
                </a:p>
              </p:txBody>
            </p:sp>
            <p:sp>
              <p:nvSpPr>
                <p:cNvPr id="35861" name="Text Box 18"/>
                <p:cNvSpPr txBox="1">
                  <a:spLocks noChangeArrowheads="1"/>
                </p:cNvSpPr>
                <p:nvPr/>
              </p:nvSpPr>
              <p:spPr bwMode="auto">
                <a:xfrm>
                  <a:off x="5269" y="11138"/>
                  <a:ext cx="1155" cy="471"/>
                </a:xfrm>
                <a:prstGeom prst="rect">
                  <a:avLst/>
                </a:prstGeom>
                <a:solidFill>
                  <a:srgbClr val="66CCFF"/>
                </a:solidFill>
                <a:ln w="9525">
                  <a:solidFill>
                    <a:srgbClr val="000000"/>
                  </a:solidFill>
                  <a:miter lim="800000"/>
                  <a:headEnd/>
                  <a:tailEnd/>
                </a:ln>
              </p:spPr>
              <p:txBody>
                <a:bodyPr tIns="10800" anchor="ctr"/>
                <a:lstStyle/>
                <a:p>
                  <a:pPr algn="ctr"/>
                  <a:r>
                    <a:rPr kumimoji="1" lang="zh-CN" altLang="en-US" sz="1600" b="1" dirty="0">
                      <a:latin typeface="Times New Roman" pitchFamily="18" charset="0"/>
                    </a:rPr>
                    <a:t>数据集２</a:t>
                  </a:r>
                </a:p>
              </p:txBody>
            </p:sp>
            <p:sp>
              <p:nvSpPr>
                <p:cNvPr id="35862" name="Line 19"/>
                <p:cNvSpPr>
                  <a:spLocks noChangeShapeType="1"/>
                </p:cNvSpPr>
                <p:nvPr/>
              </p:nvSpPr>
              <p:spPr bwMode="auto">
                <a:xfrm>
                  <a:off x="4114" y="11452"/>
                  <a:ext cx="1155" cy="0"/>
                </a:xfrm>
                <a:prstGeom prst="line">
                  <a:avLst/>
                </a:prstGeom>
                <a:noFill/>
                <a:ln w="9525">
                  <a:solidFill>
                    <a:srgbClr val="000000"/>
                  </a:solidFill>
                  <a:round/>
                  <a:headEnd/>
                  <a:tailEnd/>
                </a:ln>
              </p:spPr>
              <p:txBody>
                <a:bodyPr tIns="10800" anchor="ctr"/>
                <a:lstStyle/>
                <a:p>
                  <a:endParaRPr lang="zh-CN" altLang="en-US"/>
                </a:p>
              </p:txBody>
            </p:sp>
          </p:grpSp>
          <p:grpSp>
            <p:nvGrpSpPr>
              <p:cNvPr id="35851" name="Group 20"/>
              <p:cNvGrpSpPr>
                <a:grpSpLocks/>
              </p:cNvGrpSpPr>
              <p:nvPr/>
            </p:nvGrpSpPr>
            <p:grpSpPr bwMode="auto">
              <a:xfrm>
                <a:off x="1632" y="2832"/>
                <a:ext cx="3216" cy="336"/>
                <a:chOff x="2854" y="13022"/>
                <a:chExt cx="3570" cy="471"/>
              </a:xfrm>
            </p:grpSpPr>
            <p:sp>
              <p:nvSpPr>
                <p:cNvPr id="35854" name="Text Box 21"/>
                <p:cNvSpPr txBox="1">
                  <a:spLocks noChangeArrowheads="1"/>
                </p:cNvSpPr>
                <p:nvPr/>
              </p:nvSpPr>
              <p:spPr bwMode="auto">
                <a:xfrm>
                  <a:off x="2854" y="13022"/>
                  <a:ext cx="1260" cy="471"/>
                </a:xfrm>
                <a:prstGeom prst="rect">
                  <a:avLst/>
                </a:prstGeom>
                <a:solidFill>
                  <a:srgbClr val="66CCFF"/>
                </a:solidFill>
                <a:ln w="9525">
                  <a:solidFill>
                    <a:srgbClr val="000000"/>
                  </a:solidFill>
                  <a:miter lim="800000"/>
                  <a:headEnd/>
                  <a:tailEnd/>
                </a:ln>
              </p:spPr>
              <p:txBody>
                <a:bodyPr tIns="10800" anchor="ctr"/>
                <a:lstStyle/>
                <a:p>
                  <a:pPr algn="ctr"/>
                  <a:r>
                    <a:rPr kumimoji="1" lang="zh-CN" altLang="en-US" sz="1600" b="1">
                      <a:latin typeface="Times New Roman" pitchFamily="18" charset="0"/>
                    </a:rPr>
                    <a:t>应用程序ｎ</a:t>
                  </a:r>
                </a:p>
              </p:txBody>
            </p:sp>
            <p:sp>
              <p:nvSpPr>
                <p:cNvPr id="35855" name="Text Box 22"/>
                <p:cNvSpPr txBox="1">
                  <a:spLocks noChangeArrowheads="1"/>
                </p:cNvSpPr>
                <p:nvPr/>
              </p:nvSpPr>
              <p:spPr bwMode="auto">
                <a:xfrm>
                  <a:off x="5269" y="13022"/>
                  <a:ext cx="1155" cy="471"/>
                </a:xfrm>
                <a:prstGeom prst="rect">
                  <a:avLst/>
                </a:prstGeom>
                <a:solidFill>
                  <a:srgbClr val="66CCFF"/>
                </a:solidFill>
                <a:ln w="9525">
                  <a:solidFill>
                    <a:srgbClr val="000000"/>
                  </a:solidFill>
                  <a:miter lim="800000"/>
                  <a:headEnd/>
                  <a:tailEnd/>
                </a:ln>
              </p:spPr>
              <p:txBody>
                <a:bodyPr tIns="10800" anchor="ctr"/>
                <a:lstStyle/>
                <a:p>
                  <a:pPr algn="ctr"/>
                  <a:r>
                    <a:rPr kumimoji="1" lang="zh-CN" altLang="en-US" sz="1600" b="1">
                      <a:latin typeface="Times New Roman" pitchFamily="18" charset="0"/>
                    </a:rPr>
                    <a:t>数据集</a:t>
                  </a:r>
                  <a:r>
                    <a:rPr kumimoji="1" lang="en-US" altLang="zh-CN" sz="1600" b="1">
                      <a:latin typeface="Times New Roman" pitchFamily="18" charset="0"/>
                    </a:rPr>
                    <a:t>n</a:t>
                  </a:r>
                </a:p>
              </p:txBody>
            </p:sp>
            <p:sp>
              <p:nvSpPr>
                <p:cNvPr id="35856" name="Line 23"/>
                <p:cNvSpPr>
                  <a:spLocks noChangeShapeType="1"/>
                </p:cNvSpPr>
                <p:nvPr/>
              </p:nvSpPr>
              <p:spPr bwMode="auto">
                <a:xfrm>
                  <a:off x="4114" y="13336"/>
                  <a:ext cx="1155" cy="0"/>
                </a:xfrm>
                <a:prstGeom prst="line">
                  <a:avLst/>
                </a:prstGeom>
                <a:noFill/>
                <a:ln w="9525">
                  <a:solidFill>
                    <a:srgbClr val="000000"/>
                  </a:solidFill>
                  <a:round/>
                  <a:headEnd/>
                  <a:tailEnd/>
                </a:ln>
              </p:spPr>
              <p:txBody>
                <a:bodyPr tIns="10800" anchor="ctr"/>
                <a:lstStyle/>
                <a:p>
                  <a:endParaRPr lang="zh-CN" altLang="en-US"/>
                </a:p>
              </p:txBody>
            </p:sp>
          </p:grpSp>
          <p:sp>
            <p:nvSpPr>
              <p:cNvPr id="35852" name="Text Box 24"/>
              <p:cNvSpPr txBox="1">
                <a:spLocks noChangeArrowheads="1"/>
              </p:cNvSpPr>
              <p:nvPr/>
            </p:nvSpPr>
            <p:spPr bwMode="auto">
              <a:xfrm>
                <a:off x="1756" y="2305"/>
                <a:ext cx="617" cy="383"/>
              </a:xfrm>
              <a:prstGeom prst="rect">
                <a:avLst/>
              </a:prstGeom>
              <a:solidFill>
                <a:srgbClr val="66CCFF"/>
              </a:solidFill>
              <a:ln w="9525">
                <a:noFill/>
                <a:miter lim="800000"/>
                <a:headEnd/>
                <a:tailEnd/>
              </a:ln>
            </p:spPr>
            <p:txBody>
              <a:bodyPr vert="eaVert" tIns="10800" anchor="ctr">
                <a:spAutoFit/>
              </a:bodyPr>
              <a:lstStyle/>
              <a:p>
                <a:pPr>
                  <a:spcBef>
                    <a:spcPct val="50000"/>
                  </a:spcBef>
                </a:pPr>
                <a:r>
                  <a:rPr kumimoji="1" lang="en-US" altLang="zh-CN" sz="1600" b="1">
                    <a:latin typeface="Times New Roman" pitchFamily="18" charset="0"/>
                  </a:rPr>
                  <a:t>...…</a:t>
                </a:r>
              </a:p>
            </p:txBody>
          </p:sp>
          <p:sp>
            <p:nvSpPr>
              <p:cNvPr id="35853" name="Text Box 25"/>
              <p:cNvSpPr txBox="1">
                <a:spLocks noChangeArrowheads="1"/>
              </p:cNvSpPr>
              <p:nvPr/>
            </p:nvSpPr>
            <p:spPr bwMode="auto">
              <a:xfrm>
                <a:off x="3820" y="2305"/>
                <a:ext cx="617" cy="383"/>
              </a:xfrm>
              <a:prstGeom prst="rect">
                <a:avLst/>
              </a:prstGeom>
              <a:solidFill>
                <a:srgbClr val="66CCFF"/>
              </a:solidFill>
              <a:ln w="9525">
                <a:noFill/>
                <a:miter lim="800000"/>
                <a:headEnd/>
                <a:tailEnd/>
              </a:ln>
            </p:spPr>
            <p:txBody>
              <a:bodyPr vert="eaVert" tIns="10800" anchor="ctr">
                <a:spAutoFit/>
              </a:bodyPr>
              <a:lstStyle/>
              <a:p>
                <a:pPr>
                  <a:spcBef>
                    <a:spcPct val="50000"/>
                  </a:spcBef>
                </a:pPr>
                <a:r>
                  <a:rPr kumimoji="1" lang="en-US" altLang="zh-CN" sz="1600" b="1">
                    <a:latin typeface="Times New Roman" pitchFamily="18" charset="0"/>
                  </a:rPr>
                  <a:t>...…</a:t>
                </a:r>
              </a:p>
            </p:txBody>
          </p:sp>
        </p:grpSp>
        <p:sp>
          <p:nvSpPr>
            <p:cNvPr id="35849" name="Text Box 26"/>
            <p:cNvSpPr txBox="1">
              <a:spLocks noChangeArrowheads="1"/>
            </p:cNvSpPr>
            <p:nvPr/>
          </p:nvSpPr>
          <p:spPr bwMode="auto">
            <a:xfrm>
              <a:off x="635" y="2127"/>
              <a:ext cx="1044" cy="196"/>
            </a:xfrm>
            <a:prstGeom prst="rect">
              <a:avLst/>
            </a:prstGeom>
            <a:solidFill>
              <a:srgbClr val="66CCFF"/>
            </a:solidFill>
            <a:ln w="9525">
              <a:noFill/>
              <a:miter lim="800000"/>
              <a:headEnd/>
              <a:tailEnd/>
            </a:ln>
          </p:spPr>
          <p:txBody>
            <a:bodyPr anchor="ctr">
              <a:spAutoFit/>
            </a:bodyPr>
            <a:lstStyle/>
            <a:p>
              <a:pPr>
                <a:spcBef>
                  <a:spcPct val="50000"/>
                </a:spcBef>
              </a:pPr>
              <a:r>
                <a:rPr lang="zh-CN" altLang="en-US" b="1"/>
                <a:t>人工管理阶段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0" y="1093788"/>
            <a:ext cx="4984750" cy="49958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eaLnBrk="1" hangingPunct="1">
              <a:spcBef>
                <a:spcPts val="600"/>
              </a:spcBef>
            </a:pPr>
            <a:r>
              <a:rPr lang="en-US" altLang="zh-CN" sz="2000" b="1" dirty="0"/>
              <a:t>20</a:t>
            </a:r>
            <a:r>
              <a:rPr lang="zh-CN" altLang="en-US" sz="2000" b="1" dirty="0"/>
              <a:t>世纪</a:t>
            </a:r>
            <a:r>
              <a:rPr lang="en-US" altLang="zh-CN" sz="2000" b="1" dirty="0"/>
              <a:t>50</a:t>
            </a:r>
            <a:r>
              <a:rPr lang="zh-CN" altLang="en-US" sz="2000" b="1" dirty="0"/>
              <a:t>年代后期至</a:t>
            </a:r>
            <a:r>
              <a:rPr lang="en-US" altLang="zh-CN" sz="2000" b="1" dirty="0"/>
              <a:t>60</a:t>
            </a:r>
            <a:r>
              <a:rPr lang="zh-CN" altLang="en-US" sz="2000" b="1" dirty="0"/>
              <a:t>年代中期。</a:t>
            </a:r>
          </a:p>
          <a:p>
            <a:pPr lvl="1" eaLnBrk="1" hangingPunct="1">
              <a:spcBef>
                <a:spcPts val="600"/>
              </a:spcBef>
            </a:pPr>
            <a:r>
              <a:rPr lang="zh-CN" altLang="en-US" sz="2000" b="1" dirty="0"/>
              <a:t>计算机不仅用于科学计算，还用在</a:t>
            </a:r>
            <a:r>
              <a:rPr lang="zh-CN" altLang="en-US" sz="2000" b="1" dirty="0">
                <a:solidFill>
                  <a:srgbClr val="FF0000"/>
                </a:solidFill>
              </a:rPr>
              <a:t>信息管理</a:t>
            </a:r>
            <a:r>
              <a:rPr lang="zh-CN" altLang="en-US" sz="2000" b="1" dirty="0"/>
              <a:t>方面。</a:t>
            </a:r>
          </a:p>
          <a:p>
            <a:pPr lvl="1" eaLnBrk="1" hangingPunct="1">
              <a:spcBef>
                <a:spcPts val="600"/>
              </a:spcBef>
            </a:pPr>
            <a:r>
              <a:rPr lang="zh-CN" altLang="en-US" sz="2000" b="1" dirty="0"/>
              <a:t>随数据量的增加，</a:t>
            </a:r>
            <a:r>
              <a:rPr lang="zh-CN" altLang="en-US" sz="2000" b="1" dirty="0">
                <a:solidFill>
                  <a:srgbClr val="00B050"/>
                </a:solidFill>
              </a:rPr>
              <a:t>数据的存储、检索和维护问题</a:t>
            </a:r>
            <a:r>
              <a:rPr lang="zh-CN" altLang="en-US" sz="2000" b="1" dirty="0"/>
              <a:t>成为紧迫需要，</a:t>
            </a:r>
            <a:r>
              <a:rPr lang="zh-CN" altLang="en-US" sz="2000" b="1" dirty="0">
                <a:solidFill>
                  <a:srgbClr val="0070C0"/>
                </a:solidFill>
              </a:rPr>
              <a:t>数据结构和数据管理</a:t>
            </a:r>
            <a:r>
              <a:rPr lang="zh-CN" altLang="en-US" sz="2000" b="1" dirty="0"/>
              <a:t>技术迅速发展起来。</a:t>
            </a:r>
          </a:p>
          <a:p>
            <a:pPr lvl="1" eaLnBrk="1" hangingPunct="1">
              <a:spcBef>
                <a:spcPts val="600"/>
              </a:spcBef>
            </a:pPr>
            <a:r>
              <a:rPr lang="zh-CN" altLang="en-US" sz="2000" b="1" dirty="0"/>
              <a:t>外部存储器已有磁盘、磁鼓等</a:t>
            </a:r>
            <a:r>
              <a:rPr lang="zh-CN" altLang="en-US" sz="2000" b="1" dirty="0">
                <a:solidFill>
                  <a:srgbClr val="FF0000"/>
                </a:solidFill>
              </a:rPr>
              <a:t>直接存取的存储设备</a:t>
            </a:r>
            <a:r>
              <a:rPr lang="zh-CN" altLang="en-US" sz="2000" b="1" dirty="0"/>
              <a:t>。</a:t>
            </a:r>
          </a:p>
          <a:p>
            <a:pPr lvl="1" eaLnBrk="1" hangingPunct="1">
              <a:spcBef>
                <a:spcPts val="600"/>
              </a:spcBef>
            </a:pPr>
            <a:r>
              <a:rPr lang="zh-CN" altLang="en-US" sz="2000" b="1" dirty="0"/>
              <a:t>软件领域出现了</a:t>
            </a:r>
            <a:r>
              <a:rPr lang="zh-CN" altLang="en-US" sz="2000" b="1" dirty="0">
                <a:solidFill>
                  <a:srgbClr val="FF0000"/>
                </a:solidFill>
              </a:rPr>
              <a:t>操作系统和高级软件</a:t>
            </a:r>
            <a:r>
              <a:rPr lang="zh-CN" altLang="en-US" sz="2000" b="1" dirty="0"/>
              <a:t>。操作系统中的文件系统是专门管理外存的数据管理软件。</a:t>
            </a:r>
          </a:p>
          <a:p>
            <a:pPr lvl="1" eaLnBrk="1" hangingPunct="1">
              <a:spcBef>
                <a:spcPts val="600"/>
              </a:spcBef>
            </a:pPr>
            <a:r>
              <a:rPr lang="zh-CN" altLang="en-US" sz="2000" b="1" dirty="0"/>
              <a:t>数据处理方式有批处理，也有</a:t>
            </a:r>
            <a:r>
              <a:rPr lang="zh-CN" altLang="en-US" sz="2000" b="1" dirty="0">
                <a:solidFill>
                  <a:srgbClr val="FF0000"/>
                </a:solidFill>
              </a:rPr>
              <a:t>联机实时处理</a:t>
            </a:r>
            <a:r>
              <a:rPr lang="zh-CN" altLang="en-US" sz="2000" b="1" dirty="0"/>
              <a:t>。</a:t>
            </a:r>
          </a:p>
          <a:p>
            <a:pPr lvl="1" eaLnBrk="1" hangingPunct="1">
              <a:lnSpc>
                <a:spcPct val="120000"/>
              </a:lnSpc>
            </a:pPr>
            <a:endParaRPr lang="zh-CN" altLang="en-US" sz="2000"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文件系统</a:t>
            </a:r>
          </a:p>
        </p:txBody>
      </p:sp>
      <p:grpSp>
        <p:nvGrpSpPr>
          <p:cNvPr id="5" name="Group 14"/>
          <p:cNvGrpSpPr>
            <a:grpSpLocks/>
          </p:cNvGrpSpPr>
          <p:nvPr/>
        </p:nvGrpSpPr>
        <p:grpSpPr bwMode="auto">
          <a:xfrm>
            <a:off x="4995970" y="1817501"/>
            <a:ext cx="3940211" cy="3238330"/>
            <a:chOff x="2790" y="891"/>
            <a:chExt cx="2541" cy="1371"/>
          </a:xfrm>
        </p:grpSpPr>
        <p:grpSp>
          <p:nvGrpSpPr>
            <p:cNvPr id="36872" name="Group 15"/>
            <p:cNvGrpSpPr>
              <a:grpSpLocks/>
            </p:cNvGrpSpPr>
            <p:nvPr/>
          </p:nvGrpSpPr>
          <p:grpSpPr bwMode="auto">
            <a:xfrm>
              <a:off x="2790" y="891"/>
              <a:ext cx="2541" cy="1137"/>
              <a:chOff x="1680" y="1152"/>
              <a:chExt cx="3216" cy="2544"/>
            </a:xfrm>
          </p:grpSpPr>
          <p:sp>
            <p:nvSpPr>
              <p:cNvPr id="36874" name="Text Box 16"/>
              <p:cNvSpPr txBox="1">
                <a:spLocks noChangeArrowheads="1"/>
              </p:cNvSpPr>
              <p:nvPr/>
            </p:nvSpPr>
            <p:spPr bwMode="auto">
              <a:xfrm>
                <a:off x="1680" y="1152"/>
                <a:ext cx="1072" cy="361"/>
              </a:xfrm>
              <a:prstGeom prst="rect">
                <a:avLst/>
              </a:prstGeom>
              <a:solidFill>
                <a:srgbClr val="EEE678"/>
              </a:solidFill>
              <a:ln w="9525">
                <a:solidFill>
                  <a:srgbClr val="000000"/>
                </a:solidFill>
                <a:miter lim="800000"/>
                <a:headEnd/>
                <a:tailEnd/>
              </a:ln>
            </p:spPr>
            <p:txBody>
              <a:bodyPr tIns="0" anchor="ctr"/>
              <a:lstStyle/>
              <a:p>
                <a:pPr algn="ctr"/>
                <a:r>
                  <a:rPr kumimoji="1" lang="zh-CN" altLang="en-US" sz="1600" b="1">
                    <a:latin typeface="Times New Roman" pitchFamily="18" charset="0"/>
                  </a:rPr>
                  <a:t>应用程序１</a:t>
                </a:r>
              </a:p>
            </p:txBody>
          </p:sp>
          <p:sp>
            <p:nvSpPr>
              <p:cNvPr id="36875" name="Text Box 17"/>
              <p:cNvSpPr txBox="1">
                <a:spLocks noChangeArrowheads="1"/>
              </p:cNvSpPr>
              <p:nvPr/>
            </p:nvSpPr>
            <p:spPr bwMode="auto">
              <a:xfrm>
                <a:off x="3913" y="1160"/>
                <a:ext cx="983" cy="361"/>
              </a:xfrm>
              <a:prstGeom prst="rect">
                <a:avLst/>
              </a:prstGeom>
              <a:solidFill>
                <a:srgbClr val="EEE678"/>
              </a:solidFill>
              <a:ln w="9525">
                <a:solidFill>
                  <a:srgbClr val="000000"/>
                </a:solidFill>
                <a:miter lim="800000"/>
                <a:headEnd/>
                <a:tailEnd/>
              </a:ln>
            </p:spPr>
            <p:txBody>
              <a:bodyPr tIns="0" anchor="ctr"/>
              <a:lstStyle/>
              <a:p>
                <a:pPr algn="ctr"/>
                <a:r>
                  <a:rPr kumimoji="1" lang="zh-CN" altLang="en-US" sz="1600" b="1">
                    <a:latin typeface="Times New Roman" pitchFamily="18" charset="0"/>
                  </a:rPr>
                  <a:t>文件１</a:t>
                </a:r>
              </a:p>
            </p:txBody>
          </p:sp>
          <p:sp>
            <p:nvSpPr>
              <p:cNvPr id="36876" name="Line 18"/>
              <p:cNvSpPr>
                <a:spLocks noChangeShapeType="1"/>
              </p:cNvSpPr>
              <p:nvPr/>
            </p:nvSpPr>
            <p:spPr bwMode="auto">
              <a:xfrm>
                <a:off x="2752" y="1401"/>
                <a:ext cx="1161" cy="0"/>
              </a:xfrm>
              <a:prstGeom prst="line">
                <a:avLst/>
              </a:prstGeom>
              <a:noFill/>
              <a:ln w="9525">
                <a:solidFill>
                  <a:srgbClr val="000000"/>
                </a:solidFill>
                <a:prstDash val="dash"/>
                <a:round/>
                <a:headEnd/>
                <a:tailEnd/>
              </a:ln>
            </p:spPr>
            <p:txBody>
              <a:bodyPr tIns="0" anchor="ctr"/>
              <a:lstStyle/>
              <a:p>
                <a:endParaRPr lang="zh-CN" altLang="en-US" b="1"/>
              </a:p>
            </p:txBody>
          </p:sp>
          <p:sp>
            <p:nvSpPr>
              <p:cNvPr id="36877" name="Text Box 19"/>
              <p:cNvSpPr txBox="1">
                <a:spLocks noChangeArrowheads="1"/>
              </p:cNvSpPr>
              <p:nvPr/>
            </p:nvSpPr>
            <p:spPr bwMode="auto">
              <a:xfrm>
                <a:off x="1680" y="1762"/>
                <a:ext cx="1072" cy="361"/>
              </a:xfrm>
              <a:prstGeom prst="rect">
                <a:avLst/>
              </a:prstGeom>
              <a:solidFill>
                <a:srgbClr val="EEE678"/>
              </a:solidFill>
              <a:ln w="9525">
                <a:solidFill>
                  <a:srgbClr val="000000"/>
                </a:solidFill>
                <a:miter lim="800000"/>
                <a:headEnd/>
                <a:tailEnd/>
              </a:ln>
            </p:spPr>
            <p:txBody>
              <a:bodyPr tIns="0" anchor="ctr"/>
              <a:lstStyle/>
              <a:p>
                <a:pPr algn="ctr"/>
                <a:r>
                  <a:rPr kumimoji="1" lang="zh-CN" altLang="en-US" sz="1600" b="1">
                    <a:latin typeface="Times New Roman" pitchFamily="18" charset="0"/>
                  </a:rPr>
                  <a:t>应用程序２</a:t>
                </a:r>
              </a:p>
            </p:txBody>
          </p:sp>
          <p:sp>
            <p:nvSpPr>
              <p:cNvPr id="36878" name="Text Box 20"/>
              <p:cNvSpPr txBox="1">
                <a:spLocks noChangeArrowheads="1"/>
              </p:cNvSpPr>
              <p:nvPr/>
            </p:nvSpPr>
            <p:spPr bwMode="auto">
              <a:xfrm>
                <a:off x="3913" y="1762"/>
                <a:ext cx="983" cy="361"/>
              </a:xfrm>
              <a:prstGeom prst="rect">
                <a:avLst/>
              </a:prstGeom>
              <a:solidFill>
                <a:srgbClr val="EEE678"/>
              </a:solidFill>
              <a:ln w="9525">
                <a:solidFill>
                  <a:srgbClr val="000000"/>
                </a:solidFill>
                <a:miter lim="800000"/>
                <a:headEnd/>
                <a:tailEnd/>
              </a:ln>
            </p:spPr>
            <p:txBody>
              <a:bodyPr tIns="0" anchor="ctr"/>
              <a:lstStyle/>
              <a:p>
                <a:pPr algn="ctr"/>
                <a:r>
                  <a:rPr kumimoji="1" lang="zh-CN" altLang="en-US" sz="1600" b="1">
                    <a:latin typeface="Times New Roman" pitchFamily="18" charset="0"/>
                  </a:rPr>
                  <a:t>文件</a:t>
                </a:r>
                <a:r>
                  <a:rPr kumimoji="1" lang="en-US" altLang="zh-CN" sz="1600" b="1">
                    <a:latin typeface="Times New Roman" pitchFamily="18" charset="0"/>
                  </a:rPr>
                  <a:t>2</a:t>
                </a:r>
              </a:p>
            </p:txBody>
          </p:sp>
          <p:sp>
            <p:nvSpPr>
              <p:cNvPr id="36879" name="Line 21"/>
              <p:cNvSpPr>
                <a:spLocks noChangeShapeType="1"/>
              </p:cNvSpPr>
              <p:nvPr/>
            </p:nvSpPr>
            <p:spPr bwMode="auto">
              <a:xfrm>
                <a:off x="2752" y="2003"/>
                <a:ext cx="1161" cy="0"/>
              </a:xfrm>
              <a:prstGeom prst="line">
                <a:avLst/>
              </a:prstGeom>
              <a:noFill/>
              <a:ln w="9525">
                <a:solidFill>
                  <a:srgbClr val="000000"/>
                </a:solidFill>
                <a:prstDash val="dash"/>
                <a:round/>
                <a:headEnd/>
                <a:tailEnd/>
              </a:ln>
            </p:spPr>
            <p:txBody>
              <a:bodyPr tIns="0" anchor="ctr"/>
              <a:lstStyle/>
              <a:p>
                <a:endParaRPr lang="zh-CN" altLang="en-US" b="1"/>
              </a:p>
            </p:txBody>
          </p:sp>
          <p:sp>
            <p:nvSpPr>
              <p:cNvPr id="36880" name="Text Box 22"/>
              <p:cNvSpPr txBox="1">
                <a:spLocks noChangeArrowheads="1"/>
              </p:cNvSpPr>
              <p:nvPr/>
            </p:nvSpPr>
            <p:spPr bwMode="auto">
              <a:xfrm>
                <a:off x="1680" y="3335"/>
                <a:ext cx="1072" cy="361"/>
              </a:xfrm>
              <a:prstGeom prst="rect">
                <a:avLst/>
              </a:prstGeom>
              <a:solidFill>
                <a:srgbClr val="EEE678"/>
              </a:solidFill>
              <a:ln w="9525">
                <a:solidFill>
                  <a:srgbClr val="000000"/>
                </a:solidFill>
                <a:miter lim="800000"/>
                <a:headEnd/>
                <a:tailEnd/>
              </a:ln>
            </p:spPr>
            <p:txBody>
              <a:bodyPr tIns="0" anchor="ctr"/>
              <a:lstStyle/>
              <a:p>
                <a:pPr algn="just"/>
                <a:r>
                  <a:rPr kumimoji="1" lang="zh-CN" altLang="en-US" sz="1600" b="1">
                    <a:latin typeface="Times New Roman" pitchFamily="18" charset="0"/>
                  </a:rPr>
                  <a:t>应用程序ｎ</a:t>
                </a:r>
              </a:p>
            </p:txBody>
          </p:sp>
          <p:sp>
            <p:nvSpPr>
              <p:cNvPr id="36881" name="Text Box 23"/>
              <p:cNvSpPr txBox="1">
                <a:spLocks noChangeArrowheads="1"/>
              </p:cNvSpPr>
              <p:nvPr/>
            </p:nvSpPr>
            <p:spPr bwMode="auto">
              <a:xfrm>
                <a:off x="3913" y="3331"/>
                <a:ext cx="974" cy="361"/>
              </a:xfrm>
              <a:prstGeom prst="rect">
                <a:avLst/>
              </a:prstGeom>
              <a:solidFill>
                <a:srgbClr val="EEE678"/>
              </a:solidFill>
              <a:ln w="9525">
                <a:solidFill>
                  <a:srgbClr val="000000"/>
                </a:solidFill>
                <a:miter lim="800000"/>
                <a:headEnd/>
                <a:tailEnd/>
              </a:ln>
            </p:spPr>
            <p:txBody>
              <a:bodyPr tIns="0" anchor="ctr"/>
              <a:lstStyle/>
              <a:p>
                <a:pPr algn="ctr"/>
                <a:r>
                  <a:rPr kumimoji="1" lang="zh-CN" altLang="en-US" sz="1600" b="1" dirty="0">
                    <a:latin typeface="Times New Roman" pitchFamily="18" charset="0"/>
                  </a:rPr>
                  <a:t>文件</a:t>
                </a:r>
                <a:r>
                  <a:rPr kumimoji="1" lang="en-US" altLang="zh-CN" sz="1600" b="1" dirty="0">
                    <a:latin typeface="Times New Roman" pitchFamily="18" charset="0"/>
                  </a:rPr>
                  <a:t>n</a:t>
                </a:r>
              </a:p>
            </p:txBody>
          </p:sp>
          <p:sp>
            <p:nvSpPr>
              <p:cNvPr id="36882" name="Line 24"/>
              <p:cNvSpPr>
                <a:spLocks noChangeShapeType="1"/>
              </p:cNvSpPr>
              <p:nvPr/>
            </p:nvSpPr>
            <p:spPr bwMode="auto">
              <a:xfrm flipV="1">
                <a:off x="2752" y="3572"/>
                <a:ext cx="1161" cy="4"/>
              </a:xfrm>
              <a:prstGeom prst="line">
                <a:avLst/>
              </a:prstGeom>
              <a:noFill/>
              <a:ln w="9525">
                <a:solidFill>
                  <a:srgbClr val="000000"/>
                </a:solidFill>
                <a:prstDash val="dash"/>
                <a:round/>
                <a:headEnd/>
                <a:tailEnd/>
              </a:ln>
            </p:spPr>
            <p:txBody>
              <a:bodyPr tIns="0" anchor="ctr"/>
              <a:lstStyle/>
              <a:p>
                <a:endParaRPr lang="zh-CN" altLang="en-US" b="1"/>
              </a:p>
            </p:txBody>
          </p:sp>
          <p:sp>
            <p:nvSpPr>
              <p:cNvPr id="36883" name="Oval 25"/>
              <p:cNvSpPr>
                <a:spLocks noChangeArrowheads="1"/>
              </p:cNvSpPr>
              <p:nvPr/>
            </p:nvSpPr>
            <p:spPr bwMode="auto">
              <a:xfrm>
                <a:off x="2931" y="2363"/>
                <a:ext cx="867" cy="744"/>
              </a:xfrm>
              <a:prstGeom prst="ellipse">
                <a:avLst/>
              </a:prstGeom>
              <a:solidFill>
                <a:srgbClr val="EEE678"/>
              </a:solidFill>
              <a:ln w="9525">
                <a:solidFill>
                  <a:srgbClr val="000000"/>
                </a:solidFill>
                <a:round/>
                <a:headEnd/>
                <a:tailEnd/>
              </a:ln>
            </p:spPr>
            <p:txBody>
              <a:bodyPr tIns="0" anchor="ctr"/>
              <a:lstStyle/>
              <a:p>
                <a:pPr algn="ctr"/>
                <a:r>
                  <a:rPr kumimoji="1" lang="zh-CN" altLang="en-US" sz="1600" b="1">
                    <a:latin typeface="Times New Roman" pitchFamily="18" charset="0"/>
                  </a:rPr>
                  <a:t>存取方法</a:t>
                </a:r>
              </a:p>
            </p:txBody>
          </p:sp>
          <p:sp>
            <p:nvSpPr>
              <p:cNvPr id="36884" name="Line 26"/>
              <p:cNvSpPr>
                <a:spLocks noChangeShapeType="1"/>
              </p:cNvSpPr>
              <p:nvPr/>
            </p:nvSpPr>
            <p:spPr bwMode="auto">
              <a:xfrm>
                <a:off x="2752" y="1520"/>
                <a:ext cx="447" cy="843"/>
              </a:xfrm>
              <a:prstGeom prst="line">
                <a:avLst/>
              </a:prstGeom>
              <a:noFill/>
              <a:ln w="9525">
                <a:solidFill>
                  <a:srgbClr val="000000"/>
                </a:solidFill>
                <a:round/>
                <a:headEnd/>
                <a:tailEnd/>
              </a:ln>
            </p:spPr>
            <p:txBody>
              <a:bodyPr tIns="0" anchor="ctr"/>
              <a:lstStyle/>
              <a:p>
                <a:endParaRPr lang="zh-CN" altLang="en-US" b="1"/>
              </a:p>
            </p:txBody>
          </p:sp>
          <p:sp>
            <p:nvSpPr>
              <p:cNvPr id="36885" name="Line 27"/>
              <p:cNvSpPr>
                <a:spLocks noChangeShapeType="1"/>
              </p:cNvSpPr>
              <p:nvPr/>
            </p:nvSpPr>
            <p:spPr bwMode="auto">
              <a:xfrm flipH="1">
                <a:off x="3467" y="1520"/>
                <a:ext cx="446" cy="843"/>
              </a:xfrm>
              <a:prstGeom prst="line">
                <a:avLst/>
              </a:prstGeom>
              <a:noFill/>
              <a:ln w="9525">
                <a:solidFill>
                  <a:srgbClr val="000000"/>
                </a:solidFill>
                <a:round/>
                <a:headEnd/>
                <a:tailEnd/>
              </a:ln>
            </p:spPr>
            <p:txBody>
              <a:bodyPr tIns="0" anchor="ctr"/>
              <a:lstStyle/>
              <a:p>
                <a:endParaRPr lang="zh-CN" altLang="en-US" b="1"/>
              </a:p>
            </p:txBody>
          </p:sp>
          <p:sp>
            <p:nvSpPr>
              <p:cNvPr id="36886" name="Line 28"/>
              <p:cNvSpPr>
                <a:spLocks noChangeShapeType="1"/>
              </p:cNvSpPr>
              <p:nvPr/>
            </p:nvSpPr>
            <p:spPr bwMode="auto">
              <a:xfrm>
                <a:off x="2752" y="2122"/>
                <a:ext cx="268" cy="362"/>
              </a:xfrm>
              <a:prstGeom prst="line">
                <a:avLst/>
              </a:prstGeom>
              <a:noFill/>
              <a:ln w="9525">
                <a:solidFill>
                  <a:srgbClr val="000000"/>
                </a:solidFill>
                <a:round/>
                <a:headEnd/>
                <a:tailEnd/>
              </a:ln>
            </p:spPr>
            <p:txBody>
              <a:bodyPr tIns="0" anchor="ctr"/>
              <a:lstStyle/>
              <a:p>
                <a:endParaRPr lang="zh-CN" altLang="en-US" b="1"/>
              </a:p>
            </p:txBody>
          </p:sp>
          <p:sp>
            <p:nvSpPr>
              <p:cNvPr id="36887" name="Line 29"/>
              <p:cNvSpPr>
                <a:spLocks noChangeShapeType="1"/>
              </p:cNvSpPr>
              <p:nvPr/>
            </p:nvSpPr>
            <p:spPr bwMode="auto">
              <a:xfrm flipH="1">
                <a:off x="3645" y="2122"/>
                <a:ext cx="268" cy="362"/>
              </a:xfrm>
              <a:prstGeom prst="line">
                <a:avLst/>
              </a:prstGeom>
              <a:noFill/>
              <a:ln w="9525">
                <a:solidFill>
                  <a:srgbClr val="000000"/>
                </a:solidFill>
                <a:round/>
                <a:headEnd/>
                <a:tailEnd/>
              </a:ln>
            </p:spPr>
            <p:txBody>
              <a:bodyPr tIns="0" anchor="ctr"/>
              <a:lstStyle/>
              <a:p>
                <a:endParaRPr lang="zh-CN" altLang="en-US" b="1"/>
              </a:p>
            </p:txBody>
          </p:sp>
          <p:sp>
            <p:nvSpPr>
              <p:cNvPr id="36888" name="Freeform 30"/>
              <p:cNvSpPr>
                <a:spLocks/>
              </p:cNvSpPr>
              <p:nvPr/>
            </p:nvSpPr>
            <p:spPr bwMode="auto">
              <a:xfrm>
                <a:off x="2752" y="3044"/>
                <a:ext cx="351" cy="287"/>
              </a:xfrm>
              <a:custGeom>
                <a:avLst/>
                <a:gdLst>
                  <a:gd name="T0" fmla="*/ 0 w 413"/>
                  <a:gd name="T1" fmla="*/ 77 h 374"/>
                  <a:gd name="T2" fmla="*/ 156 w 413"/>
                  <a:gd name="T3" fmla="*/ 0 h 374"/>
                  <a:gd name="T4" fmla="*/ 0 60000 65536"/>
                  <a:gd name="T5" fmla="*/ 0 60000 65536"/>
                  <a:gd name="T6" fmla="*/ 0 w 413"/>
                  <a:gd name="T7" fmla="*/ 0 h 374"/>
                  <a:gd name="T8" fmla="*/ 413 w 413"/>
                  <a:gd name="T9" fmla="*/ 374 h 374"/>
                </a:gdLst>
                <a:ahLst/>
                <a:cxnLst>
                  <a:cxn ang="T4">
                    <a:pos x="T0" y="T1"/>
                  </a:cxn>
                  <a:cxn ang="T5">
                    <a:pos x="T2" y="T3"/>
                  </a:cxn>
                </a:cxnLst>
                <a:rect l="T6" t="T7" r="T8" b="T9"/>
                <a:pathLst>
                  <a:path w="413" h="374">
                    <a:moveTo>
                      <a:pt x="0" y="374"/>
                    </a:moveTo>
                    <a:lnTo>
                      <a:pt x="413" y="0"/>
                    </a:lnTo>
                  </a:path>
                </a:pathLst>
              </a:custGeom>
              <a:solidFill>
                <a:srgbClr val="EEE678"/>
              </a:solidFill>
              <a:ln w="9525">
                <a:solidFill>
                  <a:srgbClr val="000000"/>
                </a:solidFill>
                <a:round/>
                <a:headEnd/>
                <a:tailEnd/>
              </a:ln>
            </p:spPr>
            <p:txBody>
              <a:bodyPr tIns="0" anchor="ctr"/>
              <a:lstStyle/>
              <a:p>
                <a:endParaRPr lang="zh-CN" altLang="en-US" b="1"/>
              </a:p>
            </p:txBody>
          </p:sp>
          <p:sp>
            <p:nvSpPr>
              <p:cNvPr id="36889" name="Freeform 31"/>
              <p:cNvSpPr>
                <a:spLocks/>
              </p:cNvSpPr>
              <p:nvPr/>
            </p:nvSpPr>
            <p:spPr bwMode="auto">
              <a:xfrm>
                <a:off x="3647" y="3033"/>
                <a:ext cx="267" cy="295"/>
              </a:xfrm>
              <a:custGeom>
                <a:avLst/>
                <a:gdLst>
                  <a:gd name="T0" fmla="*/ 118 w 314"/>
                  <a:gd name="T1" fmla="*/ 79 h 384"/>
                  <a:gd name="T2" fmla="*/ 0 w 314"/>
                  <a:gd name="T3" fmla="*/ 0 h 384"/>
                  <a:gd name="T4" fmla="*/ 0 60000 65536"/>
                  <a:gd name="T5" fmla="*/ 0 60000 65536"/>
                  <a:gd name="T6" fmla="*/ 0 w 314"/>
                  <a:gd name="T7" fmla="*/ 0 h 384"/>
                  <a:gd name="T8" fmla="*/ 314 w 314"/>
                  <a:gd name="T9" fmla="*/ 384 h 384"/>
                </a:gdLst>
                <a:ahLst/>
                <a:cxnLst>
                  <a:cxn ang="T4">
                    <a:pos x="T0" y="T1"/>
                  </a:cxn>
                  <a:cxn ang="T5">
                    <a:pos x="T2" y="T3"/>
                  </a:cxn>
                </a:cxnLst>
                <a:rect l="T6" t="T7" r="T8" b="T9"/>
                <a:pathLst>
                  <a:path w="314" h="384">
                    <a:moveTo>
                      <a:pt x="314" y="384"/>
                    </a:moveTo>
                    <a:lnTo>
                      <a:pt x="0" y="0"/>
                    </a:lnTo>
                  </a:path>
                </a:pathLst>
              </a:custGeom>
              <a:solidFill>
                <a:srgbClr val="EEE678"/>
              </a:solidFill>
              <a:ln w="9525">
                <a:solidFill>
                  <a:srgbClr val="000000"/>
                </a:solidFill>
                <a:round/>
                <a:headEnd/>
                <a:tailEnd/>
              </a:ln>
            </p:spPr>
            <p:txBody>
              <a:bodyPr tIns="0" anchor="ctr"/>
              <a:lstStyle/>
              <a:p>
                <a:endParaRPr lang="zh-CN" altLang="en-US" b="1"/>
              </a:p>
            </p:txBody>
          </p:sp>
          <p:sp>
            <p:nvSpPr>
              <p:cNvPr id="36890" name="Text Box 32"/>
              <p:cNvSpPr txBox="1">
                <a:spLocks noChangeArrowheads="1"/>
              </p:cNvSpPr>
              <p:nvPr/>
            </p:nvSpPr>
            <p:spPr bwMode="auto">
              <a:xfrm>
                <a:off x="1880" y="2448"/>
                <a:ext cx="352" cy="384"/>
              </a:xfrm>
              <a:prstGeom prst="rect">
                <a:avLst/>
              </a:prstGeom>
              <a:solidFill>
                <a:srgbClr val="EEE678"/>
              </a:solidFill>
              <a:ln w="9525">
                <a:noFill/>
                <a:miter lim="800000"/>
                <a:headEnd/>
                <a:tailEnd/>
              </a:ln>
            </p:spPr>
            <p:txBody>
              <a:bodyPr vert="eaVert" tIns="0" anchor="ctr">
                <a:spAutoFit/>
              </a:bodyPr>
              <a:lstStyle/>
              <a:p>
                <a:pPr>
                  <a:spcBef>
                    <a:spcPct val="50000"/>
                  </a:spcBef>
                </a:pPr>
                <a:r>
                  <a:rPr kumimoji="1" lang="en-US" altLang="zh-CN" sz="1600" b="1">
                    <a:latin typeface="Times New Roman" pitchFamily="18" charset="0"/>
                  </a:rPr>
                  <a:t>...…</a:t>
                </a:r>
              </a:p>
            </p:txBody>
          </p:sp>
          <p:sp>
            <p:nvSpPr>
              <p:cNvPr id="36891" name="Text Box 33"/>
              <p:cNvSpPr txBox="1">
                <a:spLocks noChangeArrowheads="1"/>
              </p:cNvSpPr>
              <p:nvPr/>
            </p:nvSpPr>
            <p:spPr bwMode="auto">
              <a:xfrm>
                <a:off x="4135" y="2448"/>
                <a:ext cx="352" cy="384"/>
              </a:xfrm>
              <a:prstGeom prst="rect">
                <a:avLst/>
              </a:prstGeom>
              <a:solidFill>
                <a:srgbClr val="EEE678"/>
              </a:solidFill>
              <a:ln w="9525">
                <a:noFill/>
                <a:miter lim="800000"/>
                <a:headEnd/>
                <a:tailEnd/>
              </a:ln>
            </p:spPr>
            <p:txBody>
              <a:bodyPr vert="eaVert" tIns="0" anchor="ctr">
                <a:spAutoFit/>
              </a:bodyPr>
              <a:lstStyle/>
              <a:p>
                <a:pPr>
                  <a:spcBef>
                    <a:spcPct val="50000"/>
                  </a:spcBef>
                </a:pPr>
                <a:r>
                  <a:rPr kumimoji="1" lang="en-US" altLang="zh-CN" sz="1600" b="1">
                    <a:latin typeface="Times New Roman" pitchFamily="18" charset="0"/>
                  </a:rPr>
                  <a:t>...…</a:t>
                </a:r>
              </a:p>
            </p:txBody>
          </p:sp>
        </p:grpSp>
        <p:sp>
          <p:nvSpPr>
            <p:cNvPr id="36873" name="Text Box 34"/>
            <p:cNvSpPr txBox="1">
              <a:spLocks noChangeArrowheads="1"/>
            </p:cNvSpPr>
            <p:nvPr/>
          </p:nvSpPr>
          <p:spPr bwMode="auto">
            <a:xfrm>
              <a:off x="3470" y="2106"/>
              <a:ext cx="1044" cy="156"/>
            </a:xfrm>
            <a:prstGeom prst="rect">
              <a:avLst/>
            </a:prstGeom>
            <a:solidFill>
              <a:srgbClr val="EEE678"/>
            </a:solidFill>
            <a:ln w="9525">
              <a:noFill/>
              <a:miter lim="800000"/>
              <a:headEnd/>
              <a:tailEnd/>
            </a:ln>
          </p:spPr>
          <p:txBody>
            <a:bodyPr anchor="ctr">
              <a:spAutoFit/>
            </a:bodyPr>
            <a:lstStyle/>
            <a:p>
              <a:pPr>
                <a:spcBef>
                  <a:spcPct val="50000"/>
                </a:spcBef>
              </a:pPr>
              <a:r>
                <a:rPr lang="zh-CN" altLang="en-US" b="1"/>
                <a:t>文件管理阶段</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0" y="1131888"/>
            <a:ext cx="8380413" cy="449262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eaLnBrk="1" hangingPunct="1">
              <a:lnSpc>
                <a:spcPct val="120000"/>
              </a:lnSpc>
              <a:spcBef>
                <a:spcPts val="600"/>
              </a:spcBef>
            </a:pPr>
            <a:r>
              <a:rPr lang="zh-CN" altLang="en-US" sz="2200" b="1" dirty="0"/>
              <a:t>特点：</a:t>
            </a:r>
            <a:endParaRPr lang="en-US" altLang="zh-CN" sz="2200" b="1" dirty="0"/>
          </a:p>
          <a:p>
            <a:pPr lvl="2" eaLnBrk="1" hangingPunct="1">
              <a:lnSpc>
                <a:spcPct val="120000"/>
              </a:lnSpc>
            </a:pPr>
            <a:r>
              <a:rPr lang="zh-CN" altLang="en-US" sz="1600" b="1" dirty="0"/>
              <a:t>数据以“文件”形式可长期保存在外部存储器的磁盘上。由于计算机的应用转向信息管理，因此对文件要进行大量的查询、修改和插入等操作。</a:t>
            </a:r>
            <a:endParaRPr lang="en-US" altLang="zh-CN" sz="1600" b="1" dirty="0"/>
          </a:p>
          <a:p>
            <a:pPr lvl="2">
              <a:lnSpc>
                <a:spcPct val="120000"/>
              </a:lnSpc>
              <a:spcBef>
                <a:spcPct val="20000"/>
              </a:spcBef>
            </a:pPr>
            <a:r>
              <a:rPr lang="zh-CN" altLang="en-US" sz="1600" b="1" dirty="0"/>
              <a:t>数据的逻辑结构与物理结构有了区别，但比较简单。程序与数据之间具有“设备独立性”，即程序只需用文件名就可与数据打交道，不必关心数据的物理位置。</a:t>
            </a:r>
          </a:p>
          <a:p>
            <a:pPr lvl="1" eaLnBrk="1" hangingPunct="1">
              <a:lnSpc>
                <a:spcPct val="120000"/>
              </a:lnSpc>
              <a:spcBef>
                <a:spcPts val="600"/>
              </a:spcBef>
            </a:pPr>
            <a:r>
              <a:rPr lang="zh-CN" altLang="en-US" sz="2200" b="1" dirty="0"/>
              <a:t>缺点：</a:t>
            </a:r>
          </a:p>
          <a:p>
            <a:pPr lvl="2">
              <a:lnSpc>
                <a:spcPct val="120000"/>
              </a:lnSpc>
              <a:spcBef>
                <a:spcPct val="20000"/>
              </a:spcBef>
            </a:pPr>
            <a:r>
              <a:rPr lang="zh-CN" altLang="en-US" sz="1600" b="1" dirty="0">
                <a:solidFill>
                  <a:srgbClr val="FF0000"/>
                </a:solidFill>
              </a:rPr>
              <a:t>数</a:t>
            </a:r>
            <a:r>
              <a:rPr lang="zh-CN" altLang="zh-CN" sz="1600" b="1" dirty="0">
                <a:solidFill>
                  <a:srgbClr val="FF0000"/>
                </a:solidFill>
              </a:rPr>
              <a:t>据冗余</a:t>
            </a:r>
            <a:r>
              <a:rPr lang="zh-CN" altLang="zh-CN" sz="1600" b="1" dirty="0"/>
              <a:t>。由于文件之间缺乏联系，造成每个应用程序都有对应的文件，有可能同样的数据在多个文件中重复存储。</a:t>
            </a:r>
          </a:p>
          <a:p>
            <a:pPr lvl="2">
              <a:lnSpc>
                <a:spcPct val="120000"/>
              </a:lnSpc>
              <a:spcBef>
                <a:spcPct val="20000"/>
              </a:spcBef>
            </a:pPr>
            <a:r>
              <a:rPr lang="zh-CN" altLang="zh-CN" sz="1600" b="1" dirty="0">
                <a:solidFill>
                  <a:srgbClr val="FF0000"/>
                </a:solidFill>
              </a:rPr>
              <a:t>不一致性</a:t>
            </a:r>
            <a:r>
              <a:rPr lang="zh-CN" altLang="zh-CN" sz="1600" b="1" dirty="0"/>
              <a:t>。这往往是由数据冗余造成的，在进行更新操作时，稍不谨慎，就可能使同样的数据在不同的文件中不一样。</a:t>
            </a:r>
          </a:p>
          <a:p>
            <a:pPr lvl="2">
              <a:lnSpc>
                <a:spcPct val="120000"/>
              </a:lnSpc>
              <a:spcBef>
                <a:spcPct val="20000"/>
              </a:spcBef>
            </a:pPr>
            <a:r>
              <a:rPr lang="zh-CN" altLang="zh-CN" sz="1600" b="1" dirty="0">
                <a:solidFill>
                  <a:srgbClr val="FF0000"/>
                </a:solidFill>
              </a:rPr>
              <a:t>数据联系弱</a:t>
            </a:r>
            <a:r>
              <a:rPr lang="zh-CN" altLang="zh-CN" sz="1600" b="1" dirty="0"/>
              <a:t>。这是由于文件之间相互独立，缺乏联系造成的。</a:t>
            </a:r>
            <a:endParaRPr lang="zh-CN" altLang="en-US" sz="1600" b="1" dirty="0"/>
          </a:p>
          <a:p>
            <a:pPr lvl="1" eaLnBrk="1" hangingPunct="1">
              <a:lnSpc>
                <a:spcPct val="120000"/>
              </a:lnSpc>
            </a:pP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1852486"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文件系统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509588" y="966788"/>
            <a:ext cx="8634412" cy="499586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eaLnBrk="1" hangingPunct="1">
              <a:lnSpc>
                <a:spcPct val="120000"/>
              </a:lnSpc>
              <a:spcBef>
                <a:spcPts val="600"/>
              </a:spcBef>
            </a:pPr>
            <a:r>
              <a:rPr lang="en-US" altLang="zh-CN" sz="2200" b="1" dirty="0"/>
              <a:t>20</a:t>
            </a:r>
            <a:r>
              <a:rPr lang="zh-CN" altLang="en-US" sz="2200" b="1" dirty="0"/>
              <a:t>世纪</a:t>
            </a:r>
            <a:r>
              <a:rPr lang="en-US" altLang="zh-CN" sz="2200" b="1" dirty="0"/>
              <a:t>60</a:t>
            </a:r>
            <a:r>
              <a:rPr lang="zh-CN" altLang="en-US" sz="2200" b="1" dirty="0"/>
              <a:t>年代后期</a:t>
            </a:r>
          </a:p>
          <a:p>
            <a:pPr lvl="1" eaLnBrk="1" hangingPunct="1">
              <a:lnSpc>
                <a:spcPct val="120000"/>
              </a:lnSpc>
              <a:spcBef>
                <a:spcPts val="600"/>
              </a:spcBef>
            </a:pPr>
            <a:r>
              <a:rPr lang="zh-CN" altLang="en-US" sz="2200" b="1" dirty="0"/>
              <a:t>数据管理技术进入数据库系统阶段。</a:t>
            </a:r>
          </a:p>
          <a:p>
            <a:pPr lvl="1" eaLnBrk="1" hangingPunct="1">
              <a:lnSpc>
                <a:spcPct val="120000"/>
              </a:lnSpc>
              <a:spcBef>
                <a:spcPts val="600"/>
              </a:spcBef>
            </a:pPr>
            <a:r>
              <a:rPr lang="zh-CN" altLang="en-US" sz="2200" b="1" dirty="0"/>
              <a:t>特点</a:t>
            </a:r>
            <a:r>
              <a:rPr lang="en-US" altLang="zh-CN" sz="2200" b="1" dirty="0"/>
              <a:t>:</a:t>
            </a:r>
          </a:p>
          <a:p>
            <a:pPr lvl="2">
              <a:lnSpc>
                <a:spcPct val="120000"/>
              </a:lnSpc>
              <a:spcBef>
                <a:spcPts val="0"/>
              </a:spcBef>
            </a:pPr>
            <a:r>
              <a:rPr lang="zh-CN" altLang="en-US" sz="1600" b="1" dirty="0"/>
              <a:t>数据结构不是面向单一的应用，而是面向全组织。</a:t>
            </a:r>
          </a:p>
          <a:p>
            <a:pPr lvl="2">
              <a:lnSpc>
                <a:spcPct val="120000"/>
              </a:lnSpc>
              <a:spcBef>
                <a:spcPts val="0"/>
              </a:spcBef>
            </a:pPr>
            <a:r>
              <a:rPr lang="zh-CN" altLang="en-US" sz="1600" b="1" dirty="0"/>
              <a:t>数据冗余小，易扩充。</a:t>
            </a:r>
          </a:p>
          <a:p>
            <a:pPr lvl="2">
              <a:lnSpc>
                <a:spcPct val="120000"/>
              </a:lnSpc>
              <a:spcBef>
                <a:spcPts val="0"/>
              </a:spcBef>
            </a:pPr>
            <a:r>
              <a:rPr lang="zh-CN" altLang="en-US" sz="1600" b="1" dirty="0"/>
              <a:t>数据独立于程序。</a:t>
            </a:r>
          </a:p>
          <a:p>
            <a:pPr lvl="2">
              <a:lnSpc>
                <a:spcPct val="120000"/>
              </a:lnSpc>
              <a:spcBef>
                <a:spcPts val="0"/>
              </a:spcBef>
            </a:pPr>
            <a:r>
              <a:rPr lang="zh-CN" altLang="en-US" sz="1600" b="1" dirty="0"/>
              <a:t>统一的数据管理功能，包括数据的安全性控制、数据的完整性控制及并发控制。</a:t>
            </a:r>
          </a:p>
          <a:p>
            <a:pPr lvl="1" eaLnBrk="1" hangingPunct="1">
              <a:lnSpc>
                <a:spcPct val="120000"/>
              </a:lnSpc>
              <a:buFont typeface="Wingdings" pitchFamily="2" charset="2"/>
              <a:buNone/>
            </a:pP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0" y="122832"/>
            <a:ext cx="227556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数据库系统</a:t>
            </a:r>
          </a:p>
        </p:txBody>
      </p:sp>
      <p:pic>
        <p:nvPicPr>
          <p:cNvPr id="38919" name="Picture 2"/>
          <p:cNvPicPr>
            <a:picLocks noChangeAspect="1" noChangeArrowheads="1"/>
          </p:cNvPicPr>
          <p:nvPr/>
        </p:nvPicPr>
        <p:blipFill>
          <a:blip r:embed="rId2"/>
          <a:srcRect/>
          <a:stretch>
            <a:fillRect/>
          </a:stretch>
        </p:blipFill>
        <p:spPr bwMode="auto">
          <a:xfrm>
            <a:off x="1902286" y="3906260"/>
            <a:ext cx="5483780" cy="222149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 calcmode="lin" valueType="num">
                                      <p:cBhvr additive="base">
                                        <p:cTn id="7" dur="500" fill="hold"/>
                                        <p:tgtEl>
                                          <p:spTgt spid="38919"/>
                                        </p:tgtEl>
                                        <p:attrNameLst>
                                          <p:attrName>ppt_x</p:attrName>
                                        </p:attrNameLst>
                                      </p:cBhvr>
                                      <p:tavLst>
                                        <p:tav tm="0">
                                          <p:val>
                                            <p:strVal val="#ppt_x"/>
                                          </p:val>
                                        </p:tav>
                                        <p:tav tm="100000">
                                          <p:val>
                                            <p:strVal val="#ppt_x"/>
                                          </p:val>
                                        </p:tav>
                                      </p:tavLst>
                                    </p:anim>
                                    <p:anim calcmode="lin" valueType="num">
                                      <p:cBhvr additive="base">
                                        <p:cTn id="8" dur="500" fill="hold"/>
                                        <p:tgtEl>
                                          <p:spTgt spid="389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6" name="AutoShape 10"/>
          <p:cNvSpPr>
            <a:spLocks noChangeArrowheads="1"/>
          </p:cNvSpPr>
          <p:nvPr/>
        </p:nvSpPr>
        <p:spPr bwMode="gray">
          <a:xfrm>
            <a:off x="4875861" y="122832"/>
            <a:ext cx="253632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阶段特点对比</a:t>
            </a:r>
          </a:p>
        </p:txBody>
      </p:sp>
      <p:pic>
        <p:nvPicPr>
          <p:cNvPr id="5" name="图片 4"/>
          <p:cNvPicPr>
            <a:picLocks noChangeAspect="1"/>
          </p:cNvPicPr>
          <p:nvPr/>
        </p:nvPicPr>
        <p:blipFill>
          <a:blip r:embed="rId2"/>
          <a:stretch>
            <a:fillRect/>
          </a:stretch>
        </p:blipFill>
        <p:spPr>
          <a:xfrm>
            <a:off x="429491" y="1111874"/>
            <a:ext cx="8451274" cy="4510201"/>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295400"/>
            <a:ext cx="8229600" cy="4440238"/>
          </a:xfrm>
          <a:prstGeom prst="rect">
            <a:avLst/>
          </a:prstGeom>
        </p:spPr>
        <p:txBody>
          <a:bodyPr/>
          <a:lstStyle/>
          <a:p>
            <a:r>
              <a:rPr lang="zh-CN" altLang="en-US" dirty="0"/>
              <a:t>国产数据库发展契机</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11" name="AutoShape 10"/>
          <p:cNvSpPr>
            <a:spLocks noChangeArrowheads="1"/>
          </p:cNvSpPr>
          <p:nvPr/>
        </p:nvSpPr>
        <p:spPr bwMode="gray">
          <a:xfrm>
            <a:off x="4875861" y="122832"/>
            <a:ext cx="299352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国产数据库历程</a:t>
            </a:r>
          </a:p>
        </p:txBody>
      </p:sp>
      <p:graphicFrame>
        <p:nvGraphicFramePr>
          <p:cNvPr id="12" name="图示 11"/>
          <p:cNvGraphicFramePr/>
          <p:nvPr>
            <p:extLst>
              <p:ext uri="{D42A27DB-BD31-4B8C-83A1-F6EECF244321}">
                <p14:modId xmlns:p14="http://schemas.microsoft.com/office/powerpoint/2010/main" val="1906626199"/>
              </p:ext>
            </p:extLst>
          </p:nvPr>
        </p:nvGraphicFramePr>
        <p:xfrm>
          <a:off x="5275737" y="4154233"/>
          <a:ext cx="3557678" cy="2612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框 12">
            <a:extLst>
              <a:ext uri="{FF2B5EF4-FFF2-40B4-BE49-F238E27FC236}">
                <a16:creationId xmlns:a16="http://schemas.microsoft.com/office/drawing/2014/main" id="{D948C36F-59AA-4740-BA2E-07FC2448F661}"/>
              </a:ext>
            </a:extLst>
          </p:cNvPr>
          <p:cNvSpPr txBox="1"/>
          <p:nvPr/>
        </p:nvSpPr>
        <p:spPr>
          <a:xfrm>
            <a:off x="4694173" y="1348525"/>
            <a:ext cx="3313754" cy="424732"/>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b="1" dirty="0">
                <a:solidFill>
                  <a:srgbClr val="68AC57"/>
                </a:solidFill>
                <a:latin typeface="Century Gothic" panose="020B0502020202020204" pitchFamily="34" charset="0"/>
              </a:rPr>
              <a:t>1949-1979 </a:t>
            </a:r>
            <a:r>
              <a:rPr lang="zh-CN" altLang="en-US" b="1" dirty="0">
                <a:solidFill>
                  <a:srgbClr val="68AC57"/>
                </a:solidFill>
                <a:latin typeface="Century Gothic" panose="020B0502020202020204" pitchFamily="34" charset="0"/>
              </a:rPr>
              <a:t>遵循它国体系</a:t>
            </a:r>
            <a:endParaRPr kumimoji="0" lang="en-US" altLang="zh-CN" b="1" i="0" u="none" strike="noStrike" kern="1200" cap="none" spc="0" normalizeH="0" baseline="0" noProof="0" dirty="0">
              <a:ln>
                <a:noFill/>
              </a:ln>
              <a:solidFill>
                <a:srgbClr val="68AC57"/>
              </a:solidFill>
              <a:effectLst/>
              <a:uLnTx/>
              <a:uFillTx/>
              <a:latin typeface="Century Gothic" panose="020B0502020202020204" pitchFamily="34" charset="0"/>
              <a:ea typeface="微软雅黑"/>
            </a:endParaRPr>
          </a:p>
        </p:txBody>
      </p:sp>
      <p:sp>
        <p:nvSpPr>
          <p:cNvPr id="14" name="矩形 13">
            <a:extLst>
              <a:ext uri="{FF2B5EF4-FFF2-40B4-BE49-F238E27FC236}">
                <a16:creationId xmlns:a16="http://schemas.microsoft.com/office/drawing/2014/main" id="{C5DD43F8-FAAF-44E5-B909-A7B0C5150624}"/>
              </a:ext>
            </a:extLst>
          </p:cNvPr>
          <p:cNvSpPr/>
          <p:nvPr/>
        </p:nvSpPr>
        <p:spPr>
          <a:xfrm>
            <a:off x="554930" y="1947775"/>
            <a:ext cx="8278485"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Wingdings" panose="05000000000000000000" pitchFamily="2" charset="2"/>
              <a:buChar char="p"/>
            </a:pPr>
            <a:r>
              <a:rPr lang="zh-CN" altLang="en-US" b="1" kern="100" dirty="0">
                <a:solidFill>
                  <a:srgbClr val="FF0000"/>
                </a:solidFill>
                <a:ea typeface="微软雅黑" panose="020B0503020204020204" pitchFamily="34" charset="-122"/>
                <a:cs typeface="微软雅黑" panose="020B0503020204020204" pitchFamily="34" charset="-122"/>
              </a:rPr>
              <a:t>苏联体系</a:t>
            </a:r>
            <a:endParaRPr lang="en-US" altLang="zh-CN" b="1" kern="100" dirty="0">
              <a:solidFill>
                <a:srgbClr val="FF0000"/>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在前苏联的帮助下，相继研制出了我国第一台小型机</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—103 </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机和第一台大型机</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—104 </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机。</a:t>
            </a:r>
            <a:endParaRPr lang="en-US" altLang="zh-CN" sz="1600" b="1" dirty="0">
              <a:solidFill>
                <a:schemeClr val="tx1">
                  <a:lumMod val="65000"/>
                  <a:lumOff val="35000"/>
                </a:schemeClr>
              </a:solidFill>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这些遵从苏联的体系，上个世纪五十年代末中苏关系破裂开始一刀切的停滞了。</a:t>
            </a:r>
            <a:endPar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后来随着十年的动乱，中国计算机和数据库的研究基本停滞成为空白</a:t>
            </a:r>
            <a:endParaRPr lang="zh-CN" altLang="en-US" sz="1600" b="1" dirty="0">
              <a:solidFill>
                <a:schemeClr val="tx1">
                  <a:lumMod val="65000"/>
                  <a:lumOff val="35000"/>
                </a:schemeClr>
              </a:solidFill>
            </a:endParaRPr>
          </a:p>
        </p:txBody>
      </p:sp>
      <p:sp>
        <p:nvSpPr>
          <p:cNvPr id="15" name="矩形 14">
            <a:extLst>
              <a:ext uri="{FF2B5EF4-FFF2-40B4-BE49-F238E27FC236}">
                <a16:creationId xmlns:a16="http://schemas.microsoft.com/office/drawing/2014/main" id="{C5DD43F8-FAAF-44E5-B909-A7B0C5150624}"/>
              </a:ext>
            </a:extLst>
          </p:cNvPr>
          <p:cNvSpPr/>
          <p:nvPr/>
        </p:nvSpPr>
        <p:spPr>
          <a:xfrm>
            <a:off x="554930" y="3295841"/>
            <a:ext cx="8278485" cy="1354217"/>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buFont typeface="Wingdings" panose="05000000000000000000" pitchFamily="2" charset="2"/>
              <a:buChar char="p"/>
            </a:pPr>
            <a:r>
              <a:rPr lang="zh-CN" altLang="en-US" b="1" kern="100" dirty="0">
                <a:solidFill>
                  <a:srgbClr val="FF0000"/>
                </a:solidFill>
                <a:ea typeface="微软雅黑" panose="020B0503020204020204" pitchFamily="34" charset="-122"/>
                <a:cs typeface="微软雅黑" panose="020B0503020204020204" pitchFamily="34" charset="-122"/>
              </a:rPr>
              <a:t>美国体系</a:t>
            </a:r>
            <a:endParaRPr lang="en-US" altLang="zh-CN" b="1" kern="100" dirty="0">
              <a:solidFill>
                <a:srgbClr val="FF0000"/>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关系型数据库的概念刚刚兴起</a:t>
            </a:r>
            <a:endPar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OLTP</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：联机交易处理也称为面向交易的处理过程。计算机不但承担的是结果的纯计算，现在要实时承担交易过程和结果记录。</a:t>
            </a:r>
            <a:endParaRPr lang="en-US" altLang="zh-CN" sz="1600" b="1" dirty="0">
              <a:solidFill>
                <a:schemeClr val="tx1">
                  <a:lumMod val="65000"/>
                  <a:lumOff val="35000"/>
                </a:schemeClr>
              </a:solidFill>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整个信息技术体系都是遵循美国的技术架构和生态。</a:t>
            </a:r>
            <a:endParaRPr lang="zh-CN" altLang="en-US" sz="1600" b="1" dirty="0">
              <a:solidFill>
                <a:schemeClr val="tx1">
                  <a:lumMod val="65000"/>
                  <a:lumOff val="35000"/>
                </a:schemeClr>
              </a:solidFill>
            </a:endParaRPr>
          </a:p>
        </p:txBody>
      </p:sp>
    </p:spTree>
    <p:extLst>
      <p:ext uri="{BB962C8B-B14F-4D97-AF65-F5344CB8AC3E}">
        <p14:creationId xmlns:p14="http://schemas.microsoft.com/office/powerpoint/2010/main" val="30644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060450"/>
            <a:ext cx="8229600" cy="4440238"/>
          </a:xfrm>
          <a:prstGeom prst="rect">
            <a:avLst/>
          </a:prstGeom>
        </p:spPr>
        <p:txBody>
          <a:bodyPr/>
          <a:lstStyle/>
          <a:p>
            <a:r>
              <a:rPr lang="zh-CN" altLang="en-US" dirty="0"/>
              <a:t>国产数据库发展契机</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11" name="AutoShape 10"/>
          <p:cNvSpPr>
            <a:spLocks noChangeArrowheads="1"/>
          </p:cNvSpPr>
          <p:nvPr/>
        </p:nvSpPr>
        <p:spPr bwMode="gray">
          <a:xfrm>
            <a:off x="4875861" y="122832"/>
            <a:ext cx="299352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国产数据库历程</a:t>
            </a:r>
          </a:p>
        </p:txBody>
      </p:sp>
      <p:graphicFrame>
        <p:nvGraphicFramePr>
          <p:cNvPr id="12" name="图示 11"/>
          <p:cNvGraphicFramePr/>
          <p:nvPr>
            <p:extLst>
              <p:ext uri="{D42A27DB-BD31-4B8C-83A1-F6EECF244321}">
                <p14:modId xmlns:p14="http://schemas.microsoft.com/office/powerpoint/2010/main" val="2115128490"/>
              </p:ext>
            </p:extLst>
          </p:nvPr>
        </p:nvGraphicFramePr>
        <p:xfrm>
          <a:off x="4333629" y="4035847"/>
          <a:ext cx="3557678" cy="2612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框 12">
            <a:extLst>
              <a:ext uri="{FF2B5EF4-FFF2-40B4-BE49-F238E27FC236}">
                <a16:creationId xmlns:a16="http://schemas.microsoft.com/office/drawing/2014/main" id="{D948C36F-59AA-4740-BA2E-07FC2448F661}"/>
              </a:ext>
            </a:extLst>
          </p:cNvPr>
          <p:cNvSpPr txBox="1"/>
          <p:nvPr/>
        </p:nvSpPr>
        <p:spPr>
          <a:xfrm>
            <a:off x="4694173" y="1112990"/>
            <a:ext cx="3313754" cy="424732"/>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b="1" dirty="0">
                <a:solidFill>
                  <a:srgbClr val="68AC57"/>
                </a:solidFill>
                <a:latin typeface="Century Gothic" panose="020B0502020202020204" pitchFamily="34" charset="0"/>
              </a:rPr>
              <a:t>1949-1979 </a:t>
            </a:r>
            <a:r>
              <a:rPr lang="zh-CN" altLang="en-US" b="1" dirty="0">
                <a:solidFill>
                  <a:srgbClr val="68AC57"/>
                </a:solidFill>
                <a:latin typeface="Century Gothic" panose="020B0502020202020204" pitchFamily="34" charset="0"/>
              </a:rPr>
              <a:t>遵循它国体系</a:t>
            </a:r>
            <a:endParaRPr kumimoji="0" lang="en-US" altLang="zh-CN" b="1" i="0" u="none" strike="noStrike" kern="1200" cap="none" spc="0" normalizeH="0" baseline="0" noProof="0" dirty="0">
              <a:ln>
                <a:noFill/>
              </a:ln>
              <a:solidFill>
                <a:srgbClr val="68AC57"/>
              </a:solidFill>
              <a:effectLst/>
              <a:uLnTx/>
              <a:uFillTx/>
              <a:latin typeface="Century Gothic" panose="020B0502020202020204" pitchFamily="34" charset="0"/>
              <a:ea typeface="微软雅黑"/>
            </a:endParaRPr>
          </a:p>
        </p:txBody>
      </p:sp>
      <p:sp>
        <p:nvSpPr>
          <p:cNvPr id="14" name="矩形 13">
            <a:extLst>
              <a:ext uri="{FF2B5EF4-FFF2-40B4-BE49-F238E27FC236}">
                <a16:creationId xmlns:a16="http://schemas.microsoft.com/office/drawing/2014/main" id="{C5DD43F8-FAAF-44E5-B909-A7B0C5150624}"/>
              </a:ext>
            </a:extLst>
          </p:cNvPr>
          <p:cNvSpPr/>
          <p:nvPr/>
        </p:nvSpPr>
        <p:spPr>
          <a:xfrm>
            <a:off x="554930" y="1712240"/>
            <a:ext cx="8278485" cy="110799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Wingdings" panose="05000000000000000000" pitchFamily="2" charset="2"/>
              <a:buChar char="p"/>
            </a:pPr>
            <a:r>
              <a:rPr lang="zh-CN" altLang="en-US" b="1" kern="100" dirty="0">
                <a:solidFill>
                  <a:srgbClr val="FF0000"/>
                </a:solidFill>
                <a:ea typeface="微软雅黑" panose="020B0503020204020204" pitchFamily="34" charset="-122"/>
                <a:cs typeface="微软雅黑" panose="020B0503020204020204" pitchFamily="34" charset="-122"/>
              </a:rPr>
              <a:t>苏联体系</a:t>
            </a:r>
            <a:endParaRPr lang="en-US" altLang="zh-CN" b="1" kern="100" dirty="0">
              <a:solidFill>
                <a:srgbClr val="FF0000"/>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在前苏联的帮助下，相继研制出了我国第一台小型机</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—103 </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机和第一台大型机</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—104 </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机。</a:t>
            </a:r>
            <a:endParaRPr lang="en-US" altLang="zh-CN" sz="1600" b="1" dirty="0">
              <a:solidFill>
                <a:schemeClr val="tx1">
                  <a:lumMod val="65000"/>
                  <a:lumOff val="35000"/>
                </a:schemeClr>
              </a:solidFill>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这些遵从苏联的体系，上个世纪五十年代末中苏关系破裂开始一刀切的停滞了。</a:t>
            </a:r>
            <a:endPar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后来随着十年的动乱，中国计算机和数据库的研究基本停滞成为空白</a:t>
            </a:r>
            <a:endParaRPr lang="zh-CN" altLang="en-US" sz="1600" b="1" dirty="0">
              <a:solidFill>
                <a:schemeClr val="tx1">
                  <a:lumMod val="65000"/>
                  <a:lumOff val="35000"/>
                </a:schemeClr>
              </a:solidFill>
            </a:endParaRPr>
          </a:p>
        </p:txBody>
      </p:sp>
      <p:sp>
        <p:nvSpPr>
          <p:cNvPr id="15" name="矩形 14">
            <a:extLst>
              <a:ext uri="{FF2B5EF4-FFF2-40B4-BE49-F238E27FC236}">
                <a16:creationId xmlns:a16="http://schemas.microsoft.com/office/drawing/2014/main" id="{C5DD43F8-FAAF-44E5-B909-A7B0C5150624}"/>
              </a:ext>
            </a:extLst>
          </p:cNvPr>
          <p:cNvSpPr/>
          <p:nvPr/>
        </p:nvSpPr>
        <p:spPr>
          <a:xfrm>
            <a:off x="554930" y="3060306"/>
            <a:ext cx="8278485" cy="1354217"/>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buFont typeface="Wingdings" panose="05000000000000000000" pitchFamily="2" charset="2"/>
              <a:buChar char="p"/>
            </a:pPr>
            <a:r>
              <a:rPr lang="zh-CN" altLang="en-US" b="1" kern="100" dirty="0">
                <a:solidFill>
                  <a:srgbClr val="FF0000"/>
                </a:solidFill>
                <a:ea typeface="微软雅黑" panose="020B0503020204020204" pitchFamily="34" charset="-122"/>
                <a:cs typeface="微软雅黑" panose="020B0503020204020204" pitchFamily="34" charset="-122"/>
              </a:rPr>
              <a:t>美国体系</a:t>
            </a:r>
            <a:endParaRPr lang="en-US" altLang="zh-CN" b="1" kern="100" dirty="0">
              <a:solidFill>
                <a:srgbClr val="FF0000"/>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关系型数据库的概念刚刚兴起</a:t>
            </a:r>
            <a:endPar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OLTP</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：联机交易处理也称为面向交易的处理过程。计算机不但承担的是结果的纯计算，现在要实时承担交易过程和结果记录。</a:t>
            </a:r>
            <a:endParaRPr lang="en-US" altLang="zh-CN" sz="1600" b="1" dirty="0">
              <a:solidFill>
                <a:schemeClr val="tx1">
                  <a:lumMod val="65000"/>
                  <a:lumOff val="35000"/>
                </a:schemeClr>
              </a:solidFill>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整个信息技术体系都是遵循美国的技术架构和生态。</a:t>
            </a:r>
            <a:endParaRPr lang="zh-CN" altLang="en-US" sz="1600" b="1" dirty="0">
              <a:solidFill>
                <a:schemeClr val="tx1">
                  <a:lumMod val="65000"/>
                  <a:lumOff val="35000"/>
                </a:schemeClr>
              </a:solidFill>
            </a:endParaRPr>
          </a:p>
        </p:txBody>
      </p:sp>
      <p:pic>
        <p:nvPicPr>
          <p:cNvPr id="16" name="图片 15">
            <a:extLst>
              <a:ext uri="{FF2B5EF4-FFF2-40B4-BE49-F238E27FC236}">
                <a16:creationId xmlns:a16="http://schemas.microsoft.com/office/drawing/2014/main" id="{473EB4D3-BBFA-4A6D-8E3A-E3DEA9EC0A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1950" y="4544291"/>
            <a:ext cx="2400740" cy="1661761"/>
          </a:xfrm>
          <a:prstGeom prst="ellipse">
            <a:avLst/>
          </a:prstGeom>
          <a:ln w="38100">
            <a:no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2379758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060450"/>
            <a:ext cx="8229600" cy="4440238"/>
          </a:xfrm>
          <a:prstGeom prst="rect">
            <a:avLst/>
          </a:prstGeom>
        </p:spPr>
        <p:txBody>
          <a:bodyPr/>
          <a:lstStyle/>
          <a:p>
            <a:r>
              <a:rPr lang="zh-CN" altLang="en-US" dirty="0"/>
              <a:t>国产数据库发展契机</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11" name="AutoShape 10"/>
          <p:cNvSpPr>
            <a:spLocks noChangeArrowheads="1"/>
          </p:cNvSpPr>
          <p:nvPr/>
        </p:nvSpPr>
        <p:spPr bwMode="gray">
          <a:xfrm>
            <a:off x="4875861" y="122832"/>
            <a:ext cx="299352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国产数据库历程</a:t>
            </a:r>
          </a:p>
        </p:txBody>
      </p:sp>
      <p:sp>
        <p:nvSpPr>
          <p:cNvPr id="13" name="文本框 12">
            <a:extLst>
              <a:ext uri="{FF2B5EF4-FFF2-40B4-BE49-F238E27FC236}">
                <a16:creationId xmlns:a16="http://schemas.microsoft.com/office/drawing/2014/main" id="{D948C36F-59AA-4740-BA2E-07FC2448F661}"/>
              </a:ext>
            </a:extLst>
          </p:cNvPr>
          <p:cNvSpPr txBox="1"/>
          <p:nvPr/>
        </p:nvSpPr>
        <p:spPr>
          <a:xfrm>
            <a:off x="4694173" y="1112990"/>
            <a:ext cx="3313754" cy="38997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b="1" dirty="0">
                <a:solidFill>
                  <a:srgbClr val="68AC57"/>
                </a:solidFill>
                <a:latin typeface="Century Gothic" panose="020B0502020202020204" pitchFamily="34" charset="0"/>
              </a:rPr>
              <a:t>1979-1989 </a:t>
            </a:r>
            <a:r>
              <a:rPr lang="zh-CN" altLang="en-US" b="1" dirty="0">
                <a:solidFill>
                  <a:srgbClr val="68AC57"/>
                </a:solidFill>
                <a:latin typeface="Century Gothic" panose="020B0502020202020204" pitchFamily="34" charset="0"/>
              </a:rPr>
              <a:t>激烈的竞争</a:t>
            </a:r>
            <a:endParaRPr kumimoji="0" lang="en-US" altLang="zh-CN" b="1" i="0" u="none" strike="noStrike" kern="1200" cap="none" spc="0" normalizeH="0" baseline="0" noProof="0" dirty="0">
              <a:ln>
                <a:noFill/>
              </a:ln>
              <a:solidFill>
                <a:srgbClr val="68AC57"/>
              </a:solidFill>
              <a:effectLst/>
              <a:uLnTx/>
              <a:uFillTx/>
              <a:latin typeface="Century Gothic" panose="020B0502020202020204" pitchFamily="34" charset="0"/>
              <a:ea typeface="微软雅黑"/>
            </a:endParaRPr>
          </a:p>
        </p:txBody>
      </p:sp>
      <p:sp>
        <p:nvSpPr>
          <p:cNvPr id="14" name="矩形 13">
            <a:extLst>
              <a:ext uri="{FF2B5EF4-FFF2-40B4-BE49-F238E27FC236}">
                <a16:creationId xmlns:a16="http://schemas.microsoft.com/office/drawing/2014/main" id="{C5DD43F8-FAAF-44E5-B909-A7B0C5150624}"/>
              </a:ext>
            </a:extLst>
          </p:cNvPr>
          <p:cNvSpPr/>
          <p:nvPr/>
        </p:nvSpPr>
        <p:spPr>
          <a:xfrm>
            <a:off x="554930" y="1712240"/>
            <a:ext cx="3878525" cy="16773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spcBef>
                <a:spcPts val="600"/>
              </a:spcBef>
              <a:spcAft>
                <a:spcPts val="600"/>
              </a:spcAft>
              <a:buFont typeface="Wingdings" panose="05000000000000000000" pitchFamily="2" charset="2"/>
              <a:buChar char="p"/>
            </a:pPr>
            <a:r>
              <a:rPr lang="en-US" altLang="zh-CN" b="1" kern="100" dirty="0">
                <a:solidFill>
                  <a:srgbClr val="FF0000"/>
                </a:solidFill>
                <a:ea typeface="微软雅黑" panose="020B0503020204020204" pitchFamily="34" charset="-122"/>
                <a:cs typeface="微软雅黑" panose="020B0503020204020204" pitchFamily="34" charset="-122"/>
              </a:rPr>
              <a:t>Oracle</a:t>
            </a:r>
            <a:r>
              <a:rPr lang="zh-CN" altLang="en-US" b="1" kern="100" dirty="0">
                <a:solidFill>
                  <a:srgbClr val="FF0000"/>
                </a:solidFill>
                <a:ea typeface="微软雅黑" panose="020B0503020204020204" pitchFamily="34" charset="-122"/>
                <a:cs typeface="微软雅黑" panose="020B0503020204020204" pitchFamily="34" charset="-122"/>
              </a:rPr>
              <a:t>快速发展</a:t>
            </a:r>
            <a:endParaRPr lang="en-US" altLang="zh-CN" b="1" kern="100" dirty="0">
              <a:solidFill>
                <a:srgbClr val="FF0000"/>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1977 </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年，劳伦斯</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埃里森、鲍勃</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迈纳（</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Bob Miner</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）与埃德</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奥茨（</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Ed Oates</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3 </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人，在美国加州合资成立公司，名为软件发展实验室（</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Software Development Laboratories</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a:t>
            </a:r>
            <a:r>
              <a:rPr lang="en-US" altLang="zh-CN" sz="1600" b="1" kern="100" dirty="0">
                <a:solidFill>
                  <a:schemeClr val="tx1">
                    <a:lumMod val="65000"/>
                    <a:lumOff val="35000"/>
                  </a:schemeClr>
                </a:solidFill>
                <a:ea typeface="微软雅黑" panose="020B0503020204020204" pitchFamily="34" charset="-122"/>
                <a:cs typeface="微软雅黑" panose="020B0503020204020204" pitchFamily="34" charset="-122"/>
              </a:rPr>
              <a:t>SDL)</a:t>
            </a: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a:t>
            </a:r>
            <a:endParaRPr lang="zh-CN" altLang="en-US" sz="1600" b="1" dirty="0">
              <a:solidFill>
                <a:schemeClr val="tx1">
                  <a:lumMod val="65000"/>
                  <a:lumOff val="35000"/>
                </a:schemeClr>
              </a:solidFill>
            </a:endParaRPr>
          </a:p>
        </p:txBody>
      </p:sp>
      <p:sp>
        <p:nvSpPr>
          <p:cNvPr id="15" name="矩形 14">
            <a:extLst>
              <a:ext uri="{FF2B5EF4-FFF2-40B4-BE49-F238E27FC236}">
                <a16:creationId xmlns:a16="http://schemas.microsoft.com/office/drawing/2014/main" id="{C5DD43F8-FAAF-44E5-B909-A7B0C5150624}"/>
              </a:ext>
            </a:extLst>
          </p:cNvPr>
          <p:cNvSpPr/>
          <p:nvPr/>
        </p:nvSpPr>
        <p:spPr>
          <a:xfrm>
            <a:off x="481622" y="4140953"/>
            <a:ext cx="3951833" cy="938719"/>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spcBef>
                <a:spcPts val="600"/>
              </a:spcBef>
              <a:spcAft>
                <a:spcPts val="600"/>
              </a:spcAft>
              <a:buFont typeface="Wingdings" panose="05000000000000000000" pitchFamily="2" charset="2"/>
              <a:buChar char="p"/>
            </a:pPr>
            <a:r>
              <a:rPr lang="zh-CN" altLang="en-US" b="1" kern="100" dirty="0">
                <a:solidFill>
                  <a:srgbClr val="FF0000"/>
                </a:solidFill>
                <a:ea typeface="微软雅黑" panose="020B0503020204020204" pitchFamily="34" charset="-122"/>
                <a:cs typeface="微软雅黑" panose="020B0503020204020204" pitchFamily="34" charset="-122"/>
              </a:rPr>
              <a:t>数据库专业委会</a:t>
            </a:r>
            <a:endParaRPr lang="en-US" altLang="zh-CN" b="1" kern="100" dirty="0">
              <a:solidFill>
                <a:srgbClr val="FF0000"/>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萨师煊教授</a:t>
            </a:r>
          </a:p>
          <a:p>
            <a:pPr marL="285750" indent="-285750" algn="just">
              <a:buFont typeface="Wingdings" panose="05000000000000000000" pitchFamily="2" charset="2"/>
              <a:buChar char="u"/>
            </a:pPr>
            <a:r>
              <a:rPr lang="zh-CN" altLang="en-US" sz="1600" b="1" kern="100" dirty="0">
                <a:solidFill>
                  <a:schemeClr val="tx1">
                    <a:lumMod val="65000"/>
                    <a:lumOff val="35000"/>
                  </a:schemeClr>
                </a:solidFill>
                <a:ea typeface="微软雅黑" panose="020B0503020204020204" pitchFamily="34" charset="-122"/>
                <a:cs typeface="微软雅黑" panose="020B0503020204020204" pitchFamily="34" charset="-122"/>
              </a:rPr>
              <a:t>王珊教授</a:t>
            </a:r>
            <a:endParaRPr lang="zh-CN" altLang="en-US" sz="1600" b="1" dirty="0">
              <a:solidFill>
                <a:schemeClr val="tx1">
                  <a:lumMod val="65000"/>
                  <a:lumOff val="35000"/>
                </a:schemeClr>
              </a:solidFill>
            </a:endParaRPr>
          </a:p>
        </p:txBody>
      </p:sp>
      <p:pic>
        <p:nvPicPr>
          <p:cNvPr id="17" name="图片 16">
            <a:extLst>
              <a:ext uri="{FF2B5EF4-FFF2-40B4-BE49-F238E27FC236}">
                <a16:creationId xmlns:a16="http://schemas.microsoft.com/office/drawing/2014/main" id="{473EB4D3-BBFA-4A6D-8E3A-E3DEA9EC0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690" y="1712240"/>
            <a:ext cx="2830201" cy="1556611"/>
          </a:xfrm>
          <a:prstGeom prst="ellipse">
            <a:avLst/>
          </a:prstGeom>
          <a:ln w="38100">
            <a:noFill/>
          </a:ln>
          <a:effectLst>
            <a:outerShdw blurRad="50800" dist="38100" algn="l" rotWithShape="0">
              <a:prstClr val="black">
                <a:alpha val="40000"/>
              </a:prstClr>
            </a:outerShdw>
          </a:effec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520" y="3976581"/>
            <a:ext cx="2240270" cy="157606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055" y="3816365"/>
            <a:ext cx="1452810" cy="173628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8162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636588" y="1101725"/>
            <a:ext cx="8507412"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sz="2400" dirty="0"/>
              <a:t>你还能举出生活中的哪些数据库应用实例？</a:t>
            </a:r>
            <a:endParaRPr lang="en-US" altLang="zh-CN" sz="2400" dirty="0"/>
          </a:p>
          <a:p>
            <a:pPr lvl="1">
              <a:lnSpc>
                <a:spcPct val="90000"/>
              </a:lnSpc>
            </a:pPr>
            <a:r>
              <a:rPr lang="zh-CN" altLang="en-US" sz="2000" b="1" i="1" dirty="0">
                <a:solidFill>
                  <a:srgbClr val="7030A0"/>
                </a:solidFill>
              </a:rPr>
              <a:t>校园学籍</a:t>
            </a:r>
            <a:r>
              <a:rPr lang="en-US" altLang="zh-CN" sz="2000" b="1" i="1" dirty="0">
                <a:solidFill>
                  <a:srgbClr val="7030A0"/>
                </a:solidFill>
              </a:rPr>
              <a:t>/</a:t>
            </a:r>
            <a:r>
              <a:rPr lang="zh-CN" altLang="en-US" sz="2000" b="1" i="1" dirty="0">
                <a:solidFill>
                  <a:srgbClr val="7030A0"/>
                </a:solidFill>
              </a:rPr>
              <a:t>成绩</a:t>
            </a:r>
            <a:r>
              <a:rPr lang="en-US" altLang="zh-CN" sz="2000" b="1" i="1" dirty="0">
                <a:solidFill>
                  <a:srgbClr val="7030A0"/>
                </a:solidFill>
              </a:rPr>
              <a:t>/</a:t>
            </a:r>
            <a:r>
              <a:rPr lang="zh-CN" altLang="en-US" sz="2000" b="1" i="1" dirty="0">
                <a:solidFill>
                  <a:srgbClr val="7030A0"/>
                </a:solidFill>
              </a:rPr>
              <a:t>财务信息管理系统</a:t>
            </a:r>
          </a:p>
          <a:p>
            <a:pPr lvl="1">
              <a:lnSpc>
                <a:spcPct val="90000"/>
              </a:lnSpc>
            </a:pPr>
            <a:r>
              <a:rPr lang="zh-CN" altLang="en-US" sz="2000" b="1" dirty="0"/>
              <a:t>银行业务管理系统</a:t>
            </a:r>
          </a:p>
          <a:p>
            <a:pPr lvl="1">
              <a:lnSpc>
                <a:spcPct val="90000"/>
              </a:lnSpc>
            </a:pPr>
            <a:r>
              <a:rPr lang="zh-CN" altLang="en-US" sz="2000" b="1" dirty="0"/>
              <a:t>电信业务管理系统</a:t>
            </a:r>
          </a:p>
          <a:p>
            <a:pPr lvl="1">
              <a:lnSpc>
                <a:spcPct val="90000"/>
              </a:lnSpc>
            </a:pPr>
            <a:r>
              <a:rPr lang="zh-CN" altLang="en-US" sz="2000" b="1" dirty="0"/>
              <a:t>火车、飞机的订票管理系统</a:t>
            </a:r>
          </a:p>
          <a:p>
            <a:pPr lvl="1">
              <a:lnSpc>
                <a:spcPct val="90000"/>
              </a:lnSpc>
            </a:pPr>
            <a:r>
              <a:rPr lang="zh-CN" altLang="en-US" sz="2000" b="1" dirty="0"/>
              <a:t>医院信息管理系统</a:t>
            </a:r>
          </a:p>
          <a:p>
            <a:pPr lvl="1">
              <a:lnSpc>
                <a:spcPct val="90000"/>
              </a:lnSpc>
            </a:pPr>
            <a:r>
              <a:rPr lang="zh-CN" altLang="en-US" sz="2000" b="1" dirty="0"/>
              <a:t>。。。。。。</a:t>
            </a:r>
          </a:p>
          <a:p>
            <a:pPr lvl="1">
              <a:buFont typeface="Wingdings" pitchFamily="2" charset="2"/>
              <a:buNone/>
            </a:pPr>
            <a:endParaRPr lang="zh-CN" altLang="en-US" b="1" dirty="0"/>
          </a:p>
        </p:txBody>
      </p:sp>
      <p:grpSp>
        <p:nvGrpSpPr>
          <p:cNvPr id="5" name="Group 18"/>
          <p:cNvGrpSpPr>
            <a:grpSpLocks/>
          </p:cNvGrpSpPr>
          <p:nvPr/>
        </p:nvGrpSpPr>
        <p:grpSpPr bwMode="auto">
          <a:xfrm>
            <a:off x="5469075" y="1920361"/>
            <a:ext cx="2615636" cy="2081212"/>
            <a:chOff x="3742" y="1661"/>
            <a:chExt cx="1337" cy="1359"/>
          </a:xfrm>
        </p:grpSpPr>
        <p:pic>
          <p:nvPicPr>
            <p:cNvPr id="6" name="Picture 16">
              <a:hlinkClick r:id="rId2"/>
            </p:cNvPr>
            <p:cNvPicPr>
              <a:picLocks noChangeAspect="1" noChangeArrowheads="1"/>
            </p:cNvPicPr>
            <p:nvPr/>
          </p:nvPicPr>
          <p:blipFill>
            <a:blip r:embed="rId3"/>
            <a:srcRect/>
            <a:stretch>
              <a:fillRect/>
            </a:stretch>
          </p:blipFill>
          <p:spPr bwMode="auto">
            <a:xfrm>
              <a:off x="3787" y="2069"/>
              <a:ext cx="1134" cy="951"/>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7" name="Text Box 17"/>
            <p:cNvSpPr txBox="1">
              <a:spLocks noChangeArrowheads="1"/>
            </p:cNvSpPr>
            <p:nvPr/>
          </p:nvSpPr>
          <p:spPr bwMode="auto">
            <a:xfrm>
              <a:off x="3742" y="1661"/>
              <a:ext cx="1337" cy="30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spcBef>
                  <a:spcPct val="50000"/>
                </a:spcBef>
                <a:defRPr/>
              </a:pPr>
              <a:r>
                <a:rPr lang="zh-CN" altLang="en-US" sz="2400" b="1" dirty="0">
                  <a:solidFill>
                    <a:srgbClr val="FF3300"/>
                  </a:solidFill>
                </a:rPr>
                <a:t>有哪些共性问题？</a:t>
              </a:r>
            </a:p>
          </p:txBody>
        </p:sp>
      </p:grpSp>
      <p:sp>
        <p:nvSpPr>
          <p:cNvPr id="9" name="内容占位符 2"/>
          <p:cNvSpPr txBox="1">
            <a:spLocks/>
          </p:cNvSpPr>
          <p:nvPr/>
        </p:nvSpPr>
        <p:spPr bwMode="auto">
          <a:xfrm>
            <a:off x="3908093" y="4206144"/>
            <a:ext cx="5056181" cy="1959490"/>
          </a:xfrm>
          <a:prstGeom prst="flowChartAlternateProcess">
            <a:avLst/>
          </a:prstGeom>
          <a:noFill/>
          <a:ln>
            <a:solidFill>
              <a:srgbClr val="0070C0"/>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Ø"/>
              <a:defRPr sz="2800" b="1">
                <a:solidFill>
                  <a:srgbClr val="4D4D4D"/>
                </a:solidFill>
                <a:latin typeface="+mn-lt"/>
                <a:ea typeface="+mn-ea"/>
                <a:cs typeface="+mn-cs"/>
              </a:defRPr>
            </a:lvl1pPr>
            <a:lvl2pPr marL="742950" indent="-285750" algn="l" rtl="0" eaLnBrk="0" fontAlgn="base" hangingPunct="0">
              <a:spcBef>
                <a:spcPts val="1200"/>
              </a:spcBef>
              <a:spcAft>
                <a:spcPct val="0"/>
              </a:spcAft>
              <a:buClr>
                <a:srgbClr val="FF0000"/>
              </a:buClr>
              <a:buFont typeface="Wingdings" pitchFamily="2" charset="2"/>
              <a:buChar char="n"/>
              <a:defRPr sz="2400">
                <a:solidFill>
                  <a:schemeClr val="tx1"/>
                </a:solidFill>
                <a:latin typeface="+mn-lt"/>
                <a:ea typeface="+mn-ea"/>
              </a:defRPr>
            </a:lvl2pPr>
            <a:lvl3pPr marL="1143000" indent="-228600" algn="l" rtl="0" eaLnBrk="0" fontAlgn="base" hangingPunct="0">
              <a:spcBef>
                <a:spcPts val="600"/>
              </a:spcBef>
              <a:spcAft>
                <a:spcPct val="0"/>
              </a:spcAft>
              <a:buClr>
                <a:srgbClr val="00B050"/>
              </a:buClr>
              <a:buFont typeface="Wingdings" pitchFamily="2" charset="2"/>
              <a:buChar char="u"/>
              <a:defRPr sz="18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l"/>
              <a:defRPr sz="1600">
                <a:solidFill>
                  <a:srgbClr val="4D4D4D"/>
                </a:solidFill>
                <a:latin typeface="+mn-lt"/>
                <a:ea typeface="+mn-ea"/>
              </a:defRPr>
            </a:lvl4pPr>
            <a:lvl5pPr marL="2057400" indent="-228600" algn="l" rtl="0" eaLnBrk="0" fontAlgn="base" hangingPunct="0">
              <a:spcBef>
                <a:spcPct val="20000"/>
              </a:spcBef>
              <a:spcAft>
                <a:spcPct val="0"/>
              </a:spcAft>
              <a:buChar char="»"/>
              <a:defRPr sz="12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a:lstStyle>
          <a:p>
            <a:pPr marL="263525" lvl="1" indent="-263525">
              <a:spcBef>
                <a:spcPts val="600"/>
              </a:spcBef>
              <a:buFont typeface="Wingdings" panose="05000000000000000000" pitchFamily="2" charset="2"/>
              <a:buChar char="Ø"/>
            </a:pPr>
            <a:r>
              <a:rPr lang="zh-CN" altLang="en-US" sz="2000" b="1" kern="0" dirty="0">
                <a:solidFill>
                  <a:srgbClr val="FF0000"/>
                </a:solidFill>
                <a:latin typeface="宋体" charset="-122"/>
              </a:rPr>
              <a:t>涉及大量数据的有效组织、存储和访问</a:t>
            </a:r>
          </a:p>
          <a:p>
            <a:pPr marL="623888" lvl="2" indent="-360363">
              <a:spcAft>
                <a:spcPts val="0"/>
              </a:spcAft>
            </a:pPr>
            <a:r>
              <a:rPr lang="zh-CN" altLang="en-US" b="1" kern="0" dirty="0">
                <a:latin typeface="黑体" panose="02010609060101010101" pitchFamily="49" charset="-122"/>
                <a:ea typeface="黑体" panose="02010609060101010101" pitchFamily="49" charset="-122"/>
              </a:rPr>
              <a:t>减少数据存储冗余</a:t>
            </a:r>
          </a:p>
          <a:p>
            <a:pPr marL="623888" lvl="2" indent="-360363">
              <a:spcAft>
                <a:spcPts val="0"/>
              </a:spcAft>
            </a:pPr>
            <a:r>
              <a:rPr lang="zh-CN" altLang="en-US" b="1" kern="0" dirty="0">
                <a:latin typeface="黑体" panose="02010609060101010101" pitchFamily="49" charset="-122"/>
                <a:ea typeface="黑体" panose="02010609060101010101" pitchFamily="49" charset="-122"/>
              </a:rPr>
              <a:t>实现数据共享</a:t>
            </a:r>
          </a:p>
          <a:p>
            <a:pPr marL="623888" lvl="2" indent="-360363">
              <a:spcAft>
                <a:spcPts val="0"/>
              </a:spcAft>
            </a:pPr>
            <a:r>
              <a:rPr lang="zh-CN" altLang="en-US" b="1" kern="0" dirty="0">
                <a:latin typeface="黑体" panose="02010609060101010101" pitchFamily="49" charset="-122"/>
                <a:ea typeface="黑体" panose="02010609060101010101" pitchFamily="49" charset="-122"/>
              </a:rPr>
              <a:t>保障数据安全</a:t>
            </a:r>
          </a:p>
          <a:p>
            <a:pPr marL="623888" lvl="2" indent="-360363">
              <a:spcAft>
                <a:spcPts val="0"/>
              </a:spcAft>
            </a:pPr>
            <a:r>
              <a:rPr lang="zh-CN" altLang="en-US" b="1" kern="0" dirty="0">
                <a:latin typeface="黑体" panose="02010609060101010101" pitchFamily="49" charset="-122"/>
                <a:ea typeface="黑体" panose="02010609060101010101" pitchFamily="49" charset="-122"/>
              </a:rPr>
              <a:t>高效检索和处理数据</a:t>
            </a:r>
            <a:endParaRPr lang="zh-CN" altLang="en-US" kern="0" dirty="0">
              <a:latin typeface="黑体" panose="02010609060101010101" pitchFamily="49" charset="-122"/>
              <a:ea typeface="黑体" panose="02010609060101010101" pitchFamily="49" charset="-122"/>
            </a:endParaRPr>
          </a:p>
        </p:txBody>
      </p:sp>
      <p:sp>
        <p:nvSpPr>
          <p:cNvPr id="10"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课程引入</a:t>
            </a:r>
          </a:p>
        </p:txBody>
      </p:sp>
      <p:sp>
        <p:nvSpPr>
          <p:cNvPr id="11" name="AutoShape 10"/>
          <p:cNvSpPr>
            <a:spLocks noChangeArrowheads="1"/>
          </p:cNvSpPr>
          <p:nvPr/>
        </p:nvSpPr>
        <p:spPr bwMode="gray">
          <a:xfrm>
            <a:off x="2828693" y="120007"/>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应用实例</a:t>
            </a:r>
          </a:p>
        </p:txBody>
      </p:sp>
      <p:sp>
        <p:nvSpPr>
          <p:cNvPr id="2" name="上弧形箭头 1"/>
          <p:cNvSpPr/>
          <p:nvPr/>
        </p:nvSpPr>
        <p:spPr>
          <a:xfrm rot="4758232">
            <a:off x="7425700" y="2854991"/>
            <a:ext cx="2278694" cy="5472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060450"/>
            <a:ext cx="8229600" cy="4440238"/>
          </a:xfrm>
          <a:prstGeom prst="rect">
            <a:avLst/>
          </a:prstGeom>
        </p:spPr>
        <p:txBody>
          <a:bodyPr/>
          <a:lstStyle/>
          <a:p>
            <a:r>
              <a:rPr lang="zh-CN" altLang="en-US" dirty="0"/>
              <a:t>国产数据库发展契机</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11" name="AutoShape 10"/>
          <p:cNvSpPr>
            <a:spLocks noChangeArrowheads="1"/>
          </p:cNvSpPr>
          <p:nvPr/>
        </p:nvSpPr>
        <p:spPr bwMode="gray">
          <a:xfrm>
            <a:off x="4875861" y="122832"/>
            <a:ext cx="299352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国产数据库历程</a:t>
            </a:r>
          </a:p>
        </p:txBody>
      </p:sp>
      <p:sp>
        <p:nvSpPr>
          <p:cNvPr id="13" name="文本框 12">
            <a:extLst>
              <a:ext uri="{FF2B5EF4-FFF2-40B4-BE49-F238E27FC236}">
                <a16:creationId xmlns:a16="http://schemas.microsoft.com/office/drawing/2014/main" id="{D948C36F-59AA-4740-BA2E-07FC2448F661}"/>
              </a:ext>
            </a:extLst>
          </p:cNvPr>
          <p:cNvSpPr txBox="1"/>
          <p:nvPr/>
        </p:nvSpPr>
        <p:spPr>
          <a:xfrm>
            <a:off x="4694172" y="1112990"/>
            <a:ext cx="3992627" cy="424732"/>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b="1" dirty="0">
                <a:solidFill>
                  <a:srgbClr val="68AC57"/>
                </a:solidFill>
                <a:latin typeface="Century Gothic" panose="020B0502020202020204" pitchFamily="34" charset="0"/>
              </a:rPr>
              <a:t>1989-1999 </a:t>
            </a:r>
            <a:r>
              <a:rPr lang="zh-CN" altLang="en-US" b="1" dirty="0">
                <a:solidFill>
                  <a:srgbClr val="68AC57"/>
                </a:solidFill>
                <a:latin typeface="Century Gothic" panose="020B0502020202020204" pitchFamily="34" charset="0"/>
              </a:rPr>
              <a:t>信息技术市场环境改变</a:t>
            </a:r>
            <a:endParaRPr kumimoji="0" lang="en-US" altLang="zh-CN" b="1" i="0" u="none" strike="noStrike" kern="1200" cap="none" spc="0" normalizeH="0" baseline="0" noProof="0" dirty="0">
              <a:ln>
                <a:noFill/>
              </a:ln>
              <a:solidFill>
                <a:srgbClr val="68AC57"/>
              </a:solidFill>
              <a:effectLst/>
              <a:uLnTx/>
              <a:uFillTx/>
              <a:latin typeface="Century Gothic" panose="020B0502020202020204" pitchFamily="34" charset="0"/>
              <a:ea typeface="微软雅黑"/>
            </a:endParaRPr>
          </a:p>
        </p:txBody>
      </p:sp>
      <p:sp>
        <p:nvSpPr>
          <p:cNvPr id="16" name="矩形 15">
            <a:extLst>
              <a:ext uri="{FF2B5EF4-FFF2-40B4-BE49-F238E27FC236}">
                <a16:creationId xmlns:a16="http://schemas.microsoft.com/office/drawing/2014/main" id="{C5DD43F8-FAAF-44E5-B909-A7B0C5150624}"/>
              </a:ext>
            </a:extLst>
          </p:cNvPr>
          <p:cNvSpPr/>
          <p:nvPr/>
        </p:nvSpPr>
        <p:spPr>
          <a:xfrm>
            <a:off x="579372" y="1590125"/>
            <a:ext cx="8229599" cy="4524315"/>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美国有数据库产品的科技公司组团进入中国</a:t>
            </a:r>
            <a:endPar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Ø"/>
            </a:pP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1992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年，</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IBM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正式进入中国</a:t>
            </a:r>
            <a:endPar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Ø"/>
            </a:pP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1989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年，</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Oracle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进入中国市场</a:t>
            </a:r>
            <a:endPar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Ø"/>
            </a:pP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1991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年 </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12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月，</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Sybase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进入中国大陆</a:t>
            </a:r>
            <a:endPar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Ø"/>
            </a:pP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1992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年 </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10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月，</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Microsoft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在北京设立代办处</a:t>
            </a:r>
            <a:endPar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marL="285750" indent="-285750" algn="just">
              <a:buFont typeface="Wingdings" panose="05000000000000000000" pitchFamily="2" charset="2"/>
              <a:buChar char="Ø"/>
            </a:pP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a:t>
            </a:r>
          </a:p>
          <a:p>
            <a:pPr marL="285750" indent="-285750" algn="just">
              <a:buFont typeface="Wingdings" panose="05000000000000000000" pitchFamily="2" charset="2"/>
              <a:buChar char="Ø"/>
            </a:pPr>
            <a:endPar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algn="just"/>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1989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年</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-1993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年是中美关系的严峻时期</a:t>
            </a:r>
            <a:endPar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algn="just"/>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1992-1997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年，是外资在我国空前发展阶段。</a:t>
            </a:r>
            <a:endParaRPr lang="en-US" altLang="zh-CN" b="1" dirty="0">
              <a:solidFill>
                <a:schemeClr val="tx1">
                  <a:lumMod val="65000"/>
                  <a:lumOff val="35000"/>
                </a:schemeClr>
              </a:solidFill>
            </a:endParaRPr>
          </a:p>
          <a:p>
            <a:pPr algn="just"/>
            <a:endPar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endParaRPr>
          </a:p>
          <a:p>
            <a:pPr algn="just"/>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整个 </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90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年代是改革发展经济巨变的时代，外贸进出口总额突破 </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4000 </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亿美元大关。</a:t>
            </a:r>
            <a:r>
              <a:rPr lang="zh-CN" altLang="en-US" b="1" kern="100" dirty="0">
                <a:solidFill>
                  <a:srgbClr val="FF0000"/>
                </a:solidFill>
                <a:ea typeface="微软雅黑" panose="020B0503020204020204" pitchFamily="34" charset="-122"/>
                <a:cs typeface="微软雅黑" panose="020B0503020204020204" pitchFamily="34" charset="-122"/>
              </a:rPr>
              <a:t>面对井喷的经济增长，中国的各行各业需要信息技术的支撑，软件中最硬的数据库部分，需求就全出来了。</a:t>
            </a:r>
            <a:endParaRPr lang="en-US" altLang="zh-CN" b="1" kern="100" dirty="0">
              <a:solidFill>
                <a:srgbClr val="FF0000"/>
              </a:solidFill>
              <a:ea typeface="微软雅黑" panose="020B0503020204020204" pitchFamily="34" charset="-122"/>
              <a:cs typeface="微软雅黑" panose="020B0503020204020204" pitchFamily="34" charset="-122"/>
            </a:endParaRPr>
          </a:p>
          <a:p>
            <a:pPr algn="just"/>
            <a:endParaRPr lang="en-US" altLang="zh-CN" b="1" kern="100" dirty="0">
              <a:solidFill>
                <a:srgbClr val="FF0000"/>
              </a:solidFill>
              <a:ea typeface="微软雅黑" panose="020B0503020204020204" pitchFamily="34" charset="-122"/>
            </a:endParaRPr>
          </a:p>
          <a:p>
            <a:pPr algn="just"/>
            <a:r>
              <a:rPr lang="zh-CN" altLang="en-US" b="1" kern="100" dirty="0">
                <a:solidFill>
                  <a:srgbClr val="FF0000"/>
                </a:solidFill>
                <a:ea typeface="微软雅黑" panose="020B0503020204020204" pitchFamily="34" charset="-122"/>
                <a:cs typeface="微软雅黑" panose="020B0503020204020204" pitchFamily="34" charset="-122"/>
              </a:rPr>
              <a:t>在国产没有可用，外资受到追捧的年代，产品好又稳定。不用说，不仅仅是数据库，整个信息技术核心基础软件都是在拥抱国际主流产品。</a:t>
            </a:r>
          </a:p>
        </p:txBody>
      </p:sp>
    </p:spTree>
    <p:extLst>
      <p:ext uri="{BB962C8B-B14F-4D97-AF65-F5344CB8AC3E}">
        <p14:creationId xmlns:p14="http://schemas.microsoft.com/office/powerpoint/2010/main" val="567110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060450"/>
            <a:ext cx="8229600" cy="4440238"/>
          </a:xfrm>
          <a:prstGeom prst="rect">
            <a:avLst/>
          </a:prstGeom>
        </p:spPr>
        <p:txBody>
          <a:bodyPr/>
          <a:lstStyle/>
          <a:p>
            <a:r>
              <a:rPr lang="zh-CN" altLang="en-US" dirty="0"/>
              <a:t>国产数据库发展契机</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11" name="AutoShape 10"/>
          <p:cNvSpPr>
            <a:spLocks noChangeArrowheads="1"/>
          </p:cNvSpPr>
          <p:nvPr/>
        </p:nvSpPr>
        <p:spPr bwMode="gray">
          <a:xfrm>
            <a:off x="4875861" y="122832"/>
            <a:ext cx="299352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国产数据库历程</a:t>
            </a:r>
          </a:p>
        </p:txBody>
      </p:sp>
      <p:sp>
        <p:nvSpPr>
          <p:cNvPr id="13" name="文本框 12">
            <a:extLst>
              <a:ext uri="{FF2B5EF4-FFF2-40B4-BE49-F238E27FC236}">
                <a16:creationId xmlns:a16="http://schemas.microsoft.com/office/drawing/2014/main" id="{D948C36F-59AA-4740-BA2E-07FC2448F661}"/>
              </a:ext>
            </a:extLst>
          </p:cNvPr>
          <p:cNvSpPr txBox="1"/>
          <p:nvPr/>
        </p:nvSpPr>
        <p:spPr>
          <a:xfrm>
            <a:off x="4694172" y="1112990"/>
            <a:ext cx="3992627" cy="424732"/>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b="1" dirty="0">
                <a:solidFill>
                  <a:srgbClr val="68AC57"/>
                </a:solidFill>
                <a:latin typeface="Century Gothic" panose="020B0502020202020204" pitchFamily="34" charset="0"/>
              </a:rPr>
              <a:t>1989-1999 </a:t>
            </a:r>
            <a:r>
              <a:rPr lang="zh-CN" altLang="en-US" b="1" dirty="0">
                <a:solidFill>
                  <a:srgbClr val="68AC57"/>
                </a:solidFill>
                <a:latin typeface="Century Gothic" panose="020B0502020202020204" pitchFamily="34" charset="0"/>
              </a:rPr>
              <a:t>信息技术市场环境改变</a:t>
            </a:r>
            <a:endParaRPr kumimoji="0" lang="en-US" altLang="zh-CN" b="1" i="0" u="none" strike="noStrike" kern="1200" cap="none" spc="0" normalizeH="0" baseline="0" noProof="0" dirty="0">
              <a:ln>
                <a:noFill/>
              </a:ln>
              <a:solidFill>
                <a:srgbClr val="68AC57"/>
              </a:solidFill>
              <a:effectLst/>
              <a:uLnTx/>
              <a:uFillTx/>
              <a:latin typeface="Century Gothic" panose="020B0502020202020204" pitchFamily="34" charset="0"/>
              <a:ea typeface="微软雅黑"/>
            </a:endParaRPr>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16" y="1590126"/>
            <a:ext cx="7571229" cy="4525032"/>
          </a:xfrm>
          <a:prstGeom prst="rect">
            <a:avLst/>
          </a:prstGeom>
        </p:spPr>
      </p:pic>
    </p:spTree>
    <p:extLst>
      <p:ext uri="{BB962C8B-B14F-4D97-AF65-F5344CB8AC3E}">
        <p14:creationId xmlns:p14="http://schemas.microsoft.com/office/powerpoint/2010/main" val="2426028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060450"/>
            <a:ext cx="8229600" cy="4440238"/>
          </a:xfrm>
          <a:prstGeom prst="rect">
            <a:avLst/>
          </a:prstGeom>
        </p:spPr>
        <p:txBody>
          <a:bodyPr/>
          <a:lstStyle/>
          <a:p>
            <a:r>
              <a:rPr lang="zh-CN" altLang="en-US" dirty="0"/>
              <a:t>国产数据库</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11" name="AutoShape 10"/>
          <p:cNvSpPr>
            <a:spLocks noChangeArrowheads="1"/>
          </p:cNvSpPr>
          <p:nvPr/>
        </p:nvSpPr>
        <p:spPr bwMode="gray">
          <a:xfrm>
            <a:off x="4875861" y="122832"/>
            <a:ext cx="299352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国产数据库历程</a:t>
            </a:r>
          </a:p>
        </p:txBody>
      </p:sp>
      <p:sp>
        <p:nvSpPr>
          <p:cNvPr id="13" name="文本框 12">
            <a:extLst>
              <a:ext uri="{FF2B5EF4-FFF2-40B4-BE49-F238E27FC236}">
                <a16:creationId xmlns:a16="http://schemas.microsoft.com/office/drawing/2014/main" id="{D948C36F-59AA-4740-BA2E-07FC2448F661}"/>
              </a:ext>
            </a:extLst>
          </p:cNvPr>
          <p:cNvSpPr txBox="1"/>
          <p:nvPr/>
        </p:nvSpPr>
        <p:spPr>
          <a:xfrm>
            <a:off x="4694172" y="1112990"/>
            <a:ext cx="3992627" cy="38997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b="1" dirty="0">
                <a:solidFill>
                  <a:srgbClr val="68AC57"/>
                </a:solidFill>
                <a:latin typeface="Century Gothic" panose="020B0502020202020204" pitchFamily="34" charset="0"/>
              </a:rPr>
              <a:t>1999-2009 </a:t>
            </a:r>
            <a:r>
              <a:rPr lang="zh-CN" altLang="en-US" b="1" dirty="0">
                <a:solidFill>
                  <a:srgbClr val="68AC57"/>
                </a:solidFill>
                <a:latin typeface="Century Gothic" panose="020B0502020202020204" pitchFamily="34" charset="0"/>
              </a:rPr>
              <a:t>国产数据库公司诞生</a:t>
            </a:r>
            <a:endParaRPr kumimoji="0" lang="en-US" altLang="zh-CN" b="1" i="0" u="none" strike="noStrike" kern="1200" cap="none" spc="0" normalizeH="0" baseline="0" noProof="0" dirty="0">
              <a:ln>
                <a:noFill/>
              </a:ln>
              <a:solidFill>
                <a:srgbClr val="68AC57"/>
              </a:solidFill>
              <a:effectLst/>
              <a:uLnTx/>
              <a:uFillTx/>
              <a:latin typeface="Century Gothic" panose="020B0502020202020204" pitchFamily="34" charset="0"/>
              <a:ea typeface="微软雅黑"/>
            </a:endParaRPr>
          </a:p>
        </p:txBody>
      </p:sp>
      <p:sp>
        <p:nvSpPr>
          <p:cNvPr id="9" name="矩形 8">
            <a:extLst>
              <a:ext uri="{FF2B5EF4-FFF2-40B4-BE49-F238E27FC236}">
                <a16:creationId xmlns:a16="http://schemas.microsoft.com/office/drawing/2014/main" id="{C5DD43F8-FAAF-44E5-B909-A7B0C5150624}"/>
              </a:ext>
            </a:extLst>
          </p:cNvPr>
          <p:cNvSpPr/>
          <p:nvPr/>
        </p:nvSpPr>
        <p:spPr>
          <a:xfrm>
            <a:off x="546100" y="1757107"/>
            <a:ext cx="79629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产品和背景主要源自于国家的「</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863</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」研究计划，「核高基」重大科研专项，以及「</a:t>
            </a:r>
            <a:r>
              <a:rPr lang="en-US" altLang="zh-CN" b="1" kern="100" dirty="0">
                <a:solidFill>
                  <a:schemeClr val="tx1">
                    <a:lumMod val="65000"/>
                    <a:lumOff val="35000"/>
                  </a:schemeClr>
                </a:solidFill>
                <a:ea typeface="微软雅黑" panose="020B0503020204020204" pitchFamily="34" charset="-122"/>
                <a:cs typeface="微软雅黑" panose="020B0503020204020204" pitchFamily="34" charset="-122"/>
              </a:rPr>
              <a:t>973</a:t>
            </a:r>
            <a:r>
              <a:rPr lang="zh-CN" altLang="en-US" b="1" kern="100" dirty="0">
                <a:solidFill>
                  <a:schemeClr val="tx1">
                    <a:lumMod val="65000"/>
                    <a:lumOff val="35000"/>
                  </a:schemeClr>
                </a:solidFill>
                <a:ea typeface="微软雅黑" panose="020B0503020204020204" pitchFamily="34" charset="-122"/>
                <a:cs typeface="微软雅黑" panose="020B0503020204020204" pitchFamily="34" charset="-122"/>
              </a:rPr>
              <a:t>」研究计划</a:t>
            </a:r>
            <a:endParaRPr lang="en-US" altLang="zh-CN" b="1" dirty="0">
              <a:solidFill>
                <a:schemeClr val="tx1">
                  <a:lumMod val="65000"/>
                  <a:lumOff val="35000"/>
                </a:schemeClr>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112123317"/>
              </p:ext>
            </p:extLst>
          </p:nvPr>
        </p:nvGraphicFramePr>
        <p:xfrm>
          <a:off x="757877" y="2695933"/>
          <a:ext cx="7628245" cy="3058452"/>
        </p:xfrm>
        <a:graphic>
          <a:graphicData uri="http://schemas.openxmlformats.org/drawingml/2006/table">
            <a:tbl>
              <a:tblPr firstRow="1" bandRow="1">
                <a:tableStyleId>{5C22544A-7EE6-4342-B048-85BDC9FD1C3A}</a:tableStyleId>
              </a:tblPr>
              <a:tblGrid>
                <a:gridCol w="2109532">
                  <a:extLst>
                    <a:ext uri="{9D8B030D-6E8A-4147-A177-3AD203B41FA5}">
                      <a16:colId xmlns:a16="http://schemas.microsoft.com/office/drawing/2014/main" val="906264961"/>
                    </a:ext>
                  </a:extLst>
                </a:gridCol>
                <a:gridCol w="1401956">
                  <a:extLst>
                    <a:ext uri="{9D8B030D-6E8A-4147-A177-3AD203B41FA5}">
                      <a16:colId xmlns:a16="http://schemas.microsoft.com/office/drawing/2014/main" val="4043818414"/>
                    </a:ext>
                  </a:extLst>
                </a:gridCol>
                <a:gridCol w="4116757">
                  <a:extLst>
                    <a:ext uri="{9D8B030D-6E8A-4147-A177-3AD203B41FA5}">
                      <a16:colId xmlns:a16="http://schemas.microsoft.com/office/drawing/2014/main" val="3189180626"/>
                    </a:ext>
                  </a:extLst>
                </a:gridCol>
              </a:tblGrid>
              <a:tr h="444573">
                <a:tc>
                  <a:txBody>
                    <a:bodyPr/>
                    <a:lstStyle/>
                    <a:p>
                      <a:pPr marL="0" algn="ctr" defTabSz="914400" rtl="0" eaLnBrk="1" latinLnBrk="0" hangingPunct="1"/>
                      <a:r>
                        <a:rPr lang="zh-CN" altLang="en-US" sz="1800" b="1" kern="100" dirty="0">
                          <a:solidFill>
                            <a:schemeClr val="bg1"/>
                          </a:solidFill>
                          <a:latin typeface="+mn-lt"/>
                          <a:ea typeface="微软雅黑" panose="020B0503020204020204" pitchFamily="34" charset="-122"/>
                          <a:cs typeface="微软雅黑" panose="020B0503020204020204" pitchFamily="34" charset="-122"/>
                        </a:rPr>
                        <a:t>公司</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CD373"/>
                    </a:solidFill>
                  </a:tcPr>
                </a:tc>
                <a:tc>
                  <a:txBody>
                    <a:bodyPr/>
                    <a:lstStyle/>
                    <a:p>
                      <a:pPr marL="0" algn="ctr" defTabSz="914400" rtl="0" eaLnBrk="1" latinLnBrk="0" hangingPunct="1"/>
                      <a:r>
                        <a:rPr lang="zh-CN" altLang="en-US" sz="1800" b="1" kern="100" dirty="0">
                          <a:solidFill>
                            <a:schemeClr val="bg1"/>
                          </a:solidFill>
                          <a:latin typeface="+mn-lt"/>
                          <a:ea typeface="微软雅黑" panose="020B0503020204020204" pitchFamily="34" charset="-122"/>
                          <a:cs typeface="微软雅黑" panose="020B0503020204020204" pitchFamily="34" charset="-122"/>
                        </a:rPr>
                        <a:t>成立时间</a:t>
                      </a:r>
                    </a:p>
                  </a:txBody>
                  <a:tcPr anchor="ctr">
                    <a:lnT w="12700" cap="flat" cmpd="sng" algn="ctr">
                      <a:solidFill>
                        <a:schemeClr val="tx1"/>
                      </a:solidFill>
                      <a:prstDash val="solid"/>
                      <a:round/>
                      <a:headEnd type="none" w="med" len="med"/>
                      <a:tailEnd type="none" w="med" len="med"/>
                    </a:lnT>
                    <a:solidFill>
                      <a:srgbClr val="9CD373"/>
                    </a:solidFill>
                  </a:tcPr>
                </a:tc>
                <a:tc>
                  <a:txBody>
                    <a:bodyPr/>
                    <a:lstStyle/>
                    <a:p>
                      <a:pPr marL="0" algn="ctr" defTabSz="914400" rtl="0" eaLnBrk="1" latinLnBrk="0" hangingPunct="1"/>
                      <a:r>
                        <a:rPr lang="zh-CN" altLang="en-US" sz="1800" b="1" kern="100" dirty="0">
                          <a:solidFill>
                            <a:schemeClr val="bg1"/>
                          </a:solidFill>
                          <a:latin typeface="+mn-lt"/>
                          <a:ea typeface="微软雅黑" panose="020B0503020204020204" pitchFamily="34" charset="-122"/>
                          <a:cs typeface="微软雅黑" panose="020B0503020204020204" pitchFamily="34" charset="-122"/>
                        </a:rPr>
                        <a:t>背景</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CD373"/>
                    </a:solidFill>
                  </a:tcPr>
                </a:tc>
                <a:extLst>
                  <a:ext uri="{0D108BD9-81ED-4DB2-BD59-A6C34878D82A}">
                    <a16:rowId xmlns:a16="http://schemas.microsoft.com/office/drawing/2014/main" val="1323785013"/>
                  </a:ext>
                </a:extLst>
              </a:tr>
              <a:tr h="621183">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人大金仓 </a:t>
                      </a:r>
                      <a:r>
                        <a:rPr lang="en-US" altLang="zh-CN" sz="1800" b="1" kern="100" dirty="0" err="1">
                          <a:solidFill>
                            <a:srgbClr val="68AC57"/>
                          </a:solidFill>
                          <a:latin typeface="+mn-lt"/>
                          <a:ea typeface="微软雅黑" panose="020B0503020204020204" pitchFamily="34" charset="-122"/>
                          <a:cs typeface="微软雅黑" panose="020B0503020204020204" pitchFamily="34" charset="-122"/>
                        </a:rPr>
                        <a:t>Kingbase</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 ES</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系统</a:t>
                      </a:r>
                    </a:p>
                  </a:txBody>
                  <a:tcPr anchor="ctr">
                    <a:lnL w="12700" cap="flat" cmpd="sng" algn="ctr">
                      <a:solidFill>
                        <a:schemeClr val="tx1"/>
                      </a:solidFill>
                      <a:prstDash val="solid"/>
                      <a:round/>
                      <a:headEnd type="none" w="med" len="med"/>
                      <a:tailEnd type="none" w="med" len="med"/>
                    </a:lnL>
                    <a:solidFill>
                      <a:srgbClr val="E5F3B2"/>
                    </a:solidFill>
                  </a:tcPr>
                </a:tc>
                <a:tc>
                  <a:txBody>
                    <a:bodyPr/>
                    <a:lstStyle/>
                    <a:p>
                      <a:pPr marL="0" algn="ctr" defTabSz="914400" rtl="0" eaLnBrk="1" latinLnBrk="0" hangingPunct="1"/>
                      <a:r>
                        <a:rPr lang="en-US" altLang="zh-CN" sz="1800" b="1" kern="100" dirty="0">
                          <a:solidFill>
                            <a:srgbClr val="68AC57"/>
                          </a:solidFill>
                          <a:latin typeface="+mn-lt"/>
                          <a:ea typeface="微软雅黑" panose="020B0503020204020204" pitchFamily="34" charset="-122"/>
                          <a:cs typeface="微软雅黑" panose="020B0503020204020204" pitchFamily="34" charset="-122"/>
                        </a:rPr>
                        <a:t>1999 </a:t>
                      </a:r>
                      <a:r>
                        <a:rPr lang="zh-CN" altLang="zh-CN" sz="1800" b="1" kern="100" dirty="0">
                          <a:solidFill>
                            <a:srgbClr val="68AC57"/>
                          </a:solidFill>
                          <a:latin typeface="+mn-lt"/>
                          <a:ea typeface="微软雅黑" panose="020B0503020204020204" pitchFamily="34" charset="-122"/>
                          <a:cs typeface="微软雅黑" panose="020B0503020204020204" pitchFamily="34" charset="-122"/>
                        </a:rPr>
                        <a:t>年</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solidFill>
                      <a:srgbClr val="E5F3B2"/>
                    </a:solidFill>
                  </a:tcPr>
                </a:tc>
                <a:tc>
                  <a:txBody>
                    <a:bodyPr/>
                    <a:lstStyle/>
                    <a:p>
                      <a:pPr marL="0" algn="ctr" defTabSz="914400" rtl="0" eaLnBrk="1" latinLnBrk="0" hangingPunct="1"/>
                      <a:r>
                        <a:rPr lang="zh-CN" altLang="zh-CN" sz="1800" b="1" kern="100" dirty="0">
                          <a:solidFill>
                            <a:srgbClr val="68AC57"/>
                          </a:solidFill>
                          <a:latin typeface="+mn-lt"/>
                          <a:ea typeface="微软雅黑" panose="020B0503020204020204" pitchFamily="34" charset="-122"/>
                          <a:cs typeface="微软雅黑" panose="020B0503020204020204" pitchFamily="34" charset="-122"/>
                        </a:rPr>
                        <a:t>中国人民大学从事科研和教学的专家</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R w="12700" cap="flat" cmpd="sng" algn="ctr">
                      <a:solidFill>
                        <a:schemeClr val="tx1"/>
                      </a:solidFill>
                      <a:prstDash val="solid"/>
                      <a:round/>
                      <a:headEnd type="none" w="med" len="med"/>
                      <a:tailEnd type="none" w="med" len="med"/>
                    </a:lnR>
                    <a:solidFill>
                      <a:srgbClr val="E5F3B2"/>
                    </a:solidFill>
                  </a:tcPr>
                </a:tc>
                <a:extLst>
                  <a:ext uri="{0D108BD9-81ED-4DB2-BD59-A6C34878D82A}">
                    <a16:rowId xmlns:a16="http://schemas.microsoft.com/office/drawing/2014/main" val="3636558692"/>
                  </a:ext>
                </a:extLst>
              </a:tr>
              <a:tr h="444573">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武汉达梦数据库</a:t>
                      </a:r>
                    </a:p>
                  </a:txBody>
                  <a:tcPr anchor="ctr">
                    <a:lnL w="12700" cap="flat" cmpd="sng" algn="ctr">
                      <a:solidFill>
                        <a:schemeClr val="tx1"/>
                      </a:solidFill>
                      <a:prstDash val="solid"/>
                      <a:round/>
                      <a:headEnd type="none" w="med" len="med"/>
                      <a:tailEnd type="none" w="med" len="med"/>
                    </a:lnL>
                    <a:solidFill>
                      <a:srgbClr val="E5F3B2"/>
                    </a:solidFill>
                  </a:tcPr>
                </a:tc>
                <a:tc>
                  <a:txBody>
                    <a:bodyPr/>
                    <a:lstStyle/>
                    <a:p>
                      <a:pPr marL="0" algn="ctr" defTabSz="914400" rtl="0" eaLnBrk="1" latinLnBrk="0" hangingPunct="1"/>
                      <a:r>
                        <a:rPr lang="en-US" altLang="zh-CN" sz="1800" b="1" kern="100" dirty="0">
                          <a:solidFill>
                            <a:srgbClr val="68AC57"/>
                          </a:solidFill>
                          <a:latin typeface="+mn-lt"/>
                          <a:ea typeface="微软雅黑" panose="020B0503020204020204" pitchFamily="34" charset="-122"/>
                          <a:cs typeface="微软雅黑" panose="020B0503020204020204" pitchFamily="34" charset="-122"/>
                        </a:rPr>
                        <a:t>2000</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年</a:t>
                      </a:r>
                    </a:p>
                  </a:txBody>
                  <a:tcPr anchor="ctr">
                    <a:solidFill>
                      <a:srgbClr val="E5F3B2"/>
                    </a:solidFill>
                  </a:tcPr>
                </a:tc>
                <a:tc>
                  <a:txBody>
                    <a:bodyPr/>
                    <a:lstStyle/>
                    <a:p>
                      <a:pPr marL="0" algn="ctr" defTabSz="914400" rtl="0" eaLnBrk="1" latinLnBrk="0" hangingPunct="1"/>
                      <a:r>
                        <a:rPr lang="zh-CN" altLang="zh-CN" sz="1800" b="1" kern="100" dirty="0">
                          <a:solidFill>
                            <a:srgbClr val="68AC57"/>
                          </a:solidFill>
                          <a:latin typeface="+mn-lt"/>
                          <a:ea typeface="微软雅黑" panose="020B0503020204020204" pitchFamily="34" charset="-122"/>
                          <a:cs typeface="微软雅黑" panose="020B0503020204020204" pitchFamily="34" charset="-122"/>
                        </a:rPr>
                        <a:t>华中科技大学数据库与多媒体研究所</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R w="12700" cap="flat" cmpd="sng" algn="ctr">
                      <a:solidFill>
                        <a:schemeClr val="tx1"/>
                      </a:solidFill>
                      <a:prstDash val="solid"/>
                      <a:round/>
                      <a:headEnd type="none" w="med" len="med"/>
                      <a:tailEnd type="none" w="med" len="med"/>
                    </a:lnR>
                    <a:solidFill>
                      <a:srgbClr val="E5F3B2"/>
                    </a:solidFill>
                  </a:tcPr>
                </a:tc>
                <a:extLst>
                  <a:ext uri="{0D108BD9-81ED-4DB2-BD59-A6C34878D82A}">
                    <a16:rowId xmlns:a16="http://schemas.microsoft.com/office/drawing/2014/main" val="2319468807"/>
                  </a:ext>
                </a:extLst>
              </a:tr>
              <a:tr h="444573">
                <a:tc>
                  <a:txBody>
                    <a:bodyPr/>
                    <a:lstStyle/>
                    <a:p>
                      <a:pPr marL="0" algn="ctr" defTabSz="914400" rtl="0" eaLnBrk="1" latinLnBrk="0" hangingPunct="1"/>
                      <a:r>
                        <a:rPr lang="zh-CN" altLang="zh-CN" sz="1800" b="1" kern="100" dirty="0">
                          <a:solidFill>
                            <a:srgbClr val="68AC57"/>
                          </a:solidFill>
                          <a:latin typeface="+mn-lt"/>
                          <a:ea typeface="微软雅黑" panose="020B0503020204020204" pitchFamily="34" charset="-122"/>
                          <a:cs typeface="微软雅黑" panose="020B0503020204020204" pitchFamily="34" charset="-122"/>
                        </a:rPr>
                        <a:t>神通数据库系统</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solidFill>
                      <a:srgbClr val="E5F3B2"/>
                    </a:solidFill>
                  </a:tcPr>
                </a:tc>
                <a:tc>
                  <a:txBody>
                    <a:bodyPr/>
                    <a:lstStyle/>
                    <a:p>
                      <a:pPr marL="0" algn="ctr" defTabSz="914400" rtl="0" eaLnBrk="1" latinLnBrk="0" hangingPunct="1"/>
                      <a:r>
                        <a:rPr lang="en-US" altLang="zh-CN" sz="1800" b="1" kern="100" dirty="0">
                          <a:solidFill>
                            <a:srgbClr val="68AC57"/>
                          </a:solidFill>
                          <a:latin typeface="+mn-lt"/>
                          <a:ea typeface="微软雅黑" panose="020B0503020204020204" pitchFamily="34" charset="-122"/>
                          <a:cs typeface="微软雅黑" panose="020B0503020204020204" pitchFamily="34" charset="-122"/>
                        </a:rPr>
                        <a:t>2003</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年</a:t>
                      </a:r>
                    </a:p>
                  </a:txBody>
                  <a:tcPr anchor="ctr">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中国航天和浙江大学</a:t>
                      </a:r>
                    </a:p>
                  </a:txBody>
                  <a:tcPr anchor="ctr">
                    <a:lnR w="12700" cap="flat" cmpd="sng" algn="ctr">
                      <a:solidFill>
                        <a:schemeClr val="tx1"/>
                      </a:solidFill>
                      <a:prstDash val="solid"/>
                      <a:round/>
                      <a:headEnd type="none" w="med" len="med"/>
                      <a:tailEnd type="none" w="med" len="med"/>
                    </a:lnR>
                    <a:solidFill>
                      <a:srgbClr val="E5F3B2"/>
                    </a:solidFill>
                  </a:tcPr>
                </a:tc>
                <a:extLst>
                  <a:ext uri="{0D108BD9-81ED-4DB2-BD59-A6C34878D82A}">
                    <a16:rowId xmlns:a16="http://schemas.microsoft.com/office/drawing/2014/main" val="2146469490"/>
                  </a:ext>
                </a:extLst>
              </a:tr>
              <a:tr h="621183">
                <a:tc>
                  <a:txBody>
                    <a:bodyPr/>
                    <a:lstStyle/>
                    <a:p>
                      <a:pPr marL="0" algn="ctr" defTabSz="914400" rtl="0" eaLnBrk="1" latinLnBrk="0" hangingPunct="1"/>
                      <a:r>
                        <a:rPr lang="zh-CN" altLang="zh-CN" sz="1800" b="1" kern="100" dirty="0">
                          <a:solidFill>
                            <a:srgbClr val="68AC57"/>
                          </a:solidFill>
                          <a:latin typeface="+mn-lt"/>
                          <a:ea typeface="微软雅黑" panose="020B0503020204020204" pitchFamily="34" charset="-122"/>
                          <a:cs typeface="微软雅黑" panose="020B0503020204020204" pitchFamily="34" charset="-122"/>
                        </a:rPr>
                        <a:t>东软</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 </a:t>
                      </a:r>
                      <a:r>
                        <a:rPr lang="en-US" altLang="zh-CN" sz="1800" b="1" kern="100" dirty="0" err="1">
                          <a:solidFill>
                            <a:srgbClr val="68AC57"/>
                          </a:solidFill>
                          <a:latin typeface="+mn-lt"/>
                          <a:ea typeface="微软雅黑" panose="020B0503020204020204" pitchFamily="34" charset="-122"/>
                          <a:cs typeface="微软雅黑" panose="020B0503020204020204" pitchFamily="34" charset="-122"/>
                        </a:rPr>
                        <a:t>OpenBASE</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 </a:t>
                      </a:r>
                      <a:r>
                        <a:rPr lang="zh-CN" altLang="zh-CN" sz="1800" b="1" kern="100" dirty="0">
                          <a:solidFill>
                            <a:srgbClr val="68AC57"/>
                          </a:solidFill>
                          <a:latin typeface="+mn-lt"/>
                          <a:ea typeface="微软雅黑" panose="020B0503020204020204" pitchFamily="34" charset="-122"/>
                          <a:cs typeface="微软雅黑" panose="020B0503020204020204" pitchFamily="34" charset="-122"/>
                        </a:rPr>
                        <a:t>系统</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solidFill>
                      <a:srgbClr val="E5F3B2"/>
                    </a:solidFill>
                  </a:tcPr>
                </a:tc>
                <a:tc>
                  <a:txBody>
                    <a:bodyPr/>
                    <a:lstStyle/>
                    <a:p>
                      <a:pPr marL="0" algn="ctr" defTabSz="914400" rtl="0" eaLnBrk="1" latinLnBrk="0" hangingPunct="1"/>
                      <a:r>
                        <a:rPr lang="en-US" altLang="zh-CN" sz="1800" b="1" kern="100" dirty="0">
                          <a:solidFill>
                            <a:srgbClr val="68AC57"/>
                          </a:solidFill>
                          <a:latin typeface="+mn-lt"/>
                          <a:ea typeface="微软雅黑" panose="020B0503020204020204" pitchFamily="34" charset="-122"/>
                          <a:cs typeface="微软雅黑" panose="020B0503020204020204" pitchFamily="34" charset="-122"/>
                        </a:rPr>
                        <a:t>2000</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年</a:t>
                      </a:r>
                    </a:p>
                  </a:txBody>
                  <a:tcPr anchor="ctr">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东软承接 </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863 </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计划</a:t>
                      </a:r>
                    </a:p>
                  </a:txBody>
                  <a:tcPr anchor="ctr">
                    <a:lnR w="12700" cap="flat" cmpd="sng" algn="ctr">
                      <a:solidFill>
                        <a:schemeClr val="tx1"/>
                      </a:solidFill>
                      <a:prstDash val="solid"/>
                      <a:round/>
                      <a:headEnd type="none" w="med" len="med"/>
                      <a:tailEnd type="none" w="med" len="med"/>
                    </a:lnR>
                    <a:solidFill>
                      <a:srgbClr val="E5F3B2"/>
                    </a:solidFill>
                  </a:tcPr>
                </a:tc>
                <a:extLst>
                  <a:ext uri="{0D108BD9-81ED-4DB2-BD59-A6C34878D82A}">
                    <a16:rowId xmlns:a16="http://schemas.microsoft.com/office/drawing/2014/main" val="3328026648"/>
                  </a:ext>
                </a:extLst>
              </a:tr>
              <a:tr h="444573">
                <a:tc>
                  <a:txBody>
                    <a:bodyPr/>
                    <a:lstStyle/>
                    <a:p>
                      <a:pPr marL="0" algn="ctr" defTabSz="914400" rtl="0" eaLnBrk="1" latinLnBrk="0" hangingPunct="1"/>
                      <a:r>
                        <a:rPr lang="zh-CN" altLang="zh-CN" sz="1800" b="1" kern="100" dirty="0">
                          <a:solidFill>
                            <a:srgbClr val="68AC57"/>
                          </a:solidFill>
                          <a:latin typeface="+mn-lt"/>
                          <a:ea typeface="微软雅黑" panose="020B0503020204020204" pitchFamily="34" charset="-122"/>
                          <a:cs typeface="微软雅黑" panose="020B0503020204020204" pitchFamily="34" charset="-122"/>
                        </a:rPr>
                        <a:t>南大</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 </a:t>
                      </a:r>
                      <a:r>
                        <a:rPr lang="en-US" altLang="zh-CN" sz="1800" b="1" kern="100" dirty="0" err="1">
                          <a:solidFill>
                            <a:srgbClr val="68AC57"/>
                          </a:solidFill>
                          <a:latin typeface="+mn-lt"/>
                          <a:ea typeface="微软雅黑" panose="020B0503020204020204" pitchFamily="34" charset="-122"/>
                          <a:cs typeface="微软雅黑" panose="020B0503020204020204" pitchFamily="34" charset="-122"/>
                        </a:rPr>
                        <a:t>GBase</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 </a:t>
                      </a:r>
                      <a:r>
                        <a:rPr lang="zh-CN" altLang="zh-CN" sz="1800" b="1" kern="100" dirty="0">
                          <a:solidFill>
                            <a:srgbClr val="68AC57"/>
                          </a:solidFill>
                          <a:latin typeface="+mn-lt"/>
                          <a:ea typeface="微软雅黑" panose="020B0503020204020204" pitchFamily="34" charset="-122"/>
                          <a:cs typeface="微软雅黑" panose="020B0503020204020204" pitchFamily="34" charset="-122"/>
                        </a:rPr>
                        <a:t>系统</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E5F3B2"/>
                    </a:solidFill>
                  </a:tcPr>
                </a:tc>
                <a:tc>
                  <a:txBody>
                    <a:bodyPr/>
                    <a:lstStyle/>
                    <a:p>
                      <a:pPr marL="0" algn="ctr" defTabSz="914400" rtl="0" eaLnBrk="1" latinLnBrk="0" hangingPunct="1"/>
                      <a:r>
                        <a:rPr lang="en-US" altLang="zh-CN" sz="1800" b="1" kern="100" dirty="0">
                          <a:solidFill>
                            <a:srgbClr val="68AC57"/>
                          </a:solidFill>
                          <a:latin typeface="+mn-lt"/>
                          <a:ea typeface="微软雅黑" panose="020B0503020204020204" pitchFamily="34" charset="-122"/>
                          <a:cs typeface="微软雅黑" panose="020B0503020204020204" pitchFamily="34" charset="-122"/>
                        </a:rPr>
                        <a:t>2004</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年</a:t>
                      </a:r>
                    </a:p>
                  </a:txBody>
                  <a:tcPr anchor="ctr">
                    <a:lnB w="12700" cap="flat" cmpd="sng" algn="ctr">
                      <a:solidFill>
                        <a:schemeClr val="tx1"/>
                      </a:solidFill>
                      <a:prstDash val="solid"/>
                      <a:round/>
                      <a:headEnd type="none" w="med" len="med"/>
                      <a:tailEnd type="none" w="med" len="med"/>
                    </a:lnB>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南开大学背景</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E5F3B2"/>
                    </a:solidFill>
                  </a:tcPr>
                </a:tc>
                <a:extLst>
                  <a:ext uri="{0D108BD9-81ED-4DB2-BD59-A6C34878D82A}">
                    <a16:rowId xmlns:a16="http://schemas.microsoft.com/office/drawing/2014/main" val="918321450"/>
                  </a:ext>
                </a:extLst>
              </a:tr>
            </a:tbl>
          </a:graphicData>
        </a:graphic>
      </p:graphicFrame>
    </p:spTree>
    <p:extLst>
      <p:ext uri="{BB962C8B-B14F-4D97-AF65-F5344CB8AC3E}">
        <p14:creationId xmlns:p14="http://schemas.microsoft.com/office/powerpoint/2010/main" val="1346977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060450"/>
            <a:ext cx="8229600" cy="4440238"/>
          </a:xfrm>
          <a:prstGeom prst="rect">
            <a:avLst/>
          </a:prstGeom>
        </p:spPr>
        <p:txBody>
          <a:bodyPr/>
          <a:lstStyle/>
          <a:p>
            <a:r>
              <a:rPr lang="zh-CN" altLang="en-US" dirty="0"/>
              <a:t>国产数据库</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11" name="AutoShape 10"/>
          <p:cNvSpPr>
            <a:spLocks noChangeArrowheads="1"/>
          </p:cNvSpPr>
          <p:nvPr/>
        </p:nvSpPr>
        <p:spPr bwMode="gray">
          <a:xfrm>
            <a:off x="4875861" y="122832"/>
            <a:ext cx="299352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国产数据库历程</a:t>
            </a:r>
          </a:p>
        </p:txBody>
      </p:sp>
      <p:sp>
        <p:nvSpPr>
          <p:cNvPr id="13" name="文本框 12">
            <a:extLst>
              <a:ext uri="{FF2B5EF4-FFF2-40B4-BE49-F238E27FC236}">
                <a16:creationId xmlns:a16="http://schemas.microsoft.com/office/drawing/2014/main" id="{D948C36F-59AA-4740-BA2E-07FC2448F661}"/>
              </a:ext>
            </a:extLst>
          </p:cNvPr>
          <p:cNvSpPr txBox="1"/>
          <p:nvPr/>
        </p:nvSpPr>
        <p:spPr>
          <a:xfrm>
            <a:off x="4694172" y="1112990"/>
            <a:ext cx="4335528" cy="424732"/>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b="1" dirty="0">
                <a:solidFill>
                  <a:srgbClr val="68AC57"/>
                </a:solidFill>
                <a:latin typeface="Century Gothic" panose="020B0502020202020204" pitchFamily="34" charset="0"/>
              </a:rPr>
              <a:t>2009-2019 </a:t>
            </a:r>
            <a:r>
              <a:rPr lang="zh-CN" altLang="en-US" b="1" dirty="0">
                <a:solidFill>
                  <a:srgbClr val="68AC57"/>
                </a:solidFill>
                <a:latin typeface="Century Gothic" panose="020B0502020202020204" pitchFamily="34" charset="0"/>
              </a:rPr>
              <a:t>中国的“</a:t>
            </a:r>
            <a:r>
              <a:rPr lang="en-US" altLang="zh-CN" b="1" dirty="0">
                <a:solidFill>
                  <a:srgbClr val="68AC57"/>
                </a:solidFill>
                <a:latin typeface="Century Gothic" panose="020B0502020202020204" pitchFamily="34" charset="0"/>
              </a:rPr>
              <a:t>Oracle”</a:t>
            </a:r>
            <a:r>
              <a:rPr lang="zh-CN" altLang="en-US" b="1" dirty="0">
                <a:solidFill>
                  <a:srgbClr val="68AC57"/>
                </a:solidFill>
                <a:latin typeface="Century Gothic" panose="020B0502020202020204" pitchFamily="34" charset="0"/>
              </a:rPr>
              <a:t>或者行业云 </a:t>
            </a:r>
            <a:endParaRPr kumimoji="0" lang="en-US" altLang="zh-CN" b="1" i="0" u="none" strike="noStrike" kern="1200" cap="none" spc="0" normalizeH="0" baseline="0" noProof="0" dirty="0">
              <a:ln>
                <a:noFill/>
              </a:ln>
              <a:solidFill>
                <a:srgbClr val="68AC57"/>
              </a:solidFill>
              <a:effectLst/>
              <a:uLnTx/>
              <a:uFillTx/>
              <a:latin typeface="Century Gothic" panose="020B0502020202020204" pitchFamily="34" charset="0"/>
              <a:ea typeface="微软雅黑"/>
            </a:endParaRPr>
          </a:p>
        </p:txBody>
      </p:sp>
      <p:graphicFrame>
        <p:nvGraphicFramePr>
          <p:cNvPr id="14" name="表格 13"/>
          <p:cNvGraphicFramePr>
            <a:graphicFrameLocks noGrp="1"/>
          </p:cNvGraphicFramePr>
          <p:nvPr>
            <p:extLst>
              <p:ext uri="{D42A27DB-BD31-4B8C-83A1-F6EECF244321}">
                <p14:modId xmlns:p14="http://schemas.microsoft.com/office/powerpoint/2010/main" val="164031997"/>
              </p:ext>
            </p:extLst>
          </p:nvPr>
        </p:nvGraphicFramePr>
        <p:xfrm>
          <a:off x="686467" y="1982477"/>
          <a:ext cx="7657433" cy="3313422"/>
        </p:xfrm>
        <a:graphic>
          <a:graphicData uri="http://schemas.openxmlformats.org/drawingml/2006/table">
            <a:tbl>
              <a:tblPr firstRow="1" bandRow="1">
                <a:tableStyleId>{5C22544A-7EE6-4342-B048-85BDC9FD1C3A}</a:tableStyleId>
              </a:tblPr>
              <a:tblGrid>
                <a:gridCol w="2117604">
                  <a:extLst>
                    <a:ext uri="{9D8B030D-6E8A-4147-A177-3AD203B41FA5}">
                      <a16:colId xmlns:a16="http://schemas.microsoft.com/office/drawing/2014/main" val="906264961"/>
                    </a:ext>
                  </a:extLst>
                </a:gridCol>
                <a:gridCol w="1407320">
                  <a:extLst>
                    <a:ext uri="{9D8B030D-6E8A-4147-A177-3AD203B41FA5}">
                      <a16:colId xmlns:a16="http://schemas.microsoft.com/office/drawing/2014/main" val="4043818414"/>
                    </a:ext>
                  </a:extLst>
                </a:gridCol>
                <a:gridCol w="4132509">
                  <a:extLst>
                    <a:ext uri="{9D8B030D-6E8A-4147-A177-3AD203B41FA5}">
                      <a16:colId xmlns:a16="http://schemas.microsoft.com/office/drawing/2014/main" val="3189180626"/>
                    </a:ext>
                  </a:extLst>
                </a:gridCol>
              </a:tblGrid>
              <a:tr h="473346">
                <a:tc>
                  <a:txBody>
                    <a:bodyPr/>
                    <a:lstStyle/>
                    <a:p>
                      <a:pPr marL="0" algn="ctr" defTabSz="914400" rtl="0" eaLnBrk="1" latinLnBrk="0" hangingPunct="1"/>
                      <a:r>
                        <a:rPr lang="zh-CN" altLang="en-US" sz="1800" b="1" kern="100" dirty="0">
                          <a:solidFill>
                            <a:schemeClr val="bg1"/>
                          </a:solidFill>
                          <a:latin typeface="+mn-lt"/>
                          <a:ea typeface="微软雅黑" panose="020B0503020204020204" pitchFamily="34" charset="-122"/>
                          <a:cs typeface="微软雅黑" panose="020B0503020204020204" pitchFamily="34" charset="-122"/>
                        </a:rPr>
                        <a:t>公司</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CD373"/>
                    </a:solidFill>
                  </a:tcPr>
                </a:tc>
                <a:tc>
                  <a:txBody>
                    <a:bodyPr/>
                    <a:lstStyle/>
                    <a:p>
                      <a:pPr marL="0" algn="ctr" defTabSz="914400" rtl="0" eaLnBrk="1" latinLnBrk="0" hangingPunct="1"/>
                      <a:r>
                        <a:rPr lang="zh-CN" altLang="en-US" sz="1800" b="1" kern="100" dirty="0">
                          <a:solidFill>
                            <a:schemeClr val="bg1"/>
                          </a:solidFill>
                          <a:latin typeface="+mn-lt"/>
                          <a:ea typeface="微软雅黑" panose="020B0503020204020204" pitchFamily="34" charset="-122"/>
                          <a:cs typeface="微软雅黑" panose="020B0503020204020204" pitchFamily="34" charset="-122"/>
                        </a:rPr>
                        <a:t>成立时间</a:t>
                      </a:r>
                    </a:p>
                  </a:txBody>
                  <a:tcPr anchor="ctr">
                    <a:lnT w="12700" cap="flat" cmpd="sng" algn="ctr">
                      <a:solidFill>
                        <a:schemeClr val="tx1"/>
                      </a:solidFill>
                      <a:prstDash val="solid"/>
                      <a:round/>
                      <a:headEnd type="none" w="med" len="med"/>
                      <a:tailEnd type="none" w="med" len="med"/>
                    </a:lnT>
                    <a:solidFill>
                      <a:srgbClr val="9CD373"/>
                    </a:solidFill>
                  </a:tcPr>
                </a:tc>
                <a:tc>
                  <a:txBody>
                    <a:bodyPr/>
                    <a:lstStyle/>
                    <a:p>
                      <a:pPr marL="0" algn="ctr" defTabSz="914400" rtl="0" eaLnBrk="1" latinLnBrk="0" hangingPunct="1"/>
                      <a:r>
                        <a:rPr lang="zh-CN" altLang="en-US" sz="1800" b="1" kern="100" dirty="0">
                          <a:solidFill>
                            <a:schemeClr val="bg1"/>
                          </a:solidFill>
                          <a:latin typeface="+mn-lt"/>
                          <a:ea typeface="微软雅黑" panose="020B0503020204020204" pitchFamily="34" charset="-122"/>
                          <a:cs typeface="微软雅黑" panose="020B0503020204020204" pitchFamily="34" charset="-122"/>
                        </a:rPr>
                        <a:t>背景</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CD373"/>
                    </a:solidFill>
                  </a:tcPr>
                </a:tc>
                <a:extLst>
                  <a:ext uri="{0D108BD9-81ED-4DB2-BD59-A6C34878D82A}">
                    <a16:rowId xmlns:a16="http://schemas.microsoft.com/office/drawing/2014/main" val="1323785013"/>
                  </a:ext>
                </a:extLst>
              </a:tr>
              <a:tr h="473346">
                <a:tc>
                  <a:txBody>
                    <a:bodyPr/>
                    <a:lstStyle/>
                    <a:p>
                      <a:pPr marL="0" algn="ctr" defTabSz="914400" rtl="0" eaLnBrk="1" latinLnBrk="0" hangingPunct="1"/>
                      <a:r>
                        <a:rPr lang="en-US" altLang="zh-CN" sz="1800" b="1" kern="100" dirty="0">
                          <a:solidFill>
                            <a:srgbClr val="68AC57"/>
                          </a:solidFill>
                          <a:latin typeface="+mn-lt"/>
                          <a:ea typeface="微软雅黑" panose="020B0503020204020204" pitchFamily="34" charset="-122"/>
                          <a:cs typeface="微软雅黑" panose="020B0503020204020204" pitchFamily="34" charset="-122"/>
                        </a:rPr>
                        <a:t>Polar DB</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阿里云</a:t>
                      </a:r>
                    </a:p>
                  </a:txBody>
                  <a:tcPr anchor="ctr">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基于 </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MySQL </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开发</a:t>
                      </a:r>
                    </a:p>
                  </a:txBody>
                  <a:tcPr anchor="ctr">
                    <a:lnR w="12700" cap="flat" cmpd="sng" algn="ctr">
                      <a:solidFill>
                        <a:schemeClr val="tx1"/>
                      </a:solidFill>
                      <a:prstDash val="solid"/>
                      <a:round/>
                      <a:headEnd type="none" w="med" len="med"/>
                      <a:tailEnd type="none" w="med" len="med"/>
                    </a:lnR>
                    <a:solidFill>
                      <a:srgbClr val="E5F3B2"/>
                    </a:solidFill>
                  </a:tcPr>
                </a:tc>
                <a:extLst>
                  <a:ext uri="{0D108BD9-81ED-4DB2-BD59-A6C34878D82A}">
                    <a16:rowId xmlns:a16="http://schemas.microsoft.com/office/drawing/2014/main" val="3636558692"/>
                  </a:ext>
                </a:extLst>
              </a:tr>
              <a:tr h="473346">
                <a:tc>
                  <a:txBody>
                    <a:bodyPr/>
                    <a:lstStyle/>
                    <a:p>
                      <a:pPr marL="0" algn="ctr" defTabSz="914400" rtl="0" eaLnBrk="1" latinLnBrk="0" hangingPunct="1"/>
                      <a:r>
                        <a:rPr lang="en-US" altLang="zh-CN" sz="1800" b="1" kern="100" dirty="0" err="1">
                          <a:solidFill>
                            <a:srgbClr val="68AC57"/>
                          </a:solidFill>
                          <a:latin typeface="+mn-lt"/>
                          <a:ea typeface="微软雅黑" panose="020B0503020204020204" pitchFamily="34" charset="-122"/>
                          <a:cs typeface="微软雅黑" panose="020B0503020204020204" pitchFamily="34" charset="-122"/>
                        </a:rPr>
                        <a:t>OceanBase</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蚂蚁金服</a:t>
                      </a:r>
                    </a:p>
                  </a:txBody>
                  <a:tcPr anchor="ctr">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自研</a:t>
                      </a:r>
                    </a:p>
                  </a:txBody>
                  <a:tcPr anchor="ctr">
                    <a:lnR w="12700" cap="flat" cmpd="sng" algn="ctr">
                      <a:solidFill>
                        <a:schemeClr val="tx1"/>
                      </a:solidFill>
                      <a:prstDash val="solid"/>
                      <a:round/>
                      <a:headEnd type="none" w="med" len="med"/>
                      <a:tailEnd type="none" w="med" len="med"/>
                    </a:lnR>
                    <a:solidFill>
                      <a:srgbClr val="E5F3B2"/>
                    </a:solidFill>
                  </a:tcPr>
                </a:tc>
                <a:extLst>
                  <a:ext uri="{0D108BD9-81ED-4DB2-BD59-A6C34878D82A}">
                    <a16:rowId xmlns:a16="http://schemas.microsoft.com/office/drawing/2014/main" val="2319468807"/>
                  </a:ext>
                </a:extLst>
              </a:tr>
              <a:tr h="473346">
                <a:tc>
                  <a:txBody>
                    <a:bodyPr/>
                    <a:lstStyle/>
                    <a:p>
                      <a:pPr marL="0" algn="ctr" defTabSz="914400" rtl="0" eaLnBrk="1" latinLnBrk="0" hangingPunct="1"/>
                      <a:r>
                        <a:rPr lang="en-US" altLang="zh-CN" sz="1800" b="1" kern="100" dirty="0" err="1">
                          <a:solidFill>
                            <a:srgbClr val="68AC57"/>
                          </a:solidFill>
                          <a:latin typeface="+mn-lt"/>
                          <a:ea typeface="微软雅黑" panose="020B0503020204020204" pitchFamily="34" charset="-122"/>
                          <a:cs typeface="微软雅黑" panose="020B0503020204020204" pitchFamily="34" charset="-122"/>
                        </a:rPr>
                        <a:t>GaussDB</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华为</a:t>
                      </a:r>
                    </a:p>
                  </a:txBody>
                  <a:tcPr anchor="ctr">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基于 </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PostgreSQL </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开发</a:t>
                      </a:r>
                    </a:p>
                  </a:txBody>
                  <a:tcPr anchor="ctr">
                    <a:lnR w="12700" cap="flat" cmpd="sng" algn="ctr">
                      <a:solidFill>
                        <a:schemeClr val="tx1"/>
                      </a:solidFill>
                      <a:prstDash val="solid"/>
                      <a:round/>
                      <a:headEnd type="none" w="med" len="med"/>
                      <a:tailEnd type="none" w="med" len="med"/>
                    </a:lnR>
                    <a:solidFill>
                      <a:srgbClr val="E5F3B2"/>
                    </a:solidFill>
                  </a:tcPr>
                </a:tc>
                <a:extLst>
                  <a:ext uri="{0D108BD9-81ED-4DB2-BD59-A6C34878D82A}">
                    <a16:rowId xmlns:a16="http://schemas.microsoft.com/office/drawing/2014/main" val="2146469490"/>
                  </a:ext>
                </a:extLst>
              </a:tr>
              <a:tr h="473346">
                <a:tc>
                  <a:txBody>
                    <a:bodyPr/>
                    <a:lstStyle/>
                    <a:p>
                      <a:pPr marL="0" algn="ctr" defTabSz="914400" rtl="0" eaLnBrk="1" latinLnBrk="0" hangingPunct="1"/>
                      <a:r>
                        <a:rPr lang="en-US" altLang="zh-CN" sz="1800" b="1" kern="100" dirty="0">
                          <a:solidFill>
                            <a:srgbClr val="68AC57"/>
                          </a:solidFill>
                          <a:latin typeface="+mn-lt"/>
                          <a:ea typeface="微软雅黑" panose="020B0503020204020204" pitchFamily="34" charset="-122"/>
                          <a:cs typeface="微软雅黑" panose="020B0503020204020204" pitchFamily="34" charset="-122"/>
                        </a:rPr>
                        <a:t>TDSQL</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腾讯</a:t>
                      </a:r>
                    </a:p>
                  </a:txBody>
                  <a:tcPr anchor="ctr">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基于 </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MySQL </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开发</a:t>
                      </a:r>
                    </a:p>
                  </a:txBody>
                  <a:tcPr anchor="ctr">
                    <a:lnR w="12700" cap="flat" cmpd="sng" algn="ctr">
                      <a:solidFill>
                        <a:schemeClr val="tx1"/>
                      </a:solidFill>
                      <a:prstDash val="solid"/>
                      <a:round/>
                      <a:headEnd type="none" w="med" len="med"/>
                      <a:tailEnd type="none" w="med" len="med"/>
                    </a:lnR>
                    <a:solidFill>
                      <a:srgbClr val="E5F3B2"/>
                    </a:solidFill>
                  </a:tcPr>
                </a:tc>
                <a:extLst>
                  <a:ext uri="{0D108BD9-81ED-4DB2-BD59-A6C34878D82A}">
                    <a16:rowId xmlns:a16="http://schemas.microsoft.com/office/drawing/2014/main" val="3328026648"/>
                  </a:ext>
                </a:extLst>
              </a:tr>
              <a:tr h="473346">
                <a:tc>
                  <a:txBody>
                    <a:bodyPr/>
                    <a:lstStyle/>
                    <a:p>
                      <a:pPr marL="0" algn="ctr" defTabSz="914400" rtl="0" eaLnBrk="1" latinLnBrk="0" hangingPunct="1"/>
                      <a:r>
                        <a:rPr lang="en-US" altLang="zh-CN" sz="1800" b="1" kern="100" dirty="0" err="1">
                          <a:solidFill>
                            <a:srgbClr val="68AC57"/>
                          </a:solidFill>
                          <a:latin typeface="+mn-lt"/>
                          <a:ea typeface="微软雅黑" panose="020B0503020204020204" pitchFamily="34" charset="-122"/>
                          <a:cs typeface="微软雅黑" panose="020B0503020204020204" pitchFamily="34" charset="-122"/>
                        </a:rPr>
                        <a:t>TiDB</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solidFill>
                      <a:srgbClr val="E5F3B2"/>
                    </a:solidFill>
                  </a:tcPr>
                </a:tc>
                <a:tc>
                  <a:txBody>
                    <a:bodyPr/>
                    <a:lstStyle/>
                    <a:p>
                      <a:pPr marL="0" algn="ctr" defTabSz="914400" rtl="0" eaLnBrk="1" latinLnBrk="0" hangingPunct="1"/>
                      <a:r>
                        <a:rPr lang="en-US" altLang="zh-CN" sz="1800" b="1" kern="100" dirty="0" err="1">
                          <a:solidFill>
                            <a:srgbClr val="68AC57"/>
                          </a:solidFill>
                          <a:latin typeface="+mn-lt"/>
                          <a:ea typeface="微软雅黑" panose="020B0503020204020204" pitchFamily="34" charset="-122"/>
                          <a:cs typeface="微软雅黑" panose="020B0503020204020204" pitchFamily="34" charset="-122"/>
                        </a:rPr>
                        <a:t>PingCAP</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基于 </a:t>
                      </a:r>
                      <a:r>
                        <a:rPr lang="en-US" altLang="zh-CN" sz="1800" b="1" kern="100" dirty="0">
                          <a:solidFill>
                            <a:srgbClr val="68AC57"/>
                          </a:solidFill>
                          <a:latin typeface="+mn-lt"/>
                          <a:ea typeface="微软雅黑" panose="020B0503020204020204" pitchFamily="34" charset="-122"/>
                          <a:cs typeface="微软雅黑" panose="020B0503020204020204" pitchFamily="34" charset="-122"/>
                        </a:rPr>
                        <a:t>Google Spanner </a:t>
                      </a:r>
                      <a:r>
                        <a:rPr lang="zh-CN" altLang="en-US" sz="1800" b="1" kern="100" dirty="0">
                          <a:solidFill>
                            <a:srgbClr val="68AC57"/>
                          </a:solidFill>
                          <a:latin typeface="+mn-lt"/>
                          <a:ea typeface="微软雅黑" panose="020B0503020204020204" pitchFamily="34" charset="-122"/>
                          <a:cs typeface="微软雅黑" panose="020B0503020204020204" pitchFamily="34" charset="-122"/>
                        </a:rPr>
                        <a:t>论文自研</a:t>
                      </a:r>
                    </a:p>
                  </a:txBody>
                  <a:tcPr anchor="ctr">
                    <a:lnR w="12700" cap="flat" cmpd="sng" algn="ctr">
                      <a:solidFill>
                        <a:schemeClr val="tx1"/>
                      </a:solidFill>
                      <a:prstDash val="solid"/>
                      <a:round/>
                      <a:headEnd type="none" w="med" len="med"/>
                      <a:tailEnd type="none" w="med" len="med"/>
                    </a:lnR>
                    <a:solidFill>
                      <a:srgbClr val="E5F3B2"/>
                    </a:solidFill>
                  </a:tcPr>
                </a:tc>
                <a:extLst>
                  <a:ext uri="{0D108BD9-81ED-4DB2-BD59-A6C34878D82A}">
                    <a16:rowId xmlns:a16="http://schemas.microsoft.com/office/drawing/2014/main" val="918321450"/>
                  </a:ext>
                </a:extLst>
              </a:tr>
              <a:tr h="473346">
                <a:tc>
                  <a:txBody>
                    <a:bodyPr/>
                    <a:lstStyle/>
                    <a:p>
                      <a:pPr marL="0" algn="ctr" defTabSz="914400" rtl="0" eaLnBrk="1" latinLnBrk="0" hangingPunct="1"/>
                      <a:r>
                        <a:rPr lang="en-US" altLang="zh-CN" sz="1800" b="1" kern="100" dirty="0" err="1">
                          <a:solidFill>
                            <a:srgbClr val="68AC57"/>
                          </a:solidFill>
                          <a:latin typeface="+mn-lt"/>
                          <a:ea typeface="微软雅黑" panose="020B0503020204020204" pitchFamily="34" charset="-122"/>
                          <a:cs typeface="微软雅黑" panose="020B0503020204020204" pitchFamily="34" charset="-122"/>
                        </a:rPr>
                        <a:t>SequoiaDB</a:t>
                      </a:r>
                      <a:endParaRPr lang="zh-CN" altLang="en-US" sz="1800" b="1" kern="100" dirty="0">
                        <a:solidFill>
                          <a:srgbClr val="68AC57"/>
                        </a:solidFill>
                        <a:latin typeface="+mn-lt"/>
                        <a:ea typeface="微软雅黑" panose="020B0503020204020204" pitchFamily="34" charset="-122"/>
                        <a:cs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巨杉</a:t>
                      </a:r>
                    </a:p>
                  </a:txBody>
                  <a:tcPr anchor="ctr">
                    <a:lnB w="12700" cap="flat" cmpd="sng" algn="ctr">
                      <a:solidFill>
                        <a:schemeClr val="tx1"/>
                      </a:solidFill>
                      <a:prstDash val="solid"/>
                      <a:round/>
                      <a:headEnd type="none" w="med" len="med"/>
                      <a:tailEnd type="none" w="med" len="med"/>
                    </a:lnB>
                    <a:solidFill>
                      <a:srgbClr val="E5F3B2"/>
                    </a:solidFill>
                  </a:tcPr>
                </a:tc>
                <a:tc>
                  <a:txBody>
                    <a:bodyPr/>
                    <a:lstStyle/>
                    <a:p>
                      <a:pPr marL="0" algn="ctr" defTabSz="914400" rtl="0" eaLnBrk="1" latinLnBrk="0" hangingPunct="1"/>
                      <a:r>
                        <a:rPr lang="zh-CN" altLang="en-US" sz="1800" b="1" kern="100" dirty="0">
                          <a:solidFill>
                            <a:srgbClr val="68AC57"/>
                          </a:solidFill>
                          <a:latin typeface="+mn-lt"/>
                          <a:ea typeface="微软雅黑" panose="020B0503020204020204" pitchFamily="34" charset="-122"/>
                          <a:cs typeface="微软雅黑" panose="020B0503020204020204" pitchFamily="34" charset="-122"/>
                        </a:rPr>
                        <a:t>自研</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E5F3B2"/>
                    </a:solidFill>
                  </a:tcPr>
                </a:tc>
                <a:extLst>
                  <a:ext uri="{0D108BD9-81ED-4DB2-BD59-A6C34878D82A}">
                    <a16:rowId xmlns:a16="http://schemas.microsoft.com/office/drawing/2014/main" val="3648841553"/>
                  </a:ext>
                </a:extLst>
              </a:tr>
            </a:tbl>
          </a:graphicData>
        </a:graphic>
      </p:graphicFrame>
    </p:spTree>
    <p:extLst>
      <p:ext uri="{BB962C8B-B14F-4D97-AF65-F5344CB8AC3E}">
        <p14:creationId xmlns:p14="http://schemas.microsoft.com/office/powerpoint/2010/main" val="2779845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060450"/>
            <a:ext cx="8229600" cy="4440238"/>
          </a:xfrm>
          <a:prstGeom prst="rect">
            <a:avLst/>
          </a:prstGeom>
        </p:spPr>
        <p:txBody>
          <a:bodyPr/>
          <a:lstStyle/>
          <a:p>
            <a:r>
              <a:rPr lang="zh-CN" altLang="en-US" dirty="0"/>
              <a:t>国产数据库的未来</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11" name="AutoShape 10"/>
          <p:cNvSpPr>
            <a:spLocks noChangeArrowheads="1"/>
          </p:cNvSpPr>
          <p:nvPr/>
        </p:nvSpPr>
        <p:spPr bwMode="gray">
          <a:xfrm>
            <a:off x="4875861" y="122832"/>
            <a:ext cx="299352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国产数据库历程</a:t>
            </a:r>
          </a:p>
        </p:txBody>
      </p:sp>
      <p:sp>
        <p:nvSpPr>
          <p:cNvPr id="13" name="文本框 12">
            <a:extLst>
              <a:ext uri="{FF2B5EF4-FFF2-40B4-BE49-F238E27FC236}">
                <a16:creationId xmlns:a16="http://schemas.microsoft.com/office/drawing/2014/main" id="{D948C36F-59AA-4740-BA2E-07FC2448F661}"/>
              </a:ext>
            </a:extLst>
          </p:cNvPr>
          <p:cNvSpPr txBox="1"/>
          <p:nvPr/>
        </p:nvSpPr>
        <p:spPr>
          <a:xfrm>
            <a:off x="4097272" y="1154463"/>
            <a:ext cx="4919728" cy="424732"/>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b="1" dirty="0">
                <a:solidFill>
                  <a:srgbClr val="68AC57"/>
                </a:solidFill>
                <a:latin typeface="Century Gothic" panose="020B0502020202020204" pitchFamily="34" charset="0"/>
              </a:rPr>
              <a:t>2019-2029 </a:t>
            </a:r>
            <a:r>
              <a:rPr lang="zh-CN" altLang="en-US" b="1" dirty="0">
                <a:solidFill>
                  <a:srgbClr val="68AC57"/>
                </a:solidFill>
                <a:latin typeface="Century Gothic" panose="020B0502020202020204" pitchFamily="34" charset="0"/>
              </a:rPr>
              <a:t>中国新时代的新科技、新经济模式</a:t>
            </a:r>
            <a:endParaRPr kumimoji="0" lang="en-US" altLang="zh-CN" b="1" i="0" u="none" strike="noStrike" kern="1200" cap="none" spc="0" normalizeH="0" baseline="0" noProof="0" dirty="0">
              <a:ln>
                <a:noFill/>
              </a:ln>
              <a:solidFill>
                <a:srgbClr val="68AC57"/>
              </a:solidFill>
              <a:effectLst/>
              <a:uLnTx/>
              <a:uFillTx/>
              <a:latin typeface="Century Gothic" panose="020B0502020202020204" pitchFamily="34" charset="0"/>
              <a:ea typeface="微软雅黑"/>
            </a:endParaRPr>
          </a:p>
        </p:txBody>
      </p:sp>
      <p:pic>
        <p:nvPicPr>
          <p:cNvPr id="8194" name="Picture 2" descr="https://timgsa.baidu.com/timg?image&amp;quality=80&amp;size=b9999_10000&amp;sec=1582435077238&amp;di=26261313a4ac62a568b5a8ceac938b6a&amp;imgtype=0&amp;src=http%3A%2F%2Fpic.51yuansu.com%2Fpic3%2Fcover%2F00%2F68%2F95%2F58b0f2b6bd96b_6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17809" y="2397130"/>
            <a:ext cx="2117725" cy="2489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212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060450"/>
            <a:ext cx="8229600" cy="4440238"/>
          </a:xfrm>
          <a:prstGeom prst="rect">
            <a:avLst/>
          </a:prstGeom>
        </p:spPr>
        <p:txBody>
          <a:bodyPr/>
          <a:lstStyle/>
          <a:p>
            <a:r>
              <a:rPr lang="zh-CN" altLang="en-US" sz="2400" dirty="0"/>
              <a:t>预录课件“国内杰出数据库科学家介绍</a:t>
            </a:r>
            <a:r>
              <a:rPr lang="en-US" altLang="zh-CN" sz="2400" dirty="0"/>
              <a:t>.</a:t>
            </a:r>
            <a:r>
              <a:rPr lang="en-US" altLang="zh-CN" sz="2400" dirty="0" err="1"/>
              <a:t>pptx</a:t>
            </a:r>
            <a:r>
              <a:rPr lang="zh-CN" altLang="en-US" sz="2400" dirty="0"/>
              <a:t>”</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sp>
        <p:nvSpPr>
          <p:cNvPr id="11" name="AutoShape 10"/>
          <p:cNvSpPr>
            <a:spLocks noChangeArrowheads="1"/>
          </p:cNvSpPr>
          <p:nvPr/>
        </p:nvSpPr>
        <p:spPr bwMode="gray">
          <a:xfrm>
            <a:off x="4875861" y="122832"/>
            <a:ext cx="36204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国内杰出数据库专家</a:t>
            </a:r>
          </a:p>
        </p:txBody>
      </p:sp>
      <p:pic>
        <p:nvPicPr>
          <p:cNvPr id="9" name="内容占位符 14">
            <a:extLst>
              <a:ext uri="{FF2B5EF4-FFF2-40B4-BE49-F238E27FC236}">
                <a16:creationId xmlns:a16="http://schemas.microsoft.com/office/drawing/2014/main" id="{CABB2953-636C-49A3-80A1-7B13C8132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62703"/>
            <a:ext cx="2329668" cy="163542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内容占位符 4">
            <a:extLst>
              <a:ext uri="{FF2B5EF4-FFF2-40B4-BE49-F238E27FC236}">
                <a16:creationId xmlns:a16="http://schemas.microsoft.com/office/drawing/2014/main" id="{4A73CD7C-43E0-4C96-A165-B66F141A3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400" y="2446677"/>
            <a:ext cx="2235200" cy="165145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内容占位符 6">
            <a:extLst>
              <a:ext uri="{FF2B5EF4-FFF2-40B4-BE49-F238E27FC236}">
                <a16:creationId xmlns:a16="http://schemas.microsoft.com/office/drawing/2014/main" id="{4ED4AB1E-6108-4122-B4C7-8DE2C159E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4962" y="2462703"/>
            <a:ext cx="2091339" cy="163542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6399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295400"/>
            <a:ext cx="8229600" cy="4440238"/>
          </a:xfrm>
          <a:prstGeom prst="rect">
            <a:avLst/>
          </a:prstGeom>
        </p:spPr>
        <p:txBody>
          <a:bodyPr/>
          <a:lstStyle/>
          <a:p>
            <a:r>
              <a:rPr lang="en-US" altLang="zh-CN" dirty="0"/>
              <a:t>DB</a:t>
            </a:r>
            <a:r>
              <a:rPr lang="zh-CN" altLang="en-US" dirty="0"/>
              <a:t>、</a:t>
            </a:r>
            <a:r>
              <a:rPr lang="en-US" altLang="zh-CN" dirty="0"/>
              <a:t>DBMS</a:t>
            </a:r>
            <a:r>
              <a:rPr lang="zh-CN" altLang="en-US" dirty="0"/>
              <a:t>、</a:t>
            </a:r>
            <a:r>
              <a:rPr lang="en-US" altLang="zh-CN" dirty="0"/>
              <a:t>DBS</a:t>
            </a:r>
            <a:r>
              <a:rPr lang="zh-CN" altLang="en-US" dirty="0"/>
              <a:t>分别代表什么？</a:t>
            </a:r>
            <a:endParaRPr lang="en-US" altLang="zh-CN"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回顾</a:t>
            </a:r>
          </a:p>
        </p:txBody>
      </p:sp>
      <p:pic>
        <p:nvPicPr>
          <p:cNvPr id="8194" name="Picture 2" descr="https://timgsa.baidu.com/timg?image&amp;quality=80&amp;size=b9999_10000&amp;sec=1582735567454&amp;di=4d7ef2d6e4d3c92dd19221f9e32f914e&amp;imgtype=0&amp;src=http%3A%2F%2Fbpic.588ku.com%2Felement_origin_min_pic%2F18%2F03%2F10%2F9cfca20945f1ffc896c363bb84508a3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6545" y="2516380"/>
            <a:ext cx="2189739" cy="219310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296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8" name="内容占位符 7"/>
          <p:cNvSpPr>
            <a:spLocks noGrp="1"/>
          </p:cNvSpPr>
          <p:nvPr>
            <p:ph idx="4294967295"/>
          </p:nvPr>
        </p:nvSpPr>
        <p:spPr>
          <a:xfrm>
            <a:off x="0" y="1295400"/>
            <a:ext cx="8229600" cy="4440238"/>
          </a:xfrm>
          <a:prstGeom prst="rect">
            <a:avLst/>
          </a:prstGeom>
        </p:spPr>
        <p:txBody>
          <a:bodyPr/>
          <a:lstStyle/>
          <a:p>
            <a:r>
              <a:rPr lang="zh-CN" altLang="en-US" dirty="0"/>
              <a:t>数据管理技术经历了哪几个发展阶段？</a:t>
            </a:r>
            <a:endParaRPr lang="en-US" altLang="zh-CN" dirty="0"/>
          </a:p>
          <a:p>
            <a:pPr lvl="1"/>
            <a:r>
              <a:rPr lang="zh-CN" altLang="en-US" dirty="0"/>
              <a:t>为什么需要将程序与数据相分离？</a:t>
            </a:r>
            <a:endParaRPr lang="en-US" altLang="zh-CN" dirty="0"/>
          </a:p>
          <a:p>
            <a:pPr lvl="1"/>
            <a:r>
              <a:rPr lang="zh-CN" altLang="en-US" dirty="0"/>
              <a:t>举例说明如何分离？</a:t>
            </a:r>
            <a:endParaRPr lang="en-US" altLang="zh-CN" dirty="0"/>
          </a:p>
          <a:p>
            <a:pPr marL="457200" lvl="1" indent="0">
              <a:buNone/>
            </a:pP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7" name="AutoShape 10"/>
          <p:cNvSpPr>
            <a:spLocks noChangeArrowheads="1"/>
          </p:cNvSpPr>
          <p:nvPr/>
        </p:nvSpPr>
        <p:spPr bwMode="gray">
          <a:xfrm>
            <a:off x="2692214" y="120006"/>
            <a:ext cx="219368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产生与发展</a:t>
            </a:r>
          </a:p>
        </p:txBody>
      </p:sp>
      <p:pic>
        <p:nvPicPr>
          <p:cNvPr id="6" name="Picture 2"/>
          <p:cNvPicPr>
            <a:picLocks noChangeAspect="1" noChangeArrowheads="1"/>
          </p:cNvPicPr>
          <p:nvPr/>
        </p:nvPicPr>
        <p:blipFill>
          <a:blip r:embed="rId2"/>
          <a:srcRect/>
          <a:stretch>
            <a:fillRect/>
          </a:stretch>
        </p:blipFill>
        <p:spPr bwMode="auto">
          <a:xfrm>
            <a:off x="6608618" y="3858783"/>
            <a:ext cx="2376978" cy="1762747"/>
          </a:xfrm>
          <a:prstGeom prst="rect">
            <a:avLst/>
          </a:prstGeom>
          <a:noFill/>
          <a:ln w="9525">
            <a:solidFill>
              <a:srgbClr val="FF0000"/>
            </a:solidFill>
            <a:miter lim="800000"/>
            <a:headEnd/>
            <a:tailEnd/>
          </a:ln>
        </p:spPr>
      </p:pic>
      <p:pic>
        <p:nvPicPr>
          <p:cNvPr id="2" name="图片 1"/>
          <p:cNvPicPr>
            <a:picLocks noChangeAspect="1"/>
          </p:cNvPicPr>
          <p:nvPr/>
        </p:nvPicPr>
        <p:blipFill>
          <a:blip r:embed="rId3"/>
          <a:stretch>
            <a:fillRect/>
          </a:stretch>
        </p:blipFill>
        <p:spPr>
          <a:xfrm>
            <a:off x="3501449" y="3858782"/>
            <a:ext cx="2210660" cy="1762748"/>
          </a:xfrm>
          <a:prstGeom prst="rect">
            <a:avLst/>
          </a:prstGeom>
          <a:ln>
            <a:solidFill>
              <a:srgbClr val="FF0000"/>
            </a:solidFill>
          </a:ln>
        </p:spPr>
      </p:pic>
      <p:pic>
        <p:nvPicPr>
          <p:cNvPr id="3" name="图片 2"/>
          <p:cNvPicPr>
            <a:picLocks noChangeAspect="1"/>
          </p:cNvPicPr>
          <p:nvPr/>
        </p:nvPicPr>
        <p:blipFill>
          <a:blip r:embed="rId4"/>
          <a:stretch>
            <a:fillRect/>
          </a:stretch>
        </p:blipFill>
        <p:spPr>
          <a:xfrm>
            <a:off x="213824" y="3858782"/>
            <a:ext cx="2333049" cy="1762748"/>
          </a:xfrm>
          <a:prstGeom prst="rect">
            <a:avLst/>
          </a:prstGeom>
          <a:ln>
            <a:solidFill>
              <a:srgbClr val="FF0000"/>
            </a:solidFill>
          </a:ln>
        </p:spPr>
      </p:pic>
      <p:sp>
        <p:nvSpPr>
          <p:cNvPr id="5" name="右箭头 4"/>
          <p:cNvSpPr/>
          <p:nvPr/>
        </p:nvSpPr>
        <p:spPr>
          <a:xfrm>
            <a:off x="2584834" y="4553119"/>
            <a:ext cx="847340" cy="37407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5750068" y="4520384"/>
            <a:ext cx="847340" cy="37407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818856" y="2510921"/>
            <a:ext cx="3327617" cy="7946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400" b="1" dirty="0">
                <a:solidFill>
                  <a:srgbClr val="FF0000"/>
                </a:solidFill>
              </a:rPr>
              <a:t>——</a:t>
            </a:r>
            <a:r>
              <a:rPr lang="zh-CN" altLang="en-US" sz="2400" b="1" dirty="0">
                <a:solidFill>
                  <a:srgbClr val="FF0000"/>
                </a:solidFill>
              </a:rPr>
              <a:t>可复用（</a:t>
            </a:r>
            <a:r>
              <a:rPr lang="en-US" altLang="zh-CN" sz="2400" b="1" dirty="0">
                <a:solidFill>
                  <a:srgbClr val="FF0000"/>
                </a:solidFill>
              </a:rPr>
              <a:t>reuse</a:t>
            </a:r>
            <a:r>
              <a:rPr lang="zh-CN" altLang="en-US" sz="2400" b="1"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additive="base">
                                        <p:cTn id="2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 calcmode="lin" valueType="num">
                                      <p:cBhvr additive="base">
                                        <p:cTn id="3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41004"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41005"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41006"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41007"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41008"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41009"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41010"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41011"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41012"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41013"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a:solidFill>
                    <a:srgbClr val="000000"/>
                  </a:solidFill>
                  <a:latin typeface="黑体" pitchFamily="49" charset="-122"/>
                  <a:ea typeface="黑体" pitchFamily="49" charset="-122"/>
                </a:rPr>
                <a:t>  </a:t>
              </a:r>
              <a:r>
                <a:rPr lang="zh-CN" altLang="en-US" sz="2400" b="1">
                  <a:solidFill>
                    <a:srgbClr val="000000"/>
                  </a:solidFill>
                  <a:latin typeface="黑体" pitchFamily="49" charset="-122"/>
                  <a:ea typeface="黑体" pitchFamily="49" charset="-122"/>
                </a:rPr>
                <a:t>数据库应用实例</a:t>
              </a:r>
              <a:endParaRPr lang="en-US" altLang="zh-CN" sz="2400" b="1">
                <a:solidFill>
                  <a:srgbClr val="000000"/>
                </a:solidFill>
                <a:latin typeface="黑体" pitchFamily="49" charset="-122"/>
                <a:ea typeface="黑体" pitchFamily="49" charset="-122"/>
              </a:endParaRPr>
            </a:p>
          </p:txBody>
        </p:sp>
        <p:pic>
          <p:nvPicPr>
            <p:cNvPr id="41014"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41015"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40992"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40993"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40994"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40995"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40996"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40997"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40998"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40999"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41000"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41001"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a:solidFill>
                    <a:srgbClr val="000000"/>
                  </a:solidFill>
                </a:rPr>
                <a:t>    </a:t>
              </a:r>
              <a:r>
                <a:rPr lang="zh-CN" altLang="en-US" sz="2400" b="1">
                  <a:solidFill>
                    <a:srgbClr val="000000"/>
                  </a:solidFill>
                  <a:latin typeface="黑体" pitchFamily="49" charset="-122"/>
                  <a:ea typeface="黑体" pitchFamily="49" charset="-122"/>
                </a:rPr>
                <a:t>数据库相关术语</a:t>
              </a:r>
              <a:endParaRPr lang="en-US" altLang="zh-CN" sz="2400" b="1">
                <a:solidFill>
                  <a:srgbClr val="000000"/>
                </a:solidFill>
                <a:latin typeface="黑体" pitchFamily="49" charset="-122"/>
                <a:ea typeface="黑体" pitchFamily="49" charset="-122"/>
              </a:endParaRPr>
            </a:p>
          </p:txBody>
        </p:sp>
        <p:pic>
          <p:nvPicPr>
            <p:cNvPr id="41002"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41003"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40980"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40981"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40982"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40983"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40984"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40985"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40986"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40987"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40988"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40989"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a:solidFill>
                    <a:srgbClr val="000000"/>
                  </a:solidFill>
                  <a:latin typeface="黑体" pitchFamily="49" charset="-122"/>
                  <a:ea typeface="黑体" pitchFamily="49" charset="-122"/>
                </a:rPr>
                <a:t>  数据管理技术</a:t>
              </a:r>
              <a:endParaRPr lang="en-US" altLang="zh-CN" sz="2400" b="1">
                <a:solidFill>
                  <a:srgbClr val="000000"/>
                </a:solidFill>
                <a:latin typeface="黑体" pitchFamily="49" charset="-122"/>
                <a:ea typeface="黑体" pitchFamily="49" charset="-122"/>
              </a:endParaRPr>
            </a:p>
          </p:txBody>
        </p:sp>
        <p:pic>
          <p:nvPicPr>
            <p:cNvPr id="40990"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40991"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2" cy="685800"/>
            <a:chOff x="1440" y="3120"/>
            <a:chExt cx="3087" cy="432"/>
          </a:xfrm>
        </p:grpSpPr>
        <p:sp>
          <p:nvSpPr>
            <p:cNvPr id="40968"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40969"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40970"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40971"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40972"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40973"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40974"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40975"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40976"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40977"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a:spAutoFit/>
            </a:bodyPr>
            <a:lstStyle/>
            <a:p>
              <a:r>
                <a:rPr lang="zh-CN" altLang="en-US" sz="2400" b="1">
                  <a:solidFill>
                    <a:srgbClr val="000000"/>
                  </a:solidFill>
                </a:rPr>
                <a:t>    </a:t>
              </a:r>
              <a:r>
                <a:rPr lang="zh-CN" altLang="en-US" sz="2400" b="1">
                  <a:solidFill>
                    <a:srgbClr val="000000"/>
                  </a:solidFill>
                  <a:latin typeface="黑体" pitchFamily="49" charset="-122"/>
                  <a:ea typeface="黑体" pitchFamily="49" charset="-122"/>
                </a:rPr>
                <a:t>数据库系统组成结构</a:t>
              </a:r>
              <a:endParaRPr lang="en-US" altLang="zh-CN" sz="2400" b="1">
                <a:solidFill>
                  <a:srgbClr val="000000"/>
                </a:solidFill>
                <a:latin typeface="黑体" pitchFamily="49" charset="-122"/>
                <a:ea typeface="黑体" pitchFamily="49" charset="-122"/>
              </a:endParaRPr>
            </a:p>
          </p:txBody>
        </p:sp>
        <p:pic>
          <p:nvPicPr>
            <p:cNvPr id="40978"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40979"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382925" y="395555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pPr>
                <a:defRPr/>
              </a:pPr>
              <a:endParaRPr lang="zh-CN" altLang="en-US">
                <a:latin typeface="Arial" pitchFamily="34" charset="0"/>
                <a:ea typeface="宋体" pitchFamily="2" charset="-122"/>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1989" name="内容占位符 8"/>
          <p:cNvSpPr>
            <a:spLocks noGrp="1"/>
          </p:cNvSpPr>
          <p:nvPr>
            <p:ph idx="4294967295"/>
          </p:nvPr>
        </p:nvSpPr>
        <p:spPr bwMode="auto">
          <a:xfrm>
            <a:off x="0" y="1282700"/>
            <a:ext cx="6207125" cy="39401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zh-CN" altLang="en-US" sz="2400" dirty="0"/>
              <a:t>数据库系统的物理组成</a:t>
            </a:r>
            <a:endParaRPr lang="en-US" altLang="zh-CN" sz="2400" dirty="0"/>
          </a:p>
          <a:p>
            <a:pPr>
              <a:lnSpc>
                <a:spcPct val="120000"/>
              </a:lnSpc>
            </a:pPr>
            <a:r>
              <a:rPr lang="zh-CN" altLang="en-US" sz="2400" dirty="0"/>
              <a:t>数据库系统的分类</a:t>
            </a:r>
          </a:p>
          <a:p>
            <a:pPr>
              <a:lnSpc>
                <a:spcPct val="120000"/>
              </a:lnSpc>
            </a:pPr>
            <a:r>
              <a:rPr lang="zh-CN" altLang="en-US" sz="2400" dirty="0"/>
              <a:t>数据库系统的模式构成</a:t>
            </a:r>
          </a:p>
          <a:p>
            <a:pPr>
              <a:buFont typeface="Wingdings" pitchFamily="2" charset="2"/>
              <a:buNone/>
            </a:pPr>
            <a:endParaRPr lang="zh-CN" altLang="en-US" sz="2400"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603250" y="1054100"/>
            <a:ext cx="854075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医院信息管理系统（</a:t>
            </a:r>
            <a:r>
              <a:rPr lang="en-US" altLang="zh-CN" dirty="0"/>
              <a:t>HIS</a:t>
            </a:r>
            <a:r>
              <a:rPr lang="zh-CN" altLang="en-US" dirty="0"/>
              <a:t>）存取了哪些数据？</a:t>
            </a:r>
            <a:endParaRPr lang="en-US" altLang="zh-CN" dirty="0"/>
          </a:p>
          <a:p>
            <a:pPr lvl="1">
              <a:spcAft>
                <a:spcPts val="600"/>
              </a:spcAft>
            </a:pPr>
            <a:r>
              <a:rPr lang="zh-CN" altLang="en-US" sz="2200" b="1" dirty="0"/>
              <a:t>业务对象（实体）</a:t>
            </a:r>
            <a:endParaRPr lang="en-US" altLang="zh-CN" sz="2200" b="1" dirty="0"/>
          </a:p>
          <a:p>
            <a:pPr lvl="2">
              <a:spcAft>
                <a:spcPts val="600"/>
              </a:spcAft>
            </a:pPr>
            <a:r>
              <a:rPr lang="zh-CN" altLang="en-US" sz="1600" b="1" dirty="0"/>
              <a:t>患者、医生、药品、处方、设备。。。</a:t>
            </a:r>
          </a:p>
          <a:p>
            <a:pPr lvl="1">
              <a:spcAft>
                <a:spcPts val="600"/>
              </a:spcAft>
            </a:pPr>
            <a:r>
              <a:rPr lang="zh-CN" altLang="en-US" sz="2200" b="1" dirty="0"/>
              <a:t>业务活动（联系）</a:t>
            </a:r>
            <a:endParaRPr lang="en-US" altLang="zh-CN" sz="2200" b="1" dirty="0"/>
          </a:p>
          <a:p>
            <a:pPr lvl="2">
              <a:spcAft>
                <a:spcPts val="600"/>
              </a:spcAft>
            </a:pPr>
            <a:r>
              <a:rPr lang="zh-CN" altLang="en-US" sz="1600" b="1" dirty="0"/>
              <a:t>挂号、化验、检查、领药、交费。。。</a:t>
            </a:r>
            <a:endParaRPr lang="en-US" altLang="zh-CN" sz="1600" b="1" dirty="0"/>
          </a:p>
          <a:p>
            <a:pPr lvl="1">
              <a:spcAft>
                <a:spcPts val="600"/>
              </a:spcAft>
            </a:pPr>
            <a:r>
              <a:rPr lang="zh-CN" altLang="en-US" sz="2200" b="1" dirty="0"/>
              <a:t>数据使用（检索）</a:t>
            </a:r>
            <a:endParaRPr lang="en-US" altLang="zh-CN" sz="2200" b="1" dirty="0"/>
          </a:p>
          <a:p>
            <a:pPr lvl="2">
              <a:spcAft>
                <a:spcPts val="600"/>
              </a:spcAft>
            </a:pPr>
            <a:r>
              <a:rPr lang="zh-CN" altLang="en-US" sz="1600" b="1" dirty="0"/>
              <a:t>收入统计、病案分析、绩效评估、辅助决策。。。</a:t>
            </a:r>
          </a:p>
          <a:p>
            <a:pPr lvl="2"/>
            <a:endParaRPr lang="zh-CN" altLang="en-US" b="1" dirty="0"/>
          </a:p>
        </p:txBody>
      </p:sp>
      <p:grpSp>
        <p:nvGrpSpPr>
          <p:cNvPr id="5" name="Group 34"/>
          <p:cNvGrpSpPr>
            <a:grpSpLocks/>
          </p:cNvGrpSpPr>
          <p:nvPr/>
        </p:nvGrpSpPr>
        <p:grpSpPr bwMode="auto">
          <a:xfrm>
            <a:off x="457199" y="4537735"/>
            <a:ext cx="3434809" cy="1534528"/>
            <a:chOff x="975" y="2387"/>
            <a:chExt cx="4173" cy="1451"/>
          </a:xfrm>
        </p:grpSpPr>
        <p:grpSp>
          <p:nvGrpSpPr>
            <p:cNvPr id="10246" name="Group 29"/>
            <p:cNvGrpSpPr>
              <a:grpSpLocks/>
            </p:cNvGrpSpPr>
            <p:nvPr/>
          </p:nvGrpSpPr>
          <p:grpSpPr bwMode="auto">
            <a:xfrm>
              <a:off x="975" y="2387"/>
              <a:ext cx="635" cy="997"/>
              <a:chOff x="975" y="2387"/>
              <a:chExt cx="635" cy="997"/>
            </a:xfrm>
          </p:grpSpPr>
          <p:sp>
            <p:nvSpPr>
              <p:cNvPr id="31" name="AutoShape 9"/>
              <p:cNvSpPr>
                <a:spLocks noChangeArrowheads="1"/>
              </p:cNvSpPr>
              <p:nvPr/>
            </p:nvSpPr>
            <p:spPr bwMode="auto">
              <a:xfrm>
                <a:off x="1020" y="2387"/>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32" name="AutoShape 10"/>
              <p:cNvSpPr>
                <a:spLocks noChangeArrowheads="1"/>
              </p:cNvSpPr>
              <p:nvPr/>
            </p:nvSpPr>
            <p:spPr bwMode="auto">
              <a:xfrm>
                <a:off x="975" y="3067"/>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33" name="AutoShape 11"/>
              <p:cNvSpPr>
                <a:spLocks noChangeArrowheads="1"/>
              </p:cNvSpPr>
              <p:nvPr/>
            </p:nvSpPr>
            <p:spPr bwMode="auto">
              <a:xfrm>
                <a:off x="1247" y="2704"/>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grpSp>
        <p:sp>
          <p:nvSpPr>
            <p:cNvPr id="10" name="AutoShape 12"/>
            <p:cNvSpPr>
              <a:spLocks noChangeArrowheads="1"/>
            </p:cNvSpPr>
            <p:nvPr/>
          </p:nvSpPr>
          <p:spPr bwMode="auto">
            <a:xfrm>
              <a:off x="4286" y="2478"/>
              <a:ext cx="862" cy="679"/>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zh-CN" altLang="en-US"/>
            </a:p>
          </p:txBody>
        </p:sp>
        <p:grpSp>
          <p:nvGrpSpPr>
            <p:cNvPr id="10248" name="Group 30"/>
            <p:cNvGrpSpPr>
              <a:grpSpLocks/>
            </p:cNvGrpSpPr>
            <p:nvPr/>
          </p:nvGrpSpPr>
          <p:grpSpPr bwMode="auto">
            <a:xfrm>
              <a:off x="2472" y="2886"/>
              <a:ext cx="1089" cy="952"/>
              <a:chOff x="2472" y="2886"/>
              <a:chExt cx="1089" cy="952"/>
            </a:xfrm>
          </p:grpSpPr>
          <p:sp>
            <p:nvSpPr>
              <p:cNvPr id="20" name="AutoShape 7"/>
              <p:cNvSpPr>
                <a:spLocks noChangeArrowheads="1"/>
              </p:cNvSpPr>
              <p:nvPr/>
            </p:nvSpPr>
            <p:spPr bwMode="auto">
              <a:xfrm>
                <a:off x="2473" y="2887"/>
                <a:ext cx="1088" cy="951"/>
              </a:xfrm>
              <a:prstGeom prst="flowChartMagneticDisk">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en-US"/>
              </a:p>
            </p:txBody>
          </p:sp>
          <p:grpSp>
            <p:nvGrpSpPr>
              <p:cNvPr id="10258" name="Group 22"/>
              <p:cNvGrpSpPr>
                <a:grpSpLocks/>
              </p:cNvGrpSpPr>
              <p:nvPr/>
            </p:nvGrpSpPr>
            <p:grpSpPr bwMode="auto">
              <a:xfrm>
                <a:off x="2789" y="3294"/>
                <a:ext cx="544" cy="408"/>
                <a:chOff x="975" y="3748"/>
                <a:chExt cx="544" cy="408"/>
              </a:xfrm>
            </p:grpSpPr>
            <p:sp>
              <p:nvSpPr>
                <p:cNvPr id="10259" name="AutoShape 13"/>
                <p:cNvSpPr>
                  <a:spLocks noChangeArrowheads="1"/>
                </p:cNvSpPr>
                <p:nvPr/>
              </p:nvSpPr>
              <p:spPr bwMode="auto">
                <a:xfrm>
                  <a:off x="975" y="3748"/>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0" name="AutoShape 14"/>
                <p:cNvSpPr>
                  <a:spLocks noChangeArrowheads="1"/>
                </p:cNvSpPr>
                <p:nvPr/>
              </p:nvSpPr>
              <p:spPr bwMode="auto">
                <a:xfrm>
                  <a:off x="1156" y="3884"/>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1" name="AutoShape 15"/>
                <p:cNvSpPr>
                  <a:spLocks noChangeArrowheads="1"/>
                </p:cNvSpPr>
                <p:nvPr/>
              </p:nvSpPr>
              <p:spPr bwMode="auto">
                <a:xfrm>
                  <a:off x="1383" y="3748"/>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2" name="AutoShape 16"/>
                <p:cNvSpPr>
                  <a:spLocks noChangeArrowheads="1"/>
                </p:cNvSpPr>
                <p:nvPr/>
              </p:nvSpPr>
              <p:spPr bwMode="auto">
                <a:xfrm>
                  <a:off x="1383" y="3974"/>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3" name="AutoShape 17"/>
                <p:cNvSpPr>
                  <a:spLocks noChangeArrowheads="1"/>
                </p:cNvSpPr>
                <p:nvPr/>
              </p:nvSpPr>
              <p:spPr bwMode="auto">
                <a:xfrm>
                  <a:off x="975" y="4020"/>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0264" name="Line 18"/>
                <p:cNvSpPr>
                  <a:spLocks noChangeShapeType="1"/>
                </p:cNvSpPr>
                <p:nvPr/>
              </p:nvSpPr>
              <p:spPr bwMode="auto">
                <a:xfrm>
                  <a:off x="1111" y="3884"/>
                  <a:ext cx="45" cy="45"/>
                </a:xfrm>
                <a:prstGeom prst="line">
                  <a:avLst/>
                </a:prstGeom>
                <a:noFill/>
                <a:ln w="9525">
                  <a:solidFill>
                    <a:schemeClr val="tx1"/>
                  </a:solidFill>
                  <a:round/>
                  <a:headEnd/>
                  <a:tailEnd/>
                </a:ln>
              </p:spPr>
              <p:txBody>
                <a:bodyPr/>
                <a:lstStyle/>
                <a:p>
                  <a:endParaRPr lang="zh-CN" altLang="en-US"/>
                </a:p>
              </p:txBody>
            </p:sp>
            <p:sp>
              <p:nvSpPr>
                <p:cNvPr id="10265" name="Line 19"/>
                <p:cNvSpPr>
                  <a:spLocks noChangeShapeType="1"/>
                </p:cNvSpPr>
                <p:nvPr/>
              </p:nvSpPr>
              <p:spPr bwMode="auto">
                <a:xfrm flipV="1">
                  <a:off x="1111" y="4020"/>
                  <a:ext cx="45" cy="45"/>
                </a:xfrm>
                <a:prstGeom prst="line">
                  <a:avLst/>
                </a:prstGeom>
                <a:noFill/>
                <a:ln w="9525">
                  <a:solidFill>
                    <a:schemeClr val="tx1"/>
                  </a:solidFill>
                  <a:round/>
                  <a:headEnd/>
                  <a:tailEnd/>
                </a:ln>
              </p:spPr>
              <p:txBody>
                <a:bodyPr/>
                <a:lstStyle/>
                <a:p>
                  <a:endParaRPr lang="zh-CN" altLang="en-US"/>
                </a:p>
              </p:txBody>
            </p:sp>
            <p:sp>
              <p:nvSpPr>
                <p:cNvPr id="10266" name="Line 20"/>
                <p:cNvSpPr>
                  <a:spLocks noChangeShapeType="1"/>
                </p:cNvSpPr>
                <p:nvPr/>
              </p:nvSpPr>
              <p:spPr bwMode="auto">
                <a:xfrm>
                  <a:off x="1292" y="3974"/>
                  <a:ext cx="91" cy="91"/>
                </a:xfrm>
                <a:prstGeom prst="line">
                  <a:avLst/>
                </a:prstGeom>
                <a:noFill/>
                <a:ln w="9525">
                  <a:solidFill>
                    <a:schemeClr val="tx1"/>
                  </a:solidFill>
                  <a:round/>
                  <a:headEnd/>
                  <a:tailEnd/>
                </a:ln>
              </p:spPr>
              <p:txBody>
                <a:bodyPr/>
                <a:lstStyle/>
                <a:p>
                  <a:endParaRPr lang="zh-CN" altLang="en-US"/>
                </a:p>
              </p:txBody>
            </p:sp>
            <p:sp>
              <p:nvSpPr>
                <p:cNvPr id="10267" name="Line 21"/>
                <p:cNvSpPr>
                  <a:spLocks noChangeShapeType="1"/>
                </p:cNvSpPr>
                <p:nvPr/>
              </p:nvSpPr>
              <p:spPr bwMode="auto">
                <a:xfrm flipH="1">
                  <a:off x="1292" y="3838"/>
                  <a:ext cx="91" cy="91"/>
                </a:xfrm>
                <a:prstGeom prst="line">
                  <a:avLst/>
                </a:prstGeom>
                <a:noFill/>
                <a:ln w="9525">
                  <a:solidFill>
                    <a:schemeClr val="tx1"/>
                  </a:solidFill>
                  <a:round/>
                  <a:headEnd/>
                  <a:tailEnd/>
                </a:ln>
              </p:spPr>
              <p:txBody>
                <a:bodyPr/>
                <a:lstStyle/>
                <a:p>
                  <a:endParaRPr lang="zh-CN" altLang="en-US"/>
                </a:p>
              </p:txBody>
            </p:sp>
          </p:grpSp>
        </p:grpSp>
        <p:grpSp>
          <p:nvGrpSpPr>
            <p:cNvPr id="10249" name="Group 31"/>
            <p:cNvGrpSpPr>
              <a:grpSpLocks/>
            </p:cNvGrpSpPr>
            <p:nvPr/>
          </p:nvGrpSpPr>
          <p:grpSpPr bwMode="auto">
            <a:xfrm>
              <a:off x="1338" y="2478"/>
              <a:ext cx="1134" cy="861"/>
              <a:chOff x="1338" y="2478"/>
              <a:chExt cx="1134" cy="861"/>
            </a:xfrm>
          </p:grpSpPr>
          <p:sp>
            <p:nvSpPr>
              <p:cNvPr id="10253" name="Line 23"/>
              <p:cNvSpPr>
                <a:spLocks noChangeShapeType="1"/>
              </p:cNvSpPr>
              <p:nvPr/>
            </p:nvSpPr>
            <p:spPr bwMode="auto">
              <a:xfrm>
                <a:off x="1383" y="2478"/>
                <a:ext cx="1089" cy="771"/>
              </a:xfrm>
              <a:prstGeom prst="line">
                <a:avLst/>
              </a:prstGeom>
              <a:noFill/>
              <a:ln w="9525">
                <a:solidFill>
                  <a:schemeClr val="tx1"/>
                </a:solidFill>
                <a:round/>
                <a:headEnd/>
                <a:tailEnd type="triangle" w="med" len="med"/>
              </a:ln>
            </p:spPr>
            <p:txBody>
              <a:bodyPr/>
              <a:lstStyle/>
              <a:p>
                <a:endParaRPr lang="zh-CN" altLang="en-US"/>
              </a:p>
            </p:txBody>
          </p:sp>
          <p:sp>
            <p:nvSpPr>
              <p:cNvPr id="10254" name="Line 24"/>
              <p:cNvSpPr>
                <a:spLocks noChangeShapeType="1"/>
              </p:cNvSpPr>
              <p:nvPr/>
            </p:nvSpPr>
            <p:spPr bwMode="auto">
              <a:xfrm>
                <a:off x="1565" y="2976"/>
                <a:ext cx="907" cy="318"/>
              </a:xfrm>
              <a:prstGeom prst="line">
                <a:avLst/>
              </a:prstGeom>
              <a:noFill/>
              <a:ln w="9525">
                <a:solidFill>
                  <a:schemeClr val="tx1"/>
                </a:solidFill>
                <a:round/>
                <a:headEnd/>
                <a:tailEnd type="triangle" w="med" len="med"/>
              </a:ln>
            </p:spPr>
            <p:txBody>
              <a:bodyPr/>
              <a:lstStyle/>
              <a:p>
                <a:endParaRPr lang="zh-CN" altLang="en-US"/>
              </a:p>
            </p:txBody>
          </p:sp>
          <p:sp>
            <p:nvSpPr>
              <p:cNvPr id="10255" name="Line 25"/>
              <p:cNvSpPr>
                <a:spLocks noChangeShapeType="1"/>
              </p:cNvSpPr>
              <p:nvPr/>
            </p:nvSpPr>
            <p:spPr bwMode="auto">
              <a:xfrm>
                <a:off x="1338" y="3203"/>
                <a:ext cx="1134" cy="136"/>
              </a:xfrm>
              <a:prstGeom prst="line">
                <a:avLst/>
              </a:prstGeom>
              <a:noFill/>
              <a:ln w="9525">
                <a:solidFill>
                  <a:schemeClr val="tx1"/>
                </a:solidFill>
                <a:round/>
                <a:headEnd/>
                <a:tailEnd type="triangle" w="med" len="med"/>
              </a:ln>
            </p:spPr>
            <p:txBody>
              <a:bodyPr/>
              <a:lstStyle/>
              <a:p>
                <a:endParaRPr lang="zh-CN" altLang="en-US"/>
              </a:p>
            </p:txBody>
          </p:sp>
          <p:sp>
            <p:nvSpPr>
              <p:cNvPr id="10256" name="Text Box 27"/>
              <p:cNvSpPr txBox="1">
                <a:spLocks noChangeArrowheads="1"/>
              </p:cNvSpPr>
              <p:nvPr/>
            </p:nvSpPr>
            <p:spPr bwMode="auto">
              <a:xfrm>
                <a:off x="1837" y="2614"/>
                <a:ext cx="499" cy="231"/>
              </a:xfrm>
              <a:prstGeom prst="rect">
                <a:avLst/>
              </a:prstGeom>
              <a:noFill/>
              <a:ln w="9525">
                <a:noFill/>
                <a:miter lim="800000"/>
                <a:headEnd/>
                <a:tailEnd/>
              </a:ln>
            </p:spPr>
            <p:txBody>
              <a:bodyPr>
                <a:spAutoFit/>
              </a:bodyPr>
              <a:lstStyle/>
              <a:p>
                <a:pPr>
                  <a:spcBef>
                    <a:spcPct val="50000"/>
                  </a:spcBef>
                </a:pPr>
                <a:r>
                  <a:rPr lang="zh-CN" altLang="en-US" b="1"/>
                  <a:t>入库</a:t>
                </a:r>
              </a:p>
            </p:txBody>
          </p:sp>
        </p:grpSp>
        <p:grpSp>
          <p:nvGrpSpPr>
            <p:cNvPr id="10250" name="Group 32"/>
            <p:cNvGrpSpPr>
              <a:grpSpLocks/>
            </p:cNvGrpSpPr>
            <p:nvPr/>
          </p:nvGrpSpPr>
          <p:grpSpPr bwMode="auto">
            <a:xfrm>
              <a:off x="3560" y="2795"/>
              <a:ext cx="726" cy="454"/>
              <a:chOff x="3560" y="2795"/>
              <a:chExt cx="726" cy="454"/>
            </a:xfrm>
          </p:grpSpPr>
          <p:sp>
            <p:nvSpPr>
              <p:cNvPr id="10251" name="Line 26"/>
              <p:cNvSpPr>
                <a:spLocks noChangeShapeType="1"/>
              </p:cNvSpPr>
              <p:nvPr/>
            </p:nvSpPr>
            <p:spPr bwMode="auto">
              <a:xfrm flipV="1">
                <a:off x="3560" y="2840"/>
                <a:ext cx="726" cy="409"/>
              </a:xfrm>
              <a:prstGeom prst="line">
                <a:avLst/>
              </a:prstGeom>
              <a:noFill/>
              <a:ln w="9525">
                <a:solidFill>
                  <a:schemeClr val="tx1"/>
                </a:solidFill>
                <a:round/>
                <a:headEnd/>
                <a:tailEnd type="triangle" w="med" len="med"/>
              </a:ln>
            </p:spPr>
            <p:txBody>
              <a:bodyPr/>
              <a:lstStyle/>
              <a:p>
                <a:endParaRPr lang="zh-CN" altLang="en-US"/>
              </a:p>
            </p:txBody>
          </p:sp>
          <p:sp>
            <p:nvSpPr>
              <p:cNvPr id="10252" name="Text Box 28"/>
              <p:cNvSpPr txBox="1">
                <a:spLocks noChangeArrowheads="1"/>
              </p:cNvSpPr>
              <p:nvPr/>
            </p:nvSpPr>
            <p:spPr bwMode="auto">
              <a:xfrm>
                <a:off x="3651" y="2795"/>
                <a:ext cx="499" cy="231"/>
              </a:xfrm>
              <a:prstGeom prst="rect">
                <a:avLst/>
              </a:prstGeom>
              <a:noFill/>
              <a:ln w="9525">
                <a:noFill/>
                <a:miter lim="800000"/>
                <a:headEnd/>
                <a:tailEnd/>
              </a:ln>
            </p:spPr>
            <p:txBody>
              <a:bodyPr>
                <a:spAutoFit/>
              </a:bodyPr>
              <a:lstStyle/>
              <a:p>
                <a:pPr>
                  <a:spcBef>
                    <a:spcPct val="50000"/>
                  </a:spcBef>
                </a:pPr>
                <a:r>
                  <a:rPr lang="zh-CN" altLang="en-US" b="1"/>
                  <a:t>出库</a:t>
                </a:r>
              </a:p>
            </p:txBody>
          </p:sp>
        </p:grpSp>
      </p:grpSp>
      <p:sp>
        <p:nvSpPr>
          <p:cNvPr id="3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课程引入</a:t>
            </a:r>
          </a:p>
        </p:txBody>
      </p:sp>
      <p:sp>
        <p:nvSpPr>
          <p:cNvPr id="35" name="AutoShape 10"/>
          <p:cNvSpPr>
            <a:spLocks noChangeArrowheads="1"/>
          </p:cNvSpPr>
          <p:nvPr/>
        </p:nvSpPr>
        <p:spPr bwMode="gray">
          <a:xfrm>
            <a:off x="2828693" y="120007"/>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应用实例</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7343" y="1629363"/>
            <a:ext cx="3330523" cy="1978529"/>
          </a:xfrm>
          <a:prstGeom prst="rect">
            <a:avLst/>
          </a:prstGeom>
        </p:spPr>
      </p:pic>
      <p:pic>
        <p:nvPicPr>
          <p:cNvPr id="4" name="图片 3"/>
          <p:cNvPicPr>
            <a:picLocks noChangeAspect="1"/>
          </p:cNvPicPr>
          <p:nvPr/>
        </p:nvPicPr>
        <p:blipFill>
          <a:blip r:embed="rId3"/>
          <a:stretch>
            <a:fillRect/>
          </a:stretch>
        </p:blipFill>
        <p:spPr>
          <a:xfrm>
            <a:off x="7605046" y="4120442"/>
            <a:ext cx="1504762" cy="2038095"/>
          </a:xfrm>
          <a:prstGeom prst="rect">
            <a:avLst/>
          </a:prstGeom>
        </p:spPr>
      </p:pic>
      <p:sp>
        <p:nvSpPr>
          <p:cNvPr id="6" name="圆角矩形标注 5"/>
          <p:cNvSpPr/>
          <p:nvPr/>
        </p:nvSpPr>
        <p:spPr>
          <a:xfrm>
            <a:off x="4779563" y="4426455"/>
            <a:ext cx="2849516" cy="1757088"/>
          </a:xfrm>
          <a:prstGeom prst="wedgeRoundRectCallout">
            <a:avLst>
              <a:gd name="adj1" fmla="val 64217"/>
              <a:gd name="adj2" fmla="val -16579"/>
              <a:gd name="adj3" fmla="val 1666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b="1" dirty="0">
                <a:solidFill>
                  <a:schemeClr val="bg1"/>
                </a:solidFill>
              </a:rPr>
              <a:t>这不就是一个数据读写问题吗？我也学过了</a:t>
            </a:r>
            <a:r>
              <a:rPr lang="en-US" altLang="zh-CN" b="1" dirty="0">
                <a:solidFill>
                  <a:schemeClr val="bg1"/>
                </a:solidFill>
              </a:rPr>
              <a:t>C</a:t>
            </a:r>
            <a:r>
              <a:rPr lang="zh-CN" altLang="en-US" b="1" dirty="0">
                <a:solidFill>
                  <a:schemeClr val="bg1"/>
                </a:solidFill>
              </a:rPr>
              <a:t>或</a:t>
            </a:r>
            <a:r>
              <a:rPr lang="en-US" altLang="zh-CN" b="1" dirty="0">
                <a:solidFill>
                  <a:schemeClr val="bg1"/>
                </a:solidFill>
              </a:rPr>
              <a:t>Java</a:t>
            </a:r>
            <a:r>
              <a:rPr lang="zh-CN" altLang="en-US" b="1" dirty="0">
                <a:solidFill>
                  <a:schemeClr val="bg1"/>
                </a:solidFill>
              </a:rPr>
              <a:t>语言，编过数据读写程序，怎么还要开设这门数据管理课程呢？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3013" name="内容占位符 8"/>
          <p:cNvSpPr>
            <a:spLocks noGrp="1"/>
          </p:cNvSpPr>
          <p:nvPr>
            <p:ph idx="4294967295"/>
          </p:nvPr>
        </p:nvSpPr>
        <p:spPr bwMode="auto">
          <a:xfrm>
            <a:off x="914400" y="1227138"/>
            <a:ext cx="822960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zh-CN" altLang="en-US" sz="2400" dirty="0"/>
              <a:t>数据库系统在计算机系统中的位置</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pic>
        <p:nvPicPr>
          <p:cNvPr id="43015" name="Picture 2"/>
          <p:cNvPicPr>
            <a:picLocks noChangeAspect="1" noChangeArrowheads="1"/>
          </p:cNvPicPr>
          <p:nvPr/>
        </p:nvPicPr>
        <p:blipFill>
          <a:blip r:embed="rId2"/>
          <a:srcRect/>
          <a:stretch>
            <a:fillRect/>
          </a:stretch>
        </p:blipFill>
        <p:spPr bwMode="auto">
          <a:xfrm>
            <a:off x="2179071" y="1939982"/>
            <a:ext cx="4263768" cy="3979518"/>
          </a:xfrm>
          <a:prstGeom prst="ellipse">
            <a:avLst/>
          </a:prstGeom>
          <a:ln w="3175"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4037" name="内容占位符 8"/>
          <p:cNvSpPr>
            <a:spLocks noGrp="1"/>
          </p:cNvSpPr>
          <p:nvPr>
            <p:ph idx="4294967295"/>
          </p:nvPr>
        </p:nvSpPr>
        <p:spPr bwMode="auto">
          <a:xfrm>
            <a:off x="0" y="1198563"/>
            <a:ext cx="822960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pPr>
            <a:r>
              <a:rPr lang="zh-CN" altLang="en-US" dirty="0"/>
              <a:t>组成部分</a:t>
            </a:r>
            <a:endParaRPr lang="en-US" altLang="zh-CN" dirty="0"/>
          </a:p>
          <a:p>
            <a:pPr lvl="1">
              <a:lnSpc>
                <a:spcPct val="120000"/>
              </a:lnSpc>
            </a:pPr>
            <a:r>
              <a:rPr lang="zh-CN" altLang="en-US" sz="2000" b="1" dirty="0"/>
              <a:t>硬件系统</a:t>
            </a:r>
          </a:p>
          <a:p>
            <a:pPr lvl="1">
              <a:lnSpc>
                <a:spcPct val="120000"/>
              </a:lnSpc>
            </a:pPr>
            <a:r>
              <a:rPr lang="zh-CN" altLang="en-US" sz="2000" b="1" dirty="0"/>
              <a:t>数据库集合</a:t>
            </a:r>
          </a:p>
          <a:p>
            <a:pPr lvl="1">
              <a:lnSpc>
                <a:spcPct val="120000"/>
              </a:lnSpc>
            </a:pPr>
            <a:r>
              <a:rPr lang="zh-CN" altLang="en-US" sz="2000" b="1" dirty="0"/>
              <a:t>数据库管理系统及相关软件</a:t>
            </a:r>
          </a:p>
          <a:p>
            <a:pPr lvl="1">
              <a:lnSpc>
                <a:spcPct val="120000"/>
              </a:lnSpc>
            </a:pPr>
            <a:r>
              <a:rPr lang="zh-CN" altLang="en-US" sz="2000" b="1" dirty="0"/>
              <a:t>数据库管理员</a:t>
            </a:r>
          </a:p>
          <a:p>
            <a:pPr lvl="1">
              <a:lnSpc>
                <a:spcPct val="120000"/>
              </a:lnSpc>
            </a:pPr>
            <a:r>
              <a:rPr lang="zh-CN" altLang="en-US" sz="2000" b="1" dirty="0"/>
              <a:t>用户</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pic>
        <p:nvPicPr>
          <p:cNvPr id="44039" name="Picture 2"/>
          <p:cNvPicPr>
            <a:picLocks noChangeAspect="1" noChangeArrowheads="1"/>
          </p:cNvPicPr>
          <p:nvPr/>
        </p:nvPicPr>
        <p:blipFill>
          <a:blip r:embed="rId2"/>
          <a:srcRect/>
          <a:stretch>
            <a:fillRect/>
          </a:stretch>
        </p:blipFill>
        <p:spPr bwMode="auto">
          <a:xfrm>
            <a:off x="4709680" y="1539875"/>
            <a:ext cx="3686175" cy="3262313"/>
          </a:xfrm>
          <a:prstGeom prst="rect">
            <a:avLst/>
          </a:prstGeom>
          <a:noFill/>
          <a:ln w="9525">
            <a:solidFill>
              <a:srgbClr val="FF0000"/>
            </a:solid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5061" name="内容占位符 8"/>
          <p:cNvSpPr>
            <a:spLocks noGrp="1"/>
          </p:cNvSpPr>
          <p:nvPr>
            <p:ph idx="4294967295"/>
          </p:nvPr>
        </p:nvSpPr>
        <p:spPr bwMode="auto">
          <a:xfrm>
            <a:off x="0" y="1171575"/>
            <a:ext cx="533400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nSpc>
                <a:spcPct val="120000"/>
              </a:lnSpc>
            </a:pPr>
            <a:r>
              <a:rPr lang="zh-CN" altLang="en-US" b="1" dirty="0"/>
              <a:t>硬件系统</a:t>
            </a:r>
            <a:endParaRPr lang="en-US" altLang="zh-CN" b="1" dirty="0"/>
          </a:p>
          <a:p>
            <a:pPr lvl="2">
              <a:lnSpc>
                <a:spcPct val="120000"/>
              </a:lnSpc>
            </a:pPr>
            <a:r>
              <a:rPr lang="zh-CN" altLang="en-US" b="1" dirty="0"/>
              <a:t>运行数据库系统的计算机需要有足够大的内存、足够大容量的磁盘等联机直接存取设备和较高的通道能力，以及支持对外存的频繁访问，还需要足够数量的脱机存储介质，如软盘、光盘、磁带等存放数据库的备份。</a:t>
            </a:r>
          </a:p>
          <a:p>
            <a:pPr lvl="1">
              <a:lnSpc>
                <a:spcPct val="120000"/>
              </a:lnSpc>
            </a:pPr>
            <a:r>
              <a:rPr lang="zh-CN" altLang="en-US" b="1" dirty="0"/>
              <a:t>数据库集合</a:t>
            </a:r>
            <a:endParaRPr lang="en-US" altLang="zh-CN" b="1" dirty="0"/>
          </a:p>
          <a:p>
            <a:pPr lvl="2">
              <a:lnSpc>
                <a:spcPct val="120000"/>
              </a:lnSpc>
            </a:pPr>
            <a:r>
              <a:rPr lang="zh-CN" altLang="en-US" b="1" dirty="0"/>
              <a:t>系统包括若干个设计合理、满足应用需要的数据库。</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pic>
        <p:nvPicPr>
          <p:cNvPr id="8" name="Picture 2"/>
          <p:cNvPicPr>
            <a:picLocks noChangeAspect="1" noChangeArrowheads="1"/>
          </p:cNvPicPr>
          <p:nvPr/>
        </p:nvPicPr>
        <p:blipFill>
          <a:blip r:embed="rId2"/>
          <a:srcRect/>
          <a:stretch>
            <a:fillRect/>
          </a:stretch>
        </p:blipFill>
        <p:spPr bwMode="auto">
          <a:xfrm>
            <a:off x="6143304" y="1934800"/>
            <a:ext cx="2823295" cy="2900436"/>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1">
                                            <p:txEl>
                                              <p:pRg st="2" end="2"/>
                                            </p:txEl>
                                          </p:spTgt>
                                        </p:tgtEl>
                                        <p:attrNameLst>
                                          <p:attrName>style.visibility</p:attrName>
                                        </p:attrNameLst>
                                      </p:cBhvr>
                                      <p:to>
                                        <p:strVal val="visible"/>
                                      </p:to>
                                    </p:set>
                                    <p:anim calcmode="lin" valueType="num">
                                      <p:cBhvr additive="base">
                                        <p:cTn id="7" dur="500" fill="hold"/>
                                        <p:tgtEl>
                                          <p:spTgt spid="4506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61">
                                            <p:txEl>
                                              <p:pRg st="3" end="3"/>
                                            </p:txEl>
                                          </p:spTgt>
                                        </p:tgtEl>
                                        <p:attrNameLst>
                                          <p:attrName>style.visibility</p:attrName>
                                        </p:attrNameLst>
                                      </p:cBhvr>
                                      <p:to>
                                        <p:strVal val="visible"/>
                                      </p:to>
                                    </p:set>
                                    <p:anim calcmode="lin" valueType="num">
                                      <p:cBhvr additive="base">
                                        <p:cTn id="11" dur="500" fill="hold"/>
                                        <p:tgtEl>
                                          <p:spTgt spid="4506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6085" name="内容占位符 8"/>
          <p:cNvSpPr>
            <a:spLocks noGrp="1"/>
          </p:cNvSpPr>
          <p:nvPr>
            <p:ph idx="4294967295"/>
          </p:nvPr>
        </p:nvSpPr>
        <p:spPr bwMode="auto">
          <a:xfrm>
            <a:off x="0" y="968375"/>
            <a:ext cx="5026025" cy="49053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nSpc>
                <a:spcPct val="120000"/>
              </a:lnSpc>
              <a:spcBef>
                <a:spcPct val="0"/>
              </a:spcBef>
            </a:pPr>
            <a:r>
              <a:rPr lang="zh-CN" altLang="en-US" sz="2200" b="1" dirty="0"/>
              <a:t>数据库管理系统及相关软件</a:t>
            </a:r>
            <a:endParaRPr lang="en-US" altLang="zh-CN" sz="2200" b="1" dirty="0"/>
          </a:p>
          <a:p>
            <a:pPr lvl="2">
              <a:lnSpc>
                <a:spcPct val="120000"/>
              </a:lnSpc>
            </a:pPr>
            <a:r>
              <a:rPr lang="en-US" altLang="zh-CN" b="1" dirty="0"/>
              <a:t>DBMS</a:t>
            </a:r>
            <a:r>
              <a:rPr lang="zh-CN" altLang="en-US" b="1" dirty="0"/>
              <a:t>是为数据库建立、使用和维护而配置的软件，是</a:t>
            </a:r>
            <a:r>
              <a:rPr lang="en-US" altLang="zh-CN" b="1" dirty="0"/>
              <a:t>DBS</a:t>
            </a:r>
            <a:r>
              <a:rPr lang="zh-CN" altLang="en-US" b="1" dirty="0">
                <a:solidFill>
                  <a:srgbClr val="FF0000"/>
                </a:solidFill>
              </a:rPr>
              <a:t>核心部分</a:t>
            </a:r>
            <a:r>
              <a:rPr lang="zh-CN" altLang="en-US" b="1" dirty="0"/>
              <a:t>。</a:t>
            </a:r>
            <a:endParaRPr lang="en-US" altLang="zh-CN" b="1" dirty="0"/>
          </a:p>
          <a:p>
            <a:pPr lvl="2">
              <a:lnSpc>
                <a:spcPct val="120000"/>
              </a:lnSpc>
            </a:pPr>
            <a:r>
              <a:rPr lang="en-US" altLang="zh-CN" b="1" dirty="0"/>
              <a:t>DBMS</a:t>
            </a:r>
            <a:r>
              <a:rPr lang="zh-CN" altLang="en-US" b="1" dirty="0"/>
              <a:t>还要存储</a:t>
            </a:r>
            <a:r>
              <a:rPr lang="zh-CN" altLang="en-US" b="1" dirty="0">
                <a:solidFill>
                  <a:srgbClr val="FF0000"/>
                </a:solidFill>
              </a:rPr>
              <a:t>元数据</a:t>
            </a:r>
            <a:r>
              <a:rPr lang="zh-CN" altLang="en-US" b="1" dirty="0"/>
              <a:t>，也就是关于数据的数据。</a:t>
            </a:r>
          </a:p>
          <a:p>
            <a:pPr lvl="2">
              <a:lnSpc>
                <a:spcPct val="120000"/>
              </a:lnSpc>
            </a:pPr>
            <a:r>
              <a:rPr lang="zh-CN" altLang="en-US" b="1" dirty="0"/>
              <a:t>支持</a:t>
            </a:r>
            <a:r>
              <a:rPr lang="en-US" altLang="zh-CN" b="1" dirty="0"/>
              <a:t>DBMS</a:t>
            </a:r>
            <a:r>
              <a:rPr lang="zh-CN" altLang="en-US" b="1" dirty="0"/>
              <a:t>运行的操作系统、系统开发软件都是系统软件的组成。</a:t>
            </a:r>
          </a:p>
          <a:p>
            <a:pPr lvl="1">
              <a:lnSpc>
                <a:spcPct val="120000"/>
              </a:lnSpc>
            </a:pPr>
            <a:r>
              <a:rPr lang="zh-CN" altLang="en-US" sz="2200" b="1" dirty="0"/>
              <a:t>数据库管理员（</a:t>
            </a:r>
            <a:r>
              <a:rPr lang="en-US" altLang="zh-CN" sz="2200" b="1" dirty="0"/>
              <a:t>DBA</a:t>
            </a:r>
            <a:r>
              <a:rPr lang="zh-CN" altLang="en-US" sz="2200" b="1" dirty="0"/>
              <a:t>）</a:t>
            </a:r>
            <a:endParaRPr lang="en-US" altLang="zh-CN" sz="2200" b="1" dirty="0"/>
          </a:p>
          <a:p>
            <a:pPr lvl="2">
              <a:lnSpc>
                <a:spcPct val="120000"/>
              </a:lnSpc>
            </a:pPr>
            <a:r>
              <a:rPr lang="en-US" altLang="zh-CN" b="1" dirty="0"/>
              <a:t>DBMS</a:t>
            </a:r>
            <a:r>
              <a:rPr lang="zh-CN" altLang="en-US" b="1" dirty="0"/>
              <a:t>一般需要专人来对数据库进行管理，为数据库管理员。</a:t>
            </a:r>
          </a:p>
          <a:p>
            <a:pPr lvl="2">
              <a:lnSpc>
                <a:spcPct val="120000"/>
              </a:lnSpc>
            </a:pPr>
            <a:r>
              <a:rPr lang="en-US" altLang="zh-CN" b="1" dirty="0"/>
              <a:t>DBA</a:t>
            </a:r>
            <a:r>
              <a:rPr lang="zh-CN" altLang="en-US" b="1" dirty="0"/>
              <a:t>负责数据库系统建立、维护和管理。</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pic>
        <p:nvPicPr>
          <p:cNvPr id="8" name="Picture 2"/>
          <p:cNvPicPr>
            <a:picLocks noChangeAspect="1" noChangeArrowheads="1"/>
          </p:cNvPicPr>
          <p:nvPr/>
        </p:nvPicPr>
        <p:blipFill>
          <a:blip r:embed="rId2"/>
          <a:srcRect/>
          <a:stretch>
            <a:fillRect/>
          </a:stretch>
        </p:blipFill>
        <p:spPr bwMode="auto">
          <a:xfrm>
            <a:off x="5863505" y="1971133"/>
            <a:ext cx="2823295" cy="2900436"/>
          </a:xfrm>
          <a:prstGeom prst="rect">
            <a:avLst/>
          </a:prstGeom>
          <a:noFill/>
          <a:ln w="9525">
            <a:solidFill>
              <a:srgbClr val="FF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5">
                                            <p:txEl>
                                              <p:pRg st="4" end="4"/>
                                            </p:txEl>
                                          </p:spTgt>
                                        </p:tgtEl>
                                        <p:attrNameLst>
                                          <p:attrName>style.visibility</p:attrName>
                                        </p:attrNameLst>
                                      </p:cBhvr>
                                      <p:to>
                                        <p:strVal val="visible"/>
                                      </p:to>
                                    </p:set>
                                    <p:anim calcmode="lin" valueType="num">
                                      <p:cBhvr additive="base">
                                        <p:cTn id="7" dur="500" fill="hold"/>
                                        <p:tgtEl>
                                          <p:spTgt spid="4608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5">
                                            <p:txEl>
                                              <p:pRg st="5" end="5"/>
                                            </p:txEl>
                                          </p:spTgt>
                                        </p:tgtEl>
                                        <p:attrNameLst>
                                          <p:attrName>style.visibility</p:attrName>
                                        </p:attrNameLst>
                                      </p:cBhvr>
                                      <p:to>
                                        <p:strVal val="visible"/>
                                      </p:to>
                                    </p:set>
                                    <p:anim calcmode="lin" valueType="num">
                                      <p:cBhvr additive="base">
                                        <p:cTn id="11" dur="500" fill="hold"/>
                                        <p:tgtEl>
                                          <p:spTgt spid="4608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5">
                                            <p:txEl>
                                              <p:pRg st="6" end="6"/>
                                            </p:txEl>
                                          </p:spTgt>
                                        </p:tgtEl>
                                        <p:attrNameLst>
                                          <p:attrName>style.visibility</p:attrName>
                                        </p:attrNameLst>
                                      </p:cBhvr>
                                      <p:to>
                                        <p:strVal val="visible"/>
                                      </p:to>
                                    </p:set>
                                    <p:anim calcmode="lin" valueType="num">
                                      <p:cBhvr additive="base">
                                        <p:cTn id="15" dur="500" fill="hold"/>
                                        <p:tgtEl>
                                          <p:spTgt spid="4608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6085" name="内容占位符 8"/>
          <p:cNvSpPr>
            <a:spLocks noGrp="1"/>
          </p:cNvSpPr>
          <p:nvPr>
            <p:ph idx="4294967295"/>
          </p:nvPr>
        </p:nvSpPr>
        <p:spPr bwMode="auto">
          <a:xfrm>
            <a:off x="0" y="968375"/>
            <a:ext cx="5275263" cy="396398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lvl="1">
              <a:lnSpc>
                <a:spcPct val="120000"/>
              </a:lnSpc>
            </a:pPr>
            <a:r>
              <a:rPr lang="zh-CN" altLang="en-US" sz="2200" b="1" dirty="0"/>
              <a:t>用户</a:t>
            </a:r>
            <a:endParaRPr lang="en-US" altLang="zh-CN" sz="2200" b="1" dirty="0"/>
          </a:p>
          <a:p>
            <a:pPr lvl="2">
              <a:lnSpc>
                <a:spcPct val="120000"/>
              </a:lnSpc>
            </a:pPr>
            <a:r>
              <a:rPr lang="zh-CN" altLang="en-US" b="1" dirty="0"/>
              <a:t>一类是最终用户，主要对数据库进行联机查询或通过数据库应用系统提供的界面来使用数据库，这些界面包括菜单、表格、图形和报表；</a:t>
            </a:r>
          </a:p>
          <a:p>
            <a:pPr lvl="2">
              <a:lnSpc>
                <a:spcPct val="120000"/>
              </a:lnSpc>
            </a:pPr>
            <a:r>
              <a:rPr lang="zh-CN" altLang="en-US" b="1" dirty="0"/>
              <a:t>另一类是专业用户，即应用程序员，他们负责设计应用系统的程序模块，对数据库进行操作。</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pic>
        <p:nvPicPr>
          <p:cNvPr id="8" name="Picture 2"/>
          <p:cNvPicPr>
            <a:picLocks noChangeAspect="1" noChangeArrowheads="1"/>
          </p:cNvPicPr>
          <p:nvPr/>
        </p:nvPicPr>
        <p:blipFill>
          <a:blip r:embed="rId2"/>
          <a:srcRect/>
          <a:stretch>
            <a:fillRect/>
          </a:stretch>
        </p:blipFill>
        <p:spPr bwMode="auto">
          <a:xfrm>
            <a:off x="6018613" y="2031782"/>
            <a:ext cx="2823295" cy="2900436"/>
          </a:xfrm>
          <a:prstGeom prst="rect">
            <a:avLst/>
          </a:prstGeom>
          <a:noFill/>
          <a:ln w="9525">
            <a:solidFill>
              <a:srgbClr val="FF0000"/>
            </a:solidFill>
            <a:miter lim="800000"/>
            <a:headEnd/>
            <a:tailEnd/>
          </a:ln>
        </p:spPr>
      </p:pic>
    </p:spTree>
    <p:extLst>
      <p:ext uri="{BB962C8B-B14F-4D97-AF65-F5344CB8AC3E}">
        <p14:creationId xmlns:p14="http://schemas.microsoft.com/office/powerpoint/2010/main" val="247081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 calcmode="lin" valueType="num">
                                      <p:cBhvr additive="base">
                                        <p:cTn id="7" dur="500" fill="hold"/>
                                        <p:tgtEl>
                                          <p:spTgt spid="460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5">
                                            <p:txEl>
                                              <p:pRg st="1" end="1"/>
                                            </p:txEl>
                                          </p:spTgt>
                                        </p:tgtEl>
                                        <p:attrNameLst>
                                          <p:attrName>style.visibility</p:attrName>
                                        </p:attrNameLst>
                                      </p:cBhvr>
                                      <p:to>
                                        <p:strVal val="visible"/>
                                      </p:to>
                                    </p:set>
                                    <p:anim calcmode="lin" valueType="num">
                                      <p:cBhvr additive="base">
                                        <p:cTn id="11" dur="500" fill="hold"/>
                                        <p:tgtEl>
                                          <p:spTgt spid="4608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5">
                                            <p:txEl>
                                              <p:pRg st="2" end="2"/>
                                            </p:txEl>
                                          </p:spTgt>
                                        </p:tgtEl>
                                        <p:attrNameLst>
                                          <p:attrName>style.visibility</p:attrName>
                                        </p:attrNameLst>
                                      </p:cBhvr>
                                      <p:to>
                                        <p:strVal val="visible"/>
                                      </p:to>
                                    </p:set>
                                    <p:anim calcmode="lin" valueType="num">
                                      <p:cBhvr additive="base">
                                        <p:cTn id="15" dur="500" fill="hold"/>
                                        <p:tgtEl>
                                          <p:spTgt spid="4608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7109" name="内容占位符 8"/>
          <p:cNvSpPr>
            <a:spLocks noGrp="1"/>
          </p:cNvSpPr>
          <p:nvPr>
            <p:ph idx="4294967295"/>
          </p:nvPr>
        </p:nvSpPr>
        <p:spPr bwMode="auto">
          <a:xfrm>
            <a:off x="457200" y="968375"/>
            <a:ext cx="8686800" cy="50022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20000"/>
              </a:lnSpc>
              <a:spcBef>
                <a:spcPct val="0"/>
              </a:spcBef>
            </a:pPr>
            <a:r>
              <a:rPr lang="zh-CN" altLang="en-US" sz="2400" dirty="0"/>
              <a:t>数据库管理员（</a:t>
            </a:r>
            <a:r>
              <a:rPr lang="en-US" altLang="zh-CN" sz="2400" dirty="0"/>
              <a:t>DBA</a:t>
            </a:r>
            <a:r>
              <a:rPr lang="zh-CN" altLang="en-US" sz="2400" dirty="0"/>
              <a:t>）职责</a:t>
            </a:r>
            <a:endParaRPr lang="en-US" altLang="zh-CN" sz="2400" dirty="0"/>
          </a:p>
          <a:p>
            <a:pPr lvl="1">
              <a:lnSpc>
                <a:spcPct val="120000"/>
              </a:lnSpc>
              <a:spcBef>
                <a:spcPts val="600"/>
              </a:spcBef>
            </a:pPr>
            <a:r>
              <a:rPr lang="zh-CN" altLang="en-US" sz="2000" dirty="0"/>
              <a:t>决定数据库中的信息内容和结构</a:t>
            </a:r>
          </a:p>
          <a:p>
            <a:pPr lvl="1">
              <a:lnSpc>
                <a:spcPct val="120000"/>
              </a:lnSpc>
              <a:spcBef>
                <a:spcPts val="600"/>
              </a:spcBef>
            </a:pPr>
            <a:r>
              <a:rPr lang="zh-CN" altLang="en-US" sz="2000" dirty="0"/>
              <a:t>决定数据库的存储结构和存取策略</a:t>
            </a:r>
          </a:p>
          <a:p>
            <a:pPr lvl="1">
              <a:lnSpc>
                <a:spcPct val="120000"/>
              </a:lnSpc>
              <a:spcBef>
                <a:spcPts val="600"/>
              </a:spcBef>
            </a:pPr>
            <a:r>
              <a:rPr lang="zh-CN" altLang="en-US" sz="2000" dirty="0"/>
              <a:t>定义数据的安全性要求和完整性约束条件</a:t>
            </a:r>
          </a:p>
          <a:p>
            <a:pPr lvl="1">
              <a:lnSpc>
                <a:spcPct val="120000"/>
              </a:lnSpc>
              <a:spcBef>
                <a:spcPts val="600"/>
              </a:spcBef>
            </a:pPr>
            <a:r>
              <a:rPr lang="zh-CN" altLang="en-US" sz="2000" dirty="0"/>
              <a:t>监控数据库的使用和运行</a:t>
            </a:r>
          </a:p>
          <a:p>
            <a:pPr lvl="2">
              <a:lnSpc>
                <a:spcPct val="120000"/>
              </a:lnSpc>
              <a:spcBef>
                <a:spcPct val="0"/>
              </a:spcBef>
            </a:pPr>
            <a:r>
              <a:rPr lang="zh-CN" altLang="en-US" sz="1600" b="1" dirty="0"/>
              <a:t>周期性转储数据库：数据文件</a:t>
            </a:r>
            <a:r>
              <a:rPr lang="en-US" altLang="zh-CN" sz="1600" b="1" dirty="0"/>
              <a:t>+</a:t>
            </a:r>
            <a:r>
              <a:rPr lang="zh-CN" altLang="en-US" sz="1600" b="1" dirty="0"/>
              <a:t>日志文件</a:t>
            </a:r>
          </a:p>
          <a:p>
            <a:pPr lvl="2">
              <a:lnSpc>
                <a:spcPct val="120000"/>
              </a:lnSpc>
              <a:spcBef>
                <a:spcPct val="0"/>
              </a:spcBef>
            </a:pPr>
            <a:r>
              <a:rPr lang="zh-CN" altLang="en-US" sz="1600" b="1" dirty="0"/>
              <a:t>系统故障恢复</a:t>
            </a:r>
          </a:p>
          <a:p>
            <a:pPr lvl="2">
              <a:lnSpc>
                <a:spcPct val="120000"/>
              </a:lnSpc>
              <a:spcBef>
                <a:spcPct val="0"/>
              </a:spcBef>
            </a:pPr>
            <a:r>
              <a:rPr lang="zh-CN" altLang="en-US" sz="1600" b="1" dirty="0"/>
              <a:t>介质故障恢复</a:t>
            </a:r>
          </a:p>
          <a:p>
            <a:pPr lvl="2">
              <a:lnSpc>
                <a:spcPct val="120000"/>
              </a:lnSpc>
              <a:spcBef>
                <a:spcPct val="0"/>
              </a:spcBef>
            </a:pPr>
            <a:r>
              <a:rPr lang="zh-CN" altLang="en-US" sz="1600" b="1" dirty="0"/>
              <a:t>监视审计文件</a:t>
            </a:r>
          </a:p>
          <a:p>
            <a:pPr lvl="1">
              <a:lnSpc>
                <a:spcPct val="120000"/>
              </a:lnSpc>
              <a:spcBef>
                <a:spcPts val="600"/>
              </a:spcBef>
            </a:pPr>
            <a:r>
              <a:rPr lang="zh-CN" altLang="en-US" sz="2000" dirty="0"/>
              <a:t>数据库的改进和重组</a:t>
            </a:r>
          </a:p>
          <a:p>
            <a:pPr lvl="2">
              <a:lnSpc>
                <a:spcPct val="120000"/>
              </a:lnSpc>
              <a:spcBef>
                <a:spcPct val="0"/>
              </a:spcBef>
            </a:pPr>
            <a:r>
              <a:rPr lang="zh-CN" altLang="en-US" sz="1600" b="1" dirty="0"/>
              <a:t>性能监控和调优</a:t>
            </a:r>
          </a:p>
          <a:p>
            <a:pPr lvl="2">
              <a:lnSpc>
                <a:spcPct val="120000"/>
              </a:lnSpc>
              <a:spcBef>
                <a:spcPct val="0"/>
              </a:spcBef>
            </a:pPr>
            <a:r>
              <a:rPr lang="zh-CN" altLang="en-US" sz="1600" b="1" dirty="0"/>
              <a:t>数据重组</a:t>
            </a:r>
          </a:p>
          <a:p>
            <a:pPr lvl="1">
              <a:lnSpc>
                <a:spcPct val="120000"/>
              </a:lnSpc>
              <a:spcBef>
                <a:spcPts val="600"/>
              </a:spcBef>
            </a:pPr>
            <a:r>
              <a:rPr lang="zh-CN" altLang="en-US" sz="2000" dirty="0"/>
              <a:t>数据库重构</a:t>
            </a:r>
          </a:p>
          <a:p>
            <a:pPr lvl="2">
              <a:lnSpc>
                <a:spcPct val="120000"/>
              </a:lnSpc>
            </a:pP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物理组成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144982"/>
            <a:ext cx="3619500" cy="2945389"/>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4512" y="968375"/>
            <a:ext cx="1593273" cy="15932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9">
                                            <p:txEl>
                                              <p:pRg st="4" end="4"/>
                                            </p:txEl>
                                          </p:spTgt>
                                        </p:tgtEl>
                                        <p:attrNameLst>
                                          <p:attrName>style.visibility</p:attrName>
                                        </p:attrNameLst>
                                      </p:cBhvr>
                                      <p:to>
                                        <p:strVal val="visible"/>
                                      </p:to>
                                    </p:set>
                                    <p:anim calcmode="lin" valueType="num">
                                      <p:cBhvr additive="base">
                                        <p:cTn id="7" dur="500" fill="hold"/>
                                        <p:tgtEl>
                                          <p:spTgt spid="4710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9">
                                            <p:txEl>
                                              <p:pRg st="5" end="5"/>
                                            </p:txEl>
                                          </p:spTgt>
                                        </p:tgtEl>
                                        <p:attrNameLst>
                                          <p:attrName>style.visibility</p:attrName>
                                        </p:attrNameLst>
                                      </p:cBhvr>
                                      <p:to>
                                        <p:strVal val="visible"/>
                                      </p:to>
                                    </p:set>
                                    <p:anim calcmode="lin" valueType="num">
                                      <p:cBhvr additive="base">
                                        <p:cTn id="11" dur="500" fill="hold"/>
                                        <p:tgtEl>
                                          <p:spTgt spid="4710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9">
                                            <p:txEl>
                                              <p:pRg st="6" end="6"/>
                                            </p:txEl>
                                          </p:spTgt>
                                        </p:tgtEl>
                                        <p:attrNameLst>
                                          <p:attrName>style.visibility</p:attrName>
                                        </p:attrNameLst>
                                      </p:cBhvr>
                                      <p:to>
                                        <p:strVal val="visible"/>
                                      </p:to>
                                    </p:set>
                                    <p:anim calcmode="lin" valueType="num">
                                      <p:cBhvr additive="base">
                                        <p:cTn id="15" dur="500" fill="hold"/>
                                        <p:tgtEl>
                                          <p:spTgt spid="4710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109">
                                            <p:txEl>
                                              <p:pRg st="7" end="7"/>
                                            </p:txEl>
                                          </p:spTgt>
                                        </p:tgtEl>
                                        <p:attrNameLst>
                                          <p:attrName>style.visibility</p:attrName>
                                        </p:attrNameLst>
                                      </p:cBhvr>
                                      <p:to>
                                        <p:strVal val="visible"/>
                                      </p:to>
                                    </p:set>
                                    <p:anim calcmode="lin" valueType="num">
                                      <p:cBhvr additive="base">
                                        <p:cTn id="19" dur="500" fill="hold"/>
                                        <p:tgtEl>
                                          <p:spTgt spid="4710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109">
                                            <p:txEl>
                                              <p:pRg st="8" end="8"/>
                                            </p:txEl>
                                          </p:spTgt>
                                        </p:tgtEl>
                                        <p:attrNameLst>
                                          <p:attrName>style.visibility</p:attrName>
                                        </p:attrNameLst>
                                      </p:cBhvr>
                                      <p:to>
                                        <p:strVal val="visible"/>
                                      </p:to>
                                    </p:set>
                                    <p:anim calcmode="lin" valueType="num">
                                      <p:cBhvr additive="base">
                                        <p:cTn id="23" dur="500" fill="hold"/>
                                        <p:tgtEl>
                                          <p:spTgt spid="4710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7109">
                                            <p:txEl>
                                              <p:pRg st="9" end="9"/>
                                            </p:txEl>
                                          </p:spTgt>
                                        </p:tgtEl>
                                        <p:attrNameLst>
                                          <p:attrName>style.visibility</p:attrName>
                                        </p:attrNameLst>
                                      </p:cBhvr>
                                      <p:to>
                                        <p:strVal val="visible"/>
                                      </p:to>
                                    </p:set>
                                    <p:anim calcmode="lin" valueType="num">
                                      <p:cBhvr additive="base">
                                        <p:cTn id="29" dur="500" fill="hold"/>
                                        <p:tgtEl>
                                          <p:spTgt spid="4710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9">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7109">
                                            <p:txEl>
                                              <p:pRg st="10" end="10"/>
                                            </p:txEl>
                                          </p:spTgt>
                                        </p:tgtEl>
                                        <p:attrNameLst>
                                          <p:attrName>style.visibility</p:attrName>
                                        </p:attrNameLst>
                                      </p:cBhvr>
                                      <p:to>
                                        <p:strVal val="visible"/>
                                      </p:to>
                                    </p:set>
                                    <p:anim calcmode="lin" valueType="num">
                                      <p:cBhvr additive="base">
                                        <p:cTn id="33" dur="500" fill="hold"/>
                                        <p:tgtEl>
                                          <p:spTgt spid="47109">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109">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7109">
                                            <p:txEl>
                                              <p:pRg st="11" end="11"/>
                                            </p:txEl>
                                          </p:spTgt>
                                        </p:tgtEl>
                                        <p:attrNameLst>
                                          <p:attrName>style.visibility</p:attrName>
                                        </p:attrNameLst>
                                      </p:cBhvr>
                                      <p:to>
                                        <p:strVal val="visible"/>
                                      </p:to>
                                    </p:set>
                                    <p:anim calcmode="lin" valueType="num">
                                      <p:cBhvr additive="base">
                                        <p:cTn id="37" dur="500" fill="hold"/>
                                        <p:tgtEl>
                                          <p:spTgt spid="47109">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7109">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7109">
                                            <p:txEl>
                                              <p:pRg st="12" end="12"/>
                                            </p:txEl>
                                          </p:spTgt>
                                        </p:tgtEl>
                                        <p:attrNameLst>
                                          <p:attrName>style.visibility</p:attrName>
                                        </p:attrNameLst>
                                      </p:cBhvr>
                                      <p:to>
                                        <p:strVal val="visible"/>
                                      </p:to>
                                    </p:set>
                                    <p:anim calcmode="lin" valueType="num">
                                      <p:cBhvr additive="base">
                                        <p:cTn id="41" dur="500" fill="hold"/>
                                        <p:tgtEl>
                                          <p:spTgt spid="47109">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710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8133" name="内容占位符 8"/>
          <p:cNvSpPr>
            <a:spLocks noGrp="1"/>
          </p:cNvSpPr>
          <p:nvPr>
            <p:ph idx="4294967295"/>
          </p:nvPr>
        </p:nvSpPr>
        <p:spPr bwMode="auto">
          <a:xfrm>
            <a:off x="806450" y="1273175"/>
            <a:ext cx="8337550" cy="43799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sz="2400" dirty="0">
                <a:solidFill>
                  <a:srgbClr val="000000"/>
                </a:solidFill>
                <a:latin typeface="Times New Roman" pitchFamily="18" charset="0"/>
              </a:rPr>
              <a:t>根据计算机系统的结构不同，数据库系统结构可分为：</a:t>
            </a:r>
            <a:endParaRPr lang="zh-CN" altLang="en-US" sz="2400" dirty="0"/>
          </a:p>
          <a:p>
            <a:pPr lvl="1"/>
            <a:r>
              <a:rPr lang="zh-CN" altLang="en-US" sz="2000" b="1" dirty="0">
                <a:solidFill>
                  <a:srgbClr val="000000"/>
                </a:solidFill>
                <a:latin typeface="Times New Roman" pitchFamily="18" charset="0"/>
              </a:rPr>
              <a:t>集中式</a:t>
            </a:r>
          </a:p>
          <a:p>
            <a:pPr lvl="1"/>
            <a:r>
              <a:rPr lang="zh-CN" altLang="en-US" sz="2000" b="1" dirty="0">
                <a:solidFill>
                  <a:srgbClr val="000000"/>
                </a:solidFill>
                <a:latin typeface="Times New Roman" pitchFamily="18" charset="0"/>
              </a:rPr>
              <a:t>客户机／服务器式</a:t>
            </a:r>
          </a:p>
          <a:p>
            <a:pPr lvl="1"/>
            <a:r>
              <a:rPr lang="zh-CN" altLang="en-US" sz="2000" b="1" dirty="0">
                <a:solidFill>
                  <a:srgbClr val="000000"/>
                </a:solidFill>
                <a:latin typeface="Times New Roman" pitchFamily="18" charset="0"/>
              </a:rPr>
              <a:t>并行式</a:t>
            </a:r>
          </a:p>
          <a:p>
            <a:pPr lvl="1"/>
            <a:r>
              <a:rPr lang="zh-CN" altLang="en-US" sz="2000" b="1" dirty="0">
                <a:solidFill>
                  <a:srgbClr val="000000"/>
                </a:solidFill>
                <a:latin typeface="Times New Roman" pitchFamily="18" charset="0"/>
              </a:rPr>
              <a:t>分布式</a:t>
            </a:r>
          </a:p>
          <a:p>
            <a:pPr lvl="1"/>
            <a:r>
              <a:rPr lang="zh-CN" altLang="en-US" sz="2000" b="1" dirty="0">
                <a:solidFill>
                  <a:srgbClr val="000000"/>
                </a:solidFill>
                <a:latin typeface="Times New Roman" pitchFamily="18" charset="0"/>
              </a:rPr>
              <a:t>基于互联网</a:t>
            </a:r>
          </a:p>
          <a:p>
            <a:pPr lvl="2">
              <a:lnSpc>
                <a:spcPct val="120000"/>
              </a:lnSpc>
            </a:pP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7" y="105103"/>
            <a:ext cx="242548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078" name="内容占位符 8"/>
          <p:cNvSpPr>
            <a:spLocks noGrp="1"/>
          </p:cNvSpPr>
          <p:nvPr>
            <p:ph idx="4294967295"/>
          </p:nvPr>
        </p:nvSpPr>
        <p:spPr bwMode="auto">
          <a:xfrm>
            <a:off x="0" y="1398588"/>
            <a:ext cx="3717925" cy="44069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sz="2400" dirty="0"/>
              <a:t>集中式</a:t>
            </a:r>
            <a:endParaRPr lang="en-US" altLang="zh-CN" sz="2400" dirty="0"/>
          </a:p>
          <a:p>
            <a:pPr lvl="1"/>
            <a:r>
              <a:rPr lang="zh-CN" altLang="en-US" sz="2000" b="1" dirty="0">
                <a:solidFill>
                  <a:srgbClr val="000000"/>
                </a:solidFill>
                <a:latin typeface="宋体" charset="-122"/>
              </a:rPr>
              <a:t>不但数据是集中的，数据的管理也是集中的</a:t>
            </a:r>
            <a:endParaRPr lang="en-US" altLang="zh-CN" sz="2000" b="1" dirty="0">
              <a:solidFill>
                <a:srgbClr val="000000"/>
              </a:solidFill>
              <a:latin typeface="宋体" charset="-122"/>
            </a:endParaRPr>
          </a:p>
          <a:p>
            <a:pPr lvl="1"/>
            <a:r>
              <a:rPr lang="zh-CN" altLang="en-US" sz="2000" b="1" dirty="0">
                <a:solidFill>
                  <a:srgbClr val="000000"/>
                </a:solidFill>
                <a:latin typeface="宋体" charset="-122"/>
              </a:rPr>
              <a:t>数据库系统的所有功能，从形式的用户接口到</a:t>
            </a:r>
            <a:r>
              <a:rPr lang="en-US" altLang="zh-CN" sz="2000" b="1" dirty="0">
                <a:solidFill>
                  <a:srgbClr val="000000"/>
                </a:solidFill>
                <a:latin typeface="宋体" charset="-122"/>
              </a:rPr>
              <a:t>DBMS</a:t>
            </a:r>
            <a:r>
              <a:rPr lang="zh-CN" altLang="en-US" sz="2000" b="1" dirty="0">
                <a:solidFill>
                  <a:srgbClr val="000000"/>
                </a:solidFill>
                <a:latin typeface="宋体" charset="-122"/>
              </a:rPr>
              <a:t>核心都集中在</a:t>
            </a:r>
            <a:r>
              <a:rPr lang="en-US" altLang="zh-CN" sz="2000" b="1" dirty="0">
                <a:solidFill>
                  <a:srgbClr val="000000"/>
                </a:solidFill>
                <a:latin typeface="宋体" charset="-122"/>
              </a:rPr>
              <a:t>DBMS</a:t>
            </a:r>
            <a:r>
              <a:rPr lang="zh-CN" altLang="en-US" sz="2000" b="1" dirty="0">
                <a:solidFill>
                  <a:srgbClr val="000000"/>
                </a:solidFill>
                <a:latin typeface="宋体" charset="-122"/>
              </a:rPr>
              <a:t>所在的计算机上。</a:t>
            </a:r>
            <a:endParaRPr lang="zh-CN" altLang="en-US" sz="2000" b="1" dirty="0">
              <a:solidFill>
                <a:srgbClr val="000000"/>
              </a:solidFill>
              <a:latin typeface="Times New Roman" pitchFamily="18" charset="0"/>
            </a:endParaRPr>
          </a:p>
          <a:p>
            <a:pPr lvl="2"/>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graphicFrame>
        <p:nvGraphicFramePr>
          <p:cNvPr id="3074" name="Object 2"/>
          <p:cNvGraphicFramePr>
            <a:graphicFrameLocks noChangeAspect="1"/>
          </p:cNvGraphicFramePr>
          <p:nvPr>
            <p:extLst>
              <p:ext uri="{D42A27DB-BD31-4B8C-83A1-F6EECF244321}">
                <p14:modId xmlns:p14="http://schemas.microsoft.com/office/powerpoint/2010/main" val="1707571249"/>
              </p:ext>
            </p:extLst>
          </p:nvPr>
        </p:nvGraphicFramePr>
        <p:xfrm>
          <a:off x="4818856" y="1598901"/>
          <a:ext cx="3857625" cy="3784600"/>
        </p:xfrm>
        <a:graphic>
          <a:graphicData uri="http://schemas.openxmlformats.org/presentationml/2006/ole">
            <mc:AlternateContent xmlns:mc="http://schemas.openxmlformats.org/markup-compatibility/2006">
              <mc:Choice xmlns:v="urn:schemas-microsoft-com:vml" Requires="v">
                <p:oleObj spid="_x0000_s5122" name="Visio" r:id="rId3" imgW="1942727" imgH="1906856" progId="Visio.Drawing.11">
                  <p:embed/>
                </p:oleObj>
              </mc:Choice>
              <mc:Fallback>
                <p:oleObj name="Visio" r:id="rId3" imgW="1942727" imgH="1906856"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856" y="1598901"/>
                        <a:ext cx="3857625" cy="378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AutoShape 10"/>
          <p:cNvSpPr>
            <a:spLocks noChangeArrowheads="1"/>
          </p:cNvSpPr>
          <p:nvPr/>
        </p:nvSpPr>
        <p:spPr bwMode="gray">
          <a:xfrm>
            <a:off x="4571057" y="105103"/>
            <a:ext cx="242548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102" name="内容占位符 8"/>
          <p:cNvSpPr>
            <a:spLocks noGrp="1"/>
          </p:cNvSpPr>
          <p:nvPr>
            <p:ph idx="4294967295"/>
          </p:nvPr>
        </p:nvSpPr>
        <p:spPr bwMode="auto">
          <a:xfrm>
            <a:off x="0" y="968375"/>
            <a:ext cx="3717925" cy="52276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sz="2400" dirty="0"/>
              <a:t>客户机</a:t>
            </a:r>
            <a:r>
              <a:rPr lang="en-US" altLang="zh-CN" sz="2400" dirty="0"/>
              <a:t>/</a:t>
            </a:r>
            <a:r>
              <a:rPr lang="zh-CN" altLang="en-US" sz="2400" dirty="0"/>
              <a:t>服务器</a:t>
            </a:r>
            <a:endParaRPr lang="en-US" altLang="zh-CN" sz="2400" dirty="0"/>
          </a:p>
          <a:p>
            <a:pPr lvl="1"/>
            <a:r>
              <a:rPr lang="zh-CN" altLang="en-US" sz="2000" b="1" dirty="0"/>
              <a:t>数据库系统功能分为前端和后端。</a:t>
            </a:r>
            <a:r>
              <a:rPr lang="zh-CN" altLang="en-US" sz="2000" b="1" dirty="0">
                <a:solidFill>
                  <a:srgbClr val="FF0000"/>
                </a:solidFill>
              </a:rPr>
              <a:t>前端</a:t>
            </a:r>
            <a:r>
              <a:rPr lang="zh-CN" altLang="en-US" sz="2000" b="1" dirty="0"/>
              <a:t>包括图形用户界面、表格生成、报表处理等工具；</a:t>
            </a:r>
            <a:r>
              <a:rPr lang="zh-CN" altLang="en-US" sz="2000" b="1" dirty="0">
                <a:solidFill>
                  <a:srgbClr val="FF0000"/>
                </a:solidFill>
              </a:rPr>
              <a:t>后端</a:t>
            </a:r>
            <a:r>
              <a:rPr lang="zh-CN" altLang="en-US" sz="2000" b="1" dirty="0"/>
              <a:t>负责存取结构、查询计算和优化、并发控制及故障恢复等。</a:t>
            </a:r>
            <a:endParaRPr lang="en-US" altLang="zh-CN" sz="2000" b="1" dirty="0"/>
          </a:p>
          <a:p>
            <a:pPr lvl="1"/>
            <a:r>
              <a:rPr lang="zh-CN" altLang="en-US" sz="2000" b="1" dirty="0"/>
              <a:t>前端与后端通过</a:t>
            </a:r>
            <a:r>
              <a:rPr lang="en-US" altLang="zh-CN" sz="2000" b="1" dirty="0"/>
              <a:t>SQL</a:t>
            </a:r>
            <a:r>
              <a:rPr lang="zh-CN" altLang="en-US" sz="2000" b="1" dirty="0"/>
              <a:t>或应用程序来接口。</a:t>
            </a:r>
            <a:endParaRPr lang="en-US" altLang="zh-CN" sz="2000" b="1" dirty="0"/>
          </a:p>
          <a:p>
            <a:pPr lvl="1"/>
            <a:r>
              <a:rPr lang="zh-CN" altLang="en-US" sz="2000" b="1" dirty="0"/>
              <a:t>客户机主要负责数据表示服务，而服务器主要负责数据库服务。</a:t>
            </a:r>
            <a:endParaRPr lang="zh-CN" altLang="en-US" sz="2000" b="1" dirty="0">
              <a:solidFill>
                <a:srgbClr val="000000"/>
              </a:solidFill>
              <a:latin typeface="Times New Roman" pitchFamily="18" charset="0"/>
            </a:endParaRPr>
          </a:p>
          <a:p>
            <a:pPr lvl="2"/>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graphicFrame>
        <p:nvGraphicFramePr>
          <p:cNvPr id="4098" name="Object 3"/>
          <p:cNvGraphicFramePr>
            <a:graphicFrameLocks noChangeAspect="1"/>
          </p:cNvGraphicFramePr>
          <p:nvPr>
            <p:extLst>
              <p:ext uri="{D42A27DB-BD31-4B8C-83A1-F6EECF244321}">
                <p14:modId xmlns:p14="http://schemas.microsoft.com/office/powerpoint/2010/main" val="1779894108"/>
              </p:ext>
            </p:extLst>
          </p:nvPr>
        </p:nvGraphicFramePr>
        <p:xfrm>
          <a:off x="4302095" y="1843521"/>
          <a:ext cx="4281488" cy="3857625"/>
        </p:xfrm>
        <a:graphic>
          <a:graphicData uri="http://schemas.openxmlformats.org/presentationml/2006/ole">
            <mc:AlternateContent xmlns:mc="http://schemas.openxmlformats.org/markup-compatibility/2006">
              <mc:Choice xmlns:v="urn:schemas-microsoft-com:vml" Requires="v">
                <p:oleObj spid="_x0000_s6146" name="Visio" r:id="rId3" imgW="2198884" imgH="1981643" progId="Visio.Drawing.11">
                  <p:embed/>
                </p:oleObj>
              </mc:Choice>
              <mc:Fallback>
                <p:oleObj name="Visio" r:id="rId3" imgW="2198884" imgH="198164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2095" y="1843521"/>
                        <a:ext cx="4281488"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10"/>
          <p:cNvSpPr>
            <a:spLocks noChangeArrowheads="1"/>
          </p:cNvSpPr>
          <p:nvPr/>
        </p:nvSpPr>
        <p:spPr bwMode="gray">
          <a:xfrm>
            <a:off x="4571057" y="105103"/>
            <a:ext cx="242548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9157" name="内容占位符 8"/>
          <p:cNvSpPr>
            <a:spLocks noGrp="1"/>
          </p:cNvSpPr>
          <p:nvPr>
            <p:ph idx="4294967295"/>
          </p:nvPr>
        </p:nvSpPr>
        <p:spPr bwMode="auto">
          <a:xfrm>
            <a:off x="0" y="968375"/>
            <a:ext cx="3717925" cy="52276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sz="2400" dirty="0"/>
              <a:t>并行数据库系统</a:t>
            </a:r>
            <a:endParaRPr lang="en-US" altLang="zh-CN" sz="2400" dirty="0"/>
          </a:p>
          <a:p>
            <a:pPr lvl="1"/>
            <a:r>
              <a:rPr lang="zh-CN" altLang="en-US" sz="2000" b="1" dirty="0"/>
              <a:t>并行体系结构的数据库是物理上连在一起的</a:t>
            </a:r>
            <a:r>
              <a:rPr lang="en-US" altLang="zh-CN" sz="2000" b="1" dirty="0"/>
              <a:t>CPU.</a:t>
            </a:r>
          </a:p>
          <a:p>
            <a:pPr lvl="1"/>
            <a:r>
              <a:rPr lang="zh-CN" altLang="en-US" sz="2000" b="1" dirty="0"/>
              <a:t>分为基本结构：</a:t>
            </a:r>
          </a:p>
          <a:p>
            <a:pPr lvl="2">
              <a:lnSpc>
                <a:spcPct val="120000"/>
              </a:lnSpc>
            </a:pPr>
            <a:r>
              <a:rPr lang="zh-CN" altLang="en-US" sz="1600" b="1" dirty="0">
                <a:solidFill>
                  <a:srgbClr val="FF0000"/>
                </a:solidFill>
              </a:rPr>
              <a:t>共享内存</a:t>
            </a:r>
            <a:r>
              <a:rPr lang="zh-CN" altLang="en-US" sz="1600" b="1" dirty="0"/>
              <a:t>（主存储器）结构（</a:t>
            </a:r>
            <a:r>
              <a:rPr lang="en-US" altLang="zh-CN" sz="1600" b="1" dirty="0" err="1"/>
              <a:t>Shareed_Memory</a:t>
            </a:r>
            <a:r>
              <a:rPr lang="zh-CN" altLang="en-US" sz="1600" b="1" dirty="0"/>
              <a:t>，简称</a:t>
            </a:r>
            <a:r>
              <a:rPr lang="en-US" altLang="zh-CN" sz="1600" b="1" dirty="0"/>
              <a:t>SM</a:t>
            </a:r>
            <a:r>
              <a:rPr lang="zh-CN" altLang="en-US" sz="1600" b="1" dirty="0"/>
              <a:t>结构）</a:t>
            </a:r>
          </a:p>
          <a:p>
            <a:pPr lvl="2">
              <a:lnSpc>
                <a:spcPct val="120000"/>
              </a:lnSpc>
            </a:pPr>
            <a:r>
              <a:rPr lang="zh-CN" altLang="en-US" sz="1600" b="1" dirty="0">
                <a:solidFill>
                  <a:srgbClr val="FF0000"/>
                </a:solidFill>
              </a:rPr>
              <a:t>共享磁盘结构 </a:t>
            </a:r>
            <a:r>
              <a:rPr lang="zh-CN" altLang="en-US" sz="1600" b="1" dirty="0"/>
              <a:t>（</a:t>
            </a:r>
            <a:r>
              <a:rPr lang="en-US" altLang="zh-CN" sz="1600" b="1" dirty="0"/>
              <a:t>Shared_ Disk</a:t>
            </a:r>
            <a:r>
              <a:rPr lang="zh-CN" altLang="en-US" sz="1600" b="1" dirty="0"/>
              <a:t>，简称</a:t>
            </a:r>
            <a:r>
              <a:rPr lang="en-US" altLang="zh-CN" sz="1600" b="1" dirty="0"/>
              <a:t>SD</a:t>
            </a:r>
            <a:r>
              <a:rPr lang="zh-CN" altLang="en-US" sz="1600" b="1" dirty="0"/>
              <a:t>结构）</a:t>
            </a:r>
          </a:p>
          <a:p>
            <a:pPr lvl="2">
              <a:lnSpc>
                <a:spcPct val="120000"/>
              </a:lnSpc>
            </a:pPr>
            <a:r>
              <a:rPr lang="zh-CN" altLang="en-US" sz="1600" b="1" dirty="0">
                <a:solidFill>
                  <a:srgbClr val="FF0000"/>
                </a:solidFill>
              </a:rPr>
              <a:t>无共享资源结构</a:t>
            </a:r>
            <a:r>
              <a:rPr lang="zh-CN" altLang="en-US" sz="1600" b="1" dirty="0"/>
              <a:t>（</a:t>
            </a:r>
            <a:r>
              <a:rPr lang="en-US" altLang="zh-CN" sz="1600" b="1" dirty="0"/>
              <a:t>Shared_ Nothing</a:t>
            </a:r>
            <a:r>
              <a:rPr lang="zh-CN" altLang="en-US" sz="1600" b="1" dirty="0"/>
              <a:t>，简称</a:t>
            </a:r>
            <a:r>
              <a:rPr lang="en-US" altLang="zh-CN" sz="1600" b="1" dirty="0"/>
              <a:t>SN</a:t>
            </a:r>
            <a:r>
              <a:rPr lang="zh-CN" altLang="en-US" sz="1600" b="1" dirty="0"/>
              <a:t>结构）。</a:t>
            </a:r>
          </a:p>
          <a:p>
            <a:pPr lvl="2">
              <a:buFont typeface="Wingdings" pitchFamily="2" charset="2"/>
              <a:buNone/>
            </a:pPr>
            <a:endParaRPr lang="zh-CN" altLang="en-US"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pic>
        <p:nvPicPr>
          <p:cNvPr id="8" name="Picture 6"/>
          <p:cNvPicPr>
            <a:picLocks noChangeAspect="1" noChangeArrowheads="1"/>
          </p:cNvPicPr>
          <p:nvPr/>
        </p:nvPicPr>
        <p:blipFill>
          <a:blip r:embed="rId2"/>
          <a:srcRect/>
          <a:stretch>
            <a:fillRect/>
          </a:stretch>
        </p:blipFill>
        <p:spPr bwMode="auto">
          <a:xfrm>
            <a:off x="4429125" y="3143250"/>
            <a:ext cx="3514725" cy="2705100"/>
          </a:xfrm>
          <a:prstGeom prst="rect">
            <a:avLst/>
          </a:prstGeom>
          <a:noFill/>
          <a:ln w="9525">
            <a:noFill/>
            <a:miter lim="800000"/>
            <a:headEnd/>
            <a:tailEnd/>
          </a:ln>
        </p:spPr>
      </p:pic>
      <p:pic>
        <p:nvPicPr>
          <p:cNvPr id="10" name="Picture 7"/>
          <p:cNvPicPr>
            <a:picLocks noChangeAspect="1" noChangeArrowheads="1"/>
          </p:cNvPicPr>
          <p:nvPr/>
        </p:nvPicPr>
        <p:blipFill>
          <a:blip r:embed="rId3"/>
          <a:srcRect/>
          <a:stretch>
            <a:fillRect/>
          </a:stretch>
        </p:blipFill>
        <p:spPr bwMode="auto">
          <a:xfrm>
            <a:off x="5737225" y="2786063"/>
            <a:ext cx="3324225" cy="2676525"/>
          </a:xfrm>
          <a:prstGeom prst="rect">
            <a:avLst/>
          </a:prstGeom>
          <a:noFill/>
          <a:ln w="9525">
            <a:noFill/>
            <a:miter lim="800000"/>
            <a:headEnd/>
            <a:tailEnd/>
          </a:ln>
        </p:spPr>
      </p:pic>
      <p:pic>
        <p:nvPicPr>
          <p:cNvPr id="11" name="Picture 8"/>
          <p:cNvPicPr>
            <a:picLocks noChangeAspect="1" noChangeArrowheads="1"/>
          </p:cNvPicPr>
          <p:nvPr/>
        </p:nvPicPr>
        <p:blipFill>
          <a:blip r:embed="rId4"/>
          <a:srcRect/>
          <a:stretch>
            <a:fillRect/>
          </a:stretch>
        </p:blipFill>
        <p:spPr bwMode="auto">
          <a:xfrm>
            <a:off x="4643438" y="1714500"/>
            <a:ext cx="3457575" cy="2686050"/>
          </a:xfrm>
          <a:prstGeom prst="rect">
            <a:avLst/>
          </a:prstGeom>
          <a:noFill/>
          <a:ln w="9525">
            <a:noFill/>
            <a:miter lim="800000"/>
            <a:headEnd/>
            <a:tailEnd/>
          </a:ln>
        </p:spPr>
      </p:pic>
      <p:sp>
        <p:nvSpPr>
          <p:cNvPr id="12" name="AutoShape 10"/>
          <p:cNvSpPr>
            <a:spLocks noChangeArrowheads="1"/>
          </p:cNvSpPr>
          <p:nvPr/>
        </p:nvSpPr>
        <p:spPr bwMode="gray">
          <a:xfrm>
            <a:off x="4571057" y="105103"/>
            <a:ext cx="242548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1"/>
                                        </p:tgtEl>
                                        <p:attrNameLst>
                                          <p:attrName>ppt_x</p:attrName>
                                        </p:attrNameLst>
                                      </p:cBhvr>
                                      <p:tavLst>
                                        <p:tav tm="0">
                                          <p:val>
                                            <p:strVal val="ppt_x"/>
                                          </p:val>
                                        </p:tav>
                                        <p:tav tm="100000">
                                          <p:val>
                                            <p:strVal val="ppt_x"/>
                                          </p:val>
                                        </p:tav>
                                      </p:tavLst>
                                    </p:anim>
                                    <p:anim calcmode="lin" valueType="num">
                                      <p:cBhvr additive="base">
                                        <p:cTn id="13" dur="500"/>
                                        <p:tgtEl>
                                          <p:spTgt spid="11"/>
                                        </p:tgtEl>
                                        <p:attrNameLst>
                                          <p:attrName>ppt_y</p:attrName>
                                        </p:attrNameLst>
                                      </p:cBhvr>
                                      <p:tavLst>
                                        <p:tav tm="0">
                                          <p:val>
                                            <p:strVal val="ppt_y"/>
                                          </p:val>
                                        </p:tav>
                                        <p:tav tm="100000">
                                          <p:val>
                                            <p:strVal val="1+ppt_h/2"/>
                                          </p:val>
                                        </p:tav>
                                      </p:tavLst>
                                    </p:anim>
                                    <p:set>
                                      <p:cBhvr>
                                        <p:cTn id="14" dur="1" fill="hold">
                                          <p:stCondLst>
                                            <p:cond delay="499"/>
                                          </p:stCondLst>
                                        </p:cTn>
                                        <p:tgtEl>
                                          <p:spTgt spid="11"/>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3" name="内容占位符 2"/>
          <p:cNvSpPr>
            <a:spLocks noGrp="1"/>
          </p:cNvSpPr>
          <p:nvPr>
            <p:ph idx="4294967295"/>
          </p:nvPr>
        </p:nvSpPr>
        <p:spPr bwMode="auto">
          <a:xfrm>
            <a:off x="0" y="1022350"/>
            <a:ext cx="8229600" cy="46926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t>存取数据存在哪些问题？</a:t>
            </a:r>
          </a:p>
          <a:p>
            <a:pPr lvl="1"/>
            <a:r>
              <a:rPr lang="zh-CN" altLang="en-US" b="1" dirty="0"/>
              <a:t>如何组织这些数据？</a:t>
            </a:r>
          </a:p>
          <a:p>
            <a:pPr lvl="1"/>
            <a:r>
              <a:rPr lang="zh-CN" altLang="en-US" b="1" dirty="0"/>
              <a:t>如何存取这些数据？</a:t>
            </a:r>
            <a:endParaRPr lang="en-US" altLang="zh-CN" b="1" dirty="0"/>
          </a:p>
          <a:p>
            <a:pPr lvl="1"/>
            <a:r>
              <a:rPr lang="zh-CN" altLang="en-US" b="1" dirty="0"/>
              <a:t>哪些人可以操作哪些数据？</a:t>
            </a:r>
          </a:p>
          <a:p>
            <a:pPr lvl="1"/>
            <a:r>
              <a:rPr lang="zh-CN" altLang="en-US" b="1" dirty="0"/>
              <a:t>多人如何操作同一数据？</a:t>
            </a:r>
          </a:p>
          <a:p>
            <a:pPr lvl="1"/>
            <a:r>
              <a:rPr lang="zh-CN" altLang="en-US" b="1" dirty="0"/>
              <a:t>出现故障后怎么办？</a:t>
            </a:r>
          </a:p>
          <a:p>
            <a:pPr lvl="1"/>
            <a:r>
              <a:rPr lang="zh-CN" altLang="en-US" b="1" dirty="0"/>
              <a:t>如何分析数据和发现数据价值？</a:t>
            </a:r>
          </a:p>
          <a:p>
            <a:endParaRPr lang="zh-CN" altLang="en-US" dirty="0"/>
          </a:p>
        </p:txBody>
      </p:sp>
      <p:sp>
        <p:nvSpPr>
          <p:cNvPr id="5" name="Text Box 35"/>
          <p:cNvSpPr txBox="1">
            <a:spLocks noChangeArrowheads="1"/>
          </p:cNvSpPr>
          <p:nvPr/>
        </p:nvSpPr>
        <p:spPr bwMode="auto">
          <a:xfrm>
            <a:off x="3810013" y="1627952"/>
            <a:ext cx="4752096" cy="400110"/>
          </a:xfrm>
          <a:prstGeom prst="rect">
            <a:avLst/>
          </a:prstGeom>
          <a:noFill/>
          <a:ln w="9525">
            <a:noFill/>
            <a:miter lim="800000"/>
            <a:headEnd/>
            <a:tailEnd/>
          </a:ln>
        </p:spPr>
        <p:txBody>
          <a:bodyPr wrap="square">
            <a:spAutoFit/>
          </a:bodyPr>
          <a:lstStyle/>
          <a:p>
            <a:pPr>
              <a:spcBef>
                <a:spcPct val="50000"/>
              </a:spcBef>
            </a:pPr>
            <a:r>
              <a:rPr lang="en-US" altLang="zh-CN" sz="2000" b="1" dirty="0">
                <a:solidFill>
                  <a:srgbClr val="FF0000"/>
                </a:solidFill>
              </a:rPr>
              <a:t> —— </a:t>
            </a:r>
            <a:r>
              <a:rPr lang="zh-CN" altLang="en-US" sz="2000" b="1" dirty="0">
                <a:solidFill>
                  <a:srgbClr val="FF0000"/>
                </a:solidFill>
              </a:rPr>
              <a:t>数据模型、规范化理论、设计方法</a:t>
            </a:r>
          </a:p>
        </p:txBody>
      </p:sp>
      <p:sp>
        <p:nvSpPr>
          <p:cNvPr id="6" name="Text Box 36"/>
          <p:cNvSpPr txBox="1">
            <a:spLocks noChangeArrowheads="1"/>
          </p:cNvSpPr>
          <p:nvPr/>
        </p:nvSpPr>
        <p:spPr bwMode="auto">
          <a:xfrm>
            <a:off x="3928794" y="2130837"/>
            <a:ext cx="3234170" cy="400050"/>
          </a:xfrm>
          <a:prstGeom prst="rect">
            <a:avLst/>
          </a:prstGeom>
          <a:noFill/>
          <a:ln w="9525">
            <a:noFill/>
            <a:miter lim="800000"/>
            <a:headEnd/>
            <a:tailEnd/>
          </a:ln>
        </p:spPr>
        <p:txBody>
          <a:bodyPr wrap="square">
            <a:spAutoFit/>
          </a:bodyPr>
          <a:lstStyle/>
          <a:p>
            <a:pPr>
              <a:spcBef>
                <a:spcPct val="50000"/>
              </a:spcBef>
            </a:pPr>
            <a:r>
              <a:rPr lang="en-US" altLang="zh-CN" sz="2000" b="1" dirty="0">
                <a:solidFill>
                  <a:srgbClr val="FF0000"/>
                </a:solidFill>
              </a:rPr>
              <a:t>—— </a:t>
            </a:r>
            <a:r>
              <a:rPr lang="zh-CN" altLang="en-US" sz="2000" b="1" dirty="0">
                <a:solidFill>
                  <a:srgbClr val="FF0000"/>
                </a:solidFill>
              </a:rPr>
              <a:t>数据定义和操作语言</a:t>
            </a:r>
          </a:p>
        </p:txBody>
      </p:sp>
      <p:sp>
        <p:nvSpPr>
          <p:cNvPr id="7" name="Text Box 37"/>
          <p:cNvSpPr txBox="1">
            <a:spLocks noChangeArrowheads="1"/>
          </p:cNvSpPr>
          <p:nvPr/>
        </p:nvSpPr>
        <p:spPr bwMode="auto">
          <a:xfrm>
            <a:off x="4859339" y="2633663"/>
            <a:ext cx="2303626" cy="400050"/>
          </a:xfrm>
          <a:prstGeom prst="rect">
            <a:avLst/>
          </a:prstGeom>
          <a:noFill/>
          <a:ln w="9525">
            <a:noFill/>
            <a:miter lim="800000"/>
            <a:headEnd/>
            <a:tailEnd/>
          </a:ln>
        </p:spPr>
        <p:txBody>
          <a:bodyPr wrap="square">
            <a:spAutoFit/>
          </a:bodyPr>
          <a:lstStyle/>
          <a:p>
            <a:pPr>
              <a:spcBef>
                <a:spcPct val="50000"/>
              </a:spcBef>
            </a:pPr>
            <a:r>
              <a:rPr lang="en-US" altLang="zh-CN" sz="2000" b="1" dirty="0">
                <a:solidFill>
                  <a:srgbClr val="FF0000"/>
                </a:solidFill>
              </a:rPr>
              <a:t> —— </a:t>
            </a:r>
            <a:r>
              <a:rPr lang="zh-CN" altLang="en-US" sz="2000" b="1" dirty="0">
                <a:solidFill>
                  <a:srgbClr val="FF0000"/>
                </a:solidFill>
              </a:rPr>
              <a:t>安全性控制</a:t>
            </a:r>
          </a:p>
        </p:txBody>
      </p:sp>
      <p:sp>
        <p:nvSpPr>
          <p:cNvPr id="8" name="Text Box 38"/>
          <p:cNvSpPr txBox="1">
            <a:spLocks noChangeArrowheads="1"/>
          </p:cNvSpPr>
          <p:nvPr/>
        </p:nvSpPr>
        <p:spPr bwMode="auto">
          <a:xfrm>
            <a:off x="4712653" y="3205754"/>
            <a:ext cx="2375064" cy="400050"/>
          </a:xfrm>
          <a:prstGeom prst="rect">
            <a:avLst/>
          </a:prstGeom>
          <a:noFill/>
          <a:ln w="9525">
            <a:noFill/>
            <a:miter lim="800000"/>
            <a:headEnd/>
            <a:tailEnd/>
          </a:ln>
        </p:spPr>
        <p:txBody>
          <a:bodyPr wrap="square">
            <a:spAutoFit/>
          </a:bodyPr>
          <a:lstStyle/>
          <a:p>
            <a:pPr lvl="1" indent="-374650" eaLnBrk="0" hangingPunct="0">
              <a:spcBef>
                <a:spcPct val="20000"/>
              </a:spcBef>
              <a:buFont typeface="Wingdings" pitchFamily="2" charset="2"/>
              <a:buNone/>
            </a:pPr>
            <a:r>
              <a:rPr lang="en-US" altLang="zh-CN" sz="2000" b="1" dirty="0">
                <a:solidFill>
                  <a:srgbClr val="FF0000"/>
                </a:solidFill>
              </a:rPr>
              <a:t>—— </a:t>
            </a:r>
            <a:r>
              <a:rPr lang="zh-CN" altLang="en-US" sz="2000" b="1" dirty="0">
                <a:solidFill>
                  <a:srgbClr val="FF0000"/>
                </a:solidFill>
              </a:rPr>
              <a:t>并发性控制</a:t>
            </a:r>
          </a:p>
        </p:txBody>
      </p:sp>
      <p:sp>
        <p:nvSpPr>
          <p:cNvPr id="9" name="Text Box 39"/>
          <p:cNvSpPr txBox="1">
            <a:spLocks noChangeArrowheads="1"/>
          </p:cNvSpPr>
          <p:nvPr/>
        </p:nvSpPr>
        <p:spPr bwMode="auto">
          <a:xfrm>
            <a:off x="4047578" y="3687949"/>
            <a:ext cx="2451369" cy="400050"/>
          </a:xfrm>
          <a:prstGeom prst="rect">
            <a:avLst/>
          </a:prstGeom>
          <a:noFill/>
          <a:ln w="9525">
            <a:noFill/>
            <a:miter lim="800000"/>
            <a:headEnd/>
            <a:tailEnd/>
          </a:ln>
        </p:spPr>
        <p:txBody>
          <a:bodyPr wrap="square">
            <a:spAutoFit/>
          </a:bodyPr>
          <a:lstStyle/>
          <a:p>
            <a:pPr lvl="1" indent="-374650" eaLnBrk="0" hangingPunct="0">
              <a:spcBef>
                <a:spcPct val="20000"/>
              </a:spcBef>
              <a:buFont typeface="Wingdings" pitchFamily="2" charset="2"/>
              <a:buNone/>
            </a:pPr>
            <a:r>
              <a:rPr lang="en-US" altLang="zh-CN" sz="2000" b="1" dirty="0">
                <a:solidFill>
                  <a:srgbClr val="FF0000"/>
                </a:solidFill>
              </a:rPr>
              <a:t>—— </a:t>
            </a:r>
            <a:r>
              <a:rPr lang="zh-CN" altLang="en-US" sz="2000" b="1" dirty="0">
                <a:solidFill>
                  <a:srgbClr val="FF0000"/>
                </a:solidFill>
              </a:rPr>
              <a:t>数据恢复</a:t>
            </a:r>
          </a:p>
        </p:txBody>
      </p:sp>
      <p:sp>
        <p:nvSpPr>
          <p:cNvPr id="10" name="Text Box 40"/>
          <p:cNvSpPr txBox="1">
            <a:spLocks noChangeArrowheads="1"/>
          </p:cNvSpPr>
          <p:nvPr/>
        </p:nvSpPr>
        <p:spPr bwMode="auto">
          <a:xfrm>
            <a:off x="5511170" y="4223500"/>
            <a:ext cx="3303587" cy="494578"/>
          </a:xfrm>
          <a:prstGeom prst="rect">
            <a:avLst/>
          </a:prstGeom>
          <a:noFill/>
          <a:ln w="9525">
            <a:noFill/>
            <a:miter lim="800000"/>
            <a:headEnd/>
            <a:tailEnd/>
          </a:ln>
        </p:spPr>
        <p:txBody>
          <a:bodyPr wrap="none" lIns="0" rIns="0"/>
          <a:lstStyle/>
          <a:p>
            <a:pPr lvl="1" indent="-374650" eaLnBrk="0" hangingPunct="0">
              <a:spcBef>
                <a:spcPct val="20000"/>
              </a:spcBef>
              <a:buFont typeface="Wingdings" pitchFamily="2" charset="2"/>
              <a:buNone/>
            </a:pPr>
            <a:r>
              <a:rPr lang="en-US" altLang="zh-CN" sz="2000" b="1" dirty="0">
                <a:solidFill>
                  <a:srgbClr val="FF0000"/>
                </a:solidFill>
              </a:rPr>
              <a:t>—— </a:t>
            </a:r>
            <a:r>
              <a:rPr lang="zh-CN" altLang="en-US" sz="2000" b="1" dirty="0">
                <a:solidFill>
                  <a:srgbClr val="FF0000"/>
                </a:solidFill>
              </a:rPr>
              <a:t>数据仓库、数据挖掘</a:t>
            </a:r>
          </a:p>
        </p:txBody>
      </p:sp>
      <p:grpSp>
        <p:nvGrpSpPr>
          <p:cNvPr id="4" name="Group 34"/>
          <p:cNvGrpSpPr>
            <a:grpSpLocks/>
          </p:cNvGrpSpPr>
          <p:nvPr/>
        </p:nvGrpSpPr>
        <p:grpSpPr bwMode="auto">
          <a:xfrm>
            <a:off x="1921089" y="4811468"/>
            <a:ext cx="4050868" cy="1267114"/>
            <a:chOff x="975" y="2387"/>
            <a:chExt cx="4173" cy="1451"/>
          </a:xfrm>
        </p:grpSpPr>
        <p:grpSp>
          <p:nvGrpSpPr>
            <p:cNvPr id="11276" name="Group 29"/>
            <p:cNvGrpSpPr>
              <a:grpSpLocks/>
            </p:cNvGrpSpPr>
            <p:nvPr/>
          </p:nvGrpSpPr>
          <p:grpSpPr bwMode="auto">
            <a:xfrm>
              <a:off x="975" y="2387"/>
              <a:ext cx="635" cy="997"/>
              <a:chOff x="975" y="2387"/>
              <a:chExt cx="635" cy="997"/>
            </a:xfrm>
          </p:grpSpPr>
          <p:sp>
            <p:nvSpPr>
              <p:cNvPr id="34" name="AutoShape 9"/>
              <p:cNvSpPr>
                <a:spLocks noChangeArrowheads="1"/>
              </p:cNvSpPr>
              <p:nvPr/>
            </p:nvSpPr>
            <p:spPr bwMode="auto">
              <a:xfrm>
                <a:off x="1020" y="2387"/>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35" name="AutoShape 10"/>
              <p:cNvSpPr>
                <a:spLocks noChangeArrowheads="1"/>
              </p:cNvSpPr>
              <p:nvPr/>
            </p:nvSpPr>
            <p:spPr bwMode="auto">
              <a:xfrm>
                <a:off x="975" y="3067"/>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sp>
            <p:nvSpPr>
              <p:cNvPr id="36" name="AutoShape 11"/>
              <p:cNvSpPr>
                <a:spLocks noChangeArrowheads="1"/>
              </p:cNvSpPr>
              <p:nvPr/>
            </p:nvSpPr>
            <p:spPr bwMode="auto">
              <a:xfrm>
                <a:off x="1247" y="2704"/>
                <a:ext cx="363" cy="317"/>
              </a:xfrm>
              <a:prstGeom prst="flowChartDocumen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defRPr/>
                </a:pPr>
                <a:endParaRPr lang="zh-CN" altLang="en-US"/>
              </a:p>
            </p:txBody>
          </p:sp>
        </p:grpSp>
        <p:sp>
          <p:nvSpPr>
            <p:cNvPr id="13" name="AutoShape 12"/>
            <p:cNvSpPr>
              <a:spLocks noChangeArrowheads="1"/>
            </p:cNvSpPr>
            <p:nvPr/>
          </p:nvSpPr>
          <p:spPr bwMode="auto">
            <a:xfrm>
              <a:off x="4286" y="2478"/>
              <a:ext cx="862" cy="681"/>
            </a:xfrm>
            <a:prstGeom prst="flowChartMultidocumen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zh-CN" altLang="en-US"/>
            </a:p>
          </p:txBody>
        </p:sp>
        <p:grpSp>
          <p:nvGrpSpPr>
            <p:cNvPr id="11278" name="Group 30"/>
            <p:cNvGrpSpPr>
              <a:grpSpLocks/>
            </p:cNvGrpSpPr>
            <p:nvPr/>
          </p:nvGrpSpPr>
          <p:grpSpPr bwMode="auto">
            <a:xfrm>
              <a:off x="2472" y="2886"/>
              <a:ext cx="1089" cy="952"/>
              <a:chOff x="2472" y="2886"/>
              <a:chExt cx="1089" cy="952"/>
            </a:xfrm>
          </p:grpSpPr>
          <p:sp>
            <p:nvSpPr>
              <p:cNvPr id="23" name="AutoShape 7"/>
              <p:cNvSpPr>
                <a:spLocks noChangeArrowheads="1"/>
              </p:cNvSpPr>
              <p:nvPr/>
            </p:nvSpPr>
            <p:spPr bwMode="auto">
              <a:xfrm>
                <a:off x="2472" y="2886"/>
                <a:ext cx="1089" cy="952"/>
              </a:xfrm>
              <a:prstGeom prst="flowChartMagneticDisk">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en-US"/>
              </a:p>
            </p:txBody>
          </p:sp>
          <p:grpSp>
            <p:nvGrpSpPr>
              <p:cNvPr id="11288" name="Group 22"/>
              <p:cNvGrpSpPr>
                <a:grpSpLocks/>
              </p:cNvGrpSpPr>
              <p:nvPr/>
            </p:nvGrpSpPr>
            <p:grpSpPr bwMode="auto">
              <a:xfrm>
                <a:off x="2789" y="3294"/>
                <a:ext cx="544" cy="408"/>
                <a:chOff x="975" y="3748"/>
                <a:chExt cx="544" cy="408"/>
              </a:xfrm>
            </p:grpSpPr>
            <p:sp>
              <p:nvSpPr>
                <p:cNvPr id="11289" name="AutoShape 13"/>
                <p:cNvSpPr>
                  <a:spLocks noChangeArrowheads="1"/>
                </p:cNvSpPr>
                <p:nvPr/>
              </p:nvSpPr>
              <p:spPr bwMode="auto">
                <a:xfrm>
                  <a:off x="975" y="3748"/>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0" name="AutoShape 14"/>
                <p:cNvSpPr>
                  <a:spLocks noChangeArrowheads="1"/>
                </p:cNvSpPr>
                <p:nvPr/>
              </p:nvSpPr>
              <p:spPr bwMode="auto">
                <a:xfrm>
                  <a:off x="1156" y="3884"/>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1" name="AutoShape 15"/>
                <p:cNvSpPr>
                  <a:spLocks noChangeArrowheads="1"/>
                </p:cNvSpPr>
                <p:nvPr/>
              </p:nvSpPr>
              <p:spPr bwMode="auto">
                <a:xfrm>
                  <a:off x="1383" y="3748"/>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2" name="AutoShape 16"/>
                <p:cNvSpPr>
                  <a:spLocks noChangeArrowheads="1"/>
                </p:cNvSpPr>
                <p:nvPr/>
              </p:nvSpPr>
              <p:spPr bwMode="auto">
                <a:xfrm>
                  <a:off x="1383" y="3974"/>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3" name="AutoShape 17"/>
                <p:cNvSpPr>
                  <a:spLocks noChangeArrowheads="1"/>
                </p:cNvSpPr>
                <p:nvPr/>
              </p:nvSpPr>
              <p:spPr bwMode="auto">
                <a:xfrm>
                  <a:off x="975" y="4020"/>
                  <a:ext cx="136" cy="136"/>
                </a:xfrm>
                <a:prstGeom prst="flowChartProcess">
                  <a:avLst/>
                </a:prstGeom>
                <a:solidFill>
                  <a:srgbClr val="FF0000"/>
                </a:solidFill>
                <a:ln w="9525">
                  <a:solidFill>
                    <a:schemeClr val="tx1"/>
                  </a:solidFill>
                  <a:miter lim="800000"/>
                  <a:headEnd/>
                  <a:tailEnd/>
                </a:ln>
              </p:spPr>
              <p:txBody>
                <a:bodyPr wrap="none" anchor="ctr"/>
                <a:lstStyle/>
                <a:p>
                  <a:endParaRPr lang="zh-CN" altLang="en-US"/>
                </a:p>
              </p:txBody>
            </p:sp>
            <p:sp>
              <p:nvSpPr>
                <p:cNvPr id="11294" name="Line 18"/>
                <p:cNvSpPr>
                  <a:spLocks noChangeShapeType="1"/>
                </p:cNvSpPr>
                <p:nvPr/>
              </p:nvSpPr>
              <p:spPr bwMode="auto">
                <a:xfrm>
                  <a:off x="1111" y="3884"/>
                  <a:ext cx="45" cy="45"/>
                </a:xfrm>
                <a:prstGeom prst="line">
                  <a:avLst/>
                </a:prstGeom>
                <a:noFill/>
                <a:ln w="9525">
                  <a:solidFill>
                    <a:schemeClr val="tx1"/>
                  </a:solidFill>
                  <a:round/>
                  <a:headEnd/>
                  <a:tailEnd/>
                </a:ln>
              </p:spPr>
              <p:txBody>
                <a:bodyPr/>
                <a:lstStyle/>
                <a:p>
                  <a:endParaRPr lang="zh-CN" altLang="en-US"/>
                </a:p>
              </p:txBody>
            </p:sp>
            <p:sp>
              <p:nvSpPr>
                <p:cNvPr id="11295" name="Line 19"/>
                <p:cNvSpPr>
                  <a:spLocks noChangeShapeType="1"/>
                </p:cNvSpPr>
                <p:nvPr/>
              </p:nvSpPr>
              <p:spPr bwMode="auto">
                <a:xfrm flipV="1">
                  <a:off x="1111" y="4020"/>
                  <a:ext cx="45" cy="45"/>
                </a:xfrm>
                <a:prstGeom prst="line">
                  <a:avLst/>
                </a:prstGeom>
                <a:noFill/>
                <a:ln w="9525">
                  <a:solidFill>
                    <a:schemeClr val="tx1"/>
                  </a:solidFill>
                  <a:round/>
                  <a:headEnd/>
                  <a:tailEnd/>
                </a:ln>
              </p:spPr>
              <p:txBody>
                <a:bodyPr/>
                <a:lstStyle/>
                <a:p>
                  <a:endParaRPr lang="zh-CN" altLang="en-US"/>
                </a:p>
              </p:txBody>
            </p:sp>
            <p:sp>
              <p:nvSpPr>
                <p:cNvPr id="11296" name="Line 20"/>
                <p:cNvSpPr>
                  <a:spLocks noChangeShapeType="1"/>
                </p:cNvSpPr>
                <p:nvPr/>
              </p:nvSpPr>
              <p:spPr bwMode="auto">
                <a:xfrm>
                  <a:off x="1292" y="3974"/>
                  <a:ext cx="91" cy="91"/>
                </a:xfrm>
                <a:prstGeom prst="line">
                  <a:avLst/>
                </a:prstGeom>
                <a:noFill/>
                <a:ln w="9525">
                  <a:solidFill>
                    <a:schemeClr val="tx1"/>
                  </a:solidFill>
                  <a:round/>
                  <a:headEnd/>
                  <a:tailEnd/>
                </a:ln>
              </p:spPr>
              <p:txBody>
                <a:bodyPr/>
                <a:lstStyle/>
                <a:p>
                  <a:endParaRPr lang="zh-CN" altLang="en-US"/>
                </a:p>
              </p:txBody>
            </p:sp>
            <p:sp>
              <p:nvSpPr>
                <p:cNvPr id="11297" name="Line 21"/>
                <p:cNvSpPr>
                  <a:spLocks noChangeShapeType="1"/>
                </p:cNvSpPr>
                <p:nvPr/>
              </p:nvSpPr>
              <p:spPr bwMode="auto">
                <a:xfrm flipH="1">
                  <a:off x="1292" y="3838"/>
                  <a:ext cx="91" cy="91"/>
                </a:xfrm>
                <a:prstGeom prst="line">
                  <a:avLst/>
                </a:prstGeom>
                <a:noFill/>
                <a:ln w="9525">
                  <a:solidFill>
                    <a:schemeClr val="tx1"/>
                  </a:solidFill>
                  <a:round/>
                  <a:headEnd/>
                  <a:tailEnd/>
                </a:ln>
              </p:spPr>
              <p:txBody>
                <a:bodyPr/>
                <a:lstStyle/>
                <a:p>
                  <a:endParaRPr lang="zh-CN" altLang="en-US"/>
                </a:p>
              </p:txBody>
            </p:sp>
          </p:grpSp>
        </p:grpSp>
        <p:grpSp>
          <p:nvGrpSpPr>
            <p:cNvPr id="11279" name="Group 31"/>
            <p:cNvGrpSpPr>
              <a:grpSpLocks/>
            </p:cNvGrpSpPr>
            <p:nvPr/>
          </p:nvGrpSpPr>
          <p:grpSpPr bwMode="auto">
            <a:xfrm>
              <a:off x="1338" y="2478"/>
              <a:ext cx="1134" cy="861"/>
              <a:chOff x="1338" y="2478"/>
              <a:chExt cx="1134" cy="861"/>
            </a:xfrm>
          </p:grpSpPr>
          <p:sp>
            <p:nvSpPr>
              <p:cNvPr id="11283" name="Line 23"/>
              <p:cNvSpPr>
                <a:spLocks noChangeShapeType="1"/>
              </p:cNvSpPr>
              <p:nvPr/>
            </p:nvSpPr>
            <p:spPr bwMode="auto">
              <a:xfrm>
                <a:off x="1383" y="2478"/>
                <a:ext cx="1089" cy="771"/>
              </a:xfrm>
              <a:prstGeom prst="line">
                <a:avLst/>
              </a:prstGeom>
              <a:noFill/>
              <a:ln w="9525">
                <a:solidFill>
                  <a:schemeClr val="tx1"/>
                </a:solidFill>
                <a:round/>
                <a:headEnd/>
                <a:tailEnd type="triangle" w="med" len="med"/>
              </a:ln>
            </p:spPr>
            <p:txBody>
              <a:bodyPr/>
              <a:lstStyle/>
              <a:p>
                <a:endParaRPr lang="zh-CN" altLang="en-US"/>
              </a:p>
            </p:txBody>
          </p:sp>
          <p:sp>
            <p:nvSpPr>
              <p:cNvPr id="11284" name="Line 24"/>
              <p:cNvSpPr>
                <a:spLocks noChangeShapeType="1"/>
              </p:cNvSpPr>
              <p:nvPr/>
            </p:nvSpPr>
            <p:spPr bwMode="auto">
              <a:xfrm>
                <a:off x="1565" y="2976"/>
                <a:ext cx="907" cy="318"/>
              </a:xfrm>
              <a:prstGeom prst="line">
                <a:avLst/>
              </a:prstGeom>
              <a:noFill/>
              <a:ln w="9525">
                <a:solidFill>
                  <a:schemeClr val="tx1"/>
                </a:solidFill>
                <a:round/>
                <a:headEnd/>
                <a:tailEnd type="triangle" w="med" len="med"/>
              </a:ln>
            </p:spPr>
            <p:txBody>
              <a:bodyPr/>
              <a:lstStyle/>
              <a:p>
                <a:endParaRPr lang="zh-CN" altLang="en-US"/>
              </a:p>
            </p:txBody>
          </p:sp>
          <p:sp>
            <p:nvSpPr>
              <p:cNvPr id="11285" name="Line 25"/>
              <p:cNvSpPr>
                <a:spLocks noChangeShapeType="1"/>
              </p:cNvSpPr>
              <p:nvPr/>
            </p:nvSpPr>
            <p:spPr bwMode="auto">
              <a:xfrm>
                <a:off x="1338" y="3203"/>
                <a:ext cx="1134" cy="136"/>
              </a:xfrm>
              <a:prstGeom prst="line">
                <a:avLst/>
              </a:prstGeom>
              <a:noFill/>
              <a:ln w="9525">
                <a:solidFill>
                  <a:schemeClr val="tx1"/>
                </a:solidFill>
                <a:round/>
                <a:headEnd/>
                <a:tailEnd type="triangle" w="med" len="med"/>
              </a:ln>
            </p:spPr>
            <p:txBody>
              <a:bodyPr/>
              <a:lstStyle/>
              <a:p>
                <a:endParaRPr lang="zh-CN" altLang="en-US"/>
              </a:p>
            </p:txBody>
          </p:sp>
          <p:sp>
            <p:nvSpPr>
              <p:cNvPr id="11286" name="Text Box 27"/>
              <p:cNvSpPr txBox="1">
                <a:spLocks noChangeArrowheads="1"/>
              </p:cNvSpPr>
              <p:nvPr/>
            </p:nvSpPr>
            <p:spPr bwMode="auto">
              <a:xfrm>
                <a:off x="1837" y="2614"/>
                <a:ext cx="499" cy="231"/>
              </a:xfrm>
              <a:prstGeom prst="rect">
                <a:avLst/>
              </a:prstGeom>
              <a:noFill/>
              <a:ln w="9525">
                <a:noFill/>
                <a:miter lim="800000"/>
                <a:headEnd/>
                <a:tailEnd/>
              </a:ln>
            </p:spPr>
            <p:txBody>
              <a:bodyPr>
                <a:spAutoFit/>
              </a:bodyPr>
              <a:lstStyle/>
              <a:p>
                <a:pPr>
                  <a:spcBef>
                    <a:spcPct val="50000"/>
                  </a:spcBef>
                </a:pPr>
                <a:r>
                  <a:rPr lang="zh-CN" altLang="en-US" b="1"/>
                  <a:t>入库</a:t>
                </a:r>
              </a:p>
            </p:txBody>
          </p:sp>
        </p:grpSp>
        <p:grpSp>
          <p:nvGrpSpPr>
            <p:cNvPr id="11280" name="Group 32"/>
            <p:cNvGrpSpPr>
              <a:grpSpLocks/>
            </p:cNvGrpSpPr>
            <p:nvPr/>
          </p:nvGrpSpPr>
          <p:grpSpPr bwMode="auto">
            <a:xfrm>
              <a:off x="3560" y="2795"/>
              <a:ext cx="726" cy="454"/>
              <a:chOff x="3560" y="2795"/>
              <a:chExt cx="726" cy="454"/>
            </a:xfrm>
          </p:grpSpPr>
          <p:sp>
            <p:nvSpPr>
              <p:cNvPr id="11281" name="Line 26"/>
              <p:cNvSpPr>
                <a:spLocks noChangeShapeType="1"/>
              </p:cNvSpPr>
              <p:nvPr/>
            </p:nvSpPr>
            <p:spPr bwMode="auto">
              <a:xfrm flipV="1">
                <a:off x="3560" y="2840"/>
                <a:ext cx="726" cy="409"/>
              </a:xfrm>
              <a:prstGeom prst="line">
                <a:avLst/>
              </a:prstGeom>
              <a:noFill/>
              <a:ln w="9525">
                <a:solidFill>
                  <a:schemeClr val="tx1"/>
                </a:solidFill>
                <a:round/>
                <a:headEnd/>
                <a:tailEnd type="triangle" w="med" len="med"/>
              </a:ln>
            </p:spPr>
            <p:txBody>
              <a:bodyPr/>
              <a:lstStyle/>
              <a:p>
                <a:endParaRPr lang="zh-CN" altLang="en-US"/>
              </a:p>
            </p:txBody>
          </p:sp>
          <p:sp>
            <p:nvSpPr>
              <p:cNvPr id="11282" name="Text Box 28"/>
              <p:cNvSpPr txBox="1">
                <a:spLocks noChangeArrowheads="1"/>
              </p:cNvSpPr>
              <p:nvPr/>
            </p:nvSpPr>
            <p:spPr bwMode="auto">
              <a:xfrm>
                <a:off x="3651" y="2795"/>
                <a:ext cx="499" cy="231"/>
              </a:xfrm>
              <a:prstGeom prst="rect">
                <a:avLst/>
              </a:prstGeom>
              <a:noFill/>
              <a:ln w="9525">
                <a:noFill/>
                <a:miter lim="800000"/>
                <a:headEnd/>
                <a:tailEnd/>
              </a:ln>
            </p:spPr>
            <p:txBody>
              <a:bodyPr>
                <a:spAutoFit/>
              </a:bodyPr>
              <a:lstStyle/>
              <a:p>
                <a:pPr>
                  <a:spcBef>
                    <a:spcPct val="50000"/>
                  </a:spcBef>
                </a:pPr>
                <a:r>
                  <a:rPr lang="zh-CN" altLang="en-US" b="1"/>
                  <a:t>出库</a:t>
                </a:r>
              </a:p>
            </p:txBody>
          </p:sp>
        </p:grpSp>
      </p:grpSp>
      <p:sp>
        <p:nvSpPr>
          <p:cNvPr id="38"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课程介绍</a:t>
            </a:r>
          </a:p>
        </p:txBody>
      </p:sp>
      <p:sp>
        <p:nvSpPr>
          <p:cNvPr id="39" name="AutoShape 10"/>
          <p:cNvSpPr>
            <a:spLocks noChangeArrowheads="1"/>
          </p:cNvSpPr>
          <p:nvPr/>
        </p:nvSpPr>
        <p:spPr bwMode="gray">
          <a:xfrm>
            <a:off x="2828693" y="120007"/>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additive="base">
                                        <p:cTn id="5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additive="base">
                                        <p:cTn id="73" dur="500" fill="hold"/>
                                        <p:tgtEl>
                                          <p:spTgt spid="10"/>
                                        </p:tgtEl>
                                        <p:attrNameLst>
                                          <p:attrName>ppt_x</p:attrName>
                                        </p:attrNameLst>
                                      </p:cBhvr>
                                      <p:tavLst>
                                        <p:tav tm="0">
                                          <p:val>
                                            <p:strVal val="#ppt_x"/>
                                          </p:val>
                                        </p:tav>
                                        <p:tav tm="100000">
                                          <p:val>
                                            <p:strVal val="#ppt_x"/>
                                          </p:val>
                                        </p:tav>
                                      </p:tavLst>
                                    </p:anim>
                                    <p:anim calcmode="lin" valueType="num">
                                      <p:cBhvr additive="base">
                                        <p:cTn id="7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50181" name="内容占位符 8"/>
          <p:cNvSpPr>
            <a:spLocks noGrp="1"/>
          </p:cNvSpPr>
          <p:nvPr>
            <p:ph idx="4294967295"/>
          </p:nvPr>
        </p:nvSpPr>
        <p:spPr bwMode="auto">
          <a:xfrm>
            <a:off x="0" y="1274763"/>
            <a:ext cx="4462463" cy="41973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sz="2400" dirty="0"/>
              <a:t>分布式数据库系统（</a:t>
            </a:r>
            <a:r>
              <a:rPr lang="en-US" altLang="zh-CN" sz="2400" dirty="0"/>
              <a:t>DDBS</a:t>
            </a:r>
            <a:r>
              <a:rPr lang="zh-CN" altLang="en-US" sz="2400" dirty="0"/>
              <a:t>）</a:t>
            </a:r>
            <a:endParaRPr lang="en-US" altLang="zh-CN" sz="2400" dirty="0"/>
          </a:p>
          <a:p>
            <a:pPr lvl="1"/>
            <a:r>
              <a:rPr lang="zh-CN" altLang="en-US" sz="1800" b="1" dirty="0"/>
              <a:t>分布式系统是多个物理上分散、逻辑上集中的数据库系统，系统中的数据分布存放在计算机网络的不同场地的计算机中。</a:t>
            </a:r>
            <a:endParaRPr lang="en-US" altLang="zh-CN" sz="1800" b="1" dirty="0"/>
          </a:p>
          <a:p>
            <a:pPr lvl="1"/>
            <a:r>
              <a:rPr lang="zh-CN" altLang="en-US" sz="1800" b="1" dirty="0"/>
              <a:t>每一个场地都是独立的数据库系统，有自己的数据库、自己的用户、自己的</a:t>
            </a:r>
            <a:r>
              <a:rPr lang="en-US" altLang="zh-CN" sz="1800" b="1" dirty="0"/>
              <a:t>CPU</a:t>
            </a:r>
            <a:r>
              <a:rPr lang="zh-CN" altLang="en-US" sz="1800" b="1" dirty="0"/>
              <a:t>，运行自己的</a:t>
            </a:r>
            <a:r>
              <a:rPr lang="en-US" altLang="zh-CN" sz="1800" b="1" dirty="0"/>
              <a:t>DBMS</a:t>
            </a:r>
            <a:r>
              <a:rPr lang="zh-CN" altLang="en-US" sz="1800" b="1" dirty="0"/>
              <a:t>，执行局部应用，具有高度的自治性。</a:t>
            </a:r>
            <a:endParaRPr lang="en-US" altLang="zh-CN" sz="1800" b="1" dirty="0"/>
          </a:p>
          <a:p>
            <a:pPr lvl="1"/>
            <a:r>
              <a:rPr lang="zh-CN" altLang="en-US" sz="1800" b="1" dirty="0"/>
              <a:t>同时各个场地的数据库系统又相互协作组成为一个整体。</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pic>
        <p:nvPicPr>
          <p:cNvPr id="50183" name="Picture 3"/>
          <p:cNvPicPr>
            <a:picLocks noChangeAspect="1" noChangeArrowheads="1"/>
          </p:cNvPicPr>
          <p:nvPr/>
        </p:nvPicPr>
        <p:blipFill>
          <a:blip r:embed="rId2"/>
          <a:srcRect/>
          <a:stretch>
            <a:fillRect/>
          </a:stretch>
        </p:blipFill>
        <p:spPr bwMode="auto">
          <a:xfrm>
            <a:off x="4610100" y="1902437"/>
            <a:ext cx="4533900" cy="2943225"/>
          </a:xfrm>
          <a:prstGeom prst="rect">
            <a:avLst/>
          </a:prstGeom>
          <a:noFill/>
          <a:ln w="9525">
            <a:noFill/>
            <a:miter lim="800000"/>
            <a:headEnd/>
            <a:tailEnd/>
          </a:ln>
        </p:spPr>
      </p:pic>
      <p:sp>
        <p:nvSpPr>
          <p:cNvPr id="8" name="AutoShape 10"/>
          <p:cNvSpPr>
            <a:spLocks noChangeArrowheads="1"/>
          </p:cNvSpPr>
          <p:nvPr/>
        </p:nvSpPr>
        <p:spPr bwMode="gray">
          <a:xfrm>
            <a:off x="4571057" y="105103"/>
            <a:ext cx="242548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51205" name="内容占位符 8"/>
          <p:cNvSpPr>
            <a:spLocks noGrp="1"/>
          </p:cNvSpPr>
          <p:nvPr>
            <p:ph idx="4294967295"/>
          </p:nvPr>
        </p:nvSpPr>
        <p:spPr bwMode="auto">
          <a:xfrm>
            <a:off x="0" y="1176338"/>
            <a:ext cx="8399463" cy="522763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sz="2400" dirty="0"/>
              <a:t>基于互联网的数据库系统</a:t>
            </a:r>
            <a:endParaRPr lang="en-US" altLang="zh-CN" sz="2400" dirty="0"/>
          </a:p>
          <a:p>
            <a:pPr lvl="1">
              <a:lnSpc>
                <a:spcPct val="120000"/>
              </a:lnSpc>
            </a:pPr>
            <a:r>
              <a:rPr lang="zh-CN" altLang="en-US" sz="2000" b="1" dirty="0"/>
              <a:t>数据库技术是计算机处理与存储数据的最有效、最成功的技术，而计算机网络的特点是资源共享，因此数据与资源共享这两种技术的结合即成为今天广泛应用的</a:t>
            </a:r>
            <a:r>
              <a:rPr lang="en-US" altLang="zh-CN" sz="2000" b="1" dirty="0"/>
              <a:t>Web</a:t>
            </a:r>
            <a:r>
              <a:rPr lang="zh-CN" altLang="en-US" sz="2000" b="1" dirty="0"/>
              <a:t>数据库（也叫网络数据库）。 </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pic>
        <p:nvPicPr>
          <p:cNvPr id="51207" name="Picture 2"/>
          <p:cNvPicPr>
            <a:picLocks noChangeAspect="1" noChangeArrowheads="1"/>
          </p:cNvPicPr>
          <p:nvPr/>
        </p:nvPicPr>
        <p:blipFill>
          <a:blip r:embed="rId2"/>
          <a:srcRect/>
          <a:stretch>
            <a:fillRect/>
          </a:stretch>
        </p:blipFill>
        <p:spPr bwMode="auto">
          <a:xfrm>
            <a:off x="1203354" y="3195782"/>
            <a:ext cx="7231004" cy="2373745"/>
          </a:xfrm>
          <a:prstGeom prst="rect">
            <a:avLst/>
          </a:prstGeom>
          <a:noFill/>
          <a:ln w="9525">
            <a:noFill/>
            <a:miter lim="800000"/>
            <a:headEnd/>
            <a:tailEnd/>
          </a:ln>
        </p:spPr>
      </p:pic>
      <p:sp>
        <p:nvSpPr>
          <p:cNvPr id="8" name="AutoShape 10"/>
          <p:cNvSpPr>
            <a:spLocks noChangeArrowheads="1"/>
          </p:cNvSpPr>
          <p:nvPr/>
        </p:nvSpPr>
        <p:spPr bwMode="gray">
          <a:xfrm>
            <a:off x="4571057" y="105103"/>
            <a:ext cx="242548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结构分类（*）</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52229" name="内容占位符 8"/>
          <p:cNvSpPr>
            <a:spLocks noGrp="1"/>
          </p:cNvSpPr>
          <p:nvPr>
            <p:ph idx="4294967295"/>
          </p:nvPr>
        </p:nvSpPr>
        <p:spPr bwMode="auto">
          <a:xfrm>
            <a:off x="0" y="1362075"/>
            <a:ext cx="8434388" cy="3957638"/>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zh-CN" altLang="en-US" sz="2400" dirty="0">
                <a:latin typeface="Times New Roman" pitchFamily="18" charset="0"/>
              </a:rPr>
              <a:t>“</a:t>
            </a:r>
            <a:r>
              <a:rPr lang="zh-CN" altLang="en-US" sz="2400" dirty="0">
                <a:latin typeface="宋体" charset="-122"/>
              </a:rPr>
              <a:t>型</a:t>
            </a:r>
            <a:r>
              <a:rPr lang="zh-CN" altLang="en-US" sz="2400" dirty="0">
                <a:latin typeface="Times New Roman" pitchFamily="18" charset="0"/>
              </a:rPr>
              <a:t>”</a:t>
            </a:r>
            <a:r>
              <a:rPr lang="zh-CN" altLang="en-US" sz="2400" dirty="0">
                <a:latin typeface="宋体" charset="-122"/>
              </a:rPr>
              <a:t> 和</a:t>
            </a:r>
            <a:r>
              <a:rPr lang="zh-CN" altLang="en-US" sz="2400" dirty="0">
                <a:latin typeface="Times New Roman" pitchFamily="18" charset="0"/>
              </a:rPr>
              <a:t>“</a:t>
            </a:r>
            <a:r>
              <a:rPr lang="zh-CN" altLang="en-US" sz="2400" dirty="0">
                <a:latin typeface="宋体" charset="-122"/>
              </a:rPr>
              <a:t>值</a:t>
            </a:r>
            <a:r>
              <a:rPr lang="zh-CN" altLang="en-US" sz="2400" dirty="0">
                <a:latin typeface="Times New Roman" pitchFamily="18" charset="0"/>
              </a:rPr>
              <a:t>”</a:t>
            </a:r>
            <a:r>
              <a:rPr lang="zh-CN" altLang="en-US" sz="2400" dirty="0">
                <a:latin typeface="宋体" charset="-122"/>
              </a:rPr>
              <a:t> 的概念</a:t>
            </a:r>
            <a:endParaRPr lang="en-US" altLang="zh-CN" sz="2400" dirty="0">
              <a:latin typeface="宋体" charset="-122"/>
            </a:endParaRPr>
          </a:p>
          <a:p>
            <a:pPr lvl="1"/>
            <a:r>
              <a:rPr lang="zh-CN" altLang="en-US" sz="2000" b="1" dirty="0">
                <a:latin typeface="宋体" charset="-122"/>
              </a:rPr>
              <a:t>类似“类”和“实例”</a:t>
            </a:r>
            <a:endParaRPr lang="en-US" altLang="zh-CN" sz="2000" b="1" dirty="0">
              <a:latin typeface="宋体" charset="-122"/>
            </a:endParaRPr>
          </a:p>
          <a:p>
            <a:pPr lvl="1"/>
            <a:r>
              <a:rPr lang="zh-CN" altLang="en-US" sz="2000" b="1" dirty="0"/>
              <a:t>型（</a:t>
            </a:r>
            <a:r>
              <a:rPr lang="en-US" altLang="zh-CN" sz="2000" b="1" dirty="0"/>
              <a:t>Type</a:t>
            </a:r>
            <a:r>
              <a:rPr lang="zh-CN" altLang="en-US" sz="2000" b="1" dirty="0"/>
              <a:t>）：对某一类数据的结构和属性的说明</a:t>
            </a:r>
            <a:endParaRPr lang="en-US" altLang="zh-CN" sz="2000" b="1" dirty="0"/>
          </a:p>
          <a:p>
            <a:pPr lvl="1"/>
            <a:r>
              <a:rPr lang="zh-CN" altLang="en-US" sz="2000" b="1" dirty="0"/>
              <a:t>值（</a:t>
            </a:r>
            <a:r>
              <a:rPr lang="en-US" altLang="zh-CN" sz="2000" b="1" dirty="0"/>
              <a:t>Value</a:t>
            </a:r>
            <a:r>
              <a:rPr lang="zh-CN" altLang="en-US" sz="2000" b="1" dirty="0"/>
              <a:t>）：是型的一个具体赋值</a:t>
            </a:r>
            <a:endParaRPr lang="en-US" altLang="zh-CN" sz="2000" b="1" dirty="0"/>
          </a:p>
          <a:p>
            <a:pPr lvl="1"/>
            <a:r>
              <a:rPr lang="zh-CN" altLang="en-US" sz="2000" b="1" dirty="0"/>
              <a:t>例如：学生记录</a:t>
            </a:r>
            <a:endParaRPr lang="en-US" altLang="zh-CN" sz="2000" b="1" dirty="0"/>
          </a:p>
          <a:p>
            <a:pPr lvl="2"/>
            <a:r>
              <a:rPr lang="zh-CN" altLang="en-US" sz="1600" b="1" dirty="0"/>
              <a:t>记录型：</a:t>
            </a:r>
            <a:r>
              <a:rPr lang="en-US" altLang="zh-CN" sz="1600" b="1" dirty="0"/>
              <a:t>		</a:t>
            </a:r>
            <a:r>
              <a:rPr lang="zh-CN" altLang="en-US" sz="1600" b="1" dirty="0"/>
              <a:t>（学号，姓名，性别，系别，年龄，籍贯）</a:t>
            </a:r>
            <a:endParaRPr lang="en-US" altLang="zh-CN" sz="1600" b="1" dirty="0"/>
          </a:p>
          <a:p>
            <a:pPr lvl="2"/>
            <a:r>
              <a:rPr lang="zh-CN" altLang="en-US" sz="1600" b="1" dirty="0"/>
              <a:t>该记录型的一个记录值：（</a:t>
            </a:r>
            <a:r>
              <a:rPr lang="en-US" altLang="zh-CN" sz="1600" b="1" dirty="0"/>
              <a:t>900201</a:t>
            </a:r>
            <a:r>
              <a:rPr lang="zh-CN" altLang="en-US" sz="1600" b="1" dirty="0"/>
              <a:t>，李明，男，计算机，</a:t>
            </a:r>
            <a:r>
              <a:rPr lang="en-US" altLang="zh-CN" sz="1600" b="1" dirty="0"/>
              <a:t>22</a:t>
            </a:r>
            <a:r>
              <a:rPr lang="zh-CN" altLang="en-US" sz="1600" b="1" dirty="0"/>
              <a:t>，江苏）</a:t>
            </a:r>
          </a:p>
          <a:p>
            <a:endParaRPr lang="en-US" altLang="zh-CN"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229">
                                            <p:txEl>
                                              <p:pRg st="4" end="4"/>
                                            </p:txEl>
                                          </p:spTgt>
                                        </p:tgtEl>
                                        <p:attrNameLst>
                                          <p:attrName>style.visibility</p:attrName>
                                        </p:attrNameLst>
                                      </p:cBhvr>
                                      <p:to>
                                        <p:strVal val="visible"/>
                                      </p:to>
                                    </p:set>
                                    <p:anim calcmode="lin" valueType="num">
                                      <p:cBhvr additive="base">
                                        <p:cTn id="7" dur="5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2229">
                                            <p:txEl>
                                              <p:pRg st="5" end="5"/>
                                            </p:txEl>
                                          </p:spTgt>
                                        </p:tgtEl>
                                        <p:attrNameLst>
                                          <p:attrName>style.visibility</p:attrName>
                                        </p:attrNameLst>
                                      </p:cBhvr>
                                      <p:to>
                                        <p:strVal val="visible"/>
                                      </p:to>
                                    </p:set>
                                    <p:anim calcmode="lin" valueType="num">
                                      <p:cBhvr additive="base">
                                        <p:cTn id="11" dur="5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2229">
                                            <p:txEl>
                                              <p:pRg st="6" end="6"/>
                                            </p:txEl>
                                          </p:spTgt>
                                        </p:tgtEl>
                                        <p:attrNameLst>
                                          <p:attrName>style.visibility</p:attrName>
                                        </p:attrNameLst>
                                      </p:cBhvr>
                                      <p:to>
                                        <p:strVal val="visible"/>
                                      </p:to>
                                    </p:set>
                                    <p:anim calcmode="lin" valueType="num">
                                      <p:cBhvr additive="base">
                                        <p:cTn id="15" dur="500" fill="hold"/>
                                        <p:tgtEl>
                                          <p:spTgt spid="5222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9" name="内容占位符 8"/>
          <p:cNvSpPr>
            <a:spLocks noGrp="1"/>
          </p:cNvSpPr>
          <p:nvPr>
            <p:ph idx="4294967295"/>
          </p:nvPr>
        </p:nvSpPr>
        <p:spPr bwMode="auto">
          <a:xfrm>
            <a:off x="709613" y="941388"/>
            <a:ext cx="8434387" cy="4724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dirty="0">
                <a:latin typeface="Times New Roman" pitchFamily="18" charset="0"/>
              </a:rPr>
              <a:t>模式（</a:t>
            </a:r>
            <a:r>
              <a:rPr lang="en-US" altLang="zh-CN" sz="2400" dirty="0">
                <a:latin typeface="Times New Roman" pitchFamily="18" charset="0"/>
              </a:rPr>
              <a:t>Schema</a:t>
            </a:r>
            <a:r>
              <a:rPr lang="zh-CN" altLang="en-US" sz="2400" dirty="0">
                <a:latin typeface="Times New Roman" pitchFamily="18" charset="0"/>
              </a:rPr>
              <a:t>）</a:t>
            </a:r>
            <a:endParaRPr lang="en-US" altLang="zh-CN" sz="2400" dirty="0">
              <a:latin typeface="Times New Roman" pitchFamily="18" charset="0"/>
            </a:endParaRPr>
          </a:p>
          <a:p>
            <a:pPr lvl="1">
              <a:lnSpc>
                <a:spcPct val="110000"/>
              </a:lnSpc>
              <a:spcBef>
                <a:spcPts val="600"/>
              </a:spcBef>
            </a:pPr>
            <a:r>
              <a:rPr lang="zh-CN" altLang="en-US" sz="2000" b="1" dirty="0"/>
              <a:t>数据库逻辑结构和特征的描述</a:t>
            </a:r>
          </a:p>
          <a:p>
            <a:pPr lvl="1">
              <a:lnSpc>
                <a:spcPct val="110000"/>
              </a:lnSpc>
              <a:spcBef>
                <a:spcPts val="600"/>
              </a:spcBef>
            </a:pPr>
            <a:r>
              <a:rPr lang="zh-CN" altLang="en-US" sz="2000" b="1" dirty="0"/>
              <a:t>是型的描述</a:t>
            </a:r>
          </a:p>
          <a:p>
            <a:pPr lvl="1">
              <a:lnSpc>
                <a:spcPct val="110000"/>
              </a:lnSpc>
              <a:spcBef>
                <a:spcPts val="600"/>
              </a:spcBef>
            </a:pPr>
            <a:r>
              <a:rPr lang="zh-CN" altLang="en-US" sz="2000" b="1" dirty="0"/>
              <a:t>反映的是数据的结构及其联系</a:t>
            </a:r>
          </a:p>
          <a:p>
            <a:pPr lvl="1">
              <a:lnSpc>
                <a:spcPct val="110000"/>
              </a:lnSpc>
              <a:spcBef>
                <a:spcPts val="600"/>
              </a:spcBef>
            </a:pPr>
            <a:r>
              <a:rPr lang="zh-CN" altLang="en-US" sz="2000" b="1" dirty="0"/>
              <a:t>模式是相对稳定的</a:t>
            </a:r>
          </a:p>
          <a:p>
            <a:pPr>
              <a:lnSpc>
                <a:spcPct val="120000"/>
              </a:lnSpc>
              <a:spcBef>
                <a:spcPts val="1200"/>
              </a:spcBef>
            </a:pPr>
            <a:r>
              <a:rPr lang="zh-CN" altLang="en-US" sz="2400" dirty="0">
                <a:latin typeface="Times New Roman" pitchFamily="18" charset="0"/>
              </a:rPr>
              <a:t>模式的一个实例（</a:t>
            </a:r>
            <a:r>
              <a:rPr lang="en-US" altLang="zh-CN" sz="2400" dirty="0">
                <a:latin typeface="Times New Roman" pitchFamily="18" charset="0"/>
              </a:rPr>
              <a:t>Instance</a:t>
            </a:r>
            <a:r>
              <a:rPr lang="zh-CN" altLang="en-US" sz="2400" dirty="0">
                <a:latin typeface="Times New Roman" pitchFamily="18" charset="0"/>
              </a:rPr>
              <a:t>）</a:t>
            </a:r>
          </a:p>
          <a:p>
            <a:pPr lvl="1">
              <a:lnSpc>
                <a:spcPct val="110000"/>
              </a:lnSpc>
              <a:spcBef>
                <a:spcPts val="600"/>
              </a:spcBef>
            </a:pPr>
            <a:r>
              <a:rPr lang="zh-CN" altLang="en-US" sz="2000" b="1" dirty="0"/>
              <a:t>模式的一个具体值</a:t>
            </a:r>
          </a:p>
          <a:p>
            <a:pPr lvl="1">
              <a:lnSpc>
                <a:spcPct val="110000"/>
              </a:lnSpc>
              <a:spcBef>
                <a:spcPts val="600"/>
              </a:spcBef>
            </a:pPr>
            <a:r>
              <a:rPr lang="zh-CN" altLang="en-US" sz="2000" b="1" dirty="0"/>
              <a:t>反映数据库某一时刻的状态</a:t>
            </a:r>
          </a:p>
          <a:p>
            <a:pPr lvl="1">
              <a:lnSpc>
                <a:spcPct val="110000"/>
              </a:lnSpc>
              <a:spcBef>
                <a:spcPts val="600"/>
              </a:spcBef>
            </a:pPr>
            <a:r>
              <a:rPr lang="zh-CN" altLang="en-US" sz="2000" b="1" dirty="0"/>
              <a:t>同一个模式可以有很多实例</a:t>
            </a:r>
          </a:p>
          <a:p>
            <a:pPr lvl="1">
              <a:lnSpc>
                <a:spcPct val="110000"/>
              </a:lnSpc>
              <a:spcBef>
                <a:spcPts val="600"/>
              </a:spcBef>
            </a:pPr>
            <a:r>
              <a:rPr lang="zh-CN" altLang="en-US" sz="2000" b="1" dirty="0"/>
              <a:t>实例随数据库中的数据的更新而变动</a:t>
            </a:r>
            <a:endParaRPr lang="en-US" altLang="zh-CN" sz="2000"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 calcmode="lin" valueType="num">
                                      <p:cBhvr additive="base">
                                        <p:cTn id="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anim calcmode="lin" valueType="num">
                                      <p:cBhvr additive="base">
                                        <p:cTn id="1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anim calcmode="lin" valueType="num">
                                      <p:cBhvr additive="base">
                                        <p:cTn id="1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anim calcmode="lin" valueType="num">
                                      <p:cBhvr additive="base">
                                        <p:cTn id="1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anim calcmode="lin" valueType="num">
                                      <p:cBhvr additive="base">
                                        <p:cTn id="2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54277" name="内容占位符 8"/>
          <p:cNvSpPr>
            <a:spLocks noGrp="1"/>
          </p:cNvSpPr>
          <p:nvPr>
            <p:ph idx="4294967295"/>
          </p:nvPr>
        </p:nvSpPr>
        <p:spPr bwMode="auto">
          <a:xfrm>
            <a:off x="0" y="1217613"/>
            <a:ext cx="3795713" cy="34099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en-US" altLang="zh-CN" sz="2400" dirty="0"/>
              <a:t>3</a:t>
            </a:r>
            <a:r>
              <a:rPr lang="zh-CN" altLang="en-US" sz="2400" dirty="0"/>
              <a:t>层模式体系结构 </a:t>
            </a:r>
            <a:endParaRPr lang="en-US" altLang="zh-CN" sz="2400" dirty="0">
              <a:latin typeface="Times New Roman" pitchFamily="18" charset="0"/>
            </a:endParaRPr>
          </a:p>
          <a:p>
            <a:pPr lvl="1">
              <a:lnSpc>
                <a:spcPct val="110000"/>
              </a:lnSpc>
              <a:spcBef>
                <a:spcPts val="600"/>
              </a:spcBef>
              <a:spcAft>
                <a:spcPts val="600"/>
              </a:spcAft>
            </a:pPr>
            <a:r>
              <a:rPr lang="zh-CN" altLang="en-US" sz="2000" b="1" dirty="0"/>
              <a:t>内模式</a:t>
            </a:r>
            <a:br>
              <a:rPr lang="en-US" altLang="zh-CN" dirty="0"/>
            </a:br>
            <a:r>
              <a:rPr lang="zh-CN" altLang="en-US" sz="1600" dirty="0"/>
              <a:t>（</a:t>
            </a:r>
            <a:r>
              <a:rPr lang="en-US" altLang="zh-CN" sz="1600" dirty="0"/>
              <a:t>Internal Schema</a:t>
            </a:r>
            <a:r>
              <a:rPr lang="zh-CN" altLang="en-US" sz="1600" dirty="0"/>
              <a:t>） </a:t>
            </a:r>
            <a:endParaRPr lang="zh-CN" altLang="en-US" dirty="0"/>
          </a:p>
          <a:p>
            <a:pPr lvl="1">
              <a:lnSpc>
                <a:spcPct val="110000"/>
              </a:lnSpc>
              <a:spcBef>
                <a:spcPts val="600"/>
              </a:spcBef>
              <a:spcAft>
                <a:spcPts val="600"/>
              </a:spcAft>
            </a:pPr>
            <a:r>
              <a:rPr lang="zh-CN" altLang="en-US" sz="2000" b="1" dirty="0"/>
              <a:t>概念模式</a:t>
            </a:r>
            <a:br>
              <a:rPr lang="en-US" altLang="zh-CN" dirty="0"/>
            </a:br>
            <a:r>
              <a:rPr lang="zh-CN" altLang="en-US" sz="1600" dirty="0"/>
              <a:t>（</a:t>
            </a:r>
            <a:r>
              <a:rPr lang="en-US" altLang="zh-CN" sz="1600" dirty="0"/>
              <a:t>Conceptual Schema</a:t>
            </a:r>
            <a:r>
              <a:rPr lang="zh-CN" altLang="en-US" sz="1600" dirty="0"/>
              <a:t>） </a:t>
            </a:r>
            <a:endParaRPr lang="en-US" altLang="zh-CN" sz="1600" dirty="0"/>
          </a:p>
          <a:p>
            <a:pPr lvl="1">
              <a:lnSpc>
                <a:spcPct val="110000"/>
              </a:lnSpc>
              <a:spcBef>
                <a:spcPts val="600"/>
              </a:spcBef>
              <a:spcAft>
                <a:spcPts val="600"/>
              </a:spcAft>
            </a:pPr>
            <a:r>
              <a:rPr lang="zh-CN" altLang="en-US" sz="2000" b="1" dirty="0"/>
              <a:t>外模式</a:t>
            </a:r>
            <a:br>
              <a:rPr lang="en-US" altLang="zh-CN" dirty="0"/>
            </a:br>
            <a:r>
              <a:rPr lang="zh-CN" altLang="en-US" sz="1600" dirty="0"/>
              <a:t>（</a:t>
            </a:r>
            <a:r>
              <a:rPr lang="en-US" altLang="zh-CN" sz="1600" dirty="0"/>
              <a:t>External Schema</a:t>
            </a:r>
            <a:r>
              <a:rPr lang="zh-CN" altLang="en-US" sz="1600" dirty="0"/>
              <a:t>）</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3796145" y="1217469"/>
            <a:ext cx="5026025" cy="434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55301" name="内容占位符 8"/>
          <p:cNvSpPr>
            <a:spLocks noGrp="1"/>
          </p:cNvSpPr>
          <p:nvPr>
            <p:ph idx="4294967295"/>
          </p:nvPr>
        </p:nvSpPr>
        <p:spPr bwMode="auto">
          <a:xfrm>
            <a:off x="0" y="966788"/>
            <a:ext cx="8351838" cy="5268912"/>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200" dirty="0"/>
              <a:t>模式（也称概念模式或逻辑模式，数据库的总框架）</a:t>
            </a:r>
            <a:endParaRPr lang="en-US" altLang="zh-CN" sz="2200" dirty="0"/>
          </a:p>
          <a:p>
            <a:pPr lvl="1">
              <a:lnSpc>
                <a:spcPct val="110000"/>
              </a:lnSpc>
              <a:spcBef>
                <a:spcPts val="600"/>
              </a:spcBef>
            </a:pPr>
            <a:r>
              <a:rPr lang="zh-CN" altLang="en-US" sz="1600" b="1" dirty="0"/>
              <a:t>数据库中全体数据的逻辑结构和特征的描述</a:t>
            </a:r>
          </a:p>
          <a:p>
            <a:pPr lvl="1">
              <a:lnSpc>
                <a:spcPct val="110000"/>
              </a:lnSpc>
              <a:spcBef>
                <a:spcPts val="600"/>
              </a:spcBef>
            </a:pPr>
            <a:r>
              <a:rPr lang="zh-CN" altLang="en-US" sz="1600" b="1" dirty="0"/>
              <a:t>所有用户的公共数据视图，综合了所有用户的需求</a:t>
            </a:r>
          </a:p>
          <a:p>
            <a:pPr lvl="1">
              <a:lnSpc>
                <a:spcPct val="110000"/>
              </a:lnSpc>
              <a:spcBef>
                <a:spcPts val="600"/>
              </a:spcBef>
            </a:pPr>
            <a:r>
              <a:rPr lang="zh-CN" altLang="en-US" sz="1600" b="1" dirty="0">
                <a:solidFill>
                  <a:srgbClr val="FF0000"/>
                </a:solidFill>
              </a:rPr>
              <a:t>一个数据库只有一个模式</a:t>
            </a:r>
          </a:p>
          <a:p>
            <a:pPr>
              <a:lnSpc>
                <a:spcPct val="110000"/>
              </a:lnSpc>
            </a:pPr>
            <a:r>
              <a:rPr lang="zh-CN" altLang="en-US" sz="2200" dirty="0"/>
              <a:t>模式的地位：是数据库系统模式结构的中间层</a:t>
            </a:r>
          </a:p>
          <a:p>
            <a:pPr lvl="1">
              <a:lnSpc>
                <a:spcPct val="110000"/>
              </a:lnSpc>
              <a:spcBef>
                <a:spcPts val="600"/>
              </a:spcBef>
            </a:pPr>
            <a:r>
              <a:rPr lang="zh-CN" altLang="en-US" sz="1600" b="1" dirty="0"/>
              <a:t>与数据的物理存储细节和硬件环境无关</a:t>
            </a:r>
          </a:p>
          <a:p>
            <a:pPr lvl="1">
              <a:lnSpc>
                <a:spcPct val="110000"/>
              </a:lnSpc>
              <a:spcBef>
                <a:spcPts val="600"/>
              </a:spcBef>
            </a:pPr>
            <a:r>
              <a:rPr lang="zh-CN" altLang="en-US" sz="1600" b="1" dirty="0"/>
              <a:t>与具体的应用程序、开发工具及高级程序设计语言无关</a:t>
            </a:r>
          </a:p>
          <a:p>
            <a:pPr>
              <a:lnSpc>
                <a:spcPct val="110000"/>
              </a:lnSpc>
            </a:pPr>
            <a:r>
              <a:rPr lang="zh-CN" altLang="en-US" sz="2200" dirty="0"/>
              <a:t>模式的定义</a:t>
            </a:r>
          </a:p>
          <a:p>
            <a:pPr lvl="1">
              <a:lnSpc>
                <a:spcPct val="110000"/>
              </a:lnSpc>
              <a:spcBef>
                <a:spcPts val="600"/>
              </a:spcBef>
            </a:pPr>
            <a:r>
              <a:rPr lang="zh-CN" altLang="en-US" sz="1600" b="1" dirty="0"/>
              <a:t>数据的逻辑结构（数据项的名字、类型、取值范围等）</a:t>
            </a:r>
          </a:p>
          <a:p>
            <a:pPr lvl="1">
              <a:lnSpc>
                <a:spcPct val="110000"/>
              </a:lnSpc>
              <a:spcBef>
                <a:spcPts val="600"/>
              </a:spcBef>
            </a:pPr>
            <a:r>
              <a:rPr lang="zh-CN" altLang="en-US" sz="1600" b="1" dirty="0"/>
              <a:t>数据之间的联系</a:t>
            </a:r>
          </a:p>
          <a:p>
            <a:pPr lvl="1">
              <a:lnSpc>
                <a:spcPct val="110000"/>
              </a:lnSpc>
              <a:spcBef>
                <a:spcPts val="600"/>
              </a:spcBef>
            </a:pPr>
            <a:r>
              <a:rPr lang="zh-CN" altLang="en-US" sz="1600" b="1" dirty="0"/>
              <a:t>数据有关的安全性、完整性要求</a:t>
            </a:r>
          </a:p>
          <a:p>
            <a:pPr lvl="1">
              <a:lnSpc>
                <a:spcPct val="110000"/>
              </a:lnSpc>
              <a:spcBef>
                <a:spcPts val="600"/>
              </a:spcBef>
            </a:pPr>
            <a:r>
              <a:rPr lang="en-US" altLang="zh-CN" sz="1600" b="1" dirty="0"/>
              <a:t>DBMS</a:t>
            </a:r>
            <a:r>
              <a:rPr lang="zh-CN" altLang="en-US" sz="1600" b="1" dirty="0"/>
              <a:t>提供数据定义语言</a:t>
            </a:r>
            <a:r>
              <a:rPr lang="en-US" altLang="zh-CN" sz="1600" b="1" dirty="0"/>
              <a:t>DDL</a:t>
            </a:r>
            <a:r>
              <a:rPr lang="zh-CN" altLang="en-US" sz="1600" b="1" dirty="0"/>
              <a:t>来描述逻辑模式。 </a:t>
            </a:r>
            <a:endParaRPr lang="en-US" altLang="zh-CN" sz="1600" b="1" dirty="0"/>
          </a:p>
          <a:p>
            <a:pPr lvl="1">
              <a:lnSpc>
                <a:spcPct val="110000"/>
              </a:lnSpc>
              <a:spcBef>
                <a:spcPts val="600"/>
              </a:spcBef>
            </a:pPr>
            <a:r>
              <a:rPr lang="zh-CN" altLang="en-US" sz="1600" b="1" dirty="0"/>
              <a:t>表结构的定义</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6016048" y="3024003"/>
            <a:ext cx="3127952" cy="3058141"/>
          </a:xfrm>
          <a:prstGeom prst="rect">
            <a:avLst/>
          </a:prstGeom>
          <a:noFill/>
          <a:ln w="9525">
            <a:solidFill>
              <a:srgbClr val="FF0000"/>
            </a:solidFill>
            <a:miter lim="800000"/>
            <a:headEnd/>
            <a:tailEnd/>
          </a:ln>
        </p:spPr>
      </p:pic>
      <p:sp>
        <p:nvSpPr>
          <p:cNvPr id="2" name="椭圆 1"/>
          <p:cNvSpPr/>
          <p:nvPr/>
        </p:nvSpPr>
        <p:spPr>
          <a:xfrm>
            <a:off x="6873442" y="4220564"/>
            <a:ext cx="1219200" cy="6650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301">
                                            <p:txEl>
                                              <p:pRg st="4" end="4"/>
                                            </p:txEl>
                                          </p:spTgt>
                                        </p:tgtEl>
                                        <p:attrNameLst>
                                          <p:attrName>style.visibility</p:attrName>
                                        </p:attrNameLst>
                                      </p:cBhvr>
                                      <p:to>
                                        <p:strVal val="visible"/>
                                      </p:to>
                                    </p:set>
                                    <p:anim calcmode="lin" valueType="num">
                                      <p:cBhvr additive="base">
                                        <p:cTn id="7" dur="500" fill="hold"/>
                                        <p:tgtEl>
                                          <p:spTgt spid="5530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30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301">
                                            <p:txEl>
                                              <p:pRg st="5" end="5"/>
                                            </p:txEl>
                                          </p:spTgt>
                                        </p:tgtEl>
                                        <p:attrNameLst>
                                          <p:attrName>style.visibility</p:attrName>
                                        </p:attrNameLst>
                                      </p:cBhvr>
                                      <p:to>
                                        <p:strVal val="visible"/>
                                      </p:to>
                                    </p:set>
                                    <p:anim calcmode="lin" valueType="num">
                                      <p:cBhvr additive="base">
                                        <p:cTn id="11" dur="500" fill="hold"/>
                                        <p:tgtEl>
                                          <p:spTgt spid="5530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30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301">
                                            <p:txEl>
                                              <p:pRg st="6" end="6"/>
                                            </p:txEl>
                                          </p:spTgt>
                                        </p:tgtEl>
                                        <p:attrNameLst>
                                          <p:attrName>style.visibility</p:attrName>
                                        </p:attrNameLst>
                                      </p:cBhvr>
                                      <p:to>
                                        <p:strVal val="visible"/>
                                      </p:to>
                                    </p:set>
                                    <p:anim calcmode="lin" valueType="num">
                                      <p:cBhvr additive="base">
                                        <p:cTn id="15" dur="500" fill="hold"/>
                                        <p:tgtEl>
                                          <p:spTgt spid="5530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3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5301">
                                            <p:txEl>
                                              <p:pRg st="7" end="7"/>
                                            </p:txEl>
                                          </p:spTgt>
                                        </p:tgtEl>
                                        <p:attrNameLst>
                                          <p:attrName>style.visibility</p:attrName>
                                        </p:attrNameLst>
                                      </p:cBhvr>
                                      <p:to>
                                        <p:strVal val="visible"/>
                                      </p:to>
                                    </p:set>
                                    <p:anim calcmode="lin" valueType="num">
                                      <p:cBhvr additive="base">
                                        <p:cTn id="21" dur="500" fill="hold"/>
                                        <p:tgtEl>
                                          <p:spTgt spid="5530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301">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5301">
                                            <p:txEl>
                                              <p:pRg st="8" end="8"/>
                                            </p:txEl>
                                          </p:spTgt>
                                        </p:tgtEl>
                                        <p:attrNameLst>
                                          <p:attrName>style.visibility</p:attrName>
                                        </p:attrNameLst>
                                      </p:cBhvr>
                                      <p:to>
                                        <p:strVal val="visible"/>
                                      </p:to>
                                    </p:set>
                                    <p:anim calcmode="lin" valueType="num">
                                      <p:cBhvr additive="base">
                                        <p:cTn id="25" dur="500" fill="hold"/>
                                        <p:tgtEl>
                                          <p:spTgt spid="5530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301">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5301">
                                            <p:txEl>
                                              <p:pRg st="9" end="9"/>
                                            </p:txEl>
                                          </p:spTgt>
                                        </p:tgtEl>
                                        <p:attrNameLst>
                                          <p:attrName>style.visibility</p:attrName>
                                        </p:attrNameLst>
                                      </p:cBhvr>
                                      <p:to>
                                        <p:strVal val="visible"/>
                                      </p:to>
                                    </p:set>
                                    <p:anim calcmode="lin" valueType="num">
                                      <p:cBhvr additive="base">
                                        <p:cTn id="29" dur="500" fill="hold"/>
                                        <p:tgtEl>
                                          <p:spTgt spid="55301">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5301">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5301">
                                            <p:txEl>
                                              <p:pRg st="10" end="10"/>
                                            </p:txEl>
                                          </p:spTgt>
                                        </p:tgtEl>
                                        <p:attrNameLst>
                                          <p:attrName>style.visibility</p:attrName>
                                        </p:attrNameLst>
                                      </p:cBhvr>
                                      <p:to>
                                        <p:strVal val="visible"/>
                                      </p:to>
                                    </p:set>
                                    <p:anim calcmode="lin" valueType="num">
                                      <p:cBhvr additive="base">
                                        <p:cTn id="33" dur="500" fill="hold"/>
                                        <p:tgtEl>
                                          <p:spTgt spid="55301">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5301">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5301">
                                            <p:txEl>
                                              <p:pRg st="11" end="11"/>
                                            </p:txEl>
                                          </p:spTgt>
                                        </p:tgtEl>
                                        <p:attrNameLst>
                                          <p:attrName>style.visibility</p:attrName>
                                        </p:attrNameLst>
                                      </p:cBhvr>
                                      <p:to>
                                        <p:strVal val="visible"/>
                                      </p:to>
                                    </p:set>
                                    <p:anim calcmode="lin" valueType="num">
                                      <p:cBhvr additive="base">
                                        <p:cTn id="37" dur="500" fill="hold"/>
                                        <p:tgtEl>
                                          <p:spTgt spid="55301">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301">
                                            <p:txEl>
                                              <p:pRg st="11" end="1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5301">
                                            <p:txEl>
                                              <p:pRg st="12" end="12"/>
                                            </p:txEl>
                                          </p:spTgt>
                                        </p:tgtEl>
                                        <p:attrNameLst>
                                          <p:attrName>style.visibility</p:attrName>
                                        </p:attrNameLst>
                                      </p:cBhvr>
                                      <p:to>
                                        <p:strVal val="visible"/>
                                      </p:to>
                                    </p:set>
                                    <p:anim calcmode="lin" valueType="num">
                                      <p:cBhvr additive="base">
                                        <p:cTn id="41" dur="500" fill="hold"/>
                                        <p:tgtEl>
                                          <p:spTgt spid="55301">
                                            <p:txEl>
                                              <p:pRg st="12" end="1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530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56325" name="内容占位符 8"/>
          <p:cNvSpPr>
            <a:spLocks noGrp="1"/>
          </p:cNvSpPr>
          <p:nvPr>
            <p:ph idx="4294967295"/>
          </p:nvPr>
        </p:nvSpPr>
        <p:spPr bwMode="auto">
          <a:xfrm>
            <a:off x="0" y="1131888"/>
            <a:ext cx="5645150" cy="4503737"/>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200" dirty="0"/>
              <a:t>外模式（也称子模式、用户模式、视图）</a:t>
            </a:r>
          </a:p>
          <a:p>
            <a:pPr lvl="1">
              <a:lnSpc>
                <a:spcPct val="110000"/>
              </a:lnSpc>
              <a:spcBef>
                <a:spcPts val="600"/>
              </a:spcBef>
            </a:pPr>
            <a:r>
              <a:rPr lang="zh-CN" altLang="en-US" sz="1600" b="1" dirty="0"/>
              <a:t>数据库用户（包括应用程序员和最终用户）使用的</a:t>
            </a:r>
            <a:r>
              <a:rPr lang="zh-CN" altLang="en-US" sz="1600" b="1" dirty="0">
                <a:solidFill>
                  <a:srgbClr val="FF0000"/>
                </a:solidFill>
              </a:rPr>
              <a:t>局部数据的逻辑结构和特征的描述</a:t>
            </a:r>
            <a:r>
              <a:rPr lang="zh-CN" altLang="en-US" sz="1600" b="1" dirty="0"/>
              <a:t>；</a:t>
            </a:r>
          </a:p>
          <a:p>
            <a:pPr lvl="1">
              <a:lnSpc>
                <a:spcPct val="110000"/>
              </a:lnSpc>
              <a:spcBef>
                <a:spcPts val="600"/>
              </a:spcBef>
            </a:pPr>
            <a:r>
              <a:rPr lang="zh-CN" altLang="en-US" sz="1600" b="1" dirty="0"/>
              <a:t>不同用户需求不同，看待数据的方式也可以不同，对数据保密的要求也可以不同，使用的程序设计语言也可以不同，因此不同用户的外模式的描述可以使不同的。</a:t>
            </a:r>
          </a:p>
          <a:p>
            <a:pPr lvl="1">
              <a:lnSpc>
                <a:spcPct val="110000"/>
              </a:lnSpc>
              <a:spcBef>
                <a:spcPts val="600"/>
              </a:spcBef>
            </a:pPr>
            <a:r>
              <a:rPr lang="zh-CN" altLang="en-US" sz="1600" b="1" dirty="0"/>
              <a:t>数据库用户的数据视图，是模式的子集或变形，与某一应用有关的数据的逻辑表示</a:t>
            </a:r>
            <a:endParaRPr lang="en-US" altLang="zh-CN" sz="1600" b="1" dirty="0"/>
          </a:p>
          <a:p>
            <a:pPr lvl="1">
              <a:lnSpc>
                <a:spcPct val="110000"/>
              </a:lnSpc>
              <a:spcBef>
                <a:spcPts val="600"/>
              </a:spcBef>
            </a:pPr>
            <a:r>
              <a:rPr lang="zh-CN" altLang="en-US" sz="1600" b="1" dirty="0">
                <a:solidFill>
                  <a:srgbClr val="FF0000"/>
                </a:solidFill>
              </a:rPr>
              <a:t>通过</a:t>
            </a:r>
            <a:r>
              <a:rPr lang="en-US" altLang="zh-CN" sz="1600" b="1" dirty="0">
                <a:solidFill>
                  <a:srgbClr val="FF0000"/>
                </a:solidFill>
              </a:rPr>
              <a:t>SQL</a:t>
            </a:r>
            <a:r>
              <a:rPr lang="zh-CN" altLang="en-US" sz="1600" b="1" dirty="0">
                <a:solidFill>
                  <a:srgbClr val="FF0000"/>
                </a:solidFill>
              </a:rPr>
              <a:t>定义视图实现外模式</a:t>
            </a:r>
          </a:p>
          <a:p>
            <a:pPr lvl="1">
              <a:lnSpc>
                <a:spcPct val="110000"/>
              </a:lnSpc>
              <a:spcBef>
                <a:spcPts val="600"/>
              </a:spcBef>
            </a:pPr>
            <a:endParaRPr lang="zh-CN" altLang="en-US" sz="1800"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5929745" y="3093275"/>
            <a:ext cx="3127952" cy="3058141"/>
          </a:xfrm>
          <a:prstGeom prst="rect">
            <a:avLst/>
          </a:prstGeom>
          <a:noFill/>
          <a:ln w="9525">
            <a:solidFill>
              <a:srgbClr val="FF0000"/>
            </a:solidFill>
            <a:miter lim="800000"/>
            <a:headEnd/>
            <a:tailEnd/>
          </a:ln>
        </p:spPr>
      </p:pic>
      <p:sp>
        <p:nvSpPr>
          <p:cNvPr id="9" name="椭圆 8"/>
          <p:cNvSpPr/>
          <p:nvPr/>
        </p:nvSpPr>
        <p:spPr>
          <a:xfrm>
            <a:off x="6052848" y="3527837"/>
            <a:ext cx="2633952" cy="6650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57349" name="内容占位符 8"/>
          <p:cNvSpPr>
            <a:spLocks noGrp="1"/>
          </p:cNvSpPr>
          <p:nvPr>
            <p:ph idx="4294967295"/>
          </p:nvPr>
        </p:nvSpPr>
        <p:spPr bwMode="auto">
          <a:xfrm>
            <a:off x="0" y="1090613"/>
            <a:ext cx="5619750" cy="48164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200" dirty="0"/>
              <a:t>外模式的地位：介于模式与应用之间</a:t>
            </a:r>
          </a:p>
          <a:p>
            <a:pPr lvl="1">
              <a:lnSpc>
                <a:spcPct val="110000"/>
              </a:lnSpc>
              <a:spcBef>
                <a:spcPts val="600"/>
              </a:spcBef>
            </a:pPr>
            <a:r>
              <a:rPr lang="zh-CN" altLang="en-US" sz="1600" b="1" dirty="0">
                <a:solidFill>
                  <a:srgbClr val="0070C0"/>
                </a:solidFill>
              </a:rPr>
              <a:t>模式与外模式的关系：一对多</a:t>
            </a:r>
          </a:p>
          <a:p>
            <a:pPr lvl="1">
              <a:lnSpc>
                <a:spcPct val="110000"/>
              </a:lnSpc>
              <a:spcBef>
                <a:spcPts val="600"/>
              </a:spcBef>
            </a:pPr>
            <a:r>
              <a:rPr lang="zh-CN" altLang="en-US" sz="1600" b="1" dirty="0"/>
              <a:t>外模式通常是模式的子集</a:t>
            </a:r>
          </a:p>
          <a:p>
            <a:pPr lvl="1">
              <a:lnSpc>
                <a:spcPct val="110000"/>
              </a:lnSpc>
              <a:spcBef>
                <a:spcPts val="600"/>
              </a:spcBef>
            </a:pPr>
            <a:r>
              <a:rPr lang="zh-CN" altLang="en-US" sz="1600" b="1" dirty="0">
                <a:solidFill>
                  <a:srgbClr val="FF0000"/>
                </a:solidFill>
              </a:rPr>
              <a:t>一个数据库可以有多个外模式。</a:t>
            </a:r>
            <a:r>
              <a:rPr lang="zh-CN" altLang="en-US" sz="1600" b="1" dirty="0"/>
              <a:t>反映了不同的用户的应用需求、看待数据的方式、对数据保密的要求</a:t>
            </a:r>
          </a:p>
          <a:p>
            <a:pPr lvl="1">
              <a:lnSpc>
                <a:spcPct val="110000"/>
              </a:lnSpc>
              <a:spcBef>
                <a:spcPts val="600"/>
              </a:spcBef>
            </a:pPr>
            <a:r>
              <a:rPr lang="zh-CN" altLang="en-US" sz="1600" b="1" dirty="0"/>
              <a:t>对模式中同一数据，在外模式中的结构、类型、长度、保密级别等都可以不同</a:t>
            </a:r>
          </a:p>
          <a:p>
            <a:pPr lvl="1">
              <a:lnSpc>
                <a:spcPct val="110000"/>
              </a:lnSpc>
              <a:spcBef>
                <a:spcPts val="600"/>
              </a:spcBef>
            </a:pPr>
            <a:r>
              <a:rPr lang="zh-CN" altLang="en-US" sz="1600" b="1" dirty="0">
                <a:solidFill>
                  <a:srgbClr val="0070C0"/>
                </a:solidFill>
              </a:rPr>
              <a:t>外模式与应用的关系：一对多</a:t>
            </a:r>
            <a:endParaRPr lang="en-US" altLang="zh-CN" sz="1600" b="1" dirty="0">
              <a:solidFill>
                <a:srgbClr val="0070C0"/>
              </a:solidFill>
            </a:endParaRPr>
          </a:p>
          <a:p>
            <a:pPr lvl="2">
              <a:lnSpc>
                <a:spcPct val="110000"/>
              </a:lnSpc>
            </a:pPr>
            <a:r>
              <a:rPr lang="zh-CN" altLang="en-US" sz="1400" b="1" dirty="0"/>
              <a:t>同一外模式也可以为某一用户的多个应用系统所使用，</a:t>
            </a:r>
          </a:p>
          <a:p>
            <a:pPr lvl="2">
              <a:lnSpc>
                <a:spcPct val="110000"/>
              </a:lnSpc>
            </a:pPr>
            <a:r>
              <a:rPr lang="zh-CN" altLang="en-US" sz="1400" b="1" dirty="0"/>
              <a:t>但一个应用程序只能使用一个外模式。</a:t>
            </a:r>
          </a:p>
          <a:p>
            <a:pPr>
              <a:lnSpc>
                <a:spcPct val="110000"/>
              </a:lnSpc>
            </a:pPr>
            <a:r>
              <a:rPr lang="zh-CN" altLang="en-US" sz="2200" dirty="0"/>
              <a:t>外模式的用途</a:t>
            </a:r>
          </a:p>
          <a:p>
            <a:pPr lvl="1">
              <a:lnSpc>
                <a:spcPct val="110000"/>
              </a:lnSpc>
              <a:spcBef>
                <a:spcPts val="600"/>
              </a:spcBef>
            </a:pPr>
            <a:r>
              <a:rPr lang="zh-CN" altLang="en-US" sz="1600" b="1" dirty="0">
                <a:solidFill>
                  <a:srgbClr val="FF0000"/>
                </a:solidFill>
              </a:rPr>
              <a:t>保证数据库安全性</a:t>
            </a:r>
            <a:r>
              <a:rPr lang="zh-CN" altLang="en-US" sz="1600" b="1" dirty="0"/>
              <a:t>的一个有力措施。每个用户只能看见和访问所对应的外模式中的数据</a:t>
            </a:r>
          </a:p>
          <a:p>
            <a:pPr lvl="1">
              <a:lnSpc>
                <a:spcPct val="110000"/>
              </a:lnSpc>
              <a:spcBef>
                <a:spcPts val="600"/>
              </a:spcBef>
            </a:pPr>
            <a:endParaRPr lang="zh-CN" altLang="en-US" sz="1800" dirty="0"/>
          </a:p>
          <a:p>
            <a:pPr lvl="1">
              <a:lnSpc>
                <a:spcPct val="110000"/>
              </a:lnSpc>
              <a:spcBef>
                <a:spcPts val="600"/>
              </a:spcBef>
            </a:pPr>
            <a:endParaRPr lang="zh-CN" altLang="en-US" sz="1800"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5929745" y="3093275"/>
            <a:ext cx="3127952" cy="3058141"/>
          </a:xfrm>
          <a:prstGeom prst="rect">
            <a:avLst/>
          </a:prstGeom>
          <a:noFill/>
          <a:ln w="9525">
            <a:solidFill>
              <a:srgbClr val="FF0000"/>
            </a:solidFill>
            <a:miter lim="800000"/>
            <a:headEnd/>
            <a:tailEnd/>
          </a:ln>
        </p:spPr>
      </p:pic>
      <p:sp>
        <p:nvSpPr>
          <p:cNvPr id="9" name="椭圆 8"/>
          <p:cNvSpPr/>
          <p:nvPr/>
        </p:nvSpPr>
        <p:spPr>
          <a:xfrm>
            <a:off x="6052848" y="3527837"/>
            <a:ext cx="2633952" cy="6650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9">
                                            <p:txEl>
                                              <p:pRg st="8" end="8"/>
                                            </p:txEl>
                                          </p:spTgt>
                                        </p:tgtEl>
                                        <p:attrNameLst>
                                          <p:attrName>style.visibility</p:attrName>
                                        </p:attrNameLst>
                                      </p:cBhvr>
                                      <p:to>
                                        <p:strVal val="visible"/>
                                      </p:to>
                                    </p:set>
                                    <p:anim calcmode="lin" valueType="num">
                                      <p:cBhvr additive="base">
                                        <p:cTn id="7" dur="500" fill="hold"/>
                                        <p:tgtEl>
                                          <p:spTgt spid="5734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9">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9">
                                            <p:txEl>
                                              <p:pRg st="9" end="9"/>
                                            </p:txEl>
                                          </p:spTgt>
                                        </p:tgtEl>
                                        <p:attrNameLst>
                                          <p:attrName>style.visibility</p:attrName>
                                        </p:attrNameLst>
                                      </p:cBhvr>
                                      <p:to>
                                        <p:strVal val="visible"/>
                                      </p:to>
                                    </p:set>
                                    <p:anim calcmode="lin" valueType="num">
                                      <p:cBhvr additive="base">
                                        <p:cTn id="11" dur="500" fill="hold"/>
                                        <p:tgtEl>
                                          <p:spTgt spid="57349">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58373" name="内容占位符 8"/>
          <p:cNvSpPr>
            <a:spLocks noGrp="1"/>
          </p:cNvSpPr>
          <p:nvPr>
            <p:ph idx="4294967295"/>
          </p:nvPr>
        </p:nvSpPr>
        <p:spPr bwMode="auto">
          <a:xfrm>
            <a:off x="0" y="1270000"/>
            <a:ext cx="4953000" cy="48164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200" dirty="0"/>
              <a:t>内模式（也称存储模式）</a:t>
            </a:r>
          </a:p>
          <a:p>
            <a:pPr lvl="1">
              <a:lnSpc>
                <a:spcPct val="110000"/>
              </a:lnSpc>
              <a:spcBef>
                <a:spcPts val="600"/>
              </a:spcBef>
            </a:pPr>
            <a:r>
              <a:rPr lang="zh-CN" altLang="en-US" sz="1600" b="1" dirty="0"/>
              <a:t>是</a:t>
            </a:r>
            <a:r>
              <a:rPr lang="zh-CN" altLang="en-US" sz="1600" b="1" dirty="0">
                <a:solidFill>
                  <a:srgbClr val="FF0000"/>
                </a:solidFill>
              </a:rPr>
              <a:t>数据物理结构和存储方式的描述</a:t>
            </a:r>
          </a:p>
          <a:p>
            <a:pPr lvl="1">
              <a:lnSpc>
                <a:spcPct val="110000"/>
              </a:lnSpc>
              <a:spcBef>
                <a:spcPts val="600"/>
              </a:spcBef>
            </a:pPr>
            <a:r>
              <a:rPr lang="zh-CN" altLang="en-US" sz="1600" b="1" dirty="0"/>
              <a:t>是数据在数据库内部的表示方式</a:t>
            </a:r>
            <a:endParaRPr lang="en-US" altLang="zh-CN" sz="1600" b="1" dirty="0"/>
          </a:p>
          <a:p>
            <a:pPr lvl="2">
              <a:lnSpc>
                <a:spcPct val="110000"/>
              </a:lnSpc>
            </a:pPr>
            <a:r>
              <a:rPr lang="zh-CN" altLang="en-US" sz="1400" b="1" dirty="0"/>
              <a:t>记录的存储方式（顺序存储，按照</a:t>
            </a:r>
            <a:r>
              <a:rPr lang="en-US" altLang="zh-CN" sz="1400" b="1" dirty="0"/>
              <a:t>B</a:t>
            </a:r>
            <a:r>
              <a:rPr lang="zh-CN" altLang="en-US" sz="1400" b="1" dirty="0"/>
              <a:t>树结构存储，按</a:t>
            </a:r>
            <a:r>
              <a:rPr lang="en-US" altLang="zh-CN" sz="1400" b="1" dirty="0"/>
              <a:t>hash</a:t>
            </a:r>
            <a:r>
              <a:rPr lang="zh-CN" altLang="en-US" sz="1400" b="1" dirty="0"/>
              <a:t>方法存储）</a:t>
            </a:r>
          </a:p>
          <a:p>
            <a:pPr lvl="2">
              <a:lnSpc>
                <a:spcPct val="110000"/>
              </a:lnSpc>
            </a:pPr>
            <a:r>
              <a:rPr lang="zh-CN" altLang="en-US" sz="1400" b="1" dirty="0"/>
              <a:t>索引的组织方式</a:t>
            </a:r>
          </a:p>
          <a:p>
            <a:pPr lvl="2">
              <a:lnSpc>
                <a:spcPct val="110000"/>
              </a:lnSpc>
            </a:pPr>
            <a:r>
              <a:rPr lang="zh-CN" altLang="en-US" sz="1400" b="1" dirty="0"/>
              <a:t>数据是否压缩存储</a:t>
            </a:r>
          </a:p>
          <a:p>
            <a:pPr lvl="2">
              <a:lnSpc>
                <a:spcPct val="110000"/>
              </a:lnSpc>
            </a:pPr>
            <a:r>
              <a:rPr lang="zh-CN" altLang="en-US" sz="1400" b="1" dirty="0"/>
              <a:t>数据是否加密</a:t>
            </a:r>
          </a:p>
          <a:p>
            <a:pPr lvl="2">
              <a:lnSpc>
                <a:spcPct val="110000"/>
              </a:lnSpc>
            </a:pPr>
            <a:r>
              <a:rPr lang="zh-CN" altLang="en-US" sz="1400" b="1" dirty="0"/>
              <a:t>数据存储记录结构的规定</a:t>
            </a:r>
          </a:p>
          <a:p>
            <a:pPr lvl="1">
              <a:lnSpc>
                <a:spcPct val="110000"/>
              </a:lnSpc>
              <a:spcBef>
                <a:spcPts val="600"/>
              </a:spcBef>
            </a:pPr>
            <a:r>
              <a:rPr lang="zh-CN" altLang="en-US" sz="1600" b="1" dirty="0"/>
              <a:t>要修改存储数据库的结构（例如，用倒排文件代替多链表），那么仅仅需要把这些修改反映在存储模式中 </a:t>
            </a:r>
          </a:p>
          <a:p>
            <a:pPr>
              <a:lnSpc>
                <a:spcPct val="110000"/>
              </a:lnSpc>
            </a:pPr>
            <a:r>
              <a:rPr lang="zh-CN" altLang="en-US" sz="2200" dirty="0">
                <a:solidFill>
                  <a:srgbClr val="FF0000"/>
                </a:solidFill>
              </a:rPr>
              <a:t>一个数据库只有一个内模式</a:t>
            </a:r>
          </a:p>
          <a:p>
            <a:pPr lvl="1">
              <a:lnSpc>
                <a:spcPct val="110000"/>
              </a:lnSpc>
              <a:spcBef>
                <a:spcPts val="600"/>
              </a:spcBef>
              <a:buFont typeface="Wingdings" pitchFamily="2" charset="2"/>
              <a:buNone/>
            </a:pPr>
            <a:endParaRPr lang="zh-CN" altLang="en-US" sz="1800" dirty="0"/>
          </a:p>
          <a:p>
            <a:pPr lvl="1">
              <a:lnSpc>
                <a:spcPct val="110000"/>
              </a:lnSpc>
              <a:spcBef>
                <a:spcPts val="600"/>
              </a:spcBef>
            </a:pPr>
            <a:endParaRPr lang="zh-CN" altLang="en-US" sz="1800" dirty="0"/>
          </a:p>
          <a:p>
            <a:pPr lvl="1">
              <a:lnSpc>
                <a:spcPct val="110000"/>
              </a:lnSpc>
              <a:spcBef>
                <a:spcPts val="600"/>
              </a:spcBef>
            </a:pPr>
            <a:endParaRPr lang="zh-CN" altLang="en-US" sz="1800"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5791199" y="3028334"/>
            <a:ext cx="3127952" cy="3058141"/>
          </a:xfrm>
          <a:prstGeom prst="rect">
            <a:avLst/>
          </a:prstGeom>
          <a:noFill/>
          <a:ln w="9525">
            <a:solidFill>
              <a:srgbClr val="FF0000"/>
            </a:solidFill>
            <a:miter lim="800000"/>
            <a:headEnd/>
            <a:tailEnd/>
          </a:ln>
        </p:spPr>
      </p:pic>
      <p:sp>
        <p:nvSpPr>
          <p:cNvPr id="9" name="椭圆 8"/>
          <p:cNvSpPr/>
          <p:nvPr/>
        </p:nvSpPr>
        <p:spPr>
          <a:xfrm>
            <a:off x="6636327" y="4973781"/>
            <a:ext cx="1233055" cy="5950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373">
                                            <p:txEl>
                                              <p:pRg st="9" end="9"/>
                                            </p:txEl>
                                          </p:spTgt>
                                        </p:tgtEl>
                                        <p:attrNameLst>
                                          <p:attrName>style.visibility</p:attrName>
                                        </p:attrNameLst>
                                      </p:cBhvr>
                                      <p:to>
                                        <p:strVal val="visible"/>
                                      </p:to>
                                    </p:set>
                                    <p:anim calcmode="lin" valueType="num">
                                      <p:cBhvr additive="base">
                                        <p:cTn id="7" dur="500" fill="hold"/>
                                        <p:tgtEl>
                                          <p:spTgt spid="5837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59397" name="内容占位符 8"/>
          <p:cNvSpPr>
            <a:spLocks noGrp="1"/>
          </p:cNvSpPr>
          <p:nvPr>
            <p:ph idx="4294967295"/>
          </p:nvPr>
        </p:nvSpPr>
        <p:spPr bwMode="auto">
          <a:xfrm>
            <a:off x="0" y="1270000"/>
            <a:ext cx="8105775" cy="48164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dirty="0"/>
              <a:t>三级模式的示例</a:t>
            </a:r>
            <a:endParaRPr lang="zh-CN" altLang="en-US" sz="1800" dirty="0"/>
          </a:p>
          <a:p>
            <a:pPr lvl="1">
              <a:lnSpc>
                <a:spcPct val="110000"/>
              </a:lnSpc>
              <a:spcBef>
                <a:spcPts val="600"/>
              </a:spcBef>
            </a:pPr>
            <a:endParaRPr lang="zh-CN" altLang="en-US" sz="1800" dirty="0"/>
          </a:p>
          <a:p>
            <a:pPr lvl="1">
              <a:lnSpc>
                <a:spcPct val="110000"/>
              </a:lnSpc>
              <a:spcBef>
                <a:spcPts val="600"/>
              </a:spcBef>
            </a:pPr>
            <a:endParaRPr lang="zh-CN" altLang="en-US" sz="1800"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51202" name="Picture 2" descr="1t5"/>
          <p:cNvPicPr>
            <a:picLocks noChangeAspect="1" noChangeArrowheads="1"/>
          </p:cNvPicPr>
          <p:nvPr/>
        </p:nvPicPr>
        <p:blipFill>
          <a:blip r:embed="rId2"/>
          <a:srcRect/>
          <a:stretch>
            <a:fillRect/>
          </a:stretch>
        </p:blipFill>
        <p:spPr bwMode="auto">
          <a:xfrm>
            <a:off x="372107" y="2008909"/>
            <a:ext cx="4446749" cy="3847504"/>
          </a:xfrm>
          <a:prstGeom prst="rect">
            <a:avLst/>
          </a:prstGeom>
          <a:noFill/>
          <a:ln w="9525">
            <a:noFill/>
            <a:miter lim="800000"/>
            <a:headEnd/>
            <a:tailEnd/>
          </a:ln>
        </p:spPr>
      </p:pic>
      <p:pic>
        <p:nvPicPr>
          <p:cNvPr id="8" name="Picture 13"/>
          <p:cNvPicPr>
            <a:picLocks noChangeAspect="1" noChangeArrowheads="1"/>
          </p:cNvPicPr>
          <p:nvPr/>
        </p:nvPicPr>
        <p:blipFill>
          <a:blip r:embed="rId3"/>
          <a:srcRect/>
          <a:stretch>
            <a:fillRect/>
          </a:stretch>
        </p:blipFill>
        <p:spPr bwMode="auto">
          <a:xfrm>
            <a:off x="5243361" y="1371600"/>
            <a:ext cx="3528533" cy="3847504"/>
          </a:xfrm>
          <a:prstGeom prst="rect">
            <a:avLst/>
          </a:prstGeom>
          <a:noFill/>
          <a:ln w="9525">
            <a:noFill/>
            <a:miter lim="800000"/>
            <a:headEnd/>
            <a:tailEnd/>
          </a:ln>
        </p:spPr>
      </p:pic>
      <p:sp>
        <p:nvSpPr>
          <p:cNvPr id="2" name="圆角矩形 1"/>
          <p:cNvSpPr/>
          <p:nvPr/>
        </p:nvSpPr>
        <p:spPr>
          <a:xfrm>
            <a:off x="235526" y="2923309"/>
            <a:ext cx="8389361" cy="62345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graphicFrame>
        <p:nvGraphicFramePr>
          <p:cNvPr id="6" name="内容占位符 5"/>
          <p:cNvGraphicFramePr>
            <a:graphicFrameLocks noGrp="1"/>
          </p:cNvGraphicFramePr>
          <p:nvPr>
            <p:ph idx="4294967295"/>
            <p:extLst>
              <p:ext uri="{D42A27DB-BD31-4B8C-83A1-F6EECF244321}">
                <p14:modId xmlns:p14="http://schemas.microsoft.com/office/powerpoint/2010/main" val="758160078"/>
              </p:ext>
            </p:extLst>
          </p:nvPr>
        </p:nvGraphicFramePr>
        <p:xfrm>
          <a:off x="2025650" y="1219200"/>
          <a:ext cx="7118350" cy="4194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课程介绍</a:t>
            </a:r>
          </a:p>
        </p:txBody>
      </p:sp>
      <p:sp>
        <p:nvSpPr>
          <p:cNvPr id="5" name="AutoShape 10"/>
          <p:cNvSpPr>
            <a:spLocks noChangeArrowheads="1"/>
          </p:cNvSpPr>
          <p:nvPr/>
        </p:nvSpPr>
        <p:spPr bwMode="gray">
          <a:xfrm>
            <a:off x="2828693" y="120007"/>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研究领域</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9" name="内容占位符 8"/>
          <p:cNvSpPr>
            <a:spLocks noGrp="1"/>
          </p:cNvSpPr>
          <p:nvPr>
            <p:ph idx="4294967295"/>
          </p:nvPr>
        </p:nvSpPr>
        <p:spPr>
          <a:xfrm>
            <a:off x="0" y="1009650"/>
            <a:ext cx="5365750" cy="5473700"/>
          </a:xfrm>
          <a:prstGeom prst="rect">
            <a:avLst/>
          </a:prstGeom>
        </p:spPr>
        <p:txBody>
          <a:bodyPr/>
          <a:lstStyle/>
          <a:p>
            <a:pPr>
              <a:lnSpc>
                <a:spcPct val="110000"/>
              </a:lnSpc>
              <a:defRPr/>
            </a:pPr>
            <a:r>
              <a:rPr lang="zh-CN" altLang="en-US" sz="2200" dirty="0"/>
              <a:t>外模式</a:t>
            </a:r>
            <a:r>
              <a:rPr lang="en-US" altLang="zh-CN" sz="2200" dirty="0"/>
              <a:t>/</a:t>
            </a:r>
            <a:r>
              <a:rPr lang="zh-CN" altLang="en-US" sz="2200" dirty="0"/>
              <a:t>模式映射</a:t>
            </a:r>
            <a:endParaRPr lang="en-US" altLang="zh-CN" sz="2200" dirty="0"/>
          </a:p>
          <a:p>
            <a:pPr lvl="1">
              <a:lnSpc>
                <a:spcPct val="110000"/>
              </a:lnSpc>
              <a:spcBef>
                <a:spcPts val="600"/>
              </a:spcBef>
              <a:defRPr/>
            </a:pPr>
            <a:r>
              <a:rPr lang="zh-CN" altLang="en-US" sz="1600" b="1" dirty="0"/>
              <a:t>定义外模式与模式之间的对应关系</a:t>
            </a:r>
          </a:p>
          <a:p>
            <a:pPr lvl="1">
              <a:lnSpc>
                <a:spcPct val="110000"/>
              </a:lnSpc>
              <a:spcBef>
                <a:spcPts val="600"/>
              </a:spcBef>
              <a:defRPr/>
            </a:pPr>
            <a:r>
              <a:rPr lang="zh-CN" altLang="en-US" sz="1600" b="1" dirty="0"/>
              <a:t>每一个外模式都对应一个外模式／模式映象</a:t>
            </a:r>
          </a:p>
          <a:p>
            <a:pPr lvl="1">
              <a:lnSpc>
                <a:spcPct val="110000"/>
              </a:lnSpc>
              <a:spcBef>
                <a:spcPts val="600"/>
              </a:spcBef>
              <a:defRPr/>
            </a:pPr>
            <a:r>
              <a:rPr lang="zh-CN" altLang="en-US" sz="1600" b="1" dirty="0"/>
              <a:t>映象定义通常包含在各自外模式的描述中</a:t>
            </a:r>
          </a:p>
          <a:p>
            <a:pPr marL="342900" lvl="1" indent="-342900">
              <a:lnSpc>
                <a:spcPct val="110000"/>
              </a:lnSpc>
              <a:spcBef>
                <a:spcPct val="20000"/>
              </a:spcBef>
              <a:buFont typeface="Wingdings" pitchFamily="2" charset="2"/>
              <a:buChar char="Ø"/>
              <a:defRPr/>
            </a:pPr>
            <a:r>
              <a:rPr lang="zh-CN" altLang="en-US" sz="2200" b="1" dirty="0">
                <a:cs typeface="+mn-cs"/>
              </a:rPr>
              <a:t>保证数据的</a:t>
            </a:r>
            <a:r>
              <a:rPr lang="zh-CN" altLang="en-US" sz="2200" b="1" dirty="0">
                <a:solidFill>
                  <a:srgbClr val="FF0000"/>
                </a:solidFill>
                <a:cs typeface="+mn-cs"/>
              </a:rPr>
              <a:t>逻辑独立性</a:t>
            </a:r>
          </a:p>
          <a:p>
            <a:pPr lvl="1">
              <a:lnSpc>
                <a:spcPct val="110000"/>
              </a:lnSpc>
              <a:spcBef>
                <a:spcPts val="600"/>
              </a:spcBef>
              <a:defRPr/>
            </a:pPr>
            <a:r>
              <a:rPr lang="zh-CN" altLang="en-US" sz="1600" b="1" dirty="0"/>
              <a:t>当模式改变时，</a:t>
            </a:r>
            <a:r>
              <a:rPr lang="en-US" altLang="zh-CN" sz="1600" b="1" dirty="0"/>
              <a:t>DBA</a:t>
            </a:r>
            <a:r>
              <a:rPr lang="zh-CN" altLang="en-US" sz="1600" b="1" dirty="0"/>
              <a:t>修改有关的外模式／模式映象，使外模式保持不变</a:t>
            </a:r>
          </a:p>
          <a:p>
            <a:pPr lvl="1">
              <a:lnSpc>
                <a:spcPct val="110000"/>
              </a:lnSpc>
              <a:spcBef>
                <a:spcPts val="600"/>
              </a:spcBef>
              <a:defRPr/>
            </a:pPr>
            <a:r>
              <a:rPr lang="zh-CN" altLang="en-US" sz="1600" b="1" dirty="0"/>
              <a:t>应用程序是依据数据的外模式编写的，从而应用程序不必修改，保证了数据与程序的逻辑独立性，简称数据的逻辑独立性。</a:t>
            </a:r>
          </a:p>
          <a:p>
            <a:pPr lvl="1">
              <a:lnSpc>
                <a:spcPct val="110000"/>
              </a:lnSpc>
              <a:spcBef>
                <a:spcPts val="600"/>
              </a:spcBef>
              <a:defRPr/>
            </a:pPr>
            <a:r>
              <a:rPr lang="zh-CN" altLang="en-US" sz="1600" b="1" dirty="0"/>
              <a:t>数据库系统投入使用后，可能有必要修改模式（如增加新关系、属性、改变类型），这时：</a:t>
            </a:r>
          </a:p>
          <a:p>
            <a:pPr lvl="2">
              <a:lnSpc>
                <a:spcPct val="120000"/>
              </a:lnSpc>
              <a:spcBef>
                <a:spcPct val="20000"/>
              </a:spcBef>
              <a:buFont typeface="Wingdings" pitchFamily="2" charset="2"/>
              <a:buNone/>
              <a:defRPr/>
            </a:pPr>
            <a:r>
              <a:rPr lang="zh-CN" altLang="en-US" sz="2400" dirty="0"/>
              <a:t> </a:t>
            </a:r>
            <a:r>
              <a:rPr lang="en-US" altLang="zh-CN" sz="2400" dirty="0"/>
              <a:t>	</a:t>
            </a:r>
            <a:r>
              <a:rPr lang="zh-CN" altLang="en-US" sz="1600" b="1" dirty="0">
                <a:solidFill>
                  <a:srgbClr val="FF3300"/>
                </a:solidFill>
              </a:rPr>
              <a:t>重新定义外模式</a:t>
            </a:r>
            <a:r>
              <a:rPr lang="en-US" altLang="zh-CN" sz="1600" b="1" dirty="0">
                <a:solidFill>
                  <a:srgbClr val="FF3300"/>
                </a:solidFill>
              </a:rPr>
              <a:t>/</a:t>
            </a:r>
            <a:r>
              <a:rPr lang="zh-CN" altLang="en-US" sz="1600" b="1" dirty="0">
                <a:solidFill>
                  <a:srgbClr val="FF3300"/>
                </a:solidFill>
              </a:rPr>
              <a:t>模式映象（</a:t>
            </a:r>
            <a:r>
              <a:rPr lang="en-US" altLang="zh-CN" sz="1600" b="1" dirty="0">
                <a:solidFill>
                  <a:srgbClr val="FF3300"/>
                </a:solidFill>
              </a:rPr>
              <a:t>DBA</a:t>
            </a:r>
            <a:r>
              <a:rPr lang="zh-CN" altLang="en-US" sz="1600" b="1" dirty="0">
                <a:solidFill>
                  <a:srgbClr val="FF3300"/>
                </a:solidFill>
              </a:rPr>
              <a:t>职责）</a:t>
            </a:r>
          </a:p>
          <a:p>
            <a:pPr lvl="2">
              <a:lnSpc>
                <a:spcPct val="120000"/>
              </a:lnSpc>
              <a:spcBef>
                <a:spcPct val="20000"/>
              </a:spcBef>
              <a:buFont typeface="Wingdings" pitchFamily="2" charset="2"/>
              <a:buNone/>
              <a:defRPr/>
            </a:pPr>
            <a:r>
              <a:rPr lang="en-US" altLang="zh-CN" sz="1600" b="1" dirty="0">
                <a:solidFill>
                  <a:srgbClr val="FF3300"/>
                </a:solidFill>
              </a:rPr>
              <a:t>    ==〉</a:t>
            </a:r>
            <a:r>
              <a:rPr lang="zh-CN" altLang="en-US" sz="1600" b="1" dirty="0">
                <a:solidFill>
                  <a:srgbClr val="FF3300"/>
                </a:solidFill>
              </a:rPr>
              <a:t>现存外模式不变</a:t>
            </a:r>
          </a:p>
          <a:p>
            <a:pPr lvl="2">
              <a:lnSpc>
                <a:spcPct val="120000"/>
              </a:lnSpc>
              <a:spcBef>
                <a:spcPct val="20000"/>
              </a:spcBef>
              <a:buFont typeface="Wingdings" pitchFamily="2" charset="2"/>
              <a:buNone/>
              <a:defRPr/>
            </a:pPr>
            <a:r>
              <a:rPr lang="en-US" altLang="zh-CN" sz="1600" b="1" dirty="0">
                <a:solidFill>
                  <a:srgbClr val="FF3300"/>
                </a:solidFill>
              </a:rPr>
              <a:t>    ==〉</a:t>
            </a:r>
            <a:r>
              <a:rPr lang="zh-CN" altLang="en-US" sz="1600" b="1" dirty="0">
                <a:solidFill>
                  <a:srgbClr val="FF3300"/>
                </a:solidFill>
              </a:rPr>
              <a:t>应用程序不变</a:t>
            </a:r>
            <a:endParaRPr lang="zh-CN" altLang="en-US" sz="1600"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5791199" y="3028334"/>
            <a:ext cx="3127952" cy="3058141"/>
          </a:xfrm>
          <a:prstGeom prst="rect">
            <a:avLst/>
          </a:prstGeom>
          <a:noFill/>
          <a:ln w="9525">
            <a:noFill/>
            <a:miter lim="800000"/>
            <a:headEnd/>
            <a:tailEnd/>
          </a:ln>
        </p:spPr>
      </p:pic>
      <p:sp>
        <p:nvSpPr>
          <p:cNvPr id="2" name="圆角矩形 1"/>
          <p:cNvSpPr/>
          <p:nvPr/>
        </p:nvSpPr>
        <p:spPr>
          <a:xfrm>
            <a:off x="5902036" y="3990109"/>
            <a:ext cx="3017115" cy="318655"/>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anim calcmode="lin" valueType="num">
                                      <p:cBhvr additive="base">
                                        <p:cTn id="1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anim calcmode="lin" valueType="num">
                                      <p:cBhvr additive="base">
                                        <p:cTn id="1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anim calcmode="lin" valueType="num">
                                      <p:cBhvr additive="base">
                                        <p:cTn id="1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anim calcmode="lin" valueType="num">
                                      <p:cBhvr additive="base">
                                        <p:cTn id="2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anim calcmode="lin" valueType="num">
                                      <p:cBhvr additive="base">
                                        <p:cTn id="2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anim calcmode="lin" valueType="num">
                                      <p:cBhvr additive="base">
                                        <p:cTn id="3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9" name="内容占位符 8"/>
          <p:cNvSpPr>
            <a:spLocks noGrp="1"/>
          </p:cNvSpPr>
          <p:nvPr>
            <p:ph idx="4294967295"/>
          </p:nvPr>
        </p:nvSpPr>
        <p:spPr bwMode="auto">
          <a:xfrm>
            <a:off x="0" y="954088"/>
            <a:ext cx="5761038" cy="54737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200" dirty="0"/>
              <a:t>模式</a:t>
            </a:r>
            <a:r>
              <a:rPr lang="en-US" altLang="zh-CN" sz="2200" dirty="0"/>
              <a:t>/</a:t>
            </a:r>
            <a:r>
              <a:rPr lang="zh-CN" altLang="en-US" sz="2200" dirty="0"/>
              <a:t>内模式映射</a:t>
            </a:r>
            <a:endParaRPr lang="en-US" altLang="zh-CN" sz="2200" dirty="0"/>
          </a:p>
          <a:p>
            <a:pPr lvl="1">
              <a:lnSpc>
                <a:spcPct val="110000"/>
              </a:lnSpc>
              <a:spcBef>
                <a:spcPts val="600"/>
              </a:spcBef>
            </a:pPr>
            <a:r>
              <a:rPr lang="zh-CN" altLang="en-US" sz="1600" b="1" dirty="0"/>
              <a:t>模式／内模式映象定义了数据全局逻辑结构与存储结构之间的对应关系。</a:t>
            </a:r>
          </a:p>
          <a:p>
            <a:pPr lvl="1">
              <a:lnSpc>
                <a:spcPct val="110000"/>
              </a:lnSpc>
              <a:spcBef>
                <a:spcPts val="600"/>
              </a:spcBef>
            </a:pPr>
            <a:r>
              <a:rPr lang="zh-CN" altLang="en-US" sz="1600" b="1" dirty="0"/>
              <a:t>数据库中模式／内模式映象是唯一的</a:t>
            </a:r>
          </a:p>
          <a:p>
            <a:pPr lvl="1">
              <a:lnSpc>
                <a:spcPct val="110000"/>
              </a:lnSpc>
              <a:spcBef>
                <a:spcPts val="600"/>
              </a:spcBef>
            </a:pPr>
            <a:r>
              <a:rPr lang="zh-CN" altLang="en-US" sz="1600" b="1" dirty="0"/>
              <a:t>该映象定义通常包含在模式描述中</a:t>
            </a:r>
          </a:p>
          <a:p>
            <a:pPr>
              <a:lnSpc>
                <a:spcPct val="110000"/>
              </a:lnSpc>
            </a:pPr>
            <a:r>
              <a:rPr lang="zh-CN" altLang="en-US" sz="2200" dirty="0"/>
              <a:t>保证数据的</a:t>
            </a:r>
            <a:r>
              <a:rPr lang="zh-CN" altLang="en-US" sz="2200" dirty="0">
                <a:solidFill>
                  <a:srgbClr val="FF0000"/>
                </a:solidFill>
              </a:rPr>
              <a:t>物理独立性</a:t>
            </a:r>
          </a:p>
          <a:p>
            <a:pPr lvl="1">
              <a:lnSpc>
                <a:spcPct val="110000"/>
              </a:lnSpc>
              <a:spcBef>
                <a:spcPts val="600"/>
              </a:spcBef>
            </a:pPr>
            <a:r>
              <a:rPr lang="zh-CN" altLang="en-US" sz="1600" b="1" dirty="0"/>
              <a:t>当数据库的存储结构改变了（例如选用了另一种存储结构），数据库管理员修改模式／内模式映象，使模式保持不变</a:t>
            </a:r>
          </a:p>
          <a:p>
            <a:pPr lvl="1">
              <a:lnSpc>
                <a:spcPct val="110000"/>
              </a:lnSpc>
              <a:spcBef>
                <a:spcPts val="600"/>
              </a:spcBef>
            </a:pPr>
            <a:r>
              <a:rPr lang="zh-CN" altLang="en-US" sz="1600" b="1" dirty="0"/>
              <a:t>应用程序不受影响。保证了数据与程序的物理独立性</a:t>
            </a:r>
          </a:p>
          <a:p>
            <a:pPr lvl="1">
              <a:lnSpc>
                <a:spcPct val="110000"/>
              </a:lnSpc>
              <a:spcBef>
                <a:spcPts val="600"/>
              </a:spcBef>
            </a:pPr>
            <a:r>
              <a:rPr lang="zh-CN" altLang="en-US" sz="1600" b="1" dirty="0"/>
              <a:t>当内模式发生变化时：</a:t>
            </a:r>
          </a:p>
          <a:p>
            <a:pPr lvl="1">
              <a:lnSpc>
                <a:spcPct val="120000"/>
              </a:lnSpc>
              <a:spcBef>
                <a:spcPct val="0"/>
              </a:spcBef>
              <a:buFont typeface="Wingdings" pitchFamily="2" charset="2"/>
              <a:buNone/>
            </a:pPr>
            <a:r>
              <a:rPr lang="zh-CN" altLang="en-US" dirty="0"/>
              <a:t> </a:t>
            </a:r>
            <a:r>
              <a:rPr lang="en-US" altLang="zh-CN" dirty="0"/>
              <a:t>			</a:t>
            </a:r>
            <a:r>
              <a:rPr lang="zh-CN" altLang="en-US" sz="1600" b="1" dirty="0">
                <a:solidFill>
                  <a:srgbClr val="FF3300"/>
                </a:solidFill>
              </a:rPr>
              <a:t>重新定义模式</a:t>
            </a:r>
            <a:r>
              <a:rPr lang="en-US" altLang="zh-CN" sz="1600" b="1" dirty="0">
                <a:solidFill>
                  <a:srgbClr val="FF3300"/>
                </a:solidFill>
              </a:rPr>
              <a:t>/</a:t>
            </a:r>
            <a:r>
              <a:rPr lang="zh-CN" altLang="en-US" sz="1600" b="1" dirty="0">
                <a:solidFill>
                  <a:srgbClr val="FF3300"/>
                </a:solidFill>
              </a:rPr>
              <a:t>内模式映象</a:t>
            </a:r>
          </a:p>
          <a:p>
            <a:pPr lvl="1">
              <a:lnSpc>
                <a:spcPct val="120000"/>
              </a:lnSpc>
              <a:spcBef>
                <a:spcPct val="20000"/>
              </a:spcBef>
              <a:buFont typeface="Wingdings" pitchFamily="2" charset="2"/>
              <a:buNone/>
            </a:pPr>
            <a:r>
              <a:rPr lang="en-US" altLang="zh-CN" sz="1600" b="1" dirty="0">
                <a:solidFill>
                  <a:srgbClr val="FF3300"/>
                </a:solidFill>
              </a:rPr>
              <a:t>          	==〉</a:t>
            </a:r>
            <a:r>
              <a:rPr lang="zh-CN" altLang="en-US" sz="1600" b="1" dirty="0">
                <a:solidFill>
                  <a:srgbClr val="FF3300"/>
                </a:solidFill>
              </a:rPr>
              <a:t>模式保持不变</a:t>
            </a:r>
          </a:p>
          <a:p>
            <a:pPr lvl="1">
              <a:lnSpc>
                <a:spcPct val="120000"/>
              </a:lnSpc>
              <a:spcBef>
                <a:spcPct val="20000"/>
              </a:spcBef>
              <a:buFont typeface="Wingdings" pitchFamily="2" charset="2"/>
              <a:buNone/>
            </a:pPr>
            <a:r>
              <a:rPr lang="en-US" altLang="zh-CN" sz="1600" b="1" dirty="0">
                <a:solidFill>
                  <a:srgbClr val="FF3300"/>
                </a:solidFill>
              </a:rPr>
              <a:t>          	==〉</a:t>
            </a:r>
            <a:r>
              <a:rPr lang="zh-CN" altLang="en-US" sz="1600" b="1" dirty="0">
                <a:solidFill>
                  <a:srgbClr val="FF3300"/>
                </a:solidFill>
              </a:rPr>
              <a:t>外模式保持不变</a:t>
            </a:r>
          </a:p>
          <a:p>
            <a:pPr lvl="1">
              <a:lnSpc>
                <a:spcPct val="120000"/>
              </a:lnSpc>
              <a:spcBef>
                <a:spcPct val="20000"/>
              </a:spcBef>
              <a:buFont typeface="Wingdings" pitchFamily="2" charset="2"/>
              <a:buNone/>
            </a:pPr>
            <a:r>
              <a:rPr lang="en-US" altLang="zh-CN" sz="1600" b="1" dirty="0">
                <a:solidFill>
                  <a:srgbClr val="FF3300"/>
                </a:solidFill>
              </a:rPr>
              <a:t>          	==〉</a:t>
            </a:r>
            <a:r>
              <a:rPr lang="zh-CN" altLang="en-US" sz="1600" b="1" dirty="0">
                <a:solidFill>
                  <a:srgbClr val="FF3300"/>
                </a:solidFill>
              </a:rPr>
              <a:t>建立在外模式上的应用程序保持不变</a:t>
            </a:r>
            <a:endParaRPr lang="zh-CN" altLang="en-US" sz="1600"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5791199" y="3028334"/>
            <a:ext cx="3127952" cy="3058141"/>
          </a:xfrm>
          <a:prstGeom prst="rect">
            <a:avLst/>
          </a:prstGeom>
          <a:noFill/>
          <a:ln w="9525">
            <a:noFill/>
            <a:miter lim="800000"/>
            <a:headEnd/>
            <a:tailEnd/>
          </a:ln>
        </p:spPr>
      </p:pic>
      <p:sp>
        <p:nvSpPr>
          <p:cNvPr id="10" name="圆角矩形 9"/>
          <p:cNvSpPr/>
          <p:nvPr/>
        </p:nvSpPr>
        <p:spPr>
          <a:xfrm>
            <a:off x="6012872" y="4779818"/>
            <a:ext cx="3017115" cy="277091"/>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anim calcmode="lin" valueType="num">
                                      <p:cBhvr additive="base">
                                        <p:cTn id="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anim calcmode="lin" valueType="num">
                                      <p:cBhvr additive="base">
                                        <p:cTn id="1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anim calcmode="lin" valueType="num">
                                      <p:cBhvr additive="base">
                                        <p:cTn id="1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anim calcmode="lin" valueType="num">
                                      <p:cBhvr additive="base">
                                        <p:cTn id="1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anim calcmode="lin" valueType="num">
                                      <p:cBhvr additive="base">
                                        <p:cTn id="2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anim calcmode="lin" valueType="num">
                                      <p:cBhvr additive="base">
                                        <p:cTn id="2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anim calcmode="lin" valueType="num">
                                      <p:cBhvr additive="base">
                                        <p:cTn id="3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anim calcmode="lin" valueType="num">
                                      <p:cBhvr additive="base">
                                        <p:cTn id="35"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62469" name="内容占位符 8"/>
          <p:cNvSpPr>
            <a:spLocks noGrp="1"/>
          </p:cNvSpPr>
          <p:nvPr>
            <p:ph idx="4294967295"/>
          </p:nvPr>
        </p:nvSpPr>
        <p:spPr bwMode="auto">
          <a:xfrm>
            <a:off x="0" y="996950"/>
            <a:ext cx="4881563" cy="4946650"/>
          </a:xfrm>
          <a:prstGeom prst="rect">
            <a:avLst/>
          </a:prstGeo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nSpc>
                <a:spcPct val="110000"/>
              </a:lnSpc>
            </a:pPr>
            <a:r>
              <a:rPr lang="zh-CN" altLang="en-US" sz="2200" dirty="0"/>
              <a:t>两级独立性总结</a:t>
            </a:r>
            <a:endParaRPr lang="en-US" altLang="zh-CN" sz="2200" dirty="0"/>
          </a:p>
          <a:p>
            <a:pPr lvl="1">
              <a:lnSpc>
                <a:spcPct val="110000"/>
              </a:lnSpc>
              <a:spcBef>
                <a:spcPts val="600"/>
              </a:spcBef>
            </a:pPr>
            <a:r>
              <a:rPr lang="zh-CN" altLang="en-US" sz="1800" b="1" dirty="0">
                <a:solidFill>
                  <a:srgbClr val="00B050"/>
                </a:solidFill>
              </a:rPr>
              <a:t>逻辑数据独立性</a:t>
            </a:r>
            <a:r>
              <a:rPr lang="zh-CN" altLang="en-US" sz="1800" b="1" dirty="0"/>
              <a:t>是指</a:t>
            </a:r>
            <a:r>
              <a:rPr lang="zh-CN" altLang="en-US" sz="1800" b="1" dirty="0">
                <a:solidFill>
                  <a:srgbClr val="FF0000"/>
                </a:solidFill>
              </a:rPr>
              <a:t>外部模式不受概念模式变化影响</a:t>
            </a:r>
            <a:endParaRPr lang="en-US" altLang="zh-CN" sz="1800" b="1" dirty="0">
              <a:solidFill>
                <a:srgbClr val="FF0000"/>
              </a:solidFill>
            </a:endParaRPr>
          </a:p>
          <a:p>
            <a:pPr lvl="2">
              <a:lnSpc>
                <a:spcPct val="110000"/>
              </a:lnSpc>
            </a:pPr>
            <a:r>
              <a:rPr lang="zh-CN" altLang="en-US" sz="1600" b="1" dirty="0"/>
              <a:t>对概念模式的修改，如新实体、属性或联系的添加或删除，应该不影响已存在的外部模式，也不需要重新编写应用程序。显然，重要的修改只应由相关的用户知道，其他的用户不必知道。</a:t>
            </a:r>
          </a:p>
          <a:p>
            <a:pPr lvl="1">
              <a:lnSpc>
                <a:spcPct val="110000"/>
              </a:lnSpc>
              <a:spcBef>
                <a:spcPts val="600"/>
              </a:spcBef>
            </a:pPr>
            <a:r>
              <a:rPr lang="zh-CN" altLang="en-US" sz="1800" b="1" dirty="0">
                <a:solidFill>
                  <a:srgbClr val="00B050"/>
                </a:solidFill>
              </a:rPr>
              <a:t>物理数据独立性</a:t>
            </a:r>
            <a:r>
              <a:rPr lang="zh-CN" altLang="en-US" sz="1800" b="1" dirty="0"/>
              <a:t>是指</a:t>
            </a:r>
            <a:r>
              <a:rPr lang="zh-CN" altLang="en-US" sz="1800" b="1" dirty="0">
                <a:solidFill>
                  <a:srgbClr val="FF0000"/>
                </a:solidFill>
              </a:rPr>
              <a:t>概念模式不受内部模式变化的影响</a:t>
            </a:r>
            <a:endParaRPr lang="en-US" altLang="zh-CN" sz="1800" b="1" dirty="0">
              <a:solidFill>
                <a:srgbClr val="FF0000"/>
              </a:solidFill>
            </a:endParaRPr>
          </a:p>
          <a:p>
            <a:pPr lvl="2">
              <a:lnSpc>
                <a:spcPct val="110000"/>
              </a:lnSpc>
            </a:pPr>
            <a:r>
              <a:rPr lang="zh-CN" altLang="en-US" sz="1600" b="1" dirty="0"/>
              <a:t>对内部模式的修改，如使用不同的文件组织方式或存储结构、使用不同的存储设备、修改索引或散列算法，应该不影响概念模式和外部模式。</a:t>
            </a:r>
          </a:p>
          <a:p>
            <a:pPr lvl="2">
              <a:lnSpc>
                <a:spcPct val="110000"/>
              </a:lnSpc>
            </a:pPr>
            <a:r>
              <a:rPr lang="zh-CN" altLang="en-US" sz="1600" b="1" dirty="0"/>
              <a:t>对用户来讲，唯一要注意的是对性能的影响。实际上，性能变坏是改变内部模式最常见的原因。</a:t>
            </a:r>
          </a:p>
          <a:p>
            <a:pPr lvl="1">
              <a:lnSpc>
                <a:spcPct val="110000"/>
              </a:lnSpc>
              <a:spcBef>
                <a:spcPts val="600"/>
              </a:spcBef>
            </a:pPr>
            <a:endParaRPr lang="zh-CN" altLang="en-US" sz="1800"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5558848" y="3000625"/>
            <a:ext cx="3127952" cy="305814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9">
                                            <p:txEl>
                                              <p:pRg st="3" end="3"/>
                                            </p:txEl>
                                          </p:spTgt>
                                        </p:tgtEl>
                                        <p:attrNameLst>
                                          <p:attrName>style.visibility</p:attrName>
                                        </p:attrNameLst>
                                      </p:cBhvr>
                                      <p:to>
                                        <p:strVal val="visible"/>
                                      </p:to>
                                    </p:set>
                                    <p:anim calcmode="lin" valueType="num">
                                      <p:cBhvr additive="base">
                                        <p:cTn id="7" dur="500" fill="hold"/>
                                        <p:tgtEl>
                                          <p:spTgt spid="6246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469">
                                            <p:txEl>
                                              <p:pRg st="4" end="4"/>
                                            </p:txEl>
                                          </p:spTgt>
                                        </p:tgtEl>
                                        <p:attrNameLst>
                                          <p:attrName>style.visibility</p:attrName>
                                        </p:attrNameLst>
                                      </p:cBhvr>
                                      <p:to>
                                        <p:strVal val="visible"/>
                                      </p:to>
                                    </p:set>
                                    <p:anim calcmode="lin" valueType="num">
                                      <p:cBhvr additive="base">
                                        <p:cTn id="11" dur="500" fill="hold"/>
                                        <p:tgtEl>
                                          <p:spTgt spid="6246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6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469">
                                            <p:txEl>
                                              <p:pRg st="5" end="5"/>
                                            </p:txEl>
                                          </p:spTgt>
                                        </p:tgtEl>
                                        <p:attrNameLst>
                                          <p:attrName>style.visibility</p:attrName>
                                        </p:attrNameLst>
                                      </p:cBhvr>
                                      <p:to>
                                        <p:strVal val="visible"/>
                                      </p:to>
                                    </p:set>
                                    <p:anim calcmode="lin" valueType="num">
                                      <p:cBhvr additive="base">
                                        <p:cTn id="15" dur="500" fill="hold"/>
                                        <p:tgtEl>
                                          <p:spTgt spid="6246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246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63493" name="内容占位符 8"/>
          <p:cNvSpPr>
            <a:spLocks noGrp="1"/>
          </p:cNvSpPr>
          <p:nvPr>
            <p:ph idx="4294967295"/>
          </p:nvPr>
        </p:nvSpPr>
        <p:spPr bwMode="auto">
          <a:xfrm>
            <a:off x="0" y="954088"/>
            <a:ext cx="5694363" cy="4683125"/>
          </a:xfrm>
          <a:prstGeom prst="rect">
            <a:avLst/>
          </a:prstGeo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nSpc>
                <a:spcPct val="110000"/>
              </a:lnSpc>
            </a:pPr>
            <a:r>
              <a:rPr lang="zh-CN" altLang="en-US" sz="2400" dirty="0"/>
              <a:t>模式结构分层思想</a:t>
            </a:r>
            <a:endParaRPr lang="en-US" altLang="zh-CN" sz="2400" dirty="0"/>
          </a:p>
          <a:p>
            <a:pPr lvl="1">
              <a:lnSpc>
                <a:spcPct val="110000"/>
              </a:lnSpc>
              <a:spcBef>
                <a:spcPts val="600"/>
              </a:spcBef>
            </a:pPr>
            <a:r>
              <a:rPr lang="zh-CN" altLang="en-US" sz="1800" b="1" dirty="0"/>
              <a:t>分层方法的特点 </a:t>
            </a:r>
          </a:p>
          <a:p>
            <a:pPr lvl="2">
              <a:lnSpc>
                <a:spcPct val="110000"/>
              </a:lnSpc>
            </a:pPr>
            <a:r>
              <a:rPr lang="zh-CN" altLang="en-US" sz="1600" b="1" dirty="0">
                <a:solidFill>
                  <a:srgbClr val="FF0000"/>
                </a:solidFill>
              </a:rPr>
              <a:t>程序与数据分离</a:t>
            </a:r>
            <a:r>
              <a:rPr lang="zh-CN" altLang="en-US" sz="1600" b="1" dirty="0"/>
              <a:t>（程序与数据独立性和程序与操作独立性）；</a:t>
            </a:r>
          </a:p>
          <a:p>
            <a:pPr lvl="2">
              <a:lnSpc>
                <a:spcPct val="110000"/>
              </a:lnSpc>
            </a:pPr>
            <a:r>
              <a:rPr lang="zh-CN" altLang="en-US" sz="1600" b="1" dirty="0"/>
              <a:t>支持多用户视图；</a:t>
            </a:r>
          </a:p>
          <a:p>
            <a:pPr lvl="2">
              <a:lnSpc>
                <a:spcPct val="110000"/>
              </a:lnSpc>
            </a:pPr>
            <a:r>
              <a:rPr lang="zh-CN" altLang="en-US" sz="1600" b="1" dirty="0"/>
              <a:t>使用</a:t>
            </a:r>
            <a:r>
              <a:rPr lang="zh-CN" altLang="en-US" sz="1600" b="1" dirty="0">
                <a:solidFill>
                  <a:srgbClr val="0070C0"/>
                </a:solidFill>
              </a:rPr>
              <a:t>编目存储数据库描述</a:t>
            </a:r>
            <a:r>
              <a:rPr lang="zh-CN" altLang="en-US" sz="1600" b="1" dirty="0"/>
              <a:t>（模式），</a:t>
            </a:r>
            <a:r>
              <a:rPr lang="en-US" altLang="zh-CN" sz="1600" b="1" dirty="0">
                <a:solidFill>
                  <a:srgbClr val="FF0000"/>
                </a:solidFill>
              </a:rPr>
              <a:t>3</a:t>
            </a:r>
            <a:r>
              <a:rPr lang="zh-CN" altLang="en-US" sz="1600" b="1" dirty="0">
                <a:solidFill>
                  <a:srgbClr val="FF0000"/>
                </a:solidFill>
              </a:rPr>
              <a:t>层体系结构实现用户的数据库视图与数据库的物理描述分离</a:t>
            </a:r>
            <a:r>
              <a:rPr lang="zh-CN" altLang="en-US" sz="1600" b="1" dirty="0"/>
              <a:t>。</a:t>
            </a:r>
          </a:p>
          <a:p>
            <a:pPr lvl="1">
              <a:lnSpc>
                <a:spcPct val="110000"/>
              </a:lnSpc>
              <a:spcBef>
                <a:spcPts val="600"/>
              </a:spcBef>
            </a:pPr>
            <a:r>
              <a:rPr lang="zh-CN" altLang="en-US" sz="1800" b="1" dirty="0"/>
              <a:t>分离的原因</a:t>
            </a:r>
          </a:p>
          <a:p>
            <a:pPr lvl="2">
              <a:lnSpc>
                <a:spcPct val="110000"/>
              </a:lnSpc>
            </a:pPr>
            <a:r>
              <a:rPr lang="zh-CN" altLang="en-US" sz="1600" b="1" dirty="0"/>
              <a:t>每个用户应该能够访问相同的数据，但用各自自定义的数据视图。每一个用户都应该能够改变数据视图，但这些改变不应该影响其他的用户。</a:t>
            </a:r>
          </a:p>
          <a:p>
            <a:pPr lvl="2">
              <a:lnSpc>
                <a:spcPct val="110000"/>
              </a:lnSpc>
            </a:pPr>
            <a:r>
              <a:rPr lang="zh-CN" altLang="en-US" sz="1600" b="1" dirty="0"/>
              <a:t>不应该要求用户直接处理数据库物理存储的细节，例如索引。</a:t>
            </a:r>
          </a:p>
          <a:p>
            <a:pPr lvl="2">
              <a:lnSpc>
                <a:spcPct val="110000"/>
              </a:lnSpc>
            </a:pPr>
            <a:r>
              <a:rPr lang="zh-CN" altLang="en-US" sz="1600" b="1" dirty="0"/>
              <a:t>数据库管理员（</a:t>
            </a:r>
            <a:r>
              <a:rPr lang="en-US" altLang="zh-CN" sz="1600" b="1" dirty="0"/>
              <a:t>DBA</a:t>
            </a:r>
            <a:r>
              <a:rPr lang="zh-CN" altLang="en-US" sz="1600" b="1" dirty="0"/>
              <a:t>）应该能够在不影响用户视图的情况下，修改数据库存储结构。</a:t>
            </a:r>
            <a:endParaRPr lang="zh-CN" altLang="en-US" sz="1800"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8" name="Picture 13"/>
          <p:cNvPicPr>
            <a:picLocks noChangeAspect="1" noChangeArrowheads="1"/>
          </p:cNvPicPr>
          <p:nvPr/>
        </p:nvPicPr>
        <p:blipFill>
          <a:blip r:embed="rId2"/>
          <a:srcRect/>
          <a:stretch>
            <a:fillRect/>
          </a:stretch>
        </p:blipFill>
        <p:spPr bwMode="auto">
          <a:xfrm>
            <a:off x="5919066" y="2811424"/>
            <a:ext cx="3127952" cy="305814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3">
                                            <p:txEl>
                                              <p:pRg st="5" end="5"/>
                                            </p:txEl>
                                          </p:spTgt>
                                        </p:tgtEl>
                                        <p:attrNameLst>
                                          <p:attrName>style.visibility</p:attrName>
                                        </p:attrNameLst>
                                      </p:cBhvr>
                                      <p:to>
                                        <p:strVal val="visible"/>
                                      </p:to>
                                    </p:set>
                                    <p:anim calcmode="lin" valueType="num">
                                      <p:cBhvr additive="base">
                                        <p:cTn id="7" dur="500" fill="hold"/>
                                        <p:tgtEl>
                                          <p:spTgt spid="6349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3">
                                            <p:txEl>
                                              <p:pRg st="6" end="6"/>
                                            </p:txEl>
                                          </p:spTgt>
                                        </p:tgtEl>
                                        <p:attrNameLst>
                                          <p:attrName>style.visibility</p:attrName>
                                        </p:attrNameLst>
                                      </p:cBhvr>
                                      <p:to>
                                        <p:strVal val="visible"/>
                                      </p:to>
                                    </p:set>
                                    <p:anim calcmode="lin" valueType="num">
                                      <p:cBhvr additive="base">
                                        <p:cTn id="11" dur="500" fill="hold"/>
                                        <p:tgtEl>
                                          <p:spTgt spid="6349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349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3493">
                                            <p:txEl>
                                              <p:pRg st="7" end="7"/>
                                            </p:txEl>
                                          </p:spTgt>
                                        </p:tgtEl>
                                        <p:attrNameLst>
                                          <p:attrName>style.visibility</p:attrName>
                                        </p:attrNameLst>
                                      </p:cBhvr>
                                      <p:to>
                                        <p:strVal val="visible"/>
                                      </p:to>
                                    </p:set>
                                    <p:anim calcmode="lin" valueType="num">
                                      <p:cBhvr additive="base">
                                        <p:cTn id="15" dur="500" fill="hold"/>
                                        <p:tgtEl>
                                          <p:spTgt spid="6349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349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493">
                                            <p:txEl>
                                              <p:pRg st="8" end="8"/>
                                            </p:txEl>
                                          </p:spTgt>
                                        </p:tgtEl>
                                        <p:attrNameLst>
                                          <p:attrName>style.visibility</p:attrName>
                                        </p:attrNameLst>
                                      </p:cBhvr>
                                      <p:to>
                                        <p:strVal val="visible"/>
                                      </p:to>
                                    </p:set>
                                    <p:anim calcmode="lin" valueType="num">
                                      <p:cBhvr additive="base">
                                        <p:cTn id="19" dur="500" fill="hold"/>
                                        <p:tgtEl>
                                          <p:spTgt spid="6349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63493" name="内容占位符 8"/>
          <p:cNvSpPr>
            <a:spLocks noGrp="1"/>
          </p:cNvSpPr>
          <p:nvPr>
            <p:ph idx="4294967295"/>
          </p:nvPr>
        </p:nvSpPr>
        <p:spPr bwMode="auto">
          <a:xfrm>
            <a:off x="1233488" y="1330325"/>
            <a:ext cx="7910512" cy="40036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buFont typeface="Wingdings" panose="05000000000000000000" pitchFamily="2" charset="2"/>
              <a:buChar char="ü"/>
            </a:pPr>
            <a:r>
              <a:rPr lang="zh-CN" altLang="en-US" sz="2400" dirty="0">
                <a:solidFill>
                  <a:srgbClr val="0070C0"/>
                </a:solidFill>
              </a:rPr>
              <a:t>拓展：分层思想讨论</a:t>
            </a:r>
            <a:endParaRPr lang="en-US" altLang="zh-CN" sz="2400" dirty="0">
              <a:solidFill>
                <a:srgbClr val="0070C0"/>
              </a:solidFill>
            </a:endParaRPr>
          </a:p>
          <a:p>
            <a:pPr>
              <a:lnSpc>
                <a:spcPct val="110000"/>
              </a:lnSpc>
            </a:pPr>
            <a:r>
              <a:rPr lang="zh-CN" altLang="en-US" sz="2200" dirty="0"/>
              <a:t>你还能举出生活中的哪些结构是分层的？</a:t>
            </a:r>
            <a:endParaRPr lang="en-US" altLang="zh-CN" sz="2200" dirty="0"/>
          </a:p>
          <a:p>
            <a:pPr lvl="1">
              <a:lnSpc>
                <a:spcPct val="110000"/>
              </a:lnSpc>
            </a:pPr>
            <a:r>
              <a:rPr lang="zh-CN" altLang="en-US" sz="2000" b="1" dirty="0"/>
              <a:t>计算机网络体系结构？</a:t>
            </a:r>
            <a:endParaRPr lang="en-US" altLang="zh-CN" sz="2000" b="1" dirty="0"/>
          </a:p>
          <a:p>
            <a:pPr lvl="1">
              <a:lnSpc>
                <a:spcPct val="110000"/>
              </a:lnSpc>
            </a:pPr>
            <a:r>
              <a:rPr lang="zh-CN" altLang="en-US" sz="2000" b="1" dirty="0"/>
              <a:t>行政组织管理机构？</a:t>
            </a:r>
            <a:endParaRPr lang="en-US" altLang="zh-CN" sz="2000" b="1" dirty="0"/>
          </a:p>
          <a:p>
            <a:pPr lvl="1">
              <a:lnSpc>
                <a:spcPct val="110000"/>
              </a:lnSpc>
            </a:pPr>
            <a:r>
              <a:rPr lang="zh-CN" altLang="en-US" sz="2000" b="1" dirty="0"/>
              <a:t>软件系统体系结构？</a:t>
            </a:r>
            <a:endParaRPr lang="en-US" altLang="zh-CN" sz="2000" b="1" dirty="0"/>
          </a:p>
          <a:p>
            <a:pPr>
              <a:lnSpc>
                <a:spcPct val="110000"/>
              </a:lnSpc>
              <a:spcBef>
                <a:spcPts val="1800"/>
              </a:spcBef>
            </a:pPr>
            <a:r>
              <a:rPr lang="zh-CN" altLang="en-US" sz="2200" dirty="0"/>
              <a:t>分层带来什么优点和缺点？</a:t>
            </a:r>
            <a:endParaRPr lang="en-US" altLang="zh-CN" sz="2200" dirty="0"/>
          </a:p>
          <a:p>
            <a:pPr>
              <a:lnSpc>
                <a:spcPct val="110000"/>
              </a:lnSpc>
              <a:spcBef>
                <a:spcPts val="1800"/>
              </a:spcBef>
            </a:pPr>
            <a:r>
              <a:rPr lang="zh-CN" altLang="en-US" sz="2200" dirty="0"/>
              <a:t>你将在设计复杂系统时</a:t>
            </a:r>
            <a:br>
              <a:rPr lang="en-US" altLang="zh-CN" sz="2200" dirty="0"/>
            </a:br>
            <a:r>
              <a:rPr lang="zh-CN" altLang="en-US" sz="2200" dirty="0"/>
              <a:t>如何应用分层思想？</a:t>
            </a:r>
            <a:endParaRPr lang="en-US" altLang="zh-CN" sz="2200" dirty="0"/>
          </a:p>
          <a:p>
            <a:pPr lvl="1">
              <a:lnSpc>
                <a:spcPct val="110000"/>
              </a:lnSpc>
              <a:spcBef>
                <a:spcPts val="600"/>
              </a:spcBef>
            </a:pPr>
            <a:endParaRPr lang="zh-CN" altLang="en-US" sz="1800" b="1" dirty="0"/>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pic>
        <p:nvPicPr>
          <p:cNvPr id="10242" name="Picture 2" descr="https://timgsa.baidu.com/timg?image&amp;quality=80&amp;size=b9999_10000&amp;sec=1582738718632&amp;di=1a5eb53320ef962af737fd2458a5438e&amp;imgtype=jpg&amp;src=http%3A%2F%2Fwww.peixunwang.com.cn%2Fuploadfile%2F2019%2F0128%2F2019012804500627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196" y="3723120"/>
            <a:ext cx="2091604" cy="20916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timgsa.baidu.com/timg?image&amp;quality=80&amp;size=b9999_10000&amp;sec=1582735567454&amp;di=4d7ef2d6e4d3c92dd19221f9e32f914e&amp;imgtype=0&amp;src=http%3A%2F%2Fbpic.588ku.com%2Felement_origin_min_pic%2F18%2F03%2F10%2F9cfca20945f1ffc896c363bb84508a3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2690" y="1150533"/>
            <a:ext cx="1552429" cy="155481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13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3">
                                            <p:txEl>
                                              <p:pRg st="1" end="1"/>
                                            </p:txEl>
                                          </p:spTgt>
                                        </p:tgtEl>
                                        <p:attrNameLst>
                                          <p:attrName>style.visibility</p:attrName>
                                        </p:attrNameLst>
                                      </p:cBhvr>
                                      <p:to>
                                        <p:strVal val="visible"/>
                                      </p:to>
                                    </p:set>
                                    <p:anim calcmode="lin" valueType="num">
                                      <p:cBhvr additive="base">
                                        <p:cTn id="7" dur="500" fill="hold"/>
                                        <p:tgtEl>
                                          <p:spTgt spid="6349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493">
                                            <p:txEl>
                                              <p:pRg st="2" end="2"/>
                                            </p:txEl>
                                          </p:spTgt>
                                        </p:tgtEl>
                                        <p:attrNameLst>
                                          <p:attrName>style.visibility</p:attrName>
                                        </p:attrNameLst>
                                      </p:cBhvr>
                                      <p:to>
                                        <p:strVal val="visible"/>
                                      </p:to>
                                    </p:set>
                                    <p:anim calcmode="lin" valueType="num">
                                      <p:cBhvr additive="base">
                                        <p:cTn id="17" dur="500" fill="hold"/>
                                        <p:tgtEl>
                                          <p:spTgt spid="6349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34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493">
                                            <p:txEl>
                                              <p:pRg st="3" end="3"/>
                                            </p:txEl>
                                          </p:spTgt>
                                        </p:tgtEl>
                                        <p:attrNameLst>
                                          <p:attrName>style.visibility</p:attrName>
                                        </p:attrNameLst>
                                      </p:cBhvr>
                                      <p:to>
                                        <p:strVal val="visible"/>
                                      </p:to>
                                    </p:set>
                                    <p:anim calcmode="lin" valueType="num">
                                      <p:cBhvr additive="base">
                                        <p:cTn id="23" dur="500" fill="hold"/>
                                        <p:tgtEl>
                                          <p:spTgt spid="6349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49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3493">
                                            <p:txEl>
                                              <p:pRg st="4" end="4"/>
                                            </p:txEl>
                                          </p:spTgt>
                                        </p:tgtEl>
                                        <p:attrNameLst>
                                          <p:attrName>style.visibility</p:attrName>
                                        </p:attrNameLst>
                                      </p:cBhvr>
                                      <p:to>
                                        <p:strVal val="visible"/>
                                      </p:to>
                                    </p:set>
                                    <p:anim calcmode="lin" valueType="num">
                                      <p:cBhvr additive="base">
                                        <p:cTn id="29" dur="500" fill="hold"/>
                                        <p:tgtEl>
                                          <p:spTgt spid="6349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349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3493">
                                            <p:txEl>
                                              <p:pRg st="5" end="5"/>
                                            </p:txEl>
                                          </p:spTgt>
                                        </p:tgtEl>
                                        <p:attrNameLst>
                                          <p:attrName>style.visibility</p:attrName>
                                        </p:attrNameLst>
                                      </p:cBhvr>
                                      <p:to>
                                        <p:strVal val="visible"/>
                                      </p:to>
                                    </p:set>
                                    <p:anim calcmode="lin" valueType="num">
                                      <p:cBhvr additive="base">
                                        <p:cTn id="35" dur="500" fill="hold"/>
                                        <p:tgtEl>
                                          <p:spTgt spid="6349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49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3493">
                                            <p:txEl>
                                              <p:pRg st="6" end="6"/>
                                            </p:txEl>
                                          </p:spTgt>
                                        </p:tgtEl>
                                        <p:attrNameLst>
                                          <p:attrName>style.visibility</p:attrName>
                                        </p:attrNameLst>
                                      </p:cBhvr>
                                      <p:to>
                                        <p:strVal val="visible"/>
                                      </p:to>
                                    </p:set>
                                    <p:anim calcmode="lin" valueType="num">
                                      <p:cBhvr additive="base">
                                        <p:cTn id="41" dur="500" fill="hold"/>
                                        <p:tgtEl>
                                          <p:spTgt spid="6349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349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1243936"/>
            <a:ext cx="7633855" cy="828907"/>
          </a:xfrm>
          <a:prstGeom prst="rect">
            <a:avLst/>
          </a:prstGeom>
        </p:spPr>
        <p:style>
          <a:lnRef idx="2">
            <a:schemeClr val="accent2"/>
          </a:lnRef>
          <a:fillRef idx="1">
            <a:schemeClr val="lt1"/>
          </a:fillRef>
          <a:effectRef idx="0">
            <a:schemeClr val="accent2"/>
          </a:effectRef>
          <a:fontRef idx="minor">
            <a:schemeClr val="dk1"/>
          </a:fontRef>
        </p:style>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数据库三级模式中，用户与数据库系统的接口是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708150" y="2258291"/>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模式</a:t>
            </a:r>
          </a:p>
        </p:txBody>
      </p:sp>
      <p:sp>
        <p:nvSpPr>
          <p:cNvPr id="7" name="文本框 6"/>
          <p:cNvSpPr txBox="1"/>
          <p:nvPr>
            <p:custDataLst>
              <p:tags r:id="rId4"/>
            </p:custDataLst>
          </p:nvPr>
        </p:nvSpPr>
        <p:spPr>
          <a:xfrm>
            <a:off x="1708150" y="3115541"/>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外模式</a:t>
            </a:r>
          </a:p>
        </p:txBody>
      </p:sp>
      <p:sp>
        <p:nvSpPr>
          <p:cNvPr id="8" name="文本框 7"/>
          <p:cNvSpPr txBox="1"/>
          <p:nvPr>
            <p:custDataLst>
              <p:tags r:id="rId5"/>
            </p:custDataLst>
          </p:nvPr>
        </p:nvSpPr>
        <p:spPr>
          <a:xfrm>
            <a:off x="1708150" y="3972791"/>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内模式</a:t>
            </a:r>
          </a:p>
        </p:txBody>
      </p:sp>
      <p:sp>
        <p:nvSpPr>
          <p:cNvPr id="9" name="文本框 8"/>
          <p:cNvSpPr txBox="1"/>
          <p:nvPr>
            <p:custDataLst>
              <p:tags r:id="rId6"/>
            </p:custDataLst>
          </p:nvPr>
        </p:nvSpPr>
        <p:spPr>
          <a:xfrm>
            <a:off x="1708150" y="4830041"/>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逻辑模式</a:t>
            </a:r>
          </a:p>
        </p:txBody>
      </p:sp>
      <p:sp>
        <p:nvSpPr>
          <p:cNvPr id="10" name="椭圆 9"/>
          <p:cNvSpPr>
            <a:spLocks noChangeAspect="1"/>
          </p:cNvSpPr>
          <p:nvPr>
            <p:custDataLst>
              <p:tags r:id="rId7"/>
            </p:custDataLst>
          </p:nvPr>
        </p:nvSpPr>
        <p:spPr>
          <a:xfrm>
            <a:off x="993775" y="232258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993775" y="317983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993775" y="403708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993775" y="489433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a:xfrm>
            <a:off x="6051550" y="5687291"/>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b="1">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1" name="AutoShape 10">
            <a:extLst>
              <a:ext uri="{FF2B5EF4-FFF2-40B4-BE49-F238E27FC236}">
                <a16:creationId xmlns:a16="http://schemas.microsoft.com/office/drawing/2014/main" id="{2885ED01-263A-4F02-AF3D-615E59BD04C9}"/>
              </a:ext>
            </a:extLst>
          </p:cNvPr>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22" name="AutoShape 10">
            <a:extLst>
              <a:ext uri="{FF2B5EF4-FFF2-40B4-BE49-F238E27FC236}">
                <a16:creationId xmlns:a16="http://schemas.microsoft.com/office/drawing/2014/main" id="{6E8FC976-1713-47FF-AEFF-E405766D9EC6}"/>
              </a:ext>
            </a:extLst>
          </p:cNvPr>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23" name="AutoShape 10">
            <a:extLst>
              <a:ext uri="{FF2B5EF4-FFF2-40B4-BE49-F238E27FC236}">
                <a16:creationId xmlns:a16="http://schemas.microsoft.com/office/drawing/2014/main" id="{C8EAEF45-D6AC-4683-8A4F-8FA6C15ACB60}"/>
              </a:ext>
            </a:extLst>
          </p:cNvPr>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模式结构</a:t>
            </a:r>
          </a:p>
        </p:txBody>
      </p:sp>
    </p:spTree>
    <p:custDataLst>
      <p:tags r:id="rId1"/>
    </p:custDataLst>
    <p:extLst>
      <p:ext uri="{BB962C8B-B14F-4D97-AF65-F5344CB8AC3E}">
        <p14:creationId xmlns:p14="http://schemas.microsoft.com/office/powerpoint/2010/main" val="40688638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9" name="内容占位符 8"/>
          <p:cNvSpPr>
            <a:spLocks noGrp="1"/>
          </p:cNvSpPr>
          <p:nvPr>
            <p:ph idx="4294967295"/>
          </p:nvPr>
        </p:nvSpPr>
        <p:spPr>
          <a:xfrm>
            <a:off x="0" y="996950"/>
            <a:ext cx="8502650" cy="5472113"/>
          </a:xfrm>
          <a:prstGeom prst="rect">
            <a:avLst/>
          </a:prstGeom>
        </p:spPr>
        <p:txBody>
          <a:bodyPr/>
          <a:lstStyle/>
          <a:p>
            <a:pPr marL="342900" lvl="1" indent="-342900">
              <a:lnSpc>
                <a:spcPct val="110000"/>
              </a:lnSpc>
              <a:spcBef>
                <a:spcPct val="20000"/>
              </a:spcBef>
              <a:buFont typeface="Wingdings" pitchFamily="2" charset="2"/>
              <a:buChar char="Ø"/>
              <a:defRPr/>
            </a:pPr>
            <a:r>
              <a:rPr lang="zh-CN" altLang="en-US" b="1" dirty="0">
                <a:cs typeface="+mn-cs"/>
              </a:rPr>
              <a:t>数据库系统组成综合视图</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综合视图</a:t>
            </a:r>
          </a:p>
        </p:txBody>
      </p:sp>
      <p:pic>
        <p:nvPicPr>
          <p:cNvPr id="64519" name="Picture 3"/>
          <p:cNvPicPr>
            <a:picLocks noChangeAspect="1" noChangeArrowheads="1"/>
          </p:cNvPicPr>
          <p:nvPr/>
        </p:nvPicPr>
        <p:blipFill>
          <a:blip r:embed="rId2"/>
          <a:srcRect b="9496"/>
          <a:stretch>
            <a:fillRect/>
          </a:stretch>
        </p:blipFill>
        <p:spPr bwMode="auto">
          <a:xfrm>
            <a:off x="1856764" y="1696194"/>
            <a:ext cx="5035921" cy="3984170"/>
          </a:xfrm>
          <a:prstGeom prst="rect">
            <a:avLst/>
          </a:prstGeom>
          <a:noFill/>
          <a:ln w="9525">
            <a:noFill/>
            <a:miter lim="800000"/>
            <a:headEnd/>
            <a:tailEnd/>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9" name="内容占位符 8"/>
          <p:cNvSpPr>
            <a:spLocks noGrp="1"/>
          </p:cNvSpPr>
          <p:nvPr>
            <p:ph idx="4294967295"/>
          </p:nvPr>
        </p:nvSpPr>
        <p:spPr>
          <a:xfrm>
            <a:off x="0" y="996950"/>
            <a:ext cx="8502650" cy="5472113"/>
          </a:xfrm>
          <a:prstGeom prst="rect">
            <a:avLst/>
          </a:prstGeom>
        </p:spPr>
        <p:txBody>
          <a:bodyPr/>
          <a:lstStyle/>
          <a:p>
            <a:pPr marL="342900" lvl="1" indent="-342900">
              <a:lnSpc>
                <a:spcPct val="110000"/>
              </a:lnSpc>
              <a:spcBef>
                <a:spcPct val="20000"/>
              </a:spcBef>
              <a:buFont typeface="Wingdings" pitchFamily="2" charset="2"/>
              <a:buChar char="Ø"/>
              <a:defRPr/>
            </a:pPr>
            <a:r>
              <a:rPr lang="zh-CN" altLang="en-US" b="1" dirty="0"/>
              <a:t>用户访问数据库的过程</a:t>
            </a:r>
            <a:endParaRPr lang="zh-CN" altLang="en-US" b="1" dirty="0">
              <a:cs typeface="+mn-cs"/>
            </a:endParaRP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grpSp>
        <p:nvGrpSpPr>
          <p:cNvPr id="65542" name="Group 7"/>
          <p:cNvGrpSpPr>
            <a:grpSpLocks noChangeAspect="1"/>
          </p:cNvGrpSpPr>
          <p:nvPr/>
        </p:nvGrpSpPr>
        <p:grpSpPr bwMode="auto">
          <a:xfrm>
            <a:off x="1150827" y="1580356"/>
            <a:ext cx="6873875" cy="4305300"/>
            <a:chOff x="793" y="754"/>
            <a:chExt cx="4491" cy="2813"/>
          </a:xfrm>
        </p:grpSpPr>
        <p:sp>
          <p:nvSpPr>
            <p:cNvPr id="65543" name="AutoShape 6"/>
            <p:cNvSpPr>
              <a:spLocks noChangeAspect="1" noChangeArrowheads="1" noTextEdit="1"/>
            </p:cNvSpPr>
            <p:nvPr/>
          </p:nvSpPr>
          <p:spPr bwMode="auto">
            <a:xfrm>
              <a:off x="793" y="754"/>
              <a:ext cx="4491" cy="2813"/>
            </a:xfrm>
            <a:prstGeom prst="rect">
              <a:avLst/>
            </a:prstGeom>
            <a:noFill/>
            <a:ln w="9525">
              <a:noFill/>
              <a:miter lim="800000"/>
              <a:headEnd/>
              <a:tailEnd/>
            </a:ln>
          </p:spPr>
          <p:txBody>
            <a:bodyPr/>
            <a:lstStyle/>
            <a:p>
              <a:endParaRPr lang="zh-CN" altLang="en-US"/>
            </a:p>
          </p:txBody>
        </p:sp>
        <p:sp>
          <p:nvSpPr>
            <p:cNvPr id="65544" name="Rectangle 8"/>
            <p:cNvSpPr>
              <a:spLocks noChangeArrowheads="1"/>
            </p:cNvSpPr>
            <p:nvPr/>
          </p:nvSpPr>
          <p:spPr bwMode="auto">
            <a:xfrm>
              <a:off x="816" y="777"/>
              <a:ext cx="1035" cy="516"/>
            </a:xfrm>
            <a:prstGeom prst="rect">
              <a:avLst/>
            </a:prstGeom>
            <a:solidFill>
              <a:srgbClr val="FFFFFF"/>
            </a:solidFill>
            <a:ln w="9525">
              <a:noFill/>
              <a:miter lim="800000"/>
              <a:headEnd/>
              <a:tailEnd/>
            </a:ln>
          </p:spPr>
          <p:txBody>
            <a:bodyPr/>
            <a:lstStyle/>
            <a:p>
              <a:endParaRPr lang="zh-CN" altLang="en-US"/>
            </a:p>
          </p:txBody>
        </p:sp>
        <p:sp>
          <p:nvSpPr>
            <p:cNvPr id="65545" name="Rectangle 9"/>
            <p:cNvSpPr>
              <a:spLocks noChangeArrowheads="1"/>
            </p:cNvSpPr>
            <p:nvPr/>
          </p:nvSpPr>
          <p:spPr bwMode="auto">
            <a:xfrm>
              <a:off x="816" y="777"/>
              <a:ext cx="1035" cy="516"/>
            </a:xfrm>
            <a:prstGeom prst="rect">
              <a:avLst/>
            </a:prstGeom>
            <a:noFill/>
            <a:ln w="6350" cap="rnd">
              <a:solidFill>
                <a:srgbClr val="000000"/>
              </a:solidFill>
              <a:round/>
              <a:headEnd/>
              <a:tailEnd/>
            </a:ln>
          </p:spPr>
          <p:txBody>
            <a:bodyPr/>
            <a:lstStyle/>
            <a:p>
              <a:endParaRPr lang="zh-CN" altLang="en-US"/>
            </a:p>
          </p:txBody>
        </p:sp>
        <p:sp>
          <p:nvSpPr>
            <p:cNvPr id="65546" name="Rectangle 10"/>
            <p:cNvSpPr>
              <a:spLocks noChangeArrowheads="1"/>
            </p:cNvSpPr>
            <p:nvPr/>
          </p:nvSpPr>
          <p:spPr bwMode="auto">
            <a:xfrm>
              <a:off x="954" y="953"/>
              <a:ext cx="685" cy="182"/>
            </a:xfrm>
            <a:prstGeom prst="rect">
              <a:avLst/>
            </a:prstGeom>
            <a:noFill/>
            <a:ln w="9525">
              <a:noFill/>
              <a:miter lim="800000"/>
              <a:headEnd/>
              <a:tailEnd/>
            </a:ln>
          </p:spPr>
          <p:txBody>
            <a:bodyPr wrap="none" lIns="0" tIns="0" rIns="0" bIns="0">
              <a:spAutoFit/>
            </a:bodyPr>
            <a:lstStyle/>
            <a:p>
              <a:r>
                <a:rPr lang="zh-CN" altLang="en-US" sz="2000" b="1">
                  <a:latin typeface="宋体" charset="-122"/>
                </a:rPr>
                <a:t>应用程序</a:t>
              </a:r>
              <a:r>
                <a:rPr lang="en-US" altLang="zh-CN" sz="2000" b="1">
                  <a:latin typeface="宋体" charset="-122"/>
                </a:rPr>
                <a:t>1</a:t>
              </a:r>
              <a:endParaRPr lang="en-US" altLang="zh-CN" b="1"/>
            </a:p>
          </p:txBody>
        </p:sp>
        <p:sp>
          <p:nvSpPr>
            <p:cNvPr id="65547" name="Rectangle 11"/>
            <p:cNvSpPr>
              <a:spLocks noChangeArrowheads="1"/>
            </p:cNvSpPr>
            <p:nvPr/>
          </p:nvSpPr>
          <p:spPr bwMode="auto">
            <a:xfrm>
              <a:off x="816" y="1293"/>
              <a:ext cx="1035" cy="422"/>
            </a:xfrm>
            <a:prstGeom prst="rect">
              <a:avLst/>
            </a:prstGeom>
            <a:solidFill>
              <a:srgbClr val="FFFFFF"/>
            </a:solidFill>
            <a:ln w="9525">
              <a:noFill/>
              <a:miter lim="800000"/>
              <a:headEnd/>
              <a:tailEnd/>
            </a:ln>
          </p:spPr>
          <p:txBody>
            <a:bodyPr/>
            <a:lstStyle/>
            <a:p>
              <a:endParaRPr lang="zh-CN" altLang="en-US"/>
            </a:p>
          </p:txBody>
        </p:sp>
        <p:sp>
          <p:nvSpPr>
            <p:cNvPr id="65548" name="Rectangle 12"/>
            <p:cNvSpPr>
              <a:spLocks noChangeArrowheads="1"/>
            </p:cNvSpPr>
            <p:nvPr/>
          </p:nvSpPr>
          <p:spPr bwMode="auto">
            <a:xfrm>
              <a:off x="816" y="1293"/>
              <a:ext cx="1035" cy="422"/>
            </a:xfrm>
            <a:prstGeom prst="rect">
              <a:avLst/>
            </a:prstGeom>
            <a:noFill/>
            <a:ln w="6350" cap="rnd">
              <a:solidFill>
                <a:srgbClr val="000000"/>
              </a:solidFill>
              <a:round/>
              <a:headEnd/>
              <a:tailEnd/>
            </a:ln>
          </p:spPr>
          <p:txBody>
            <a:bodyPr/>
            <a:lstStyle/>
            <a:p>
              <a:endParaRPr lang="zh-CN" altLang="en-US"/>
            </a:p>
          </p:txBody>
        </p:sp>
        <p:sp>
          <p:nvSpPr>
            <p:cNvPr id="65549" name="Rectangle 13"/>
            <p:cNvSpPr>
              <a:spLocks noChangeArrowheads="1"/>
            </p:cNvSpPr>
            <p:nvPr/>
          </p:nvSpPr>
          <p:spPr bwMode="auto">
            <a:xfrm>
              <a:off x="917" y="1412"/>
              <a:ext cx="760"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程序工作区</a:t>
              </a:r>
              <a:endParaRPr lang="zh-CN" altLang="en-US" b="1"/>
            </a:p>
          </p:txBody>
        </p:sp>
        <p:sp>
          <p:nvSpPr>
            <p:cNvPr id="65550" name="Rectangle 14"/>
            <p:cNvSpPr>
              <a:spLocks noChangeArrowheads="1"/>
            </p:cNvSpPr>
            <p:nvPr/>
          </p:nvSpPr>
          <p:spPr bwMode="auto">
            <a:xfrm>
              <a:off x="2704" y="3181"/>
              <a:ext cx="823" cy="329"/>
            </a:xfrm>
            <a:prstGeom prst="rect">
              <a:avLst/>
            </a:prstGeom>
            <a:solidFill>
              <a:srgbClr val="FFFFFF"/>
            </a:solidFill>
            <a:ln w="9525">
              <a:noFill/>
              <a:miter lim="800000"/>
              <a:headEnd/>
              <a:tailEnd/>
            </a:ln>
          </p:spPr>
          <p:txBody>
            <a:bodyPr/>
            <a:lstStyle/>
            <a:p>
              <a:endParaRPr lang="zh-CN" altLang="en-US"/>
            </a:p>
          </p:txBody>
        </p:sp>
        <p:sp>
          <p:nvSpPr>
            <p:cNvPr id="65551" name="Rectangle 15"/>
            <p:cNvSpPr>
              <a:spLocks noChangeArrowheads="1"/>
            </p:cNvSpPr>
            <p:nvPr/>
          </p:nvSpPr>
          <p:spPr bwMode="auto">
            <a:xfrm>
              <a:off x="2704" y="3181"/>
              <a:ext cx="823" cy="329"/>
            </a:xfrm>
            <a:prstGeom prst="rect">
              <a:avLst/>
            </a:prstGeom>
            <a:noFill/>
            <a:ln w="6350" cap="rnd">
              <a:solidFill>
                <a:srgbClr val="000000"/>
              </a:solidFill>
              <a:round/>
              <a:headEnd/>
              <a:tailEnd/>
            </a:ln>
          </p:spPr>
          <p:txBody>
            <a:bodyPr/>
            <a:lstStyle/>
            <a:p>
              <a:endParaRPr lang="zh-CN" altLang="en-US"/>
            </a:p>
          </p:txBody>
        </p:sp>
        <p:sp>
          <p:nvSpPr>
            <p:cNvPr id="65552" name="Rectangle 16"/>
            <p:cNvSpPr>
              <a:spLocks noChangeArrowheads="1"/>
            </p:cNvSpPr>
            <p:nvPr/>
          </p:nvSpPr>
          <p:spPr bwMode="auto">
            <a:xfrm>
              <a:off x="2778" y="3259"/>
              <a:ext cx="608"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操作系统</a:t>
              </a:r>
              <a:endParaRPr lang="zh-CN" altLang="en-US" b="1"/>
            </a:p>
          </p:txBody>
        </p:sp>
        <p:sp>
          <p:nvSpPr>
            <p:cNvPr id="65553" name="Rectangle 17"/>
            <p:cNvSpPr>
              <a:spLocks noChangeArrowheads="1"/>
            </p:cNvSpPr>
            <p:nvPr/>
          </p:nvSpPr>
          <p:spPr bwMode="auto">
            <a:xfrm>
              <a:off x="4438" y="801"/>
              <a:ext cx="824" cy="656"/>
            </a:xfrm>
            <a:prstGeom prst="rect">
              <a:avLst/>
            </a:prstGeom>
            <a:solidFill>
              <a:srgbClr val="FFFFFF"/>
            </a:solidFill>
            <a:ln w="9525">
              <a:noFill/>
              <a:miter lim="800000"/>
              <a:headEnd/>
              <a:tailEnd/>
            </a:ln>
          </p:spPr>
          <p:txBody>
            <a:bodyPr/>
            <a:lstStyle/>
            <a:p>
              <a:endParaRPr lang="zh-CN" altLang="en-US"/>
            </a:p>
          </p:txBody>
        </p:sp>
        <p:sp>
          <p:nvSpPr>
            <p:cNvPr id="65554" name="Rectangle 18"/>
            <p:cNvSpPr>
              <a:spLocks noChangeArrowheads="1"/>
            </p:cNvSpPr>
            <p:nvPr/>
          </p:nvSpPr>
          <p:spPr bwMode="auto">
            <a:xfrm>
              <a:off x="4438" y="801"/>
              <a:ext cx="824" cy="656"/>
            </a:xfrm>
            <a:prstGeom prst="rect">
              <a:avLst/>
            </a:prstGeom>
            <a:noFill/>
            <a:ln w="6350" cap="rnd">
              <a:solidFill>
                <a:srgbClr val="000000"/>
              </a:solidFill>
              <a:round/>
              <a:headEnd/>
              <a:tailEnd/>
            </a:ln>
          </p:spPr>
          <p:txBody>
            <a:bodyPr/>
            <a:lstStyle/>
            <a:p>
              <a:endParaRPr lang="zh-CN" altLang="en-US"/>
            </a:p>
          </p:txBody>
        </p:sp>
        <p:sp>
          <p:nvSpPr>
            <p:cNvPr id="65555" name="Rectangle 19"/>
            <p:cNvSpPr>
              <a:spLocks noChangeArrowheads="1"/>
            </p:cNvSpPr>
            <p:nvPr/>
          </p:nvSpPr>
          <p:spPr bwMode="auto">
            <a:xfrm>
              <a:off x="4477" y="940"/>
              <a:ext cx="684"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应用程序</a:t>
              </a:r>
              <a:r>
                <a:rPr lang="en-US" altLang="zh-CN" sz="2000" b="1">
                  <a:latin typeface="宋体" charset="-122"/>
                </a:rPr>
                <a:t>1</a:t>
              </a:r>
              <a:endParaRPr lang="en-US" altLang="zh-CN" b="1"/>
            </a:p>
          </p:txBody>
        </p:sp>
        <p:sp>
          <p:nvSpPr>
            <p:cNvPr id="65556" name="Rectangle 20"/>
            <p:cNvSpPr>
              <a:spLocks noChangeArrowheads="1"/>
            </p:cNvSpPr>
            <p:nvPr/>
          </p:nvSpPr>
          <p:spPr bwMode="auto">
            <a:xfrm>
              <a:off x="4601" y="1139"/>
              <a:ext cx="456" cy="182"/>
            </a:xfrm>
            <a:prstGeom prst="rect">
              <a:avLst/>
            </a:prstGeom>
            <a:noFill/>
            <a:ln w="9525">
              <a:noFill/>
              <a:miter lim="800000"/>
              <a:headEnd/>
              <a:tailEnd/>
            </a:ln>
          </p:spPr>
          <p:txBody>
            <a:bodyPr wrap="none" lIns="0" tIns="0" rIns="0" bIns="0">
              <a:spAutoFit/>
            </a:bodyPr>
            <a:lstStyle/>
            <a:p>
              <a:r>
                <a:rPr lang="zh-CN" altLang="en-US" sz="2000" b="1">
                  <a:latin typeface="宋体" charset="-122"/>
                </a:rPr>
                <a:t>外模式</a:t>
              </a:r>
              <a:endParaRPr lang="zh-CN" altLang="en-US" b="1"/>
            </a:p>
          </p:txBody>
        </p:sp>
        <p:sp>
          <p:nvSpPr>
            <p:cNvPr id="65557" name="Rectangle 21"/>
            <p:cNvSpPr>
              <a:spLocks noChangeArrowheads="1"/>
            </p:cNvSpPr>
            <p:nvPr/>
          </p:nvSpPr>
          <p:spPr bwMode="auto">
            <a:xfrm>
              <a:off x="863" y="2642"/>
              <a:ext cx="941" cy="328"/>
            </a:xfrm>
            <a:prstGeom prst="rect">
              <a:avLst/>
            </a:prstGeom>
            <a:solidFill>
              <a:srgbClr val="FFFFFF"/>
            </a:solidFill>
            <a:ln w="9525">
              <a:noFill/>
              <a:miter lim="800000"/>
              <a:headEnd/>
              <a:tailEnd/>
            </a:ln>
          </p:spPr>
          <p:txBody>
            <a:bodyPr/>
            <a:lstStyle/>
            <a:p>
              <a:endParaRPr lang="zh-CN" altLang="en-US"/>
            </a:p>
          </p:txBody>
        </p:sp>
        <p:sp>
          <p:nvSpPr>
            <p:cNvPr id="65558" name="Rectangle 22"/>
            <p:cNvSpPr>
              <a:spLocks noChangeArrowheads="1"/>
            </p:cNvSpPr>
            <p:nvPr/>
          </p:nvSpPr>
          <p:spPr bwMode="auto">
            <a:xfrm>
              <a:off x="863" y="2642"/>
              <a:ext cx="941" cy="328"/>
            </a:xfrm>
            <a:prstGeom prst="rect">
              <a:avLst/>
            </a:prstGeom>
            <a:noFill/>
            <a:ln w="6350" cap="rnd">
              <a:solidFill>
                <a:srgbClr val="000000"/>
              </a:solidFill>
              <a:round/>
              <a:headEnd/>
              <a:tailEnd/>
            </a:ln>
          </p:spPr>
          <p:txBody>
            <a:bodyPr/>
            <a:lstStyle/>
            <a:p>
              <a:endParaRPr lang="zh-CN" altLang="en-US"/>
            </a:p>
          </p:txBody>
        </p:sp>
        <p:sp>
          <p:nvSpPr>
            <p:cNvPr id="65559" name="Rectangle 23"/>
            <p:cNvSpPr>
              <a:spLocks noChangeArrowheads="1"/>
            </p:cNvSpPr>
            <p:nvPr/>
          </p:nvSpPr>
          <p:spPr bwMode="auto">
            <a:xfrm>
              <a:off x="917" y="2714"/>
              <a:ext cx="760" cy="182"/>
            </a:xfrm>
            <a:prstGeom prst="rect">
              <a:avLst/>
            </a:prstGeom>
            <a:noFill/>
            <a:ln w="9525">
              <a:noFill/>
              <a:miter lim="800000"/>
              <a:headEnd/>
              <a:tailEnd/>
            </a:ln>
          </p:spPr>
          <p:txBody>
            <a:bodyPr wrap="none" lIns="0" tIns="0" rIns="0" bIns="0">
              <a:spAutoFit/>
            </a:bodyPr>
            <a:lstStyle/>
            <a:p>
              <a:r>
                <a:rPr lang="zh-CN" altLang="en-US" sz="2000" b="1">
                  <a:latin typeface="宋体" charset="-122"/>
                </a:rPr>
                <a:t>系统缓冲区</a:t>
              </a:r>
              <a:endParaRPr lang="zh-CN" altLang="en-US" b="1"/>
            </a:p>
          </p:txBody>
        </p:sp>
        <p:sp>
          <p:nvSpPr>
            <p:cNvPr id="65560" name="Rectangle 24"/>
            <p:cNvSpPr>
              <a:spLocks noChangeArrowheads="1"/>
            </p:cNvSpPr>
            <p:nvPr/>
          </p:nvSpPr>
          <p:spPr bwMode="auto">
            <a:xfrm>
              <a:off x="4438" y="2325"/>
              <a:ext cx="824" cy="329"/>
            </a:xfrm>
            <a:prstGeom prst="rect">
              <a:avLst/>
            </a:prstGeom>
            <a:solidFill>
              <a:srgbClr val="FFFFFF"/>
            </a:solidFill>
            <a:ln w="9525">
              <a:noFill/>
              <a:miter lim="800000"/>
              <a:headEnd/>
              <a:tailEnd/>
            </a:ln>
          </p:spPr>
          <p:txBody>
            <a:bodyPr/>
            <a:lstStyle/>
            <a:p>
              <a:endParaRPr lang="zh-CN" altLang="en-US"/>
            </a:p>
          </p:txBody>
        </p:sp>
        <p:sp>
          <p:nvSpPr>
            <p:cNvPr id="65561" name="Rectangle 25"/>
            <p:cNvSpPr>
              <a:spLocks noChangeArrowheads="1"/>
            </p:cNvSpPr>
            <p:nvPr/>
          </p:nvSpPr>
          <p:spPr bwMode="auto">
            <a:xfrm>
              <a:off x="4438" y="2325"/>
              <a:ext cx="824" cy="329"/>
            </a:xfrm>
            <a:prstGeom prst="rect">
              <a:avLst/>
            </a:prstGeom>
            <a:noFill/>
            <a:ln w="6350" cap="rnd">
              <a:solidFill>
                <a:srgbClr val="000000"/>
              </a:solidFill>
              <a:round/>
              <a:headEnd/>
              <a:tailEnd/>
            </a:ln>
          </p:spPr>
          <p:txBody>
            <a:bodyPr/>
            <a:lstStyle/>
            <a:p>
              <a:endParaRPr lang="zh-CN" altLang="en-US"/>
            </a:p>
          </p:txBody>
        </p:sp>
        <p:sp>
          <p:nvSpPr>
            <p:cNvPr id="65562" name="Rectangle 26"/>
            <p:cNvSpPr>
              <a:spLocks noChangeArrowheads="1"/>
            </p:cNvSpPr>
            <p:nvPr/>
          </p:nvSpPr>
          <p:spPr bwMode="auto">
            <a:xfrm>
              <a:off x="4514" y="2404"/>
              <a:ext cx="609"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物理模式</a:t>
              </a:r>
              <a:endParaRPr lang="zh-CN" altLang="en-US" b="1"/>
            </a:p>
          </p:txBody>
        </p:sp>
        <p:sp>
          <p:nvSpPr>
            <p:cNvPr id="65563" name="Rectangle 27"/>
            <p:cNvSpPr>
              <a:spLocks noChangeArrowheads="1"/>
            </p:cNvSpPr>
            <p:nvPr/>
          </p:nvSpPr>
          <p:spPr bwMode="auto">
            <a:xfrm>
              <a:off x="4438" y="1786"/>
              <a:ext cx="824" cy="328"/>
            </a:xfrm>
            <a:prstGeom prst="rect">
              <a:avLst/>
            </a:prstGeom>
            <a:solidFill>
              <a:srgbClr val="FFFFFF"/>
            </a:solidFill>
            <a:ln w="9525">
              <a:noFill/>
              <a:miter lim="800000"/>
              <a:headEnd/>
              <a:tailEnd/>
            </a:ln>
          </p:spPr>
          <p:txBody>
            <a:bodyPr/>
            <a:lstStyle/>
            <a:p>
              <a:endParaRPr lang="zh-CN" altLang="en-US"/>
            </a:p>
          </p:txBody>
        </p:sp>
        <p:sp>
          <p:nvSpPr>
            <p:cNvPr id="65564" name="Rectangle 28"/>
            <p:cNvSpPr>
              <a:spLocks noChangeArrowheads="1"/>
            </p:cNvSpPr>
            <p:nvPr/>
          </p:nvSpPr>
          <p:spPr bwMode="auto">
            <a:xfrm>
              <a:off x="4438" y="1786"/>
              <a:ext cx="824" cy="328"/>
            </a:xfrm>
            <a:prstGeom prst="rect">
              <a:avLst/>
            </a:prstGeom>
            <a:noFill/>
            <a:ln w="6350" cap="rnd">
              <a:solidFill>
                <a:srgbClr val="000000"/>
              </a:solidFill>
              <a:round/>
              <a:headEnd/>
              <a:tailEnd/>
            </a:ln>
          </p:spPr>
          <p:txBody>
            <a:bodyPr/>
            <a:lstStyle/>
            <a:p>
              <a:endParaRPr lang="zh-CN" altLang="en-US"/>
            </a:p>
          </p:txBody>
        </p:sp>
        <p:sp>
          <p:nvSpPr>
            <p:cNvPr id="65565" name="Rectangle 29"/>
            <p:cNvSpPr>
              <a:spLocks noChangeArrowheads="1"/>
            </p:cNvSpPr>
            <p:nvPr/>
          </p:nvSpPr>
          <p:spPr bwMode="auto">
            <a:xfrm>
              <a:off x="4514" y="1858"/>
              <a:ext cx="609" cy="181"/>
            </a:xfrm>
            <a:prstGeom prst="rect">
              <a:avLst/>
            </a:prstGeom>
            <a:noFill/>
            <a:ln w="9525">
              <a:noFill/>
              <a:miter lim="800000"/>
              <a:headEnd/>
              <a:tailEnd/>
            </a:ln>
          </p:spPr>
          <p:txBody>
            <a:bodyPr wrap="none" lIns="0" tIns="0" rIns="0" bIns="0">
              <a:spAutoFit/>
            </a:bodyPr>
            <a:lstStyle/>
            <a:p>
              <a:r>
                <a:rPr lang="zh-CN" altLang="en-US" sz="2000" b="1">
                  <a:latin typeface="宋体" charset="-122"/>
                </a:rPr>
                <a:t>概念模式</a:t>
              </a:r>
              <a:endParaRPr lang="zh-CN" altLang="en-US" b="1"/>
            </a:p>
          </p:txBody>
        </p:sp>
        <p:sp>
          <p:nvSpPr>
            <p:cNvPr id="65566" name="Freeform 30"/>
            <p:cNvSpPr>
              <a:spLocks/>
            </p:cNvSpPr>
            <p:nvPr/>
          </p:nvSpPr>
          <p:spPr bwMode="auto">
            <a:xfrm>
              <a:off x="816" y="3080"/>
              <a:ext cx="1070" cy="481"/>
            </a:xfrm>
            <a:custGeom>
              <a:avLst/>
              <a:gdLst>
                <a:gd name="T0" fmla="*/ 0 w 1380"/>
                <a:gd name="T1" fmla="*/ 249 h 621"/>
                <a:gd name="T2" fmla="*/ 0 w 1380"/>
                <a:gd name="T3" fmla="*/ 40 h 621"/>
                <a:gd name="T4" fmla="*/ 644 w 1380"/>
                <a:gd name="T5" fmla="*/ 40 h 621"/>
                <a:gd name="T6" fmla="*/ 644 w 1380"/>
                <a:gd name="T7" fmla="*/ 40 h 621"/>
                <a:gd name="T8" fmla="*/ 644 w 1380"/>
                <a:gd name="T9" fmla="*/ 249 h 621"/>
                <a:gd name="T10" fmla="*/ 0 w 1380"/>
                <a:gd name="T11" fmla="*/ 249 h 621"/>
                <a:gd name="T12" fmla="*/ 0 60000 65536"/>
                <a:gd name="T13" fmla="*/ 0 60000 65536"/>
                <a:gd name="T14" fmla="*/ 0 60000 65536"/>
                <a:gd name="T15" fmla="*/ 0 60000 65536"/>
                <a:gd name="T16" fmla="*/ 0 60000 65536"/>
                <a:gd name="T17" fmla="*/ 0 60000 65536"/>
                <a:gd name="T18" fmla="*/ 0 w 1380"/>
                <a:gd name="T19" fmla="*/ 0 h 621"/>
                <a:gd name="T20" fmla="*/ 1380 w 1380"/>
                <a:gd name="T21" fmla="*/ 621 h 621"/>
              </a:gdLst>
              <a:ahLst/>
              <a:cxnLst>
                <a:cxn ang="T12">
                  <a:pos x="T0" y="T1"/>
                </a:cxn>
                <a:cxn ang="T13">
                  <a:pos x="T2" y="T3"/>
                </a:cxn>
                <a:cxn ang="T14">
                  <a:pos x="T4" y="T5"/>
                </a:cxn>
                <a:cxn ang="T15">
                  <a:pos x="T6" y="T7"/>
                </a:cxn>
                <a:cxn ang="T16">
                  <a:pos x="T8" y="T9"/>
                </a:cxn>
                <a:cxn ang="T17">
                  <a:pos x="T10" y="T11"/>
                </a:cxn>
              </a:cxnLst>
              <a:rect l="T18" t="T19" r="T20" b="T21"/>
              <a:pathLst>
                <a:path w="1380" h="621">
                  <a:moveTo>
                    <a:pt x="0" y="536"/>
                  </a:moveTo>
                  <a:lnTo>
                    <a:pt x="0" y="85"/>
                  </a:lnTo>
                  <a:cubicBezTo>
                    <a:pt x="456" y="0"/>
                    <a:pt x="924" y="0"/>
                    <a:pt x="1380" y="85"/>
                  </a:cubicBezTo>
                  <a:lnTo>
                    <a:pt x="1380" y="536"/>
                  </a:lnTo>
                  <a:cubicBezTo>
                    <a:pt x="924" y="621"/>
                    <a:pt x="456" y="621"/>
                    <a:pt x="0" y="536"/>
                  </a:cubicBezTo>
                  <a:close/>
                </a:path>
              </a:pathLst>
            </a:custGeom>
            <a:solidFill>
              <a:srgbClr val="E6E6E6"/>
            </a:solidFill>
            <a:ln w="0">
              <a:solidFill>
                <a:srgbClr val="000000"/>
              </a:solidFill>
              <a:round/>
              <a:headEnd/>
              <a:tailEnd/>
            </a:ln>
          </p:spPr>
          <p:txBody>
            <a:bodyPr/>
            <a:lstStyle/>
            <a:p>
              <a:endParaRPr lang="zh-CN" altLang="en-US"/>
            </a:p>
          </p:txBody>
        </p:sp>
        <p:sp>
          <p:nvSpPr>
            <p:cNvPr id="65567" name="Freeform 31"/>
            <p:cNvSpPr>
              <a:spLocks noEditPoints="1"/>
            </p:cNvSpPr>
            <p:nvPr/>
          </p:nvSpPr>
          <p:spPr bwMode="auto">
            <a:xfrm>
              <a:off x="816" y="3080"/>
              <a:ext cx="1070" cy="481"/>
            </a:xfrm>
            <a:custGeom>
              <a:avLst/>
              <a:gdLst>
                <a:gd name="T0" fmla="*/ 0 w 1380"/>
                <a:gd name="T1" fmla="*/ 249 h 621"/>
                <a:gd name="T2" fmla="*/ 0 w 1380"/>
                <a:gd name="T3" fmla="*/ 40 h 621"/>
                <a:gd name="T4" fmla="*/ 644 w 1380"/>
                <a:gd name="T5" fmla="*/ 40 h 621"/>
                <a:gd name="T6" fmla="*/ 644 w 1380"/>
                <a:gd name="T7" fmla="*/ 40 h 621"/>
                <a:gd name="T8" fmla="*/ 644 w 1380"/>
                <a:gd name="T9" fmla="*/ 249 h 621"/>
                <a:gd name="T10" fmla="*/ 0 w 1380"/>
                <a:gd name="T11" fmla="*/ 249 h 621"/>
                <a:gd name="T12" fmla="*/ 0 w 1380"/>
                <a:gd name="T13" fmla="*/ 40 h 621"/>
                <a:gd name="T14" fmla="*/ 644 w 1380"/>
                <a:gd name="T15" fmla="*/ 40 h 621"/>
                <a:gd name="T16" fmla="*/ 0 60000 65536"/>
                <a:gd name="T17" fmla="*/ 0 60000 65536"/>
                <a:gd name="T18" fmla="*/ 0 60000 65536"/>
                <a:gd name="T19" fmla="*/ 0 60000 65536"/>
                <a:gd name="T20" fmla="*/ 0 60000 65536"/>
                <a:gd name="T21" fmla="*/ 0 60000 65536"/>
                <a:gd name="T22" fmla="*/ 0 60000 65536"/>
                <a:gd name="T23" fmla="*/ 0 60000 65536"/>
                <a:gd name="T24" fmla="*/ 0 w 1380"/>
                <a:gd name="T25" fmla="*/ 0 h 621"/>
                <a:gd name="T26" fmla="*/ 1380 w 1380"/>
                <a:gd name="T27" fmla="*/ 621 h 6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80" h="621">
                  <a:moveTo>
                    <a:pt x="0" y="536"/>
                  </a:moveTo>
                  <a:lnTo>
                    <a:pt x="0" y="85"/>
                  </a:lnTo>
                  <a:cubicBezTo>
                    <a:pt x="456" y="0"/>
                    <a:pt x="924" y="0"/>
                    <a:pt x="1380" y="85"/>
                  </a:cubicBezTo>
                  <a:lnTo>
                    <a:pt x="1380" y="536"/>
                  </a:lnTo>
                  <a:cubicBezTo>
                    <a:pt x="924" y="621"/>
                    <a:pt x="456" y="621"/>
                    <a:pt x="0" y="536"/>
                  </a:cubicBezTo>
                  <a:moveTo>
                    <a:pt x="0" y="85"/>
                  </a:moveTo>
                  <a:cubicBezTo>
                    <a:pt x="456" y="171"/>
                    <a:pt x="924" y="171"/>
                    <a:pt x="1380" y="85"/>
                  </a:cubicBezTo>
                </a:path>
              </a:pathLst>
            </a:custGeom>
            <a:noFill/>
            <a:ln w="6350" cap="rnd">
              <a:solidFill>
                <a:srgbClr val="000000"/>
              </a:solidFill>
              <a:round/>
              <a:headEnd/>
              <a:tailEnd/>
            </a:ln>
          </p:spPr>
          <p:txBody>
            <a:bodyPr/>
            <a:lstStyle/>
            <a:p>
              <a:endParaRPr lang="zh-CN" altLang="en-US"/>
            </a:p>
          </p:txBody>
        </p:sp>
        <p:sp>
          <p:nvSpPr>
            <p:cNvPr id="65568" name="Rectangle 32"/>
            <p:cNvSpPr>
              <a:spLocks noChangeArrowheads="1"/>
            </p:cNvSpPr>
            <p:nvPr/>
          </p:nvSpPr>
          <p:spPr bwMode="auto">
            <a:xfrm>
              <a:off x="1150" y="3253"/>
              <a:ext cx="531" cy="232"/>
            </a:xfrm>
            <a:prstGeom prst="rect">
              <a:avLst/>
            </a:prstGeom>
            <a:solidFill>
              <a:srgbClr val="E6E6E6"/>
            </a:solidFill>
            <a:ln w="9525">
              <a:noFill/>
              <a:miter lim="800000"/>
              <a:headEnd/>
              <a:tailEnd/>
            </a:ln>
          </p:spPr>
          <p:txBody>
            <a:bodyPr/>
            <a:lstStyle/>
            <a:p>
              <a:endParaRPr lang="zh-CN" altLang="en-US"/>
            </a:p>
          </p:txBody>
        </p:sp>
        <p:sp>
          <p:nvSpPr>
            <p:cNvPr id="65569" name="Rectangle 33"/>
            <p:cNvSpPr>
              <a:spLocks noChangeArrowheads="1"/>
            </p:cNvSpPr>
            <p:nvPr/>
          </p:nvSpPr>
          <p:spPr bwMode="auto">
            <a:xfrm>
              <a:off x="1165" y="3309"/>
              <a:ext cx="456" cy="182"/>
            </a:xfrm>
            <a:prstGeom prst="rect">
              <a:avLst/>
            </a:prstGeom>
            <a:noFill/>
            <a:ln w="9525">
              <a:noFill/>
              <a:miter lim="800000"/>
              <a:headEnd/>
              <a:tailEnd/>
            </a:ln>
          </p:spPr>
          <p:txBody>
            <a:bodyPr wrap="none" lIns="0" tIns="0" rIns="0" bIns="0">
              <a:spAutoFit/>
            </a:bodyPr>
            <a:lstStyle/>
            <a:p>
              <a:r>
                <a:rPr lang="zh-CN" altLang="en-US" sz="2000" b="1">
                  <a:latin typeface="宋体" charset="-122"/>
                </a:rPr>
                <a:t>数据库</a:t>
              </a:r>
              <a:endParaRPr lang="zh-CN" altLang="en-US" b="1"/>
            </a:p>
          </p:txBody>
        </p:sp>
        <p:sp>
          <p:nvSpPr>
            <p:cNvPr id="65570" name="Line 34"/>
            <p:cNvSpPr>
              <a:spLocks noChangeShapeType="1"/>
            </p:cNvSpPr>
            <p:nvPr/>
          </p:nvSpPr>
          <p:spPr bwMode="auto">
            <a:xfrm>
              <a:off x="1851" y="965"/>
              <a:ext cx="1197" cy="794"/>
            </a:xfrm>
            <a:prstGeom prst="line">
              <a:avLst/>
            </a:prstGeom>
            <a:noFill/>
            <a:ln w="6350" cap="rnd">
              <a:solidFill>
                <a:srgbClr val="000000"/>
              </a:solidFill>
              <a:round/>
              <a:headEnd/>
              <a:tailEnd/>
            </a:ln>
          </p:spPr>
          <p:txBody>
            <a:bodyPr/>
            <a:lstStyle/>
            <a:p>
              <a:endParaRPr lang="zh-CN" altLang="en-US"/>
            </a:p>
          </p:txBody>
        </p:sp>
        <p:sp>
          <p:nvSpPr>
            <p:cNvPr id="65571" name="Freeform 35"/>
            <p:cNvSpPr>
              <a:spLocks/>
            </p:cNvSpPr>
            <p:nvPr/>
          </p:nvSpPr>
          <p:spPr bwMode="auto">
            <a:xfrm>
              <a:off x="3013" y="1714"/>
              <a:ext cx="102" cy="89"/>
            </a:xfrm>
            <a:custGeom>
              <a:avLst/>
              <a:gdLst>
                <a:gd name="T0" fmla="*/ 52 w 102"/>
                <a:gd name="T1" fmla="*/ 0 h 89"/>
                <a:gd name="T2" fmla="*/ 102 w 102"/>
                <a:gd name="T3" fmla="*/ 89 h 89"/>
                <a:gd name="T4" fmla="*/ 0 w 102"/>
                <a:gd name="T5" fmla="*/ 77 h 89"/>
                <a:gd name="T6" fmla="*/ 52 w 102"/>
                <a:gd name="T7" fmla="*/ 0 h 89"/>
                <a:gd name="T8" fmla="*/ 0 60000 65536"/>
                <a:gd name="T9" fmla="*/ 0 60000 65536"/>
                <a:gd name="T10" fmla="*/ 0 60000 65536"/>
                <a:gd name="T11" fmla="*/ 0 60000 65536"/>
                <a:gd name="T12" fmla="*/ 0 w 102"/>
                <a:gd name="T13" fmla="*/ 0 h 89"/>
                <a:gd name="T14" fmla="*/ 102 w 102"/>
                <a:gd name="T15" fmla="*/ 89 h 89"/>
              </a:gdLst>
              <a:ahLst/>
              <a:cxnLst>
                <a:cxn ang="T8">
                  <a:pos x="T0" y="T1"/>
                </a:cxn>
                <a:cxn ang="T9">
                  <a:pos x="T2" y="T3"/>
                </a:cxn>
                <a:cxn ang="T10">
                  <a:pos x="T4" y="T5"/>
                </a:cxn>
                <a:cxn ang="T11">
                  <a:pos x="T6" y="T7"/>
                </a:cxn>
              </a:cxnLst>
              <a:rect l="T12" t="T13" r="T14" b="T15"/>
              <a:pathLst>
                <a:path w="102" h="89">
                  <a:moveTo>
                    <a:pt x="52" y="0"/>
                  </a:moveTo>
                  <a:lnTo>
                    <a:pt x="102" y="89"/>
                  </a:lnTo>
                  <a:lnTo>
                    <a:pt x="0" y="77"/>
                  </a:lnTo>
                  <a:lnTo>
                    <a:pt x="52" y="0"/>
                  </a:lnTo>
                  <a:close/>
                </a:path>
              </a:pathLst>
            </a:custGeom>
            <a:solidFill>
              <a:srgbClr val="000000"/>
            </a:solidFill>
            <a:ln w="9525">
              <a:noFill/>
              <a:round/>
              <a:headEnd/>
              <a:tailEnd/>
            </a:ln>
          </p:spPr>
          <p:txBody>
            <a:bodyPr/>
            <a:lstStyle/>
            <a:p>
              <a:endParaRPr lang="zh-CN" altLang="en-US"/>
            </a:p>
          </p:txBody>
        </p:sp>
        <p:sp>
          <p:nvSpPr>
            <p:cNvPr id="65572" name="Freeform 36"/>
            <p:cNvSpPr>
              <a:spLocks/>
            </p:cNvSpPr>
            <p:nvPr/>
          </p:nvSpPr>
          <p:spPr bwMode="auto">
            <a:xfrm>
              <a:off x="2309" y="977"/>
              <a:ext cx="577" cy="472"/>
            </a:xfrm>
            <a:custGeom>
              <a:avLst/>
              <a:gdLst>
                <a:gd name="T0" fmla="*/ 0 w 577"/>
                <a:gd name="T1" fmla="*/ 161 h 472"/>
                <a:gd name="T2" fmla="*/ 470 w 577"/>
                <a:gd name="T3" fmla="*/ 472 h 472"/>
                <a:gd name="T4" fmla="*/ 577 w 577"/>
                <a:gd name="T5" fmla="*/ 312 h 472"/>
                <a:gd name="T6" fmla="*/ 107 w 577"/>
                <a:gd name="T7" fmla="*/ 0 h 472"/>
                <a:gd name="T8" fmla="*/ 0 w 577"/>
                <a:gd name="T9" fmla="*/ 161 h 472"/>
                <a:gd name="T10" fmla="*/ 0 60000 65536"/>
                <a:gd name="T11" fmla="*/ 0 60000 65536"/>
                <a:gd name="T12" fmla="*/ 0 60000 65536"/>
                <a:gd name="T13" fmla="*/ 0 60000 65536"/>
                <a:gd name="T14" fmla="*/ 0 60000 65536"/>
                <a:gd name="T15" fmla="*/ 0 w 577"/>
                <a:gd name="T16" fmla="*/ 0 h 472"/>
                <a:gd name="T17" fmla="*/ 577 w 577"/>
                <a:gd name="T18" fmla="*/ 472 h 472"/>
              </a:gdLst>
              <a:ahLst/>
              <a:cxnLst>
                <a:cxn ang="T10">
                  <a:pos x="T0" y="T1"/>
                </a:cxn>
                <a:cxn ang="T11">
                  <a:pos x="T2" y="T3"/>
                </a:cxn>
                <a:cxn ang="T12">
                  <a:pos x="T4" y="T5"/>
                </a:cxn>
                <a:cxn ang="T13">
                  <a:pos x="T6" y="T7"/>
                </a:cxn>
                <a:cxn ang="T14">
                  <a:pos x="T8" y="T9"/>
                </a:cxn>
              </a:cxnLst>
              <a:rect l="T15" t="T16" r="T17" b="T18"/>
              <a:pathLst>
                <a:path w="577" h="472">
                  <a:moveTo>
                    <a:pt x="0" y="161"/>
                  </a:moveTo>
                  <a:lnTo>
                    <a:pt x="470" y="472"/>
                  </a:lnTo>
                  <a:lnTo>
                    <a:pt x="577" y="312"/>
                  </a:lnTo>
                  <a:lnTo>
                    <a:pt x="107" y="0"/>
                  </a:lnTo>
                  <a:lnTo>
                    <a:pt x="0" y="161"/>
                  </a:lnTo>
                  <a:close/>
                </a:path>
              </a:pathLst>
            </a:custGeom>
            <a:solidFill>
              <a:srgbClr val="FFFFFF"/>
            </a:solidFill>
            <a:ln w="9525">
              <a:noFill/>
              <a:round/>
              <a:headEnd/>
              <a:tailEnd/>
            </a:ln>
          </p:spPr>
          <p:txBody>
            <a:bodyPr/>
            <a:lstStyle/>
            <a:p>
              <a:endParaRPr lang="zh-CN" altLang="en-US"/>
            </a:p>
          </p:txBody>
        </p:sp>
        <p:sp>
          <p:nvSpPr>
            <p:cNvPr id="65573" name="Rectangle 37"/>
            <p:cNvSpPr>
              <a:spLocks noChangeArrowheads="1"/>
            </p:cNvSpPr>
            <p:nvPr/>
          </p:nvSpPr>
          <p:spPr bwMode="auto">
            <a:xfrm rot="1980000">
              <a:off x="2362" y="1013"/>
              <a:ext cx="66"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1</a:t>
              </a:r>
              <a:endParaRPr lang="en-US" altLang="zh-CN" b="1"/>
            </a:p>
          </p:txBody>
        </p:sp>
        <p:sp>
          <p:nvSpPr>
            <p:cNvPr id="65574" name="Rectangle 38"/>
            <p:cNvSpPr>
              <a:spLocks noChangeArrowheads="1"/>
            </p:cNvSpPr>
            <p:nvPr/>
          </p:nvSpPr>
          <p:spPr bwMode="auto">
            <a:xfrm rot="1980000">
              <a:off x="2411" y="1051"/>
              <a:ext cx="66"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575" name="Rectangle 39"/>
            <p:cNvSpPr>
              <a:spLocks noChangeArrowheads="1"/>
            </p:cNvSpPr>
            <p:nvPr/>
          </p:nvSpPr>
          <p:spPr bwMode="auto">
            <a:xfrm rot="1980000">
              <a:off x="2471" y="1106"/>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读</a:t>
              </a:r>
              <a:endParaRPr lang="zh-CN" altLang="en-US" b="1"/>
            </a:p>
          </p:txBody>
        </p:sp>
        <p:sp>
          <p:nvSpPr>
            <p:cNvPr id="65576" name="Rectangle 40"/>
            <p:cNvSpPr>
              <a:spLocks noChangeArrowheads="1"/>
            </p:cNvSpPr>
            <p:nvPr/>
          </p:nvSpPr>
          <p:spPr bwMode="auto">
            <a:xfrm rot="1980000">
              <a:off x="2582" y="1180"/>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577" name="Rectangle 41"/>
            <p:cNvSpPr>
              <a:spLocks noChangeArrowheads="1"/>
            </p:cNvSpPr>
            <p:nvPr/>
          </p:nvSpPr>
          <p:spPr bwMode="auto">
            <a:xfrm rot="1980000">
              <a:off x="2695" y="125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578" name="Line 42"/>
            <p:cNvSpPr>
              <a:spLocks noChangeShapeType="1"/>
            </p:cNvSpPr>
            <p:nvPr/>
          </p:nvSpPr>
          <p:spPr bwMode="auto">
            <a:xfrm flipH="1">
              <a:off x="3510" y="1950"/>
              <a:ext cx="928" cy="68"/>
            </a:xfrm>
            <a:prstGeom prst="line">
              <a:avLst/>
            </a:prstGeom>
            <a:noFill/>
            <a:ln w="6350" cap="rnd">
              <a:solidFill>
                <a:srgbClr val="000000"/>
              </a:solidFill>
              <a:round/>
              <a:headEnd/>
              <a:tailEnd/>
            </a:ln>
          </p:spPr>
          <p:txBody>
            <a:bodyPr/>
            <a:lstStyle/>
            <a:p>
              <a:endParaRPr lang="zh-CN" altLang="en-US"/>
            </a:p>
          </p:txBody>
        </p:sp>
        <p:sp>
          <p:nvSpPr>
            <p:cNvPr id="65579" name="Freeform 43"/>
            <p:cNvSpPr>
              <a:spLocks/>
            </p:cNvSpPr>
            <p:nvPr/>
          </p:nvSpPr>
          <p:spPr bwMode="auto">
            <a:xfrm>
              <a:off x="3431" y="1972"/>
              <a:ext cx="94" cy="91"/>
            </a:xfrm>
            <a:custGeom>
              <a:avLst/>
              <a:gdLst>
                <a:gd name="T0" fmla="*/ 94 w 94"/>
                <a:gd name="T1" fmla="*/ 91 h 91"/>
                <a:gd name="T2" fmla="*/ 0 w 94"/>
                <a:gd name="T3" fmla="*/ 52 h 91"/>
                <a:gd name="T4" fmla="*/ 88 w 94"/>
                <a:gd name="T5" fmla="*/ 0 h 91"/>
                <a:gd name="T6" fmla="*/ 94 w 94"/>
                <a:gd name="T7" fmla="*/ 91 h 91"/>
                <a:gd name="T8" fmla="*/ 0 60000 65536"/>
                <a:gd name="T9" fmla="*/ 0 60000 65536"/>
                <a:gd name="T10" fmla="*/ 0 60000 65536"/>
                <a:gd name="T11" fmla="*/ 0 60000 65536"/>
                <a:gd name="T12" fmla="*/ 0 w 94"/>
                <a:gd name="T13" fmla="*/ 0 h 91"/>
                <a:gd name="T14" fmla="*/ 94 w 94"/>
                <a:gd name="T15" fmla="*/ 91 h 91"/>
              </a:gdLst>
              <a:ahLst/>
              <a:cxnLst>
                <a:cxn ang="T8">
                  <a:pos x="T0" y="T1"/>
                </a:cxn>
                <a:cxn ang="T9">
                  <a:pos x="T2" y="T3"/>
                </a:cxn>
                <a:cxn ang="T10">
                  <a:pos x="T4" y="T5"/>
                </a:cxn>
                <a:cxn ang="T11">
                  <a:pos x="T6" y="T7"/>
                </a:cxn>
              </a:cxnLst>
              <a:rect l="T12" t="T13" r="T14" b="T15"/>
              <a:pathLst>
                <a:path w="94" h="91">
                  <a:moveTo>
                    <a:pt x="94" y="91"/>
                  </a:moveTo>
                  <a:lnTo>
                    <a:pt x="0" y="52"/>
                  </a:lnTo>
                  <a:lnTo>
                    <a:pt x="88" y="0"/>
                  </a:lnTo>
                  <a:lnTo>
                    <a:pt x="94" y="91"/>
                  </a:lnTo>
                  <a:close/>
                </a:path>
              </a:pathLst>
            </a:custGeom>
            <a:solidFill>
              <a:srgbClr val="000000"/>
            </a:solidFill>
            <a:ln w="9525">
              <a:noFill/>
              <a:round/>
              <a:headEnd/>
              <a:tailEnd/>
            </a:ln>
          </p:spPr>
          <p:txBody>
            <a:bodyPr/>
            <a:lstStyle/>
            <a:p>
              <a:endParaRPr lang="zh-CN" altLang="en-US"/>
            </a:p>
          </p:txBody>
        </p:sp>
        <p:sp>
          <p:nvSpPr>
            <p:cNvPr id="65580" name="Rectangle 44"/>
            <p:cNvSpPr>
              <a:spLocks noChangeArrowheads="1"/>
            </p:cNvSpPr>
            <p:nvPr/>
          </p:nvSpPr>
          <p:spPr bwMode="auto">
            <a:xfrm rot="-300000">
              <a:off x="3455" y="1743"/>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3</a:t>
              </a:r>
              <a:endParaRPr lang="en-US" altLang="zh-CN" b="1"/>
            </a:p>
          </p:txBody>
        </p:sp>
        <p:sp>
          <p:nvSpPr>
            <p:cNvPr id="65581" name="Rectangle 45"/>
            <p:cNvSpPr>
              <a:spLocks noChangeArrowheads="1"/>
            </p:cNvSpPr>
            <p:nvPr/>
          </p:nvSpPr>
          <p:spPr bwMode="auto">
            <a:xfrm rot="-300000">
              <a:off x="3517" y="1743"/>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582" name="Rectangle 46"/>
            <p:cNvSpPr>
              <a:spLocks noChangeArrowheads="1"/>
            </p:cNvSpPr>
            <p:nvPr/>
          </p:nvSpPr>
          <p:spPr bwMode="auto">
            <a:xfrm rot="-300000">
              <a:off x="3591" y="1728"/>
              <a:ext cx="129" cy="153"/>
            </a:xfrm>
            <a:prstGeom prst="rect">
              <a:avLst/>
            </a:prstGeom>
            <a:noFill/>
            <a:ln w="9525">
              <a:noFill/>
              <a:miter lim="800000"/>
              <a:headEnd/>
              <a:tailEnd/>
            </a:ln>
          </p:spPr>
          <p:txBody>
            <a:bodyPr wrap="none" lIns="0" tIns="0" rIns="0" bIns="0">
              <a:spAutoFit/>
            </a:bodyPr>
            <a:lstStyle/>
            <a:p>
              <a:r>
                <a:rPr lang="zh-CN" altLang="en-US" sz="1700" b="1">
                  <a:latin typeface="宋体" charset="-122"/>
                </a:rPr>
                <a:t>读</a:t>
              </a:r>
              <a:endParaRPr lang="zh-CN" altLang="en-US" b="1"/>
            </a:p>
          </p:txBody>
        </p:sp>
        <p:sp>
          <p:nvSpPr>
            <p:cNvPr id="65583" name="Rectangle 47"/>
            <p:cNvSpPr>
              <a:spLocks noChangeArrowheads="1"/>
            </p:cNvSpPr>
            <p:nvPr/>
          </p:nvSpPr>
          <p:spPr bwMode="auto">
            <a:xfrm rot="-300000">
              <a:off x="3716" y="1728"/>
              <a:ext cx="129" cy="153"/>
            </a:xfrm>
            <a:prstGeom prst="rect">
              <a:avLst/>
            </a:prstGeom>
            <a:noFill/>
            <a:ln w="9525">
              <a:noFill/>
              <a:miter lim="800000"/>
              <a:headEnd/>
              <a:tailEnd/>
            </a:ln>
          </p:spPr>
          <p:txBody>
            <a:bodyPr wrap="none" lIns="0" tIns="0" rIns="0" bIns="0">
              <a:spAutoFit/>
            </a:bodyPr>
            <a:lstStyle/>
            <a:p>
              <a:r>
                <a:rPr lang="zh-CN" altLang="en-US" sz="1700" b="1">
                  <a:latin typeface="宋体" charset="-122"/>
                </a:rPr>
                <a:t>取</a:t>
              </a:r>
              <a:endParaRPr lang="zh-CN" altLang="en-US" b="1"/>
            </a:p>
          </p:txBody>
        </p:sp>
        <p:sp>
          <p:nvSpPr>
            <p:cNvPr id="65584" name="Rectangle 48"/>
            <p:cNvSpPr>
              <a:spLocks noChangeArrowheads="1"/>
            </p:cNvSpPr>
            <p:nvPr/>
          </p:nvSpPr>
          <p:spPr bwMode="auto">
            <a:xfrm rot="-300000">
              <a:off x="3852" y="1715"/>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逻</a:t>
              </a:r>
              <a:endParaRPr lang="zh-CN" altLang="en-US" b="1"/>
            </a:p>
          </p:txBody>
        </p:sp>
        <p:sp>
          <p:nvSpPr>
            <p:cNvPr id="65585" name="Rectangle 49"/>
            <p:cNvSpPr>
              <a:spLocks noChangeArrowheads="1"/>
            </p:cNvSpPr>
            <p:nvPr/>
          </p:nvSpPr>
          <p:spPr bwMode="auto">
            <a:xfrm rot="-300000">
              <a:off x="3988" y="1703"/>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辑</a:t>
              </a:r>
              <a:endParaRPr lang="zh-CN" altLang="en-US" b="1"/>
            </a:p>
          </p:txBody>
        </p:sp>
        <p:sp>
          <p:nvSpPr>
            <p:cNvPr id="65586" name="Rectangle 50"/>
            <p:cNvSpPr>
              <a:spLocks noChangeArrowheads="1"/>
            </p:cNvSpPr>
            <p:nvPr/>
          </p:nvSpPr>
          <p:spPr bwMode="auto">
            <a:xfrm rot="-300000">
              <a:off x="4112" y="1690"/>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587" name="Rectangle 51"/>
            <p:cNvSpPr>
              <a:spLocks noChangeArrowheads="1"/>
            </p:cNvSpPr>
            <p:nvPr/>
          </p:nvSpPr>
          <p:spPr bwMode="auto">
            <a:xfrm rot="-300000">
              <a:off x="4249" y="1690"/>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588" name="Line 52"/>
            <p:cNvSpPr>
              <a:spLocks noChangeShapeType="1"/>
            </p:cNvSpPr>
            <p:nvPr/>
          </p:nvSpPr>
          <p:spPr bwMode="auto">
            <a:xfrm flipH="1">
              <a:off x="3293" y="1129"/>
              <a:ext cx="1145" cy="652"/>
            </a:xfrm>
            <a:prstGeom prst="line">
              <a:avLst/>
            </a:prstGeom>
            <a:noFill/>
            <a:ln w="6350" cap="rnd">
              <a:solidFill>
                <a:srgbClr val="000000"/>
              </a:solidFill>
              <a:round/>
              <a:headEnd/>
              <a:tailEnd/>
            </a:ln>
          </p:spPr>
          <p:txBody>
            <a:bodyPr/>
            <a:lstStyle/>
            <a:p>
              <a:endParaRPr lang="zh-CN" altLang="en-US"/>
            </a:p>
          </p:txBody>
        </p:sp>
        <p:sp>
          <p:nvSpPr>
            <p:cNvPr id="65589" name="Freeform 53"/>
            <p:cNvSpPr>
              <a:spLocks/>
            </p:cNvSpPr>
            <p:nvPr/>
          </p:nvSpPr>
          <p:spPr bwMode="auto">
            <a:xfrm>
              <a:off x="3223" y="1736"/>
              <a:ext cx="102" cy="85"/>
            </a:xfrm>
            <a:custGeom>
              <a:avLst/>
              <a:gdLst>
                <a:gd name="T0" fmla="*/ 102 w 102"/>
                <a:gd name="T1" fmla="*/ 79 h 85"/>
                <a:gd name="T2" fmla="*/ 0 w 102"/>
                <a:gd name="T3" fmla="*/ 85 h 85"/>
                <a:gd name="T4" fmla="*/ 57 w 102"/>
                <a:gd name="T5" fmla="*/ 0 h 85"/>
                <a:gd name="T6" fmla="*/ 102 w 102"/>
                <a:gd name="T7" fmla="*/ 79 h 85"/>
                <a:gd name="T8" fmla="*/ 0 60000 65536"/>
                <a:gd name="T9" fmla="*/ 0 60000 65536"/>
                <a:gd name="T10" fmla="*/ 0 60000 65536"/>
                <a:gd name="T11" fmla="*/ 0 60000 65536"/>
                <a:gd name="T12" fmla="*/ 0 w 102"/>
                <a:gd name="T13" fmla="*/ 0 h 85"/>
                <a:gd name="T14" fmla="*/ 102 w 102"/>
                <a:gd name="T15" fmla="*/ 85 h 85"/>
              </a:gdLst>
              <a:ahLst/>
              <a:cxnLst>
                <a:cxn ang="T8">
                  <a:pos x="T0" y="T1"/>
                </a:cxn>
                <a:cxn ang="T9">
                  <a:pos x="T2" y="T3"/>
                </a:cxn>
                <a:cxn ang="T10">
                  <a:pos x="T4" y="T5"/>
                </a:cxn>
                <a:cxn ang="T11">
                  <a:pos x="T6" y="T7"/>
                </a:cxn>
              </a:cxnLst>
              <a:rect l="T12" t="T13" r="T14" b="T15"/>
              <a:pathLst>
                <a:path w="102" h="85">
                  <a:moveTo>
                    <a:pt x="102" y="79"/>
                  </a:moveTo>
                  <a:lnTo>
                    <a:pt x="0" y="85"/>
                  </a:lnTo>
                  <a:lnTo>
                    <a:pt x="57" y="0"/>
                  </a:lnTo>
                  <a:lnTo>
                    <a:pt x="102" y="79"/>
                  </a:lnTo>
                  <a:close/>
                </a:path>
              </a:pathLst>
            </a:custGeom>
            <a:solidFill>
              <a:srgbClr val="000000"/>
            </a:solidFill>
            <a:ln w="9525">
              <a:noFill/>
              <a:round/>
              <a:headEnd/>
              <a:tailEnd/>
            </a:ln>
          </p:spPr>
          <p:txBody>
            <a:bodyPr/>
            <a:lstStyle/>
            <a:p>
              <a:endParaRPr lang="zh-CN" altLang="en-US"/>
            </a:p>
          </p:txBody>
        </p:sp>
        <p:sp>
          <p:nvSpPr>
            <p:cNvPr id="65590" name="Rectangle 54"/>
            <p:cNvSpPr>
              <a:spLocks noChangeArrowheads="1"/>
            </p:cNvSpPr>
            <p:nvPr/>
          </p:nvSpPr>
          <p:spPr bwMode="auto">
            <a:xfrm rot="-1800000">
              <a:off x="3445" y="1376"/>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2</a:t>
              </a:r>
              <a:endParaRPr lang="en-US" altLang="zh-CN" b="1"/>
            </a:p>
          </p:txBody>
        </p:sp>
        <p:sp>
          <p:nvSpPr>
            <p:cNvPr id="65591" name="Rectangle 55"/>
            <p:cNvSpPr>
              <a:spLocks noChangeArrowheads="1"/>
            </p:cNvSpPr>
            <p:nvPr/>
          </p:nvSpPr>
          <p:spPr bwMode="auto">
            <a:xfrm rot="-1800000">
              <a:off x="3494" y="1339"/>
              <a:ext cx="65" cy="153"/>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592" name="Rectangle 56"/>
            <p:cNvSpPr>
              <a:spLocks noChangeArrowheads="1"/>
            </p:cNvSpPr>
            <p:nvPr/>
          </p:nvSpPr>
          <p:spPr bwMode="auto">
            <a:xfrm rot="-1800000">
              <a:off x="3552" y="1298"/>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检</a:t>
              </a:r>
              <a:endParaRPr lang="zh-CN" altLang="en-US" b="1"/>
            </a:p>
          </p:txBody>
        </p:sp>
        <p:sp>
          <p:nvSpPr>
            <p:cNvPr id="65593" name="Rectangle 57"/>
            <p:cNvSpPr>
              <a:spLocks noChangeArrowheads="1"/>
            </p:cNvSpPr>
            <p:nvPr/>
          </p:nvSpPr>
          <p:spPr bwMode="auto">
            <a:xfrm rot="-1800000">
              <a:off x="3664" y="1224"/>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查</a:t>
              </a:r>
              <a:endParaRPr lang="zh-CN" altLang="en-US" b="1"/>
            </a:p>
          </p:txBody>
        </p:sp>
        <p:sp>
          <p:nvSpPr>
            <p:cNvPr id="65594" name="Rectangle 58"/>
            <p:cNvSpPr>
              <a:spLocks noChangeArrowheads="1"/>
            </p:cNvSpPr>
            <p:nvPr/>
          </p:nvSpPr>
          <p:spPr bwMode="auto">
            <a:xfrm rot="-1800000">
              <a:off x="3788" y="1162"/>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权</a:t>
              </a:r>
              <a:endParaRPr lang="zh-CN" altLang="en-US" b="1"/>
            </a:p>
          </p:txBody>
        </p:sp>
        <p:sp>
          <p:nvSpPr>
            <p:cNvPr id="65595" name="Rectangle 59"/>
            <p:cNvSpPr>
              <a:spLocks noChangeArrowheads="1"/>
            </p:cNvSpPr>
            <p:nvPr/>
          </p:nvSpPr>
          <p:spPr bwMode="auto">
            <a:xfrm rot="-1800000">
              <a:off x="3899" y="1100"/>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限</a:t>
              </a:r>
              <a:endParaRPr lang="zh-CN" altLang="en-US" b="1"/>
            </a:p>
          </p:txBody>
        </p:sp>
        <p:sp>
          <p:nvSpPr>
            <p:cNvPr id="65596" name="Line 60"/>
            <p:cNvSpPr>
              <a:spLocks noChangeShapeType="1"/>
            </p:cNvSpPr>
            <p:nvPr/>
          </p:nvSpPr>
          <p:spPr bwMode="auto">
            <a:xfrm>
              <a:off x="1333" y="2970"/>
              <a:ext cx="10" cy="97"/>
            </a:xfrm>
            <a:prstGeom prst="line">
              <a:avLst/>
            </a:prstGeom>
            <a:noFill/>
            <a:ln w="6350" cap="rnd">
              <a:solidFill>
                <a:srgbClr val="000000"/>
              </a:solidFill>
              <a:round/>
              <a:headEnd/>
              <a:tailEnd/>
            </a:ln>
          </p:spPr>
          <p:txBody>
            <a:bodyPr/>
            <a:lstStyle/>
            <a:p>
              <a:endParaRPr lang="zh-CN" altLang="en-US"/>
            </a:p>
          </p:txBody>
        </p:sp>
        <p:sp>
          <p:nvSpPr>
            <p:cNvPr id="65597" name="Freeform 61"/>
            <p:cNvSpPr>
              <a:spLocks/>
            </p:cNvSpPr>
            <p:nvPr/>
          </p:nvSpPr>
          <p:spPr bwMode="auto">
            <a:xfrm>
              <a:off x="1296" y="3050"/>
              <a:ext cx="92" cy="96"/>
            </a:xfrm>
            <a:custGeom>
              <a:avLst/>
              <a:gdLst>
                <a:gd name="T0" fmla="*/ 92 w 92"/>
                <a:gd name="T1" fmla="*/ 0 h 96"/>
                <a:gd name="T2" fmla="*/ 55 w 92"/>
                <a:gd name="T3" fmla="*/ 96 h 96"/>
                <a:gd name="T4" fmla="*/ 0 w 92"/>
                <a:gd name="T5" fmla="*/ 10 h 96"/>
                <a:gd name="T6" fmla="*/ 92 w 92"/>
                <a:gd name="T7" fmla="*/ 0 h 96"/>
                <a:gd name="T8" fmla="*/ 0 60000 65536"/>
                <a:gd name="T9" fmla="*/ 0 60000 65536"/>
                <a:gd name="T10" fmla="*/ 0 60000 65536"/>
                <a:gd name="T11" fmla="*/ 0 60000 65536"/>
                <a:gd name="T12" fmla="*/ 0 w 92"/>
                <a:gd name="T13" fmla="*/ 0 h 96"/>
                <a:gd name="T14" fmla="*/ 92 w 92"/>
                <a:gd name="T15" fmla="*/ 96 h 96"/>
              </a:gdLst>
              <a:ahLst/>
              <a:cxnLst>
                <a:cxn ang="T8">
                  <a:pos x="T0" y="T1"/>
                </a:cxn>
                <a:cxn ang="T9">
                  <a:pos x="T2" y="T3"/>
                </a:cxn>
                <a:cxn ang="T10">
                  <a:pos x="T4" y="T5"/>
                </a:cxn>
                <a:cxn ang="T11">
                  <a:pos x="T6" y="T7"/>
                </a:cxn>
              </a:cxnLst>
              <a:rect l="T12" t="T13" r="T14" b="T15"/>
              <a:pathLst>
                <a:path w="92" h="96">
                  <a:moveTo>
                    <a:pt x="92" y="0"/>
                  </a:moveTo>
                  <a:lnTo>
                    <a:pt x="55" y="96"/>
                  </a:lnTo>
                  <a:lnTo>
                    <a:pt x="0" y="10"/>
                  </a:lnTo>
                  <a:lnTo>
                    <a:pt x="92" y="0"/>
                  </a:lnTo>
                  <a:close/>
                </a:path>
              </a:pathLst>
            </a:custGeom>
            <a:solidFill>
              <a:srgbClr val="000000"/>
            </a:solidFill>
            <a:ln w="9525">
              <a:noFill/>
              <a:round/>
              <a:headEnd/>
              <a:tailEnd/>
            </a:ln>
          </p:spPr>
          <p:txBody>
            <a:bodyPr/>
            <a:lstStyle/>
            <a:p>
              <a:endParaRPr lang="zh-CN" altLang="en-US"/>
            </a:p>
          </p:txBody>
        </p:sp>
        <p:sp>
          <p:nvSpPr>
            <p:cNvPr id="65598" name="Line 62"/>
            <p:cNvSpPr>
              <a:spLocks noChangeShapeType="1"/>
            </p:cNvSpPr>
            <p:nvPr/>
          </p:nvSpPr>
          <p:spPr bwMode="auto">
            <a:xfrm>
              <a:off x="1333" y="1795"/>
              <a:ext cx="1" cy="767"/>
            </a:xfrm>
            <a:prstGeom prst="line">
              <a:avLst/>
            </a:prstGeom>
            <a:noFill/>
            <a:ln w="6350" cap="rnd">
              <a:solidFill>
                <a:srgbClr val="000000"/>
              </a:solidFill>
              <a:round/>
              <a:headEnd/>
              <a:tailEnd/>
            </a:ln>
          </p:spPr>
          <p:txBody>
            <a:bodyPr/>
            <a:lstStyle/>
            <a:p>
              <a:endParaRPr lang="zh-CN" altLang="en-US"/>
            </a:p>
          </p:txBody>
        </p:sp>
        <p:sp>
          <p:nvSpPr>
            <p:cNvPr id="65599" name="Freeform 63"/>
            <p:cNvSpPr>
              <a:spLocks/>
            </p:cNvSpPr>
            <p:nvPr/>
          </p:nvSpPr>
          <p:spPr bwMode="auto">
            <a:xfrm>
              <a:off x="1288" y="1715"/>
              <a:ext cx="91" cy="92"/>
            </a:xfrm>
            <a:custGeom>
              <a:avLst/>
              <a:gdLst>
                <a:gd name="T0" fmla="*/ 0 w 91"/>
                <a:gd name="T1" fmla="*/ 92 h 92"/>
                <a:gd name="T2" fmla="*/ 45 w 91"/>
                <a:gd name="T3" fmla="*/ 0 h 92"/>
                <a:gd name="T4" fmla="*/ 91 w 91"/>
                <a:gd name="T5" fmla="*/ 92 h 92"/>
                <a:gd name="T6" fmla="*/ 0 w 91"/>
                <a:gd name="T7" fmla="*/ 92 h 92"/>
                <a:gd name="T8" fmla="*/ 0 60000 65536"/>
                <a:gd name="T9" fmla="*/ 0 60000 65536"/>
                <a:gd name="T10" fmla="*/ 0 60000 65536"/>
                <a:gd name="T11" fmla="*/ 0 60000 65536"/>
                <a:gd name="T12" fmla="*/ 0 w 91"/>
                <a:gd name="T13" fmla="*/ 0 h 92"/>
                <a:gd name="T14" fmla="*/ 91 w 91"/>
                <a:gd name="T15" fmla="*/ 92 h 92"/>
              </a:gdLst>
              <a:ahLst/>
              <a:cxnLst>
                <a:cxn ang="T8">
                  <a:pos x="T0" y="T1"/>
                </a:cxn>
                <a:cxn ang="T9">
                  <a:pos x="T2" y="T3"/>
                </a:cxn>
                <a:cxn ang="T10">
                  <a:pos x="T4" y="T5"/>
                </a:cxn>
                <a:cxn ang="T11">
                  <a:pos x="T6" y="T7"/>
                </a:cxn>
              </a:cxnLst>
              <a:rect l="T12" t="T13" r="T14" b="T15"/>
              <a:pathLst>
                <a:path w="91" h="92">
                  <a:moveTo>
                    <a:pt x="0" y="92"/>
                  </a:moveTo>
                  <a:lnTo>
                    <a:pt x="45" y="0"/>
                  </a:lnTo>
                  <a:lnTo>
                    <a:pt x="91" y="92"/>
                  </a:lnTo>
                  <a:lnTo>
                    <a:pt x="0" y="92"/>
                  </a:lnTo>
                  <a:close/>
                </a:path>
              </a:pathLst>
            </a:custGeom>
            <a:solidFill>
              <a:srgbClr val="000000"/>
            </a:solidFill>
            <a:ln w="9525">
              <a:noFill/>
              <a:round/>
              <a:headEnd/>
              <a:tailEnd/>
            </a:ln>
          </p:spPr>
          <p:txBody>
            <a:bodyPr/>
            <a:lstStyle/>
            <a:p>
              <a:endParaRPr lang="zh-CN" altLang="en-US"/>
            </a:p>
          </p:txBody>
        </p:sp>
        <p:sp>
          <p:nvSpPr>
            <p:cNvPr id="65600" name="Freeform 64"/>
            <p:cNvSpPr>
              <a:spLocks/>
            </p:cNvSpPr>
            <p:nvPr/>
          </p:nvSpPr>
          <p:spPr bwMode="auto">
            <a:xfrm>
              <a:off x="1288" y="2551"/>
              <a:ext cx="91" cy="91"/>
            </a:xfrm>
            <a:custGeom>
              <a:avLst/>
              <a:gdLst>
                <a:gd name="T0" fmla="*/ 91 w 91"/>
                <a:gd name="T1" fmla="*/ 0 h 91"/>
                <a:gd name="T2" fmla="*/ 45 w 91"/>
                <a:gd name="T3" fmla="*/ 91 h 91"/>
                <a:gd name="T4" fmla="*/ 0 w 91"/>
                <a:gd name="T5" fmla="*/ 0 h 91"/>
                <a:gd name="T6" fmla="*/ 91 w 91"/>
                <a:gd name="T7" fmla="*/ 0 h 91"/>
                <a:gd name="T8" fmla="*/ 0 60000 65536"/>
                <a:gd name="T9" fmla="*/ 0 60000 65536"/>
                <a:gd name="T10" fmla="*/ 0 60000 65536"/>
                <a:gd name="T11" fmla="*/ 0 60000 65536"/>
                <a:gd name="T12" fmla="*/ 0 w 91"/>
                <a:gd name="T13" fmla="*/ 0 h 91"/>
                <a:gd name="T14" fmla="*/ 91 w 91"/>
                <a:gd name="T15" fmla="*/ 91 h 91"/>
              </a:gdLst>
              <a:ahLst/>
              <a:cxnLst>
                <a:cxn ang="T8">
                  <a:pos x="T0" y="T1"/>
                </a:cxn>
                <a:cxn ang="T9">
                  <a:pos x="T2" y="T3"/>
                </a:cxn>
                <a:cxn ang="T10">
                  <a:pos x="T4" y="T5"/>
                </a:cxn>
                <a:cxn ang="T11">
                  <a:pos x="T6" y="T7"/>
                </a:cxn>
              </a:cxnLst>
              <a:rect l="T12" t="T13" r="T14" b="T15"/>
              <a:pathLst>
                <a:path w="91" h="91">
                  <a:moveTo>
                    <a:pt x="91" y="0"/>
                  </a:moveTo>
                  <a:lnTo>
                    <a:pt x="45" y="91"/>
                  </a:lnTo>
                  <a:lnTo>
                    <a:pt x="0" y="0"/>
                  </a:lnTo>
                  <a:lnTo>
                    <a:pt x="91" y="0"/>
                  </a:lnTo>
                  <a:close/>
                </a:path>
              </a:pathLst>
            </a:custGeom>
            <a:solidFill>
              <a:srgbClr val="000000"/>
            </a:solidFill>
            <a:ln w="9525">
              <a:noFill/>
              <a:round/>
              <a:headEnd/>
              <a:tailEnd/>
            </a:ln>
          </p:spPr>
          <p:txBody>
            <a:bodyPr/>
            <a:lstStyle/>
            <a:p>
              <a:endParaRPr lang="zh-CN" altLang="en-US"/>
            </a:p>
          </p:txBody>
        </p:sp>
        <p:sp>
          <p:nvSpPr>
            <p:cNvPr id="65601" name="Line 65"/>
            <p:cNvSpPr>
              <a:spLocks noChangeShapeType="1"/>
            </p:cNvSpPr>
            <p:nvPr/>
          </p:nvSpPr>
          <p:spPr bwMode="auto">
            <a:xfrm flipH="1" flipV="1">
              <a:off x="3462" y="2350"/>
              <a:ext cx="976" cy="139"/>
            </a:xfrm>
            <a:prstGeom prst="line">
              <a:avLst/>
            </a:prstGeom>
            <a:noFill/>
            <a:ln w="6350" cap="rnd">
              <a:solidFill>
                <a:srgbClr val="000000"/>
              </a:solidFill>
              <a:round/>
              <a:headEnd/>
              <a:tailEnd/>
            </a:ln>
          </p:spPr>
          <p:txBody>
            <a:bodyPr/>
            <a:lstStyle/>
            <a:p>
              <a:endParaRPr lang="zh-CN" altLang="en-US"/>
            </a:p>
          </p:txBody>
        </p:sp>
        <p:sp>
          <p:nvSpPr>
            <p:cNvPr id="65602" name="Freeform 66"/>
            <p:cNvSpPr>
              <a:spLocks/>
            </p:cNvSpPr>
            <p:nvPr/>
          </p:nvSpPr>
          <p:spPr bwMode="auto">
            <a:xfrm>
              <a:off x="3383" y="2306"/>
              <a:ext cx="97" cy="91"/>
            </a:xfrm>
            <a:custGeom>
              <a:avLst/>
              <a:gdLst>
                <a:gd name="T0" fmla="*/ 84 w 97"/>
                <a:gd name="T1" fmla="*/ 91 h 91"/>
                <a:gd name="T2" fmla="*/ 0 w 97"/>
                <a:gd name="T3" fmla="*/ 33 h 91"/>
                <a:gd name="T4" fmla="*/ 97 w 97"/>
                <a:gd name="T5" fmla="*/ 0 h 91"/>
                <a:gd name="T6" fmla="*/ 84 w 97"/>
                <a:gd name="T7" fmla="*/ 91 h 91"/>
                <a:gd name="T8" fmla="*/ 0 60000 65536"/>
                <a:gd name="T9" fmla="*/ 0 60000 65536"/>
                <a:gd name="T10" fmla="*/ 0 60000 65536"/>
                <a:gd name="T11" fmla="*/ 0 60000 65536"/>
                <a:gd name="T12" fmla="*/ 0 w 97"/>
                <a:gd name="T13" fmla="*/ 0 h 91"/>
                <a:gd name="T14" fmla="*/ 97 w 97"/>
                <a:gd name="T15" fmla="*/ 91 h 91"/>
              </a:gdLst>
              <a:ahLst/>
              <a:cxnLst>
                <a:cxn ang="T8">
                  <a:pos x="T0" y="T1"/>
                </a:cxn>
                <a:cxn ang="T9">
                  <a:pos x="T2" y="T3"/>
                </a:cxn>
                <a:cxn ang="T10">
                  <a:pos x="T4" y="T5"/>
                </a:cxn>
                <a:cxn ang="T11">
                  <a:pos x="T6" y="T7"/>
                </a:cxn>
              </a:cxnLst>
              <a:rect l="T12" t="T13" r="T14" b="T15"/>
              <a:pathLst>
                <a:path w="97" h="91">
                  <a:moveTo>
                    <a:pt x="84" y="91"/>
                  </a:moveTo>
                  <a:lnTo>
                    <a:pt x="0" y="33"/>
                  </a:lnTo>
                  <a:lnTo>
                    <a:pt x="97" y="0"/>
                  </a:lnTo>
                  <a:lnTo>
                    <a:pt x="84" y="91"/>
                  </a:lnTo>
                  <a:close/>
                </a:path>
              </a:pathLst>
            </a:custGeom>
            <a:solidFill>
              <a:srgbClr val="000000"/>
            </a:solidFill>
            <a:ln w="9525">
              <a:noFill/>
              <a:round/>
              <a:headEnd/>
              <a:tailEnd/>
            </a:ln>
          </p:spPr>
          <p:txBody>
            <a:bodyPr/>
            <a:lstStyle/>
            <a:p>
              <a:endParaRPr lang="zh-CN" altLang="en-US"/>
            </a:p>
          </p:txBody>
        </p:sp>
        <p:sp>
          <p:nvSpPr>
            <p:cNvPr id="65603" name="Rectangle 67"/>
            <p:cNvSpPr>
              <a:spLocks noChangeArrowheads="1"/>
            </p:cNvSpPr>
            <p:nvPr/>
          </p:nvSpPr>
          <p:spPr bwMode="auto">
            <a:xfrm rot="480000">
              <a:off x="3477" y="208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4</a:t>
              </a:r>
              <a:endParaRPr lang="en-US" altLang="zh-CN" b="1"/>
            </a:p>
          </p:txBody>
        </p:sp>
        <p:sp>
          <p:nvSpPr>
            <p:cNvPr id="65604" name="Rectangle 68"/>
            <p:cNvSpPr>
              <a:spLocks noChangeArrowheads="1"/>
            </p:cNvSpPr>
            <p:nvPr/>
          </p:nvSpPr>
          <p:spPr bwMode="auto">
            <a:xfrm rot="480000">
              <a:off x="3539" y="208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05" name="Rectangle 69"/>
            <p:cNvSpPr>
              <a:spLocks noChangeArrowheads="1"/>
            </p:cNvSpPr>
            <p:nvPr/>
          </p:nvSpPr>
          <p:spPr bwMode="auto">
            <a:xfrm rot="480000">
              <a:off x="3614" y="2102"/>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读</a:t>
              </a:r>
              <a:endParaRPr lang="zh-CN" altLang="en-US" b="1"/>
            </a:p>
          </p:txBody>
        </p:sp>
        <p:sp>
          <p:nvSpPr>
            <p:cNvPr id="65606" name="Rectangle 70"/>
            <p:cNvSpPr>
              <a:spLocks noChangeArrowheads="1"/>
            </p:cNvSpPr>
            <p:nvPr/>
          </p:nvSpPr>
          <p:spPr bwMode="auto">
            <a:xfrm rot="480000">
              <a:off x="3738" y="2127"/>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取</a:t>
              </a:r>
              <a:endParaRPr lang="zh-CN" altLang="en-US" b="1"/>
            </a:p>
          </p:txBody>
        </p:sp>
        <p:sp>
          <p:nvSpPr>
            <p:cNvPr id="65607" name="Rectangle 71"/>
            <p:cNvSpPr>
              <a:spLocks noChangeArrowheads="1"/>
            </p:cNvSpPr>
            <p:nvPr/>
          </p:nvSpPr>
          <p:spPr bwMode="auto">
            <a:xfrm rot="480000">
              <a:off x="3874" y="2139"/>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物</a:t>
              </a:r>
              <a:endParaRPr lang="zh-CN" altLang="en-US" b="1"/>
            </a:p>
          </p:txBody>
        </p:sp>
        <p:sp>
          <p:nvSpPr>
            <p:cNvPr id="65608" name="Rectangle 72"/>
            <p:cNvSpPr>
              <a:spLocks noChangeArrowheads="1"/>
            </p:cNvSpPr>
            <p:nvPr/>
          </p:nvSpPr>
          <p:spPr bwMode="auto">
            <a:xfrm rot="480000">
              <a:off x="3998" y="2164"/>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理</a:t>
              </a:r>
              <a:endParaRPr lang="zh-CN" altLang="en-US" b="1"/>
            </a:p>
          </p:txBody>
        </p:sp>
        <p:sp>
          <p:nvSpPr>
            <p:cNvPr id="65609" name="Rectangle 73"/>
            <p:cNvSpPr>
              <a:spLocks noChangeArrowheads="1"/>
            </p:cNvSpPr>
            <p:nvPr/>
          </p:nvSpPr>
          <p:spPr bwMode="auto">
            <a:xfrm rot="480000">
              <a:off x="4135" y="2177"/>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610" name="Rectangle 74"/>
            <p:cNvSpPr>
              <a:spLocks noChangeArrowheads="1"/>
            </p:cNvSpPr>
            <p:nvPr/>
          </p:nvSpPr>
          <p:spPr bwMode="auto">
            <a:xfrm rot="480000">
              <a:off x="4259" y="2201"/>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611" name="Freeform 75"/>
            <p:cNvSpPr>
              <a:spLocks/>
            </p:cNvSpPr>
            <p:nvPr/>
          </p:nvSpPr>
          <p:spPr bwMode="auto">
            <a:xfrm>
              <a:off x="2780" y="1803"/>
              <a:ext cx="671" cy="668"/>
            </a:xfrm>
            <a:custGeom>
              <a:avLst/>
              <a:gdLst>
                <a:gd name="T0" fmla="*/ 0 w 865"/>
                <a:gd name="T1" fmla="*/ 201 h 862"/>
                <a:gd name="T2" fmla="*/ 202 w 865"/>
                <a:gd name="T3" fmla="*/ 0 h 862"/>
                <a:gd name="T4" fmla="*/ 404 w 865"/>
                <a:gd name="T5" fmla="*/ 201 h 862"/>
                <a:gd name="T6" fmla="*/ 404 w 865"/>
                <a:gd name="T7" fmla="*/ 201 h 862"/>
                <a:gd name="T8" fmla="*/ 202 w 865"/>
                <a:gd name="T9" fmla="*/ 401 h 862"/>
                <a:gd name="T10" fmla="*/ 0 w 865"/>
                <a:gd name="T11" fmla="*/ 201 h 862"/>
                <a:gd name="T12" fmla="*/ 0 60000 65536"/>
                <a:gd name="T13" fmla="*/ 0 60000 65536"/>
                <a:gd name="T14" fmla="*/ 0 60000 65536"/>
                <a:gd name="T15" fmla="*/ 0 60000 65536"/>
                <a:gd name="T16" fmla="*/ 0 60000 65536"/>
                <a:gd name="T17" fmla="*/ 0 60000 65536"/>
                <a:gd name="T18" fmla="*/ 0 w 865"/>
                <a:gd name="T19" fmla="*/ 0 h 862"/>
                <a:gd name="T20" fmla="*/ 865 w 865"/>
                <a:gd name="T21" fmla="*/ 862 h 862"/>
              </a:gdLst>
              <a:ahLst/>
              <a:cxnLst>
                <a:cxn ang="T12">
                  <a:pos x="T0" y="T1"/>
                </a:cxn>
                <a:cxn ang="T13">
                  <a:pos x="T2" y="T3"/>
                </a:cxn>
                <a:cxn ang="T14">
                  <a:pos x="T4" y="T5"/>
                </a:cxn>
                <a:cxn ang="T15">
                  <a:pos x="T6" y="T7"/>
                </a:cxn>
                <a:cxn ang="T16">
                  <a:pos x="T8" y="T9"/>
                </a:cxn>
                <a:cxn ang="T17">
                  <a:pos x="T10" y="T11"/>
                </a:cxn>
              </a:cxnLst>
              <a:rect l="T18" t="T19" r="T20" b="T21"/>
              <a:pathLst>
                <a:path w="865" h="862">
                  <a:moveTo>
                    <a:pt x="0" y="431"/>
                  </a:moveTo>
                  <a:cubicBezTo>
                    <a:pt x="0" y="193"/>
                    <a:pt x="194" y="0"/>
                    <a:pt x="432" y="0"/>
                  </a:cubicBezTo>
                  <a:cubicBezTo>
                    <a:pt x="671" y="0"/>
                    <a:pt x="865" y="193"/>
                    <a:pt x="865" y="431"/>
                  </a:cubicBezTo>
                  <a:cubicBezTo>
                    <a:pt x="865" y="431"/>
                    <a:pt x="865" y="431"/>
                    <a:pt x="865" y="431"/>
                  </a:cubicBezTo>
                  <a:cubicBezTo>
                    <a:pt x="865" y="669"/>
                    <a:pt x="671" y="862"/>
                    <a:pt x="432" y="862"/>
                  </a:cubicBezTo>
                  <a:cubicBezTo>
                    <a:pt x="194" y="862"/>
                    <a:pt x="0" y="669"/>
                    <a:pt x="0" y="431"/>
                  </a:cubicBezTo>
                </a:path>
              </a:pathLst>
            </a:custGeom>
            <a:solidFill>
              <a:srgbClr val="FFFFFF"/>
            </a:solidFill>
            <a:ln w="0">
              <a:solidFill>
                <a:srgbClr val="000000"/>
              </a:solidFill>
              <a:round/>
              <a:headEnd/>
              <a:tailEnd/>
            </a:ln>
          </p:spPr>
          <p:txBody>
            <a:bodyPr/>
            <a:lstStyle/>
            <a:p>
              <a:endParaRPr lang="zh-CN" altLang="en-US"/>
            </a:p>
          </p:txBody>
        </p:sp>
        <p:sp>
          <p:nvSpPr>
            <p:cNvPr id="65612" name="Freeform 76"/>
            <p:cNvSpPr>
              <a:spLocks/>
            </p:cNvSpPr>
            <p:nvPr/>
          </p:nvSpPr>
          <p:spPr bwMode="auto">
            <a:xfrm>
              <a:off x="2780" y="1803"/>
              <a:ext cx="671" cy="668"/>
            </a:xfrm>
            <a:custGeom>
              <a:avLst/>
              <a:gdLst>
                <a:gd name="T0" fmla="*/ 0 w 671"/>
                <a:gd name="T1" fmla="*/ 334 h 668"/>
                <a:gd name="T2" fmla="*/ 335 w 671"/>
                <a:gd name="T3" fmla="*/ 0 h 668"/>
                <a:gd name="T4" fmla="*/ 671 w 671"/>
                <a:gd name="T5" fmla="*/ 334 h 668"/>
                <a:gd name="T6" fmla="*/ 671 w 671"/>
                <a:gd name="T7" fmla="*/ 334 h 668"/>
                <a:gd name="T8" fmla="*/ 335 w 671"/>
                <a:gd name="T9" fmla="*/ 668 h 668"/>
                <a:gd name="T10" fmla="*/ 0 w 671"/>
                <a:gd name="T11" fmla="*/ 334 h 668"/>
                <a:gd name="T12" fmla="*/ 0 60000 65536"/>
                <a:gd name="T13" fmla="*/ 0 60000 65536"/>
                <a:gd name="T14" fmla="*/ 0 60000 65536"/>
                <a:gd name="T15" fmla="*/ 0 60000 65536"/>
                <a:gd name="T16" fmla="*/ 0 60000 65536"/>
                <a:gd name="T17" fmla="*/ 0 60000 65536"/>
                <a:gd name="T18" fmla="*/ 0 w 671"/>
                <a:gd name="T19" fmla="*/ 0 h 668"/>
                <a:gd name="T20" fmla="*/ 671 w 671"/>
                <a:gd name="T21" fmla="*/ 668 h 668"/>
              </a:gdLst>
              <a:ahLst/>
              <a:cxnLst>
                <a:cxn ang="T12">
                  <a:pos x="T0" y="T1"/>
                </a:cxn>
                <a:cxn ang="T13">
                  <a:pos x="T2" y="T3"/>
                </a:cxn>
                <a:cxn ang="T14">
                  <a:pos x="T4" y="T5"/>
                </a:cxn>
                <a:cxn ang="T15">
                  <a:pos x="T6" y="T7"/>
                </a:cxn>
                <a:cxn ang="T16">
                  <a:pos x="T8" y="T9"/>
                </a:cxn>
                <a:cxn ang="T17">
                  <a:pos x="T10" y="T11"/>
                </a:cxn>
              </a:cxnLst>
              <a:rect l="T18" t="T19" r="T20" b="T21"/>
              <a:pathLst>
                <a:path w="671" h="668">
                  <a:moveTo>
                    <a:pt x="0" y="334"/>
                  </a:moveTo>
                  <a:cubicBezTo>
                    <a:pt x="0" y="150"/>
                    <a:pt x="150" y="0"/>
                    <a:pt x="335" y="0"/>
                  </a:cubicBezTo>
                  <a:cubicBezTo>
                    <a:pt x="520" y="0"/>
                    <a:pt x="671" y="150"/>
                    <a:pt x="671" y="334"/>
                  </a:cubicBezTo>
                  <a:cubicBezTo>
                    <a:pt x="671" y="334"/>
                    <a:pt x="671" y="334"/>
                    <a:pt x="671" y="334"/>
                  </a:cubicBezTo>
                  <a:cubicBezTo>
                    <a:pt x="671" y="519"/>
                    <a:pt x="520" y="668"/>
                    <a:pt x="335" y="668"/>
                  </a:cubicBezTo>
                  <a:cubicBezTo>
                    <a:pt x="150" y="668"/>
                    <a:pt x="0" y="519"/>
                    <a:pt x="0" y="334"/>
                  </a:cubicBezTo>
                </a:path>
              </a:pathLst>
            </a:custGeom>
            <a:noFill/>
            <a:ln w="6350" cap="rnd">
              <a:solidFill>
                <a:srgbClr val="000000"/>
              </a:solidFill>
              <a:round/>
              <a:headEnd/>
              <a:tailEnd/>
            </a:ln>
          </p:spPr>
          <p:txBody>
            <a:bodyPr/>
            <a:lstStyle/>
            <a:p>
              <a:endParaRPr lang="zh-CN" altLang="en-US"/>
            </a:p>
          </p:txBody>
        </p:sp>
        <p:sp>
          <p:nvSpPr>
            <p:cNvPr id="65613" name="Rectangle 77"/>
            <p:cNvSpPr>
              <a:spLocks noChangeArrowheads="1"/>
            </p:cNvSpPr>
            <p:nvPr/>
          </p:nvSpPr>
          <p:spPr bwMode="auto">
            <a:xfrm>
              <a:off x="2852" y="1981"/>
              <a:ext cx="517"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数据库管</a:t>
              </a:r>
              <a:endParaRPr lang="zh-CN" altLang="en-US" b="1"/>
            </a:p>
          </p:txBody>
        </p:sp>
        <p:sp>
          <p:nvSpPr>
            <p:cNvPr id="65614" name="Rectangle 78"/>
            <p:cNvSpPr>
              <a:spLocks noChangeArrowheads="1"/>
            </p:cNvSpPr>
            <p:nvPr/>
          </p:nvSpPr>
          <p:spPr bwMode="auto">
            <a:xfrm>
              <a:off x="2914" y="2142"/>
              <a:ext cx="388"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理系统</a:t>
              </a:r>
              <a:endParaRPr lang="zh-CN" altLang="en-US" b="1"/>
            </a:p>
          </p:txBody>
        </p:sp>
        <p:sp>
          <p:nvSpPr>
            <p:cNvPr id="65615" name="Line 79"/>
            <p:cNvSpPr>
              <a:spLocks noChangeShapeType="1"/>
            </p:cNvSpPr>
            <p:nvPr/>
          </p:nvSpPr>
          <p:spPr bwMode="auto">
            <a:xfrm>
              <a:off x="1886" y="3346"/>
              <a:ext cx="737" cy="1"/>
            </a:xfrm>
            <a:prstGeom prst="line">
              <a:avLst/>
            </a:prstGeom>
            <a:noFill/>
            <a:ln w="6350" cap="rnd">
              <a:solidFill>
                <a:srgbClr val="000000"/>
              </a:solidFill>
              <a:round/>
              <a:headEnd/>
              <a:tailEnd/>
            </a:ln>
          </p:spPr>
          <p:txBody>
            <a:bodyPr/>
            <a:lstStyle/>
            <a:p>
              <a:endParaRPr lang="zh-CN" altLang="en-US"/>
            </a:p>
          </p:txBody>
        </p:sp>
        <p:sp>
          <p:nvSpPr>
            <p:cNvPr id="65616" name="Freeform 80"/>
            <p:cNvSpPr>
              <a:spLocks/>
            </p:cNvSpPr>
            <p:nvPr/>
          </p:nvSpPr>
          <p:spPr bwMode="auto">
            <a:xfrm>
              <a:off x="2612" y="3300"/>
              <a:ext cx="92" cy="91"/>
            </a:xfrm>
            <a:custGeom>
              <a:avLst/>
              <a:gdLst>
                <a:gd name="T0" fmla="*/ 0 w 92"/>
                <a:gd name="T1" fmla="*/ 0 h 91"/>
                <a:gd name="T2" fmla="*/ 92 w 92"/>
                <a:gd name="T3" fmla="*/ 46 h 91"/>
                <a:gd name="T4" fmla="*/ 0 w 92"/>
                <a:gd name="T5" fmla="*/ 91 h 91"/>
                <a:gd name="T6" fmla="*/ 0 w 92"/>
                <a:gd name="T7" fmla="*/ 0 h 91"/>
                <a:gd name="T8" fmla="*/ 0 60000 65536"/>
                <a:gd name="T9" fmla="*/ 0 60000 65536"/>
                <a:gd name="T10" fmla="*/ 0 60000 65536"/>
                <a:gd name="T11" fmla="*/ 0 60000 65536"/>
                <a:gd name="T12" fmla="*/ 0 w 92"/>
                <a:gd name="T13" fmla="*/ 0 h 91"/>
                <a:gd name="T14" fmla="*/ 92 w 92"/>
                <a:gd name="T15" fmla="*/ 91 h 91"/>
              </a:gdLst>
              <a:ahLst/>
              <a:cxnLst>
                <a:cxn ang="T8">
                  <a:pos x="T0" y="T1"/>
                </a:cxn>
                <a:cxn ang="T9">
                  <a:pos x="T2" y="T3"/>
                </a:cxn>
                <a:cxn ang="T10">
                  <a:pos x="T4" y="T5"/>
                </a:cxn>
                <a:cxn ang="T11">
                  <a:pos x="T6" y="T7"/>
                </a:cxn>
              </a:cxnLst>
              <a:rect l="T12" t="T13" r="T14" b="T15"/>
              <a:pathLst>
                <a:path w="92" h="91">
                  <a:moveTo>
                    <a:pt x="0" y="0"/>
                  </a:moveTo>
                  <a:lnTo>
                    <a:pt x="92" y="46"/>
                  </a:lnTo>
                  <a:lnTo>
                    <a:pt x="0" y="91"/>
                  </a:lnTo>
                  <a:lnTo>
                    <a:pt x="0" y="0"/>
                  </a:lnTo>
                  <a:close/>
                </a:path>
              </a:pathLst>
            </a:custGeom>
            <a:solidFill>
              <a:srgbClr val="000000"/>
            </a:solidFill>
            <a:ln w="9525">
              <a:noFill/>
              <a:round/>
              <a:headEnd/>
              <a:tailEnd/>
            </a:ln>
          </p:spPr>
          <p:txBody>
            <a:bodyPr/>
            <a:lstStyle/>
            <a:p>
              <a:endParaRPr lang="zh-CN" altLang="en-US"/>
            </a:p>
          </p:txBody>
        </p:sp>
        <p:sp>
          <p:nvSpPr>
            <p:cNvPr id="65617" name="Rectangle 81"/>
            <p:cNvSpPr>
              <a:spLocks noChangeArrowheads="1"/>
            </p:cNvSpPr>
            <p:nvPr/>
          </p:nvSpPr>
          <p:spPr bwMode="auto">
            <a:xfrm>
              <a:off x="2013" y="3044"/>
              <a:ext cx="564" cy="192"/>
            </a:xfrm>
            <a:prstGeom prst="rect">
              <a:avLst/>
            </a:prstGeom>
            <a:solidFill>
              <a:srgbClr val="FFFFFF"/>
            </a:solidFill>
            <a:ln w="9525">
              <a:noFill/>
              <a:miter lim="800000"/>
              <a:headEnd/>
              <a:tailEnd/>
            </a:ln>
          </p:spPr>
          <p:txBody>
            <a:bodyPr/>
            <a:lstStyle/>
            <a:p>
              <a:endParaRPr lang="zh-CN" altLang="en-US"/>
            </a:p>
          </p:txBody>
        </p:sp>
        <p:sp>
          <p:nvSpPr>
            <p:cNvPr id="65618" name="Rectangle 82"/>
            <p:cNvSpPr>
              <a:spLocks noChangeArrowheads="1"/>
            </p:cNvSpPr>
            <p:nvPr/>
          </p:nvSpPr>
          <p:spPr bwMode="auto">
            <a:xfrm>
              <a:off x="2033" y="3085"/>
              <a:ext cx="518"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6.</a:t>
              </a:r>
              <a:r>
                <a:rPr lang="zh-CN" altLang="en-US" sz="1700" b="1">
                  <a:latin typeface="宋体" charset="-122"/>
                </a:rPr>
                <a:t>读数据</a:t>
              </a:r>
              <a:endParaRPr lang="zh-CN" altLang="en-US" b="1"/>
            </a:p>
          </p:txBody>
        </p:sp>
        <p:sp>
          <p:nvSpPr>
            <p:cNvPr id="65619" name="Line 83"/>
            <p:cNvSpPr>
              <a:spLocks noChangeShapeType="1"/>
            </p:cNvSpPr>
            <p:nvPr/>
          </p:nvSpPr>
          <p:spPr bwMode="auto">
            <a:xfrm>
              <a:off x="3115" y="2471"/>
              <a:ext cx="1" cy="631"/>
            </a:xfrm>
            <a:prstGeom prst="line">
              <a:avLst/>
            </a:prstGeom>
            <a:noFill/>
            <a:ln w="6350" cap="rnd">
              <a:solidFill>
                <a:srgbClr val="000000"/>
              </a:solidFill>
              <a:round/>
              <a:headEnd/>
              <a:tailEnd/>
            </a:ln>
          </p:spPr>
          <p:txBody>
            <a:bodyPr/>
            <a:lstStyle/>
            <a:p>
              <a:endParaRPr lang="zh-CN" altLang="en-US"/>
            </a:p>
          </p:txBody>
        </p:sp>
        <p:sp>
          <p:nvSpPr>
            <p:cNvPr id="65620" name="Freeform 84"/>
            <p:cNvSpPr>
              <a:spLocks/>
            </p:cNvSpPr>
            <p:nvPr/>
          </p:nvSpPr>
          <p:spPr bwMode="auto">
            <a:xfrm>
              <a:off x="3069" y="3090"/>
              <a:ext cx="93" cy="91"/>
            </a:xfrm>
            <a:custGeom>
              <a:avLst/>
              <a:gdLst>
                <a:gd name="T0" fmla="*/ 93 w 93"/>
                <a:gd name="T1" fmla="*/ 0 h 91"/>
                <a:gd name="T2" fmla="*/ 46 w 93"/>
                <a:gd name="T3" fmla="*/ 91 h 91"/>
                <a:gd name="T4" fmla="*/ 0 w 93"/>
                <a:gd name="T5" fmla="*/ 0 h 91"/>
                <a:gd name="T6" fmla="*/ 93 w 93"/>
                <a:gd name="T7" fmla="*/ 0 h 91"/>
                <a:gd name="T8" fmla="*/ 0 60000 65536"/>
                <a:gd name="T9" fmla="*/ 0 60000 65536"/>
                <a:gd name="T10" fmla="*/ 0 60000 65536"/>
                <a:gd name="T11" fmla="*/ 0 60000 65536"/>
                <a:gd name="T12" fmla="*/ 0 w 93"/>
                <a:gd name="T13" fmla="*/ 0 h 91"/>
                <a:gd name="T14" fmla="*/ 93 w 93"/>
                <a:gd name="T15" fmla="*/ 91 h 91"/>
              </a:gdLst>
              <a:ahLst/>
              <a:cxnLst>
                <a:cxn ang="T8">
                  <a:pos x="T0" y="T1"/>
                </a:cxn>
                <a:cxn ang="T9">
                  <a:pos x="T2" y="T3"/>
                </a:cxn>
                <a:cxn ang="T10">
                  <a:pos x="T4" y="T5"/>
                </a:cxn>
                <a:cxn ang="T11">
                  <a:pos x="T6" y="T7"/>
                </a:cxn>
              </a:cxnLst>
              <a:rect l="T12" t="T13" r="T14" b="T15"/>
              <a:pathLst>
                <a:path w="93" h="91">
                  <a:moveTo>
                    <a:pt x="93" y="0"/>
                  </a:moveTo>
                  <a:lnTo>
                    <a:pt x="46" y="91"/>
                  </a:lnTo>
                  <a:lnTo>
                    <a:pt x="0" y="0"/>
                  </a:lnTo>
                  <a:lnTo>
                    <a:pt x="93" y="0"/>
                  </a:lnTo>
                  <a:close/>
                </a:path>
              </a:pathLst>
            </a:custGeom>
            <a:solidFill>
              <a:srgbClr val="000000"/>
            </a:solidFill>
            <a:ln w="9525">
              <a:noFill/>
              <a:round/>
              <a:headEnd/>
              <a:tailEnd/>
            </a:ln>
          </p:spPr>
          <p:txBody>
            <a:bodyPr/>
            <a:lstStyle/>
            <a:p>
              <a:endParaRPr lang="zh-CN" altLang="en-US"/>
            </a:p>
          </p:txBody>
        </p:sp>
        <p:sp>
          <p:nvSpPr>
            <p:cNvPr id="65621" name="Rectangle 85"/>
            <p:cNvSpPr>
              <a:spLocks noChangeArrowheads="1"/>
            </p:cNvSpPr>
            <p:nvPr/>
          </p:nvSpPr>
          <p:spPr bwMode="auto">
            <a:xfrm>
              <a:off x="2666" y="2738"/>
              <a:ext cx="972"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5.</a:t>
              </a:r>
              <a:r>
                <a:rPr lang="zh-CN" altLang="en-US" sz="1700" b="1">
                  <a:latin typeface="宋体" charset="-122"/>
                </a:rPr>
                <a:t>读取 物理记录</a:t>
              </a:r>
              <a:endParaRPr lang="zh-CN" altLang="en-US" b="1"/>
            </a:p>
          </p:txBody>
        </p:sp>
        <p:sp>
          <p:nvSpPr>
            <p:cNvPr id="65622" name="Line 86"/>
            <p:cNvSpPr>
              <a:spLocks noChangeShapeType="1"/>
            </p:cNvSpPr>
            <p:nvPr/>
          </p:nvSpPr>
          <p:spPr bwMode="auto">
            <a:xfrm flipH="1" flipV="1">
              <a:off x="1878" y="2837"/>
              <a:ext cx="820" cy="344"/>
            </a:xfrm>
            <a:prstGeom prst="line">
              <a:avLst/>
            </a:prstGeom>
            <a:noFill/>
            <a:ln w="6350" cap="rnd">
              <a:solidFill>
                <a:srgbClr val="000000"/>
              </a:solidFill>
              <a:round/>
              <a:headEnd/>
              <a:tailEnd/>
            </a:ln>
          </p:spPr>
          <p:txBody>
            <a:bodyPr/>
            <a:lstStyle/>
            <a:p>
              <a:endParaRPr lang="zh-CN" altLang="en-US"/>
            </a:p>
          </p:txBody>
        </p:sp>
        <p:sp>
          <p:nvSpPr>
            <p:cNvPr id="65623" name="Freeform 87"/>
            <p:cNvSpPr>
              <a:spLocks/>
            </p:cNvSpPr>
            <p:nvPr/>
          </p:nvSpPr>
          <p:spPr bwMode="auto">
            <a:xfrm>
              <a:off x="1804" y="2799"/>
              <a:ext cx="102" cy="85"/>
            </a:xfrm>
            <a:custGeom>
              <a:avLst/>
              <a:gdLst>
                <a:gd name="T0" fmla="*/ 67 w 102"/>
                <a:gd name="T1" fmla="*/ 85 h 85"/>
                <a:gd name="T2" fmla="*/ 0 w 102"/>
                <a:gd name="T3" fmla="*/ 7 h 85"/>
                <a:gd name="T4" fmla="*/ 102 w 102"/>
                <a:gd name="T5" fmla="*/ 0 h 85"/>
                <a:gd name="T6" fmla="*/ 67 w 102"/>
                <a:gd name="T7" fmla="*/ 85 h 85"/>
                <a:gd name="T8" fmla="*/ 0 60000 65536"/>
                <a:gd name="T9" fmla="*/ 0 60000 65536"/>
                <a:gd name="T10" fmla="*/ 0 60000 65536"/>
                <a:gd name="T11" fmla="*/ 0 60000 65536"/>
                <a:gd name="T12" fmla="*/ 0 w 102"/>
                <a:gd name="T13" fmla="*/ 0 h 85"/>
                <a:gd name="T14" fmla="*/ 102 w 102"/>
                <a:gd name="T15" fmla="*/ 85 h 85"/>
              </a:gdLst>
              <a:ahLst/>
              <a:cxnLst>
                <a:cxn ang="T8">
                  <a:pos x="T0" y="T1"/>
                </a:cxn>
                <a:cxn ang="T9">
                  <a:pos x="T2" y="T3"/>
                </a:cxn>
                <a:cxn ang="T10">
                  <a:pos x="T4" y="T5"/>
                </a:cxn>
                <a:cxn ang="T11">
                  <a:pos x="T6" y="T7"/>
                </a:cxn>
              </a:cxnLst>
              <a:rect l="T12" t="T13" r="T14" b="T15"/>
              <a:pathLst>
                <a:path w="102" h="85">
                  <a:moveTo>
                    <a:pt x="67" y="85"/>
                  </a:moveTo>
                  <a:lnTo>
                    <a:pt x="0" y="7"/>
                  </a:lnTo>
                  <a:lnTo>
                    <a:pt x="102" y="0"/>
                  </a:lnTo>
                  <a:lnTo>
                    <a:pt x="67" y="85"/>
                  </a:lnTo>
                  <a:close/>
                </a:path>
              </a:pathLst>
            </a:custGeom>
            <a:solidFill>
              <a:srgbClr val="000000"/>
            </a:solidFill>
            <a:ln w="9525">
              <a:noFill/>
              <a:round/>
              <a:headEnd/>
              <a:tailEnd/>
            </a:ln>
          </p:spPr>
          <p:txBody>
            <a:bodyPr/>
            <a:lstStyle/>
            <a:p>
              <a:endParaRPr lang="zh-CN" altLang="en-US"/>
            </a:p>
          </p:txBody>
        </p:sp>
        <p:sp>
          <p:nvSpPr>
            <p:cNvPr id="65624" name="Freeform 88"/>
            <p:cNvSpPr>
              <a:spLocks/>
            </p:cNvSpPr>
            <p:nvPr/>
          </p:nvSpPr>
          <p:spPr bwMode="auto">
            <a:xfrm>
              <a:off x="2033" y="2607"/>
              <a:ext cx="595" cy="395"/>
            </a:xfrm>
            <a:custGeom>
              <a:avLst/>
              <a:gdLst>
                <a:gd name="T0" fmla="*/ 0 w 595"/>
                <a:gd name="T1" fmla="*/ 177 h 395"/>
                <a:gd name="T2" fmla="*/ 521 w 595"/>
                <a:gd name="T3" fmla="*/ 395 h 395"/>
                <a:gd name="T4" fmla="*/ 595 w 595"/>
                <a:gd name="T5" fmla="*/ 219 h 395"/>
                <a:gd name="T6" fmla="*/ 75 w 595"/>
                <a:gd name="T7" fmla="*/ 0 h 395"/>
                <a:gd name="T8" fmla="*/ 0 w 595"/>
                <a:gd name="T9" fmla="*/ 177 h 395"/>
                <a:gd name="T10" fmla="*/ 0 60000 65536"/>
                <a:gd name="T11" fmla="*/ 0 60000 65536"/>
                <a:gd name="T12" fmla="*/ 0 60000 65536"/>
                <a:gd name="T13" fmla="*/ 0 60000 65536"/>
                <a:gd name="T14" fmla="*/ 0 60000 65536"/>
                <a:gd name="T15" fmla="*/ 0 w 595"/>
                <a:gd name="T16" fmla="*/ 0 h 395"/>
                <a:gd name="T17" fmla="*/ 595 w 595"/>
                <a:gd name="T18" fmla="*/ 395 h 395"/>
              </a:gdLst>
              <a:ahLst/>
              <a:cxnLst>
                <a:cxn ang="T10">
                  <a:pos x="T0" y="T1"/>
                </a:cxn>
                <a:cxn ang="T11">
                  <a:pos x="T2" y="T3"/>
                </a:cxn>
                <a:cxn ang="T12">
                  <a:pos x="T4" y="T5"/>
                </a:cxn>
                <a:cxn ang="T13">
                  <a:pos x="T6" y="T7"/>
                </a:cxn>
                <a:cxn ang="T14">
                  <a:pos x="T8" y="T9"/>
                </a:cxn>
              </a:cxnLst>
              <a:rect l="T15" t="T16" r="T17" b="T18"/>
              <a:pathLst>
                <a:path w="595" h="395">
                  <a:moveTo>
                    <a:pt x="0" y="177"/>
                  </a:moveTo>
                  <a:lnTo>
                    <a:pt x="521" y="395"/>
                  </a:lnTo>
                  <a:lnTo>
                    <a:pt x="595" y="219"/>
                  </a:lnTo>
                  <a:lnTo>
                    <a:pt x="75" y="0"/>
                  </a:lnTo>
                  <a:lnTo>
                    <a:pt x="0" y="177"/>
                  </a:lnTo>
                  <a:close/>
                </a:path>
              </a:pathLst>
            </a:custGeom>
            <a:solidFill>
              <a:srgbClr val="FFFFFF"/>
            </a:solidFill>
            <a:ln w="9525">
              <a:noFill/>
              <a:round/>
              <a:headEnd/>
              <a:tailEnd/>
            </a:ln>
          </p:spPr>
          <p:txBody>
            <a:bodyPr/>
            <a:lstStyle/>
            <a:p>
              <a:endParaRPr lang="zh-CN" altLang="en-US"/>
            </a:p>
          </p:txBody>
        </p:sp>
        <p:sp>
          <p:nvSpPr>
            <p:cNvPr id="65625" name="Rectangle 89"/>
            <p:cNvSpPr>
              <a:spLocks noChangeArrowheads="1"/>
            </p:cNvSpPr>
            <p:nvPr/>
          </p:nvSpPr>
          <p:spPr bwMode="auto">
            <a:xfrm rot="1320000">
              <a:off x="2073" y="2640"/>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7</a:t>
              </a:r>
              <a:endParaRPr lang="en-US" altLang="zh-CN" b="1"/>
            </a:p>
          </p:txBody>
        </p:sp>
        <p:sp>
          <p:nvSpPr>
            <p:cNvPr id="65626" name="Rectangle 90"/>
            <p:cNvSpPr>
              <a:spLocks noChangeArrowheads="1"/>
            </p:cNvSpPr>
            <p:nvPr/>
          </p:nvSpPr>
          <p:spPr bwMode="auto">
            <a:xfrm rot="1320000">
              <a:off x="2135" y="266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27" name="Rectangle 91"/>
            <p:cNvSpPr>
              <a:spLocks noChangeArrowheads="1"/>
            </p:cNvSpPr>
            <p:nvPr/>
          </p:nvSpPr>
          <p:spPr bwMode="auto">
            <a:xfrm rot="1320000">
              <a:off x="2195" y="2703"/>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送</a:t>
              </a:r>
              <a:endParaRPr lang="zh-CN" altLang="en-US" b="1"/>
            </a:p>
          </p:txBody>
        </p:sp>
        <p:sp>
          <p:nvSpPr>
            <p:cNvPr id="65628" name="Rectangle 92"/>
            <p:cNvSpPr>
              <a:spLocks noChangeArrowheads="1"/>
            </p:cNvSpPr>
            <p:nvPr/>
          </p:nvSpPr>
          <p:spPr bwMode="auto">
            <a:xfrm rot="1320000">
              <a:off x="2319" y="276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数</a:t>
              </a:r>
              <a:endParaRPr lang="zh-CN" altLang="en-US" b="1"/>
            </a:p>
          </p:txBody>
        </p:sp>
        <p:sp>
          <p:nvSpPr>
            <p:cNvPr id="65629" name="Rectangle 93"/>
            <p:cNvSpPr>
              <a:spLocks noChangeArrowheads="1"/>
            </p:cNvSpPr>
            <p:nvPr/>
          </p:nvSpPr>
          <p:spPr bwMode="auto">
            <a:xfrm rot="1320000">
              <a:off x="2443" y="281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据</a:t>
              </a:r>
              <a:endParaRPr lang="zh-CN" altLang="en-US" b="1"/>
            </a:p>
          </p:txBody>
        </p:sp>
        <p:sp>
          <p:nvSpPr>
            <p:cNvPr id="65630" name="Line 94"/>
            <p:cNvSpPr>
              <a:spLocks noChangeShapeType="1"/>
            </p:cNvSpPr>
            <p:nvPr/>
          </p:nvSpPr>
          <p:spPr bwMode="auto">
            <a:xfrm flipV="1">
              <a:off x="1842" y="2407"/>
              <a:ext cx="968" cy="326"/>
            </a:xfrm>
            <a:prstGeom prst="line">
              <a:avLst/>
            </a:prstGeom>
            <a:noFill/>
            <a:ln w="6350" cap="rnd">
              <a:solidFill>
                <a:srgbClr val="000000"/>
              </a:solidFill>
              <a:round/>
              <a:headEnd/>
              <a:tailEnd/>
            </a:ln>
          </p:spPr>
          <p:txBody>
            <a:bodyPr/>
            <a:lstStyle/>
            <a:p>
              <a:endParaRPr lang="zh-CN" altLang="en-US"/>
            </a:p>
          </p:txBody>
        </p:sp>
        <p:sp>
          <p:nvSpPr>
            <p:cNvPr id="65631" name="Freeform 95"/>
            <p:cNvSpPr>
              <a:spLocks/>
            </p:cNvSpPr>
            <p:nvPr/>
          </p:nvSpPr>
          <p:spPr bwMode="auto">
            <a:xfrm>
              <a:off x="2785" y="2368"/>
              <a:ext cx="101" cy="86"/>
            </a:xfrm>
            <a:custGeom>
              <a:avLst/>
              <a:gdLst>
                <a:gd name="T0" fmla="*/ 0 w 101"/>
                <a:gd name="T1" fmla="*/ 0 h 86"/>
                <a:gd name="T2" fmla="*/ 101 w 101"/>
                <a:gd name="T3" fmla="*/ 14 h 86"/>
                <a:gd name="T4" fmla="*/ 29 w 101"/>
                <a:gd name="T5" fmla="*/ 86 h 86"/>
                <a:gd name="T6" fmla="*/ 0 w 101"/>
                <a:gd name="T7" fmla="*/ 0 h 86"/>
                <a:gd name="T8" fmla="*/ 0 60000 65536"/>
                <a:gd name="T9" fmla="*/ 0 60000 65536"/>
                <a:gd name="T10" fmla="*/ 0 60000 65536"/>
                <a:gd name="T11" fmla="*/ 0 60000 65536"/>
                <a:gd name="T12" fmla="*/ 0 w 101"/>
                <a:gd name="T13" fmla="*/ 0 h 86"/>
                <a:gd name="T14" fmla="*/ 101 w 101"/>
                <a:gd name="T15" fmla="*/ 86 h 86"/>
              </a:gdLst>
              <a:ahLst/>
              <a:cxnLst>
                <a:cxn ang="T8">
                  <a:pos x="T0" y="T1"/>
                </a:cxn>
                <a:cxn ang="T9">
                  <a:pos x="T2" y="T3"/>
                </a:cxn>
                <a:cxn ang="T10">
                  <a:pos x="T4" y="T5"/>
                </a:cxn>
                <a:cxn ang="T11">
                  <a:pos x="T6" y="T7"/>
                </a:cxn>
              </a:cxnLst>
              <a:rect l="T12" t="T13" r="T14" b="T15"/>
              <a:pathLst>
                <a:path w="101" h="86">
                  <a:moveTo>
                    <a:pt x="0" y="0"/>
                  </a:moveTo>
                  <a:lnTo>
                    <a:pt x="101" y="14"/>
                  </a:lnTo>
                  <a:lnTo>
                    <a:pt x="29" y="86"/>
                  </a:lnTo>
                  <a:lnTo>
                    <a:pt x="0" y="0"/>
                  </a:lnTo>
                  <a:close/>
                </a:path>
              </a:pathLst>
            </a:custGeom>
            <a:solidFill>
              <a:srgbClr val="000000"/>
            </a:solidFill>
            <a:ln w="9525">
              <a:noFill/>
              <a:round/>
              <a:headEnd/>
              <a:tailEnd/>
            </a:ln>
          </p:spPr>
          <p:txBody>
            <a:bodyPr/>
            <a:lstStyle/>
            <a:p>
              <a:endParaRPr lang="zh-CN" altLang="en-US"/>
            </a:p>
          </p:txBody>
        </p:sp>
        <p:sp>
          <p:nvSpPr>
            <p:cNvPr id="65632" name="Rectangle 96"/>
            <p:cNvSpPr>
              <a:spLocks noChangeArrowheads="1"/>
            </p:cNvSpPr>
            <p:nvPr/>
          </p:nvSpPr>
          <p:spPr bwMode="auto">
            <a:xfrm rot="-1140000">
              <a:off x="2053" y="2370"/>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8</a:t>
              </a:r>
              <a:endParaRPr lang="en-US" altLang="zh-CN" b="1"/>
            </a:p>
          </p:txBody>
        </p:sp>
        <p:sp>
          <p:nvSpPr>
            <p:cNvPr id="65633" name="Rectangle 97"/>
            <p:cNvSpPr>
              <a:spLocks noChangeArrowheads="1"/>
            </p:cNvSpPr>
            <p:nvPr/>
          </p:nvSpPr>
          <p:spPr bwMode="auto">
            <a:xfrm rot="-1140000">
              <a:off x="2115" y="2346"/>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34" name="Rectangle 98"/>
            <p:cNvSpPr>
              <a:spLocks noChangeArrowheads="1"/>
            </p:cNvSpPr>
            <p:nvPr/>
          </p:nvSpPr>
          <p:spPr bwMode="auto">
            <a:xfrm rot="-1140000">
              <a:off x="2175" y="2321"/>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读</a:t>
              </a:r>
              <a:endParaRPr lang="zh-CN" altLang="en-US" b="1"/>
            </a:p>
          </p:txBody>
        </p:sp>
        <p:sp>
          <p:nvSpPr>
            <p:cNvPr id="65635" name="Rectangle 99"/>
            <p:cNvSpPr>
              <a:spLocks noChangeArrowheads="1"/>
            </p:cNvSpPr>
            <p:nvPr/>
          </p:nvSpPr>
          <p:spPr bwMode="auto">
            <a:xfrm rot="-1140000">
              <a:off x="2299" y="2273"/>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636" name="Rectangle 100"/>
            <p:cNvSpPr>
              <a:spLocks noChangeArrowheads="1"/>
            </p:cNvSpPr>
            <p:nvPr/>
          </p:nvSpPr>
          <p:spPr bwMode="auto">
            <a:xfrm rot="-1140000">
              <a:off x="2423" y="223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637" name="Line 101"/>
            <p:cNvSpPr>
              <a:spLocks noChangeShapeType="1"/>
            </p:cNvSpPr>
            <p:nvPr/>
          </p:nvSpPr>
          <p:spPr bwMode="auto">
            <a:xfrm flipH="1" flipV="1">
              <a:off x="1918" y="1712"/>
              <a:ext cx="905" cy="588"/>
            </a:xfrm>
            <a:prstGeom prst="line">
              <a:avLst/>
            </a:prstGeom>
            <a:noFill/>
            <a:ln w="6350" cap="rnd">
              <a:solidFill>
                <a:srgbClr val="000000"/>
              </a:solidFill>
              <a:round/>
              <a:headEnd/>
              <a:tailEnd/>
            </a:ln>
          </p:spPr>
          <p:txBody>
            <a:bodyPr/>
            <a:lstStyle/>
            <a:p>
              <a:endParaRPr lang="zh-CN" altLang="en-US"/>
            </a:p>
          </p:txBody>
        </p:sp>
        <p:sp>
          <p:nvSpPr>
            <p:cNvPr id="65638" name="Freeform 102"/>
            <p:cNvSpPr>
              <a:spLocks/>
            </p:cNvSpPr>
            <p:nvPr/>
          </p:nvSpPr>
          <p:spPr bwMode="auto">
            <a:xfrm>
              <a:off x="1851" y="1669"/>
              <a:ext cx="102" cy="87"/>
            </a:xfrm>
            <a:custGeom>
              <a:avLst/>
              <a:gdLst>
                <a:gd name="T0" fmla="*/ 51 w 102"/>
                <a:gd name="T1" fmla="*/ 87 h 87"/>
                <a:gd name="T2" fmla="*/ 0 w 102"/>
                <a:gd name="T3" fmla="*/ 0 h 87"/>
                <a:gd name="T4" fmla="*/ 102 w 102"/>
                <a:gd name="T5" fmla="*/ 11 h 87"/>
                <a:gd name="T6" fmla="*/ 51 w 102"/>
                <a:gd name="T7" fmla="*/ 87 h 87"/>
                <a:gd name="T8" fmla="*/ 0 60000 65536"/>
                <a:gd name="T9" fmla="*/ 0 60000 65536"/>
                <a:gd name="T10" fmla="*/ 0 60000 65536"/>
                <a:gd name="T11" fmla="*/ 0 60000 65536"/>
                <a:gd name="T12" fmla="*/ 0 w 102"/>
                <a:gd name="T13" fmla="*/ 0 h 87"/>
                <a:gd name="T14" fmla="*/ 102 w 102"/>
                <a:gd name="T15" fmla="*/ 87 h 87"/>
              </a:gdLst>
              <a:ahLst/>
              <a:cxnLst>
                <a:cxn ang="T8">
                  <a:pos x="T0" y="T1"/>
                </a:cxn>
                <a:cxn ang="T9">
                  <a:pos x="T2" y="T3"/>
                </a:cxn>
                <a:cxn ang="T10">
                  <a:pos x="T4" y="T5"/>
                </a:cxn>
                <a:cxn ang="T11">
                  <a:pos x="T6" y="T7"/>
                </a:cxn>
              </a:cxnLst>
              <a:rect l="T12" t="T13" r="T14" b="T15"/>
              <a:pathLst>
                <a:path w="102" h="87">
                  <a:moveTo>
                    <a:pt x="51" y="87"/>
                  </a:moveTo>
                  <a:lnTo>
                    <a:pt x="0" y="0"/>
                  </a:lnTo>
                  <a:lnTo>
                    <a:pt x="102" y="11"/>
                  </a:lnTo>
                  <a:lnTo>
                    <a:pt x="51" y="87"/>
                  </a:lnTo>
                  <a:close/>
                </a:path>
              </a:pathLst>
            </a:custGeom>
            <a:solidFill>
              <a:srgbClr val="000000"/>
            </a:solidFill>
            <a:ln w="9525">
              <a:noFill/>
              <a:round/>
              <a:headEnd/>
              <a:tailEnd/>
            </a:ln>
          </p:spPr>
          <p:txBody>
            <a:bodyPr/>
            <a:lstStyle/>
            <a:p>
              <a:endParaRPr lang="zh-CN" altLang="en-US"/>
            </a:p>
          </p:txBody>
        </p:sp>
        <p:sp>
          <p:nvSpPr>
            <p:cNvPr id="65639" name="Rectangle 103"/>
            <p:cNvSpPr>
              <a:spLocks noChangeArrowheads="1"/>
            </p:cNvSpPr>
            <p:nvPr/>
          </p:nvSpPr>
          <p:spPr bwMode="auto">
            <a:xfrm rot="1980000">
              <a:off x="2214" y="1621"/>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9</a:t>
              </a:r>
              <a:endParaRPr lang="en-US" altLang="zh-CN" b="1"/>
            </a:p>
          </p:txBody>
        </p:sp>
        <p:sp>
          <p:nvSpPr>
            <p:cNvPr id="65640" name="Rectangle 104"/>
            <p:cNvSpPr>
              <a:spLocks noChangeArrowheads="1"/>
            </p:cNvSpPr>
            <p:nvPr/>
          </p:nvSpPr>
          <p:spPr bwMode="auto">
            <a:xfrm rot="1980000">
              <a:off x="2276" y="1646"/>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41" name="Rectangle 105"/>
            <p:cNvSpPr>
              <a:spLocks noChangeArrowheads="1"/>
            </p:cNvSpPr>
            <p:nvPr/>
          </p:nvSpPr>
          <p:spPr bwMode="auto">
            <a:xfrm rot="1980000">
              <a:off x="2322" y="1701"/>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送</a:t>
              </a:r>
              <a:endParaRPr lang="zh-CN" altLang="en-US" b="1"/>
            </a:p>
          </p:txBody>
        </p:sp>
        <p:sp>
          <p:nvSpPr>
            <p:cNvPr id="65642" name="Rectangle 106"/>
            <p:cNvSpPr>
              <a:spLocks noChangeArrowheads="1"/>
            </p:cNvSpPr>
            <p:nvPr/>
          </p:nvSpPr>
          <p:spPr bwMode="auto">
            <a:xfrm rot="1980000">
              <a:off x="2434" y="1776"/>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记</a:t>
              </a:r>
              <a:endParaRPr lang="zh-CN" altLang="en-US" b="1"/>
            </a:p>
          </p:txBody>
        </p:sp>
        <p:sp>
          <p:nvSpPr>
            <p:cNvPr id="65643" name="Rectangle 107"/>
            <p:cNvSpPr>
              <a:spLocks noChangeArrowheads="1"/>
            </p:cNvSpPr>
            <p:nvPr/>
          </p:nvSpPr>
          <p:spPr bwMode="auto">
            <a:xfrm rot="1980000">
              <a:off x="2546" y="1850"/>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录</a:t>
              </a:r>
              <a:endParaRPr lang="zh-CN" altLang="en-US" b="1"/>
            </a:p>
          </p:txBody>
        </p:sp>
        <p:sp>
          <p:nvSpPr>
            <p:cNvPr id="65644" name="Line 108"/>
            <p:cNvSpPr>
              <a:spLocks noChangeShapeType="1"/>
            </p:cNvSpPr>
            <p:nvPr/>
          </p:nvSpPr>
          <p:spPr bwMode="auto">
            <a:xfrm flipH="1" flipV="1">
              <a:off x="1917" y="1361"/>
              <a:ext cx="908" cy="609"/>
            </a:xfrm>
            <a:prstGeom prst="line">
              <a:avLst/>
            </a:prstGeom>
            <a:noFill/>
            <a:ln w="6350" cap="rnd">
              <a:solidFill>
                <a:srgbClr val="000000"/>
              </a:solidFill>
              <a:round/>
              <a:headEnd/>
              <a:tailEnd/>
            </a:ln>
          </p:spPr>
          <p:txBody>
            <a:bodyPr/>
            <a:lstStyle/>
            <a:p>
              <a:endParaRPr lang="zh-CN" altLang="en-US"/>
            </a:p>
          </p:txBody>
        </p:sp>
        <p:sp>
          <p:nvSpPr>
            <p:cNvPr id="65645" name="Freeform 109"/>
            <p:cNvSpPr>
              <a:spLocks/>
            </p:cNvSpPr>
            <p:nvPr/>
          </p:nvSpPr>
          <p:spPr bwMode="auto">
            <a:xfrm>
              <a:off x="1851" y="1317"/>
              <a:ext cx="102" cy="88"/>
            </a:xfrm>
            <a:custGeom>
              <a:avLst/>
              <a:gdLst>
                <a:gd name="T0" fmla="*/ 51 w 102"/>
                <a:gd name="T1" fmla="*/ 88 h 88"/>
                <a:gd name="T2" fmla="*/ 0 w 102"/>
                <a:gd name="T3" fmla="*/ 0 h 88"/>
                <a:gd name="T4" fmla="*/ 102 w 102"/>
                <a:gd name="T5" fmla="*/ 13 h 88"/>
                <a:gd name="T6" fmla="*/ 51 w 102"/>
                <a:gd name="T7" fmla="*/ 88 h 88"/>
                <a:gd name="T8" fmla="*/ 0 60000 65536"/>
                <a:gd name="T9" fmla="*/ 0 60000 65536"/>
                <a:gd name="T10" fmla="*/ 0 60000 65536"/>
                <a:gd name="T11" fmla="*/ 0 60000 65536"/>
                <a:gd name="T12" fmla="*/ 0 w 102"/>
                <a:gd name="T13" fmla="*/ 0 h 88"/>
                <a:gd name="T14" fmla="*/ 102 w 102"/>
                <a:gd name="T15" fmla="*/ 88 h 88"/>
              </a:gdLst>
              <a:ahLst/>
              <a:cxnLst>
                <a:cxn ang="T8">
                  <a:pos x="T0" y="T1"/>
                </a:cxn>
                <a:cxn ang="T9">
                  <a:pos x="T2" y="T3"/>
                </a:cxn>
                <a:cxn ang="T10">
                  <a:pos x="T4" y="T5"/>
                </a:cxn>
                <a:cxn ang="T11">
                  <a:pos x="T6" y="T7"/>
                </a:cxn>
              </a:cxnLst>
              <a:rect l="T12" t="T13" r="T14" b="T15"/>
              <a:pathLst>
                <a:path w="102" h="88">
                  <a:moveTo>
                    <a:pt x="51" y="88"/>
                  </a:moveTo>
                  <a:lnTo>
                    <a:pt x="0" y="0"/>
                  </a:lnTo>
                  <a:lnTo>
                    <a:pt x="102" y="13"/>
                  </a:lnTo>
                  <a:lnTo>
                    <a:pt x="51" y="88"/>
                  </a:lnTo>
                  <a:close/>
                </a:path>
              </a:pathLst>
            </a:custGeom>
            <a:solidFill>
              <a:srgbClr val="000000"/>
            </a:solidFill>
            <a:ln w="9525">
              <a:noFill/>
              <a:round/>
              <a:headEnd/>
              <a:tailEnd/>
            </a:ln>
          </p:spPr>
          <p:txBody>
            <a:bodyPr/>
            <a:lstStyle/>
            <a:p>
              <a:endParaRPr lang="zh-CN" altLang="en-US"/>
            </a:p>
          </p:txBody>
        </p:sp>
        <p:sp>
          <p:nvSpPr>
            <p:cNvPr id="65646" name="Rectangle 110"/>
            <p:cNvSpPr>
              <a:spLocks noChangeArrowheads="1"/>
            </p:cNvSpPr>
            <p:nvPr/>
          </p:nvSpPr>
          <p:spPr bwMode="auto">
            <a:xfrm rot="1980000">
              <a:off x="2276" y="1299"/>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1</a:t>
              </a:r>
              <a:endParaRPr lang="en-US" altLang="zh-CN" b="1"/>
            </a:p>
          </p:txBody>
        </p:sp>
        <p:sp>
          <p:nvSpPr>
            <p:cNvPr id="65647" name="Rectangle 111"/>
            <p:cNvSpPr>
              <a:spLocks noChangeArrowheads="1"/>
            </p:cNvSpPr>
            <p:nvPr/>
          </p:nvSpPr>
          <p:spPr bwMode="auto">
            <a:xfrm rot="1980000">
              <a:off x="2338" y="1336"/>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1</a:t>
              </a:r>
              <a:endParaRPr lang="en-US" altLang="zh-CN" b="1"/>
            </a:p>
          </p:txBody>
        </p:sp>
        <p:sp>
          <p:nvSpPr>
            <p:cNvPr id="65648" name="Rectangle 112"/>
            <p:cNvSpPr>
              <a:spLocks noChangeArrowheads="1"/>
            </p:cNvSpPr>
            <p:nvPr/>
          </p:nvSpPr>
          <p:spPr bwMode="auto">
            <a:xfrm rot="1980000">
              <a:off x="2387" y="1373"/>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49" name="Rectangle 113"/>
            <p:cNvSpPr>
              <a:spLocks noChangeArrowheads="1"/>
            </p:cNvSpPr>
            <p:nvPr/>
          </p:nvSpPr>
          <p:spPr bwMode="auto">
            <a:xfrm rot="1980000">
              <a:off x="2449" y="1410"/>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O</a:t>
              </a:r>
              <a:endParaRPr lang="en-US" altLang="zh-CN" b="1"/>
            </a:p>
          </p:txBody>
        </p:sp>
        <p:sp>
          <p:nvSpPr>
            <p:cNvPr id="65650" name="Rectangle 114"/>
            <p:cNvSpPr>
              <a:spLocks noChangeArrowheads="1"/>
            </p:cNvSpPr>
            <p:nvPr/>
          </p:nvSpPr>
          <p:spPr bwMode="auto">
            <a:xfrm rot="1980000">
              <a:off x="2498" y="1447"/>
              <a:ext cx="66"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K</a:t>
              </a:r>
              <a:endParaRPr lang="en-US" altLang="zh-CN" b="1"/>
            </a:p>
          </p:txBody>
        </p:sp>
        <p:sp>
          <p:nvSpPr>
            <p:cNvPr id="65651" name="Rectangle 115"/>
            <p:cNvSpPr>
              <a:spLocks noChangeArrowheads="1"/>
            </p:cNvSpPr>
            <p:nvPr/>
          </p:nvSpPr>
          <p:spPr bwMode="auto">
            <a:xfrm rot="1980000">
              <a:off x="2561" y="148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52" name="Freeform 116"/>
            <p:cNvSpPr>
              <a:spLocks/>
            </p:cNvSpPr>
            <p:nvPr/>
          </p:nvSpPr>
          <p:spPr bwMode="auto">
            <a:xfrm>
              <a:off x="4204" y="2876"/>
              <a:ext cx="470" cy="470"/>
            </a:xfrm>
            <a:custGeom>
              <a:avLst/>
              <a:gdLst>
                <a:gd name="T0" fmla="*/ 0 w 607"/>
                <a:gd name="T1" fmla="*/ 141 h 606"/>
                <a:gd name="T2" fmla="*/ 141 w 607"/>
                <a:gd name="T3" fmla="*/ 0 h 606"/>
                <a:gd name="T4" fmla="*/ 282 w 607"/>
                <a:gd name="T5" fmla="*/ 141 h 606"/>
                <a:gd name="T6" fmla="*/ 282 w 607"/>
                <a:gd name="T7" fmla="*/ 141 h 606"/>
                <a:gd name="T8" fmla="*/ 141 w 607"/>
                <a:gd name="T9" fmla="*/ 283 h 606"/>
                <a:gd name="T10" fmla="*/ 0 w 607"/>
                <a:gd name="T11" fmla="*/ 141 h 606"/>
                <a:gd name="T12" fmla="*/ 0 60000 65536"/>
                <a:gd name="T13" fmla="*/ 0 60000 65536"/>
                <a:gd name="T14" fmla="*/ 0 60000 65536"/>
                <a:gd name="T15" fmla="*/ 0 60000 65536"/>
                <a:gd name="T16" fmla="*/ 0 60000 65536"/>
                <a:gd name="T17" fmla="*/ 0 60000 65536"/>
                <a:gd name="T18" fmla="*/ 0 w 607"/>
                <a:gd name="T19" fmla="*/ 0 h 606"/>
                <a:gd name="T20" fmla="*/ 607 w 607"/>
                <a:gd name="T21" fmla="*/ 606 h 606"/>
              </a:gdLst>
              <a:ahLst/>
              <a:cxnLst>
                <a:cxn ang="T12">
                  <a:pos x="T0" y="T1"/>
                </a:cxn>
                <a:cxn ang="T13">
                  <a:pos x="T2" y="T3"/>
                </a:cxn>
                <a:cxn ang="T14">
                  <a:pos x="T4" y="T5"/>
                </a:cxn>
                <a:cxn ang="T15">
                  <a:pos x="T6" y="T7"/>
                </a:cxn>
                <a:cxn ang="T16">
                  <a:pos x="T8" y="T9"/>
                </a:cxn>
                <a:cxn ang="T17">
                  <a:pos x="T10" y="T11"/>
                </a:cxn>
              </a:cxnLst>
              <a:rect l="T18" t="T19" r="T20" b="T21"/>
              <a:pathLst>
                <a:path w="607" h="606">
                  <a:moveTo>
                    <a:pt x="0" y="303"/>
                  </a:moveTo>
                  <a:cubicBezTo>
                    <a:pt x="0" y="136"/>
                    <a:pt x="136" y="0"/>
                    <a:pt x="303" y="0"/>
                  </a:cubicBezTo>
                  <a:cubicBezTo>
                    <a:pt x="471" y="0"/>
                    <a:pt x="607" y="136"/>
                    <a:pt x="607" y="303"/>
                  </a:cubicBezTo>
                  <a:cubicBezTo>
                    <a:pt x="607" y="303"/>
                    <a:pt x="607" y="303"/>
                    <a:pt x="607" y="303"/>
                  </a:cubicBezTo>
                  <a:cubicBezTo>
                    <a:pt x="607" y="470"/>
                    <a:pt x="471" y="606"/>
                    <a:pt x="303" y="606"/>
                  </a:cubicBezTo>
                  <a:cubicBezTo>
                    <a:pt x="136" y="606"/>
                    <a:pt x="0" y="470"/>
                    <a:pt x="0" y="303"/>
                  </a:cubicBezTo>
                </a:path>
              </a:pathLst>
            </a:custGeom>
            <a:solidFill>
              <a:srgbClr val="E6E6E6"/>
            </a:solidFill>
            <a:ln w="0">
              <a:solidFill>
                <a:srgbClr val="000000"/>
              </a:solidFill>
              <a:round/>
              <a:headEnd/>
              <a:tailEnd/>
            </a:ln>
          </p:spPr>
          <p:txBody>
            <a:bodyPr/>
            <a:lstStyle/>
            <a:p>
              <a:endParaRPr lang="zh-CN" altLang="en-US"/>
            </a:p>
          </p:txBody>
        </p:sp>
        <p:sp>
          <p:nvSpPr>
            <p:cNvPr id="65653" name="Freeform 117"/>
            <p:cNvSpPr>
              <a:spLocks noEditPoints="1"/>
            </p:cNvSpPr>
            <p:nvPr/>
          </p:nvSpPr>
          <p:spPr bwMode="auto">
            <a:xfrm>
              <a:off x="4204" y="2876"/>
              <a:ext cx="470" cy="470"/>
            </a:xfrm>
            <a:custGeom>
              <a:avLst/>
              <a:gdLst>
                <a:gd name="T0" fmla="*/ 0 w 607"/>
                <a:gd name="T1" fmla="*/ 141 h 606"/>
                <a:gd name="T2" fmla="*/ 141 w 607"/>
                <a:gd name="T3" fmla="*/ 0 h 606"/>
                <a:gd name="T4" fmla="*/ 282 w 607"/>
                <a:gd name="T5" fmla="*/ 141 h 606"/>
                <a:gd name="T6" fmla="*/ 282 w 607"/>
                <a:gd name="T7" fmla="*/ 141 h 606"/>
                <a:gd name="T8" fmla="*/ 141 w 607"/>
                <a:gd name="T9" fmla="*/ 283 h 606"/>
                <a:gd name="T10" fmla="*/ 0 w 607"/>
                <a:gd name="T11" fmla="*/ 141 h 606"/>
                <a:gd name="T12" fmla="*/ 141 w 607"/>
                <a:gd name="T13" fmla="*/ 283 h 606"/>
                <a:gd name="T14" fmla="*/ 282 w 607"/>
                <a:gd name="T15" fmla="*/ 283 h 606"/>
                <a:gd name="T16" fmla="*/ 0 60000 65536"/>
                <a:gd name="T17" fmla="*/ 0 60000 65536"/>
                <a:gd name="T18" fmla="*/ 0 60000 65536"/>
                <a:gd name="T19" fmla="*/ 0 60000 65536"/>
                <a:gd name="T20" fmla="*/ 0 60000 65536"/>
                <a:gd name="T21" fmla="*/ 0 60000 65536"/>
                <a:gd name="T22" fmla="*/ 0 60000 65536"/>
                <a:gd name="T23" fmla="*/ 0 60000 65536"/>
                <a:gd name="T24" fmla="*/ 0 w 607"/>
                <a:gd name="T25" fmla="*/ 0 h 606"/>
                <a:gd name="T26" fmla="*/ 607 w 607"/>
                <a:gd name="T27" fmla="*/ 606 h 6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7" h="606">
                  <a:moveTo>
                    <a:pt x="0" y="303"/>
                  </a:moveTo>
                  <a:cubicBezTo>
                    <a:pt x="0" y="136"/>
                    <a:pt x="136" y="0"/>
                    <a:pt x="303" y="0"/>
                  </a:cubicBezTo>
                  <a:cubicBezTo>
                    <a:pt x="471" y="0"/>
                    <a:pt x="607" y="136"/>
                    <a:pt x="607" y="303"/>
                  </a:cubicBezTo>
                  <a:cubicBezTo>
                    <a:pt x="607" y="303"/>
                    <a:pt x="607" y="303"/>
                    <a:pt x="607" y="303"/>
                  </a:cubicBezTo>
                  <a:cubicBezTo>
                    <a:pt x="607" y="470"/>
                    <a:pt x="471" y="606"/>
                    <a:pt x="303" y="606"/>
                  </a:cubicBezTo>
                  <a:cubicBezTo>
                    <a:pt x="136" y="606"/>
                    <a:pt x="0" y="470"/>
                    <a:pt x="0" y="303"/>
                  </a:cubicBezTo>
                  <a:moveTo>
                    <a:pt x="303" y="606"/>
                  </a:moveTo>
                  <a:lnTo>
                    <a:pt x="607" y="606"/>
                  </a:lnTo>
                </a:path>
              </a:pathLst>
            </a:custGeom>
            <a:noFill/>
            <a:ln w="6350" cap="rnd">
              <a:solidFill>
                <a:srgbClr val="000000"/>
              </a:solidFill>
              <a:round/>
              <a:headEnd/>
              <a:tailEnd/>
            </a:ln>
          </p:spPr>
          <p:txBody>
            <a:bodyPr/>
            <a:lstStyle/>
            <a:p>
              <a:endParaRPr lang="zh-CN" altLang="en-US"/>
            </a:p>
          </p:txBody>
        </p:sp>
        <p:sp>
          <p:nvSpPr>
            <p:cNvPr id="65654" name="Line 118"/>
            <p:cNvSpPr>
              <a:spLocks noChangeShapeType="1"/>
            </p:cNvSpPr>
            <p:nvPr/>
          </p:nvSpPr>
          <p:spPr bwMode="auto">
            <a:xfrm>
              <a:off x="3313" y="2407"/>
              <a:ext cx="828" cy="654"/>
            </a:xfrm>
            <a:prstGeom prst="line">
              <a:avLst/>
            </a:prstGeom>
            <a:noFill/>
            <a:ln w="6350" cap="rnd">
              <a:solidFill>
                <a:srgbClr val="000000"/>
              </a:solidFill>
              <a:round/>
              <a:headEnd/>
              <a:tailEnd/>
            </a:ln>
          </p:spPr>
          <p:txBody>
            <a:bodyPr/>
            <a:lstStyle/>
            <a:p>
              <a:endParaRPr lang="zh-CN" altLang="en-US"/>
            </a:p>
          </p:txBody>
        </p:sp>
        <p:sp>
          <p:nvSpPr>
            <p:cNvPr id="65655" name="Freeform 119"/>
            <p:cNvSpPr>
              <a:spLocks/>
            </p:cNvSpPr>
            <p:nvPr/>
          </p:nvSpPr>
          <p:spPr bwMode="auto">
            <a:xfrm>
              <a:off x="4103" y="3019"/>
              <a:ext cx="101" cy="92"/>
            </a:xfrm>
            <a:custGeom>
              <a:avLst/>
              <a:gdLst>
                <a:gd name="T0" fmla="*/ 57 w 101"/>
                <a:gd name="T1" fmla="*/ 0 h 92"/>
                <a:gd name="T2" fmla="*/ 101 w 101"/>
                <a:gd name="T3" fmla="*/ 92 h 92"/>
                <a:gd name="T4" fmla="*/ 0 w 101"/>
                <a:gd name="T5" fmla="*/ 71 h 92"/>
                <a:gd name="T6" fmla="*/ 57 w 101"/>
                <a:gd name="T7" fmla="*/ 0 h 92"/>
                <a:gd name="T8" fmla="*/ 0 60000 65536"/>
                <a:gd name="T9" fmla="*/ 0 60000 65536"/>
                <a:gd name="T10" fmla="*/ 0 60000 65536"/>
                <a:gd name="T11" fmla="*/ 0 60000 65536"/>
                <a:gd name="T12" fmla="*/ 0 w 101"/>
                <a:gd name="T13" fmla="*/ 0 h 92"/>
                <a:gd name="T14" fmla="*/ 101 w 101"/>
                <a:gd name="T15" fmla="*/ 92 h 92"/>
              </a:gdLst>
              <a:ahLst/>
              <a:cxnLst>
                <a:cxn ang="T8">
                  <a:pos x="T0" y="T1"/>
                </a:cxn>
                <a:cxn ang="T9">
                  <a:pos x="T2" y="T3"/>
                </a:cxn>
                <a:cxn ang="T10">
                  <a:pos x="T4" y="T5"/>
                </a:cxn>
                <a:cxn ang="T11">
                  <a:pos x="T6" y="T7"/>
                </a:cxn>
              </a:cxnLst>
              <a:rect l="T12" t="T13" r="T14" b="T15"/>
              <a:pathLst>
                <a:path w="101" h="92">
                  <a:moveTo>
                    <a:pt x="57" y="0"/>
                  </a:moveTo>
                  <a:lnTo>
                    <a:pt x="101" y="92"/>
                  </a:lnTo>
                  <a:lnTo>
                    <a:pt x="0" y="71"/>
                  </a:lnTo>
                  <a:lnTo>
                    <a:pt x="57" y="0"/>
                  </a:lnTo>
                  <a:close/>
                </a:path>
              </a:pathLst>
            </a:custGeom>
            <a:solidFill>
              <a:srgbClr val="000000"/>
            </a:solidFill>
            <a:ln w="9525">
              <a:noFill/>
              <a:round/>
              <a:headEnd/>
              <a:tailEnd/>
            </a:ln>
          </p:spPr>
          <p:txBody>
            <a:bodyPr/>
            <a:lstStyle/>
            <a:p>
              <a:endParaRPr lang="zh-CN" altLang="en-US"/>
            </a:p>
          </p:txBody>
        </p:sp>
        <p:sp>
          <p:nvSpPr>
            <p:cNvPr id="65656" name="Rectangle 120"/>
            <p:cNvSpPr>
              <a:spLocks noChangeArrowheads="1"/>
            </p:cNvSpPr>
            <p:nvPr/>
          </p:nvSpPr>
          <p:spPr bwMode="auto">
            <a:xfrm rot="2280000">
              <a:off x="3642" y="2358"/>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1</a:t>
              </a:r>
              <a:endParaRPr lang="en-US" altLang="zh-CN" b="1"/>
            </a:p>
          </p:txBody>
        </p:sp>
        <p:sp>
          <p:nvSpPr>
            <p:cNvPr id="65657" name="Rectangle 121"/>
            <p:cNvSpPr>
              <a:spLocks noChangeArrowheads="1"/>
            </p:cNvSpPr>
            <p:nvPr/>
          </p:nvSpPr>
          <p:spPr bwMode="auto">
            <a:xfrm rot="2280000">
              <a:off x="3692" y="2407"/>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0</a:t>
              </a:r>
              <a:endParaRPr lang="en-US" altLang="zh-CN" b="1"/>
            </a:p>
          </p:txBody>
        </p:sp>
        <p:sp>
          <p:nvSpPr>
            <p:cNvPr id="65658" name="Rectangle 122"/>
            <p:cNvSpPr>
              <a:spLocks noChangeArrowheads="1"/>
            </p:cNvSpPr>
            <p:nvPr/>
          </p:nvSpPr>
          <p:spPr bwMode="auto">
            <a:xfrm rot="2280000">
              <a:off x="3742" y="2445"/>
              <a:ext cx="65" cy="154"/>
            </a:xfrm>
            <a:prstGeom prst="rect">
              <a:avLst/>
            </a:prstGeom>
            <a:noFill/>
            <a:ln w="9525">
              <a:noFill/>
              <a:miter lim="800000"/>
              <a:headEnd/>
              <a:tailEnd/>
            </a:ln>
          </p:spPr>
          <p:txBody>
            <a:bodyPr wrap="none" lIns="0" tIns="0" rIns="0" bIns="0">
              <a:spAutoFit/>
            </a:bodyPr>
            <a:lstStyle/>
            <a:p>
              <a:r>
                <a:rPr lang="en-US" altLang="zh-CN" sz="1700" b="1">
                  <a:latin typeface="宋体" charset="-122"/>
                </a:rPr>
                <a:t>.</a:t>
              </a:r>
              <a:endParaRPr lang="en-US" altLang="zh-CN" b="1"/>
            </a:p>
          </p:txBody>
        </p:sp>
        <p:sp>
          <p:nvSpPr>
            <p:cNvPr id="65659" name="Rectangle 123"/>
            <p:cNvSpPr>
              <a:spLocks noChangeArrowheads="1"/>
            </p:cNvSpPr>
            <p:nvPr/>
          </p:nvSpPr>
          <p:spPr bwMode="auto">
            <a:xfrm rot="2280000">
              <a:off x="3785" y="2502"/>
              <a:ext cx="130"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写</a:t>
              </a:r>
              <a:endParaRPr lang="zh-CN" altLang="en-US" b="1"/>
            </a:p>
          </p:txBody>
        </p:sp>
        <p:sp>
          <p:nvSpPr>
            <p:cNvPr id="65660" name="Rectangle 124"/>
            <p:cNvSpPr>
              <a:spLocks noChangeArrowheads="1"/>
            </p:cNvSpPr>
            <p:nvPr/>
          </p:nvSpPr>
          <p:spPr bwMode="auto">
            <a:xfrm rot="2280000">
              <a:off x="3898" y="2589"/>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日</a:t>
              </a:r>
              <a:endParaRPr lang="zh-CN" altLang="en-US" b="1"/>
            </a:p>
          </p:txBody>
        </p:sp>
        <p:sp>
          <p:nvSpPr>
            <p:cNvPr id="65661" name="Rectangle 125"/>
            <p:cNvSpPr>
              <a:spLocks noChangeArrowheads="1"/>
            </p:cNvSpPr>
            <p:nvPr/>
          </p:nvSpPr>
          <p:spPr bwMode="auto">
            <a:xfrm rot="2280000">
              <a:off x="3996" y="2675"/>
              <a:ext cx="129" cy="154"/>
            </a:xfrm>
            <a:prstGeom prst="rect">
              <a:avLst/>
            </a:prstGeom>
            <a:noFill/>
            <a:ln w="9525">
              <a:noFill/>
              <a:miter lim="800000"/>
              <a:headEnd/>
              <a:tailEnd/>
            </a:ln>
          </p:spPr>
          <p:txBody>
            <a:bodyPr wrap="none" lIns="0" tIns="0" rIns="0" bIns="0">
              <a:spAutoFit/>
            </a:bodyPr>
            <a:lstStyle/>
            <a:p>
              <a:r>
                <a:rPr lang="zh-CN" altLang="en-US" sz="1700" b="1">
                  <a:latin typeface="宋体" charset="-122"/>
                </a:rPr>
                <a:t>志</a:t>
              </a:r>
              <a:endParaRPr lang="zh-CN" altLang="en-US" b="1"/>
            </a:p>
          </p:txBody>
        </p:sp>
      </p:grpSp>
      <p:sp>
        <p:nvSpPr>
          <p:cNvPr id="12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体系结构</a:t>
            </a:r>
          </a:p>
        </p:txBody>
      </p:sp>
      <p:sp>
        <p:nvSpPr>
          <p:cNvPr id="127" name="AutoShape 10"/>
          <p:cNvSpPr>
            <a:spLocks noChangeArrowheads="1"/>
          </p:cNvSpPr>
          <p:nvPr/>
        </p:nvSpPr>
        <p:spPr bwMode="gray">
          <a:xfrm>
            <a:off x="4571058" y="105103"/>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工作过程</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66565" name="内容占位符 8"/>
          <p:cNvSpPr>
            <a:spLocks noGrp="1"/>
          </p:cNvSpPr>
          <p:nvPr>
            <p:ph idx="4294967295"/>
          </p:nvPr>
        </p:nvSpPr>
        <p:spPr bwMode="auto">
          <a:xfrm>
            <a:off x="0" y="996950"/>
            <a:ext cx="8502650" cy="54721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lnSpc>
                <a:spcPct val="110000"/>
              </a:lnSpc>
            </a:pPr>
            <a:r>
              <a:rPr lang="zh-CN" altLang="en-US" sz="2400"/>
              <a:t>重要的数据库系统概念</a:t>
            </a:r>
          </a:p>
          <a:p>
            <a:pPr lvl="1" algn="just">
              <a:lnSpc>
                <a:spcPct val="120000"/>
              </a:lnSpc>
              <a:spcBef>
                <a:spcPct val="0"/>
              </a:spcBef>
            </a:pPr>
            <a:r>
              <a:rPr lang="zh-CN" altLang="en-US" sz="2100">
                <a:latin typeface="宋体" charset="-122"/>
              </a:rPr>
              <a:t>数据</a:t>
            </a:r>
            <a:endParaRPr lang="en-US" altLang="zh-CN" sz="2100">
              <a:latin typeface="宋体" charset="-122"/>
            </a:endParaRPr>
          </a:p>
          <a:p>
            <a:pPr lvl="1" algn="just">
              <a:lnSpc>
                <a:spcPct val="120000"/>
              </a:lnSpc>
              <a:spcBef>
                <a:spcPct val="0"/>
              </a:spcBef>
            </a:pPr>
            <a:r>
              <a:rPr lang="zh-CN" altLang="en-US" sz="2100">
                <a:latin typeface="宋体" charset="-122"/>
              </a:rPr>
              <a:t>数据库</a:t>
            </a:r>
            <a:endParaRPr lang="en-US" altLang="zh-CN" sz="2100">
              <a:latin typeface="宋体" charset="-122"/>
            </a:endParaRPr>
          </a:p>
          <a:p>
            <a:pPr lvl="1" algn="just">
              <a:lnSpc>
                <a:spcPct val="120000"/>
              </a:lnSpc>
              <a:spcBef>
                <a:spcPct val="0"/>
              </a:spcBef>
            </a:pPr>
            <a:r>
              <a:rPr lang="zh-CN" altLang="en-US" sz="2100">
                <a:latin typeface="宋体" charset="-122"/>
              </a:rPr>
              <a:t>数据库管理系统</a:t>
            </a:r>
            <a:endParaRPr lang="en-US" altLang="zh-CN" sz="2100">
              <a:latin typeface="宋体" charset="-122"/>
            </a:endParaRPr>
          </a:p>
          <a:p>
            <a:pPr lvl="1" algn="just">
              <a:lnSpc>
                <a:spcPct val="120000"/>
              </a:lnSpc>
              <a:spcBef>
                <a:spcPct val="0"/>
              </a:spcBef>
            </a:pPr>
            <a:r>
              <a:rPr lang="zh-CN" altLang="en-US" sz="2100">
                <a:latin typeface="宋体" charset="-122"/>
              </a:rPr>
              <a:t>数据库系统</a:t>
            </a:r>
            <a:endParaRPr lang="en-US" altLang="zh-CN" sz="2100">
              <a:latin typeface="宋体" charset="-122"/>
            </a:endParaRPr>
          </a:p>
          <a:p>
            <a:pPr lvl="1" algn="just">
              <a:lnSpc>
                <a:spcPct val="120000"/>
              </a:lnSpc>
              <a:spcBef>
                <a:spcPct val="0"/>
              </a:spcBef>
            </a:pPr>
            <a:r>
              <a:rPr lang="zh-CN" altLang="en-US" sz="2100">
                <a:latin typeface="宋体" charset="-122"/>
              </a:rPr>
              <a:t>关系数据库</a:t>
            </a:r>
          </a:p>
          <a:p>
            <a:pPr>
              <a:lnSpc>
                <a:spcPct val="110000"/>
              </a:lnSpc>
            </a:pPr>
            <a:r>
              <a:rPr lang="zh-CN" altLang="en-US" sz="2400"/>
              <a:t>数据管理的三个阶段</a:t>
            </a:r>
          </a:p>
          <a:p>
            <a:pPr>
              <a:lnSpc>
                <a:spcPct val="110000"/>
              </a:lnSpc>
            </a:pPr>
            <a:r>
              <a:rPr lang="zh-CN" altLang="en-US" sz="2400"/>
              <a:t>数据库的三级模式结构</a:t>
            </a:r>
          </a:p>
          <a:p>
            <a:pPr>
              <a:lnSpc>
                <a:spcPct val="110000"/>
              </a:lnSpc>
            </a:pPr>
            <a:r>
              <a:rPr lang="zh-CN" altLang="en-US" sz="2400"/>
              <a:t>数据库系统的组成及其功能</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本章总结</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67589" name="内容占位符 8"/>
          <p:cNvSpPr>
            <a:spLocks noGrp="1"/>
          </p:cNvSpPr>
          <p:nvPr>
            <p:ph idx="4294967295"/>
          </p:nvPr>
        </p:nvSpPr>
        <p:spPr bwMode="auto">
          <a:xfrm>
            <a:off x="0" y="996950"/>
            <a:ext cx="8502650" cy="54721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a:spcBef>
                <a:spcPts val="1200"/>
              </a:spcBef>
            </a:pPr>
            <a:r>
              <a:rPr lang="zh-CN" altLang="en-US" sz="2200" dirty="0"/>
              <a:t>解释数据、数据库、数据库管理系统、数据库系统的概念。</a:t>
            </a:r>
          </a:p>
          <a:p>
            <a:pPr>
              <a:spcBef>
                <a:spcPts val="1200"/>
              </a:spcBef>
            </a:pPr>
            <a:r>
              <a:rPr lang="zh-CN" altLang="en-US" sz="2200" dirty="0"/>
              <a:t>试述数据库系统阶段数据管理的特点。</a:t>
            </a:r>
          </a:p>
          <a:p>
            <a:pPr>
              <a:spcBef>
                <a:spcPts val="1200"/>
              </a:spcBef>
            </a:pPr>
            <a:r>
              <a:rPr lang="zh-CN" altLang="en-US" sz="2200" dirty="0"/>
              <a:t>试述数据库系统的组成。</a:t>
            </a:r>
          </a:p>
          <a:p>
            <a:pPr>
              <a:spcBef>
                <a:spcPts val="1200"/>
              </a:spcBef>
            </a:pPr>
            <a:r>
              <a:rPr lang="zh-CN" altLang="en-US" sz="2200" dirty="0"/>
              <a:t>数据库管理系统的功能有哪些？</a:t>
            </a:r>
          </a:p>
          <a:p>
            <a:pPr>
              <a:spcBef>
                <a:spcPts val="1200"/>
              </a:spcBef>
            </a:pPr>
            <a:r>
              <a:rPr lang="zh-CN" altLang="en-US" sz="2200" dirty="0"/>
              <a:t>数据管理技术的三个发展阶段是什么？</a:t>
            </a:r>
          </a:p>
          <a:p>
            <a:pPr>
              <a:spcBef>
                <a:spcPts val="1200"/>
              </a:spcBef>
            </a:pPr>
            <a:r>
              <a:rPr lang="zh-CN" altLang="en-US" sz="2200" dirty="0"/>
              <a:t>试述数据库系统三级模式结构并说明其优点。</a:t>
            </a:r>
          </a:p>
          <a:p>
            <a:pPr>
              <a:spcBef>
                <a:spcPts val="1200"/>
              </a:spcBef>
            </a:pPr>
            <a:r>
              <a:rPr lang="zh-CN" altLang="en-US" sz="2200" dirty="0"/>
              <a:t>解释数据与程序的物理独立性、逻辑独立性。</a:t>
            </a:r>
          </a:p>
          <a:p>
            <a:pPr>
              <a:spcBef>
                <a:spcPts val="1200"/>
              </a:spcBef>
            </a:pPr>
            <a:r>
              <a:rPr lang="en-US" altLang="zh-CN" sz="2200" dirty="0"/>
              <a:t>DBA</a:t>
            </a:r>
            <a:r>
              <a:rPr lang="zh-CN" altLang="en-US" sz="2200" dirty="0"/>
              <a:t>的职责是什么。</a:t>
            </a:r>
          </a:p>
          <a:p>
            <a:pPr>
              <a:spcBef>
                <a:spcPts val="1200"/>
              </a:spcBef>
            </a:pPr>
            <a:r>
              <a:rPr lang="zh-CN" altLang="en-US" sz="2200" dirty="0">
                <a:solidFill>
                  <a:srgbClr val="FF0000"/>
                </a:solidFill>
              </a:rPr>
              <a:t>思考：“学生选课教务系统</a:t>
            </a:r>
            <a:r>
              <a:rPr lang="en-US" sz="2200" dirty="0">
                <a:solidFill>
                  <a:srgbClr val="FF0000"/>
                </a:solidFill>
              </a:rPr>
              <a:t>”</a:t>
            </a:r>
            <a:r>
              <a:rPr lang="zh-CN" altLang="en-US" sz="2200" dirty="0">
                <a:solidFill>
                  <a:srgbClr val="FF0000"/>
                </a:solidFill>
              </a:rPr>
              <a:t>中存储了哪些业务对象（实体）数据和哪些业务活动数据？如何存储管理这些数据？</a:t>
            </a:r>
          </a:p>
        </p:txBody>
      </p:sp>
      <p:sp>
        <p:nvSpPr>
          <p:cNvPr id="4" name="AutoShape 10"/>
          <p:cNvSpPr>
            <a:spLocks noChangeArrowheads="1"/>
          </p:cNvSpPr>
          <p:nvPr/>
        </p:nvSpPr>
        <p:spPr bwMode="gray">
          <a:xfrm>
            <a:off x="983975" y="117733"/>
            <a:ext cx="174557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6" name="AutoShape 10"/>
          <p:cNvSpPr>
            <a:spLocks noChangeArrowheads="1"/>
          </p:cNvSpPr>
          <p:nvPr/>
        </p:nvSpPr>
        <p:spPr bwMode="gray">
          <a:xfrm>
            <a:off x="2715984" y="110362"/>
            <a:ext cx="187178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作业思考</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2" name="内容占位符 1"/>
          <p:cNvSpPr>
            <a:spLocks noGrp="1"/>
          </p:cNvSpPr>
          <p:nvPr>
            <p:ph idx="4294967295"/>
          </p:nvPr>
        </p:nvSpPr>
        <p:spPr>
          <a:xfrm>
            <a:off x="0" y="1338263"/>
            <a:ext cx="8229600" cy="1196975"/>
          </a:xfrm>
          <a:prstGeom prst="roundRect">
            <a:avLst/>
          </a:prstGeom>
          <a:ln/>
        </p:spPr>
        <p:style>
          <a:lnRef idx="2">
            <a:schemeClr val="accent2"/>
          </a:lnRef>
          <a:fillRef idx="1">
            <a:schemeClr val="lt1"/>
          </a:fillRef>
          <a:effectRef idx="0">
            <a:schemeClr val="accent2"/>
          </a:effectRef>
          <a:fontRef idx="minor">
            <a:schemeClr val="dk1"/>
          </a:fontRef>
        </p:style>
        <p:txBody>
          <a:bodyPr/>
          <a:lstStyle/>
          <a:p>
            <a:pPr>
              <a:lnSpc>
                <a:spcPct val="120000"/>
              </a:lnSpc>
            </a:pPr>
            <a:r>
              <a:rPr lang="zh-CN" altLang="en-US" dirty="0"/>
              <a:t>大量数据在存储、访问、共享和管理过程中需要考虑哪些问题？</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课程介绍</a:t>
            </a:r>
          </a:p>
        </p:txBody>
      </p:sp>
      <p:sp>
        <p:nvSpPr>
          <p:cNvPr id="5" name="AutoShape 10"/>
          <p:cNvSpPr>
            <a:spLocks noChangeArrowheads="1"/>
          </p:cNvSpPr>
          <p:nvPr/>
        </p:nvSpPr>
        <p:spPr bwMode="gray">
          <a:xfrm>
            <a:off x="2828693" y="120007"/>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问题讨论</a:t>
            </a:r>
          </a:p>
        </p:txBody>
      </p:sp>
      <p:sp>
        <p:nvSpPr>
          <p:cNvPr id="7" name="内容占位符 1"/>
          <p:cNvSpPr txBox="1">
            <a:spLocks/>
          </p:cNvSpPr>
          <p:nvPr/>
        </p:nvSpPr>
        <p:spPr>
          <a:xfrm>
            <a:off x="457200" y="3318886"/>
            <a:ext cx="8229600" cy="1197696"/>
          </a:xfrm>
          <a:prstGeom prst="roundRect">
            <a:avLst/>
          </a:prstGeom>
          <a:ln>
            <a:solidFill>
              <a:srgbClr val="00B0F0"/>
            </a:solidFill>
          </a:ln>
        </p:spPr>
        <p:style>
          <a:lnRef idx="2">
            <a:schemeClr val="dk1"/>
          </a:lnRef>
          <a:fillRef idx="1">
            <a:schemeClr val="lt1"/>
          </a:fillRef>
          <a:effectRef idx="0">
            <a:schemeClr val="dk1"/>
          </a:effectRef>
          <a:fontRef idx="minor">
            <a:schemeClr val="dk1"/>
          </a:fontRef>
        </p:style>
        <p:txBody>
          <a:bodyPr/>
          <a:lstStyle>
            <a:lvl1pPr marL="342900" indent="-342900" algn="l" rtl="0" eaLnBrk="0" fontAlgn="base" hangingPunct="0">
              <a:spcBef>
                <a:spcPct val="20000"/>
              </a:spcBef>
              <a:spcAft>
                <a:spcPct val="0"/>
              </a:spcAft>
              <a:buFont typeface="Wingdings" pitchFamily="2" charset="2"/>
              <a:buChar char="Ø"/>
              <a:defRPr sz="2800" b="1">
                <a:solidFill>
                  <a:schemeClr val="dk1"/>
                </a:solidFill>
                <a:latin typeface="+mn-lt"/>
                <a:ea typeface="+mn-ea"/>
                <a:cs typeface="+mn-cs"/>
              </a:defRPr>
            </a:lvl1pPr>
            <a:lvl2pPr marL="742950" indent="-285750" algn="l" rtl="0" eaLnBrk="0" fontAlgn="base" hangingPunct="0">
              <a:spcBef>
                <a:spcPts val="1200"/>
              </a:spcBef>
              <a:spcAft>
                <a:spcPct val="0"/>
              </a:spcAft>
              <a:buClr>
                <a:srgbClr val="FF0000"/>
              </a:buClr>
              <a:buFont typeface="Wingdings" pitchFamily="2" charset="2"/>
              <a:buChar char="n"/>
              <a:defRPr sz="2400">
                <a:solidFill>
                  <a:schemeClr val="tx1"/>
                </a:solidFill>
                <a:latin typeface="+mn-lt"/>
                <a:ea typeface="+mn-ea"/>
                <a:cs typeface="+mn-cs"/>
              </a:defRPr>
            </a:lvl2pPr>
            <a:lvl3pPr marL="1143000" indent="-228600" algn="l" rtl="0" eaLnBrk="0" fontAlgn="base" hangingPunct="0">
              <a:spcBef>
                <a:spcPts val="600"/>
              </a:spcBef>
              <a:spcAft>
                <a:spcPct val="0"/>
              </a:spcAft>
              <a:buClr>
                <a:srgbClr val="00B050"/>
              </a:buClr>
              <a:buFont typeface="Wingdings" pitchFamily="2" charset="2"/>
              <a:buChar char="u"/>
              <a:defRPr sz="18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itchFamily="2" charset="2"/>
              <a:buChar char="l"/>
              <a:defRPr sz="1600">
                <a:solidFill>
                  <a:schemeClr val="dk1"/>
                </a:solidFill>
                <a:latin typeface="+mn-lt"/>
                <a:ea typeface="+mn-ea"/>
                <a:cs typeface="+mn-cs"/>
              </a:defRPr>
            </a:lvl4pPr>
            <a:lvl5pPr marL="2057400" indent="-228600" algn="l" rtl="0" eaLnBrk="0" fontAlgn="base" hangingPunct="0">
              <a:spcBef>
                <a:spcPct val="20000"/>
              </a:spcBef>
              <a:spcAft>
                <a:spcPct val="0"/>
              </a:spcAft>
              <a:buChar char="»"/>
              <a:defRPr sz="1200">
                <a:solidFill>
                  <a:schemeClr val="dk1"/>
                </a:solidFill>
                <a:latin typeface="+mn-lt"/>
                <a:ea typeface="+mn-ea"/>
                <a:cs typeface="+mn-cs"/>
              </a:defRPr>
            </a:lvl5pPr>
            <a:lvl6pPr marL="2514600" indent="-228600" algn="l" rtl="0" fontAlgn="base">
              <a:spcBef>
                <a:spcPct val="20000"/>
              </a:spcBef>
              <a:spcAft>
                <a:spcPct val="0"/>
              </a:spcAft>
              <a:buChar char="»"/>
              <a:defRPr sz="1400">
                <a:solidFill>
                  <a:schemeClr val="dk1"/>
                </a:solidFill>
                <a:latin typeface="+mn-lt"/>
                <a:ea typeface="+mn-ea"/>
                <a:cs typeface="+mn-cs"/>
              </a:defRPr>
            </a:lvl6pPr>
            <a:lvl7pPr marL="2971800" indent="-228600" algn="l" rtl="0" fontAlgn="base">
              <a:spcBef>
                <a:spcPct val="20000"/>
              </a:spcBef>
              <a:spcAft>
                <a:spcPct val="0"/>
              </a:spcAft>
              <a:buChar char="»"/>
              <a:defRPr sz="1400">
                <a:solidFill>
                  <a:schemeClr val="dk1"/>
                </a:solidFill>
                <a:latin typeface="+mn-lt"/>
                <a:ea typeface="+mn-ea"/>
                <a:cs typeface="+mn-cs"/>
              </a:defRPr>
            </a:lvl7pPr>
            <a:lvl8pPr marL="3429000" indent="-228600" algn="l" rtl="0" fontAlgn="base">
              <a:spcBef>
                <a:spcPct val="20000"/>
              </a:spcBef>
              <a:spcAft>
                <a:spcPct val="0"/>
              </a:spcAft>
              <a:buChar char="»"/>
              <a:defRPr sz="1400">
                <a:solidFill>
                  <a:schemeClr val="dk1"/>
                </a:solidFill>
                <a:latin typeface="+mn-lt"/>
                <a:ea typeface="+mn-ea"/>
                <a:cs typeface="+mn-cs"/>
              </a:defRPr>
            </a:lvl8pPr>
            <a:lvl9pPr marL="3886200" indent="-228600" algn="l" rtl="0" fontAlgn="base">
              <a:spcBef>
                <a:spcPct val="20000"/>
              </a:spcBef>
              <a:spcAft>
                <a:spcPct val="0"/>
              </a:spcAft>
              <a:buChar char="»"/>
              <a:defRPr sz="1400">
                <a:solidFill>
                  <a:schemeClr val="dk1"/>
                </a:solidFill>
                <a:latin typeface="+mn-lt"/>
                <a:ea typeface="+mn-ea"/>
                <a:cs typeface="+mn-cs"/>
              </a:defRPr>
            </a:lvl9pPr>
          </a:lstStyle>
          <a:p>
            <a:pPr>
              <a:lnSpc>
                <a:spcPct val="120000"/>
              </a:lnSpc>
            </a:pPr>
            <a:r>
              <a:rPr lang="zh-CN" altLang="en-US" kern="0" dirty="0"/>
              <a:t>数据库中会存储哪些业务数据？请你举一个实例进行说明。</a:t>
            </a:r>
          </a:p>
        </p:txBody>
      </p:sp>
    </p:spTree>
    <p:custDataLst>
      <p:tags r:id="rId1"/>
    </p:custDataLst>
    <p:extLst>
      <p:ext uri="{BB962C8B-B14F-4D97-AF65-F5344CB8AC3E}">
        <p14:creationId xmlns:p14="http://schemas.microsoft.com/office/powerpoint/2010/main" val="347199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a:latin typeface="黑体" pitchFamily="49" charset="-122"/>
                <a:ea typeface="黑体" pitchFamily="49" charset="-122"/>
              </a:rPr>
              <a:t> </a:t>
            </a:r>
            <a:endParaRPr lang="zh-CN" altLang="en-US">
              <a:latin typeface="黑体" pitchFamily="49" charset="-122"/>
              <a:ea typeface="黑体" pitchFamily="49" charset="-122"/>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概论</a:t>
            </a:r>
          </a:p>
        </p:txBody>
      </p:sp>
      <p:sp>
        <p:nvSpPr>
          <p:cNvPr id="8" name="WordArt 4"/>
          <p:cNvSpPr>
            <a:spLocks noChangeArrowheads="1" noChangeShapeType="1" noTextEdit="1"/>
          </p:cNvSpPr>
          <p:nvPr/>
        </p:nvSpPr>
        <p:spPr bwMode="auto">
          <a:xfrm>
            <a:off x="1120144" y="1597657"/>
            <a:ext cx="2421211" cy="9667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b="1"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a:ea typeface="宋体"/>
              </a:rPr>
              <a:t>Q &amp; A</a:t>
            </a:r>
            <a:endParaRPr lang="zh-CN" altLang="en-US" sz="3600" b="1"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a:ea typeface="宋体"/>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08" y="1859377"/>
            <a:ext cx="1152942" cy="192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4"/>
          <p:cNvSpPr txBox="1">
            <a:spLocks noChangeArrowheads="1"/>
          </p:cNvSpPr>
          <p:nvPr/>
        </p:nvSpPr>
        <p:spPr>
          <a:xfrm>
            <a:off x="1909969" y="4019150"/>
            <a:ext cx="5929354" cy="1214446"/>
          </a:xfrm>
          <a:prstGeom prst="rect">
            <a:avLst/>
          </a:prstGeo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微软雅黑" pitchFamily="34" charset="-122"/>
                <a:ea typeface="微软雅黑" pitchFamily="34" charset="-122"/>
                <a:cs typeface="+mj-cs"/>
              </a:rPr>
              <a:t>感 谢 参</a:t>
            </a:r>
            <a:r>
              <a:rPr lang="zh-CN" altLang="en-US" sz="7200" b="1" kern="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itchFamily="34" charset="-122"/>
                <a:ea typeface="微软雅黑" pitchFamily="34" charset="-122"/>
                <a:cs typeface="+mj-cs"/>
              </a:rPr>
              <a:t> 与</a:t>
            </a:r>
            <a:r>
              <a:rPr kumimoji="0" lang="zh-CN" altLang="en-US" sz="7200" b="1" i="0" u="none" strike="noStrike" kern="0" normalizeH="0" baseline="0" noProof="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uLnTx/>
                <a:uFillTx/>
                <a:latin typeface="微软雅黑" pitchFamily="34" charset="-122"/>
                <a:ea typeface="微软雅黑" pitchFamily="34" charset="-122"/>
                <a:cs typeface="+mj-cs"/>
              </a:rPr>
              <a:t>！</a:t>
            </a:r>
          </a:p>
        </p:txBody>
      </p:sp>
    </p:spTree>
    <p:extLst>
      <p:ext uri="{BB962C8B-B14F-4D97-AF65-F5344CB8AC3E}">
        <p14:creationId xmlns:p14="http://schemas.microsoft.com/office/powerpoint/2010/main" val="16264781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REMARK" val="DBS（数据库系统）包括DB（数据库）和DBMS（数据库管理系统）。数据库系统是一个通称，包括数据库、数据库管理系统、数据库管理人员等的统称，是最大的范畴。"/>
  <p:tag name="PROBLEMHASREMARK" val="False"/>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4993</TotalTime>
  <Words>6097</Words>
  <Application>Microsoft Office PowerPoint</Application>
  <PresentationFormat>全屏显示(4:3)</PresentationFormat>
  <Paragraphs>1068</Paragraphs>
  <Slides>90</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90</vt:i4>
      </vt:variant>
    </vt:vector>
  </HeadingPairs>
  <TitlesOfParts>
    <vt:vector size="106" baseType="lpstr">
      <vt:lpstr>Microsoft Yahei</vt:lpstr>
      <vt:lpstr>等线</vt:lpstr>
      <vt:lpstr>等线 Light</vt:lpstr>
      <vt:lpstr>黑体</vt:lpstr>
      <vt:lpstr>华文仿宋</vt:lpstr>
      <vt:lpstr>宋体</vt:lpstr>
      <vt:lpstr>微软雅黑</vt:lpstr>
      <vt:lpstr>Arial</vt:lpstr>
      <vt:lpstr>Calibri</vt:lpstr>
      <vt:lpstr>Century Gothic</vt:lpstr>
      <vt:lpstr>Times New Roman</vt:lpstr>
      <vt:lpstr>Wingdings</vt:lpstr>
      <vt:lpstr>Office 主题​​</vt:lpstr>
      <vt:lpstr>Visio.Drawing.11</vt:lpstr>
      <vt:lpstr>文档</vt:lpstr>
      <vt:lpstr>Visio</vt:lpstr>
      <vt:lpstr>PowerPoint 演示文稿</vt:lpstr>
      <vt:lpstr> </vt:lpstr>
      <vt:lpstr>PowerPoint 演示文稿</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飞飞飞</cp:lastModifiedBy>
  <cp:revision>775</cp:revision>
  <dcterms:created xsi:type="dcterms:W3CDTF">2007-02-02T09:25:37Z</dcterms:created>
  <dcterms:modified xsi:type="dcterms:W3CDTF">2022-07-27T02:40:08Z</dcterms:modified>
</cp:coreProperties>
</file>