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00" r:id="rId1"/>
  </p:sldMasterIdLst>
  <p:notesMasterIdLst>
    <p:notesMasterId r:id="rId77"/>
  </p:notesMasterIdLst>
  <p:handoutMasterIdLst>
    <p:handoutMasterId r:id="rId78"/>
  </p:handoutMasterIdLst>
  <p:sldIdLst>
    <p:sldId id="492" r:id="rId2"/>
    <p:sldId id="416" r:id="rId3"/>
    <p:sldId id="417" r:id="rId4"/>
    <p:sldId id="418" r:id="rId5"/>
    <p:sldId id="419" r:id="rId6"/>
    <p:sldId id="420" r:id="rId7"/>
    <p:sldId id="421" r:id="rId8"/>
    <p:sldId id="422" r:id="rId9"/>
    <p:sldId id="423" r:id="rId10"/>
    <p:sldId id="493" r:id="rId11"/>
    <p:sldId id="424" r:id="rId12"/>
    <p:sldId id="425" r:id="rId13"/>
    <p:sldId id="426" r:id="rId14"/>
    <p:sldId id="491" r:id="rId15"/>
    <p:sldId id="427" r:id="rId16"/>
    <p:sldId id="429" r:id="rId17"/>
    <p:sldId id="430" r:id="rId18"/>
    <p:sldId id="431" r:id="rId19"/>
    <p:sldId id="432" r:id="rId20"/>
    <p:sldId id="433" r:id="rId21"/>
    <p:sldId id="434" r:id="rId22"/>
    <p:sldId id="435" r:id="rId23"/>
    <p:sldId id="437" r:id="rId24"/>
    <p:sldId id="436" r:id="rId25"/>
    <p:sldId id="438" r:id="rId26"/>
    <p:sldId id="439" r:id="rId27"/>
    <p:sldId id="440" r:id="rId28"/>
    <p:sldId id="441" r:id="rId29"/>
    <p:sldId id="444" r:id="rId30"/>
    <p:sldId id="443" r:id="rId31"/>
    <p:sldId id="445" r:id="rId32"/>
    <p:sldId id="446" r:id="rId33"/>
    <p:sldId id="447" r:id="rId34"/>
    <p:sldId id="448" r:id="rId35"/>
    <p:sldId id="449" r:id="rId36"/>
    <p:sldId id="450" r:id="rId37"/>
    <p:sldId id="451" r:id="rId38"/>
    <p:sldId id="452" r:id="rId39"/>
    <p:sldId id="453" r:id="rId40"/>
    <p:sldId id="454" r:id="rId41"/>
    <p:sldId id="455" r:id="rId42"/>
    <p:sldId id="456" r:id="rId43"/>
    <p:sldId id="457" r:id="rId44"/>
    <p:sldId id="458" r:id="rId45"/>
    <p:sldId id="459" r:id="rId46"/>
    <p:sldId id="460" r:id="rId47"/>
    <p:sldId id="461" r:id="rId48"/>
    <p:sldId id="462" r:id="rId49"/>
    <p:sldId id="463" r:id="rId50"/>
    <p:sldId id="464" r:id="rId51"/>
    <p:sldId id="465" r:id="rId52"/>
    <p:sldId id="466" r:id="rId53"/>
    <p:sldId id="467" r:id="rId54"/>
    <p:sldId id="468" r:id="rId55"/>
    <p:sldId id="469" r:id="rId56"/>
    <p:sldId id="470" r:id="rId57"/>
    <p:sldId id="471" r:id="rId58"/>
    <p:sldId id="472" r:id="rId59"/>
    <p:sldId id="473" r:id="rId60"/>
    <p:sldId id="474" r:id="rId61"/>
    <p:sldId id="475" r:id="rId62"/>
    <p:sldId id="476" r:id="rId63"/>
    <p:sldId id="477" r:id="rId64"/>
    <p:sldId id="478" r:id="rId65"/>
    <p:sldId id="479" r:id="rId66"/>
    <p:sldId id="480" r:id="rId67"/>
    <p:sldId id="495" r:id="rId68"/>
    <p:sldId id="481" r:id="rId69"/>
    <p:sldId id="482" r:id="rId70"/>
    <p:sldId id="483" r:id="rId71"/>
    <p:sldId id="484" r:id="rId72"/>
    <p:sldId id="485" r:id="rId73"/>
    <p:sldId id="486" r:id="rId74"/>
    <p:sldId id="487" r:id="rId75"/>
    <p:sldId id="497" r:id="rId7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CCECFF"/>
    <a:srgbClr val="D25500"/>
    <a:srgbClr val="FFCC66"/>
    <a:srgbClr val="FFCC00"/>
    <a:srgbClr val="EAEAEA"/>
    <a:srgbClr val="E7F6EF"/>
    <a:srgbClr val="FDAA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526" autoAdjust="0"/>
  </p:normalViewPr>
  <p:slideViewPr>
    <p:cSldViewPr snapToGrid="0">
      <p:cViewPr varScale="1">
        <p:scale>
          <a:sx n="68" d="100"/>
          <a:sy n="68" d="100"/>
        </p:scale>
        <p:origin x="12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2532" y="-7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9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9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9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A8C4B907-FD73-4479-8392-3CB32832467B}" type="slidenum">
              <a:rPr lang="en-US" altLang="zh-CN"/>
              <a:pPr>
                <a:defRPr/>
              </a:pPr>
              <a:t>‹#›</a:t>
            </a:fld>
            <a:endParaRPr lang="en-US" altLang="zh-CN"/>
          </a:p>
        </p:txBody>
      </p:sp>
    </p:spTree>
    <p:extLst>
      <p:ext uri="{BB962C8B-B14F-4D97-AF65-F5344CB8AC3E}">
        <p14:creationId xmlns:p14="http://schemas.microsoft.com/office/powerpoint/2010/main" val="2399595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94DBB396-C100-4267-A31B-2C8165D9D988}" type="datetimeFigureOut">
              <a:rPr lang="zh-CN" altLang="en-US"/>
              <a:pPr>
                <a:defRPr/>
              </a:pPr>
              <a:t>2022/7/27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F8398042-608D-469C-A157-D8D4C46D0064}" type="slidenum">
              <a:rPr lang="zh-CN" altLang="en-US"/>
              <a:pPr>
                <a:defRPr/>
              </a:pPr>
              <a:t>‹#›</a:t>
            </a:fld>
            <a:endParaRPr lang="zh-CN" altLang="en-US"/>
          </a:p>
        </p:txBody>
      </p:sp>
    </p:spTree>
    <p:extLst>
      <p:ext uri="{BB962C8B-B14F-4D97-AF65-F5344CB8AC3E}">
        <p14:creationId xmlns:p14="http://schemas.microsoft.com/office/powerpoint/2010/main" val="14872602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nordridesign.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AAE6D-74E8-440E-821B-139CA886557A}"/>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2E0B6007-578C-45EC-B4E4-E916C4D2D7E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C13DAC0-9D6F-465E-B602-FA549CF2514C}"/>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01B69B13-9C90-4F91-9335-CC788C1DD618}"/>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9B7694C3-AD6F-44C1-97AE-43FEC31C7B30}"/>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514082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2D9E1-DAD3-4ADB-886A-05D21F6EC04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AA4A558-47F9-4A81-B742-98D95DB2353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E711AF1-021D-40CE-A1B6-B8CC41728A89}"/>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13FA205B-58DD-47DB-A756-0DB3FDAEC558}"/>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EDCB2CCD-4964-4F4E-A6A8-64659AB436CD}"/>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4111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7989879-E72F-40E1-899D-8822DA73B207}"/>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AA96D1-7675-46CE-8BC7-E9D50243202A}"/>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85E76E2-5060-43C6-8888-7DFEFFEE31F2}"/>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2840FA07-5DA4-443F-A9FA-712F069CFAA8}"/>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C08114E9-70D4-4442-8CD9-C8D5D8B0844E}"/>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1339982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0324C6-6F0F-4ED1-A5E7-41D8FE2FF6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B77EDD-5E95-4BD0-B1AD-AADD7026F76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CB97D64-99A9-4953-9436-4BAE37A27F31}"/>
              </a:ext>
            </a:extLst>
          </p:cNvPr>
          <p:cNvSpPr>
            <a:spLocks noGrp="1"/>
          </p:cNvSpPr>
          <p:nvPr>
            <p:ph type="dt" sz="half" idx="10"/>
          </p:nvPr>
        </p:nvSpPr>
        <p:spPr/>
        <p:txBody>
          <a:bodyPr/>
          <a:lstStyle/>
          <a:p>
            <a:fld id="{12096B95-F014-4FA8-8C10-069001878AB4}" type="datetimeFigureOut">
              <a:rPr lang="zh-CN" altLang="en-US" smtClean="0"/>
              <a:t>2022/7/27</a:t>
            </a:fld>
            <a:endParaRPr lang="zh-CN" altLang="en-US"/>
          </a:p>
        </p:txBody>
      </p:sp>
      <p:sp>
        <p:nvSpPr>
          <p:cNvPr id="5" name="页脚占位符 4">
            <a:extLst>
              <a:ext uri="{FF2B5EF4-FFF2-40B4-BE49-F238E27FC236}">
                <a16:creationId xmlns:a16="http://schemas.microsoft.com/office/drawing/2014/main" id="{46ACF89A-33BB-42B1-9858-E8052C98B7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14B520-84FC-4627-B878-8BC104EA77E6}"/>
              </a:ext>
            </a:extLst>
          </p:cNvPr>
          <p:cNvSpPr>
            <a:spLocks noGrp="1"/>
          </p:cNvSpPr>
          <p:nvPr>
            <p:ph type="sldNum" sz="quarter" idx="12"/>
          </p:nvPr>
        </p:nvSpPr>
        <p:spPr/>
        <p:txBody>
          <a:bodyPr/>
          <a:lstStyle/>
          <a:p>
            <a:fld id="{13F3C910-5DBB-4F53-B851-54CE67A6DF78}" type="slidenum">
              <a:rPr lang="zh-CN" altLang="en-US" smtClean="0"/>
              <a:t>‹#›</a:t>
            </a:fld>
            <a:endParaRPr lang="zh-CN" altLang="en-US"/>
          </a:p>
        </p:txBody>
      </p:sp>
      <p:sp>
        <p:nvSpPr>
          <p:cNvPr id="7" name="Rectangle 40">
            <a:hlinkClick r:id="rId2"/>
            <a:extLst>
              <a:ext uri="{FF2B5EF4-FFF2-40B4-BE49-F238E27FC236}">
                <a16:creationId xmlns:a16="http://schemas.microsoft.com/office/drawing/2014/main" id="{E2ABE44B-FEC1-4686-982E-974345E4A52C}"/>
              </a:ext>
            </a:extLst>
          </p:cNvPr>
          <p:cNvSpPr>
            <a:spLocks noChangeArrowheads="1"/>
          </p:cNvSpPr>
          <p:nvPr userDrawn="1"/>
        </p:nvSpPr>
        <p:spPr bwMode="auto">
          <a:xfrm>
            <a:off x="5395369" y="6370410"/>
            <a:ext cx="3154362" cy="306387"/>
          </a:xfrm>
          <a:prstGeom prst="rect">
            <a:avLst/>
          </a:prstGeom>
          <a:solidFill>
            <a:schemeClr val="accent1">
              <a:alpha val="0"/>
            </a:schemeClr>
          </a:solidFill>
          <a:ln w="9525">
            <a:noFill/>
            <a:miter lim="800000"/>
            <a:headEnd/>
            <a:tailEnd/>
          </a:ln>
        </p:spPr>
        <p:txBody>
          <a:bodyPr>
            <a:spAutoFit/>
          </a:bodyPr>
          <a:lstStyle/>
          <a:p>
            <a:pPr>
              <a:defRPr/>
            </a:pPr>
            <a:r>
              <a:rPr lang="en-US" altLang="zh-CN" sz="1400" b="1" dirty="0">
                <a:latin typeface="Arial" charset="0"/>
              </a:rPr>
              <a:t>DATABASE@UESTC</a:t>
            </a:r>
          </a:p>
        </p:txBody>
      </p:sp>
      <p:sp>
        <p:nvSpPr>
          <p:cNvPr id="8" name="TextBox 10">
            <a:extLst>
              <a:ext uri="{FF2B5EF4-FFF2-40B4-BE49-F238E27FC236}">
                <a16:creationId xmlns:a16="http://schemas.microsoft.com/office/drawing/2014/main" id="{D7C52C57-0AE0-45AE-9FAE-3A6C196AB896}"/>
              </a:ext>
            </a:extLst>
          </p:cNvPr>
          <p:cNvSpPr txBox="1"/>
          <p:nvPr userDrawn="1"/>
        </p:nvSpPr>
        <p:spPr>
          <a:xfrm>
            <a:off x="369345" y="6330722"/>
            <a:ext cx="1827946" cy="461665"/>
          </a:xfrm>
          <a:prstGeom prst="rect">
            <a:avLst/>
          </a:prstGeom>
          <a:noFill/>
        </p:spPr>
        <p:txBody>
          <a:bodyPr wrap="square">
            <a:spAutoFit/>
          </a:bodyPr>
          <a:lstStyle/>
          <a:p>
            <a:pPr>
              <a:defRPr/>
            </a:pPr>
            <a:r>
              <a:rPr lang="zh-CN" altLang="en-US" sz="1200" b="1" dirty="0">
                <a:solidFill>
                  <a:srgbClr val="FF0000"/>
                </a:solidFill>
              </a:rPr>
              <a:t>学以致用</a:t>
            </a:r>
            <a:r>
              <a:rPr lang="en-US" altLang="zh-CN" sz="1200" b="1" dirty="0">
                <a:solidFill>
                  <a:srgbClr val="FF0000"/>
                </a:solidFill>
              </a:rPr>
              <a:t>                     </a:t>
            </a:r>
          </a:p>
          <a:p>
            <a:pPr>
              <a:defRPr/>
            </a:pPr>
            <a:r>
              <a:rPr lang="en-US" altLang="zh-CN" sz="1200" b="1" dirty="0">
                <a:solidFill>
                  <a:srgbClr val="FF0000"/>
                </a:solidFill>
              </a:rPr>
              <a:t>	</a:t>
            </a:r>
            <a:r>
              <a:rPr lang="zh-CN" altLang="en-US" sz="1200" b="1" dirty="0">
                <a:solidFill>
                  <a:srgbClr val="FF0000"/>
                </a:solidFill>
              </a:rPr>
              <a:t>用以促学</a:t>
            </a:r>
          </a:p>
        </p:txBody>
      </p:sp>
    </p:spTree>
    <p:extLst>
      <p:ext uri="{BB962C8B-B14F-4D97-AF65-F5344CB8AC3E}">
        <p14:creationId xmlns:p14="http://schemas.microsoft.com/office/powerpoint/2010/main" val="75954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55424-E018-49A9-8982-B664751D001B}"/>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EAB53B5E-BBD7-49C5-A918-702C95C7FE5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26AB03D-FF1D-4130-B12E-892B6D186E84}"/>
              </a:ext>
            </a:extLst>
          </p:cNvPr>
          <p:cNvSpPr>
            <a:spLocks noGrp="1"/>
          </p:cNvSpPr>
          <p:nvPr>
            <p:ph type="dt" sz="half" idx="10"/>
          </p:nvPr>
        </p:nvSpPr>
        <p:spPr/>
        <p:txBody>
          <a:bodyPr/>
          <a:lstStyle/>
          <a:p>
            <a:pPr>
              <a:defRPr/>
            </a:pPr>
            <a:endParaRPr lang="en-US" altLang="zh-CN"/>
          </a:p>
        </p:txBody>
      </p:sp>
      <p:sp>
        <p:nvSpPr>
          <p:cNvPr id="5" name="页脚占位符 4">
            <a:extLst>
              <a:ext uri="{FF2B5EF4-FFF2-40B4-BE49-F238E27FC236}">
                <a16:creationId xmlns:a16="http://schemas.microsoft.com/office/drawing/2014/main" id="{6D5E8402-26FE-4763-A19F-D92799BC2255}"/>
              </a:ext>
            </a:extLst>
          </p:cNvPr>
          <p:cNvSpPr>
            <a:spLocks noGrp="1"/>
          </p:cNvSpPr>
          <p:nvPr>
            <p:ph type="ftr" sz="quarter" idx="11"/>
          </p:nvPr>
        </p:nvSpPr>
        <p:spPr/>
        <p:txBody>
          <a:bodyPr/>
          <a:lstStyle/>
          <a:p>
            <a:pPr>
              <a:defRPr/>
            </a:pPr>
            <a:endParaRPr lang="en-US" altLang="zh-CN"/>
          </a:p>
        </p:txBody>
      </p:sp>
      <p:sp>
        <p:nvSpPr>
          <p:cNvPr id="6" name="灯片编号占位符 5">
            <a:extLst>
              <a:ext uri="{FF2B5EF4-FFF2-40B4-BE49-F238E27FC236}">
                <a16:creationId xmlns:a16="http://schemas.microsoft.com/office/drawing/2014/main" id="{B3552344-1C02-4A4D-8942-72C8620F55B0}"/>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3664636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0E6A3D-BA96-4D46-B182-A9B7A8A0C4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83BD51D-23CB-43CE-B9AC-78FB4A399CDC}"/>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3CEEDAD-13A7-4B23-9AC4-111DC60C0D63}"/>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CC8EC3B-D164-40C4-8100-96D6EA1DBC9E}"/>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CC29BF1A-2C1A-4234-98D8-0683497E8287}"/>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C23CB6C9-DBC6-4D55-84AC-4E06760FC078}"/>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316791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BFC8F6-B532-4C6C-8912-B5EB8E03A425}"/>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057349F-7CAD-4218-80A8-F8A12F730386}"/>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1845B597-02C8-4CDA-9B76-D370622A8C92}"/>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CB4FE59-E736-4CB1-ABC0-96CFBE7FEB1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10FC8F2A-F3F6-4BC9-9BFA-5888CC3341D6}"/>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1A0C611-5C70-4768-B7BB-993351C7DE3E}"/>
              </a:ext>
            </a:extLst>
          </p:cNvPr>
          <p:cNvSpPr>
            <a:spLocks noGrp="1"/>
          </p:cNvSpPr>
          <p:nvPr>
            <p:ph type="dt" sz="half" idx="10"/>
          </p:nvPr>
        </p:nvSpPr>
        <p:spPr/>
        <p:txBody>
          <a:bodyPr/>
          <a:lstStyle/>
          <a:p>
            <a:pPr>
              <a:defRPr/>
            </a:pPr>
            <a:endParaRPr lang="en-US" altLang="zh-CN"/>
          </a:p>
        </p:txBody>
      </p:sp>
      <p:sp>
        <p:nvSpPr>
          <p:cNvPr id="8" name="页脚占位符 7">
            <a:extLst>
              <a:ext uri="{FF2B5EF4-FFF2-40B4-BE49-F238E27FC236}">
                <a16:creationId xmlns:a16="http://schemas.microsoft.com/office/drawing/2014/main" id="{EA63AFC5-6845-455C-B14E-601472B4DFEF}"/>
              </a:ext>
            </a:extLst>
          </p:cNvPr>
          <p:cNvSpPr>
            <a:spLocks noGrp="1"/>
          </p:cNvSpPr>
          <p:nvPr>
            <p:ph type="ftr" sz="quarter" idx="11"/>
          </p:nvPr>
        </p:nvSpPr>
        <p:spPr/>
        <p:txBody>
          <a:bodyPr/>
          <a:lstStyle/>
          <a:p>
            <a:pPr>
              <a:defRPr/>
            </a:pPr>
            <a:endParaRPr lang="en-US" altLang="zh-CN"/>
          </a:p>
        </p:txBody>
      </p:sp>
      <p:sp>
        <p:nvSpPr>
          <p:cNvPr id="9" name="灯片编号占位符 8">
            <a:extLst>
              <a:ext uri="{FF2B5EF4-FFF2-40B4-BE49-F238E27FC236}">
                <a16:creationId xmlns:a16="http://schemas.microsoft.com/office/drawing/2014/main" id="{47BA31D9-7A1C-4E55-B02F-EF5B73FB366F}"/>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3921234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01F816-BC08-4DF0-AC6A-A85BA8B28FD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1F898BA-A659-40EA-90A8-889AFAC94FF9}"/>
              </a:ext>
            </a:extLst>
          </p:cNvPr>
          <p:cNvSpPr>
            <a:spLocks noGrp="1"/>
          </p:cNvSpPr>
          <p:nvPr>
            <p:ph type="dt" sz="half" idx="10"/>
          </p:nvPr>
        </p:nvSpPr>
        <p:spPr/>
        <p:txBody>
          <a:bodyPr/>
          <a:lstStyle/>
          <a:p>
            <a:pPr>
              <a:defRPr/>
            </a:pPr>
            <a:endParaRPr lang="en-US" altLang="zh-CN"/>
          </a:p>
        </p:txBody>
      </p:sp>
      <p:sp>
        <p:nvSpPr>
          <p:cNvPr id="4" name="页脚占位符 3">
            <a:extLst>
              <a:ext uri="{FF2B5EF4-FFF2-40B4-BE49-F238E27FC236}">
                <a16:creationId xmlns:a16="http://schemas.microsoft.com/office/drawing/2014/main" id="{9E0A6F61-3C28-40E5-8B17-BFB0B6B2A0A9}"/>
              </a:ext>
            </a:extLst>
          </p:cNvPr>
          <p:cNvSpPr>
            <a:spLocks noGrp="1"/>
          </p:cNvSpPr>
          <p:nvPr>
            <p:ph type="ftr" sz="quarter" idx="11"/>
          </p:nvPr>
        </p:nvSpPr>
        <p:spPr/>
        <p:txBody>
          <a:bodyPr/>
          <a:lstStyle/>
          <a:p>
            <a:pPr>
              <a:defRPr/>
            </a:pPr>
            <a:endParaRPr lang="en-US" altLang="zh-CN"/>
          </a:p>
        </p:txBody>
      </p:sp>
      <p:sp>
        <p:nvSpPr>
          <p:cNvPr id="5" name="灯片编号占位符 4">
            <a:extLst>
              <a:ext uri="{FF2B5EF4-FFF2-40B4-BE49-F238E27FC236}">
                <a16:creationId xmlns:a16="http://schemas.microsoft.com/office/drawing/2014/main" id="{90FD8237-12D0-4B4A-AD3D-39C4D93D7DD0}"/>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1830196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736C5AB-127D-40E5-BF1E-542B3B1A1D0C}"/>
              </a:ext>
            </a:extLst>
          </p:cNvPr>
          <p:cNvSpPr>
            <a:spLocks noGrp="1"/>
          </p:cNvSpPr>
          <p:nvPr>
            <p:ph type="dt" sz="half" idx="10"/>
          </p:nvPr>
        </p:nvSpPr>
        <p:spPr/>
        <p:txBody>
          <a:bodyPr/>
          <a:lstStyle/>
          <a:p>
            <a:pPr>
              <a:defRPr/>
            </a:pPr>
            <a:endParaRPr lang="en-US" altLang="zh-CN"/>
          </a:p>
        </p:txBody>
      </p:sp>
      <p:sp>
        <p:nvSpPr>
          <p:cNvPr id="3" name="页脚占位符 2">
            <a:extLst>
              <a:ext uri="{FF2B5EF4-FFF2-40B4-BE49-F238E27FC236}">
                <a16:creationId xmlns:a16="http://schemas.microsoft.com/office/drawing/2014/main" id="{E8DDE40F-4EF9-4EC7-B1F7-DFE6A52A8370}"/>
              </a:ext>
            </a:extLst>
          </p:cNvPr>
          <p:cNvSpPr>
            <a:spLocks noGrp="1"/>
          </p:cNvSpPr>
          <p:nvPr>
            <p:ph type="ftr" sz="quarter" idx="11"/>
          </p:nvPr>
        </p:nvSpPr>
        <p:spPr/>
        <p:txBody>
          <a:bodyPr/>
          <a:lstStyle/>
          <a:p>
            <a:pPr>
              <a:defRPr/>
            </a:pPr>
            <a:endParaRPr lang="en-US" altLang="zh-CN"/>
          </a:p>
        </p:txBody>
      </p:sp>
      <p:sp>
        <p:nvSpPr>
          <p:cNvPr id="4" name="灯片编号占位符 3">
            <a:extLst>
              <a:ext uri="{FF2B5EF4-FFF2-40B4-BE49-F238E27FC236}">
                <a16:creationId xmlns:a16="http://schemas.microsoft.com/office/drawing/2014/main" id="{FF1CA00F-C8AD-4004-967C-C4226E69980C}"/>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3463851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C49BA-123F-4976-959E-EBB2727E70C5}"/>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E7B48AA5-01DA-419E-9B09-868983A3334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1BDC14D6-9661-4766-826E-79015E6FDFF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DE324D7A-C67E-48BC-9925-079F3AE1D2F8}"/>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A7ABFCF7-5413-4E81-92CD-D15D79FBB6BC}"/>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7E6BEE34-75D2-4FB5-B576-A8C2BEA452B2}"/>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3943225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0656F9-1389-4D00-A759-B7EA9384AF14}"/>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687D03BD-1AB4-4CB4-9CF1-302DE56842D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8D9CB3BA-406D-449C-925A-3756AB2A9D7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96F98159-F49B-45F1-93E1-BFC370549E47}"/>
              </a:ext>
            </a:extLst>
          </p:cNvPr>
          <p:cNvSpPr>
            <a:spLocks noGrp="1"/>
          </p:cNvSpPr>
          <p:nvPr>
            <p:ph type="dt" sz="half" idx="10"/>
          </p:nvPr>
        </p:nvSpPr>
        <p:spPr/>
        <p:txBody>
          <a:bodyPr/>
          <a:lstStyle/>
          <a:p>
            <a:pPr>
              <a:defRPr/>
            </a:pPr>
            <a:endParaRPr lang="en-US" altLang="zh-CN"/>
          </a:p>
        </p:txBody>
      </p:sp>
      <p:sp>
        <p:nvSpPr>
          <p:cNvPr id="6" name="页脚占位符 5">
            <a:extLst>
              <a:ext uri="{FF2B5EF4-FFF2-40B4-BE49-F238E27FC236}">
                <a16:creationId xmlns:a16="http://schemas.microsoft.com/office/drawing/2014/main" id="{40F10040-2DA8-459A-BDCA-8D3875D2ED07}"/>
              </a:ext>
            </a:extLst>
          </p:cNvPr>
          <p:cNvSpPr>
            <a:spLocks noGrp="1"/>
          </p:cNvSpPr>
          <p:nvPr>
            <p:ph type="ftr" sz="quarter" idx="11"/>
          </p:nvPr>
        </p:nvSpPr>
        <p:spPr/>
        <p:txBody>
          <a:bodyPr/>
          <a:lstStyle/>
          <a:p>
            <a:pPr>
              <a:defRPr/>
            </a:pPr>
            <a:endParaRPr lang="en-US" altLang="zh-CN"/>
          </a:p>
        </p:txBody>
      </p:sp>
      <p:sp>
        <p:nvSpPr>
          <p:cNvPr id="7" name="灯片编号占位符 6">
            <a:extLst>
              <a:ext uri="{FF2B5EF4-FFF2-40B4-BE49-F238E27FC236}">
                <a16:creationId xmlns:a16="http://schemas.microsoft.com/office/drawing/2014/main" id="{47BA21BC-2152-422C-B131-4C3B7FEB3F13}"/>
              </a:ext>
            </a:extLst>
          </p:cNvPr>
          <p:cNvSpPr>
            <a:spLocks noGrp="1"/>
          </p:cNvSpPr>
          <p:nvPr>
            <p:ph type="sldNum" sz="quarter" idx="12"/>
          </p:nvPr>
        </p:nvSpPr>
        <p:spPr/>
        <p:txBody>
          <a:body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269074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06AD58-B700-4B28-9B0D-CE45CBBD462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46924E5-BC13-46C3-84B4-99BEA8D718C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8B7DA07-6D5C-46ED-8BC8-F155D086AA9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5" name="页脚占位符 4">
            <a:extLst>
              <a:ext uri="{FF2B5EF4-FFF2-40B4-BE49-F238E27FC236}">
                <a16:creationId xmlns:a16="http://schemas.microsoft.com/office/drawing/2014/main" id="{4107C993-7710-4268-96D0-CC1C57B1AD5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zh-CN"/>
          </a:p>
        </p:txBody>
      </p:sp>
      <p:sp>
        <p:nvSpPr>
          <p:cNvPr id="6" name="灯片编号占位符 5">
            <a:extLst>
              <a:ext uri="{FF2B5EF4-FFF2-40B4-BE49-F238E27FC236}">
                <a16:creationId xmlns:a16="http://schemas.microsoft.com/office/drawing/2014/main" id="{8D587737-A219-4004-AB4B-0A144F29E19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8E3BBCF-17EA-4544-B106-DA830F702740}" type="slidenum">
              <a:rPr lang="en-US" altLang="zh-CN" smtClean="0"/>
              <a:pPr>
                <a:defRPr/>
              </a:pPr>
              <a:t>‹#›</a:t>
            </a:fld>
            <a:endParaRPr lang="en-US" altLang="zh-CN"/>
          </a:p>
        </p:txBody>
      </p:sp>
    </p:spTree>
    <p:extLst>
      <p:ext uri="{BB962C8B-B14F-4D97-AF65-F5344CB8AC3E}">
        <p14:creationId xmlns:p14="http://schemas.microsoft.com/office/powerpoint/2010/main" val="326502454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gif"/><Relationship Id="rId5" Type="http://schemas.openxmlformats.org/officeDocument/2006/relationships/image" Target="../media/image14.png"/><Relationship Id="rId4" Type="http://schemas.openxmlformats.org/officeDocument/2006/relationships/image" Target="../media/image13.jpeg"/></Relationships>
</file>

<file path=ppt/slides/_rels/slide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image" Target="../media/image21.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955864" y="1428956"/>
            <a:ext cx="7199300" cy="1632900"/>
          </a:xfrm>
          <a:prstGeom prst="roundRect">
            <a:avLst/>
          </a:prstGeom>
          <a:noFill/>
          <a:ln>
            <a:solidFill>
              <a:srgbClr val="FF9933"/>
            </a:solidFill>
          </a:ln>
        </p:spPr>
        <p:style>
          <a:lnRef idx="2">
            <a:schemeClr val="accent2"/>
          </a:lnRef>
          <a:fillRef idx="1">
            <a:schemeClr val="lt1"/>
          </a:fillRef>
          <a:effectRef idx="0">
            <a:schemeClr val="accent2"/>
          </a:effectRef>
          <a:fontRef idx="minor">
            <a:schemeClr val="dk1"/>
          </a:fontRef>
        </p:style>
        <p:txBody>
          <a:bodyPr anchor="ctr"/>
          <a:lstStyle/>
          <a:p>
            <a:pPr marL="342900" indent="-342900" algn="ctr">
              <a:spcBef>
                <a:spcPts val="0"/>
              </a:spcBef>
              <a:spcAft>
                <a:spcPts val="1200"/>
              </a:spcAft>
              <a:defRPr/>
            </a:pPr>
            <a:r>
              <a:rPr lang="en-US" altLang="zh-CN" sz="2800" b="1" dirty="0">
                <a:solidFill>
                  <a:srgbClr val="00B050"/>
                </a:solidFill>
                <a:latin typeface="黑体" pitchFamily="2" charset="-122"/>
                <a:ea typeface="黑体" pitchFamily="2" charset="-122"/>
              </a:rPr>
              <a:t>《</a:t>
            </a:r>
            <a:r>
              <a:rPr lang="zh-CN" altLang="en-US" sz="2800" b="1" dirty="0">
                <a:solidFill>
                  <a:srgbClr val="00B050"/>
                </a:solidFill>
                <a:latin typeface="黑体" pitchFamily="2" charset="-122"/>
                <a:ea typeface="黑体" pitchFamily="2" charset="-122"/>
              </a:rPr>
              <a:t>数据库原理及应用</a:t>
            </a:r>
            <a:r>
              <a:rPr lang="en-US" altLang="zh-CN" sz="2800" b="1" dirty="0">
                <a:solidFill>
                  <a:srgbClr val="00B050"/>
                </a:solidFill>
                <a:latin typeface="黑体" pitchFamily="2" charset="-122"/>
                <a:ea typeface="黑体" pitchFamily="2" charset="-122"/>
              </a:rPr>
              <a:t>》</a:t>
            </a:r>
          </a:p>
          <a:p>
            <a:pPr marL="342900" indent="-342900" algn="ctr">
              <a:spcBef>
                <a:spcPct val="20000"/>
              </a:spcBef>
              <a:defRPr/>
            </a:pPr>
            <a:r>
              <a:rPr lang="zh-CN" altLang="en-US" sz="4400" b="1" dirty="0">
                <a:solidFill>
                  <a:srgbClr val="FF0000"/>
                </a:solidFill>
              </a:rPr>
              <a:t>第</a:t>
            </a:r>
            <a:r>
              <a:rPr lang="en-US" altLang="zh-CN" sz="4400" b="1" dirty="0">
                <a:solidFill>
                  <a:srgbClr val="FF0000"/>
                </a:solidFill>
              </a:rPr>
              <a:t>2</a:t>
            </a:r>
            <a:r>
              <a:rPr lang="zh-CN" altLang="en-US" sz="4400" b="1" dirty="0">
                <a:solidFill>
                  <a:srgbClr val="FF0000"/>
                </a:solidFill>
              </a:rPr>
              <a:t>章 关系数据模型</a:t>
            </a:r>
          </a:p>
        </p:txBody>
      </p:sp>
      <p:pic>
        <p:nvPicPr>
          <p:cNvPr id="7176" name="Picture 3"/>
          <p:cNvPicPr>
            <a:picLocks noChangeAspect="1" noChangeArrowheads="1"/>
          </p:cNvPicPr>
          <p:nvPr/>
        </p:nvPicPr>
        <p:blipFill>
          <a:blip r:embed="rId2"/>
          <a:srcRect/>
          <a:stretch>
            <a:fillRect/>
          </a:stretch>
        </p:blipFill>
        <p:spPr bwMode="auto">
          <a:xfrm>
            <a:off x="941388" y="0"/>
            <a:ext cx="2798762" cy="868363"/>
          </a:xfrm>
          <a:prstGeom prst="rect">
            <a:avLst/>
          </a:prstGeom>
          <a:noFill/>
          <a:ln w="9525">
            <a:noFill/>
            <a:miter lim="800000"/>
            <a:headEnd/>
            <a:tailEnd/>
          </a:ln>
        </p:spPr>
      </p:pic>
      <p:pic>
        <p:nvPicPr>
          <p:cNvPr id="7177" name="Picture 3"/>
          <p:cNvPicPr>
            <a:picLocks noChangeAspect="1" noChangeArrowheads="1"/>
          </p:cNvPicPr>
          <p:nvPr/>
        </p:nvPicPr>
        <p:blipFill>
          <a:blip r:embed="rId2"/>
          <a:srcRect/>
          <a:stretch>
            <a:fillRect/>
          </a:stretch>
        </p:blipFill>
        <p:spPr bwMode="auto">
          <a:xfrm>
            <a:off x="3711575" y="0"/>
            <a:ext cx="2873375" cy="868363"/>
          </a:xfrm>
          <a:prstGeom prst="rect">
            <a:avLst/>
          </a:prstGeom>
          <a:noFill/>
          <a:ln w="9525">
            <a:noFill/>
            <a:miter lim="800000"/>
            <a:headEnd/>
            <a:tailEnd/>
          </a:ln>
        </p:spPr>
      </p:pic>
    </p:spTree>
    <p:extLst>
      <p:ext uri="{BB962C8B-B14F-4D97-AF65-F5344CB8AC3E}">
        <p14:creationId xmlns:p14="http://schemas.microsoft.com/office/powerpoint/2010/main" val="1015677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914400" y="1206500"/>
            <a:ext cx="7315200" cy="899391"/>
          </a:xfrm>
          <a:prstGeom prst="roundRect">
            <a:avLst/>
          </a:prstGeom>
          <a:noFill/>
          <a:ln>
            <a:solidFill>
              <a:srgbClr val="FF9933"/>
            </a:solidFill>
          </a:ln>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实现将现实世界抽象为信息世界的是（   ）</a:t>
            </a:r>
          </a:p>
        </p:txBody>
      </p:sp>
      <p:sp>
        <p:nvSpPr>
          <p:cNvPr id="6" name="文本框 5"/>
          <p:cNvSpPr txBox="1"/>
          <p:nvPr>
            <p:custDataLst>
              <p:tags r:id="rId3"/>
            </p:custDataLst>
          </p:nvPr>
        </p:nvSpPr>
        <p:spPr>
          <a:xfrm>
            <a:off x="1828800" y="2311631"/>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物理模型</a:t>
            </a:r>
          </a:p>
        </p:txBody>
      </p:sp>
      <p:sp>
        <p:nvSpPr>
          <p:cNvPr id="7" name="文本框 6"/>
          <p:cNvSpPr txBox="1"/>
          <p:nvPr>
            <p:custDataLst>
              <p:tags r:id="rId4"/>
            </p:custDataLst>
          </p:nvPr>
        </p:nvSpPr>
        <p:spPr>
          <a:xfrm>
            <a:off x="1828800" y="3168881"/>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概念模型</a:t>
            </a:r>
          </a:p>
        </p:txBody>
      </p:sp>
      <p:sp>
        <p:nvSpPr>
          <p:cNvPr id="8" name="文本框 7"/>
          <p:cNvSpPr txBox="1"/>
          <p:nvPr>
            <p:custDataLst>
              <p:tags r:id="rId5"/>
            </p:custDataLst>
          </p:nvPr>
        </p:nvSpPr>
        <p:spPr>
          <a:xfrm>
            <a:off x="1828800" y="4026131"/>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关系模型</a:t>
            </a:r>
          </a:p>
        </p:txBody>
      </p:sp>
      <p:sp>
        <p:nvSpPr>
          <p:cNvPr id="9" name="文本框 8"/>
          <p:cNvSpPr txBox="1"/>
          <p:nvPr>
            <p:custDataLst>
              <p:tags r:id="rId6"/>
            </p:custDataLst>
          </p:nvPr>
        </p:nvSpPr>
        <p:spPr>
          <a:xfrm>
            <a:off x="1828800" y="4883381"/>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逻辑模型</a:t>
            </a:r>
          </a:p>
        </p:txBody>
      </p:sp>
      <p:sp>
        <p:nvSpPr>
          <p:cNvPr id="10" name="椭圆 9"/>
          <p:cNvSpPr>
            <a:spLocks noChangeAspect="1"/>
          </p:cNvSpPr>
          <p:nvPr>
            <p:custDataLst>
              <p:tags r:id="rId7"/>
            </p:custDataLst>
          </p:nvPr>
        </p:nvSpPr>
        <p:spPr>
          <a:xfrm>
            <a:off x="1114425" y="2375924"/>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8"/>
            </p:custDataLst>
          </p:nvPr>
        </p:nvSpPr>
        <p:spPr>
          <a:xfrm>
            <a:off x="1114425" y="3233174"/>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p:cNvSpPr>
            <a:spLocks noChangeAspect="1"/>
          </p:cNvSpPr>
          <p:nvPr>
            <p:custDataLst>
              <p:tags r:id="rId9"/>
            </p:custDataLst>
          </p:nvPr>
        </p:nvSpPr>
        <p:spPr>
          <a:xfrm>
            <a:off x="1114425" y="4090424"/>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p:cNvSpPr>
            <a:spLocks noChangeAspect="1"/>
          </p:cNvSpPr>
          <p:nvPr>
            <p:custDataLst>
              <p:tags r:id="rId10"/>
            </p:custDataLst>
          </p:nvPr>
        </p:nvSpPr>
        <p:spPr>
          <a:xfrm>
            <a:off x="1114425" y="4947674"/>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1" name="AutoShape 10">
            <a:extLst>
              <a:ext uri="{FF2B5EF4-FFF2-40B4-BE49-F238E27FC236}">
                <a16:creationId xmlns:a16="http://schemas.microsoft.com/office/drawing/2014/main" id="{E1AECE31-83F6-466C-A433-F421BBBC6ACF}"/>
              </a:ext>
            </a:extLst>
          </p:cNvPr>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p>
        </p:txBody>
      </p:sp>
    </p:spTree>
    <p:custDataLst>
      <p:tags r:id="rId1"/>
    </p:custDataLst>
    <p:extLst>
      <p:ext uri="{BB962C8B-B14F-4D97-AF65-F5344CB8AC3E}">
        <p14:creationId xmlns:p14="http://schemas.microsoft.com/office/powerpoint/2010/main" val="3181943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1392238" y="1214438"/>
            <a:ext cx="7751762" cy="4830762"/>
          </a:xfrm>
          <a:prstGeom prst="rect">
            <a:avLst/>
          </a:prstGeom>
        </p:spPr>
        <p:txBody>
          <a:bodyPr/>
          <a:lstStyle/>
          <a:p>
            <a:r>
              <a:rPr lang="zh-CN" altLang="en-US" sz="2400" dirty="0"/>
              <a:t>数据结构</a:t>
            </a:r>
          </a:p>
          <a:p>
            <a:r>
              <a:rPr lang="zh-CN" altLang="en-US" sz="2400" dirty="0"/>
              <a:t>数据操作</a:t>
            </a:r>
          </a:p>
          <a:p>
            <a:r>
              <a:rPr lang="zh-CN" altLang="en-US" sz="2400" dirty="0"/>
              <a:t>数据的约束条件</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三要素</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1392238" y="1214438"/>
            <a:ext cx="7751762" cy="3219450"/>
          </a:xfrm>
          <a:prstGeom prst="rect">
            <a:avLst/>
          </a:prstGeom>
        </p:spPr>
        <p:txBody>
          <a:bodyPr/>
          <a:lstStyle/>
          <a:p>
            <a:r>
              <a:rPr lang="zh-CN" altLang="en-US" sz="2400" dirty="0"/>
              <a:t>数据结构</a:t>
            </a:r>
            <a:endParaRPr lang="en-US" altLang="zh-CN" sz="2400" dirty="0"/>
          </a:p>
          <a:p>
            <a:pPr lvl="1"/>
            <a:r>
              <a:rPr lang="zh-CN" altLang="en-US" sz="2000" b="1" dirty="0"/>
              <a:t>与数据类型、内容、性质有关的对象，如关系模型中的域、属性、关系等 </a:t>
            </a:r>
          </a:p>
          <a:p>
            <a:pPr lvl="1"/>
            <a:r>
              <a:rPr lang="zh-CN" altLang="en-US" sz="2000" b="1" dirty="0"/>
              <a:t>与数据之间联系有关的对象。</a:t>
            </a:r>
          </a:p>
          <a:p>
            <a:pPr lvl="1"/>
            <a:r>
              <a:rPr lang="zh-CN" altLang="en-US" sz="2000" b="1" dirty="0"/>
              <a:t>数据结构是对系统</a:t>
            </a:r>
            <a:r>
              <a:rPr lang="zh-CN" altLang="en-US" sz="2000" b="1" dirty="0">
                <a:solidFill>
                  <a:srgbClr val="FF0000"/>
                </a:solidFill>
              </a:rPr>
              <a:t>静态特征</a:t>
            </a:r>
            <a:r>
              <a:rPr lang="zh-CN" altLang="en-US" sz="2000" b="1" dirty="0"/>
              <a:t>的描述。 </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三要素</a:t>
            </a:r>
          </a:p>
        </p:txBody>
      </p:sp>
      <p:sp>
        <p:nvSpPr>
          <p:cNvPr id="6" name="AutoShape 10"/>
          <p:cNvSpPr>
            <a:spLocks noChangeArrowheads="1"/>
          </p:cNvSpPr>
          <p:nvPr/>
        </p:nvSpPr>
        <p:spPr bwMode="gray">
          <a:xfrm>
            <a:off x="4618826" y="109184"/>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数据结构</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1392238" y="1214438"/>
            <a:ext cx="7751762" cy="3551237"/>
          </a:xfrm>
          <a:prstGeom prst="rect">
            <a:avLst/>
          </a:prstGeom>
        </p:spPr>
        <p:txBody>
          <a:bodyPr/>
          <a:lstStyle/>
          <a:p>
            <a:r>
              <a:rPr lang="zh-CN" altLang="en-US" sz="2400" dirty="0"/>
              <a:t>数据操作</a:t>
            </a:r>
            <a:endParaRPr lang="en-US" altLang="zh-CN" sz="2400" dirty="0"/>
          </a:p>
          <a:p>
            <a:pPr lvl="1"/>
            <a:r>
              <a:rPr lang="zh-CN" altLang="en-US" sz="2000" b="1" dirty="0"/>
              <a:t>数据操作是指对数据库中各种对象的实例允许执行的操作的集合，包括操作及有关的操作规则。</a:t>
            </a:r>
          </a:p>
          <a:p>
            <a:pPr lvl="1"/>
            <a:r>
              <a:rPr lang="zh-CN" altLang="en-US" sz="2000" b="1" dirty="0"/>
              <a:t>数据库主要有检索和更新（包括插入、删除、修改）两大类操作。</a:t>
            </a:r>
          </a:p>
          <a:p>
            <a:pPr lvl="1"/>
            <a:r>
              <a:rPr lang="zh-CN" altLang="en-US" sz="2000" b="1" dirty="0"/>
              <a:t>数据模型必须定义这些操作的确切含义、操作符号、操作规则（如优先级）及实现操作的语言。	</a:t>
            </a:r>
          </a:p>
          <a:p>
            <a:pPr lvl="1"/>
            <a:r>
              <a:rPr lang="zh-CN" altLang="en-US" sz="2000" b="1" dirty="0"/>
              <a:t>数据操作是对系统</a:t>
            </a:r>
            <a:r>
              <a:rPr lang="zh-CN" altLang="en-US" sz="2000" b="1" dirty="0">
                <a:solidFill>
                  <a:srgbClr val="FF0000"/>
                </a:solidFill>
              </a:rPr>
              <a:t>动态特性</a:t>
            </a:r>
            <a:r>
              <a:rPr lang="zh-CN" altLang="en-US" sz="2000" b="1" dirty="0"/>
              <a:t>的描述。</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三要素</a:t>
            </a:r>
          </a:p>
        </p:txBody>
      </p:sp>
      <p:sp>
        <p:nvSpPr>
          <p:cNvPr id="6" name="AutoShape 10"/>
          <p:cNvSpPr>
            <a:spLocks noChangeArrowheads="1"/>
          </p:cNvSpPr>
          <p:nvPr/>
        </p:nvSpPr>
        <p:spPr bwMode="gray">
          <a:xfrm>
            <a:off x="4618826" y="109184"/>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1392238" y="1092200"/>
            <a:ext cx="7751762" cy="5049838"/>
          </a:xfrm>
          <a:prstGeom prst="rect">
            <a:avLst/>
          </a:prstGeom>
        </p:spPr>
        <p:txBody>
          <a:bodyPr/>
          <a:lstStyle/>
          <a:p>
            <a:pPr>
              <a:spcBef>
                <a:spcPts val="0"/>
              </a:spcBef>
              <a:spcAft>
                <a:spcPts val="1200"/>
              </a:spcAft>
            </a:pPr>
            <a:r>
              <a:rPr lang="zh-CN" altLang="en-US" sz="2400" dirty="0"/>
              <a:t>数据约束条件</a:t>
            </a:r>
            <a:endParaRPr lang="en-US" altLang="zh-CN" sz="2400" dirty="0"/>
          </a:p>
          <a:p>
            <a:pPr lvl="1">
              <a:lnSpc>
                <a:spcPct val="110000"/>
              </a:lnSpc>
              <a:spcBef>
                <a:spcPts val="0"/>
              </a:spcBef>
            </a:pPr>
            <a:r>
              <a:rPr lang="zh-CN" altLang="en-US" sz="2000" b="1" dirty="0"/>
              <a:t>数据的约束条件是一组</a:t>
            </a:r>
            <a:r>
              <a:rPr lang="zh-CN" altLang="en-US" sz="2000" b="1" dirty="0">
                <a:solidFill>
                  <a:srgbClr val="00B050"/>
                </a:solidFill>
              </a:rPr>
              <a:t>完整性规则的集合</a:t>
            </a:r>
            <a:r>
              <a:rPr lang="zh-CN" altLang="en-US" sz="2000" b="1" dirty="0"/>
              <a:t>。</a:t>
            </a:r>
          </a:p>
          <a:p>
            <a:pPr lvl="1">
              <a:lnSpc>
                <a:spcPct val="110000"/>
              </a:lnSpc>
              <a:spcBef>
                <a:spcPts val="0"/>
              </a:spcBef>
            </a:pPr>
            <a:r>
              <a:rPr lang="zh-CN" altLang="en-US" sz="2000" b="1" dirty="0"/>
              <a:t>完整性规则是指给定的数据模型中的数据及其联系所具有的制约和依存规则，用以限定符合数据模型的数据库状态及状态的变化，以保证数据的正确、有效、相容。</a:t>
            </a:r>
          </a:p>
          <a:p>
            <a:pPr lvl="1">
              <a:lnSpc>
                <a:spcPct val="110000"/>
              </a:lnSpc>
              <a:spcBef>
                <a:spcPts val="0"/>
              </a:spcBef>
            </a:pPr>
            <a:r>
              <a:rPr lang="zh-CN" altLang="en-US" sz="2000" b="1" dirty="0"/>
              <a:t>在关系模型中，任何关系必须满足</a:t>
            </a:r>
            <a:r>
              <a:rPr lang="zh-CN" altLang="en-US" sz="2000" b="1" dirty="0">
                <a:solidFill>
                  <a:srgbClr val="FF0000"/>
                </a:solidFill>
              </a:rPr>
              <a:t>实体完整性</a:t>
            </a:r>
            <a:r>
              <a:rPr lang="zh-CN" altLang="en-US" sz="2000" b="1" dirty="0"/>
              <a:t>和</a:t>
            </a:r>
            <a:r>
              <a:rPr lang="zh-CN" altLang="en-US" sz="2000" b="1" dirty="0">
                <a:solidFill>
                  <a:srgbClr val="FF0000"/>
                </a:solidFill>
              </a:rPr>
              <a:t>参照完整性</a:t>
            </a:r>
            <a:r>
              <a:rPr lang="zh-CN" altLang="en-US" sz="2000" b="1" dirty="0"/>
              <a:t>两个条件。</a:t>
            </a:r>
          </a:p>
          <a:p>
            <a:pPr lvl="1">
              <a:lnSpc>
                <a:spcPct val="110000"/>
              </a:lnSpc>
              <a:spcBef>
                <a:spcPts val="0"/>
              </a:spcBef>
            </a:pPr>
            <a:r>
              <a:rPr lang="zh-CN" altLang="en-US" sz="2000" b="1" dirty="0"/>
              <a:t>提供定义完整性约束条件的机制，</a:t>
            </a:r>
            <a:r>
              <a:rPr lang="zh-CN" altLang="en-US" sz="2000" b="1" dirty="0">
                <a:solidFill>
                  <a:srgbClr val="FF0000"/>
                </a:solidFill>
              </a:rPr>
              <a:t>自定义完整性</a:t>
            </a:r>
            <a:r>
              <a:rPr lang="zh-CN" altLang="en-US" sz="2000" b="1" dirty="0"/>
              <a:t>，以反映具体应用所涉及的数据必须遵守的特定的语义约束条件。</a:t>
            </a:r>
            <a:endParaRPr lang="en-US" altLang="zh-CN" sz="2000" b="1" dirty="0"/>
          </a:p>
          <a:p>
            <a:pPr lvl="2">
              <a:lnSpc>
                <a:spcPct val="110000"/>
              </a:lnSpc>
              <a:spcBef>
                <a:spcPts val="0"/>
              </a:spcBef>
            </a:pPr>
            <a:r>
              <a:rPr lang="zh-CN" altLang="en-US" sz="1600" b="1" dirty="0"/>
              <a:t>例如，在医院的数据库中规定医生的年龄在</a:t>
            </a:r>
            <a:r>
              <a:rPr lang="en-US" altLang="zh-CN" sz="1600" b="1" dirty="0"/>
              <a:t>18</a:t>
            </a:r>
            <a:r>
              <a:rPr lang="zh-CN" altLang="en-US" sz="1600" b="1" dirty="0"/>
              <a:t>到</a:t>
            </a:r>
            <a:r>
              <a:rPr lang="en-US" altLang="zh-CN" sz="1600" b="1" dirty="0"/>
              <a:t>60</a:t>
            </a:r>
            <a:r>
              <a:rPr lang="zh-CN" altLang="en-US" sz="1600" b="1" dirty="0"/>
              <a:t>岁之间。</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三要素</a:t>
            </a:r>
          </a:p>
        </p:txBody>
      </p:sp>
      <p:sp>
        <p:nvSpPr>
          <p:cNvPr id="6" name="AutoShape 10"/>
          <p:cNvSpPr>
            <a:spLocks noChangeArrowheads="1"/>
          </p:cNvSpPr>
          <p:nvPr/>
        </p:nvSpPr>
        <p:spPr bwMode="gray">
          <a:xfrm>
            <a:off x="4618826" y="109184"/>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约束条件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244600"/>
            <a:ext cx="7751763" cy="3784600"/>
          </a:xfrm>
          <a:prstGeom prst="rect">
            <a:avLst/>
          </a:prstGeom>
        </p:spPr>
        <p:txBody>
          <a:bodyPr/>
          <a:lstStyle/>
          <a:p>
            <a:r>
              <a:rPr lang="zh-CN" altLang="en-US" dirty="0"/>
              <a:t>层次模型 </a:t>
            </a:r>
          </a:p>
          <a:p>
            <a:r>
              <a:rPr lang="zh-CN" altLang="en-US" dirty="0"/>
              <a:t>网状模型 </a:t>
            </a:r>
          </a:p>
          <a:p>
            <a:r>
              <a:rPr lang="zh-CN" altLang="en-US" dirty="0"/>
              <a:t>关系模型 </a:t>
            </a:r>
          </a:p>
          <a:p>
            <a:r>
              <a:rPr lang="zh-CN" altLang="en-US" dirty="0"/>
              <a:t>面向对象模型</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发展过程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793875"/>
            <a:ext cx="4333875" cy="2706688"/>
          </a:xfrm>
          <a:prstGeom prst="rect">
            <a:avLst/>
          </a:prstGeom>
        </p:spPr>
        <p:txBody>
          <a:bodyPr/>
          <a:lstStyle/>
          <a:p>
            <a:pPr lvl="1"/>
            <a:r>
              <a:rPr lang="zh-CN" altLang="en-US" sz="2000" b="1" dirty="0"/>
              <a:t>层次模型用</a:t>
            </a:r>
            <a:r>
              <a:rPr lang="zh-CN" altLang="en-US" sz="2000" b="1" dirty="0">
                <a:solidFill>
                  <a:srgbClr val="FF0000"/>
                </a:solidFill>
              </a:rPr>
              <a:t>树形结构</a:t>
            </a:r>
            <a:r>
              <a:rPr lang="zh-CN" altLang="en-US" sz="2000" b="1" dirty="0"/>
              <a:t>来表示各类</a:t>
            </a:r>
            <a:r>
              <a:rPr lang="zh-CN" altLang="en-US" sz="2000" b="1" dirty="0">
                <a:solidFill>
                  <a:srgbClr val="0070C0"/>
                </a:solidFill>
              </a:rPr>
              <a:t>实体及实体间的联系</a:t>
            </a:r>
            <a:r>
              <a:rPr lang="zh-CN" altLang="en-US" sz="2000" b="1" dirty="0"/>
              <a:t>。</a:t>
            </a:r>
          </a:p>
          <a:p>
            <a:pPr lvl="1"/>
            <a:r>
              <a:rPr lang="zh-CN" altLang="en-US" sz="2000" b="1" dirty="0"/>
              <a:t>有且只有一个结点没有双亲结点，这个结点称为</a:t>
            </a:r>
            <a:r>
              <a:rPr lang="zh-CN" altLang="en-US" sz="2000" b="1" dirty="0">
                <a:solidFill>
                  <a:srgbClr val="FF0000"/>
                </a:solidFill>
              </a:rPr>
              <a:t>根结点</a:t>
            </a:r>
            <a:r>
              <a:rPr lang="zh-CN" altLang="en-US" sz="2000" b="1" dirty="0"/>
              <a:t>；</a:t>
            </a:r>
          </a:p>
          <a:p>
            <a:pPr lvl="1"/>
            <a:r>
              <a:rPr lang="zh-CN" altLang="en-US" sz="2000" b="1" dirty="0"/>
              <a:t>根以外的其他结点有且</a:t>
            </a:r>
            <a:r>
              <a:rPr lang="zh-CN" altLang="en-US" sz="2000" b="1" dirty="0">
                <a:solidFill>
                  <a:srgbClr val="0070C0"/>
                </a:solidFill>
              </a:rPr>
              <a:t>只有一个双亲结点</a:t>
            </a:r>
            <a:r>
              <a:rPr lang="zh-CN" altLang="en-US" sz="2000" b="1" dirty="0"/>
              <a:t>。</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发展过程</a:t>
            </a:r>
          </a:p>
        </p:txBody>
      </p:sp>
      <p:sp>
        <p:nvSpPr>
          <p:cNvPr id="6" name="AutoShape 10"/>
          <p:cNvSpPr>
            <a:spLocks noChangeArrowheads="1"/>
          </p:cNvSpPr>
          <p:nvPr/>
        </p:nvSpPr>
        <p:spPr bwMode="gray">
          <a:xfrm>
            <a:off x="4618826" y="109184"/>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层次模型</a:t>
            </a:r>
          </a:p>
        </p:txBody>
      </p:sp>
      <p:pic>
        <p:nvPicPr>
          <p:cNvPr id="228" name="图片 227"/>
          <p:cNvPicPr>
            <a:picLocks noChangeAspect="1"/>
          </p:cNvPicPr>
          <p:nvPr/>
        </p:nvPicPr>
        <p:blipFill>
          <a:blip r:embed="rId2"/>
          <a:stretch>
            <a:fillRect/>
          </a:stretch>
        </p:blipFill>
        <p:spPr>
          <a:xfrm>
            <a:off x="4985888" y="1601052"/>
            <a:ext cx="3508214" cy="3092607"/>
          </a:xfrm>
          <a:prstGeom prst="round2DiagRect">
            <a:avLst>
              <a:gd name="adj1" fmla="val 16667"/>
              <a:gd name="adj2" fmla="val 0"/>
            </a:avLst>
          </a:prstGeom>
          <a:ln w="28575" cap="sq">
            <a:solidFill>
              <a:srgbClr val="FF9933"/>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7913"/>
            <a:ext cx="4162425" cy="5049837"/>
          </a:xfrm>
          <a:prstGeom prst="rect">
            <a:avLst/>
          </a:prstGeom>
        </p:spPr>
        <p:txBody>
          <a:bodyPr/>
          <a:lstStyle/>
          <a:p>
            <a:pPr lvl="1"/>
            <a:r>
              <a:rPr lang="zh-CN" altLang="en-US" dirty="0"/>
              <a:t>层次模型优点</a:t>
            </a:r>
            <a:endParaRPr lang="en-US" altLang="zh-CN" dirty="0"/>
          </a:p>
          <a:p>
            <a:pPr lvl="2"/>
            <a:r>
              <a:rPr lang="zh-CN" altLang="en-US" dirty="0"/>
              <a:t>概念简单</a:t>
            </a:r>
          </a:p>
          <a:p>
            <a:pPr lvl="2"/>
            <a:r>
              <a:rPr lang="zh-CN" altLang="en-US" dirty="0"/>
              <a:t>数据库的安全性</a:t>
            </a:r>
          </a:p>
          <a:p>
            <a:pPr lvl="2"/>
            <a:r>
              <a:rPr lang="zh-CN" altLang="en-US" dirty="0"/>
              <a:t>数据独立性</a:t>
            </a:r>
          </a:p>
          <a:p>
            <a:pPr lvl="2"/>
            <a:r>
              <a:rPr lang="zh-CN" altLang="en-US" dirty="0"/>
              <a:t>数据库完整性</a:t>
            </a:r>
          </a:p>
          <a:p>
            <a:pPr lvl="2"/>
            <a:r>
              <a:rPr lang="zh-CN" altLang="en-US" dirty="0"/>
              <a:t>效率高</a:t>
            </a:r>
          </a:p>
          <a:p>
            <a:pPr lvl="1"/>
            <a:r>
              <a:rPr lang="zh-CN" altLang="en-US" dirty="0"/>
              <a:t>层次模型缺点</a:t>
            </a:r>
            <a:endParaRPr lang="en-US" altLang="zh-CN" dirty="0"/>
          </a:p>
          <a:p>
            <a:pPr lvl="2"/>
            <a:r>
              <a:rPr lang="zh-CN" altLang="en-US" dirty="0"/>
              <a:t>实现复杂</a:t>
            </a:r>
          </a:p>
          <a:p>
            <a:pPr lvl="2"/>
            <a:r>
              <a:rPr lang="zh-CN" altLang="en-US" dirty="0"/>
              <a:t>难于管理 </a:t>
            </a:r>
          </a:p>
          <a:p>
            <a:pPr lvl="2"/>
            <a:r>
              <a:rPr lang="zh-CN" altLang="en-US" dirty="0"/>
              <a:t>缺乏结构独立性</a:t>
            </a:r>
          </a:p>
          <a:p>
            <a:pPr lvl="2"/>
            <a:r>
              <a:rPr lang="zh-CN" altLang="en-US" dirty="0"/>
              <a:t>应用程序编写和使用复杂性</a:t>
            </a:r>
          </a:p>
          <a:p>
            <a:pPr lvl="2"/>
            <a:r>
              <a:rPr lang="zh-CN" altLang="en-US" dirty="0"/>
              <a:t>实现的限制</a:t>
            </a:r>
          </a:p>
          <a:p>
            <a:pPr lvl="2"/>
            <a:r>
              <a:rPr lang="zh-CN" altLang="en-US" dirty="0"/>
              <a:t>缺乏标准</a:t>
            </a:r>
          </a:p>
          <a:p>
            <a:pPr lvl="1"/>
            <a:endParaRPr lang="zh-CN" altLang="en-US" dirty="0"/>
          </a:p>
          <a:p>
            <a:pPr lvl="1"/>
            <a:endParaRPr lang="zh-CN" altLang="en-US" dirty="0"/>
          </a:p>
          <a:p>
            <a:pPr lvl="1"/>
            <a:endParaRPr lang="zh-CN" altLang="en-US" dirty="0"/>
          </a:p>
          <a:p>
            <a:pPr lvl="1"/>
            <a:endParaRPr lang="zh-CN" altLang="en-US" dirty="0"/>
          </a:p>
          <a:p>
            <a:pPr lvl="1"/>
            <a:endParaRPr lang="zh-CN" altLang="en-US" dirty="0"/>
          </a:p>
          <a:p>
            <a:pPr lvl="1"/>
            <a:endParaRPr lang="zh-CN" altLang="en-US" dirty="0"/>
          </a:p>
          <a:p>
            <a:pPr lvl="1"/>
            <a:endParaRPr lang="zh-CN" altLang="en-US" dirty="0"/>
          </a:p>
          <a:p>
            <a:pPr lvl="1"/>
            <a:endParaRPr lang="zh-CN" altLang="en-US" dirty="0"/>
          </a:p>
          <a:p>
            <a:pPr lvl="1"/>
            <a:endParaRPr lang="zh-CN" altLang="en-US" dirty="0"/>
          </a:p>
          <a:p>
            <a:pPr lvl="1"/>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发展过程</a:t>
            </a:r>
          </a:p>
        </p:txBody>
      </p:sp>
      <p:sp>
        <p:nvSpPr>
          <p:cNvPr id="6" name="AutoShape 10"/>
          <p:cNvSpPr>
            <a:spLocks noChangeArrowheads="1"/>
          </p:cNvSpPr>
          <p:nvPr/>
        </p:nvSpPr>
        <p:spPr bwMode="gray">
          <a:xfrm>
            <a:off x="4618826" y="109184"/>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层次模型</a:t>
            </a:r>
          </a:p>
        </p:txBody>
      </p:sp>
      <p:pic>
        <p:nvPicPr>
          <p:cNvPr id="229" name="图片 228"/>
          <p:cNvPicPr>
            <a:picLocks noChangeAspect="1"/>
          </p:cNvPicPr>
          <p:nvPr/>
        </p:nvPicPr>
        <p:blipFill>
          <a:blip r:embed="rId2"/>
          <a:stretch>
            <a:fillRect/>
          </a:stretch>
        </p:blipFill>
        <p:spPr>
          <a:xfrm>
            <a:off x="4013674" y="1349715"/>
            <a:ext cx="4914286" cy="3133333"/>
          </a:xfrm>
          <a:prstGeom prst="round2DiagRect">
            <a:avLst>
              <a:gd name="adj1" fmla="val 16667"/>
              <a:gd name="adj2" fmla="val 0"/>
            </a:avLst>
          </a:prstGeom>
          <a:ln w="28575" cap="sq">
            <a:solidFill>
              <a:srgbClr val="FF9933"/>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additive="base">
                                        <p:cTn id="2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 calcmode="lin" valueType="num">
                                      <p:cBhvr additive="base">
                                        <p:cTn id="2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 calcmode="lin" valueType="num">
                                      <p:cBhvr additive="base">
                                        <p:cTn id="3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189038"/>
            <a:ext cx="4400550" cy="4602162"/>
          </a:xfrm>
          <a:prstGeom prst="rect">
            <a:avLst/>
          </a:prstGeom>
        </p:spPr>
        <p:txBody>
          <a:bodyPr/>
          <a:lstStyle/>
          <a:p>
            <a:pPr lvl="1"/>
            <a:r>
              <a:rPr lang="zh-CN" altLang="en-US" sz="2000" b="1" dirty="0"/>
              <a:t>满足下面两个条件的基本层次联系的集合称为网状模型：</a:t>
            </a:r>
          </a:p>
          <a:p>
            <a:pPr lvl="2"/>
            <a:r>
              <a:rPr lang="zh-CN" altLang="en-US" sz="1600" b="1" dirty="0">
                <a:solidFill>
                  <a:srgbClr val="FF0000"/>
                </a:solidFill>
              </a:rPr>
              <a:t>允许一个以上的结点无双亲</a:t>
            </a:r>
          </a:p>
          <a:p>
            <a:pPr lvl="2"/>
            <a:r>
              <a:rPr lang="zh-CN" altLang="en-US" sz="1600" b="1" dirty="0">
                <a:solidFill>
                  <a:srgbClr val="FF0000"/>
                </a:solidFill>
              </a:rPr>
              <a:t>一个结点可以有多于一个的双亲</a:t>
            </a:r>
          </a:p>
          <a:p>
            <a:pPr lvl="1"/>
            <a:r>
              <a:rPr lang="zh-CN" altLang="en-US" sz="2000" b="1" dirty="0"/>
              <a:t>在网状数据模型中，一个联系可以被称为一个</a:t>
            </a:r>
            <a:r>
              <a:rPr lang="zh-CN" altLang="en-US" sz="2000" b="1" dirty="0">
                <a:solidFill>
                  <a:srgbClr val="FF0000"/>
                </a:solidFill>
              </a:rPr>
              <a:t>系</a:t>
            </a:r>
            <a:r>
              <a:rPr lang="zh-CN" altLang="en-US" sz="2000" b="1" dirty="0"/>
              <a:t>。每个系至少由两种记录类型组成：</a:t>
            </a:r>
          </a:p>
          <a:p>
            <a:pPr lvl="2"/>
            <a:r>
              <a:rPr lang="zh-CN" altLang="en-US" sz="1600" b="1" dirty="0"/>
              <a:t>一种等同于层次模型中父节点的</a:t>
            </a:r>
            <a:r>
              <a:rPr lang="zh-CN" altLang="en-US" sz="1600" b="1" dirty="0">
                <a:solidFill>
                  <a:srgbClr val="FF0000"/>
                </a:solidFill>
              </a:rPr>
              <a:t>首记录</a:t>
            </a:r>
            <a:r>
              <a:rPr lang="zh-CN" altLang="en-US" sz="1600" b="1" dirty="0"/>
              <a:t>，</a:t>
            </a:r>
          </a:p>
          <a:p>
            <a:pPr lvl="2"/>
            <a:r>
              <a:rPr lang="zh-CN" altLang="en-US" sz="1600" b="1" dirty="0"/>
              <a:t>另一种等同于层次模型中子节点的</a:t>
            </a:r>
            <a:r>
              <a:rPr lang="zh-CN" altLang="en-US" sz="1600" b="1" dirty="0">
                <a:solidFill>
                  <a:srgbClr val="FF0000"/>
                </a:solidFill>
              </a:rPr>
              <a:t>属记录</a:t>
            </a:r>
            <a:r>
              <a:rPr lang="zh-CN" altLang="en-US" sz="1600" b="1" dirty="0"/>
              <a:t>。</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发展过程</a:t>
            </a:r>
          </a:p>
        </p:txBody>
      </p:sp>
      <p:sp>
        <p:nvSpPr>
          <p:cNvPr id="6" name="AutoShape 10"/>
          <p:cNvSpPr>
            <a:spLocks noChangeArrowheads="1"/>
          </p:cNvSpPr>
          <p:nvPr/>
        </p:nvSpPr>
        <p:spPr bwMode="gray">
          <a:xfrm>
            <a:off x="4618826" y="109184"/>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网状模型</a:t>
            </a:r>
          </a:p>
        </p:txBody>
      </p:sp>
      <p:pic>
        <p:nvPicPr>
          <p:cNvPr id="8" name="图片 7"/>
          <p:cNvPicPr>
            <a:picLocks noChangeAspect="1"/>
          </p:cNvPicPr>
          <p:nvPr/>
        </p:nvPicPr>
        <p:blipFill>
          <a:blip r:embed="rId2"/>
          <a:stretch>
            <a:fillRect/>
          </a:stretch>
        </p:blipFill>
        <p:spPr>
          <a:xfrm>
            <a:off x="4959926" y="1296460"/>
            <a:ext cx="3426793" cy="2657687"/>
          </a:xfrm>
          <a:prstGeom prst="round2DiagRect">
            <a:avLst>
              <a:gd name="adj1" fmla="val 16667"/>
              <a:gd name="adj2" fmla="val 0"/>
            </a:avLst>
          </a:prstGeom>
          <a:ln w="28575" cap="sq">
            <a:solidFill>
              <a:srgbClr val="FF9933"/>
            </a:solidFill>
            <a:miter lim="800000"/>
          </a:ln>
          <a:effectLst>
            <a:outerShdw blurRad="254000" algn="tl" rotWithShape="0">
              <a:srgbClr val="000000">
                <a:alpha val="43000"/>
              </a:srgbClr>
            </a:outerShdw>
          </a:effectLst>
        </p:spPr>
      </p:pic>
      <p:pic>
        <p:nvPicPr>
          <p:cNvPr id="10" name="图片 9"/>
          <p:cNvPicPr>
            <a:picLocks noChangeAspect="1"/>
          </p:cNvPicPr>
          <p:nvPr/>
        </p:nvPicPr>
        <p:blipFill>
          <a:blip r:embed="rId3"/>
          <a:stretch>
            <a:fillRect/>
          </a:stretch>
        </p:blipFill>
        <p:spPr>
          <a:xfrm>
            <a:off x="6764472" y="4234715"/>
            <a:ext cx="2107157" cy="1857528"/>
          </a:xfrm>
          <a:prstGeom prst="round2DiagRect">
            <a:avLst>
              <a:gd name="adj1" fmla="val 16667"/>
              <a:gd name="adj2" fmla="val 0"/>
            </a:avLst>
          </a:prstGeom>
          <a:ln w="28575" cap="sq">
            <a:solidFill>
              <a:srgbClr val="FF9933"/>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xit" presetSubtype="4" fill="hold" nodeType="withEffect">
                                  <p:stCondLst>
                                    <p:cond delay="0"/>
                                  </p:stCondLst>
                                  <p:childTnLst>
                                    <p:anim calcmode="lin" valueType="num">
                                      <p:cBhvr additive="base">
                                        <p:cTn id="24" dur="500"/>
                                        <p:tgtEl>
                                          <p:spTgt spid="10"/>
                                        </p:tgtEl>
                                        <p:attrNameLst>
                                          <p:attrName>ppt_x</p:attrName>
                                        </p:attrNameLst>
                                      </p:cBhvr>
                                      <p:tavLst>
                                        <p:tav tm="0">
                                          <p:val>
                                            <p:strVal val="ppt_x"/>
                                          </p:val>
                                        </p:tav>
                                        <p:tav tm="100000">
                                          <p:val>
                                            <p:strVal val="ppt_x"/>
                                          </p:val>
                                        </p:tav>
                                      </p:tavLst>
                                    </p:anim>
                                    <p:anim calcmode="lin" valueType="num">
                                      <p:cBhvr additive="base">
                                        <p:cTn id="25" dur="500"/>
                                        <p:tgtEl>
                                          <p:spTgt spid="10"/>
                                        </p:tgtEl>
                                        <p:attrNameLst>
                                          <p:attrName>ppt_y</p:attrName>
                                        </p:attrNameLst>
                                      </p:cBhvr>
                                      <p:tavLst>
                                        <p:tav tm="0">
                                          <p:val>
                                            <p:strVal val="ppt_y"/>
                                          </p:val>
                                        </p:tav>
                                        <p:tav tm="100000">
                                          <p:val>
                                            <p:strVal val="1+ppt_h/2"/>
                                          </p:val>
                                        </p:tav>
                                      </p:tavLst>
                                    </p:anim>
                                    <p:set>
                                      <p:cBhvr>
                                        <p:cTn id="26"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7913"/>
            <a:ext cx="4162425" cy="5049837"/>
          </a:xfrm>
          <a:prstGeom prst="rect">
            <a:avLst/>
          </a:prstGeom>
        </p:spPr>
        <p:txBody>
          <a:bodyPr/>
          <a:lstStyle/>
          <a:p>
            <a:pPr lvl="1"/>
            <a:r>
              <a:rPr lang="zh-CN" altLang="en-US" b="1" dirty="0"/>
              <a:t>网状模型优点</a:t>
            </a:r>
            <a:endParaRPr lang="en-US" altLang="zh-CN" b="1" dirty="0"/>
          </a:p>
          <a:p>
            <a:pPr lvl="2"/>
            <a:r>
              <a:rPr lang="zh-CN" altLang="en-US" b="1" dirty="0"/>
              <a:t> 概念简单</a:t>
            </a:r>
          </a:p>
          <a:p>
            <a:pPr lvl="2"/>
            <a:r>
              <a:rPr lang="zh-CN" altLang="en-US" b="1" dirty="0"/>
              <a:t> 数据访问的灵活性</a:t>
            </a:r>
          </a:p>
          <a:p>
            <a:pPr lvl="2"/>
            <a:r>
              <a:rPr lang="zh-CN" altLang="en-US" b="1" dirty="0"/>
              <a:t> 提高了数据库的完整性</a:t>
            </a:r>
          </a:p>
          <a:p>
            <a:pPr lvl="2"/>
            <a:r>
              <a:rPr lang="zh-CN" altLang="en-US" b="1" dirty="0"/>
              <a:t> 数据独立性</a:t>
            </a:r>
          </a:p>
          <a:p>
            <a:pPr lvl="2"/>
            <a:r>
              <a:rPr lang="zh-CN" altLang="en-US" b="1" dirty="0"/>
              <a:t> 符合标准</a:t>
            </a:r>
            <a:endParaRPr lang="en-US" altLang="zh-CN" b="1" dirty="0"/>
          </a:p>
          <a:p>
            <a:pPr lvl="1"/>
            <a:r>
              <a:rPr lang="zh-CN" altLang="en-US" b="1" dirty="0"/>
              <a:t>网状模型缺点</a:t>
            </a:r>
            <a:endParaRPr lang="en-US" altLang="zh-CN" b="1" dirty="0"/>
          </a:p>
          <a:p>
            <a:pPr lvl="2"/>
            <a:r>
              <a:rPr lang="zh-CN" altLang="en-US" b="1" dirty="0"/>
              <a:t>系统复杂性</a:t>
            </a:r>
          </a:p>
          <a:p>
            <a:pPr lvl="2"/>
            <a:r>
              <a:rPr lang="zh-CN" altLang="en-US" b="1" dirty="0"/>
              <a:t>缺乏结构独立性</a:t>
            </a:r>
          </a:p>
          <a:p>
            <a:pPr lvl="1"/>
            <a:endParaRPr lang="zh-CN" altLang="en-US" b="1" dirty="0"/>
          </a:p>
          <a:p>
            <a:pPr lvl="1"/>
            <a:endParaRPr lang="zh-CN" altLang="en-US" b="1" dirty="0"/>
          </a:p>
          <a:p>
            <a:pPr lvl="1"/>
            <a:endParaRPr lang="zh-CN" altLang="en-US" b="1" dirty="0"/>
          </a:p>
          <a:p>
            <a:pPr lvl="1"/>
            <a:endParaRPr lang="zh-CN" altLang="en-US" b="1" dirty="0"/>
          </a:p>
          <a:p>
            <a:pPr lvl="1"/>
            <a:endParaRPr lang="zh-CN" altLang="en-US" b="1" dirty="0"/>
          </a:p>
          <a:p>
            <a:pPr lvl="1"/>
            <a:endParaRPr lang="zh-CN" altLang="en-US" b="1" dirty="0"/>
          </a:p>
          <a:p>
            <a:pPr lvl="1"/>
            <a:endParaRPr lang="zh-CN" altLang="en-US" b="1" dirty="0"/>
          </a:p>
          <a:p>
            <a:pPr lvl="1"/>
            <a:endParaRPr lang="zh-CN" altLang="en-US" b="1" dirty="0"/>
          </a:p>
          <a:p>
            <a:pPr lvl="1"/>
            <a:endParaRPr lang="zh-CN" altLang="en-US" b="1"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发展过程</a:t>
            </a:r>
          </a:p>
        </p:txBody>
      </p:sp>
      <p:sp>
        <p:nvSpPr>
          <p:cNvPr id="6" name="AutoShape 10"/>
          <p:cNvSpPr>
            <a:spLocks noChangeArrowheads="1"/>
          </p:cNvSpPr>
          <p:nvPr/>
        </p:nvSpPr>
        <p:spPr bwMode="gray">
          <a:xfrm>
            <a:off x="4618826" y="109184"/>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网状模型</a:t>
            </a:r>
          </a:p>
        </p:txBody>
      </p:sp>
      <p:pic>
        <p:nvPicPr>
          <p:cNvPr id="8" name="图片 7"/>
          <p:cNvPicPr>
            <a:picLocks noChangeAspect="1"/>
          </p:cNvPicPr>
          <p:nvPr/>
        </p:nvPicPr>
        <p:blipFill>
          <a:blip r:embed="rId2"/>
          <a:stretch>
            <a:fillRect/>
          </a:stretch>
        </p:blipFill>
        <p:spPr>
          <a:xfrm>
            <a:off x="4959926" y="1296460"/>
            <a:ext cx="3426793" cy="2657687"/>
          </a:xfrm>
          <a:prstGeom prst="round2DiagRect">
            <a:avLst>
              <a:gd name="adj1" fmla="val 16667"/>
              <a:gd name="adj2" fmla="val 0"/>
            </a:avLst>
          </a:prstGeom>
          <a:ln w="28575" cap="sq">
            <a:solidFill>
              <a:srgbClr val="FF9933"/>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b="1"/>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77" name="Text Box 64"/>
            <p:cNvSpPr txBox="1">
              <a:spLocks noChangeArrowheads="1"/>
            </p:cNvSpPr>
            <p:nvPr/>
          </p:nvSpPr>
          <p:spPr bwMode="auto">
            <a:xfrm>
              <a:off x="1560"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b="1"/>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p>
          </p:txBody>
        </p:sp>
        <p:sp>
          <p:nvSpPr>
            <p:cNvPr id="9281"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dirty="0">
                  <a:solidFill>
                    <a:srgbClr val="000000"/>
                  </a:solidFill>
                  <a:latin typeface="黑体" pitchFamily="2" charset="-122"/>
                  <a:ea typeface="黑体" pitchFamily="2" charset="-122"/>
                </a:rPr>
                <a:t>  </a:t>
              </a:r>
              <a:r>
                <a:rPr lang="zh-CN" altLang="en-US" sz="2400" b="1" dirty="0">
                  <a:solidFill>
                    <a:srgbClr val="000000"/>
                  </a:solidFill>
                  <a:latin typeface="黑体" pitchFamily="2" charset="-122"/>
                  <a:ea typeface="黑体" pitchFamily="2" charset="-122"/>
                </a:rPr>
                <a:t>数据模型</a:t>
              </a:r>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65" name="Text Box 71"/>
            <p:cNvSpPr txBox="1">
              <a:spLocks noChangeArrowheads="1"/>
            </p:cNvSpPr>
            <p:nvPr/>
          </p:nvSpPr>
          <p:spPr bwMode="auto">
            <a:xfrm>
              <a:off x="1560"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b="1"/>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en-US" altLang="zh-CN" sz="2400" b="1" dirty="0">
                  <a:solidFill>
                    <a:srgbClr val="000000"/>
                  </a:solidFill>
                </a:rPr>
                <a:t>    </a:t>
              </a:r>
              <a:r>
                <a:rPr lang="zh-CN" altLang="en-US" sz="2400" b="1" dirty="0">
                  <a:solidFill>
                    <a:srgbClr val="000000"/>
                  </a:solidFill>
                  <a:latin typeface="黑体" pitchFamily="2" charset="-122"/>
                  <a:ea typeface="黑体" pitchFamily="2" charset="-122"/>
                </a:rPr>
                <a:t>关系数据模型</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b="1"/>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b="1"/>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b="1"/>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53" name="Text Box 169"/>
            <p:cNvSpPr txBox="1">
              <a:spLocks noChangeArrowheads="1"/>
            </p:cNvSpPr>
            <p:nvPr/>
          </p:nvSpPr>
          <p:spPr bwMode="auto">
            <a:xfrm>
              <a:off x="1560"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b="1"/>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b="1"/>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b="1"/>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关系</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6"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b="1"/>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b="1"/>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b="1"/>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b="1"/>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29" name="Text Box 192"/>
            <p:cNvSpPr txBox="1">
              <a:spLocks noChangeArrowheads="1"/>
            </p:cNvSpPr>
            <p:nvPr/>
          </p:nvSpPr>
          <p:spPr bwMode="auto">
            <a:xfrm>
              <a:off x="1560"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b="1"/>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b="1"/>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b="1"/>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rPr>
                <a:t>    </a:t>
              </a:r>
              <a:r>
                <a:rPr lang="zh-CN" altLang="en-US" sz="2400" b="1" dirty="0">
                  <a:solidFill>
                    <a:srgbClr val="000000"/>
                  </a:solidFill>
                  <a:latin typeface="黑体" pitchFamily="2" charset="-122"/>
                  <a:ea typeface="黑体" pitchFamily="2" charset="-122"/>
                </a:rPr>
                <a:t>关系代数</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4</a:t>
              </a:r>
            </a:p>
          </p:txBody>
        </p:sp>
      </p:grpSp>
      <p:grpSp>
        <p:nvGrpSpPr>
          <p:cNvPr id="68" name="Group 212"/>
          <p:cNvGrpSpPr>
            <a:grpSpLocks/>
          </p:cNvGrpSpPr>
          <p:nvPr/>
        </p:nvGrpSpPr>
        <p:grpSpPr bwMode="auto">
          <a:xfrm>
            <a:off x="1546699" y="1307889"/>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7913"/>
            <a:ext cx="8288338" cy="5049837"/>
          </a:xfrm>
          <a:prstGeom prst="rect">
            <a:avLst/>
          </a:prstGeom>
        </p:spPr>
        <p:txBody>
          <a:bodyPr/>
          <a:lstStyle/>
          <a:p>
            <a:pPr lvl="1"/>
            <a:r>
              <a:rPr lang="zh-CN" altLang="en-US" sz="2000" b="1" dirty="0"/>
              <a:t>关系模型是目前最重要的一种数据模型。</a:t>
            </a:r>
            <a:r>
              <a:rPr lang="zh-CN" altLang="en-US" sz="2000" b="1" dirty="0">
                <a:solidFill>
                  <a:srgbClr val="00B050"/>
                </a:solidFill>
              </a:rPr>
              <a:t>关系</a:t>
            </a:r>
            <a:r>
              <a:rPr lang="zh-CN" altLang="en-US" sz="2000" b="1" dirty="0">
                <a:solidFill>
                  <a:srgbClr val="FF0000"/>
                </a:solidFill>
              </a:rPr>
              <a:t>数据库系统</a:t>
            </a:r>
            <a:r>
              <a:rPr lang="zh-CN" altLang="en-US" sz="2000" b="1" dirty="0"/>
              <a:t>采用关系模型作为数据的组织方式。</a:t>
            </a:r>
          </a:p>
          <a:p>
            <a:pPr lvl="1"/>
            <a:r>
              <a:rPr lang="en-US" altLang="zh-CN" sz="2000" b="1" dirty="0" err="1"/>
              <a:t>E.F.Codd</a:t>
            </a:r>
            <a:r>
              <a:rPr lang="zh-CN" altLang="en-US" sz="2000" b="1" dirty="0"/>
              <a:t>提出的关系模型，开创了</a:t>
            </a:r>
            <a:r>
              <a:rPr lang="zh-CN" altLang="en-US" sz="2000" b="1" dirty="0">
                <a:solidFill>
                  <a:srgbClr val="0070C0"/>
                </a:solidFill>
              </a:rPr>
              <a:t>数据库关系方法和关系数据理论</a:t>
            </a:r>
            <a:r>
              <a:rPr lang="zh-CN" altLang="en-US" sz="2000" b="1" dirty="0"/>
              <a:t>的研究，为数据库技术奠定了理论基础。</a:t>
            </a:r>
          </a:p>
          <a:p>
            <a:pPr lvl="1"/>
            <a:r>
              <a:rPr lang="en-US" altLang="zh-CN" sz="2000" b="1" dirty="0"/>
              <a:t>20</a:t>
            </a:r>
            <a:r>
              <a:rPr lang="zh-CN" altLang="en-US" sz="2000" b="1" dirty="0"/>
              <a:t>世纪</a:t>
            </a:r>
            <a:r>
              <a:rPr lang="en-US" altLang="zh-CN" sz="2000" b="1" dirty="0"/>
              <a:t>80</a:t>
            </a:r>
            <a:r>
              <a:rPr lang="zh-CN" altLang="en-US" sz="2000" b="1" dirty="0"/>
              <a:t>年代以来，计算机厂商新推出的关系数据库管理系统几乎都支持关系模型，非关系模型的产品也大都加上了关系接口</a:t>
            </a:r>
            <a:endParaRPr lang="en-US" altLang="zh-CN" sz="2000" b="1" dirty="0"/>
          </a:p>
          <a:p>
            <a:pPr lvl="1"/>
            <a:r>
              <a:rPr lang="zh-CN" altLang="en-US" sz="2000" b="1" dirty="0"/>
              <a:t>后面将专门讲述</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发展过程</a:t>
            </a:r>
          </a:p>
        </p:txBody>
      </p:sp>
      <p:sp>
        <p:nvSpPr>
          <p:cNvPr id="6" name="AutoShape 10"/>
          <p:cNvSpPr>
            <a:spLocks noChangeArrowheads="1"/>
          </p:cNvSpPr>
          <p:nvPr/>
        </p:nvSpPr>
        <p:spPr bwMode="gray">
          <a:xfrm>
            <a:off x="4618826" y="109184"/>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关系模型</a:t>
            </a:r>
          </a:p>
        </p:txBody>
      </p:sp>
      <p:pic>
        <p:nvPicPr>
          <p:cNvPr id="7" name="图片 6"/>
          <p:cNvPicPr>
            <a:picLocks noChangeAspect="1"/>
          </p:cNvPicPr>
          <p:nvPr/>
        </p:nvPicPr>
        <p:blipFill>
          <a:blip r:embed="rId2"/>
          <a:stretch>
            <a:fillRect/>
          </a:stretch>
        </p:blipFill>
        <p:spPr>
          <a:xfrm>
            <a:off x="3059256" y="3603008"/>
            <a:ext cx="5898255" cy="2302337"/>
          </a:xfrm>
          <a:prstGeom prst="rect">
            <a:avLst/>
          </a:prstGeom>
          <a:ln w="28575">
            <a:solidFill>
              <a:srgbClr val="FF9933"/>
            </a:solid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7913"/>
            <a:ext cx="8232775" cy="4089400"/>
          </a:xfrm>
          <a:prstGeom prst="rect">
            <a:avLst/>
          </a:prstGeom>
        </p:spPr>
        <p:txBody>
          <a:bodyPr/>
          <a:lstStyle/>
          <a:p>
            <a:r>
              <a:rPr lang="zh-CN" altLang="en-US" sz="2200" dirty="0"/>
              <a:t>面向对象数据模型至少由以下这些部分组成</a:t>
            </a:r>
            <a:r>
              <a:rPr lang="en-US" altLang="zh-CN" sz="2200" dirty="0"/>
              <a:t>:</a:t>
            </a:r>
          </a:p>
          <a:p>
            <a:pPr lvl="1">
              <a:spcBef>
                <a:spcPts val="600"/>
              </a:spcBef>
            </a:pPr>
            <a:r>
              <a:rPr lang="zh-CN" altLang="en-US" sz="1800" b="1" dirty="0"/>
              <a:t>数据模型的对象是真实世界实体或事件的抽象。</a:t>
            </a:r>
          </a:p>
          <a:p>
            <a:pPr lvl="1">
              <a:spcBef>
                <a:spcPts val="600"/>
              </a:spcBef>
            </a:pPr>
            <a:r>
              <a:rPr lang="zh-CN" altLang="en-US" sz="1800" b="1" dirty="0"/>
              <a:t>属性描述一个对象的特性。</a:t>
            </a:r>
          </a:p>
          <a:p>
            <a:pPr lvl="1">
              <a:spcBef>
                <a:spcPts val="600"/>
              </a:spcBef>
            </a:pPr>
            <a:r>
              <a:rPr lang="zh-CN" altLang="en-US" sz="1800" b="1" dirty="0"/>
              <a:t>共有一些相似特征的对象被归为一类。类是一组具有共同结构和行为的相近的集合。</a:t>
            </a:r>
          </a:p>
          <a:p>
            <a:pPr lvl="1">
              <a:spcBef>
                <a:spcPts val="600"/>
              </a:spcBef>
            </a:pPr>
            <a:r>
              <a:rPr lang="zh-CN" altLang="en-US" sz="1800" b="1" dirty="0"/>
              <a:t>类在一个类层次结构中组织起来。类层次结构像一个自顶向下的树，每个类只能有一个父类。</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发展过程</a:t>
            </a:r>
          </a:p>
        </p:txBody>
      </p:sp>
      <p:sp>
        <p:nvSpPr>
          <p:cNvPr id="6" name="AutoShape 10"/>
          <p:cNvSpPr>
            <a:spLocks noChangeArrowheads="1"/>
          </p:cNvSpPr>
          <p:nvPr/>
        </p:nvSpPr>
        <p:spPr bwMode="gray">
          <a:xfrm>
            <a:off x="4618826" y="109184"/>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对象模型</a:t>
            </a:r>
          </a:p>
        </p:txBody>
      </p:sp>
      <p:pic>
        <p:nvPicPr>
          <p:cNvPr id="7" name="图片 6"/>
          <p:cNvPicPr>
            <a:picLocks noChangeAspect="1"/>
          </p:cNvPicPr>
          <p:nvPr/>
        </p:nvPicPr>
        <p:blipFill>
          <a:blip r:embed="rId2"/>
          <a:stretch>
            <a:fillRect/>
          </a:stretch>
        </p:blipFill>
        <p:spPr>
          <a:xfrm>
            <a:off x="3990630" y="3451495"/>
            <a:ext cx="4696170" cy="2620260"/>
          </a:xfrm>
          <a:prstGeom prst="rect">
            <a:avLst/>
          </a:prstGeom>
          <a:ln w="28575">
            <a:solidFill>
              <a:srgbClr val="FF9933"/>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7913"/>
            <a:ext cx="8066088" cy="5049837"/>
          </a:xfrm>
          <a:prstGeom prst="rect">
            <a:avLst/>
          </a:prstGeom>
        </p:spPr>
        <p:txBody>
          <a:bodyPr/>
          <a:lstStyle/>
          <a:p>
            <a:pPr lvl="1"/>
            <a:r>
              <a:rPr lang="zh-CN" altLang="en-US" b="1" dirty="0"/>
              <a:t>面向对象数据模型优点</a:t>
            </a:r>
            <a:r>
              <a:rPr lang="en-US" altLang="zh-CN" b="1" dirty="0"/>
              <a:t>:</a:t>
            </a:r>
          </a:p>
          <a:p>
            <a:pPr lvl="2"/>
            <a:r>
              <a:rPr lang="zh-CN" altLang="en-US" b="1" dirty="0"/>
              <a:t>增加了语义内容 </a:t>
            </a:r>
          </a:p>
          <a:p>
            <a:pPr lvl="2"/>
            <a:r>
              <a:rPr lang="zh-CN" altLang="en-US" b="1" dirty="0"/>
              <a:t>可视化表达包含了语义内容</a:t>
            </a:r>
          </a:p>
          <a:p>
            <a:pPr lvl="2"/>
            <a:r>
              <a:rPr lang="zh-CN" altLang="en-US" b="1" dirty="0"/>
              <a:t>数据库完整性</a:t>
            </a:r>
          </a:p>
          <a:p>
            <a:pPr lvl="2"/>
            <a:r>
              <a:rPr lang="zh-CN" altLang="en-US" b="1" dirty="0"/>
              <a:t>结构独立性和数据独立性</a:t>
            </a:r>
          </a:p>
          <a:p>
            <a:pPr lvl="1"/>
            <a:r>
              <a:rPr lang="zh-CN" altLang="en-US" b="1" dirty="0"/>
              <a:t>面向对象数据模型缺点</a:t>
            </a:r>
            <a:r>
              <a:rPr lang="en-US" altLang="zh-CN" b="1" dirty="0"/>
              <a:t>:</a:t>
            </a:r>
          </a:p>
          <a:p>
            <a:pPr lvl="2"/>
            <a:r>
              <a:rPr lang="zh-CN" altLang="en-US" b="1" dirty="0"/>
              <a:t>面向对象数据模型标准缺乏</a:t>
            </a:r>
          </a:p>
          <a:p>
            <a:pPr lvl="2"/>
            <a:r>
              <a:rPr lang="zh-CN" altLang="en-US" b="1" dirty="0"/>
              <a:t>复杂的导航式数据访问</a:t>
            </a:r>
          </a:p>
          <a:p>
            <a:pPr lvl="2"/>
            <a:r>
              <a:rPr lang="zh-CN" altLang="en-US" b="1" dirty="0"/>
              <a:t>过高的系统开销减慢了事物处理的速度</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发展过程</a:t>
            </a:r>
          </a:p>
        </p:txBody>
      </p:sp>
      <p:sp>
        <p:nvSpPr>
          <p:cNvPr id="6" name="AutoShape 10"/>
          <p:cNvSpPr>
            <a:spLocks noChangeArrowheads="1"/>
          </p:cNvSpPr>
          <p:nvPr/>
        </p:nvSpPr>
        <p:spPr bwMode="gray">
          <a:xfrm>
            <a:off x="4618826" y="109184"/>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对象模型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77" name="Text Box 64"/>
            <p:cNvSpPr txBox="1">
              <a:spLocks noChangeArrowheads="1"/>
            </p:cNvSpPr>
            <p:nvPr/>
          </p:nvSpPr>
          <p:spPr bwMode="auto">
            <a:xfrm>
              <a:off x="1560"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9281"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dirty="0">
                  <a:solidFill>
                    <a:srgbClr val="000000"/>
                  </a:solidFill>
                  <a:latin typeface="黑体" pitchFamily="2" charset="-122"/>
                  <a:ea typeface="黑体" pitchFamily="2" charset="-122"/>
                </a:rPr>
                <a:t>  </a:t>
              </a:r>
              <a:r>
                <a:rPr lang="zh-CN" altLang="en-US" sz="2400" b="1" dirty="0">
                  <a:solidFill>
                    <a:srgbClr val="000000"/>
                  </a:solidFill>
                  <a:latin typeface="黑体" pitchFamily="2" charset="-122"/>
                  <a:ea typeface="黑体" pitchFamily="2" charset="-122"/>
                </a:rPr>
                <a:t>数据模型</a:t>
              </a:r>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65" name="Text Box 71"/>
            <p:cNvSpPr txBox="1">
              <a:spLocks noChangeArrowheads="1"/>
            </p:cNvSpPr>
            <p:nvPr/>
          </p:nvSpPr>
          <p:spPr bwMode="auto">
            <a:xfrm>
              <a:off x="1560"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en-US" altLang="zh-CN" sz="2400" b="1" dirty="0">
                  <a:solidFill>
                    <a:srgbClr val="000000"/>
                  </a:solidFill>
                </a:rPr>
                <a:t>    </a:t>
              </a:r>
              <a:r>
                <a:rPr lang="zh-CN" altLang="en-US" sz="2400" b="1" dirty="0">
                  <a:solidFill>
                    <a:srgbClr val="000000"/>
                  </a:solidFill>
                  <a:latin typeface="黑体" pitchFamily="2" charset="-122"/>
                  <a:ea typeface="黑体" pitchFamily="2" charset="-122"/>
                </a:rPr>
                <a:t>关系数据模型</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53" name="Text Box 169"/>
            <p:cNvSpPr txBox="1">
              <a:spLocks noChangeArrowheads="1"/>
            </p:cNvSpPr>
            <p:nvPr/>
          </p:nvSpPr>
          <p:spPr bwMode="auto">
            <a:xfrm>
              <a:off x="1560"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关系</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29" name="Text Box 192"/>
            <p:cNvSpPr txBox="1">
              <a:spLocks noChangeArrowheads="1"/>
            </p:cNvSpPr>
            <p:nvPr/>
          </p:nvSpPr>
          <p:spPr bwMode="auto">
            <a:xfrm>
              <a:off x="1560"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rPr>
                <a:t>    </a:t>
              </a:r>
              <a:r>
                <a:rPr lang="zh-CN" altLang="en-US" sz="2400" b="1" dirty="0">
                  <a:solidFill>
                    <a:srgbClr val="000000"/>
                  </a:solidFill>
                  <a:latin typeface="黑体" pitchFamily="2" charset="-122"/>
                  <a:ea typeface="黑体" pitchFamily="2" charset="-122"/>
                </a:rPr>
                <a:t>关系代数</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4</a:t>
              </a:r>
            </a:p>
          </p:txBody>
        </p:sp>
      </p:grpSp>
      <p:grpSp>
        <p:nvGrpSpPr>
          <p:cNvPr id="6" name="Group 212"/>
          <p:cNvGrpSpPr>
            <a:grpSpLocks/>
          </p:cNvGrpSpPr>
          <p:nvPr/>
        </p:nvGrpSpPr>
        <p:grpSpPr bwMode="auto">
          <a:xfrm>
            <a:off x="1562465" y="2096165"/>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1077913" y="1327150"/>
            <a:ext cx="8066087" cy="3452813"/>
          </a:xfrm>
          <a:prstGeom prst="rect">
            <a:avLst/>
          </a:prstGeom>
        </p:spPr>
        <p:txBody>
          <a:bodyPr/>
          <a:lstStyle/>
          <a:p>
            <a:r>
              <a:rPr lang="zh-CN" altLang="en-US" sz="2400" dirty="0"/>
              <a:t>基本概念</a:t>
            </a:r>
          </a:p>
          <a:p>
            <a:r>
              <a:rPr lang="zh-CN" altLang="en-US" sz="2400" dirty="0"/>
              <a:t>关系模型的数据结构</a:t>
            </a:r>
          </a:p>
          <a:p>
            <a:r>
              <a:rPr lang="zh-CN" altLang="en-US" sz="2400" dirty="0"/>
              <a:t>关系模型的数据操作</a:t>
            </a:r>
          </a:p>
          <a:p>
            <a:r>
              <a:rPr lang="zh-CN" altLang="en-US" sz="2400" dirty="0"/>
              <a:t>关系模型的数据约束</a:t>
            </a:r>
          </a:p>
          <a:p>
            <a:r>
              <a:rPr lang="zh-CN" altLang="en-US" sz="2400" dirty="0"/>
              <a:t>关系模型的优缺点</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936625"/>
            <a:ext cx="8535988" cy="2860675"/>
          </a:xfrm>
          <a:prstGeom prst="rect">
            <a:avLst/>
          </a:prstGeom>
        </p:spPr>
        <p:txBody>
          <a:bodyPr/>
          <a:lstStyle/>
          <a:p>
            <a:pPr lvl="1"/>
            <a:r>
              <a:rPr lang="zh-CN" altLang="en-US" b="1" dirty="0"/>
              <a:t>关系实例</a:t>
            </a:r>
          </a:p>
          <a:p>
            <a:pPr lvl="2">
              <a:spcBef>
                <a:spcPts val="1200"/>
              </a:spcBef>
            </a:pPr>
            <a:r>
              <a:rPr lang="zh-CN" altLang="en-US" b="1" dirty="0"/>
              <a:t>关系实例是由命名的若干列和行组成的表格。一般地，</a:t>
            </a:r>
            <a:r>
              <a:rPr lang="zh-CN" altLang="en-US" b="1" dirty="0">
                <a:solidFill>
                  <a:srgbClr val="FF0000"/>
                </a:solidFill>
              </a:rPr>
              <a:t>关系指代实例</a:t>
            </a:r>
            <a:r>
              <a:rPr lang="zh-CN" altLang="en-US" b="1" dirty="0"/>
              <a:t>。</a:t>
            </a:r>
          </a:p>
          <a:p>
            <a:pPr lvl="2">
              <a:spcBef>
                <a:spcPts val="1200"/>
              </a:spcBef>
            </a:pPr>
            <a:r>
              <a:rPr lang="zh-CN" altLang="en-US" b="1" dirty="0"/>
              <a:t>关系中的行称为</a:t>
            </a:r>
            <a:r>
              <a:rPr lang="zh-CN" altLang="en-US" b="1" dirty="0">
                <a:solidFill>
                  <a:srgbClr val="FF0000"/>
                </a:solidFill>
              </a:rPr>
              <a:t>元组</a:t>
            </a:r>
            <a:r>
              <a:rPr lang="zh-CN" altLang="en-US" b="1" dirty="0"/>
              <a:t>，类似于文件中的记录，但与文件记录的不同之处是，所有的元组的列数相同，并且</a:t>
            </a:r>
            <a:r>
              <a:rPr lang="zh-CN" altLang="en-US" b="1" dirty="0">
                <a:solidFill>
                  <a:srgbClr val="0070C0"/>
                </a:solidFill>
              </a:rPr>
              <a:t>一个关系中不存在两个相同的元组</a:t>
            </a:r>
            <a:r>
              <a:rPr lang="zh-CN" altLang="en-US" b="1" dirty="0"/>
              <a:t>。</a:t>
            </a:r>
          </a:p>
          <a:p>
            <a:pPr lvl="2">
              <a:spcBef>
                <a:spcPts val="1200"/>
              </a:spcBef>
            </a:pPr>
            <a:r>
              <a:rPr lang="zh-CN" altLang="en-US" b="1" dirty="0"/>
              <a:t>关系实例中元组的数目称为</a:t>
            </a:r>
            <a:r>
              <a:rPr lang="zh-CN" altLang="en-US" b="1" dirty="0">
                <a:solidFill>
                  <a:srgbClr val="FF0000"/>
                </a:solidFill>
              </a:rPr>
              <a:t>基数</a:t>
            </a:r>
            <a:r>
              <a:rPr lang="zh-CN" altLang="en-US" b="1" dirty="0"/>
              <a:t>（</a:t>
            </a:r>
            <a:r>
              <a:rPr lang="en-US" altLang="zh-CN" b="1" dirty="0"/>
              <a:t>Cardinality</a:t>
            </a:r>
            <a:r>
              <a:rPr lang="zh-CN" altLang="en-US" b="1" dirty="0"/>
              <a:t>）。</a:t>
            </a:r>
          </a:p>
          <a:p>
            <a:pPr lvl="2">
              <a:spcBef>
                <a:spcPts val="1200"/>
              </a:spcBef>
            </a:pPr>
            <a:r>
              <a:rPr lang="zh-CN" altLang="en-US" b="1" dirty="0"/>
              <a:t>在关系模型中，关系中的列一般都应该被命名。由于关系是元组的集合，所以元组的次序是无关紧要的。 </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p>
        </p:txBody>
      </p:sp>
      <p:sp>
        <p:nvSpPr>
          <p:cNvPr id="5" name="AutoShape 10"/>
          <p:cNvSpPr>
            <a:spLocks noChangeArrowheads="1"/>
          </p:cNvSpPr>
          <p:nvPr/>
        </p:nvSpPr>
        <p:spPr bwMode="gray">
          <a:xfrm>
            <a:off x="3469665"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基本概念</a:t>
            </a:r>
          </a:p>
        </p:txBody>
      </p:sp>
      <p:sp>
        <p:nvSpPr>
          <p:cNvPr id="6" name="AutoShape 10"/>
          <p:cNvSpPr>
            <a:spLocks noChangeArrowheads="1"/>
          </p:cNvSpPr>
          <p:nvPr/>
        </p:nvSpPr>
        <p:spPr bwMode="gray">
          <a:xfrm>
            <a:off x="5245914"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关系实例</a:t>
            </a:r>
          </a:p>
        </p:txBody>
      </p:sp>
      <p:pic>
        <p:nvPicPr>
          <p:cNvPr id="8" name="图片 7"/>
          <p:cNvPicPr>
            <a:picLocks noChangeAspect="1"/>
          </p:cNvPicPr>
          <p:nvPr/>
        </p:nvPicPr>
        <p:blipFill>
          <a:blip r:embed="rId2"/>
          <a:stretch>
            <a:fillRect/>
          </a:stretch>
        </p:blipFill>
        <p:spPr>
          <a:xfrm>
            <a:off x="1869728" y="3796972"/>
            <a:ext cx="5898255" cy="2302337"/>
          </a:xfrm>
          <a:prstGeom prst="rect">
            <a:avLst/>
          </a:prstGeom>
          <a:ln w="28575">
            <a:solidFill>
              <a:srgbClr val="FF9933"/>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69975"/>
            <a:ext cx="8535988" cy="2894013"/>
          </a:xfrm>
          <a:prstGeom prst="rect">
            <a:avLst/>
          </a:prstGeom>
        </p:spPr>
        <p:txBody>
          <a:bodyPr/>
          <a:lstStyle/>
          <a:p>
            <a:pPr lvl="1"/>
            <a:r>
              <a:rPr lang="zh-CN" altLang="en-US" sz="2200" b="1" dirty="0"/>
              <a:t>关系模式（</a:t>
            </a:r>
            <a:r>
              <a:rPr lang="en-US" altLang="zh-CN" sz="2200" b="1" dirty="0"/>
              <a:t>Relation Schema</a:t>
            </a:r>
            <a:r>
              <a:rPr lang="zh-CN" altLang="en-US" sz="2200" b="1" dirty="0"/>
              <a:t>），包括如下组成部分</a:t>
            </a:r>
          </a:p>
          <a:p>
            <a:pPr lvl="2"/>
            <a:r>
              <a:rPr lang="zh-CN" altLang="en-US" b="1" dirty="0"/>
              <a:t>关系名</a:t>
            </a:r>
          </a:p>
          <a:p>
            <a:pPr lvl="2"/>
            <a:r>
              <a:rPr lang="zh-CN" altLang="en-US" b="1" dirty="0"/>
              <a:t>关系中的属性的名字及相关联的域名</a:t>
            </a:r>
          </a:p>
          <a:p>
            <a:pPr lvl="2"/>
            <a:r>
              <a:rPr lang="zh-CN" altLang="en-US" b="1" dirty="0"/>
              <a:t>完整性约束</a:t>
            </a:r>
            <a:endParaRPr lang="en-US" altLang="zh-CN" b="1" dirty="0"/>
          </a:p>
          <a:p>
            <a:pPr lvl="1"/>
            <a:r>
              <a:rPr lang="zh-CN" altLang="en-US" sz="2200" b="1" dirty="0"/>
              <a:t>关系必须是规范化的，满足一定的规范条件</a:t>
            </a:r>
          </a:p>
          <a:p>
            <a:pPr lvl="2"/>
            <a:r>
              <a:rPr lang="zh-CN" altLang="en-US" b="1" dirty="0"/>
              <a:t>最基本的规范条件（</a:t>
            </a:r>
            <a:r>
              <a:rPr lang="zh-CN" altLang="en-US" b="1" dirty="0">
                <a:solidFill>
                  <a:srgbClr val="00B050"/>
                </a:solidFill>
              </a:rPr>
              <a:t>第一范式</a:t>
            </a:r>
            <a:r>
              <a:rPr lang="zh-CN" altLang="en-US" b="1" dirty="0"/>
              <a:t>，</a:t>
            </a:r>
            <a:r>
              <a:rPr lang="en-US" altLang="zh-CN" b="1" dirty="0"/>
              <a:t>1NF</a:t>
            </a:r>
            <a:r>
              <a:rPr lang="zh-CN" altLang="en-US" b="1" dirty="0"/>
              <a:t>）：</a:t>
            </a:r>
            <a:r>
              <a:rPr lang="zh-CN" altLang="en-US" b="1" dirty="0">
                <a:solidFill>
                  <a:srgbClr val="0070C0"/>
                </a:solidFill>
              </a:rPr>
              <a:t>关系的每一个分量必须是一个不可分的数据项</a:t>
            </a:r>
            <a:r>
              <a:rPr lang="zh-CN" altLang="en-US" b="1" dirty="0"/>
              <a:t>，即</a:t>
            </a:r>
            <a:r>
              <a:rPr lang="zh-CN" altLang="en-US" b="1" dirty="0">
                <a:solidFill>
                  <a:srgbClr val="FF0000"/>
                </a:solidFill>
              </a:rPr>
              <a:t>不能表中有表</a:t>
            </a:r>
            <a:r>
              <a:rPr lang="zh-CN" altLang="en-US" b="1" dirty="0"/>
              <a:t>。</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p>
        </p:txBody>
      </p:sp>
      <p:sp>
        <p:nvSpPr>
          <p:cNvPr id="5" name="AutoShape 10"/>
          <p:cNvSpPr>
            <a:spLocks noChangeArrowheads="1"/>
          </p:cNvSpPr>
          <p:nvPr/>
        </p:nvSpPr>
        <p:spPr bwMode="gray">
          <a:xfrm>
            <a:off x="3469665"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基本概念</a:t>
            </a:r>
          </a:p>
        </p:txBody>
      </p:sp>
      <p:sp>
        <p:nvSpPr>
          <p:cNvPr id="6" name="AutoShape 10"/>
          <p:cNvSpPr>
            <a:spLocks noChangeArrowheads="1"/>
          </p:cNvSpPr>
          <p:nvPr/>
        </p:nvSpPr>
        <p:spPr bwMode="gray">
          <a:xfrm>
            <a:off x="5245914"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关系模式</a:t>
            </a:r>
          </a:p>
        </p:txBody>
      </p:sp>
      <p:grpSp>
        <p:nvGrpSpPr>
          <p:cNvPr id="13" name="组合 12"/>
          <p:cNvGrpSpPr/>
          <p:nvPr/>
        </p:nvGrpSpPr>
        <p:grpSpPr>
          <a:xfrm>
            <a:off x="368944" y="3991467"/>
            <a:ext cx="8775056" cy="2015195"/>
            <a:chOff x="220718" y="3896874"/>
            <a:chExt cx="8775056" cy="2015195"/>
          </a:xfrm>
        </p:grpSpPr>
        <p:pic>
          <p:nvPicPr>
            <p:cNvPr id="1027" name="Picture 3"/>
            <p:cNvPicPr>
              <a:picLocks noChangeAspect="1" noChangeArrowheads="1"/>
            </p:cNvPicPr>
            <p:nvPr/>
          </p:nvPicPr>
          <p:blipFill>
            <a:blip r:embed="rId2"/>
            <a:srcRect/>
            <a:stretch>
              <a:fillRect/>
            </a:stretch>
          </p:blipFill>
          <p:spPr bwMode="auto">
            <a:xfrm>
              <a:off x="220718" y="3896874"/>
              <a:ext cx="8775056" cy="2015195"/>
            </a:xfrm>
            <a:prstGeom prst="rect">
              <a:avLst/>
            </a:prstGeom>
            <a:noFill/>
            <a:ln w="9525">
              <a:noFill/>
              <a:miter lim="800000"/>
              <a:headEnd/>
              <a:tailEnd/>
            </a:ln>
            <a:effectLst/>
          </p:spPr>
        </p:pic>
        <p:sp>
          <p:nvSpPr>
            <p:cNvPr id="8" name="Oval 11"/>
            <p:cNvSpPr>
              <a:spLocks noChangeArrowheads="1"/>
            </p:cNvSpPr>
            <p:nvPr/>
          </p:nvSpPr>
          <p:spPr bwMode="auto">
            <a:xfrm>
              <a:off x="3188633" y="3951508"/>
              <a:ext cx="4741422" cy="1049631"/>
            </a:xfrm>
            <a:prstGeom prst="ellipse">
              <a:avLst/>
            </a:prstGeom>
            <a:solidFill>
              <a:schemeClr val="accent1">
                <a:alpha val="0"/>
              </a:schemeClr>
            </a:solidFill>
            <a:ln w="38100">
              <a:solidFill>
                <a:srgbClr val="FF3300"/>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181100"/>
            <a:ext cx="7842250" cy="2894013"/>
          </a:xfrm>
          <a:prstGeom prst="rect">
            <a:avLst/>
          </a:prstGeom>
        </p:spPr>
        <p:txBody>
          <a:bodyPr/>
          <a:lstStyle/>
          <a:p>
            <a:pPr lvl="1"/>
            <a:r>
              <a:rPr lang="zh-CN" altLang="en-US" b="1" dirty="0"/>
              <a:t>关系数据库</a:t>
            </a:r>
          </a:p>
          <a:p>
            <a:pPr lvl="2"/>
            <a:r>
              <a:rPr lang="zh-CN" altLang="en-US" b="1" dirty="0"/>
              <a:t>关系数据库是</a:t>
            </a:r>
            <a:r>
              <a:rPr lang="zh-CN" altLang="en-US" b="1" dirty="0">
                <a:solidFill>
                  <a:srgbClr val="FF0000"/>
                </a:solidFill>
              </a:rPr>
              <a:t>关系</a:t>
            </a:r>
            <a:r>
              <a:rPr lang="zh-CN" altLang="en-US" b="1" dirty="0"/>
              <a:t>的</a:t>
            </a:r>
            <a:r>
              <a:rPr lang="zh-CN" altLang="en-US" b="1" dirty="0">
                <a:solidFill>
                  <a:srgbClr val="FF0000"/>
                </a:solidFill>
              </a:rPr>
              <a:t>有限集合</a:t>
            </a:r>
            <a:r>
              <a:rPr lang="zh-CN" altLang="en-US" b="1" dirty="0"/>
              <a:t>。</a:t>
            </a:r>
          </a:p>
          <a:p>
            <a:pPr lvl="2"/>
            <a:r>
              <a:rPr lang="zh-CN" altLang="en-US" b="1" dirty="0"/>
              <a:t>因为关系由两部分组成，所以关系数据库也是由两部分组成，即</a:t>
            </a:r>
            <a:r>
              <a:rPr lang="zh-CN" altLang="en-US" b="1" dirty="0">
                <a:solidFill>
                  <a:srgbClr val="FF0000"/>
                </a:solidFill>
              </a:rPr>
              <a:t>关系模式的集合</a:t>
            </a:r>
            <a:r>
              <a:rPr lang="zh-CN" altLang="en-US" b="1" dirty="0"/>
              <a:t>及</a:t>
            </a:r>
            <a:r>
              <a:rPr lang="zh-CN" altLang="en-US" b="1" dirty="0">
                <a:solidFill>
                  <a:srgbClr val="FF0000"/>
                </a:solidFill>
              </a:rPr>
              <a:t>对应的关系实例的集合</a:t>
            </a:r>
            <a:r>
              <a:rPr lang="zh-CN" altLang="en-US" b="1" dirty="0"/>
              <a:t>。</a:t>
            </a:r>
          </a:p>
          <a:p>
            <a:pPr lvl="2"/>
            <a:r>
              <a:rPr lang="zh-CN" altLang="en-US" b="1" dirty="0"/>
              <a:t>关系模式的集合称为</a:t>
            </a:r>
            <a:r>
              <a:rPr lang="zh-CN" altLang="en-US" b="1" dirty="0">
                <a:solidFill>
                  <a:srgbClr val="00B050"/>
                </a:solidFill>
              </a:rPr>
              <a:t>数据库模式</a:t>
            </a:r>
            <a:r>
              <a:rPr lang="zh-CN" altLang="en-US" b="1" dirty="0"/>
              <a:t>，对应的关系实例的集合称为</a:t>
            </a:r>
            <a:r>
              <a:rPr lang="zh-CN" altLang="en-US" b="1" dirty="0">
                <a:solidFill>
                  <a:srgbClr val="00B050"/>
                </a:solidFill>
              </a:rPr>
              <a:t>数据库实例</a:t>
            </a:r>
            <a:r>
              <a:rPr lang="zh-CN" altLang="en-US" b="1" dirty="0"/>
              <a:t>。</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p>
        </p:txBody>
      </p:sp>
      <p:sp>
        <p:nvSpPr>
          <p:cNvPr id="5" name="AutoShape 10"/>
          <p:cNvSpPr>
            <a:spLocks noChangeArrowheads="1"/>
          </p:cNvSpPr>
          <p:nvPr/>
        </p:nvSpPr>
        <p:spPr bwMode="gray">
          <a:xfrm>
            <a:off x="3469665"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基本概念</a:t>
            </a:r>
          </a:p>
        </p:txBody>
      </p:sp>
      <p:sp>
        <p:nvSpPr>
          <p:cNvPr id="6" name="AutoShape 10"/>
          <p:cNvSpPr>
            <a:spLocks noChangeArrowheads="1"/>
          </p:cNvSpPr>
          <p:nvPr/>
        </p:nvSpPr>
        <p:spPr bwMode="gray">
          <a:xfrm>
            <a:off x="5245913" y="110362"/>
            <a:ext cx="2211177"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关系数据库</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7913"/>
            <a:ext cx="7831138" cy="4708525"/>
          </a:xfrm>
          <a:prstGeom prst="rect">
            <a:avLst/>
          </a:prstGeom>
        </p:spPr>
        <p:txBody>
          <a:bodyPr/>
          <a:lstStyle/>
          <a:p>
            <a:r>
              <a:rPr lang="zh-CN" altLang="en-US" sz="2400" dirty="0"/>
              <a:t>基本术语：关系</a:t>
            </a:r>
            <a:r>
              <a:rPr lang="en-US" altLang="zh-CN" sz="2400" dirty="0"/>
              <a:t>(Relation)</a:t>
            </a:r>
            <a:endParaRPr lang="zh-CN" altLang="en-US" sz="2400" dirty="0"/>
          </a:p>
          <a:p>
            <a:pPr lvl="1"/>
            <a:r>
              <a:rPr lang="zh-CN" altLang="en-US" sz="2000" b="1" dirty="0"/>
              <a:t>关系是</a:t>
            </a:r>
            <a:r>
              <a:rPr lang="zh-CN" altLang="en-US" sz="2000" b="1" dirty="0">
                <a:solidFill>
                  <a:srgbClr val="FF0000"/>
                </a:solidFill>
              </a:rPr>
              <a:t>笛卡尔积</a:t>
            </a:r>
            <a:r>
              <a:rPr lang="zh-CN" altLang="en-US" sz="2000" b="1" dirty="0"/>
              <a:t>的一个</a:t>
            </a:r>
            <a:r>
              <a:rPr lang="zh-CN" altLang="en-US" sz="2000" b="1" dirty="0">
                <a:solidFill>
                  <a:srgbClr val="0070C0"/>
                </a:solidFill>
              </a:rPr>
              <a:t>有意义</a:t>
            </a:r>
            <a:r>
              <a:rPr lang="zh-CN" altLang="en-US" sz="2000" b="1" dirty="0"/>
              <a:t>的</a:t>
            </a:r>
            <a:r>
              <a:rPr lang="zh-CN" altLang="en-US" sz="2000" b="1" dirty="0">
                <a:solidFill>
                  <a:srgbClr val="00B050"/>
                </a:solidFill>
              </a:rPr>
              <a:t>子集</a:t>
            </a:r>
            <a:endParaRPr lang="en-US" altLang="zh-CN" sz="2000" b="1" dirty="0">
              <a:solidFill>
                <a:srgbClr val="00B050"/>
              </a:solidFill>
            </a:endParaRPr>
          </a:p>
          <a:p>
            <a:pPr lvl="2"/>
            <a:r>
              <a:rPr lang="zh-CN" altLang="en-US" sz="1600" b="1" dirty="0"/>
              <a:t>一个关系就是一张二维表</a:t>
            </a:r>
            <a:endParaRPr lang="en-US" altLang="zh-CN" sz="1600" b="1" dirty="0"/>
          </a:p>
          <a:p>
            <a:pPr lvl="2"/>
            <a:r>
              <a:rPr lang="zh-CN" altLang="en-US" sz="1600" b="1" dirty="0"/>
              <a:t>通常将一个没有重复行、重复列的二维表看成一个关系</a:t>
            </a:r>
            <a:endParaRPr lang="en-US" altLang="zh-CN" sz="1600" b="1" dirty="0"/>
          </a:p>
          <a:p>
            <a:pPr lvl="2"/>
            <a:r>
              <a:rPr lang="zh-CN" altLang="en-US" sz="1600" b="1" dirty="0"/>
              <a:t>每个关系都有一个关系名</a:t>
            </a:r>
          </a:p>
          <a:p>
            <a:pPr lvl="1"/>
            <a:r>
              <a:rPr lang="zh-CN" altLang="en-US" sz="2000" b="1" dirty="0"/>
              <a:t>二维表存放两类数据</a:t>
            </a:r>
          </a:p>
          <a:p>
            <a:pPr lvl="2"/>
            <a:r>
              <a:rPr lang="zh-CN" altLang="en-US" sz="1600" b="1" dirty="0">
                <a:solidFill>
                  <a:srgbClr val="00B050"/>
                </a:solidFill>
              </a:rPr>
              <a:t>实体本身的数据</a:t>
            </a:r>
          </a:p>
          <a:p>
            <a:pPr lvl="2"/>
            <a:r>
              <a:rPr lang="zh-CN" altLang="en-US" sz="1600" b="1" dirty="0">
                <a:solidFill>
                  <a:srgbClr val="00B050"/>
                </a:solidFill>
              </a:rPr>
              <a:t>实体之间的联系</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p>
        </p:txBody>
      </p:sp>
      <p:sp>
        <p:nvSpPr>
          <p:cNvPr id="5" name="AutoShape 10"/>
          <p:cNvSpPr>
            <a:spLocks noChangeArrowheads="1"/>
          </p:cNvSpPr>
          <p:nvPr/>
        </p:nvSpPr>
        <p:spPr bwMode="gray">
          <a:xfrm>
            <a:off x="3469665" y="110362"/>
            <a:ext cx="146494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三要素</a:t>
            </a:r>
          </a:p>
        </p:txBody>
      </p:sp>
      <p:sp>
        <p:nvSpPr>
          <p:cNvPr id="7" name="AutoShape 10"/>
          <p:cNvSpPr>
            <a:spLocks noChangeArrowheads="1"/>
          </p:cNvSpPr>
          <p:nvPr/>
        </p:nvSpPr>
        <p:spPr bwMode="gray">
          <a:xfrm>
            <a:off x="4899068"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数据结构</a:t>
            </a:r>
          </a:p>
        </p:txBody>
      </p:sp>
      <p:pic>
        <p:nvPicPr>
          <p:cNvPr id="21" name="图片 20"/>
          <p:cNvPicPr>
            <a:picLocks noChangeAspect="1"/>
          </p:cNvPicPr>
          <p:nvPr/>
        </p:nvPicPr>
        <p:blipFill>
          <a:blip r:embed="rId2"/>
          <a:stretch>
            <a:fillRect/>
          </a:stretch>
        </p:blipFill>
        <p:spPr>
          <a:xfrm>
            <a:off x="3493827" y="3680055"/>
            <a:ext cx="5394984" cy="2105889"/>
          </a:xfrm>
          <a:prstGeom prst="rect">
            <a:avLst/>
          </a:prstGeom>
          <a:ln w="28575">
            <a:solidFill>
              <a:srgbClr val="FF9933"/>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65213"/>
            <a:ext cx="4373563" cy="4991100"/>
          </a:xfrm>
          <a:prstGeom prst="rect">
            <a:avLst/>
          </a:prstGeom>
        </p:spPr>
        <p:txBody>
          <a:bodyPr/>
          <a:lstStyle/>
          <a:p>
            <a:r>
              <a:rPr lang="zh-CN" altLang="en-US" sz="2400" dirty="0"/>
              <a:t>基本术语：关系</a:t>
            </a:r>
            <a:endParaRPr lang="en-US" altLang="zh-CN" sz="2400" dirty="0"/>
          </a:p>
          <a:p>
            <a:pPr lvl="1">
              <a:spcBef>
                <a:spcPts val="600"/>
              </a:spcBef>
            </a:pPr>
            <a:r>
              <a:rPr lang="zh-CN" altLang="en-US" sz="2000" b="1" dirty="0"/>
              <a:t>元组</a:t>
            </a:r>
            <a:r>
              <a:rPr lang="en-US" altLang="zh-CN" sz="2000" b="1" dirty="0"/>
              <a:t>(</a:t>
            </a:r>
            <a:r>
              <a:rPr lang="en-US" altLang="zh-CN" sz="2000" b="1" dirty="0" err="1"/>
              <a:t>Tuple</a:t>
            </a:r>
            <a:r>
              <a:rPr lang="en-US" altLang="zh-CN" sz="2000" b="1" dirty="0"/>
              <a:t>)</a:t>
            </a:r>
            <a:r>
              <a:rPr lang="zh-CN" altLang="en-US" sz="2000" b="1" dirty="0"/>
              <a:t>  </a:t>
            </a:r>
          </a:p>
          <a:p>
            <a:pPr lvl="2"/>
            <a:r>
              <a:rPr lang="zh-CN" altLang="en-US" sz="1600" b="1" dirty="0"/>
              <a:t>表中的一行</a:t>
            </a:r>
            <a:r>
              <a:rPr lang="en-US" altLang="zh-CN" sz="1600" b="1" dirty="0"/>
              <a:t>,</a:t>
            </a:r>
            <a:r>
              <a:rPr lang="zh-CN" altLang="en-US" sz="1600" b="1" dirty="0"/>
              <a:t>表示一个</a:t>
            </a:r>
            <a:r>
              <a:rPr lang="zh-CN" altLang="en-US" sz="1600" b="1" dirty="0">
                <a:solidFill>
                  <a:srgbClr val="FF0000"/>
                </a:solidFill>
              </a:rPr>
              <a:t>实体</a:t>
            </a:r>
            <a:r>
              <a:rPr lang="zh-CN" altLang="en-US" sz="1600" b="1" dirty="0"/>
              <a:t>，关系是由元组组成的。</a:t>
            </a:r>
          </a:p>
          <a:p>
            <a:pPr lvl="1">
              <a:spcBef>
                <a:spcPts val="600"/>
              </a:spcBef>
            </a:pPr>
            <a:r>
              <a:rPr lang="zh-CN" altLang="en-US" sz="2000" b="1" dirty="0"/>
              <a:t>属性</a:t>
            </a:r>
            <a:r>
              <a:rPr lang="en-US" altLang="zh-CN" sz="2000" b="1" dirty="0"/>
              <a:t>(Attribute)</a:t>
            </a:r>
            <a:r>
              <a:rPr lang="zh-CN" altLang="en-US" sz="2000" b="1" dirty="0"/>
              <a:t>  </a:t>
            </a:r>
          </a:p>
          <a:p>
            <a:pPr lvl="2"/>
            <a:r>
              <a:rPr lang="zh-CN" altLang="en-US" sz="1600" b="1" dirty="0"/>
              <a:t>表中的每一列称为</a:t>
            </a:r>
            <a:r>
              <a:rPr lang="zh-CN" altLang="en-US" sz="1600" b="1" dirty="0">
                <a:solidFill>
                  <a:srgbClr val="FF0000"/>
                </a:solidFill>
              </a:rPr>
              <a:t>属性</a:t>
            </a:r>
            <a:r>
              <a:rPr lang="zh-CN" altLang="en-US" sz="1600" b="1" dirty="0"/>
              <a:t>，每个属性都有一个属性名，属性值则是各元组属性的取值。</a:t>
            </a:r>
          </a:p>
          <a:p>
            <a:pPr lvl="1">
              <a:spcBef>
                <a:spcPts val="600"/>
              </a:spcBef>
            </a:pPr>
            <a:r>
              <a:rPr lang="zh-CN" altLang="en-US" sz="2000" b="1" dirty="0"/>
              <a:t>域</a:t>
            </a:r>
            <a:r>
              <a:rPr lang="en-US" altLang="zh-CN" sz="2000" b="1" dirty="0"/>
              <a:t>(Domain)</a:t>
            </a:r>
          </a:p>
          <a:p>
            <a:pPr lvl="2"/>
            <a:r>
              <a:rPr lang="zh-CN" altLang="en-US" sz="1600" b="1" dirty="0"/>
              <a:t>属性的取值范围称为</a:t>
            </a:r>
            <a:r>
              <a:rPr lang="zh-CN" altLang="en-US" sz="1600" b="1" dirty="0">
                <a:solidFill>
                  <a:srgbClr val="FF0000"/>
                </a:solidFill>
              </a:rPr>
              <a:t>域</a:t>
            </a:r>
            <a:r>
              <a:rPr lang="zh-CN" altLang="en-US" sz="1600" b="1" dirty="0"/>
              <a:t>。同一属性只能在相同域中取值。例如，性别属性“</a:t>
            </a:r>
            <a:r>
              <a:rPr lang="en-US" altLang="zh-CN" sz="1600" b="1" dirty="0" err="1"/>
              <a:t>Psex</a:t>
            </a:r>
            <a:r>
              <a:rPr lang="en-US" altLang="zh-CN" sz="1600" b="1" dirty="0"/>
              <a:t>”</a:t>
            </a:r>
            <a:r>
              <a:rPr lang="zh-CN" altLang="en-US" sz="1600" b="1" dirty="0"/>
              <a:t>的域为“男”和“女”。 </a:t>
            </a:r>
            <a:endParaRPr lang="en-US" altLang="zh-CN" sz="1600" b="1" dirty="0"/>
          </a:p>
          <a:p>
            <a:pPr lvl="1">
              <a:spcBef>
                <a:spcPts val="600"/>
              </a:spcBef>
            </a:pPr>
            <a:r>
              <a:rPr lang="zh-CN" altLang="en-US" sz="2000" b="1" dirty="0"/>
              <a:t>分量（</a:t>
            </a:r>
            <a:r>
              <a:rPr lang="en-US" altLang="zh-CN" sz="2000" b="1" dirty="0"/>
              <a:t>Component</a:t>
            </a:r>
            <a:r>
              <a:rPr lang="zh-CN" altLang="en-US" sz="2000" b="1" dirty="0"/>
              <a:t>）   </a:t>
            </a:r>
          </a:p>
          <a:p>
            <a:pPr lvl="2"/>
            <a:r>
              <a:rPr lang="zh-CN" altLang="en-US" sz="1600" b="1" dirty="0"/>
              <a:t>元组中的一个</a:t>
            </a:r>
            <a:r>
              <a:rPr lang="zh-CN" altLang="en-US" sz="1600" b="1" dirty="0">
                <a:solidFill>
                  <a:srgbClr val="FF0000"/>
                </a:solidFill>
              </a:rPr>
              <a:t>属性值</a:t>
            </a:r>
            <a:r>
              <a:rPr lang="zh-CN" altLang="en-US" sz="1600" b="1" dirty="0"/>
              <a:t>。</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p>
        </p:txBody>
      </p:sp>
      <p:sp>
        <p:nvSpPr>
          <p:cNvPr id="5" name="AutoShape 10"/>
          <p:cNvSpPr>
            <a:spLocks noChangeArrowheads="1"/>
          </p:cNvSpPr>
          <p:nvPr/>
        </p:nvSpPr>
        <p:spPr bwMode="gray">
          <a:xfrm>
            <a:off x="3469665" y="110362"/>
            <a:ext cx="146494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三要素</a:t>
            </a:r>
          </a:p>
        </p:txBody>
      </p:sp>
      <p:sp>
        <p:nvSpPr>
          <p:cNvPr id="7" name="AutoShape 10"/>
          <p:cNvSpPr>
            <a:spLocks noChangeArrowheads="1"/>
          </p:cNvSpPr>
          <p:nvPr/>
        </p:nvSpPr>
        <p:spPr bwMode="gray">
          <a:xfrm>
            <a:off x="4899068"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数据结构</a:t>
            </a:r>
          </a:p>
        </p:txBody>
      </p:sp>
      <p:grpSp>
        <p:nvGrpSpPr>
          <p:cNvPr id="8" name="组合 7"/>
          <p:cNvGrpSpPr/>
          <p:nvPr/>
        </p:nvGrpSpPr>
        <p:grpSpPr>
          <a:xfrm>
            <a:off x="4202136" y="1064533"/>
            <a:ext cx="4918841" cy="3954397"/>
            <a:chOff x="-470571" y="637803"/>
            <a:chExt cx="8571584" cy="5540713"/>
          </a:xfrm>
        </p:grpSpPr>
        <p:pic>
          <p:nvPicPr>
            <p:cNvPr id="9" name="Picture 6"/>
            <p:cNvPicPr>
              <a:picLocks noChangeAspect="1" noChangeArrowheads="1"/>
            </p:cNvPicPr>
            <p:nvPr/>
          </p:nvPicPr>
          <p:blipFill>
            <a:blip r:embed="rId2"/>
            <a:srcRect/>
            <a:stretch>
              <a:fillRect/>
            </a:stretch>
          </p:blipFill>
          <p:spPr bwMode="auto">
            <a:xfrm>
              <a:off x="1042988" y="1916113"/>
              <a:ext cx="6985000" cy="3302000"/>
            </a:xfrm>
            <a:prstGeom prst="rect">
              <a:avLst/>
            </a:prstGeom>
            <a:noFill/>
          </p:spPr>
        </p:pic>
        <p:sp>
          <p:nvSpPr>
            <p:cNvPr id="10" name="Line 7"/>
            <p:cNvSpPr>
              <a:spLocks noChangeShapeType="1"/>
            </p:cNvSpPr>
            <p:nvPr/>
          </p:nvSpPr>
          <p:spPr bwMode="auto">
            <a:xfrm flipH="1" flipV="1">
              <a:off x="755650" y="1628775"/>
              <a:ext cx="431800" cy="431800"/>
            </a:xfrm>
            <a:prstGeom prst="line">
              <a:avLst/>
            </a:prstGeom>
            <a:noFill/>
            <a:ln w="9525">
              <a:solidFill>
                <a:srgbClr val="FF3300"/>
              </a:solidFill>
              <a:round/>
              <a:headEnd/>
              <a:tailEnd type="triangle" w="med" len="med"/>
            </a:ln>
            <a:effectLst/>
          </p:spPr>
          <p:txBody>
            <a:bodyPr/>
            <a:lstStyle/>
            <a:p>
              <a:endParaRPr lang="zh-CN" altLang="en-US" b="1"/>
            </a:p>
          </p:txBody>
        </p:sp>
        <p:sp>
          <p:nvSpPr>
            <p:cNvPr id="11" name="Text Box 8"/>
            <p:cNvSpPr txBox="1">
              <a:spLocks noChangeArrowheads="1"/>
            </p:cNvSpPr>
            <p:nvPr/>
          </p:nvSpPr>
          <p:spPr bwMode="auto">
            <a:xfrm>
              <a:off x="179387" y="1341438"/>
              <a:ext cx="1685248" cy="517490"/>
            </a:xfrm>
            <a:prstGeom prst="rect">
              <a:avLst/>
            </a:prstGeom>
            <a:noFill/>
            <a:ln w="9525">
              <a:noFill/>
              <a:miter lim="800000"/>
              <a:headEnd/>
              <a:tailEnd/>
            </a:ln>
            <a:effectLst/>
          </p:spPr>
          <p:txBody>
            <a:bodyPr wrap="square">
              <a:spAutoFit/>
            </a:bodyPr>
            <a:lstStyle/>
            <a:p>
              <a:pPr>
                <a:spcBef>
                  <a:spcPct val="50000"/>
                </a:spcBef>
              </a:pPr>
              <a:r>
                <a:rPr lang="zh-CN" altLang="en-US" b="1" dirty="0">
                  <a:solidFill>
                    <a:srgbClr val="FF3300"/>
                  </a:solidFill>
                </a:rPr>
                <a:t>关系</a:t>
              </a:r>
            </a:p>
          </p:txBody>
        </p:sp>
        <p:sp>
          <p:nvSpPr>
            <p:cNvPr id="12" name="Text Box 9"/>
            <p:cNvSpPr txBox="1">
              <a:spLocks noChangeArrowheads="1"/>
            </p:cNvSpPr>
            <p:nvPr/>
          </p:nvSpPr>
          <p:spPr bwMode="auto">
            <a:xfrm>
              <a:off x="206860" y="637803"/>
              <a:ext cx="3718253" cy="646863"/>
            </a:xfrm>
            <a:prstGeom prst="rect">
              <a:avLst/>
            </a:prstGeom>
            <a:noFill/>
            <a:ln w="9525">
              <a:noFill/>
              <a:miter lim="800000"/>
              <a:headEnd/>
              <a:tailEnd/>
            </a:ln>
            <a:effectLst/>
          </p:spPr>
          <p:txBody>
            <a:bodyPr wrap="square">
              <a:spAutoFit/>
            </a:bodyPr>
            <a:lstStyle/>
            <a:p>
              <a:pPr>
                <a:spcBef>
                  <a:spcPct val="50000"/>
                </a:spcBef>
              </a:pPr>
              <a:r>
                <a:rPr lang="zh-CN" altLang="en-US" sz="2400" b="1" dirty="0">
                  <a:solidFill>
                    <a:srgbClr val="FF3300"/>
                  </a:solidFill>
                </a:rPr>
                <a:t>关系名：患者</a:t>
              </a:r>
            </a:p>
          </p:txBody>
        </p:sp>
        <p:sp>
          <p:nvSpPr>
            <p:cNvPr id="13" name="Text Box 10"/>
            <p:cNvSpPr txBox="1">
              <a:spLocks noChangeArrowheads="1"/>
            </p:cNvSpPr>
            <p:nvPr/>
          </p:nvSpPr>
          <p:spPr bwMode="auto">
            <a:xfrm>
              <a:off x="-470571" y="2924174"/>
              <a:ext cx="1513558" cy="517490"/>
            </a:xfrm>
            <a:prstGeom prst="rect">
              <a:avLst/>
            </a:prstGeom>
            <a:noFill/>
            <a:ln w="9525">
              <a:noFill/>
              <a:miter lim="800000"/>
              <a:headEnd/>
              <a:tailEnd/>
            </a:ln>
            <a:effectLst/>
          </p:spPr>
          <p:txBody>
            <a:bodyPr wrap="square">
              <a:spAutoFit/>
            </a:bodyPr>
            <a:lstStyle/>
            <a:p>
              <a:pPr>
                <a:spcBef>
                  <a:spcPct val="50000"/>
                </a:spcBef>
              </a:pPr>
              <a:r>
                <a:rPr lang="zh-CN" altLang="en-US" b="1" dirty="0">
                  <a:solidFill>
                    <a:srgbClr val="FF3300"/>
                  </a:solidFill>
                </a:rPr>
                <a:t>元组</a:t>
              </a:r>
            </a:p>
          </p:txBody>
        </p:sp>
        <p:sp>
          <p:nvSpPr>
            <p:cNvPr id="14" name="Line 11"/>
            <p:cNvSpPr>
              <a:spLocks noChangeShapeType="1"/>
            </p:cNvSpPr>
            <p:nvPr/>
          </p:nvSpPr>
          <p:spPr bwMode="auto">
            <a:xfrm flipH="1" flipV="1">
              <a:off x="684213" y="3141663"/>
              <a:ext cx="503237" cy="0"/>
            </a:xfrm>
            <a:prstGeom prst="line">
              <a:avLst/>
            </a:prstGeom>
            <a:noFill/>
            <a:ln w="9525">
              <a:solidFill>
                <a:srgbClr val="FF3300"/>
              </a:solidFill>
              <a:round/>
              <a:headEnd/>
              <a:tailEnd type="triangle" w="med" len="med"/>
            </a:ln>
            <a:effectLst/>
          </p:spPr>
          <p:txBody>
            <a:bodyPr/>
            <a:lstStyle/>
            <a:p>
              <a:endParaRPr lang="zh-CN" altLang="en-US" b="1"/>
            </a:p>
          </p:txBody>
        </p:sp>
        <p:sp>
          <p:nvSpPr>
            <p:cNvPr id="15" name="Text Box 12"/>
            <p:cNvSpPr txBox="1">
              <a:spLocks noChangeArrowheads="1"/>
            </p:cNvSpPr>
            <p:nvPr/>
          </p:nvSpPr>
          <p:spPr bwMode="auto">
            <a:xfrm>
              <a:off x="3276599" y="1439970"/>
              <a:ext cx="2434262" cy="517490"/>
            </a:xfrm>
            <a:prstGeom prst="rect">
              <a:avLst/>
            </a:prstGeom>
            <a:noFill/>
            <a:ln w="9525">
              <a:noFill/>
              <a:miter lim="800000"/>
              <a:headEnd/>
              <a:tailEnd/>
            </a:ln>
            <a:effectLst/>
          </p:spPr>
          <p:txBody>
            <a:bodyPr wrap="square">
              <a:spAutoFit/>
            </a:bodyPr>
            <a:lstStyle/>
            <a:p>
              <a:pPr>
                <a:spcBef>
                  <a:spcPct val="50000"/>
                </a:spcBef>
              </a:pPr>
              <a:r>
                <a:rPr lang="zh-CN" altLang="en-US" b="1" dirty="0">
                  <a:solidFill>
                    <a:srgbClr val="FF3300"/>
                  </a:solidFill>
                </a:rPr>
                <a:t>属性</a:t>
              </a:r>
            </a:p>
          </p:txBody>
        </p:sp>
        <p:sp>
          <p:nvSpPr>
            <p:cNvPr id="16" name="Line 13"/>
            <p:cNvSpPr>
              <a:spLocks noChangeShapeType="1"/>
            </p:cNvSpPr>
            <p:nvPr/>
          </p:nvSpPr>
          <p:spPr bwMode="auto">
            <a:xfrm flipH="1" flipV="1">
              <a:off x="3563939" y="1800334"/>
              <a:ext cx="0" cy="503236"/>
            </a:xfrm>
            <a:prstGeom prst="line">
              <a:avLst/>
            </a:prstGeom>
            <a:noFill/>
            <a:ln w="9525">
              <a:solidFill>
                <a:srgbClr val="FF3300"/>
              </a:solidFill>
              <a:round/>
              <a:headEnd/>
              <a:tailEnd type="triangle" w="med" len="med"/>
            </a:ln>
            <a:effectLst/>
          </p:spPr>
          <p:txBody>
            <a:bodyPr/>
            <a:lstStyle/>
            <a:p>
              <a:endParaRPr lang="zh-CN" altLang="en-US" b="1"/>
            </a:p>
          </p:txBody>
        </p:sp>
        <p:sp>
          <p:nvSpPr>
            <p:cNvPr id="17" name="Oval 14"/>
            <p:cNvSpPr>
              <a:spLocks noChangeArrowheads="1"/>
            </p:cNvSpPr>
            <p:nvPr/>
          </p:nvSpPr>
          <p:spPr bwMode="auto">
            <a:xfrm>
              <a:off x="1979613" y="4724400"/>
              <a:ext cx="936625" cy="433388"/>
            </a:xfrm>
            <a:prstGeom prst="ellipse">
              <a:avLst/>
            </a:prstGeom>
            <a:noFill/>
            <a:ln w="9525">
              <a:solidFill>
                <a:srgbClr val="FF3300"/>
              </a:solidFill>
              <a:round/>
              <a:headEnd/>
              <a:tailEnd/>
            </a:ln>
            <a:effectLst/>
          </p:spPr>
          <p:txBody>
            <a:bodyPr wrap="none" anchor="ctr"/>
            <a:lstStyle/>
            <a:p>
              <a:endParaRPr lang="zh-CN" altLang="en-US" b="1"/>
            </a:p>
          </p:txBody>
        </p:sp>
        <p:sp>
          <p:nvSpPr>
            <p:cNvPr id="18" name="Text Box 15"/>
            <p:cNvSpPr txBox="1">
              <a:spLocks noChangeArrowheads="1"/>
            </p:cNvSpPr>
            <p:nvPr/>
          </p:nvSpPr>
          <p:spPr bwMode="auto">
            <a:xfrm>
              <a:off x="2916236" y="5661026"/>
              <a:ext cx="2547366" cy="517490"/>
            </a:xfrm>
            <a:prstGeom prst="rect">
              <a:avLst/>
            </a:prstGeom>
            <a:noFill/>
            <a:ln w="9525">
              <a:noFill/>
              <a:miter lim="800000"/>
              <a:headEnd/>
              <a:tailEnd/>
            </a:ln>
            <a:effectLst/>
          </p:spPr>
          <p:txBody>
            <a:bodyPr wrap="square">
              <a:spAutoFit/>
            </a:bodyPr>
            <a:lstStyle/>
            <a:p>
              <a:pPr>
                <a:spcBef>
                  <a:spcPct val="50000"/>
                </a:spcBef>
              </a:pPr>
              <a:r>
                <a:rPr lang="zh-CN" altLang="en-US" b="1" dirty="0">
                  <a:solidFill>
                    <a:srgbClr val="FF3300"/>
                  </a:solidFill>
                </a:rPr>
                <a:t>分量</a:t>
              </a:r>
            </a:p>
          </p:txBody>
        </p:sp>
        <p:sp>
          <p:nvSpPr>
            <p:cNvPr id="19" name="Line 16"/>
            <p:cNvSpPr>
              <a:spLocks noChangeShapeType="1"/>
            </p:cNvSpPr>
            <p:nvPr/>
          </p:nvSpPr>
          <p:spPr bwMode="auto">
            <a:xfrm>
              <a:off x="2771775" y="5084763"/>
              <a:ext cx="287338" cy="649287"/>
            </a:xfrm>
            <a:prstGeom prst="line">
              <a:avLst/>
            </a:prstGeom>
            <a:noFill/>
            <a:ln w="9525">
              <a:solidFill>
                <a:srgbClr val="FF3300"/>
              </a:solidFill>
              <a:round/>
              <a:headEnd/>
              <a:tailEnd type="triangle" w="med" len="med"/>
            </a:ln>
            <a:effectLst/>
          </p:spPr>
          <p:txBody>
            <a:bodyPr/>
            <a:lstStyle/>
            <a:p>
              <a:endParaRPr lang="zh-CN" altLang="en-US" b="1"/>
            </a:p>
          </p:txBody>
        </p:sp>
        <p:sp>
          <p:nvSpPr>
            <p:cNvPr id="20" name="Oval 17"/>
            <p:cNvSpPr>
              <a:spLocks noChangeArrowheads="1"/>
            </p:cNvSpPr>
            <p:nvPr/>
          </p:nvSpPr>
          <p:spPr bwMode="auto">
            <a:xfrm>
              <a:off x="1187450" y="2997200"/>
              <a:ext cx="6913563" cy="360363"/>
            </a:xfrm>
            <a:prstGeom prst="ellipse">
              <a:avLst/>
            </a:prstGeom>
            <a:noFill/>
            <a:ln w="9525">
              <a:solidFill>
                <a:srgbClr val="FF3300"/>
              </a:solidFill>
              <a:round/>
              <a:headEnd/>
              <a:tailEnd/>
            </a:ln>
            <a:effectLst/>
          </p:spPr>
          <p:txBody>
            <a:bodyPr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914400" y="1254125"/>
            <a:ext cx="8229600" cy="4692650"/>
          </a:xfrm>
          <a:prstGeom prst="rect">
            <a:avLst/>
          </a:prstGeom>
        </p:spPr>
        <p:txBody>
          <a:bodyPr/>
          <a:lstStyle/>
          <a:p>
            <a:pPr>
              <a:spcAft>
                <a:spcPts val="600"/>
              </a:spcAft>
            </a:pPr>
            <a:r>
              <a:rPr lang="zh-CN" altLang="en-US" sz="2400" dirty="0"/>
              <a:t>了解数据模型的基本要素</a:t>
            </a:r>
            <a:endParaRPr lang="en-US" altLang="zh-CN" sz="2400" dirty="0"/>
          </a:p>
          <a:p>
            <a:pPr>
              <a:spcAft>
                <a:spcPts val="600"/>
              </a:spcAft>
            </a:pPr>
            <a:r>
              <a:rPr lang="zh-CN" altLang="en-US" sz="2400" dirty="0"/>
              <a:t>了解数据模型的发展过程</a:t>
            </a:r>
          </a:p>
          <a:p>
            <a:pPr>
              <a:spcAft>
                <a:spcPts val="600"/>
              </a:spcAft>
            </a:pPr>
            <a:r>
              <a:rPr lang="zh-CN" altLang="en-US" sz="2400" dirty="0"/>
              <a:t>掌握关系数据模型的结构、操作与约束</a:t>
            </a:r>
          </a:p>
          <a:p>
            <a:pPr>
              <a:spcAft>
                <a:spcPts val="600"/>
              </a:spcAft>
            </a:pPr>
            <a:r>
              <a:rPr lang="zh-CN" altLang="en-US" sz="2400" dirty="0"/>
              <a:t>理解关系性质和完整性</a:t>
            </a:r>
            <a:endParaRPr lang="en-US" altLang="zh-CN" sz="2400" dirty="0"/>
          </a:p>
          <a:p>
            <a:pPr>
              <a:spcAft>
                <a:spcPts val="600"/>
              </a:spcAft>
            </a:pPr>
            <a:r>
              <a:rPr lang="zh-CN" altLang="en-US" sz="2400" dirty="0"/>
              <a:t>掌握关系运算方法</a:t>
            </a:r>
          </a:p>
          <a:p>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学习目标</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723900" y="850900"/>
            <a:ext cx="8420100" cy="3568700"/>
          </a:xfrm>
          <a:prstGeom prst="rect">
            <a:avLst/>
          </a:prstGeom>
        </p:spPr>
        <p:txBody>
          <a:bodyPr/>
          <a:lstStyle/>
          <a:p>
            <a:pPr lvl="1"/>
            <a:r>
              <a:rPr lang="zh-CN" altLang="en-US" sz="2000" b="1" dirty="0"/>
              <a:t>键（</a:t>
            </a:r>
            <a:r>
              <a:rPr lang="en-US" altLang="zh-CN" sz="2000" b="1" dirty="0"/>
              <a:t>Key</a:t>
            </a:r>
            <a:r>
              <a:rPr lang="zh-CN" altLang="en-US" sz="2000" b="1" dirty="0"/>
              <a:t>）      </a:t>
            </a:r>
          </a:p>
          <a:p>
            <a:pPr lvl="2"/>
            <a:r>
              <a:rPr lang="zh-CN" altLang="en-US" sz="1600" b="1" dirty="0"/>
              <a:t>关系中能唯一区分不同元组的</a:t>
            </a:r>
            <a:r>
              <a:rPr lang="zh-CN" altLang="en-US" sz="1600" b="1" dirty="0">
                <a:solidFill>
                  <a:srgbClr val="FF0000"/>
                </a:solidFill>
              </a:rPr>
              <a:t>属性</a:t>
            </a:r>
            <a:r>
              <a:rPr lang="zh-CN" altLang="en-US" sz="1600" b="1" dirty="0"/>
              <a:t>或</a:t>
            </a:r>
            <a:r>
              <a:rPr lang="zh-CN" altLang="en-US" sz="1600" b="1" dirty="0">
                <a:solidFill>
                  <a:srgbClr val="FF0000"/>
                </a:solidFill>
              </a:rPr>
              <a:t>属性组合</a:t>
            </a:r>
            <a:r>
              <a:rPr lang="zh-CN" altLang="en-US" sz="1600" b="1" dirty="0"/>
              <a:t>，称为关系的一个</a:t>
            </a:r>
            <a:r>
              <a:rPr lang="zh-CN" altLang="en-US" sz="1600" b="1" dirty="0">
                <a:solidFill>
                  <a:srgbClr val="00B050"/>
                </a:solidFill>
              </a:rPr>
              <a:t>键</a:t>
            </a:r>
            <a:r>
              <a:rPr lang="zh-CN" altLang="en-US" sz="1600" b="1" dirty="0"/>
              <a:t>，或者称为</a:t>
            </a:r>
            <a:r>
              <a:rPr lang="zh-CN" altLang="en-US" sz="1600" b="1" dirty="0">
                <a:solidFill>
                  <a:srgbClr val="00B050"/>
                </a:solidFill>
              </a:rPr>
              <a:t>关键字、码</a:t>
            </a:r>
            <a:r>
              <a:rPr lang="zh-CN" altLang="en-US" sz="1600" b="1" dirty="0"/>
              <a:t>。</a:t>
            </a:r>
          </a:p>
          <a:p>
            <a:pPr lvl="2"/>
            <a:r>
              <a:rPr lang="zh-CN" altLang="en-US" sz="1600" b="1" dirty="0"/>
              <a:t>关键字的属性值不能取“空值”</a:t>
            </a:r>
            <a:r>
              <a:rPr lang="en-US" altLang="zh-CN" sz="1600" b="1" dirty="0"/>
              <a:t>——</a:t>
            </a:r>
            <a:r>
              <a:rPr lang="zh-CN" altLang="en-US" sz="1600" b="1" dirty="0">
                <a:solidFill>
                  <a:srgbClr val="FF0000"/>
                </a:solidFill>
              </a:rPr>
              <a:t>实体完整性规则</a:t>
            </a:r>
            <a:r>
              <a:rPr lang="zh-CN" altLang="en-US" sz="1600" b="1" dirty="0"/>
              <a:t>。</a:t>
            </a:r>
          </a:p>
          <a:p>
            <a:pPr lvl="1"/>
            <a:r>
              <a:rPr lang="zh-CN" altLang="en-US" sz="2000" b="1" dirty="0"/>
              <a:t>候选健（</a:t>
            </a:r>
            <a:r>
              <a:rPr lang="en-US" altLang="zh-CN" sz="2000" b="1" dirty="0"/>
              <a:t>Candidate Key</a:t>
            </a:r>
            <a:r>
              <a:rPr lang="zh-CN" altLang="en-US" sz="2000" b="1" dirty="0"/>
              <a:t>）</a:t>
            </a:r>
          </a:p>
          <a:p>
            <a:pPr lvl="2"/>
            <a:r>
              <a:rPr lang="zh-CN" altLang="en-US" sz="1600" b="1" dirty="0"/>
              <a:t>凡在关系中能够唯一区分确定不同元组的属性或属性组合，称为</a:t>
            </a:r>
            <a:r>
              <a:rPr lang="zh-CN" altLang="en-US" sz="1600" b="1" dirty="0">
                <a:solidFill>
                  <a:srgbClr val="00B050"/>
                </a:solidFill>
              </a:rPr>
              <a:t>候选健</a:t>
            </a:r>
            <a:r>
              <a:rPr lang="zh-CN" altLang="en-US" sz="1600" b="1" dirty="0"/>
              <a:t>。</a:t>
            </a:r>
          </a:p>
          <a:p>
            <a:pPr lvl="2"/>
            <a:r>
              <a:rPr lang="zh-CN" altLang="en-US" sz="1600" b="1" dirty="0"/>
              <a:t>包括在候选键中的属性成为</a:t>
            </a:r>
            <a:r>
              <a:rPr lang="zh-CN" altLang="en-US" sz="1600" b="1" dirty="0">
                <a:solidFill>
                  <a:srgbClr val="FF0000"/>
                </a:solidFill>
              </a:rPr>
              <a:t>主属性</a:t>
            </a:r>
            <a:r>
              <a:rPr lang="zh-CN" altLang="en-US" sz="1600" b="1" dirty="0"/>
              <a:t>，不包括在候选键中的属性称为非主属性。</a:t>
            </a:r>
          </a:p>
          <a:p>
            <a:pPr lvl="1"/>
            <a:r>
              <a:rPr lang="zh-CN" altLang="en-US" sz="2000" b="1" dirty="0"/>
              <a:t>主键（</a:t>
            </a:r>
            <a:r>
              <a:rPr lang="en-US" altLang="zh-CN" sz="2000" b="1" dirty="0"/>
              <a:t>Primary Key</a:t>
            </a:r>
            <a:r>
              <a:rPr lang="zh-CN" altLang="en-US" sz="2000" b="1" dirty="0"/>
              <a:t>，</a:t>
            </a:r>
            <a:r>
              <a:rPr lang="en-US" altLang="zh-CN" sz="2000" b="1" dirty="0"/>
              <a:t>PK</a:t>
            </a:r>
            <a:r>
              <a:rPr lang="zh-CN" altLang="en-US" sz="2000" b="1" dirty="0"/>
              <a:t>）</a:t>
            </a:r>
          </a:p>
          <a:p>
            <a:pPr lvl="2"/>
            <a:r>
              <a:rPr lang="zh-CN" altLang="en-US" sz="1600" b="1" dirty="0"/>
              <a:t>当一个关系中有多个候选健的时候，从中选定一个作为关系的</a:t>
            </a:r>
            <a:r>
              <a:rPr lang="zh-CN" altLang="en-US" sz="1600" b="1" dirty="0">
                <a:solidFill>
                  <a:srgbClr val="00B050"/>
                </a:solidFill>
              </a:rPr>
              <a:t>主键</a:t>
            </a:r>
            <a:r>
              <a:rPr lang="zh-CN" altLang="en-US" sz="1600" b="1" dirty="0"/>
              <a:t>。</a:t>
            </a:r>
          </a:p>
          <a:p>
            <a:pPr lvl="2"/>
            <a:r>
              <a:rPr lang="zh-CN" altLang="en-US" sz="1600" b="1" dirty="0">
                <a:solidFill>
                  <a:srgbClr val="0070C0"/>
                </a:solidFill>
              </a:rPr>
              <a:t>每个关系中有且只有一个主键</a:t>
            </a:r>
            <a:r>
              <a:rPr lang="zh-CN" altLang="en-US" sz="1600" b="1" dirty="0"/>
              <a:t>。</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p>
        </p:txBody>
      </p:sp>
      <p:sp>
        <p:nvSpPr>
          <p:cNvPr id="5" name="AutoShape 10"/>
          <p:cNvSpPr>
            <a:spLocks noChangeArrowheads="1"/>
          </p:cNvSpPr>
          <p:nvPr/>
        </p:nvSpPr>
        <p:spPr bwMode="gray">
          <a:xfrm>
            <a:off x="3469665" y="110362"/>
            <a:ext cx="146494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三要素</a:t>
            </a:r>
          </a:p>
        </p:txBody>
      </p:sp>
      <p:sp>
        <p:nvSpPr>
          <p:cNvPr id="7" name="AutoShape 10"/>
          <p:cNvSpPr>
            <a:spLocks noChangeArrowheads="1"/>
          </p:cNvSpPr>
          <p:nvPr/>
        </p:nvSpPr>
        <p:spPr bwMode="gray">
          <a:xfrm>
            <a:off x="4899068"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数据结构</a:t>
            </a:r>
          </a:p>
        </p:txBody>
      </p:sp>
      <p:pic>
        <p:nvPicPr>
          <p:cNvPr id="8" name="图片 7"/>
          <p:cNvPicPr>
            <a:picLocks noChangeAspect="1"/>
          </p:cNvPicPr>
          <p:nvPr/>
        </p:nvPicPr>
        <p:blipFill>
          <a:blip r:embed="rId2"/>
          <a:stretch>
            <a:fillRect/>
          </a:stretch>
        </p:blipFill>
        <p:spPr>
          <a:xfrm>
            <a:off x="4350561" y="4305068"/>
            <a:ext cx="4752110" cy="1854948"/>
          </a:xfrm>
          <a:prstGeom prst="rect">
            <a:avLst/>
          </a:prstGeom>
          <a:ln w="28575">
            <a:solidFill>
              <a:srgbClr val="FF9933"/>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984250"/>
            <a:ext cx="8418513" cy="5675313"/>
          </a:xfrm>
          <a:prstGeom prst="rect">
            <a:avLst/>
          </a:prstGeom>
        </p:spPr>
        <p:txBody>
          <a:bodyPr/>
          <a:lstStyle/>
          <a:p>
            <a:pPr lvl="1"/>
            <a:r>
              <a:rPr lang="zh-CN" altLang="en-US" sz="2000" b="1" dirty="0"/>
              <a:t>外键（</a:t>
            </a:r>
            <a:r>
              <a:rPr lang="en-US" altLang="zh-CN" sz="2000" b="1" dirty="0"/>
              <a:t>Foreign Key</a:t>
            </a:r>
            <a:r>
              <a:rPr lang="zh-CN" altLang="en-US" sz="2000" b="1" dirty="0"/>
              <a:t>，</a:t>
            </a:r>
            <a:r>
              <a:rPr lang="en-US" altLang="zh-CN" sz="2000" b="1" dirty="0"/>
              <a:t>FK</a:t>
            </a:r>
            <a:r>
              <a:rPr lang="zh-CN" altLang="en-US" sz="2000" b="1" dirty="0"/>
              <a:t>）</a:t>
            </a:r>
            <a:endParaRPr lang="en-US" altLang="zh-CN" sz="2000" b="1" dirty="0"/>
          </a:p>
          <a:p>
            <a:pPr lvl="2"/>
            <a:r>
              <a:rPr lang="zh-CN" altLang="en-US" sz="1600" b="1" dirty="0"/>
              <a:t>关系</a:t>
            </a:r>
            <a:r>
              <a:rPr lang="en-US" altLang="zh-CN" sz="1600" b="1" dirty="0"/>
              <a:t>A</a:t>
            </a:r>
            <a:r>
              <a:rPr lang="zh-CN" altLang="en-US" sz="1600" b="1" dirty="0"/>
              <a:t>中某个</a:t>
            </a:r>
            <a:r>
              <a:rPr lang="zh-CN" altLang="en-US" sz="1600" b="1" dirty="0">
                <a:solidFill>
                  <a:srgbClr val="0070C0"/>
                </a:solidFill>
              </a:rPr>
              <a:t>属性或属性组合</a:t>
            </a:r>
            <a:r>
              <a:rPr lang="zh-CN" altLang="en-US" sz="1600" b="1" dirty="0"/>
              <a:t>是另一个关系</a:t>
            </a:r>
            <a:r>
              <a:rPr lang="en-US" altLang="zh-CN" sz="1600" b="1" dirty="0"/>
              <a:t>B</a:t>
            </a:r>
            <a:r>
              <a:rPr lang="zh-CN" altLang="en-US" sz="1600" b="1" dirty="0"/>
              <a:t>中的主键，称此属性或属性组合为关系</a:t>
            </a:r>
            <a:r>
              <a:rPr lang="en-US" altLang="zh-CN" sz="1600" b="1" dirty="0"/>
              <a:t>A</a:t>
            </a:r>
            <a:r>
              <a:rPr lang="zh-CN" altLang="en-US" sz="1600" b="1" dirty="0"/>
              <a:t>的</a:t>
            </a:r>
            <a:r>
              <a:rPr lang="zh-CN" altLang="en-US" sz="1600" b="1" dirty="0">
                <a:solidFill>
                  <a:srgbClr val="00B050"/>
                </a:solidFill>
              </a:rPr>
              <a:t>外键</a:t>
            </a:r>
            <a:r>
              <a:rPr lang="zh-CN" altLang="en-US" sz="1600" b="1" dirty="0"/>
              <a:t>。</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p>
        </p:txBody>
      </p:sp>
      <p:sp>
        <p:nvSpPr>
          <p:cNvPr id="5" name="AutoShape 10"/>
          <p:cNvSpPr>
            <a:spLocks noChangeArrowheads="1"/>
          </p:cNvSpPr>
          <p:nvPr/>
        </p:nvSpPr>
        <p:spPr bwMode="gray">
          <a:xfrm>
            <a:off x="3469665" y="110362"/>
            <a:ext cx="146494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三要素</a:t>
            </a:r>
          </a:p>
        </p:txBody>
      </p:sp>
      <p:sp>
        <p:nvSpPr>
          <p:cNvPr id="7" name="AutoShape 10"/>
          <p:cNvSpPr>
            <a:spLocks noChangeArrowheads="1"/>
          </p:cNvSpPr>
          <p:nvPr/>
        </p:nvSpPr>
        <p:spPr bwMode="gray">
          <a:xfrm>
            <a:off x="4899068"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数据结构</a:t>
            </a:r>
          </a:p>
        </p:txBody>
      </p:sp>
      <p:grpSp>
        <p:nvGrpSpPr>
          <p:cNvPr id="48" name="组合 47"/>
          <p:cNvGrpSpPr/>
          <p:nvPr/>
        </p:nvGrpSpPr>
        <p:grpSpPr>
          <a:xfrm>
            <a:off x="162992" y="2346050"/>
            <a:ext cx="8640762" cy="2952750"/>
            <a:chOff x="273981" y="2798379"/>
            <a:chExt cx="8640762" cy="2952750"/>
          </a:xfrm>
        </p:grpSpPr>
        <p:grpSp>
          <p:nvGrpSpPr>
            <p:cNvPr id="8" name="Group 46"/>
            <p:cNvGrpSpPr>
              <a:grpSpLocks/>
            </p:cNvGrpSpPr>
            <p:nvPr/>
          </p:nvGrpSpPr>
          <p:grpSpPr bwMode="auto">
            <a:xfrm>
              <a:off x="562906" y="2798379"/>
              <a:ext cx="8351837" cy="2952750"/>
              <a:chOff x="295" y="1888"/>
              <a:chExt cx="5261" cy="1860"/>
            </a:xfrm>
          </p:grpSpPr>
          <p:sp>
            <p:nvSpPr>
              <p:cNvPr id="9" name="Rectangle 7"/>
              <p:cNvSpPr>
                <a:spLocks noChangeArrowheads="1"/>
              </p:cNvSpPr>
              <p:nvPr/>
            </p:nvSpPr>
            <p:spPr bwMode="auto">
              <a:xfrm>
                <a:off x="544" y="3430"/>
                <a:ext cx="835"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诊断编号 </a:t>
                </a:r>
              </a:p>
            </p:txBody>
          </p:sp>
          <p:sp>
            <p:nvSpPr>
              <p:cNvPr id="10" name="Rectangle 8"/>
              <p:cNvSpPr>
                <a:spLocks noChangeArrowheads="1"/>
              </p:cNvSpPr>
              <p:nvPr/>
            </p:nvSpPr>
            <p:spPr bwMode="auto">
              <a:xfrm>
                <a:off x="1379" y="3430"/>
                <a:ext cx="835"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患者编号 </a:t>
                </a:r>
              </a:p>
            </p:txBody>
          </p:sp>
          <p:sp>
            <p:nvSpPr>
              <p:cNvPr id="11" name="Rectangle 9"/>
              <p:cNvSpPr>
                <a:spLocks noChangeArrowheads="1"/>
              </p:cNvSpPr>
              <p:nvPr/>
            </p:nvSpPr>
            <p:spPr bwMode="auto">
              <a:xfrm>
                <a:off x="2214" y="3430"/>
                <a:ext cx="836"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医生编号 </a:t>
                </a:r>
              </a:p>
            </p:txBody>
          </p:sp>
          <p:sp>
            <p:nvSpPr>
              <p:cNvPr id="12" name="Rectangle 10"/>
              <p:cNvSpPr>
                <a:spLocks noChangeArrowheads="1"/>
              </p:cNvSpPr>
              <p:nvPr/>
            </p:nvSpPr>
            <p:spPr bwMode="auto">
              <a:xfrm>
                <a:off x="3050" y="3430"/>
                <a:ext cx="836"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症状描述 </a:t>
                </a:r>
              </a:p>
            </p:txBody>
          </p:sp>
          <p:sp>
            <p:nvSpPr>
              <p:cNvPr id="13" name="Rectangle 11"/>
              <p:cNvSpPr>
                <a:spLocks noChangeArrowheads="1"/>
              </p:cNvSpPr>
              <p:nvPr/>
            </p:nvSpPr>
            <p:spPr bwMode="auto">
              <a:xfrm>
                <a:off x="3886" y="3430"/>
                <a:ext cx="835"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诊断描述 </a:t>
                </a:r>
              </a:p>
            </p:txBody>
          </p:sp>
          <p:sp>
            <p:nvSpPr>
              <p:cNvPr id="14" name="Rectangle 12"/>
              <p:cNvSpPr>
                <a:spLocks noChangeArrowheads="1"/>
              </p:cNvSpPr>
              <p:nvPr/>
            </p:nvSpPr>
            <p:spPr bwMode="auto">
              <a:xfrm>
                <a:off x="4721" y="3430"/>
                <a:ext cx="835"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就诊时间 </a:t>
                </a:r>
              </a:p>
            </p:txBody>
          </p:sp>
          <p:sp>
            <p:nvSpPr>
              <p:cNvPr id="15" name="Line 13"/>
              <p:cNvSpPr>
                <a:spLocks noChangeShapeType="1"/>
              </p:cNvSpPr>
              <p:nvPr/>
            </p:nvSpPr>
            <p:spPr bwMode="auto">
              <a:xfrm>
                <a:off x="1379" y="3430"/>
                <a:ext cx="0" cy="230"/>
              </a:xfrm>
              <a:prstGeom prst="line">
                <a:avLst/>
              </a:prstGeom>
              <a:noFill/>
              <a:ln w="12700" algn="ctr">
                <a:solidFill>
                  <a:schemeClr val="tx1"/>
                </a:solidFill>
                <a:round/>
                <a:headEnd/>
                <a:tailEnd/>
              </a:ln>
            </p:spPr>
            <p:txBody>
              <a:bodyPr/>
              <a:lstStyle/>
              <a:p>
                <a:endParaRPr lang="zh-CN" altLang="en-US" b="1"/>
              </a:p>
            </p:txBody>
          </p:sp>
          <p:sp>
            <p:nvSpPr>
              <p:cNvPr id="16" name="Line 14"/>
              <p:cNvSpPr>
                <a:spLocks noChangeShapeType="1"/>
              </p:cNvSpPr>
              <p:nvPr/>
            </p:nvSpPr>
            <p:spPr bwMode="auto">
              <a:xfrm>
                <a:off x="2214" y="3430"/>
                <a:ext cx="0" cy="230"/>
              </a:xfrm>
              <a:prstGeom prst="line">
                <a:avLst/>
              </a:prstGeom>
              <a:noFill/>
              <a:ln w="12700" algn="ctr">
                <a:solidFill>
                  <a:schemeClr val="tx1"/>
                </a:solidFill>
                <a:round/>
                <a:headEnd/>
                <a:tailEnd/>
              </a:ln>
            </p:spPr>
            <p:txBody>
              <a:bodyPr/>
              <a:lstStyle/>
              <a:p>
                <a:endParaRPr lang="zh-CN" altLang="en-US" b="1"/>
              </a:p>
            </p:txBody>
          </p:sp>
          <p:sp>
            <p:nvSpPr>
              <p:cNvPr id="17" name="Line 15"/>
              <p:cNvSpPr>
                <a:spLocks noChangeShapeType="1"/>
              </p:cNvSpPr>
              <p:nvPr/>
            </p:nvSpPr>
            <p:spPr bwMode="auto">
              <a:xfrm>
                <a:off x="3050" y="3430"/>
                <a:ext cx="0" cy="230"/>
              </a:xfrm>
              <a:prstGeom prst="line">
                <a:avLst/>
              </a:prstGeom>
              <a:noFill/>
              <a:ln w="12700" algn="ctr">
                <a:solidFill>
                  <a:schemeClr val="tx1"/>
                </a:solidFill>
                <a:round/>
                <a:headEnd/>
                <a:tailEnd/>
              </a:ln>
            </p:spPr>
            <p:txBody>
              <a:bodyPr/>
              <a:lstStyle/>
              <a:p>
                <a:endParaRPr lang="zh-CN" altLang="en-US" b="1"/>
              </a:p>
            </p:txBody>
          </p:sp>
          <p:sp>
            <p:nvSpPr>
              <p:cNvPr id="18" name="Line 16"/>
              <p:cNvSpPr>
                <a:spLocks noChangeShapeType="1"/>
              </p:cNvSpPr>
              <p:nvPr/>
            </p:nvSpPr>
            <p:spPr bwMode="auto">
              <a:xfrm>
                <a:off x="3886" y="3430"/>
                <a:ext cx="0" cy="230"/>
              </a:xfrm>
              <a:prstGeom prst="line">
                <a:avLst/>
              </a:prstGeom>
              <a:noFill/>
              <a:ln w="12700" algn="ctr">
                <a:solidFill>
                  <a:schemeClr val="tx1"/>
                </a:solidFill>
                <a:round/>
                <a:headEnd/>
                <a:tailEnd/>
              </a:ln>
            </p:spPr>
            <p:txBody>
              <a:bodyPr/>
              <a:lstStyle/>
              <a:p>
                <a:endParaRPr lang="zh-CN" altLang="en-US" b="1"/>
              </a:p>
            </p:txBody>
          </p:sp>
          <p:sp>
            <p:nvSpPr>
              <p:cNvPr id="19" name="Line 17"/>
              <p:cNvSpPr>
                <a:spLocks noChangeShapeType="1"/>
              </p:cNvSpPr>
              <p:nvPr/>
            </p:nvSpPr>
            <p:spPr bwMode="auto">
              <a:xfrm>
                <a:off x="4721" y="3430"/>
                <a:ext cx="0" cy="230"/>
              </a:xfrm>
              <a:prstGeom prst="line">
                <a:avLst/>
              </a:prstGeom>
              <a:noFill/>
              <a:ln w="12700" algn="ctr">
                <a:solidFill>
                  <a:schemeClr val="tx1"/>
                </a:solidFill>
                <a:round/>
                <a:headEnd/>
                <a:tailEnd/>
              </a:ln>
            </p:spPr>
            <p:txBody>
              <a:bodyPr/>
              <a:lstStyle/>
              <a:p>
                <a:endParaRPr lang="zh-CN" altLang="en-US" b="1"/>
              </a:p>
            </p:txBody>
          </p:sp>
          <p:sp>
            <p:nvSpPr>
              <p:cNvPr id="20" name="Line 18"/>
              <p:cNvSpPr>
                <a:spLocks noChangeShapeType="1"/>
              </p:cNvSpPr>
              <p:nvPr/>
            </p:nvSpPr>
            <p:spPr bwMode="auto">
              <a:xfrm>
                <a:off x="544" y="3430"/>
                <a:ext cx="0" cy="230"/>
              </a:xfrm>
              <a:prstGeom prst="line">
                <a:avLst/>
              </a:prstGeom>
              <a:noFill/>
              <a:ln w="28575" algn="ctr">
                <a:solidFill>
                  <a:schemeClr val="tx1"/>
                </a:solidFill>
                <a:round/>
                <a:headEnd/>
                <a:tailEnd/>
              </a:ln>
            </p:spPr>
            <p:txBody>
              <a:bodyPr/>
              <a:lstStyle/>
              <a:p>
                <a:endParaRPr lang="zh-CN" altLang="en-US" b="1"/>
              </a:p>
            </p:txBody>
          </p:sp>
          <p:sp>
            <p:nvSpPr>
              <p:cNvPr id="21" name="Line 19"/>
              <p:cNvSpPr>
                <a:spLocks noChangeShapeType="1"/>
              </p:cNvSpPr>
              <p:nvPr/>
            </p:nvSpPr>
            <p:spPr bwMode="auto">
              <a:xfrm>
                <a:off x="5556" y="3430"/>
                <a:ext cx="0" cy="230"/>
              </a:xfrm>
              <a:prstGeom prst="line">
                <a:avLst/>
              </a:prstGeom>
              <a:noFill/>
              <a:ln w="28575" algn="ctr">
                <a:solidFill>
                  <a:schemeClr val="tx1"/>
                </a:solidFill>
                <a:round/>
                <a:headEnd/>
                <a:tailEnd/>
              </a:ln>
            </p:spPr>
            <p:txBody>
              <a:bodyPr/>
              <a:lstStyle/>
              <a:p>
                <a:endParaRPr lang="zh-CN" altLang="en-US" b="1"/>
              </a:p>
            </p:txBody>
          </p:sp>
          <p:sp>
            <p:nvSpPr>
              <p:cNvPr id="22" name="Line 21"/>
              <p:cNvSpPr>
                <a:spLocks noChangeShapeType="1"/>
              </p:cNvSpPr>
              <p:nvPr/>
            </p:nvSpPr>
            <p:spPr bwMode="auto">
              <a:xfrm>
                <a:off x="544" y="3660"/>
                <a:ext cx="5012" cy="0"/>
              </a:xfrm>
              <a:prstGeom prst="line">
                <a:avLst/>
              </a:prstGeom>
              <a:noFill/>
              <a:ln w="28575" algn="ctr">
                <a:solidFill>
                  <a:schemeClr val="tx1"/>
                </a:solidFill>
                <a:round/>
                <a:headEnd/>
                <a:tailEnd/>
              </a:ln>
            </p:spPr>
            <p:txBody>
              <a:bodyPr/>
              <a:lstStyle/>
              <a:p>
                <a:endParaRPr lang="zh-CN" altLang="en-US" b="1"/>
              </a:p>
            </p:txBody>
          </p:sp>
          <p:grpSp>
            <p:nvGrpSpPr>
              <p:cNvPr id="23" name="Group 45"/>
              <p:cNvGrpSpPr>
                <a:grpSpLocks/>
              </p:cNvGrpSpPr>
              <p:nvPr/>
            </p:nvGrpSpPr>
            <p:grpSpPr bwMode="auto">
              <a:xfrm>
                <a:off x="295" y="1888"/>
                <a:ext cx="5261" cy="1860"/>
                <a:chOff x="295" y="1888"/>
                <a:chExt cx="5261" cy="1860"/>
              </a:xfrm>
            </p:grpSpPr>
            <p:sp>
              <p:nvSpPr>
                <p:cNvPr id="24" name="Line 20"/>
                <p:cNvSpPr>
                  <a:spLocks noChangeShapeType="1"/>
                </p:cNvSpPr>
                <p:nvPr/>
              </p:nvSpPr>
              <p:spPr bwMode="auto">
                <a:xfrm>
                  <a:off x="544" y="3430"/>
                  <a:ext cx="5012" cy="0"/>
                </a:xfrm>
                <a:prstGeom prst="line">
                  <a:avLst/>
                </a:prstGeom>
                <a:noFill/>
                <a:ln w="28575" algn="ctr">
                  <a:solidFill>
                    <a:schemeClr val="tx1"/>
                  </a:solidFill>
                  <a:round/>
                  <a:headEnd/>
                  <a:tailEnd/>
                </a:ln>
              </p:spPr>
              <p:txBody>
                <a:bodyPr/>
                <a:lstStyle/>
                <a:p>
                  <a:endParaRPr lang="zh-CN" altLang="en-US" b="1"/>
                </a:p>
              </p:txBody>
            </p:sp>
            <p:grpSp>
              <p:nvGrpSpPr>
                <p:cNvPr id="25" name="Group 22"/>
                <p:cNvGrpSpPr>
                  <a:grpSpLocks/>
                </p:cNvGrpSpPr>
                <p:nvPr/>
              </p:nvGrpSpPr>
              <p:grpSpPr bwMode="auto">
                <a:xfrm>
                  <a:off x="295" y="1888"/>
                  <a:ext cx="2721" cy="1860"/>
                  <a:chOff x="295" y="1888"/>
                  <a:chExt cx="2721" cy="1860"/>
                </a:xfrm>
              </p:grpSpPr>
              <p:sp>
                <p:nvSpPr>
                  <p:cNvPr id="43" name="Oval 23"/>
                  <p:cNvSpPr>
                    <a:spLocks noChangeArrowheads="1"/>
                  </p:cNvSpPr>
                  <p:nvPr/>
                </p:nvSpPr>
                <p:spPr bwMode="auto">
                  <a:xfrm>
                    <a:off x="2154" y="3385"/>
                    <a:ext cx="862" cy="363"/>
                  </a:xfrm>
                  <a:prstGeom prst="ellipse">
                    <a:avLst/>
                  </a:prstGeom>
                  <a:noFill/>
                  <a:ln w="28575">
                    <a:solidFill>
                      <a:srgbClr val="FF3300"/>
                    </a:solidFill>
                    <a:round/>
                    <a:headEnd/>
                    <a:tailEnd/>
                  </a:ln>
                  <a:effectLst/>
                </p:spPr>
                <p:txBody>
                  <a:bodyPr wrap="none" anchor="ctr"/>
                  <a:lstStyle/>
                  <a:p>
                    <a:endParaRPr lang="zh-CN" altLang="en-US" b="1"/>
                  </a:p>
                </p:txBody>
              </p:sp>
              <p:sp>
                <p:nvSpPr>
                  <p:cNvPr id="44" name="Oval 24"/>
                  <p:cNvSpPr>
                    <a:spLocks noChangeArrowheads="1"/>
                  </p:cNvSpPr>
                  <p:nvPr/>
                </p:nvSpPr>
                <p:spPr bwMode="auto">
                  <a:xfrm>
                    <a:off x="295" y="1888"/>
                    <a:ext cx="862" cy="363"/>
                  </a:xfrm>
                  <a:prstGeom prst="ellipse">
                    <a:avLst/>
                  </a:prstGeom>
                  <a:noFill/>
                  <a:ln w="28575">
                    <a:solidFill>
                      <a:srgbClr val="FF3300"/>
                    </a:solidFill>
                    <a:round/>
                    <a:headEnd/>
                    <a:tailEnd/>
                  </a:ln>
                  <a:effectLst/>
                </p:spPr>
                <p:txBody>
                  <a:bodyPr wrap="none" anchor="ctr"/>
                  <a:lstStyle/>
                  <a:p>
                    <a:endParaRPr lang="zh-CN" altLang="en-US" b="1"/>
                  </a:p>
                </p:txBody>
              </p:sp>
              <p:sp>
                <p:nvSpPr>
                  <p:cNvPr id="45" name="Line 25"/>
                  <p:cNvSpPr>
                    <a:spLocks noChangeShapeType="1"/>
                  </p:cNvSpPr>
                  <p:nvPr/>
                </p:nvSpPr>
                <p:spPr bwMode="auto">
                  <a:xfrm flipH="1" flipV="1">
                    <a:off x="930" y="2205"/>
                    <a:ext cx="1587" cy="1180"/>
                  </a:xfrm>
                  <a:prstGeom prst="line">
                    <a:avLst/>
                  </a:prstGeom>
                  <a:noFill/>
                  <a:ln w="28575">
                    <a:solidFill>
                      <a:srgbClr val="FF3300"/>
                    </a:solidFill>
                    <a:round/>
                    <a:headEnd/>
                    <a:tailEnd type="triangle" w="med" len="med"/>
                  </a:ln>
                  <a:effectLst/>
                </p:spPr>
                <p:txBody>
                  <a:bodyPr/>
                  <a:lstStyle/>
                  <a:p>
                    <a:endParaRPr lang="zh-CN" altLang="en-US" b="1"/>
                  </a:p>
                </p:txBody>
              </p:sp>
            </p:grpSp>
            <p:sp>
              <p:nvSpPr>
                <p:cNvPr id="26" name="Rectangle 27"/>
                <p:cNvSpPr>
                  <a:spLocks noChangeArrowheads="1"/>
                </p:cNvSpPr>
                <p:nvPr/>
              </p:nvSpPr>
              <p:spPr bwMode="auto">
                <a:xfrm>
                  <a:off x="431" y="1933"/>
                  <a:ext cx="727"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医生编号 </a:t>
                  </a:r>
                </a:p>
              </p:txBody>
            </p:sp>
            <p:sp>
              <p:nvSpPr>
                <p:cNvPr id="27" name="Rectangle 28"/>
                <p:cNvSpPr>
                  <a:spLocks noChangeArrowheads="1"/>
                </p:cNvSpPr>
                <p:nvPr/>
              </p:nvSpPr>
              <p:spPr bwMode="auto">
                <a:xfrm>
                  <a:off x="1158" y="1933"/>
                  <a:ext cx="724"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医生姓名 </a:t>
                  </a:r>
                </a:p>
              </p:txBody>
            </p:sp>
            <p:sp>
              <p:nvSpPr>
                <p:cNvPr id="28" name="Rectangle 29"/>
                <p:cNvSpPr>
                  <a:spLocks noChangeArrowheads="1"/>
                </p:cNvSpPr>
                <p:nvPr/>
              </p:nvSpPr>
              <p:spPr bwMode="auto">
                <a:xfrm>
                  <a:off x="1882" y="1933"/>
                  <a:ext cx="725"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医生性别 </a:t>
                  </a:r>
                </a:p>
              </p:txBody>
            </p:sp>
            <p:sp>
              <p:nvSpPr>
                <p:cNvPr id="29" name="Rectangle 30"/>
                <p:cNvSpPr>
                  <a:spLocks noChangeArrowheads="1"/>
                </p:cNvSpPr>
                <p:nvPr/>
              </p:nvSpPr>
              <p:spPr bwMode="auto">
                <a:xfrm>
                  <a:off x="2607" y="1933"/>
                  <a:ext cx="728"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医生年龄 </a:t>
                  </a:r>
                </a:p>
              </p:txBody>
            </p:sp>
            <p:sp>
              <p:nvSpPr>
                <p:cNvPr id="30" name="Rectangle 31"/>
                <p:cNvSpPr>
                  <a:spLocks noChangeArrowheads="1"/>
                </p:cNvSpPr>
                <p:nvPr/>
              </p:nvSpPr>
              <p:spPr bwMode="auto">
                <a:xfrm>
                  <a:off x="3335" y="1933"/>
                  <a:ext cx="725"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所属部门 </a:t>
                  </a:r>
                </a:p>
              </p:txBody>
            </p:sp>
            <p:sp>
              <p:nvSpPr>
                <p:cNvPr id="31" name="Rectangle 32"/>
                <p:cNvSpPr>
                  <a:spLocks noChangeArrowheads="1"/>
                </p:cNvSpPr>
                <p:nvPr/>
              </p:nvSpPr>
              <p:spPr bwMode="auto">
                <a:xfrm>
                  <a:off x="4060" y="1933"/>
                  <a:ext cx="724"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技术等级 </a:t>
                  </a:r>
                </a:p>
              </p:txBody>
            </p:sp>
            <p:sp>
              <p:nvSpPr>
                <p:cNvPr id="32" name="Rectangle 33"/>
                <p:cNvSpPr>
                  <a:spLocks noChangeArrowheads="1"/>
                </p:cNvSpPr>
                <p:nvPr/>
              </p:nvSpPr>
              <p:spPr bwMode="auto">
                <a:xfrm>
                  <a:off x="4784" y="1933"/>
                  <a:ext cx="727" cy="230"/>
                </a:xfrm>
                <a:prstGeom prst="rect">
                  <a:avLst/>
                </a:prstGeom>
                <a:noFill/>
                <a:ln w="9525">
                  <a:noFill/>
                  <a:miter lim="800000"/>
                  <a:headEnd/>
                  <a:tailEnd/>
                </a:ln>
              </p:spPr>
              <p:txBody>
                <a:bodyPr/>
                <a:lstStyle/>
                <a:p>
                  <a:pPr>
                    <a:spcBef>
                      <a:spcPct val="20000"/>
                    </a:spcBef>
                    <a:buFont typeface="Wingdings" pitchFamily="2" charset="2"/>
                    <a:buNone/>
                  </a:pPr>
                  <a:r>
                    <a:rPr lang="zh-CN" altLang="en-US" b="1">
                      <a:ea typeface="楷体_GB2312" pitchFamily="49" charset="-122"/>
                    </a:rPr>
                    <a:t>工资 </a:t>
                  </a:r>
                </a:p>
              </p:txBody>
            </p:sp>
            <p:sp>
              <p:nvSpPr>
                <p:cNvPr id="33" name="Line 34"/>
                <p:cNvSpPr>
                  <a:spLocks noChangeShapeType="1"/>
                </p:cNvSpPr>
                <p:nvPr/>
              </p:nvSpPr>
              <p:spPr bwMode="auto">
                <a:xfrm>
                  <a:off x="1158" y="1933"/>
                  <a:ext cx="0" cy="230"/>
                </a:xfrm>
                <a:prstGeom prst="line">
                  <a:avLst/>
                </a:prstGeom>
                <a:noFill/>
                <a:ln w="12700" algn="ctr">
                  <a:solidFill>
                    <a:schemeClr val="tx1"/>
                  </a:solidFill>
                  <a:round/>
                  <a:headEnd/>
                  <a:tailEnd/>
                </a:ln>
              </p:spPr>
              <p:txBody>
                <a:bodyPr/>
                <a:lstStyle/>
                <a:p>
                  <a:endParaRPr lang="zh-CN" altLang="en-US" b="1"/>
                </a:p>
              </p:txBody>
            </p:sp>
            <p:sp>
              <p:nvSpPr>
                <p:cNvPr id="34" name="Line 35"/>
                <p:cNvSpPr>
                  <a:spLocks noChangeShapeType="1"/>
                </p:cNvSpPr>
                <p:nvPr/>
              </p:nvSpPr>
              <p:spPr bwMode="auto">
                <a:xfrm>
                  <a:off x="1882" y="1933"/>
                  <a:ext cx="0" cy="230"/>
                </a:xfrm>
                <a:prstGeom prst="line">
                  <a:avLst/>
                </a:prstGeom>
                <a:noFill/>
                <a:ln w="12700" algn="ctr">
                  <a:solidFill>
                    <a:schemeClr val="tx1"/>
                  </a:solidFill>
                  <a:round/>
                  <a:headEnd/>
                  <a:tailEnd/>
                </a:ln>
              </p:spPr>
              <p:txBody>
                <a:bodyPr/>
                <a:lstStyle/>
                <a:p>
                  <a:endParaRPr lang="zh-CN" altLang="en-US" b="1"/>
                </a:p>
              </p:txBody>
            </p:sp>
            <p:sp>
              <p:nvSpPr>
                <p:cNvPr id="35" name="Line 36"/>
                <p:cNvSpPr>
                  <a:spLocks noChangeShapeType="1"/>
                </p:cNvSpPr>
                <p:nvPr/>
              </p:nvSpPr>
              <p:spPr bwMode="auto">
                <a:xfrm>
                  <a:off x="2607" y="1933"/>
                  <a:ext cx="0" cy="230"/>
                </a:xfrm>
                <a:prstGeom prst="line">
                  <a:avLst/>
                </a:prstGeom>
                <a:noFill/>
                <a:ln w="12700" algn="ctr">
                  <a:solidFill>
                    <a:schemeClr val="tx1"/>
                  </a:solidFill>
                  <a:round/>
                  <a:headEnd/>
                  <a:tailEnd/>
                </a:ln>
              </p:spPr>
              <p:txBody>
                <a:bodyPr/>
                <a:lstStyle/>
                <a:p>
                  <a:endParaRPr lang="zh-CN" altLang="en-US" b="1"/>
                </a:p>
              </p:txBody>
            </p:sp>
            <p:sp>
              <p:nvSpPr>
                <p:cNvPr id="36" name="Line 37"/>
                <p:cNvSpPr>
                  <a:spLocks noChangeShapeType="1"/>
                </p:cNvSpPr>
                <p:nvPr/>
              </p:nvSpPr>
              <p:spPr bwMode="auto">
                <a:xfrm>
                  <a:off x="3335" y="1933"/>
                  <a:ext cx="0" cy="230"/>
                </a:xfrm>
                <a:prstGeom prst="line">
                  <a:avLst/>
                </a:prstGeom>
                <a:noFill/>
                <a:ln w="12700" algn="ctr">
                  <a:solidFill>
                    <a:schemeClr val="tx1"/>
                  </a:solidFill>
                  <a:round/>
                  <a:headEnd/>
                  <a:tailEnd/>
                </a:ln>
              </p:spPr>
              <p:txBody>
                <a:bodyPr/>
                <a:lstStyle/>
                <a:p>
                  <a:endParaRPr lang="zh-CN" altLang="en-US" b="1"/>
                </a:p>
              </p:txBody>
            </p:sp>
            <p:sp>
              <p:nvSpPr>
                <p:cNvPr id="37" name="Line 38"/>
                <p:cNvSpPr>
                  <a:spLocks noChangeShapeType="1"/>
                </p:cNvSpPr>
                <p:nvPr/>
              </p:nvSpPr>
              <p:spPr bwMode="auto">
                <a:xfrm>
                  <a:off x="4060" y="1933"/>
                  <a:ext cx="0" cy="230"/>
                </a:xfrm>
                <a:prstGeom prst="line">
                  <a:avLst/>
                </a:prstGeom>
                <a:noFill/>
                <a:ln w="12700" algn="ctr">
                  <a:solidFill>
                    <a:schemeClr val="tx1"/>
                  </a:solidFill>
                  <a:round/>
                  <a:headEnd/>
                  <a:tailEnd/>
                </a:ln>
              </p:spPr>
              <p:txBody>
                <a:bodyPr/>
                <a:lstStyle/>
                <a:p>
                  <a:endParaRPr lang="zh-CN" altLang="en-US" b="1"/>
                </a:p>
              </p:txBody>
            </p:sp>
            <p:sp>
              <p:nvSpPr>
                <p:cNvPr id="38" name="Line 39"/>
                <p:cNvSpPr>
                  <a:spLocks noChangeShapeType="1"/>
                </p:cNvSpPr>
                <p:nvPr/>
              </p:nvSpPr>
              <p:spPr bwMode="auto">
                <a:xfrm>
                  <a:off x="4784" y="1933"/>
                  <a:ext cx="0" cy="230"/>
                </a:xfrm>
                <a:prstGeom prst="line">
                  <a:avLst/>
                </a:prstGeom>
                <a:noFill/>
                <a:ln w="12700" algn="ctr">
                  <a:solidFill>
                    <a:schemeClr val="tx1"/>
                  </a:solidFill>
                  <a:round/>
                  <a:headEnd/>
                  <a:tailEnd/>
                </a:ln>
              </p:spPr>
              <p:txBody>
                <a:bodyPr/>
                <a:lstStyle/>
                <a:p>
                  <a:endParaRPr lang="zh-CN" altLang="en-US" b="1"/>
                </a:p>
              </p:txBody>
            </p:sp>
            <p:sp>
              <p:nvSpPr>
                <p:cNvPr id="39" name="Line 40"/>
                <p:cNvSpPr>
                  <a:spLocks noChangeShapeType="1"/>
                </p:cNvSpPr>
                <p:nvPr/>
              </p:nvSpPr>
              <p:spPr bwMode="auto">
                <a:xfrm>
                  <a:off x="431" y="1933"/>
                  <a:ext cx="0" cy="230"/>
                </a:xfrm>
                <a:prstGeom prst="line">
                  <a:avLst/>
                </a:prstGeom>
                <a:noFill/>
                <a:ln w="28575" algn="ctr">
                  <a:solidFill>
                    <a:schemeClr val="tx1"/>
                  </a:solidFill>
                  <a:round/>
                  <a:headEnd/>
                  <a:tailEnd/>
                </a:ln>
              </p:spPr>
              <p:txBody>
                <a:bodyPr/>
                <a:lstStyle/>
                <a:p>
                  <a:endParaRPr lang="zh-CN" altLang="en-US" b="1"/>
                </a:p>
              </p:txBody>
            </p:sp>
            <p:sp>
              <p:nvSpPr>
                <p:cNvPr id="40" name="Line 41"/>
                <p:cNvSpPr>
                  <a:spLocks noChangeShapeType="1"/>
                </p:cNvSpPr>
                <p:nvPr/>
              </p:nvSpPr>
              <p:spPr bwMode="auto">
                <a:xfrm>
                  <a:off x="5511" y="1933"/>
                  <a:ext cx="0" cy="230"/>
                </a:xfrm>
                <a:prstGeom prst="line">
                  <a:avLst/>
                </a:prstGeom>
                <a:noFill/>
                <a:ln w="28575" algn="ctr">
                  <a:solidFill>
                    <a:schemeClr val="tx1"/>
                  </a:solidFill>
                  <a:round/>
                  <a:headEnd/>
                  <a:tailEnd/>
                </a:ln>
              </p:spPr>
              <p:txBody>
                <a:bodyPr/>
                <a:lstStyle/>
                <a:p>
                  <a:endParaRPr lang="zh-CN" altLang="en-US" b="1"/>
                </a:p>
              </p:txBody>
            </p:sp>
            <p:sp>
              <p:nvSpPr>
                <p:cNvPr id="41" name="Line 42"/>
                <p:cNvSpPr>
                  <a:spLocks noChangeShapeType="1"/>
                </p:cNvSpPr>
                <p:nvPr/>
              </p:nvSpPr>
              <p:spPr bwMode="auto">
                <a:xfrm>
                  <a:off x="431" y="1933"/>
                  <a:ext cx="5080" cy="0"/>
                </a:xfrm>
                <a:prstGeom prst="line">
                  <a:avLst/>
                </a:prstGeom>
                <a:noFill/>
                <a:ln w="28575" algn="ctr">
                  <a:solidFill>
                    <a:schemeClr val="tx1"/>
                  </a:solidFill>
                  <a:round/>
                  <a:headEnd/>
                  <a:tailEnd/>
                </a:ln>
              </p:spPr>
              <p:txBody>
                <a:bodyPr/>
                <a:lstStyle/>
                <a:p>
                  <a:endParaRPr lang="zh-CN" altLang="en-US" b="1"/>
                </a:p>
              </p:txBody>
            </p:sp>
            <p:sp>
              <p:nvSpPr>
                <p:cNvPr id="42" name="Line 43"/>
                <p:cNvSpPr>
                  <a:spLocks noChangeShapeType="1"/>
                </p:cNvSpPr>
                <p:nvPr/>
              </p:nvSpPr>
              <p:spPr bwMode="auto">
                <a:xfrm>
                  <a:off x="431" y="2163"/>
                  <a:ext cx="5080" cy="0"/>
                </a:xfrm>
                <a:prstGeom prst="line">
                  <a:avLst/>
                </a:prstGeom>
                <a:noFill/>
                <a:ln w="28575" algn="ctr">
                  <a:solidFill>
                    <a:schemeClr val="tx1"/>
                  </a:solidFill>
                  <a:round/>
                  <a:headEnd/>
                  <a:tailEnd/>
                </a:ln>
              </p:spPr>
              <p:txBody>
                <a:bodyPr/>
                <a:lstStyle/>
                <a:p>
                  <a:endParaRPr lang="zh-CN" altLang="en-US" b="1"/>
                </a:p>
              </p:txBody>
            </p:sp>
          </p:grpSp>
        </p:grpSp>
        <p:sp>
          <p:nvSpPr>
            <p:cNvPr id="46" name="Text Box 47"/>
            <p:cNvSpPr txBox="1">
              <a:spLocks noChangeArrowheads="1"/>
            </p:cNvSpPr>
            <p:nvPr/>
          </p:nvSpPr>
          <p:spPr bwMode="auto">
            <a:xfrm>
              <a:off x="273981" y="3446079"/>
              <a:ext cx="3313112" cy="366713"/>
            </a:xfrm>
            <a:prstGeom prst="rect">
              <a:avLst/>
            </a:prstGeom>
            <a:noFill/>
            <a:ln w="9525">
              <a:noFill/>
              <a:miter lim="800000"/>
              <a:headEnd/>
              <a:tailEnd/>
            </a:ln>
            <a:effectLst/>
          </p:spPr>
          <p:txBody>
            <a:bodyPr>
              <a:spAutoFit/>
            </a:bodyPr>
            <a:lstStyle/>
            <a:p>
              <a:pPr>
                <a:spcBef>
                  <a:spcPct val="50000"/>
                </a:spcBef>
              </a:pPr>
              <a:r>
                <a:rPr lang="zh-CN" altLang="en-US" b="1">
                  <a:solidFill>
                    <a:srgbClr val="FF3300"/>
                  </a:solidFill>
                </a:rPr>
                <a:t>主键（</a:t>
              </a:r>
              <a:r>
                <a:rPr lang="en-US" altLang="zh-CN" b="1">
                  <a:solidFill>
                    <a:srgbClr val="FF3300"/>
                  </a:solidFill>
                </a:rPr>
                <a:t>Primary Key</a:t>
              </a:r>
              <a:r>
                <a:rPr lang="zh-CN" altLang="en-US" b="1">
                  <a:solidFill>
                    <a:srgbClr val="FF3300"/>
                  </a:solidFill>
                </a:rPr>
                <a:t>，</a:t>
              </a:r>
              <a:r>
                <a:rPr lang="en-US" altLang="zh-CN" b="1">
                  <a:solidFill>
                    <a:srgbClr val="FF3300"/>
                  </a:solidFill>
                </a:rPr>
                <a:t>PK</a:t>
              </a:r>
              <a:r>
                <a:rPr lang="zh-CN" altLang="en-US" b="1">
                  <a:solidFill>
                    <a:srgbClr val="FF3300"/>
                  </a:solidFill>
                </a:rPr>
                <a:t>）</a:t>
              </a:r>
            </a:p>
          </p:txBody>
        </p:sp>
        <p:sp>
          <p:nvSpPr>
            <p:cNvPr id="47" name="Text Box 48"/>
            <p:cNvSpPr txBox="1">
              <a:spLocks noChangeArrowheads="1"/>
            </p:cNvSpPr>
            <p:nvPr/>
          </p:nvSpPr>
          <p:spPr bwMode="auto">
            <a:xfrm>
              <a:off x="2721906" y="4743067"/>
              <a:ext cx="3313112" cy="366712"/>
            </a:xfrm>
            <a:prstGeom prst="rect">
              <a:avLst/>
            </a:prstGeom>
            <a:noFill/>
            <a:ln w="9525">
              <a:noFill/>
              <a:miter lim="800000"/>
              <a:headEnd/>
              <a:tailEnd/>
            </a:ln>
            <a:effectLst/>
          </p:spPr>
          <p:txBody>
            <a:bodyPr>
              <a:spAutoFit/>
            </a:bodyPr>
            <a:lstStyle/>
            <a:p>
              <a:pPr>
                <a:spcBef>
                  <a:spcPct val="50000"/>
                </a:spcBef>
              </a:pPr>
              <a:r>
                <a:rPr lang="zh-CN" altLang="en-US" b="1" dirty="0">
                  <a:solidFill>
                    <a:srgbClr val="FF3300"/>
                  </a:solidFill>
                </a:rPr>
                <a:t>外键（</a:t>
              </a:r>
              <a:r>
                <a:rPr lang="en-US" altLang="zh-CN" b="1" dirty="0">
                  <a:solidFill>
                    <a:srgbClr val="FF3300"/>
                  </a:solidFill>
                </a:rPr>
                <a:t>Foreign Key</a:t>
              </a:r>
              <a:r>
                <a:rPr lang="zh-CN" altLang="en-US" b="1" dirty="0">
                  <a:solidFill>
                    <a:srgbClr val="FF3300"/>
                  </a:solidFill>
                </a:rPr>
                <a:t>，</a:t>
              </a:r>
              <a:r>
                <a:rPr lang="en-US" altLang="zh-CN" b="1" dirty="0">
                  <a:solidFill>
                    <a:srgbClr val="FF3300"/>
                  </a:solidFill>
                </a:rPr>
                <a:t>FK</a:t>
              </a:r>
              <a:r>
                <a:rPr lang="zh-CN" altLang="en-US" b="1" dirty="0">
                  <a:solidFill>
                    <a:srgbClr val="FF3300"/>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108075"/>
            <a:ext cx="7851775" cy="4587875"/>
          </a:xfrm>
          <a:prstGeom prst="rect">
            <a:avLst/>
          </a:prstGeom>
        </p:spPr>
        <p:txBody>
          <a:bodyPr/>
          <a:lstStyle/>
          <a:p>
            <a:pPr lvl="1"/>
            <a:r>
              <a:rPr lang="zh-CN" altLang="en-US" b="1" dirty="0"/>
              <a:t>关系模式</a:t>
            </a:r>
            <a:r>
              <a:rPr lang="en-US" altLang="zh-CN" b="1" dirty="0"/>
              <a:t>(Relation Schema)</a:t>
            </a:r>
          </a:p>
          <a:p>
            <a:pPr lvl="2"/>
            <a:r>
              <a:rPr lang="zh-CN" altLang="en-US" sz="1600" b="1" dirty="0"/>
              <a:t>对</a:t>
            </a:r>
            <a:r>
              <a:rPr lang="zh-CN" altLang="en-US" sz="1600" b="1" dirty="0">
                <a:solidFill>
                  <a:srgbClr val="0070C0"/>
                </a:solidFill>
              </a:rPr>
              <a:t>关系的描述</a:t>
            </a:r>
            <a:r>
              <a:rPr lang="zh-CN" altLang="en-US" sz="1600" b="1" dirty="0"/>
              <a:t>称为</a:t>
            </a:r>
            <a:r>
              <a:rPr lang="zh-CN" altLang="en-US" sz="1600" b="1" dirty="0">
                <a:solidFill>
                  <a:srgbClr val="FF0000"/>
                </a:solidFill>
              </a:rPr>
              <a:t>关系模式</a:t>
            </a:r>
            <a:r>
              <a:rPr lang="zh-CN" altLang="en-US" sz="1600" b="1" dirty="0"/>
              <a:t>，其格式为：</a:t>
            </a:r>
            <a:endParaRPr lang="en-US" altLang="zh-CN" sz="1600" b="1" dirty="0"/>
          </a:p>
          <a:p>
            <a:pPr lvl="2">
              <a:buNone/>
            </a:pPr>
            <a:r>
              <a:rPr lang="en-US" altLang="zh-CN" sz="1600" b="1" dirty="0"/>
              <a:t>		</a:t>
            </a:r>
            <a:r>
              <a:rPr lang="zh-CN" altLang="en-US" sz="1600" b="1" dirty="0"/>
              <a:t>关系名（属性名</a:t>
            </a:r>
            <a:r>
              <a:rPr lang="en-US" altLang="zh-CN" sz="1600" b="1" dirty="0"/>
              <a:t>l</a:t>
            </a:r>
            <a:r>
              <a:rPr lang="zh-CN" altLang="en-US" sz="1600" b="1" dirty="0"/>
              <a:t>，属性名</a:t>
            </a:r>
            <a:r>
              <a:rPr lang="en-US" altLang="zh-CN" sz="1600" b="1" dirty="0"/>
              <a:t>2</a:t>
            </a:r>
            <a:r>
              <a:rPr lang="zh-CN" altLang="en-US" sz="1600" b="1" dirty="0"/>
              <a:t>，</a:t>
            </a:r>
            <a:r>
              <a:rPr lang="en-US" altLang="zh-CN" sz="1600" b="1" dirty="0"/>
              <a:t>…</a:t>
            </a:r>
            <a:r>
              <a:rPr lang="zh-CN" altLang="en-US" sz="1600" b="1" dirty="0"/>
              <a:t>，属性名</a:t>
            </a:r>
            <a:r>
              <a:rPr lang="en-US" altLang="zh-CN" sz="1600" b="1" dirty="0"/>
              <a:t>n</a:t>
            </a:r>
            <a:r>
              <a:rPr lang="zh-CN" altLang="en-US" sz="1600" b="1" dirty="0"/>
              <a:t>）</a:t>
            </a:r>
            <a:endParaRPr lang="en-US" altLang="zh-CN" sz="1600" b="1" dirty="0"/>
          </a:p>
          <a:p>
            <a:pPr lvl="2"/>
            <a:r>
              <a:rPr lang="zh-CN" altLang="en-US" sz="1600" b="1" dirty="0"/>
              <a:t>例如：患者（编号，姓名，性别，年龄）</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p>
        </p:txBody>
      </p:sp>
      <p:sp>
        <p:nvSpPr>
          <p:cNvPr id="5" name="AutoShape 10"/>
          <p:cNvSpPr>
            <a:spLocks noChangeArrowheads="1"/>
          </p:cNvSpPr>
          <p:nvPr/>
        </p:nvSpPr>
        <p:spPr bwMode="gray">
          <a:xfrm>
            <a:off x="3469665" y="110362"/>
            <a:ext cx="146494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三要素</a:t>
            </a:r>
          </a:p>
        </p:txBody>
      </p:sp>
      <p:sp>
        <p:nvSpPr>
          <p:cNvPr id="7" name="AutoShape 10"/>
          <p:cNvSpPr>
            <a:spLocks noChangeArrowheads="1"/>
          </p:cNvSpPr>
          <p:nvPr/>
        </p:nvSpPr>
        <p:spPr bwMode="gray">
          <a:xfrm>
            <a:off x="4899068"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数据结构</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260475"/>
            <a:ext cx="7851775" cy="4587875"/>
          </a:xfrm>
          <a:prstGeom prst="rect">
            <a:avLst/>
          </a:prstGeom>
        </p:spPr>
        <p:txBody>
          <a:bodyPr/>
          <a:lstStyle/>
          <a:p>
            <a:pPr lvl="1"/>
            <a:r>
              <a:rPr lang="zh-CN" altLang="en-US" sz="2000" b="1" dirty="0"/>
              <a:t>关系数据操作包括两类：</a:t>
            </a:r>
            <a:endParaRPr lang="en-US" altLang="zh-CN" sz="2000" b="1" dirty="0"/>
          </a:p>
          <a:p>
            <a:pPr lvl="2"/>
            <a:r>
              <a:rPr lang="zh-CN" altLang="en-US" sz="1600" b="1" dirty="0">
                <a:solidFill>
                  <a:srgbClr val="0070C0"/>
                </a:solidFill>
              </a:rPr>
              <a:t>查询</a:t>
            </a:r>
          </a:p>
          <a:p>
            <a:pPr lvl="2"/>
            <a:r>
              <a:rPr lang="zh-CN" altLang="en-US" sz="1600" b="1" dirty="0">
                <a:solidFill>
                  <a:srgbClr val="0070C0"/>
                </a:solidFill>
              </a:rPr>
              <a:t>更新</a:t>
            </a:r>
            <a:r>
              <a:rPr lang="zh-CN" altLang="en-US" sz="1600" b="1" dirty="0"/>
              <a:t> </a:t>
            </a:r>
            <a:r>
              <a:rPr lang="en-US" altLang="zh-CN" sz="1600" b="1" dirty="0"/>
              <a:t>(</a:t>
            </a:r>
            <a:r>
              <a:rPr lang="zh-CN" altLang="en-US" sz="1600" b="1" dirty="0"/>
              <a:t>插入、删除和修改 </a:t>
            </a:r>
            <a:r>
              <a:rPr lang="en-US" altLang="zh-CN" sz="1600" b="1" dirty="0"/>
              <a:t>)</a:t>
            </a:r>
          </a:p>
          <a:p>
            <a:pPr lvl="1"/>
            <a:r>
              <a:rPr lang="zh-CN" altLang="en-US" sz="2000" b="1" dirty="0"/>
              <a:t>操作语言</a:t>
            </a:r>
            <a:endParaRPr lang="en-US" altLang="zh-CN" sz="2000" b="1" dirty="0"/>
          </a:p>
          <a:p>
            <a:pPr lvl="2"/>
            <a:r>
              <a:rPr lang="zh-CN" altLang="en-US" sz="1600" b="1" dirty="0"/>
              <a:t>用户可以通过</a:t>
            </a:r>
            <a:r>
              <a:rPr lang="zh-CN" altLang="en-US" sz="1600" b="1" dirty="0">
                <a:solidFill>
                  <a:srgbClr val="00B050"/>
                </a:solidFill>
              </a:rPr>
              <a:t>关系语言</a:t>
            </a:r>
            <a:r>
              <a:rPr lang="zh-CN" altLang="en-US" sz="1600" b="1" dirty="0"/>
              <a:t>来完成对数据的各种操作</a:t>
            </a:r>
            <a:endParaRPr lang="en-US" altLang="zh-CN" sz="1600" b="1" dirty="0"/>
          </a:p>
          <a:p>
            <a:pPr lvl="2"/>
            <a:r>
              <a:rPr lang="zh-CN" altLang="en-US" sz="1600" b="1" dirty="0"/>
              <a:t>关系语言特点是高度</a:t>
            </a:r>
            <a:r>
              <a:rPr lang="zh-CN" altLang="en-US" sz="1600" b="1" dirty="0">
                <a:solidFill>
                  <a:srgbClr val="FF0000"/>
                </a:solidFill>
              </a:rPr>
              <a:t>非过程化</a:t>
            </a:r>
            <a:r>
              <a:rPr lang="zh-CN" altLang="en-US" sz="1600" b="1" dirty="0"/>
              <a:t>，即用户只需说明“做什么”而不必说明“怎么做”。 </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p>
        </p:txBody>
      </p:sp>
      <p:sp>
        <p:nvSpPr>
          <p:cNvPr id="5" name="AutoShape 10"/>
          <p:cNvSpPr>
            <a:spLocks noChangeArrowheads="1"/>
          </p:cNvSpPr>
          <p:nvPr/>
        </p:nvSpPr>
        <p:spPr bwMode="gray">
          <a:xfrm>
            <a:off x="3469665" y="110362"/>
            <a:ext cx="146494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三要素</a:t>
            </a:r>
          </a:p>
        </p:txBody>
      </p:sp>
      <p:sp>
        <p:nvSpPr>
          <p:cNvPr id="7" name="AutoShape 10"/>
          <p:cNvSpPr>
            <a:spLocks noChangeArrowheads="1"/>
          </p:cNvSpPr>
          <p:nvPr/>
        </p:nvSpPr>
        <p:spPr bwMode="gray">
          <a:xfrm>
            <a:off x="4899068"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260475"/>
            <a:ext cx="7851775" cy="1760538"/>
          </a:xfrm>
          <a:prstGeom prst="rect">
            <a:avLst/>
          </a:prstGeom>
        </p:spPr>
        <p:txBody>
          <a:bodyPr/>
          <a:lstStyle/>
          <a:p>
            <a:pPr lvl="1"/>
            <a:r>
              <a:rPr lang="zh-CN" altLang="en-US" sz="2000" b="1" dirty="0"/>
              <a:t>关系数据约束</a:t>
            </a:r>
            <a:endParaRPr lang="en-US" altLang="zh-CN" sz="2000" b="1" dirty="0"/>
          </a:p>
          <a:p>
            <a:pPr lvl="2"/>
            <a:r>
              <a:rPr lang="zh-CN" altLang="en-US" sz="1600" b="1" dirty="0"/>
              <a:t>数据模型中固有的约束，如元组不能重复。 </a:t>
            </a:r>
          </a:p>
          <a:p>
            <a:pPr lvl="2"/>
            <a:r>
              <a:rPr lang="zh-CN" altLang="en-US" sz="1600" b="1" dirty="0"/>
              <a:t>可以在数据模型的模式中直接表述的约束，如数据定义语言（</a:t>
            </a:r>
            <a:r>
              <a:rPr lang="en-US" altLang="zh-CN" sz="1600" b="1" dirty="0"/>
              <a:t>DDL</a:t>
            </a:r>
            <a:r>
              <a:rPr lang="zh-CN" altLang="en-US" sz="1600" b="1" dirty="0"/>
              <a:t>）中指定的完整性约束。 </a:t>
            </a:r>
          </a:p>
          <a:p>
            <a:pPr lvl="2"/>
            <a:r>
              <a:rPr lang="zh-CN" altLang="en-US" sz="1600" b="1" dirty="0"/>
              <a:t>不能在数据模型的模式中直接表述的约束，由应用程序表示和执行。 </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p>
        </p:txBody>
      </p:sp>
      <p:sp>
        <p:nvSpPr>
          <p:cNvPr id="5" name="AutoShape 10"/>
          <p:cNvSpPr>
            <a:spLocks noChangeArrowheads="1"/>
          </p:cNvSpPr>
          <p:nvPr/>
        </p:nvSpPr>
        <p:spPr bwMode="gray">
          <a:xfrm>
            <a:off x="3469665" y="110362"/>
            <a:ext cx="146494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三要素</a:t>
            </a:r>
          </a:p>
        </p:txBody>
      </p:sp>
      <p:sp>
        <p:nvSpPr>
          <p:cNvPr id="7" name="AutoShape 10"/>
          <p:cNvSpPr>
            <a:spLocks noChangeArrowheads="1"/>
          </p:cNvSpPr>
          <p:nvPr/>
        </p:nvSpPr>
        <p:spPr bwMode="gray">
          <a:xfrm>
            <a:off x="4899068"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数据约束</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260475"/>
            <a:ext cx="7851775" cy="4587875"/>
          </a:xfrm>
          <a:prstGeom prst="rect">
            <a:avLst/>
          </a:prstGeom>
        </p:spPr>
        <p:txBody>
          <a:bodyPr/>
          <a:lstStyle/>
          <a:p>
            <a:pPr lvl="1"/>
            <a:r>
              <a:rPr lang="zh-CN" altLang="en-US" sz="2000" b="1" dirty="0"/>
              <a:t>关系数据模型的优点：</a:t>
            </a:r>
            <a:endParaRPr lang="en-US" altLang="zh-CN" sz="2000" b="1" dirty="0"/>
          </a:p>
          <a:p>
            <a:pPr lvl="2"/>
            <a:r>
              <a:rPr lang="zh-CN" altLang="en-US" sz="1600" b="1" dirty="0"/>
              <a:t>关系模型与非关系模型不同，它是建立在</a:t>
            </a:r>
            <a:r>
              <a:rPr lang="zh-CN" altLang="en-US" sz="1600" b="1" dirty="0">
                <a:solidFill>
                  <a:srgbClr val="FF0000"/>
                </a:solidFill>
              </a:rPr>
              <a:t>严格的数学概念</a:t>
            </a:r>
            <a:r>
              <a:rPr lang="zh-CN" altLang="en-US" sz="1600" b="1" dirty="0"/>
              <a:t>的基础上的。 </a:t>
            </a:r>
          </a:p>
          <a:p>
            <a:pPr lvl="2"/>
            <a:r>
              <a:rPr lang="zh-CN" altLang="en-US" sz="1600" b="1" dirty="0"/>
              <a:t>数据结构简单、清晰。</a:t>
            </a:r>
          </a:p>
          <a:p>
            <a:pPr lvl="2"/>
            <a:r>
              <a:rPr lang="zh-CN" altLang="en-US" sz="1600" b="1" dirty="0"/>
              <a:t>更高的数据独立性，更好的安全保密性。</a:t>
            </a:r>
          </a:p>
          <a:p>
            <a:pPr lvl="2"/>
            <a:r>
              <a:rPr lang="zh-CN" altLang="en-US" sz="1600" b="1" dirty="0"/>
              <a:t>丰富的完整性。</a:t>
            </a:r>
            <a:endParaRPr lang="en-US" altLang="zh-CN" sz="1600" b="1" dirty="0"/>
          </a:p>
          <a:p>
            <a:pPr lvl="1"/>
            <a:r>
              <a:rPr lang="zh-CN" altLang="en-US" sz="2000" b="1" dirty="0"/>
              <a:t>关系数据模型的缺点：</a:t>
            </a:r>
            <a:endParaRPr lang="en-US" altLang="zh-CN" sz="2000" b="1" dirty="0"/>
          </a:p>
          <a:p>
            <a:pPr lvl="2"/>
            <a:r>
              <a:rPr lang="zh-CN" altLang="en-US" sz="1600" b="1" dirty="0"/>
              <a:t>对“现实世界”实体的表达能力弱。 </a:t>
            </a:r>
          </a:p>
          <a:p>
            <a:pPr lvl="2"/>
            <a:r>
              <a:rPr lang="zh-CN" altLang="en-US" sz="1600" b="1" dirty="0"/>
              <a:t>由于存取路径对用户透明，</a:t>
            </a:r>
            <a:r>
              <a:rPr lang="zh-CN" altLang="en-US" sz="1600" b="1" dirty="0">
                <a:solidFill>
                  <a:srgbClr val="FF0000"/>
                </a:solidFill>
              </a:rPr>
              <a:t>查询效率</a:t>
            </a:r>
            <a:r>
              <a:rPr lang="zh-CN" altLang="en-US" sz="1600" b="1" dirty="0"/>
              <a:t>往往不如非关系数据模型。</a:t>
            </a:r>
          </a:p>
          <a:p>
            <a:pPr lvl="2"/>
            <a:r>
              <a:rPr lang="zh-CN" altLang="en-US" sz="1600" b="1" dirty="0"/>
              <a:t>关系模型只有一些固定的操作集。</a:t>
            </a:r>
          </a:p>
          <a:p>
            <a:pPr lvl="2"/>
            <a:r>
              <a:rPr lang="zh-CN" altLang="en-US" sz="1600" b="1" dirty="0"/>
              <a:t>不能很好的支持业务规则。 </a:t>
            </a:r>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p>
        </p:txBody>
      </p:sp>
      <p:sp>
        <p:nvSpPr>
          <p:cNvPr id="5" name="AutoShape 10"/>
          <p:cNvSpPr>
            <a:spLocks noChangeArrowheads="1"/>
          </p:cNvSpPr>
          <p:nvPr/>
        </p:nvSpPr>
        <p:spPr bwMode="gray">
          <a:xfrm>
            <a:off x="3469665" y="110362"/>
            <a:ext cx="1464942"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优缺点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149350"/>
            <a:ext cx="7851775" cy="4587875"/>
          </a:xfrm>
          <a:prstGeom prst="rect">
            <a:avLst/>
          </a:prstGeom>
        </p:spPr>
        <p:txBody>
          <a:bodyPr/>
          <a:lstStyle/>
          <a:p>
            <a:pPr lvl="1"/>
            <a:r>
              <a:rPr lang="zh-CN" altLang="en-US" b="1" dirty="0"/>
              <a:t>典型商业</a:t>
            </a:r>
            <a:r>
              <a:rPr lang="en-US" altLang="zh-CN" b="1" dirty="0"/>
              <a:t>DBMS</a:t>
            </a:r>
            <a:r>
              <a:rPr lang="zh-CN" altLang="en-US" b="1" dirty="0"/>
              <a:t>：</a:t>
            </a:r>
            <a:endParaRPr lang="en-US" altLang="zh-CN" b="1" dirty="0"/>
          </a:p>
          <a:p>
            <a:pPr lvl="2"/>
            <a:r>
              <a:rPr lang="en-US" altLang="zh-CN" b="1" dirty="0"/>
              <a:t>SQL Server —— Microsoft</a:t>
            </a:r>
          </a:p>
          <a:p>
            <a:pPr lvl="2"/>
            <a:r>
              <a:rPr lang="en-US" altLang="zh-CN" b="1" dirty="0"/>
              <a:t>ORACLE —— </a:t>
            </a:r>
            <a:r>
              <a:rPr lang="zh-CN" altLang="en-US" b="1" dirty="0"/>
              <a:t>甲骨文</a:t>
            </a:r>
          </a:p>
          <a:p>
            <a:pPr lvl="2"/>
            <a:r>
              <a:rPr lang="en-US" altLang="zh-CN" b="1" dirty="0"/>
              <a:t>SYBASE —— Sybase</a:t>
            </a:r>
          </a:p>
          <a:p>
            <a:pPr lvl="2"/>
            <a:r>
              <a:rPr lang="en-US" altLang="zh-CN" b="1" dirty="0"/>
              <a:t>DB/2 —— IBM</a:t>
            </a:r>
          </a:p>
          <a:p>
            <a:pPr lvl="2"/>
            <a:r>
              <a:rPr lang="en-US" altLang="zh-CN" b="1" dirty="0"/>
              <a:t>MySQL —— Sun——Oracle</a:t>
            </a:r>
          </a:p>
          <a:p>
            <a:pPr marL="914400" lvl="2" indent="0">
              <a:buNone/>
            </a:pPr>
            <a:endParaRPr lang="zh-CN" altLang="en-US" b="1" dirty="0"/>
          </a:p>
        </p:txBody>
      </p:sp>
      <p:sp>
        <p:nvSpPr>
          <p:cNvPr id="4" name="AutoShape 10"/>
          <p:cNvSpPr>
            <a:spLocks noChangeArrowheads="1"/>
          </p:cNvSpPr>
          <p:nvPr/>
        </p:nvSpPr>
        <p:spPr bwMode="gray">
          <a:xfrm>
            <a:off x="983974" y="117733"/>
            <a:ext cx="250985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关系数据模型</a:t>
            </a:r>
          </a:p>
        </p:txBody>
      </p:sp>
      <p:sp>
        <p:nvSpPr>
          <p:cNvPr id="7" name="AutoShape 10"/>
          <p:cNvSpPr>
            <a:spLocks noChangeArrowheads="1"/>
          </p:cNvSpPr>
          <p:nvPr/>
        </p:nvSpPr>
        <p:spPr bwMode="gray">
          <a:xfrm>
            <a:off x="3464362" y="110362"/>
            <a:ext cx="182754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产品实例</a:t>
            </a:r>
          </a:p>
        </p:txBody>
      </p:sp>
      <p:pic>
        <p:nvPicPr>
          <p:cNvPr id="5" name="图片 4"/>
          <p:cNvPicPr>
            <a:picLocks noChangeAspect="1"/>
          </p:cNvPicPr>
          <p:nvPr/>
        </p:nvPicPr>
        <p:blipFill>
          <a:blip r:embed="rId2"/>
          <a:stretch>
            <a:fillRect/>
          </a:stretch>
        </p:blipFill>
        <p:spPr>
          <a:xfrm>
            <a:off x="132913" y="3555123"/>
            <a:ext cx="4549923" cy="2402332"/>
          </a:xfrm>
          <a:prstGeom prst="rect">
            <a:avLst/>
          </a:prstGeom>
        </p:spPr>
      </p:pic>
      <p:pic>
        <p:nvPicPr>
          <p:cNvPr id="6" name="图片 5"/>
          <p:cNvPicPr>
            <a:picLocks noChangeAspect="1"/>
          </p:cNvPicPr>
          <p:nvPr/>
        </p:nvPicPr>
        <p:blipFill>
          <a:blip r:embed="rId3"/>
          <a:stretch>
            <a:fillRect/>
          </a:stretch>
        </p:blipFill>
        <p:spPr>
          <a:xfrm>
            <a:off x="4818856" y="3555123"/>
            <a:ext cx="4200453" cy="2402332"/>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5546" y="1045737"/>
            <a:ext cx="2923309" cy="809757"/>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76294" y="1823288"/>
            <a:ext cx="1425308" cy="1066600"/>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88963" y="1990486"/>
            <a:ext cx="2105891" cy="641639"/>
          </a:xfrm>
          <a:prstGeom prst="rect">
            <a:avLst/>
          </a:prstGeom>
        </p:spPr>
      </p:pic>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02065" y="2767117"/>
            <a:ext cx="1297265" cy="796521"/>
          </a:xfrm>
          <a:prstGeom prst="rect">
            <a:avLst/>
          </a:prstGeom>
        </p:spPr>
      </p:pic>
      <p:pic>
        <p:nvPicPr>
          <p:cNvPr id="12" name="图片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69464" y="2738761"/>
            <a:ext cx="1306151" cy="76018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77" name="Text Box 64"/>
            <p:cNvSpPr txBox="1">
              <a:spLocks noChangeArrowheads="1"/>
            </p:cNvSpPr>
            <p:nvPr/>
          </p:nvSpPr>
          <p:spPr bwMode="auto">
            <a:xfrm>
              <a:off x="1560"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9281"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dirty="0">
                  <a:solidFill>
                    <a:srgbClr val="000000"/>
                  </a:solidFill>
                  <a:latin typeface="黑体" pitchFamily="2" charset="-122"/>
                  <a:ea typeface="黑体" pitchFamily="2" charset="-122"/>
                </a:rPr>
                <a:t>  </a:t>
              </a:r>
              <a:r>
                <a:rPr lang="zh-CN" altLang="en-US" sz="2400" b="1" dirty="0">
                  <a:solidFill>
                    <a:srgbClr val="000000"/>
                  </a:solidFill>
                  <a:latin typeface="黑体" pitchFamily="2" charset="-122"/>
                  <a:ea typeface="黑体" pitchFamily="2" charset="-122"/>
                </a:rPr>
                <a:t>数据模型</a:t>
              </a:r>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65" name="Text Box 71"/>
            <p:cNvSpPr txBox="1">
              <a:spLocks noChangeArrowheads="1"/>
            </p:cNvSpPr>
            <p:nvPr/>
          </p:nvSpPr>
          <p:spPr bwMode="auto">
            <a:xfrm>
              <a:off x="1560"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en-US" altLang="zh-CN" sz="2400" b="1" dirty="0">
                  <a:solidFill>
                    <a:srgbClr val="000000"/>
                  </a:solidFill>
                </a:rPr>
                <a:t>    </a:t>
              </a:r>
              <a:r>
                <a:rPr lang="zh-CN" altLang="en-US" sz="2400" b="1" dirty="0">
                  <a:solidFill>
                    <a:srgbClr val="000000"/>
                  </a:solidFill>
                  <a:latin typeface="黑体" pitchFamily="2" charset="-122"/>
                  <a:ea typeface="黑体" pitchFamily="2" charset="-122"/>
                </a:rPr>
                <a:t>关系数据模型</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53" name="Text Box 169"/>
            <p:cNvSpPr txBox="1">
              <a:spLocks noChangeArrowheads="1"/>
            </p:cNvSpPr>
            <p:nvPr/>
          </p:nvSpPr>
          <p:spPr bwMode="auto">
            <a:xfrm>
              <a:off x="1560"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关系</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29" name="Text Box 192"/>
            <p:cNvSpPr txBox="1">
              <a:spLocks noChangeArrowheads="1"/>
            </p:cNvSpPr>
            <p:nvPr/>
          </p:nvSpPr>
          <p:spPr bwMode="auto">
            <a:xfrm>
              <a:off x="1560"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rPr>
                <a:t>    </a:t>
              </a:r>
              <a:r>
                <a:rPr lang="zh-CN" altLang="en-US" sz="2400" b="1" dirty="0">
                  <a:solidFill>
                    <a:srgbClr val="000000"/>
                  </a:solidFill>
                  <a:latin typeface="黑体" pitchFamily="2" charset="-122"/>
                  <a:ea typeface="黑体" pitchFamily="2" charset="-122"/>
                </a:rPr>
                <a:t>关系代数</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4</a:t>
              </a:r>
            </a:p>
          </p:txBody>
        </p:sp>
      </p:grpSp>
      <p:grpSp>
        <p:nvGrpSpPr>
          <p:cNvPr id="6" name="Group 212"/>
          <p:cNvGrpSpPr>
            <a:grpSpLocks/>
          </p:cNvGrpSpPr>
          <p:nvPr/>
        </p:nvGrpSpPr>
        <p:grpSpPr bwMode="auto">
          <a:xfrm>
            <a:off x="1452107" y="3057862"/>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268413"/>
            <a:ext cx="7385050" cy="2374900"/>
          </a:xfrm>
          <a:prstGeom prst="rect">
            <a:avLst/>
          </a:prstGeom>
        </p:spPr>
        <p:txBody>
          <a:bodyPr/>
          <a:lstStyle/>
          <a:p>
            <a:r>
              <a:rPr lang="zh-CN" altLang="en-US" sz="2400" dirty="0"/>
              <a:t>域、笛卡尔积和关系</a:t>
            </a:r>
          </a:p>
          <a:p>
            <a:r>
              <a:rPr lang="zh-CN" altLang="en-US" sz="2400" dirty="0"/>
              <a:t>关系的性质 </a:t>
            </a:r>
          </a:p>
          <a:p>
            <a:r>
              <a:rPr lang="zh-CN" altLang="en-US" sz="2400" dirty="0"/>
              <a:t>关系模式</a:t>
            </a:r>
          </a:p>
          <a:p>
            <a:r>
              <a:rPr lang="zh-CN" altLang="en-US" sz="2400" dirty="0"/>
              <a:t>关系完整性</a:t>
            </a:r>
          </a:p>
        </p:txBody>
      </p:sp>
      <p:sp>
        <p:nvSpPr>
          <p:cNvPr id="5" name="AutoShape 10"/>
          <p:cNvSpPr>
            <a:spLocks noChangeArrowheads="1"/>
          </p:cNvSpPr>
          <p:nvPr/>
        </p:nvSpPr>
        <p:spPr bwMode="gray">
          <a:xfrm>
            <a:off x="983975" y="117733"/>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268413"/>
            <a:ext cx="8229600" cy="4692650"/>
          </a:xfrm>
          <a:prstGeom prst="rect">
            <a:avLst/>
          </a:prstGeom>
        </p:spPr>
        <p:txBody>
          <a:bodyPr/>
          <a:lstStyle/>
          <a:p>
            <a:r>
              <a:rPr lang="zh-CN" altLang="en-US" dirty="0"/>
              <a:t>域（</a:t>
            </a:r>
            <a:r>
              <a:rPr lang="en-US" altLang="zh-CN" dirty="0"/>
              <a:t>Domain</a:t>
            </a:r>
            <a:r>
              <a:rPr lang="zh-CN" altLang="en-US" dirty="0"/>
              <a:t>）</a:t>
            </a:r>
          </a:p>
          <a:p>
            <a:pPr lvl="1"/>
            <a:r>
              <a:rPr lang="zh-CN" altLang="en-US" b="1" dirty="0"/>
              <a:t>域是一组具有相同数据类型的值的集合。</a:t>
            </a:r>
          </a:p>
          <a:p>
            <a:pPr lvl="1"/>
            <a:r>
              <a:rPr lang="zh-CN" altLang="en-US" b="1" dirty="0"/>
              <a:t>例如：</a:t>
            </a:r>
          </a:p>
          <a:p>
            <a:pPr lvl="2"/>
            <a:r>
              <a:rPr lang="zh-CN" altLang="en-US" b="1" dirty="0"/>
              <a:t>整数</a:t>
            </a:r>
          </a:p>
          <a:p>
            <a:pPr lvl="2"/>
            <a:r>
              <a:rPr lang="zh-CN" altLang="en-US" b="1" dirty="0"/>
              <a:t>实数</a:t>
            </a:r>
          </a:p>
          <a:p>
            <a:pPr lvl="2"/>
            <a:r>
              <a:rPr lang="zh-CN" altLang="en-US" b="1" dirty="0"/>
              <a:t>介于某个取值范围的整数</a:t>
            </a:r>
          </a:p>
          <a:p>
            <a:pPr lvl="2"/>
            <a:r>
              <a:rPr lang="zh-CN" altLang="en-US" b="1" dirty="0"/>
              <a:t>长度指定长度的字符串集合</a:t>
            </a:r>
          </a:p>
          <a:p>
            <a:pPr lvl="2"/>
            <a:r>
              <a:rPr lang="en-US" altLang="zh-CN" b="1" dirty="0"/>
              <a:t>{‘</a:t>
            </a:r>
            <a:r>
              <a:rPr lang="zh-CN" altLang="en-US" b="1" dirty="0"/>
              <a:t>男’，‘女’</a:t>
            </a:r>
            <a:r>
              <a:rPr lang="en-US" altLang="zh-CN" b="1" dirty="0"/>
              <a:t>}</a:t>
            </a:r>
          </a:p>
          <a:p>
            <a:pPr lvl="2"/>
            <a:r>
              <a:rPr lang="zh-CN" altLang="en-US" b="1" dirty="0"/>
              <a:t>介于某个取值范围的日期</a:t>
            </a:r>
          </a:p>
        </p:txBody>
      </p:sp>
      <p:sp>
        <p:nvSpPr>
          <p:cNvPr id="5" name="AutoShape 10"/>
          <p:cNvSpPr>
            <a:spLocks noChangeArrowheads="1"/>
          </p:cNvSpPr>
          <p:nvPr/>
        </p:nvSpPr>
        <p:spPr bwMode="gray">
          <a:xfrm>
            <a:off x="983975" y="117733"/>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a:t>
            </a:r>
          </a:p>
        </p:txBody>
      </p:sp>
      <p:sp>
        <p:nvSpPr>
          <p:cNvPr id="6" name="AutoShape 10"/>
          <p:cNvSpPr>
            <a:spLocks noChangeArrowheads="1"/>
          </p:cNvSpPr>
          <p:nvPr/>
        </p:nvSpPr>
        <p:spPr bwMode="gray">
          <a:xfrm>
            <a:off x="2098072" y="110362"/>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域</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914400" y="1123950"/>
            <a:ext cx="8229600" cy="2686050"/>
          </a:xfrm>
          <a:prstGeom prst="rect">
            <a:avLst/>
          </a:prstGeom>
          <a:noFill/>
          <a:ln w="28575">
            <a:solidFill>
              <a:srgbClr val="FF9933"/>
            </a:solidFill>
          </a:ln>
        </p:spPr>
        <p:txBody>
          <a:bodyPr/>
          <a:lstStyle/>
          <a:p>
            <a:pPr>
              <a:lnSpc>
                <a:spcPct val="150000"/>
              </a:lnSpc>
              <a:spcBef>
                <a:spcPts val="0"/>
              </a:spcBef>
            </a:pPr>
            <a:r>
              <a:rPr lang="zh-CN" altLang="en-US" sz="2200" dirty="0"/>
              <a:t>数据模型（</a:t>
            </a:r>
            <a:r>
              <a:rPr lang="en-US" altLang="zh-CN" sz="2200" dirty="0"/>
              <a:t>Data Model</a:t>
            </a:r>
            <a:r>
              <a:rPr lang="zh-CN" altLang="en-US" sz="2200" dirty="0"/>
              <a:t>）是数据特征的抽象</a:t>
            </a:r>
            <a:endParaRPr lang="en-US" altLang="zh-CN" sz="2200" dirty="0"/>
          </a:p>
          <a:p>
            <a:pPr lvl="1">
              <a:lnSpc>
                <a:spcPct val="150000"/>
              </a:lnSpc>
              <a:spcBef>
                <a:spcPts val="0"/>
              </a:spcBef>
            </a:pPr>
            <a:r>
              <a:rPr lang="zh-CN" altLang="en-US" sz="1800" b="1" dirty="0"/>
              <a:t>数据（</a:t>
            </a:r>
            <a:r>
              <a:rPr lang="en-US" altLang="zh-CN" sz="1800" b="1" dirty="0"/>
              <a:t>Data</a:t>
            </a:r>
            <a:r>
              <a:rPr lang="zh-CN" altLang="en-US" sz="1800" b="1" dirty="0"/>
              <a:t>）是描述事物的符号记录</a:t>
            </a:r>
            <a:endParaRPr lang="en-US" altLang="zh-CN" sz="1800" b="1" dirty="0"/>
          </a:p>
          <a:p>
            <a:pPr lvl="1">
              <a:lnSpc>
                <a:spcPct val="150000"/>
              </a:lnSpc>
              <a:spcBef>
                <a:spcPts val="0"/>
              </a:spcBef>
            </a:pPr>
            <a:r>
              <a:rPr lang="zh-CN" altLang="en-US" sz="1800" b="1" dirty="0"/>
              <a:t>模型（</a:t>
            </a:r>
            <a:r>
              <a:rPr lang="en-US" altLang="zh-CN" sz="1800" b="1" dirty="0"/>
              <a:t>Model)</a:t>
            </a:r>
            <a:r>
              <a:rPr lang="zh-CN" altLang="en-US" sz="1800" b="1" dirty="0"/>
              <a:t>是现实世界的抽象</a:t>
            </a:r>
            <a:endParaRPr lang="en-US" altLang="zh-CN" sz="1800" b="1" dirty="0"/>
          </a:p>
          <a:p>
            <a:pPr lvl="1">
              <a:lnSpc>
                <a:spcPct val="150000"/>
              </a:lnSpc>
              <a:spcBef>
                <a:spcPts val="0"/>
              </a:spcBef>
            </a:pPr>
            <a:r>
              <a:rPr lang="zh-CN" altLang="en-US" sz="1800" b="1" dirty="0"/>
              <a:t>数据模型从抽象层次上描述了系统的</a:t>
            </a:r>
            <a:r>
              <a:rPr lang="zh-CN" altLang="en-US" sz="1800" b="1" dirty="0">
                <a:solidFill>
                  <a:srgbClr val="FF0000"/>
                </a:solidFill>
              </a:rPr>
              <a:t>静态特征、动态行为和约束条件</a:t>
            </a:r>
            <a:endParaRPr lang="en-US" altLang="zh-CN" sz="1800" b="1" dirty="0">
              <a:solidFill>
                <a:srgbClr val="FF0000"/>
              </a:solidFill>
            </a:endParaRPr>
          </a:p>
          <a:p>
            <a:pPr lvl="1">
              <a:lnSpc>
                <a:spcPct val="150000"/>
              </a:lnSpc>
              <a:spcBef>
                <a:spcPts val="0"/>
              </a:spcBef>
            </a:pPr>
            <a:r>
              <a:rPr lang="zh-CN" altLang="en-US" sz="1800" b="1" dirty="0"/>
              <a:t>在数据库中用数据模型来抽象、表示和处理现实世界中的数据和信息</a:t>
            </a:r>
            <a:endParaRPr lang="en-US" altLang="zh-CN" sz="1800" b="1" dirty="0"/>
          </a:p>
          <a:p>
            <a:pPr lvl="1">
              <a:lnSpc>
                <a:spcPct val="150000"/>
              </a:lnSpc>
              <a:spcBef>
                <a:spcPts val="0"/>
              </a:spcBef>
            </a:pPr>
            <a:r>
              <a:rPr lang="zh-CN" altLang="en-US" sz="1800" b="1" dirty="0"/>
              <a:t>通俗地讲</a:t>
            </a:r>
            <a:r>
              <a:rPr lang="zh-CN" altLang="en-US" sz="1800" b="1" dirty="0">
                <a:solidFill>
                  <a:srgbClr val="00B050"/>
                </a:solidFill>
              </a:rPr>
              <a:t>数据模型就是现实世界的模拟</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p>
        </p:txBody>
      </p:sp>
      <p:sp>
        <p:nvSpPr>
          <p:cNvPr id="6" name="内容占位符 2"/>
          <p:cNvSpPr txBox="1">
            <a:spLocks/>
          </p:cNvSpPr>
          <p:nvPr/>
        </p:nvSpPr>
        <p:spPr>
          <a:xfrm>
            <a:off x="538590" y="4085232"/>
            <a:ext cx="8229600" cy="1821151"/>
          </a:xfrm>
          <a:prstGeom prst="rect">
            <a:avLst/>
          </a:prstGeom>
          <a:ln w="28575">
            <a:solidFill>
              <a:srgbClr val="0070C0"/>
            </a:solidFill>
          </a:ln>
        </p:spPr>
        <p:txBody>
          <a:bodyPr/>
          <a:lstStyle>
            <a:lvl1pPr marL="342900" indent="-342900" algn="l" rtl="0" eaLnBrk="0" fontAlgn="base" hangingPunct="0">
              <a:spcBef>
                <a:spcPts val="1200"/>
              </a:spcBef>
              <a:spcAft>
                <a:spcPct val="0"/>
              </a:spcAft>
              <a:buFont typeface="Wingdings" pitchFamily="2" charset="2"/>
              <a:buChar char="Ø"/>
              <a:defRPr sz="2800" b="1">
                <a:solidFill>
                  <a:srgbClr val="4D4D4D"/>
                </a:solidFill>
                <a:latin typeface="黑体" pitchFamily="2" charset="-122"/>
                <a:ea typeface="黑体" pitchFamily="2" charset="-122"/>
                <a:cs typeface="+mn-cs"/>
              </a:defRPr>
            </a:lvl1pPr>
            <a:lvl2pPr marL="742950" indent="-285750" algn="l" rtl="0" eaLnBrk="0" fontAlgn="base" hangingPunct="0">
              <a:spcBef>
                <a:spcPts val="1200"/>
              </a:spcBef>
              <a:spcAft>
                <a:spcPct val="0"/>
              </a:spcAft>
              <a:buFont typeface="Wingdings" pitchFamily="2" charset="2"/>
              <a:buChar char="n"/>
              <a:defRPr sz="2400">
                <a:solidFill>
                  <a:srgbClr val="4D4D4D"/>
                </a:solidFill>
                <a:latin typeface="黑体" pitchFamily="2" charset="-122"/>
                <a:ea typeface="黑体" pitchFamily="2" charset="-122"/>
              </a:defRPr>
            </a:lvl2pPr>
            <a:lvl3pPr marL="1143000" indent="-228600" algn="l" rtl="0" eaLnBrk="0" fontAlgn="base" hangingPunct="0">
              <a:spcBef>
                <a:spcPts val="600"/>
              </a:spcBef>
              <a:spcAft>
                <a:spcPct val="0"/>
              </a:spcAft>
              <a:buFont typeface="Wingdings" pitchFamily="2" charset="2"/>
              <a:buChar char="u"/>
              <a:defRPr sz="1800">
                <a:solidFill>
                  <a:srgbClr val="4D4D4D"/>
                </a:solidFill>
                <a:latin typeface="黑体" pitchFamily="2" charset="-122"/>
                <a:ea typeface="黑体" pitchFamily="2" charset="-122"/>
              </a:defRPr>
            </a:lvl3pPr>
            <a:lvl4pPr marL="1600200" indent="-228600" algn="l" rtl="0" eaLnBrk="0" fontAlgn="base" hangingPunct="0">
              <a:spcBef>
                <a:spcPct val="20000"/>
              </a:spcBef>
              <a:spcAft>
                <a:spcPct val="0"/>
              </a:spcAft>
              <a:buFont typeface="Wingdings" pitchFamily="2" charset="2"/>
              <a:buChar char="l"/>
              <a:defRPr sz="1600">
                <a:solidFill>
                  <a:srgbClr val="4D4D4D"/>
                </a:solidFill>
                <a:latin typeface="+mn-lt"/>
                <a:ea typeface="+mn-ea"/>
              </a:defRPr>
            </a:lvl4pPr>
            <a:lvl5pPr marL="2057400" indent="-228600" algn="l" rtl="0" eaLnBrk="0" fontAlgn="base" hangingPunct="0">
              <a:spcBef>
                <a:spcPct val="20000"/>
              </a:spcBef>
              <a:spcAft>
                <a:spcPct val="0"/>
              </a:spcAft>
              <a:buChar char="»"/>
              <a:defRPr sz="1200">
                <a:solidFill>
                  <a:srgbClr val="4D4D4D"/>
                </a:solidFill>
                <a:latin typeface="+mn-lt"/>
                <a:ea typeface="+mn-ea"/>
              </a:defRPr>
            </a:lvl5pPr>
            <a:lvl6pPr marL="2514600" indent="-228600" algn="l" rtl="0" fontAlgn="base">
              <a:spcBef>
                <a:spcPct val="20000"/>
              </a:spcBef>
              <a:spcAft>
                <a:spcPct val="0"/>
              </a:spcAft>
              <a:buChar char="»"/>
              <a:defRPr sz="1400">
                <a:solidFill>
                  <a:srgbClr val="4D4D4D"/>
                </a:solidFill>
                <a:latin typeface="+mn-lt"/>
                <a:ea typeface="+mn-ea"/>
              </a:defRPr>
            </a:lvl6pPr>
            <a:lvl7pPr marL="2971800" indent="-228600" algn="l" rtl="0" fontAlgn="base">
              <a:spcBef>
                <a:spcPct val="20000"/>
              </a:spcBef>
              <a:spcAft>
                <a:spcPct val="0"/>
              </a:spcAft>
              <a:buChar char="»"/>
              <a:defRPr sz="1400">
                <a:solidFill>
                  <a:srgbClr val="4D4D4D"/>
                </a:solidFill>
                <a:latin typeface="+mn-lt"/>
                <a:ea typeface="+mn-ea"/>
              </a:defRPr>
            </a:lvl7pPr>
            <a:lvl8pPr marL="3429000" indent="-228600" algn="l" rtl="0" fontAlgn="base">
              <a:spcBef>
                <a:spcPct val="20000"/>
              </a:spcBef>
              <a:spcAft>
                <a:spcPct val="0"/>
              </a:spcAft>
              <a:buChar char="»"/>
              <a:defRPr sz="1400">
                <a:solidFill>
                  <a:srgbClr val="4D4D4D"/>
                </a:solidFill>
                <a:latin typeface="+mn-lt"/>
                <a:ea typeface="+mn-ea"/>
              </a:defRPr>
            </a:lvl8pPr>
            <a:lvl9pPr marL="3886200" indent="-228600" algn="l" rtl="0" fontAlgn="base">
              <a:spcBef>
                <a:spcPct val="20000"/>
              </a:spcBef>
              <a:spcAft>
                <a:spcPct val="0"/>
              </a:spcAft>
              <a:buChar char="»"/>
              <a:defRPr sz="1400">
                <a:solidFill>
                  <a:srgbClr val="4D4D4D"/>
                </a:solidFill>
                <a:latin typeface="+mn-lt"/>
                <a:ea typeface="+mn-ea"/>
              </a:defRPr>
            </a:lvl9pPr>
          </a:lstStyle>
          <a:p>
            <a:r>
              <a:rPr lang="zh-CN" altLang="en-US" sz="2200" kern="0" dirty="0"/>
              <a:t>数据模型应满足三方面要求</a:t>
            </a:r>
          </a:p>
          <a:p>
            <a:pPr lvl="1"/>
            <a:r>
              <a:rPr lang="zh-CN" altLang="en-US" sz="1800" b="1" kern="0" dirty="0"/>
              <a:t>能比较真实地模拟现实世界</a:t>
            </a:r>
          </a:p>
          <a:p>
            <a:pPr lvl="1"/>
            <a:r>
              <a:rPr lang="zh-CN" altLang="en-US" sz="1800" b="1" kern="0" dirty="0">
                <a:solidFill>
                  <a:srgbClr val="0070C0"/>
                </a:solidFill>
              </a:rPr>
              <a:t>容易为人所理解</a:t>
            </a:r>
          </a:p>
          <a:p>
            <a:pPr lvl="1"/>
            <a:r>
              <a:rPr lang="zh-CN" altLang="en-US" sz="1800" b="1" kern="0" dirty="0"/>
              <a:t>便于在计算机上实现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561975" y="1268413"/>
            <a:ext cx="8582025" cy="4692650"/>
          </a:xfrm>
          <a:prstGeom prst="rect">
            <a:avLst/>
          </a:prstGeom>
        </p:spPr>
        <p:txBody>
          <a:bodyPr/>
          <a:lstStyle/>
          <a:p>
            <a:r>
              <a:rPr lang="zh-CN" altLang="en-US" sz="2400" dirty="0">
                <a:latin typeface="Times New Roman" panose="02020603050405020304" pitchFamily="18" charset="0"/>
                <a:cs typeface="Times New Roman" panose="02020603050405020304" pitchFamily="18" charset="0"/>
              </a:rPr>
              <a:t>笛卡尔积（</a:t>
            </a:r>
            <a:r>
              <a:rPr lang="en-US" altLang="zh-CN" sz="2400" dirty="0">
                <a:latin typeface="Times New Roman" panose="02020603050405020304" pitchFamily="18" charset="0"/>
                <a:cs typeface="Times New Roman" panose="02020603050405020304" pitchFamily="18" charset="0"/>
              </a:rPr>
              <a:t>Cartesian Product</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lvl="1"/>
            <a:r>
              <a:rPr lang="zh-CN" altLang="en-US" sz="2000" b="1" dirty="0">
                <a:latin typeface="Times New Roman" panose="02020603050405020304" pitchFamily="18" charset="0"/>
                <a:cs typeface="Times New Roman" panose="02020603050405020304" pitchFamily="18" charset="0"/>
              </a:rPr>
              <a:t>给定一组域</a:t>
            </a:r>
            <a:r>
              <a:rPr lang="en-US" altLang="zh-CN" sz="2000" b="1" i="1" dirty="0">
                <a:latin typeface="Times New Roman" panose="02020603050405020304" pitchFamily="18" charset="0"/>
                <a:cs typeface="Times New Roman" panose="02020603050405020304" pitchFamily="18" charset="0"/>
              </a:rPr>
              <a:t>D</a:t>
            </a:r>
            <a:r>
              <a:rPr lang="en-US" altLang="zh-CN" sz="2000" b="1" baseline="-25000" dirty="0">
                <a:latin typeface="Times New Roman" panose="02020603050405020304" pitchFamily="18" charset="0"/>
                <a:cs typeface="Times New Roman" panose="02020603050405020304" pitchFamily="18" charset="0"/>
              </a:rPr>
              <a:t>1</a:t>
            </a:r>
            <a:r>
              <a:rPr lang="en-US" altLang="zh-CN" sz="2000" b="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D</a:t>
            </a:r>
            <a:r>
              <a:rPr lang="en-US" altLang="zh-CN" sz="2000" b="1" baseline="-25000" dirty="0">
                <a:latin typeface="Times New Roman" panose="02020603050405020304" pitchFamily="18" charset="0"/>
                <a:cs typeface="Times New Roman" panose="02020603050405020304" pitchFamily="18" charset="0"/>
              </a:rPr>
              <a:t>2</a:t>
            </a:r>
            <a:r>
              <a:rPr lang="en-US" altLang="zh-CN" sz="2000" b="1" dirty="0">
                <a:latin typeface="Times New Roman" panose="02020603050405020304" pitchFamily="18" charset="0"/>
                <a:cs typeface="Times New Roman" panose="02020603050405020304" pitchFamily="18" charset="0"/>
              </a:rPr>
              <a:t>, … , </a:t>
            </a:r>
            <a:r>
              <a:rPr lang="en-US" altLang="zh-CN" sz="2000" b="1" i="1" dirty="0">
                <a:latin typeface="Times New Roman" panose="02020603050405020304" pitchFamily="18" charset="0"/>
                <a:cs typeface="Times New Roman" panose="02020603050405020304" pitchFamily="18" charset="0"/>
              </a:rPr>
              <a:t>D</a:t>
            </a:r>
            <a:r>
              <a:rPr lang="en-US" altLang="zh-CN" sz="2000" b="1" i="1" baseline="-25000" dirty="0">
                <a:latin typeface="Times New Roman" panose="02020603050405020304" pitchFamily="18" charset="0"/>
                <a:cs typeface="Times New Roman" panose="02020603050405020304" pitchFamily="18" charset="0"/>
              </a:rPr>
              <a:t>n</a:t>
            </a:r>
            <a:r>
              <a:rPr lang="zh-CN" altLang="en-US" sz="2000" b="1" dirty="0">
                <a:latin typeface="Times New Roman" panose="02020603050405020304" pitchFamily="18" charset="0"/>
                <a:cs typeface="Times New Roman" panose="02020603050405020304" pitchFamily="18" charset="0"/>
              </a:rPr>
              <a:t>，这些域中可以有相同的。</a:t>
            </a:r>
            <a:r>
              <a:rPr lang="en-US" altLang="zh-CN" sz="2000" b="1" i="1" dirty="0">
                <a:latin typeface="Times New Roman" panose="02020603050405020304" pitchFamily="18" charset="0"/>
                <a:cs typeface="Times New Roman" panose="02020603050405020304" pitchFamily="18" charset="0"/>
              </a:rPr>
              <a:t> D</a:t>
            </a:r>
            <a:r>
              <a:rPr lang="en-US" altLang="zh-CN" sz="2000" b="1" baseline="-25000" dirty="0">
                <a:latin typeface="Times New Roman" panose="02020603050405020304" pitchFamily="18" charset="0"/>
                <a:cs typeface="Times New Roman" panose="02020603050405020304" pitchFamily="18" charset="0"/>
              </a:rPr>
              <a:t>1</a:t>
            </a:r>
            <a:r>
              <a:rPr lang="en-US" altLang="zh-CN" sz="2000" b="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D</a:t>
            </a:r>
            <a:r>
              <a:rPr lang="en-US" altLang="zh-CN" sz="2000" b="1" baseline="-25000" dirty="0">
                <a:latin typeface="Times New Roman" panose="02020603050405020304" pitchFamily="18" charset="0"/>
                <a:cs typeface="Times New Roman" panose="02020603050405020304" pitchFamily="18" charset="0"/>
              </a:rPr>
              <a:t>2</a:t>
            </a:r>
            <a:r>
              <a:rPr lang="en-US" altLang="zh-CN" sz="2000" b="1" dirty="0">
                <a:latin typeface="Times New Roman" panose="02020603050405020304" pitchFamily="18" charset="0"/>
                <a:cs typeface="Times New Roman" panose="02020603050405020304" pitchFamily="18" charset="0"/>
              </a:rPr>
              <a:t>, … , </a:t>
            </a:r>
            <a:r>
              <a:rPr lang="en-US" altLang="zh-CN" sz="2000" b="1" i="1" dirty="0">
                <a:latin typeface="Times New Roman" panose="02020603050405020304" pitchFamily="18" charset="0"/>
                <a:cs typeface="Times New Roman" panose="02020603050405020304" pitchFamily="18" charset="0"/>
              </a:rPr>
              <a:t>D</a:t>
            </a:r>
            <a:r>
              <a:rPr lang="en-US" altLang="zh-CN" sz="2000" b="1" i="1" baseline="-25000" dirty="0">
                <a:latin typeface="Times New Roman" panose="02020603050405020304" pitchFamily="18" charset="0"/>
                <a:cs typeface="Times New Roman" panose="02020603050405020304" pitchFamily="18" charset="0"/>
              </a:rPr>
              <a:t>n</a:t>
            </a:r>
            <a:r>
              <a:rPr lang="zh-CN" altLang="en-US" sz="2000" b="1" dirty="0">
                <a:latin typeface="Times New Roman" panose="02020603050405020304" pitchFamily="18" charset="0"/>
                <a:cs typeface="Times New Roman" panose="02020603050405020304" pitchFamily="18" charset="0"/>
              </a:rPr>
              <a:t>的笛卡尔积为：   </a:t>
            </a:r>
          </a:p>
          <a:p>
            <a:pPr lvl="1">
              <a:buNone/>
            </a:pPr>
            <a:r>
              <a:rPr lang="zh-CN" altLang="en-US" b="1" dirty="0">
                <a:latin typeface="Times New Roman" panose="02020603050405020304" pitchFamily="18" charset="0"/>
                <a:cs typeface="Times New Roman" panose="02020603050405020304" pitchFamily="18" charset="0"/>
              </a:rPr>
              <a:t>     </a:t>
            </a:r>
          </a:p>
          <a:p>
            <a:pPr lvl="1">
              <a:buNone/>
            </a:pPr>
            <a:r>
              <a:rPr lang="zh-CN" altLang="en-US" b="1" dirty="0">
                <a:latin typeface="Times New Roman" panose="02020603050405020304" pitchFamily="18" charset="0"/>
                <a:cs typeface="Times New Roman" panose="02020603050405020304" pitchFamily="18" charset="0"/>
              </a:rPr>
              <a:t>   </a:t>
            </a:r>
          </a:p>
          <a:p>
            <a:pPr lvl="1">
              <a:buNone/>
            </a:pPr>
            <a:r>
              <a:rPr lang="zh-CN" altLang="en-US" b="1" dirty="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a:p>
            <a:pPr lvl="1">
              <a:buNone/>
            </a:pPr>
            <a:r>
              <a:rPr lang="zh-CN" altLang="en-US"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其中：每一个元素（</a:t>
            </a:r>
            <a:r>
              <a:rPr lang="en-US" altLang="zh-CN" sz="2000" b="1" i="1" dirty="0">
                <a:latin typeface="Times New Roman" panose="02020603050405020304" pitchFamily="18" charset="0"/>
                <a:cs typeface="Times New Roman" panose="02020603050405020304" pitchFamily="18" charset="0"/>
              </a:rPr>
              <a:t>d</a:t>
            </a:r>
            <a:r>
              <a:rPr lang="en-US" altLang="zh-CN" sz="2000" b="1" baseline="-25000" dirty="0">
                <a:latin typeface="Times New Roman" panose="02020603050405020304" pitchFamily="18" charset="0"/>
                <a:cs typeface="Times New Roman" panose="02020603050405020304" pitchFamily="18" charset="0"/>
              </a:rPr>
              <a:t>1</a:t>
            </a:r>
            <a:r>
              <a:rPr lang="en-US" altLang="zh-CN" sz="2000" b="1"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d</a:t>
            </a:r>
            <a:r>
              <a:rPr lang="en-US" altLang="zh-CN" sz="2000" b="1" baseline="-25000" dirty="0">
                <a:latin typeface="Times New Roman" panose="02020603050405020304" pitchFamily="18" charset="0"/>
                <a:cs typeface="Times New Roman" panose="02020603050405020304" pitchFamily="18" charset="0"/>
              </a:rPr>
              <a:t>2</a:t>
            </a:r>
            <a:r>
              <a:rPr lang="en-US" altLang="zh-CN" sz="2000" b="1" dirty="0">
                <a:latin typeface="Times New Roman" panose="02020603050405020304" pitchFamily="18" charset="0"/>
                <a:cs typeface="Times New Roman" panose="02020603050405020304" pitchFamily="18" charset="0"/>
              </a:rPr>
              <a:t>, … , </a:t>
            </a:r>
            <a:r>
              <a:rPr lang="en-US" altLang="zh-CN" sz="2000" b="1" i="1" dirty="0">
                <a:latin typeface="Times New Roman" panose="02020603050405020304" pitchFamily="18" charset="0"/>
                <a:cs typeface="Times New Roman" panose="02020603050405020304" pitchFamily="18" charset="0"/>
              </a:rPr>
              <a:t>d</a:t>
            </a:r>
            <a:r>
              <a:rPr lang="en-US" altLang="zh-CN" sz="2000" b="1" i="1" baseline="-25000" dirty="0">
                <a:latin typeface="Times New Roman" panose="02020603050405020304" pitchFamily="18" charset="0"/>
                <a:cs typeface="Times New Roman" panose="02020603050405020304" pitchFamily="18" charset="0"/>
              </a:rPr>
              <a:t>n</a:t>
            </a:r>
            <a:r>
              <a:rPr lang="zh-CN" altLang="en-US" sz="2000" b="1" dirty="0">
                <a:latin typeface="Times New Roman" panose="02020603050405020304" pitchFamily="18" charset="0"/>
                <a:cs typeface="Times New Roman" panose="02020603050405020304" pitchFamily="18" charset="0"/>
              </a:rPr>
              <a:t>）叫作一个</a:t>
            </a:r>
            <a:r>
              <a:rPr lang="en-US" altLang="zh-CN" sz="2000" b="1" i="1" dirty="0">
                <a:latin typeface="Times New Roman" panose="02020603050405020304" pitchFamily="18" charset="0"/>
                <a:cs typeface="Times New Roman" panose="02020603050405020304" pitchFamily="18" charset="0"/>
              </a:rPr>
              <a:t>n</a:t>
            </a:r>
            <a:r>
              <a:rPr lang="zh-CN" altLang="en-US" sz="2000" b="1" dirty="0">
                <a:latin typeface="Times New Roman" panose="02020603050405020304" pitchFamily="18" charset="0"/>
                <a:cs typeface="Times New Roman" panose="02020603050405020304" pitchFamily="18" charset="0"/>
              </a:rPr>
              <a:t>元组，元组中每一个值</a:t>
            </a:r>
            <a:r>
              <a:rPr lang="en-US" altLang="zh-CN" sz="2000" b="1" i="1" dirty="0" err="1">
                <a:latin typeface="Times New Roman" panose="02020603050405020304" pitchFamily="18" charset="0"/>
                <a:cs typeface="Times New Roman" panose="02020603050405020304" pitchFamily="18" charset="0"/>
              </a:rPr>
              <a:t>d</a:t>
            </a:r>
            <a:r>
              <a:rPr lang="en-US" altLang="zh-CN" sz="2000" b="1" baseline="-25000" dirty="0" err="1">
                <a:latin typeface="Times New Roman" panose="02020603050405020304" pitchFamily="18" charset="0"/>
                <a:cs typeface="Times New Roman" panose="02020603050405020304" pitchFamily="18" charset="0"/>
              </a:rPr>
              <a:t>i</a:t>
            </a:r>
            <a:r>
              <a:rPr lang="zh-CN" altLang="en-US" sz="2000" b="1" dirty="0">
                <a:latin typeface="Times New Roman" panose="02020603050405020304" pitchFamily="18" charset="0"/>
                <a:cs typeface="Times New Roman" panose="02020603050405020304" pitchFamily="18" charset="0"/>
              </a:rPr>
              <a:t>叫做一个分量。</a:t>
            </a:r>
          </a:p>
        </p:txBody>
      </p:sp>
      <p:sp>
        <p:nvSpPr>
          <p:cNvPr id="5" name="AutoShape 10"/>
          <p:cNvSpPr>
            <a:spLocks noChangeArrowheads="1"/>
          </p:cNvSpPr>
          <p:nvPr/>
        </p:nvSpPr>
        <p:spPr bwMode="gray">
          <a:xfrm>
            <a:off x="983975" y="117733"/>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a:t>
            </a:r>
          </a:p>
        </p:txBody>
      </p:sp>
      <p:sp>
        <p:nvSpPr>
          <p:cNvPr id="6" name="AutoShape 10"/>
          <p:cNvSpPr>
            <a:spLocks noChangeArrowheads="1"/>
          </p:cNvSpPr>
          <p:nvPr/>
        </p:nvSpPr>
        <p:spPr bwMode="gray">
          <a:xfrm>
            <a:off x="2098072" y="110362"/>
            <a:ext cx="20324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笛卡尔积</a:t>
            </a:r>
          </a:p>
        </p:txBody>
      </p:sp>
      <p:sp>
        <p:nvSpPr>
          <p:cNvPr id="7" name="Rectangle 11"/>
          <p:cNvSpPr>
            <a:spLocks noChangeArrowheads="1"/>
          </p:cNvSpPr>
          <p:nvPr/>
        </p:nvSpPr>
        <p:spPr bwMode="auto">
          <a:xfrm>
            <a:off x="1039018" y="2779165"/>
            <a:ext cx="7559675" cy="835573"/>
          </a:xfrm>
          <a:prstGeom prst="roundRect">
            <a:avLst/>
          </a:prstGeom>
          <a:solidFill>
            <a:srgbClr val="CCECFF"/>
          </a:solidFill>
          <a:ln w="28575">
            <a:solidFill>
              <a:srgbClr val="FF9933"/>
            </a:solidFill>
            <a:miter lim="800000"/>
            <a:headEnd/>
            <a:tailEnd/>
          </a:ln>
          <a:effectLst/>
        </p:spPr>
        <p:txBody>
          <a:bodyPr wrap="none" anchor="ctr" anchorCtr="1"/>
          <a:lstStyle/>
          <a:p>
            <a:pPr algn="ctr" eaLnBrk="0" hangingPunct="0">
              <a:lnSpc>
                <a:spcPct val="120000"/>
              </a:lnSpc>
              <a:spcBef>
                <a:spcPct val="20000"/>
              </a:spcBef>
              <a:buFont typeface="Wingdings" pitchFamily="2" charset="2"/>
              <a:buNone/>
            </a:pPr>
            <a:r>
              <a:rPr lang="en-US" altLang="zh-CN" sz="2400" i="1" dirty="0">
                <a:latin typeface="Times New Roman" panose="02020603050405020304" pitchFamily="18" charset="0"/>
                <a:cs typeface="Times New Roman" panose="02020603050405020304" pitchFamily="18" charset="0"/>
              </a:rPr>
              <a:t>D</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sym typeface="Symbol" pitchFamily="18" charset="2"/>
              </a:rPr>
              <a:t></a:t>
            </a:r>
            <a:r>
              <a:rPr lang="en-US" altLang="zh-CN" sz="2400" i="1" dirty="0">
                <a:latin typeface="Times New Roman" panose="02020603050405020304" pitchFamily="18" charset="0"/>
                <a:cs typeface="Times New Roman" panose="02020603050405020304" pitchFamily="18" charset="0"/>
              </a:rPr>
              <a:t>D</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sym typeface="Symbol" pitchFamily="18" charset="2"/>
              </a:rPr>
              <a:t></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sym typeface="Symbol" pitchFamily="18" charset="2"/>
              </a:rPr>
              <a:t></a:t>
            </a:r>
            <a:r>
              <a:rPr lang="en-US" altLang="zh-CN" sz="2400" i="1" dirty="0">
                <a:latin typeface="Times New Roman" panose="02020603050405020304" pitchFamily="18" charset="0"/>
                <a:cs typeface="Times New Roman" panose="02020603050405020304" pitchFamily="18" charset="0"/>
              </a:rPr>
              <a:t>D</a:t>
            </a:r>
            <a:r>
              <a:rPr lang="en-US" altLang="zh-CN" sz="2400" i="1" baseline="-25000" dirty="0">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d</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d</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d</a:t>
            </a:r>
            <a:r>
              <a:rPr lang="en-US" altLang="zh-CN" sz="2400" i="1" baseline="-25000"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d</a:t>
            </a:r>
            <a:r>
              <a:rPr lang="en-US" altLang="zh-CN" sz="2400" i="1" baseline="-25000" dirty="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D</a:t>
            </a:r>
            <a:r>
              <a:rPr lang="en-US" altLang="zh-CN" sz="2400" i="1" baseline="-25000" dirty="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=1,2,…,</a:t>
            </a:r>
            <a:r>
              <a:rPr lang="en-US" altLang="zh-CN" sz="2400" i="1"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966788"/>
            <a:ext cx="6108700" cy="4902200"/>
          </a:xfrm>
          <a:prstGeom prst="rect">
            <a:avLst/>
          </a:prstGeom>
        </p:spPr>
        <p:txBody>
          <a:bodyPr/>
          <a:lstStyle/>
          <a:p>
            <a:pPr lvl="1"/>
            <a:r>
              <a:rPr lang="zh-CN" altLang="en-US" sz="2000" b="1" dirty="0"/>
              <a:t>笛卡尔积举例：给出</a:t>
            </a:r>
            <a:r>
              <a:rPr lang="en-US" altLang="zh-CN" sz="2000" b="1" dirty="0"/>
              <a:t>3</a:t>
            </a:r>
            <a:r>
              <a:rPr lang="zh-CN" altLang="en-US" sz="2000" b="1" dirty="0"/>
              <a:t>个域：</a:t>
            </a:r>
            <a:endParaRPr lang="en-US" altLang="zh-CN" sz="2000" b="1" dirty="0"/>
          </a:p>
          <a:p>
            <a:pPr lvl="2"/>
            <a:r>
              <a:rPr lang="en-US" altLang="zh-CN" sz="1600" b="1" i="1" dirty="0"/>
              <a:t>D</a:t>
            </a:r>
            <a:r>
              <a:rPr lang="en-US" altLang="zh-CN" sz="1600" b="1" baseline="-25000" dirty="0"/>
              <a:t>1</a:t>
            </a:r>
            <a:r>
              <a:rPr lang="zh-CN" altLang="en-US" sz="1600" b="1" dirty="0"/>
              <a:t> ＝ </a:t>
            </a:r>
            <a:r>
              <a:rPr lang="en-US" altLang="zh-CN" sz="1600" b="1" dirty="0"/>
              <a:t>Student</a:t>
            </a:r>
            <a:r>
              <a:rPr lang="zh-CN" altLang="en-US" sz="1600" b="1" dirty="0"/>
              <a:t>    ＝ </a:t>
            </a:r>
            <a:r>
              <a:rPr lang="en-US" altLang="zh-CN" sz="1600" b="1" dirty="0"/>
              <a:t>{</a:t>
            </a:r>
            <a:r>
              <a:rPr lang="zh-CN" altLang="en-US" sz="1600" b="1" dirty="0"/>
              <a:t>张同学，李同学</a:t>
            </a:r>
            <a:r>
              <a:rPr lang="en-US" altLang="zh-CN" sz="1600" b="1" dirty="0"/>
              <a:t>}       </a:t>
            </a:r>
          </a:p>
          <a:p>
            <a:pPr lvl="2"/>
            <a:r>
              <a:rPr lang="en-US" altLang="zh-CN" sz="1600" b="1" i="1" dirty="0"/>
              <a:t>D</a:t>
            </a:r>
            <a:r>
              <a:rPr lang="en-US" altLang="zh-CN" sz="1600" b="1" baseline="-25000" dirty="0"/>
              <a:t>2</a:t>
            </a:r>
            <a:r>
              <a:rPr lang="zh-CN" altLang="en-US" sz="1600" b="1" dirty="0"/>
              <a:t> ＝ </a:t>
            </a:r>
            <a:r>
              <a:rPr lang="en-US" altLang="zh-CN" sz="1600" b="1" dirty="0"/>
              <a:t>Advisor</a:t>
            </a:r>
            <a:r>
              <a:rPr lang="zh-CN" altLang="en-US" sz="1600" b="1" dirty="0"/>
              <a:t>    ＝ </a:t>
            </a:r>
            <a:r>
              <a:rPr lang="en-US" altLang="zh-CN" sz="1600" b="1" dirty="0"/>
              <a:t>{</a:t>
            </a:r>
            <a:r>
              <a:rPr lang="zh-CN" altLang="en-US" sz="1600" b="1" dirty="0"/>
              <a:t>王老师，赵老师</a:t>
            </a:r>
            <a:r>
              <a:rPr lang="en-US" altLang="zh-CN" sz="1600" b="1" dirty="0"/>
              <a:t>}</a:t>
            </a:r>
          </a:p>
          <a:p>
            <a:pPr lvl="2"/>
            <a:r>
              <a:rPr lang="en-US" altLang="zh-CN" sz="1600" b="1" i="1" dirty="0"/>
              <a:t>D</a:t>
            </a:r>
            <a:r>
              <a:rPr lang="en-US" altLang="zh-CN" sz="1600" b="1" baseline="-25000" dirty="0"/>
              <a:t>3</a:t>
            </a:r>
            <a:r>
              <a:rPr lang="zh-CN" altLang="en-US" sz="1600" b="1" dirty="0"/>
              <a:t> ＝ </a:t>
            </a:r>
            <a:r>
              <a:rPr lang="en-US" altLang="zh-CN" sz="1600" b="1" dirty="0"/>
              <a:t>Department</a:t>
            </a:r>
            <a:r>
              <a:rPr lang="zh-CN" altLang="en-US" sz="1600" b="1" dirty="0"/>
              <a:t> ＝</a:t>
            </a:r>
            <a:r>
              <a:rPr lang="en-US" altLang="zh-CN" sz="1600" b="1" dirty="0"/>
              <a:t> {</a:t>
            </a:r>
            <a:r>
              <a:rPr lang="zh-CN" altLang="en-US" sz="1600" b="1" dirty="0"/>
              <a:t>外语系，计算机系</a:t>
            </a:r>
            <a:r>
              <a:rPr lang="en-US" altLang="zh-CN" sz="1600" b="1" dirty="0"/>
              <a:t>}</a:t>
            </a:r>
          </a:p>
          <a:p>
            <a:pPr lvl="2"/>
            <a:r>
              <a:rPr lang="zh-CN" altLang="en-US" sz="1600" b="1" dirty="0"/>
              <a:t>则</a:t>
            </a:r>
            <a:r>
              <a:rPr lang="en-US" altLang="zh-CN" sz="1600" b="1" i="1" dirty="0"/>
              <a:t>D</a:t>
            </a:r>
            <a:r>
              <a:rPr lang="en-US" altLang="zh-CN" sz="1600" b="1" baseline="-25000" dirty="0"/>
              <a:t>1</a:t>
            </a:r>
            <a:r>
              <a:rPr lang="en-US" altLang="zh-CN" sz="1600" b="1" dirty="0"/>
              <a:t>,</a:t>
            </a:r>
            <a:r>
              <a:rPr lang="en-US" altLang="zh-CN" sz="1600" b="1" i="1" dirty="0"/>
              <a:t>D</a:t>
            </a:r>
            <a:r>
              <a:rPr lang="en-US" altLang="zh-CN" sz="1600" b="1" baseline="-25000" dirty="0"/>
              <a:t>2</a:t>
            </a:r>
            <a:r>
              <a:rPr lang="en-US" altLang="zh-CN" sz="1600" b="1" dirty="0"/>
              <a:t>,</a:t>
            </a:r>
            <a:r>
              <a:rPr lang="en-US" altLang="zh-CN" sz="1600" b="1" i="1" dirty="0"/>
              <a:t>D</a:t>
            </a:r>
            <a:r>
              <a:rPr lang="en-US" altLang="zh-CN" sz="1600" b="1" baseline="-25000" dirty="0"/>
              <a:t>3</a:t>
            </a:r>
            <a:r>
              <a:rPr lang="zh-CN" altLang="en-US" sz="1600" b="1" dirty="0"/>
              <a:t>的笛卡尔积为：</a:t>
            </a:r>
          </a:p>
          <a:p>
            <a:pPr lvl="2">
              <a:buNone/>
            </a:pPr>
            <a:r>
              <a:rPr lang="en-US" altLang="zh-CN" sz="1600" b="1" i="1" dirty="0"/>
              <a:t>D</a:t>
            </a:r>
            <a:r>
              <a:rPr lang="zh-CN" altLang="en-US" sz="1600" b="1" dirty="0"/>
              <a:t>＝</a:t>
            </a:r>
            <a:r>
              <a:rPr lang="en-US" altLang="zh-CN" sz="1600" b="1" i="1" dirty="0"/>
              <a:t>D</a:t>
            </a:r>
            <a:r>
              <a:rPr lang="en-US" altLang="zh-CN" sz="1600" b="1" baseline="-25000" dirty="0"/>
              <a:t>1</a:t>
            </a:r>
            <a:r>
              <a:rPr lang="en-US" altLang="zh-CN" sz="1600" b="1" dirty="0"/>
              <a:t>×</a:t>
            </a:r>
            <a:r>
              <a:rPr lang="en-US" altLang="zh-CN" sz="1600" b="1" i="1" dirty="0"/>
              <a:t>D</a:t>
            </a:r>
            <a:r>
              <a:rPr lang="en-US" altLang="zh-CN" sz="1600" b="1" baseline="-25000" dirty="0"/>
              <a:t>2</a:t>
            </a:r>
            <a:r>
              <a:rPr lang="en-US" altLang="zh-CN" sz="1600" b="1" dirty="0"/>
              <a:t>×</a:t>
            </a:r>
            <a:r>
              <a:rPr lang="en-US" altLang="zh-CN" sz="1600" b="1" i="1" dirty="0"/>
              <a:t>D</a:t>
            </a:r>
            <a:r>
              <a:rPr lang="en-US" altLang="zh-CN" sz="1600" b="1" baseline="-25000" dirty="0"/>
              <a:t>3</a:t>
            </a:r>
            <a:r>
              <a:rPr lang="zh-CN" altLang="en-US" sz="1600" b="1" dirty="0"/>
              <a:t>＝｛  （张同学，王老师，外语系），</a:t>
            </a:r>
            <a:endParaRPr lang="en-US" altLang="zh-CN" sz="1600" b="1" dirty="0"/>
          </a:p>
          <a:p>
            <a:pPr lvl="2">
              <a:buNone/>
            </a:pPr>
            <a:r>
              <a:rPr lang="en-US" altLang="zh-CN" sz="1600" b="1" dirty="0"/>
              <a:t>                  </a:t>
            </a:r>
            <a:r>
              <a:rPr lang="zh-CN" altLang="en-US" sz="1600" b="1" dirty="0"/>
              <a:t>（张同学，王老师，计算机系），</a:t>
            </a:r>
          </a:p>
          <a:p>
            <a:pPr lvl="2">
              <a:buNone/>
            </a:pPr>
            <a:r>
              <a:rPr lang="zh-CN" altLang="en-US" sz="1600" b="1" dirty="0"/>
              <a:t>		       </a:t>
            </a:r>
            <a:r>
              <a:rPr lang="en-US" altLang="zh-CN" sz="1600" b="1" dirty="0"/>
              <a:t>   </a:t>
            </a:r>
            <a:r>
              <a:rPr lang="zh-CN" altLang="en-US" sz="1600" b="1" dirty="0"/>
              <a:t>（张同学，赵老师，外语系）， </a:t>
            </a:r>
            <a:endParaRPr lang="en-US" altLang="zh-CN" sz="1600" b="1" dirty="0"/>
          </a:p>
          <a:p>
            <a:pPr lvl="2">
              <a:buNone/>
            </a:pPr>
            <a:r>
              <a:rPr lang="zh-CN" altLang="en-US" sz="1600" b="1" dirty="0"/>
              <a:t>                  （张同学，赵老师，计算机系），</a:t>
            </a:r>
          </a:p>
          <a:p>
            <a:pPr lvl="2">
              <a:buNone/>
            </a:pPr>
            <a:r>
              <a:rPr lang="en-US" altLang="zh-CN" sz="1600" b="1" dirty="0"/>
              <a:t>		          </a:t>
            </a:r>
            <a:r>
              <a:rPr lang="zh-CN" altLang="en-US" sz="1600" b="1" dirty="0"/>
              <a:t>（李同学，王老师，外语系），</a:t>
            </a:r>
            <a:endParaRPr lang="en-US" altLang="zh-CN" sz="1600" b="1" dirty="0"/>
          </a:p>
          <a:p>
            <a:pPr lvl="2">
              <a:buNone/>
            </a:pPr>
            <a:r>
              <a:rPr lang="en-US" altLang="zh-CN" sz="1600" b="1" dirty="0"/>
              <a:t>                  </a:t>
            </a:r>
            <a:r>
              <a:rPr lang="zh-CN" altLang="en-US" sz="1600" b="1" dirty="0"/>
              <a:t>（李同学，王老师，计算机系），</a:t>
            </a:r>
          </a:p>
          <a:p>
            <a:pPr lvl="2">
              <a:buNone/>
            </a:pPr>
            <a:r>
              <a:rPr lang="en-US" altLang="zh-CN" sz="1600" b="1" dirty="0"/>
              <a:t>	                </a:t>
            </a:r>
            <a:r>
              <a:rPr lang="zh-CN" altLang="en-US" sz="1600" b="1" dirty="0"/>
              <a:t>（李同学，赵老师，外语系），</a:t>
            </a:r>
            <a:endParaRPr lang="en-US" altLang="zh-CN" sz="1600" b="1" dirty="0"/>
          </a:p>
          <a:p>
            <a:pPr lvl="2">
              <a:buNone/>
            </a:pPr>
            <a:r>
              <a:rPr lang="en-US" altLang="zh-CN" sz="1600" b="1" dirty="0"/>
              <a:t>                  </a:t>
            </a:r>
            <a:r>
              <a:rPr lang="zh-CN" altLang="en-US" sz="1600" b="1" dirty="0"/>
              <a:t>（李同学，赵老师，计算机系）｝</a:t>
            </a:r>
          </a:p>
          <a:p>
            <a:pPr lvl="2"/>
            <a:r>
              <a:rPr lang="en-US" altLang="zh-CN" sz="1600" b="1" dirty="0"/>
              <a:t>D</a:t>
            </a:r>
            <a:r>
              <a:rPr lang="zh-CN" altLang="en-US" sz="1600" b="1" dirty="0"/>
              <a:t>的</a:t>
            </a:r>
            <a:r>
              <a:rPr lang="zh-CN" altLang="en-US" sz="1600" b="1" dirty="0">
                <a:solidFill>
                  <a:srgbClr val="FF0000"/>
                </a:solidFill>
              </a:rPr>
              <a:t>基数</a:t>
            </a:r>
            <a:r>
              <a:rPr lang="zh-CN" altLang="en-US" sz="1600" b="1" dirty="0"/>
              <a:t>为｜</a:t>
            </a:r>
            <a:r>
              <a:rPr lang="en-US" altLang="zh-CN" sz="1600" b="1" i="1" dirty="0"/>
              <a:t>D</a:t>
            </a:r>
            <a:r>
              <a:rPr lang="en-US" altLang="zh-CN" sz="1600" b="1" baseline="-25000" dirty="0"/>
              <a:t>1</a:t>
            </a:r>
            <a:r>
              <a:rPr lang="zh-CN" altLang="en-US" sz="1600" b="1" dirty="0"/>
              <a:t>｜</a:t>
            </a:r>
            <a:r>
              <a:rPr lang="en-US" altLang="zh-CN" sz="1600" b="1" dirty="0"/>
              <a:t>×</a:t>
            </a:r>
            <a:r>
              <a:rPr lang="zh-CN" altLang="en-US" sz="1600" b="1" dirty="0"/>
              <a:t>｜</a:t>
            </a:r>
            <a:r>
              <a:rPr lang="en-US" altLang="zh-CN" sz="1600" b="1" i="1" dirty="0"/>
              <a:t>D</a:t>
            </a:r>
            <a:r>
              <a:rPr lang="en-US" altLang="zh-CN" sz="1600" b="1" baseline="-25000" dirty="0"/>
              <a:t>2</a:t>
            </a:r>
            <a:r>
              <a:rPr lang="zh-CN" altLang="en-US" sz="1600" b="1" dirty="0"/>
              <a:t>｜</a:t>
            </a:r>
            <a:r>
              <a:rPr lang="en-US" altLang="zh-CN" sz="1600" b="1" dirty="0"/>
              <a:t>×</a:t>
            </a:r>
            <a:r>
              <a:rPr lang="zh-CN" altLang="en-US" sz="1600" b="1" dirty="0"/>
              <a:t>｜</a:t>
            </a:r>
            <a:r>
              <a:rPr lang="en-US" altLang="zh-CN" sz="1600" b="1" i="1" dirty="0"/>
              <a:t>D</a:t>
            </a:r>
            <a:r>
              <a:rPr lang="en-US" altLang="zh-CN" sz="1600" b="1" baseline="-25000" dirty="0"/>
              <a:t>3</a:t>
            </a:r>
            <a:r>
              <a:rPr lang="zh-CN" altLang="en-US" sz="1600" b="1" dirty="0"/>
              <a:t>｜＝</a:t>
            </a:r>
            <a:r>
              <a:rPr lang="zh-CN" altLang="en-US" sz="1600" b="1" dirty="0">
                <a:solidFill>
                  <a:srgbClr val="0070C0"/>
                </a:solidFill>
              </a:rPr>
              <a:t>？</a:t>
            </a:r>
            <a:br>
              <a:rPr lang="en-US" altLang="zh-CN" sz="1600" b="1" dirty="0"/>
            </a:br>
            <a:r>
              <a:rPr lang="en-US" altLang="zh-CN" sz="1600" b="1" dirty="0">
                <a:solidFill>
                  <a:srgbClr val="0070C0"/>
                </a:solidFill>
              </a:rPr>
              <a:t>A</a:t>
            </a:r>
            <a:r>
              <a:rPr lang="zh-CN" altLang="en-US" sz="1600" b="1" dirty="0">
                <a:solidFill>
                  <a:srgbClr val="0070C0"/>
                </a:solidFill>
              </a:rPr>
              <a:t>：</a:t>
            </a:r>
            <a:r>
              <a:rPr lang="en-US" altLang="zh-CN" sz="1600" b="1" dirty="0">
                <a:solidFill>
                  <a:srgbClr val="0070C0"/>
                </a:solidFill>
              </a:rPr>
              <a:t>6</a:t>
            </a:r>
            <a:r>
              <a:rPr lang="zh-CN" altLang="en-US" sz="1600" b="1" dirty="0">
                <a:solidFill>
                  <a:srgbClr val="0070C0"/>
                </a:solidFill>
              </a:rPr>
              <a:t>；  </a:t>
            </a:r>
            <a:r>
              <a:rPr lang="en-US" altLang="zh-CN" sz="1600" b="1" dirty="0">
                <a:solidFill>
                  <a:srgbClr val="0070C0"/>
                </a:solidFill>
              </a:rPr>
              <a:t>B</a:t>
            </a:r>
            <a:r>
              <a:rPr lang="zh-CN" altLang="en-US" sz="1600" b="1" dirty="0">
                <a:solidFill>
                  <a:srgbClr val="0070C0"/>
                </a:solidFill>
              </a:rPr>
              <a:t>：</a:t>
            </a:r>
            <a:r>
              <a:rPr lang="en-US" altLang="zh-CN" sz="1600" b="1" dirty="0">
                <a:solidFill>
                  <a:srgbClr val="0070C0"/>
                </a:solidFill>
              </a:rPr>
              <a:t>8</a:t>
            </a:r>
            <a:r>
              <a:rPr lang="zh-CN" altLang="en-US" sz="1600" b="1" dirty="0">
                <a:solidFill>
                  <a:srgbClr val="0070C0"/>
                </a:solidFill>
              </a:rPr>
              <a:t>；  </a:t>
            </a:r>
            <a:r>
              <a:rPr lang="en-US" altLang="zh-CN" sz="1600" b="1" dirty="0">
                <a:solidFill>
                  <a:srgbClr val="0070C0"/>
                </a:solidFill>
              </a:rPr>
              <a:t>C</a:t>
            </a:r>
            <a:r>
              <a:rPr lang="zh-CN" altLang="en-US" sz="1600" b="1" dirty="0">
                <a:solidFill>
                  <a:srgbClr val="0070C0"/>
                </a:solidFill>
              </a:rPr>
              <a:t>：</a:t>
            </a:r>
            <a:r>
              <a:rPr lang="en-US" altLang="zh-CN" sz="1600" b="1" dirty="0">
                <a:solidFill>
                  <a:srgbClr val="0070C0"/>
                </a:solidFill>
              </a:rPr>
              <a:t>9</a:t>
            </a:r>
            <a:r>
              <a:rPr lang="zh-CN" altLang="en-US" sz="1600" b="1" dirty="0">
                <a:solidFill>
                  <a:srgbClr val="0070C0"/>
                </a:solidFill>
              </a:rPr>
              <a:t>；</a:t>
            </a:r>
            <a:r>
              <a:rPr lang="en-US" altLang="zh-CN" sz="1600" b="1" dirty="0">
                <a:solidFill>
                  <a:srgbClr val="0070C0"/>
                </a:solidFill>
              </a:rPr>
              <a:t>27</a:t>
            </a:r>
          </a:p>
        </p:txBody>
      </p:sp>
      <p:sp>
        <p:nvSpPr>
          <p:cNvPr id="5" name="AutoShape 10"/>
          <p:cNvSpPr>
            <a:spLocks noChangeArrowheads="1"/>
          </p:cNvSpPr>
          <p:nvPr/>
        </p:nvSpPr>
        <p:spPr bwMode="gray">
          <a:xfrm>
            <a:off x="983975" y="117733"/>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a:t>
            </a:r>
          </a:p>
        </p:txBody>
      </p:sp>
      <p:sp>
        <p:nvSpPr>
          <p:cNvPr id="6" name="AutoShape 10"/>
          <p:cNvSpPr>
            <a:spLocks noChangeArrowheads="1"/>
          </p:cNvSpPr>
          <p:nvPr/>
        </p:nvSpPr>
        <p:spPr bwMode="gray">
          <a:xfrm>
            <a:off x="2098072" y="110362"/>
            <a:ext cx="2032494"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笛卡尔积</a:t>
            </a:r>
          </a:p>
        </p:txBody>
      </p:sp>
      <p:sp>
        <p:nvSpPr>
          <p:cNvPr id="7" name="内容占位符 2"/>
          <p:cNvSpPr txBox="1">
            <a:spLocks/>
          </p:cNvSpPr>
          <p:nvPr/>
        </p:nvSpPr>
        <p:spPr>
          <a:xfrm>
            <a:off x="6168290" y="1361543"/>
            <a:ext cx="2518510" cy="1492493"/>
          </a:xfrm>
          <a:prstGeom prst="roundRect">
            <a:avLst/>
          </a:prstGeom>
          <a:ln w="28575">
            <a:solidFill>
              <a:srgbClr val="FF9933"/>
            </a:solidFill>
          </a:ln>
        </p:spPr>
        <p:txBody>
          <a:bodyPr/>
          <a:lstStyle>
            <a:lvl1pPr marL="342900" indent="-342900" algn="l" rtl="0" eaLnBrk="0" fontAlgn="base" hangingPunct="0">
              <a:spcBef>
                <a:spcPts val="1200"/>
              </a:spcBef>
              <a:spcAft>
                <a:spcPct val="0"/>
              </a:spcAft>
              <a:buFont typeface="Wingdings" pitchFamily="2" charset="2"/>
              <a:buChar char="Ø"/>
              <a:defRPr sz="2800" b="1">
                <a:solidFill>
                  <a:srgbClr val="4D4D4D"/>
                </a:solidFill>
                <a:latin typeface="黑体" pitchFamily="2" charset="-122"/>
                <a:ea typeface="黑体" pitchFamily="2" charset="-122"/>
                <a:cs typeface="+mn-cs"/>
              </a:defRPr>
            </a:lvl1pPr>
            <a:lvl2pPr marL="742950" indent="-285750" algn="l" rtl="0" eaLnBrk="0" fontAlgn="base" hangingPunct="0">
              <a:spcBef>
                <a:spcPts val="1200"/>
              </a:spcBef>
              <a:spcAft>
                <a:spcPct val="0"/>
              </a:spcAft>
              <a:buFont typeface="Wingdings" pitchFamily="2" charset="2"/>
              <a:buChar char="n"/>
              <a:defRPr sz="2400">
                <a:solidFill>
                  <a:srgbClr val="4D4D4D"/>
                </a:solidFill>
                <a:latin typeface="黑体" pitchFamily="2" charset="-122"/>
                <a:ea typeface="黑体" pitchFamily="2" charset="-122"/>
              </a:defRPr>
            </a:lvl2pPr>
            <a:lvl3pPr marL="1143000" indent="-228600" algn="l" rtl="0" eaLnBrk="0" fontAlgn="base" hangingPunct="0">
              <a:spcBef>
                <a:spcPts val="600"/>
              </a:spcBef>
              <a:spcAft>
                <a:spcPct val="0"/>
              </a:spcAft>
              <a:buFont typeface="Wingdings" pitchFamily="2" charset="2"/>
              <a:buChar char="u"/>
              <a:defRPr sz="1800">
                <a:solidFill>
                  <a:srgbClr val="4D4D4D"/>
                </a:solidFill>
                <a:latin typeface="黑体" pitchFamily="2" charset="-122"/>
                <a:ea typeface="黑体" pitchFamily="2" charset="-122"/>
              </a:defRPr>
            </a:lvl3pPr>
            <a:lvl4pPr marL="1600200" indent="-228600" algn="l" rtl="0" eaLnBrk="0" fontAlgn="base" hangingPunct="0">
              <a:spcBef>
                <a:spcPct val="20000"/>
              </a:spcBef>
              <a:spcAft>
                <a:spcPct val="0"/>
              </a:spcAft>
              <a:buFont typeface="Wingdings" pitchFamily="2" charset="2"/>
              <a:buChar char="l"/>
              <a:defRPr sz="1600">
                <a:solidFill>
                  <a:srgbClr val="4D4D4D"/>
                </a:solidFill>
                <a:latin typeface="+mn-lt"/>
                <a:ea typeface="+mn-ea"/>
              </a:defRPr>
            </a:lvl4pPr>
            <a:lvl5pPr marL="2057400" indent="-228600" algn="l" rtl="0" eaLnBrk="0" fontAlgn="base" hangingPunct="0">
              <a:spcBef>
                <a:spcPct val="20000"/>
              </a:spcBef>
              <a:spcAft>
                <a:spcPct val="0"/>
              </a:spcAft>
              <a:buChar char="»"/>
              <a:defRPr sz="1200">
                <a:solidFill>
                  <a:srgbClr val="4D4D4D"/>
                </a:solidFill>
                <a:latin typeface="+mn-lt"/>
                <a:ea typeface="+mn-ea"/>
              </a:defRPr>
            </a:lvl5pPr>
            <a:lvl6pPr marL="2514600" indent="-228600" algn="l" rtl="0" fontAlgn="base">
              <a:spcBef>
                <a:spcPct val="20000"/>
              </a:spcBef>
              <a:spcAft>
                <a:spcPct val="0"/>
              </a:spcAft>
              <a:buChar char="»"/>
              <a:defRPr sz="1400">
                <a:solidFill>
                  <a:srgbClr val="4D4D4D"/>
                </a:solidFill>
                <a:latin typeface="+mn-lt"/>
                <a:ea typeface="+mn-ea"/>
              </a:defRPr>
            </a:lvl6pPr>
            <a:lvl7pPr marL="2971800" indent="-228600" algn="l" rtl="0" fontAlgn="base">
              <a:spcBef>
                <a:spcPct val="20000"/>
              </a:spcBef>
              <a:spcAft>
                <a:spcPct val="0"/>
              </a:spcAft>
              <a:buChar char="»"/>
              <a:defRPr sz="1400">
                <a:solidFill>
                  <a:srgbClr val="4D4D4D"/>
                </a:solidFill>
                <a:latin typeface="+mn-lt"/>
                <a:ea typeface="+mn-ea"/>
              </a:defRPr>
            </a:lvl7pPr>
            <a:lvl8pPr marL="3429000" indent="-228600" algn="l" rtl="0" fontAlgn="base">
              <a:spcBef>
                <a:spcPct val="20000"/>
              </a:spcBef>
              <a:spcAft>
                <a:spcPct val="0"/>
              </a:spcAft>
              <a:buChar char="»"/>
              <a:defRPr sz="1400">
                <a:solidFill>
                  <a:srgbClr val="4D4D4D"/>
                </a:solidFill>
                <a:latin typeface="+mn-lt"/>
                <a:ea typeface="+mn-ea"/>
              </a:defRPr>
            </a:lvl8pPr>
            <a:lvl9pPr marL="3886200" indent="-228600" algn="l" rtl="0" fontAlgn="base">
              <a:spcBef>
                <a:spcPct val="20000"/>
              </a:spcBef>
              <a:spcAft>
                <a:spcPct val="0"/>
              </a:spcAft>
              <a:buChar char="»"/>
              <a:defRPr sz="1400">
                <a:solidFill>
                  <a:srgbClr val="4D4D4D"/>
                </a:solidFill>
                <a:latin typeface="+mn-lt"/>
                <a:ea typeface="+mn-ea"/>
              </a:defRPr>
            </a:lvl9pPr>
          </a:lstStyle>
          <a:p>
            <a:pPr marL="82550" lvl="1" indent="0" algn="ctr">
              <a:buNone/>
            </a:pPr>
            <a:r>
              <a:rPr lang="zh-CN" altLang="en-US" sz="2000" b="1" kern="0" dirty="0">
                <a:solidFill>
                  <a:srgbClr val="FF0000"/>
                </a:solidFill>
              </a:rPr>
              <a:t>？</a:t>
            </a:r>
            <a:endParaRPr lang="en-US" altLang="zh-CN" sz="2000" b="1" kern="0" dirty="0">
              <a:solidFill>
                <a:srgbClr val="FF0000"/>
              </a:solidFill>
            </a:endParaRPr>
          </a:p>
          <a:p>
            <a:pPr marL="82550" lvl="1" indent="0">
              <a:buNone/>
            </a:pPr>
            <a:r>
              <a:rPr lang="zh-CN" altLang="en-US" sz="2000" b="1" kern="0" dirty="0"/>
              <a:t>关系是</a:t>
            </a:r>
            <a:r>
              <a:rPr lang="zh-CN" altLang="en-US" sz="2000" b="1" kern="0" dirty="0">
                <a:solidFill>
                  <a:schemeClr val="tx1"/>
                </a:solidFill>
              </a:rPr>
              <a:t>笛卡尔积的一个</a:t>
            </a:r>
            <a:r>
              <a:rPr lang="zh-CN" altLang="en-US" sz="2000" b="1" kern="0" dirty="0">
                <a:solidFill>
                  <a:srgbClr val="FF0000"/>
                </a:solidFill>
              </a:rPr>
              <a:t>有意义</a:t>
            </a:r>
            <a:r>
              <a:rPr lang="zh-CN" altLang="en-US" sz="2000" b="1" kern="0" dirty="0">
                <a:solidFill>
                  <a:schemeClr val="tx1"/>
                </a:solidFill>
              </a:rPr>
              <a:t>的子集</a:t>
            </a:r>
            <a:endParaRPr lang="en-US" altLang="zh-CN" sz="2000" b="1" kern="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 calcmode="lin" valueType="num">
                                      <p:cBhvr additive="base">
                                        <p:cTn id="2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 calcmode="lin" valueType="num">
                                      <p:cBhvr additive="base">
                                        <p:cTn id="3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 calcmode="lin" valueType="num">
                                      <p:cBhvr additive="base">
                                        <p:cTn id="3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 calcmode="lin" valueType="num">
                                      <p:cBhvr additive="base">
                                        <p:cTn id="4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762000" y="1185863"/>
            <a:ext cx="8382000" cy="3760787"/>
          </a:xfrm>
          <a:prstGeom prst="rect">
            <a:avLst/>
          </a:prstGeom>
        </p:spPr>
        <p:txBody>
          <a:bodyPr/>
          <a:lstStyle/>
          <a:p>
            <a:pPr lvl="1"/>
            <a:r>
              <a:rPr lang="zh-CN" altLang="en-US" sz="2000" b="1" dirty="0">
                <a:latin typeface="Times New Roman" panose="02020603050405020304" pitchFamily="18" charset="0"/>
                <a:cs typeface="Times New Roman" panose="02020603050405020304" pitchFamily="18" charset="0"/>
              </a:rPr>
              <a:t>笛卡儿积</a:t>
            </a:r>
            <a:r>
              <a:rPr lang="en-US" altLang="zh-CN" sz="2000" b="1" i="1" dirty="0">
                <a:latin typeface="Times New Roman" panose="02020603050405020304" pitchFamily="18" charset="0"/>
                <a:cs typeface="Times New Roman" panose="02020603050405020304" pitchFamily="18" charset="0"/>
              </a:rPr>
              <a:t>D</a:t>
            </a:r>
            <a:r>
              <a:rPr lang="en-US" altLang="zh-CN" sz="2000" b="1" baseline="-25000" dirty="0">
                <a:latin typeface="Times New Roman" panose="02020603050405020304" pitchFamily="18" charset="0"/>
                <a:cs typeface="Times New Roman" panose="02020603050405020304" pitchFamily="18" charset="0"/>
              </a:rPr>
              <a:t>1</a:t>
            </a:r>
            <a:r>
              <a:rPr lang="en-US" altLang="zh-CN"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D</a:t>
            </a:r>
            <a:r>
              <a:rPr lang="en-US" altLang="zh-CN" sz="2000" b="1" baseline="-25000" dirty="0">
                <a:latin typeface="Times New Roman" panose="02020603050405020304" pitchFamily="18" charset="0"/>
                <a:cs typeface="Times New Roman" panose="02020603050405020304" pitchFamily="18" charset="0"/>
              </a:rPr>
              <a:t>2</a:t>
            </a:r>
            <a:r>
              <a:rPr lang="en-US" altLang="zh-CN"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D</a:t>
            </a:r>
            <a:r>
              <a:rPr lang="en-US" altLang="zh-CN" sz="2000" b="1" i="1" baseline="-25000" dirty="0">
                <a:latin typeface="Times New Roman" panose="02020603050405020304" pitchFamily="18" charset="0"/>
                <a:cs typeface="Times New Roman" panose="02020603050405020304" pitchFamily="18" charset="0"/>
              </a:rPr>
              <a:t>n</a:t>
            </a:r>
            <a:r>
              <a:rPr lang="zh-CN" altLang="en-US" sz="2000" b="1" dirty="0">
                <a:latin typeface="Times New Roman" panose="02020603050405020304" pitchFamily="18" charset="0"/>
                <a:cs typeface="Times New Roman" panose="02020603050405020304" pitchFamily="18" charset="0"/>
              </a:rPr>
              <a:t>的子集叫做在域</a:t>
            </a:r>
            <a:r>
              <a:rPr lang="en-US" altLang="zh-CN" sz="2000" b="1" i="1" dirty="0">
                <a:latin typeface="Times New Roman" panose="02020603050405020304" pitchFamily="18" charset="0"/>
                <a:cs typeface="Times New Roman" panose="02020603050405020304" pitchFamily="18" charset="0"/>
              </a:rPr>
              <a:t>D</a:t>
            </a:r>
            <a:r>
              <a:rPr lang="en-US" altLang="zh-CN" sz="2000" b="1" baseline="-25000" dirty="0">
                <a:latin typeface="Times New Roman" panose="02020603050405020304" pitchFamily="18" charset="0"/>
                <a:cs typeface="Times New Roman" panose="02020603050405020304" pitchFamily="18" charset="0"/>
              </a:rPr>
              <a:t>1</a:t>
            </a:r>
            <a:r>
              <a:rPr lang="en-US" altLang="zh-CN"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D</a:t>
            </a:r>
            <a:r>
              <a:rPr lang="en-US" altLang="zh-CN" sz="2000" b="1" baseline="-25000" dirty="0">
                <a:latin typeface="Times New Roman" panose="02020603050405020304" pitchFamily="18" charset="0"/>
                <a:cs typeface="Times New Roman" panose="02020603050405020304" pitchFamily="18" charset="0"/>
              </a:rPr>
              <a:t>2</a:t>
            </a:r>
            <a:r>
              <a:rPr lang="en-US" altLang="zh-CN" sz="2000" b="1" dirty="0">
                <a:latin typeface="Times New Roman" panose="02020603050405020304" pitchFamily="18" charset="0"/>
                <a:cs typeface="Times New Roman" panose="02020603050405020304" pitchFamily="18" charset="0"/>
              </a:rPr>
              <a:t>,…,</a:t>
            </a:r>
            <a:r>
              <a:rPr lang="en-US" altLang="zh-CN" sz="2000" b="1" i="1" dirty="0">
                <a:latin typeface="Times New Roman" panose="02020603050405020304" pitchFamily="18" charset="0"/>
                <a:cs typeface="Times New Roman" panose="02020603050405020304" pitchFamily="18" charset="0"/>
              </a:rPr>
              <a:t>D</a:t>
            </a:r>
            <a:r>
              <a:rPr lang="en-US" altLang="zh-CN" sz="2000" b="1" i="1" baseline="-25000" dirty="0">
                <a:latin typeface="Times New Roman" panose="02020603050405020304" pitchFamily="18" charset="0"/>
                <a:cs typeface="Times New Roman" panose="02020603050405020304" pitchFamily="18" charset="0"/>
              </a:rPr>
              <a:t>n</a:t>
            </a:r>
            <a:r>
              <a:rPr lang="zh-CN" altLang="en-US" sz="2000" b="1" dirty="0">
                <a:latin typeface="Times New Roman" panose="02020603050405020304" pitchFamily="18" charset="0"/>
                <a:cs typeface="Times New Roman" panose="02020603050405020304" pitchFamily="18" charset="0"/>
              </a:rPr>
              <a:t>上的</a:t>
            </a:r>
            <a:r>
              <a:rPr lang="en-US" altLang="zh-CN" sz="2000" b="1" i="1" dirty="0">
                <a:solidFill>
                  <a:srgbClr val="FF0000"/>
                </a:solidFill>
                <a:latin typeface="Times New Roman" panose="02020603050405020304" pitchFamily="18" charset="0"/>
                <a:cs typeface="Times New Roman" panose="02020603050405020304" pitchFamily="18" charset="0"/>
              </a:rPr>
              <a:t>n</a:t>
            </a:r>
            <a:r>
              <a:rPr lang="zh-CN" altLang="en-US" sz="2000" b="1" dirty="0">
                <a:solidFill>
                  <a:srgbClr val="FF0000"/>
                </a:solidFill>
                <a:latin typeface="Times New Roman" panose="02020603050405020304" pitchFamily="18" charset="0"/>
                <a:cs typeface="Times New Roman" panose="02020603050405020304" pitchFamily="18" charset="0"/>
              </a:rPr>
              <a:t>元关系</a:t>
            </a:r>
            <a:endParaRPr lang="en-US" altLang="zh-CN" sz="2000" b="1" dirty="0">
              <a:solidFill>
                <a:srgbClr val="FF0000"/>
              </a:solidFill>
              <a:latin typeface="Times New Roman" panose="02020603050405020304" pitchFamily="18" charset="0"/>
              <a:cs typeface="Times New Roman" panose="02020603050405020304" pitchFamily="18" charset="0"/>
            </a:endParaRPr>
          </a:p>
          <a:p>
            <a:pPr lvl="2"/>
            <a:r>
              <a:rPr lang="zh-CN" altLang="en-US" sz="1600" b="1" dirty="0">
                <a:latin typeface="Times New Roman" panose="02020603050405020304" pitchFamily="18" charset="0"/>
                <a:cs typeface="Times New Roman" panose="02020603050405020304" pitchFamily="18" charset="0"/>
              </a:rPr>
              <a:t>用</a:t>
            </a:r>
            <a:r>
              <a:rPr lang="en-US" altLang="zh-CN" sz="1600" b="1" dirty="0">
                <a:latin typeface="Times New Roman" panose="02020603050405020304" pitchFamily="18" charset="0"/>
                <a:cs typeface="Times New Roman" panose="02020603050405020304" pitchFamily="18" charset="0"/>
              </a:rPr>
              <a:t>R(</a:t>
            </a:r>
            <a:r>
              <a:rPr lang="en-US" altLang="zh-CN" sz="1600" b="1" i="1" dirty="0">
                <a:latin typeface="Times New Roman" panose="02020603050405020304" pitchFamily="18" charset="0"/>
                <a:cs typeface="Times New Roman" panose="02020603050405020304" pitchFamily="18" charset="0"/>
              </a:rPr>
              <a:t>D</a:t>
            </a:r>
            <a:r>
              <a:rPr lang="en-US" altLang="zh-CN" sz="1600" b="1" baseline="-25000" dirty="0">
                <a:latin typeface="Times New Roman" panose="02020603050405020304" pitchFamily="18" charset="0"/>
                <a:cs typeface="Times New Roman" panose="02020603050405020304" pitchFamily="18" charset="0"/>
              </a:rPr>
              <a:t>1</a:t>
            </a:r>
            <a:r>
              <a:rPr lang="en-US" altLang="zh-CN" sz="1600" b="1"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D</a:t>
            </a:r>
            <a:r>
              <a:rPr lang="en-US" altLang="zh-CN" sz="1600" b="1" baseline="-25000" dirty="0">
                <a:latin typeface="Times New Roman" panose="02020603050405020304" pitchFamily="18" charset="0"/>
                <a:cs typeface="Times New Roman" panose="02020603050405020304" pitchFamily="18" charset="0"/>
              </a:rPr>
              <a:t>2</a:t>
            </a:r>
            <a:r>
              <a:rPr lang="en-US" altLang="zh-CN" sz="1600" b="1"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D</a:t>
            </a:r>
            <a:r>
              <a:rPr lang="en-US" altLang="zh-CN" sz="1600" b="1" i="1" baseline="-25000" dirty="0">
                <a:latin typeface="Times New Roman" panose="02020603050405020304" pitchFamily="18" charset="0"/>
                <a:cs typeface="Times New Roman" panose="02020603050405020304" pitchFamily="18" charset="0"/>
              </a:rPr>
              <a:t>n</a:t>
            </a:r>
            <a:r>
              <a:rPr lang="en-US" altLang="zh-CN" sz="1600" b="1" dirty="0">
                <a:latin typeface="Times New Roman" panose="02020603050405020304" pitchFamily="18" charset="0"/>
                <a:cs typeface="Times New Roman" panose="02020603050405020304" pitchFamily="18" charset="0"/>
              </a:rPr>
              <a:t>)</a:t>
            </a:r>
            <a:r>
              <a:rPr lang="zh-CN" altLang="en-US" sz="1600" b="1" dirty="0">
                <a:latin typeface="Times New Roman" panose="02020603050405020304" pitchFamily="18" charset="0"/>
                <a:cs typeface="Times New Roman" panose="02020603050405020304" pitchFamily="18" charset="0"/>
              </a:rPr>
              <a:t>表示，</a:t>
            </a:r>
            <a:r>
              <a:rPr lang="en-US" altLang="zh-CN" sz="1600" b="1" dirty="0">
                <a:latin typeface="Times New Roman" panose="02020603050405020304" pitchFamily="18" charset="0"/>
                <a:cs typeface="Times New Roman" panose="02020603050405020304" pitchFamily="18" charset="0"/>
              </a:rPr>
              <a:t>R</a:t>
            </a:r>
            <a:r>
              <a:rPr lang="zh-CN" altLang="en-US" sz="1600" b="1" dirty="0">
                <a:latin typeface="Times New Roman" panose="02020603050405020304" pitchFamily="18" charset="0"/>
                <a:cs typeface="Times New Roman" panose="02020603050405020304" pitchFamily="18" charset="0"/>
              </a:rPr>
              <a:t>是关系名。</a:t>
            </a:r>
            <a:endParaRPr lang="en-US" altLang="zh-CN" sz="1600" b="1" dirty="0">
              <a:latin typeface="Times New Roman" panose="02020603050405020304" pitchFamily="18" charset="0"/>
              <a:cs typeface="Times New Roman" panose="02020603050405020304" pitchFamily="18" charset="0"/>
            </a:endParaRPr>
          </a:p>
          <a:p>
            <a:pPr lvl="2"/>
            <a:r>
              <a:rPr lang="zh-CN" altLang="en-US" sz="1600" b="1" dirty="0">
                <a:latin typeface="Times New Roman" panose="02020603050405020304" pitchFamily="18" charset="0"/>
                <a:cs typeface="Times New Roman" panose="02020603050405020304" pitchFamily="18" charset="0"/>
              </a:rPr>
              <a:t>关系中的每个元素是关系中的元组，通常用 </a:t>
            </a:r>
            <a:r>
              <a:rPr lang="en-US" altLang="zh-CN" sz="1600" b="1" i="1" dirty="0">
                <a:latin typeface="Times New Roman" panose="02020603050405020304" pitchFamily="18" charset="0"/>
                <a:cs typeface="Times New Roman" panose="02020603050405020304" pitchFamily="18" charset="0"/>
              </a:rPr>
              <a:t>t </a:t>
            </a:r>
            <a:r>
              <a:rPr lang="en-US" altLang="zh-CN" sz="1600" b="1" dirty="0">
                <a:latin typeface="Times New Roman" panose="02020603050405020304" pitchFamily="18" charset="0"/>
                <a:cs typeface="Times New Roman" panose="02020603050405020304" pitchFamily="18" charset="0"/>
              </a:rPr>
              <a:t>(tuple)</a:t>
            </a:r>
            <a:r>
              <a:rPr lang="zh-CN" altLang="en-US" sz="1600" b="1" dirty="0">
                <a:latin typeface="Times New Roman" panose="02020603050405020304" pitchFamily="18" charset="0"/>
                <a:cs typeface="Times New Roman" panose="02020603050405020304" pitchFamily="18" charset="0"/>
              </a:rPr>
              <a:t>表示。</a:t>
            </a:r>
          </a:p>
          <a:p>
            <a:pPr lvl="1"/>
            <a:r>
              <a:rPr lang="zh-CN" altLang="en-US" sz="2000" b="1" dirty="0">
                <a:latin typeface="Times New Roman" panose="02020603050405020304" pitchFamily="18" charset="0"/>
                <a:cs typeface="Times New Roman" panose="02020603050405020304" pitchFamily="18" charset="0"/>
              </a:rPr>
              <a:t>关系是笛卡儿积的有一定意义的、有限的子集，所以关系也是一个二维表。</a:t>
            </a:r>
            <a:endParaRPr lang="en-US" altLang="zh-CN" sz="2000" b="1" dirty="0">
              <a:latin typeface="Times New Roman" panose="02020603050405020304" pitchFamily="18" charset="0"/>
              <a:cs typeface="Times New Roman" panose="02020603050405020304" pitchFamily="18" charset="0"/>
            </a:endParaRPr>
          </a:p>
          <a:p>
            <a:pPr lvl="1"/>
            <a:r>
              <a:rPr lang="zh-CN" altLang="en-US" sz="2000" b="1" dirty="0">
                <a:latin typeface="Times New Roman" panose="02020603050405020304" pitchFamily="18" charset="0"/>
                <a:cs typeface="Times New Roman" panose="02020603050405020304" pitchFamily="18" charset="0"/>
              </a:rPr>
              <a:t>关系可以有</a:t>
            </a:r>
            <a:r>
              <a:rPr lang="en-US" altLang="zh-CN" sz="2000" b="1" dirty="0">
                <a:latin typeface="Times New Roman" panose="02020603050405020304" pitchFamily="18" charset="0"/>
                <a:cs typeface="Times New Roman" panose="02020603050405020304" pitchFamily="18" charset="0"/>
              </a:rPr>
              <a:t>3</a:t>
            </a:r>
            <a:r>
              <a:rPr lang="zh-CN" altLang="en-US" sz="2000" b="1" dirty="0">
                <a:latin typeface="Times New Roman" panose="02020603050405020304" pitchFamily="18" charset="0"/>
                <a:cs typeface="Times New Roman" panose="02020603050405020304" pitchFamily="18" charset="0"/>
              </a:rPr>
              <a:t>种类型：</a:t>
            </a:r>
          </a:p>
          <a:p>
            <a:pPr lvl="2"/>
            <a:r>
              <a:rPr lang="zh-CN" altLang="en-US" sz="1600" b="1" dirty="0">
                <a:solidFill>
                  <a:srgbClr val="FF0000"/>
                </a:solidFill>
                <a:latin typeface="Times New Roman" panose="02020603050405020304" pitchFamily="18" charset="0"/>
                <a:cs typeface="Times New Roman" panose="02020603050405020304" pitchFamily="18" charset="0"/>
              </a:rPr>
              <a:t>基本关系</a:t>
            </a:r>
            <a:r>
              <a:rPr lang="zh-CN" altLang="en-US" sz="1600" b="1" dirty="0">
                <a:latin typeface="Times New Roman" panose="02020603050405020304" pitchFamily="18" charset="0"/>
                <a:cs typeface="Times New Roman" panose="02020603050405020304" pitchFamily="18" charset="0"/>
              </a:rPr>
              <a:t>（又称基本表）：实际存在的表，是实际存储数据的逻辑表示 </a:t>
            </a:r>
          </a:p>
          <a:p>
            <a:pPr lvl="2"/>
            <a:r>
              <a:rPr lang="zh-CN" altLang="en-US" sz="1600" b="1" dirty="0">
                <a:solidFill>
                  <a:srgbClr val="FF0000"/>
                </a:solidFill>
                <a:latin typeface="Times New Roman" panose="02020603050405020304" pitchFamily="18" charset="0"/>
                <a:cs typeface="Times New Roman" panose="02020603050405020304" pitchFamily="18" charset="0"/>
              </a:rPr>
              <a:t>查询表</a:t>
            </a:r>
            <a:r>
              <a:rPr lang="zh-CN" altLang="en-US" sz="1600" b="1" dirty="0">
                <a:latin typeface="Times New Roman" panose="02020603050405020304" pitchFamily="18" charset="0"/>
                <a:cs typeface="Times New Roman" panose="02020603050405020304" pitchFamily="18" charset="0"/>
              </a:rPr>
              <a:t>：查询结果对应的表</a:t>
            </a:r>
          </a:p>
          <a:p>
            <a:pPr lvl="2"/>
            <a:r>
              <a:rPr lang="zh-CN" altLang="en-US" sz="1600" b="1" dirty="0">
                <a:solidFill>
                  <a:srgbClr val="FF0000"/>
                </a:solidFill>
                <a:latin typeface="Times New Roman" panose="02020603050405020304" pitchFamily="18" charset="0"/>
                <a:cs typeface="Times New Roman" panose="02020603050405020304" pitchFamily="18" charset="0"/>
              </a:rPr>
              <a:t>视图表</a:t>
            </a:r>
            <a:r>
              <a:rPr lang="zh-CN" altLang="en-US" sz="1600" b="1" dirty="0">
                <a:latin typeface="Times New Roman" panose="02020603050405020304" pitchFamily="18" charset="0"/>
                <a:cs typeface="Times New Roman" panose="02020603050405020304" pitchFamily="18" charset="0"/>
              </a:rPr>
              <a:t>：由基本表或其它视图标导出的表，虚表，不对应实际存储的数据</a:t>
            </a:r>
            <a:endParaRPr lang="en-US" altLang="zh-CN" sz="1600" b="1" dirty="0">
              <a:latin typeface="Times New Roman" panose="02020603050405020304" pitchFamily="18" charset="0"/>
              <a:cs typeface="Times New Roman" panose="02020603050405020304" pitchFamily="18" charset="0"/>
            </a:endParaRPr>
          </a:p>
          <a:p>
            <a:pPr lvl="1"/>
            <a:r>
              <a:rPr lang="en-US" altLang="zh-CN" sz="2200" b="1" dirty="0">
                <a:latin typeface="Times New Roman" panose="02020603050405020304" pitchFamily="18" charset="0"/>
                <a:cs typeface="Times New Roman" panose="02020603050405020304" pitchFamily="18" charset="0"/>
              </a:rPr>
              <a:t>Relation </a:t>
            </a:r>
            <a:r>
              <a:rPr lang="zh-CN" altLang="en-US" sz="2200" b="1" dirty="0">
                <a:latin typeface="Times New Roman" panose="02020603050405020304" pitchFamily="18" charset="0"/>
                <a:cs typeface="Times New Roman" panose="02020603050405020304" pitchFamily="18" charset="0"/>
              </a:rPr>
              <a:t>与</a:t>
            </a:r>
            <a:r>
              <a:rPr lang="en-US" altLang="zh-CN" sz="2200" b="1" dirty="0">
                <a:latin typeface="Times New Roman" panose="02020603050405020304" pitchFamily="18" charset="0"/>
                <a:cs typeface="Times New Roman" panose="02020603050405020304" pitchFamily="18" charset="0"/>
              </a:rPr>
              <a:t>Relationship</a:t>
            </a:r>
            <a:r>
              <a:rPr lang="zh-CN" altLang="en-US" sz="2200" b="1" dirty="0">
                <a:latin typeface="Times New Roman" panose="02020603050405020304" pitchFamily="18" charset="0"/>
                <a:cs typeface="Times New Roman" panose="02020603050405020304" pitchFamily="18" charset="0"/>
              </a:rPr>
              <a:t>的区别？</a:t>
            </a:r>
          </a:p>
        </p:txBody>
      </p:sp>
      <p:sp>
        <p:nvSpPr>
          <p:cNvPr id="5" name="AutoShape 10"/>
          <p:cNvSpPr>
            <a:spLocks noChangeArrowheads="1"/>
          </p:cNvSpPr>
          <p:nvPr/>
        </p:nvSpPr>
        <p:spPr bwMode="gray">
          <a:xfrm>
            <a:off x="983975" y="117733"/>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a:t>
            </a:r>
          </a:p>
        </p:txBody>
      </p:sp>
      <p:sp>
        <p:nvSpPr>
          <p:cNvPr id="6" name="AutoShape 10"/>
          <p:cNvSpPr>
            <a:spLocks noChangeArrowheads="1"/>
          </p:cNvSpPr>
          <p:nvPr/>
        </p:nvSpPr>
        <p:spPr bwMode="gray">
          <a:xfrm>
            <a:off x="2098072" y="110362"/>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定义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835025" y="1268413"/>
            <a:ext cx="8308975" cy="3344862"/>
          </a:xfrm>
          <a:prstGeom prst="rect">
            <a:avLst/>
          </a:prstGeom>
        </p:spPr>
        <p:txBody>
          <a:bodyPr/>
          <a:lstStyle/>
          <a:p>
            <a:pPr lvl="1"/>
            <a:r>
              <a:rPr lang="zh-CN" altLang="en-US" b="1" dirty="0"/>
              <a:t>关系的性质</a:t>
            </a:r>
            <a:endParaRPr lang="en-US" altLang="zh-CN" b="1" dirty="0"/>
          </a:p>
          <a:p>
            <a:pPr lvl="2"/>
            <a:r>
              <a:rPr lang="zh-CN" altLang="en-US" b="1" dirty="0"/>
              <a:t>有一个关系名，并且跟关系模式中所有其他关系不重名；</a:t>
            </a:r>
          </a:p>
          <a:p>
            <a:pPr lvl="2"/>
            <a:r>
              <a:rPr lang="zh-CN" altLang="en-US" b="1" dirty="0"/>
              <a:t>每一个单元格都包含且仅包含一个</a:t>
            </a:r>
            <a:r>
              <a:rPr lang="zh-CN" altLang="en-US" b="1" dirty="0">
                <a:solidFill>
                  <a:srgbClr val="FF0000"/>
                </a:solidFill>
              </a:rPr>
              <a:t>原子值</a:t>
            </a:r>
            <a:r>
              <a:rPr lang="zh-CN" altLang="en-US" b="1" dirty="0"/>
              <a:t>；</a:t>
            </a:r>
          </a:p>
          <a:p>
            <a:pPr lvl="2"/>
            <a:r>
              <a:rPr lang="zh-CN" altLang="en-US" b="1" dirty="0"/>
              <a:t>每个属性都有一个不同的名字</a:t>
            </a:r>
            <a:r>
              <a:rPr lang="zh-CN" altLang="en-US" b="1" dirty="0">
                <a:solidFill>
                  <a:srgbClr val="0070C0"/>
                </a:solidFill>
              </a:rPr>
              <a:t>（指同一关系中）</a:t>
            </a:r>
            <a:r>
              <a:rPr lang="zh-CN" altLang="en-US" b="1" dirty="0"/>
              <a:t>；</a:t>
            </a:r>
          </a:p>
          <a:p>
            <a:pPr lvl="2"/>
            <a:r>
              <a:rPr lang="zh-CN" altLang="en-US" b="1" dirty="0"/>
              <a:t>同一属性中的各个值都取自相同的域；</a:t>
            </a:r>
          </a:p>
          <a:p>
            <a:pPr lvl="2"/>
            <a:r>
              <a:rPr lang="zh-CN" altLang="en-US" b="1" dirty="0"/>
              <a:t>各个元组互不相同，不存在重复元组；</a:t>
            </a:r>
          </a:p>
          <a:p>
            <a:pPr lvl="2"/>
            <a:r>
              <a:rPr lang="zh-CN" altLang="en-US" b="1" dirty="0"/>
              <a:t>属性的顺序并不重要；</a:t>
            </a:r>
          </a:p>
          <a:p>
            <a:pPr lvl="2"/>
            <a:r>
              <a:rPr lang="zh-CN" altLang="en-US" b="1" dirty="0"/>
              <a:t>理论上讲，元组的顺序并不重要。 </a:t>
            </a:r>
          </a:p>
          <a:p>
            <a:pPr lvl="2"/>
            <a:endParaRPr lang="zh-CN" altLang="en-US" b="1" dirty="0"/>
          </a:p>
        </p:txBody>
      </p:sp>
      <p:sp>
        <p:nvSpPr>
          <p:cNvPr id="5" name="AutoShape 10"/>
          <p:cNvSpPr>
            <a:spLocks noChangeArrowheads="1"/>
          </p:cNvSpPr>
          <p:nvPr/>
        </p:nvSpPr>
        <p:spPr bwMode="gray">
          <a:xfrm>
            <a:off x="983975" y="117733"/>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a:t>
            </a:r>
          </a:p>
        </p:txBody>
      </p:sp>
      <p:sp>
        <p:nvSpPr>
          <p:cNvPr id="6" name="AutoShape 10"/>
          <p:cNvSpPr>
            <a:spLocks noChangeArrowheads="1"/>
          </p:cNvSpPr>
          <p:nvPr/>
        </p:nvSpPr>
        <p:spPr bwMode="gray">
          <a:xfrm>
            <a:off x="2098072" y="110362"/>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性质</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835025" y="1268413"/>
            <a:ext cx="8308975" cy="4991100"/>
          </a:xfrm>
          <a:prstGeom prst="rect">
            <a:avLst/>
          </a:prstGeom>
        </p:spPr>
        <p:txBody>
          <a:bodyPr/>
          <a:lstStyle/>
          <a:p>
            <a:pPr lvl="1"/>
            <a:r>
              <a:rPr lang="zh-CN" altLang="en-US" sz="2000" b="1" dirty="0"/>
              <a:t>关系数据库模式</a:t>
            </a:r>
            <a:r>
              <a:rPr lang="en-US" altLang="zh-CN" sz="2000" b="1" dirty="0"/>
              <a:t>S</a:t>
            </a:r>
            <a:r>
              <a:rPr lang="zh-CN" altLang="en-US" sz="2000" b="1" dirty="0"/>
              <a:t>包含关系模式的集合</a:t>
            </a:r>
            <a:r>
              <a:rPr lang="en-US" altLang="zh-CN" sz="2000" b="1" dirty="0"/>
              <a:t>R={R1,R2,…,</a:t>
            </a:r>
            <a:r>
              <a:rPr lang="en-US" altLang="zh-CN" sz="2000" b="1" dirty="0" err="1"/>
              <a:t>Rm</a:t>
            </a:r>
            <a:r>
              <a:rPr lang="en-US" altLang="zh-CN" sz="2000" b="1" dirty="0"/>
              <a:t>}</a:t>
            </a:r>
            <a:r>
              <a:rPr lang="zh-CN" altLang="en-US" sz="2000" b="1" dirty="0"/>
              <a:t>和完整性约束的集合</a:t>
            </a:r>
            <a:r>
              <a:rPr lang="en-US" altLang="zh-CN" sz="2000" b="1" dirty="0"/>
              <a:t>IC</a:t>
            </a:r>
            <a:r>
              <a:rPr lang="zh-CN" altLang="en-US" sz="2000" b="1" dirty="0"/>
              <a:t> </a:t>
            </a:r>
            <a:endParaRPr lang="en-US" altLang="zh-CN" sz="2000" b="1" dirty="0"/>
          </a:p>
          <a:p>
            <a:pPr lvl="1"/>
            <a:r>
              <a:rPr lang="zh-CN" altLang="en-US" sz="2000" b="1" dirty="0"/>
              <a:t>例如：</a:t>
            </a:r>
            <a:r>
              <a:rPr lang="en-US" altLang="zh-CN" sz="2000" b="1" dirty="0"/>
              <a:t>HIS={</a:t>
            </a:r>
            <a:r>
              <a:rPr lang="en-US" altLang="zh-CN" sz="2000" b="1" dirty="0" err="1"/>
              <a:t>Dept,Doctor,Patient,Diagnosis</a:t>
            </a:r>
            <a:r>
              <a:rPr lang="en-US" altLang="zh-CN" sz="2000" b="1" dirty="0"/>
              <a:t>}</a:t>
            </a:r>
            <a:endParaRPr lang="zh-CN" altLang="en-US" sz="2000" b="1" dirty="0"/>
          </a:p>
        </p:txBody>
      </p:sp>
      <p:sp>
        <p:nvSpPr>
          <p:cNvPr id="5" name="AutoShape 10"/>
          <p:cNvSpPr>
            <a:spLocks noChangeArrowheads="1"/>
          </p:cNvSpPr>
          <p:nvPr/>
        </p:nvSpPr>
        <p:spPr bwMode="gray">
          <a:xfrm>
            <a:off x="983975" y="117733"/>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a:t>
            </a:r>
          </a:p>
        </p:txBody>
      </p:sp>
      <p:sp>
        <p:nvSpPr>
          <p:cNvPr id="6" name="AutoShape 10"/>
          <p:cNvSpPr>
            <a:spLocks noChangeArrowheads="1"/>
          </p:cNvSpPr>
          <p:nvPr/>
        </p:nvSpPr>
        <p:spPr bwMode="gray">
          <a:xfrm>
            <a:off x="2098071" y="110362"/>
            <a:ext cx="18433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关系模式</a:t>
            </a:r>
          </a:p>
        </p:txBody>
      </p:sp>
      <p:pic>
        <p:nvPicPr>
          <p:cNvPr id="7" name="Picture 6"/>
          <p:cNvPicPr>
            <a:picLocks noChangeAspect="1" noChangeArrowheads="1"/>
          </p:cNvPicPr>
          <p:nvPr/>
        </p:nvPicPr>
        <p:blipFill rotWithShape="1">
          <a:blip r:embed="rId2"/>
          <a:srcRect r="1015"/>
          <a:stretch/>
        </p:blipFill>
        <p:spPr bwMode="auto">
          <a:xfrm>
            <a:off x="649177" y="2715331"/>
            <a:ext cx="8339357" cy="3311525"/>
          </a:xfrm>
          <a:prstGeom prst="rect">
            <a:avLst/>
          </a:prstGeom>
          <a:noFill/>
          <a:ln w="28575">
            <a:solidFill>
              <a:srgbClr val="FF9933"/>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157288"/>
            <a:ext cx="8308975" cy="4991100"/>
          </a:xfrm>
          <a:prstGeom prst="rect">
            <a:avLst/>
          </a:prstGeom>
        </p:spPr>
        <p:txBody>
          <a:bodyPr/>
          <a:lstStyle/>
          <a:p>
            <a:pPr lvl="1"/>
            <a:r>
              <a:rPr lang="zh-CN" altLang="en-US" sz="2000" b="1" dirty="0"/>
              <a:t>关系操作方式：</a:t>
            </a:r>
            <a:r>
              <a:rPr lang="zh-CN" altLang="en-US" sz="2000" b="1" dirty="0">
                <a:solidFill>
                  <a:srgbClr val="FF0000"/>
                </a:solidFill>
              </a:rPr>
              <a:t>集合操作</a:t>
            </a:r>
          </a:p>
          <a:p>
            <a:pPr lvl="2"/>
            <a:r>
              <a:rPr lang="zh-CN" altLang="en-US" sz="1600" b="1" dirty="0"/>
              <a:t>操作的对象与结果都是集合。</a:t>
            </a:r>
          </a:p>
          <a:p>
            <a:pPr lvl="2"/>
            <a:r>
              <a:rPr lang="zh-CN" altLang="en-US" sz="1600" b="1" dirty="0"/>
              <a:t>一次一集合（</a:t>
            </a:r>
            <a:r>
              <a:rPr lang="en-US" altLang="zh-CN" sz="1600" b="1" dirty="0"/>
              <a:t>set at a time</a:t>
            </a:r>
            <a:r>
              <a:rPr lang="zh-CN" altLang="en-US" sz="1600" b="1" dirty="0"/>
              <a:t>）。</a:t>
            </a:r>
          </a:p>
          <a:p>
            <a:pPr lvl="2"/>
            <a:r>
              <a:rPr lang="zh-CN" altLang="en-US" sz="1600" b="1" dirty="0"/>
              <a:t>查询：选择、投影、连接、除、并、交、差</a:t>
            </a:r>
          </a:p>
          <a:p>
            <a:pPr lvl="2"/>
            <a:r>
              <a:rPr lang="zh-CN" altLang="en-US" sz="1600" b="1" dirty="0"/>
              <a:t>数据更新：插入、删除、修改</a:t>
            </a:r>
            <a:endParaRPr lang="en-US" altLang="zh-CN" sz="1600" b="1" dirty="0"/>
          </a:p>
          <a:p>
            <a:pPr lvl="1"/>
            <a:r>
              <a:rPr lang="zh-CN" altLang="en-US" sz="2000" b="1" dirty="0"/>
              <a:t>关系数据库语言</a:t>
            </a:r>
            <a:r>
              <a:rPr lang="en-US" altLang="zh-CN" sz="2000" b="1" dirty="0"/>
              <a:t>	</a:t>
            </a:r>
            <a:endParaRPr lang="zh-CN" altLang="en-US" sz="2000" b="1" dirty="0"/>
          </a:p>
        </p:txBody>
      </p:sp>
      <p:sp>
        <p:nvSpPr>
          <p:cNvPr id="5" name="AutoShape 10"/>
          <p:cNvSpPr>
            <a:spLocks noChangeArrowheads="1"/>
          </p:cNvSpPr>
          <p:nvPr/>
        </p:nvSpPr>
        <p:spPr bwMode="gray">
          <a:xfrm>
            <a:off x="983975" y="117733"/>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a:t>
            </a:r>
          </a:p>
        </p:txBody>
      </p:sp>
      <p:sp>
        <p:nvSpPr>
          <p:cNvPr id="6" name="AutoShape 10"/>
          <p:cNvSpPr>
            <a:spLocks noChangeArrowheads="1"/>
          </p:cNvSpPr>
          <p:nvPr/>
        </p:nvSpPr>
        <p:spPr bwMode="gray">
          <a:xfrm>
            <a:off x="2098071" y="110362"/>
            <a:ext cx="184330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关系操作</a:t>
            </a:r>
          </a:p>
        </p:txBody>
      </p:sp>
      <p:grpSp>
        <p:nvGrpSpPr>
          <p:cNvPr id="8" name="组合 45"/>
          <p:cNvGrpSpPr>
            <a:grpSpLocks/>
          </p:cNvGrpSpPr>
          <p:nvPr/>
        </p:nvGrpSpPr>
        <p:grpSpPr bwMode="auto">
          <a:xfrm>
            <a:off x="761999" y="3602182"/>
            <a:ext cx="7630087" cy="1992299"/>
            <a:chOff x="428628" y="3857628"/>
            <a:chExt cx="8643966" cy="2858746"/>
          </a:xfrm>
        </p:grpSpPr>
        <p:sp>
          <p:nvSpPr>
            <p:cNvPr id="9" name="TextBox 3"/>
            <p:cNvSpPr txBox="1">
              <a:spLocks noChangeArrowheads="1"/>
            </p:cNvSpPr>
            <p:nvPr/>
          </p:nvSpPr>
          <p:spPr bwMode="auto">
            <a:xfrm>
              <a:off x="3144019" y="3857628"/>
              <a:ext cx="2571625" cy="538571"/>
            </a:xfrm>
            <a:prstGeom prst="rect">
              <a:avLst/>
            </a:prstGeom>
            <a:solidFill>
              <a:srgbClr val="CCFFCC"/>
            </a:solidFill>
            <a:ln w="9525">
              <a:solidFill>
                <a:schemeClr val="tx1"/>
              </a:solidFill>
              <a:miter lim="800000"/>
              <a:headEnd/>
              <a:tailEnd/>
            </a:ln>
          </p:spPr>
          <p:txBody>
            <a:bodyPr>
              <a:spAutoFit/>
            </a:bodyPr>
            <a:lstStyle/>
            <a:p>
              <a:r>
                <a:rPr lang="zh-CN" altLang="en-US" b="1" dirty="0">
                  <a:latin typeface="黑体" pitchFamily="2" charset="-122"/>
                  <a:ea typeface="黑体" pitchFamily="2" charset="-122"/>
                </a:rPr>
                <a:t>关系数据库语言</a:t>
              </a:r>
            </a:p>
          </p:txBody>
        </p:sp>
        <p:sp>
          <p:nvSpPr>
            <p:cNvPr id="10" name="TextBox 6"/>
            <p:cNvSpPr txBox="1">
              <a:spLocks noChangeArrowheads="1"/>
            </p:cNvSpPr>
            <p:nvPr/>
          </p:nvSpPr>
          <p:spPr bwMode="auto">
            <a:xfrm>
              <a:off x="428628" y="4714343"/>
              <a:ext cx="2214005" cy="931706"/>
            </a:xfrm>
            <a:prstGeom prst="rect">
              <a:avLst/>
            </a:prstGeom>
            <a:solidFill>
              <a:srgbClr val="CCFFCC"/>
            </a:solidFill>
            <a:ln w="9525">
              <a:solidFill>
                <a:schemeClr val="tx1"/>
              </a:solidFill>
              <a:miter lim="800000"/>
              <a:headEnd/>
              <a:tailEnd/>
            </a:ln>
          </p:spPr>
          <p:txBody>
            <a:bodyPr>
              <a:spAutoFit/>
            </a:bodyPr>
            <a:lstStyle/>
            <a:p>
              <a:r>
                <a:rPr lang="zh-CN" altLang="en-US" b="1" dirty="0">
                  <a:latin typeface="黑体" pitchFamily="2" charset="-122"/>
                  <a:ea typeface="黑体" pitchFamily="2" charset="-122"/>
                </a:rPr>
                <a:t>关系代数语言</a:t>
              </a:r>
              <a:endParaRPr lang="en-US" altLang="zh-CN" b="1" dirty="0">
                <a:latin typeface="黑体" pitchFamily="2" charset="-122"/>
                <a:ea typeface="黑体" pitchFamily="2" charset="-122"/>
              </a:endParaRPr>
            </a:p>
            <a:p>
              <a:r>
                <a:rPr lang="en-US" altLang="zh-CN" b="1" dirty="0">
                  <a:latin typeface="黑体" pitchFamily="2" charset="-122"/>
                  <a:ea typeface="黑体" pitchFamily="2" charset="-122"/>
                </a:rPr>
                <a:t> </a:t>
              </a:r>
              <a:r>
                <a:rPr lang="zh-CN" altLang="en-US" b="1" dirty="0">
                  <a:latin typeface="黑体" pitchFamily="2" charset="-122"/>
                  <a:ea typeface="黑体" pitchFamily="2" charset="-122"/>
                </a:rPr>
                <a:t>如：</a:t>
              </a:r>
              <a:r>
                <a:rPr lang="en-US" altLang="zh-CN" b="1" dirty="0">
                  <a:latin typeface="黑体" pitchFamily="2" charset="-122"/>
                  <a:ea typeface="黑体" pitchFamily="2" charset="-122"/>
                </a:rPr>
                <a:t>ISBL</a:t>
              </a:r>
              <a:endParaRPr lang="zh-CN" altLang="en-US" b="1" dirty="0">
                <a:latin typeface="黑体" pitchFamily="2" charset="-122"/>
                <a:ea typeface="黑体" pitchFamily="2" charset="-122"/>
              </a:endParaRPr>
            </a:p>
          </p:txBody>
        </p:sp>
        <p:sp>
          <p:nvSpPr>
            <p:cNvPr id="11" name="TextBox 7"/>
            <p:cNvSpPr txBox="1">
              <a:spLocks noChangeArrowheads="1"/>
            </p:cNvSpPr>
            <p:nvPr/>
          </p:nvSpPr>
          <p:spPr bwMode="auto">
            <a:xfrm>
              <a:off x="3214106" y="4823421"/>
              <a:ext cx="2215802" cy="538571"/>
            </a:xfrm>
            <a:prstGeom prst="rect">
              <a:avLst/>
            </a:prstGeom>
            <a:solidFill>
              <a:srgbClr val="CCFFCC"/>
            </a:solidFill>
            <a:ln w="9525">
              <a:solidFill>
                <a:schemeClr val="tx1"/>
              </a:solidFill>
              <a:miter lim="800000"/>
              <a:headEnd/>
              <a:tailEnd/>
            </a:ln>
          </p:spPr>
          <p:txBody>
            <a:bodyPr>
              <a:spAutoFit/>
            </a:bodyPr>
            <a:lstStyle/>
            <a:p>
              <a:r>
                <a:rPr lang="zh-CN" altLang="en-US" b="1">
                  <a:latin typeface="黑体" pitchFamily="2" charset="-122"/>
                  <a:ea typeface="黑体" pitchFamily="2" charset="-122"/>
                </a:rPr>
                <a:t>关系演算语言</a:t>
              </a:r>
            </a:p>
          </p:txBody>
        </p:sp>
        <p:sp>
          <p:nvSpPr>
            <p:cNvPr id="12" name="TextBox 8"/>
            <p:cNvSpPr txBox="1">
              <a:spLocks noChangeArrowheads="1"/>
            </p:cNvSpPr>
            <p:nvPr/>
          </p:nvSpPr>
          <p:spPr bwMode="auto">
            <a:xfrm>
              <a:off x="6143350" y="4643897"/>
              <a:ext cx="2929244" cy="931706"/>
            </a:xfrm>
            <a:prstGeom prst="rect">
              <a:avLst/>
            </a:prstGeom>
            <a:solidFill>
              <a:srgbClr val="CCFFCC"/>
            </a:solidFill>
            <a:ln w="9525">
              <a:solidFill>
                <a:schemeClr val="tx1"/>
              </a:solidFill>
              <a:miter lim="800000"/>
              <a:headEnd/>
              <a:tailEnd/>
            </a:ln>
          </p:spPr>
          <p:txBody>
            <a:bodyPr>
              <a:spAutoFit/>
            </a:bodyPr>
            <a:lstStyle/>
            <a:p>
              <a:r>
                <a:rPr lang="zh-CN" altLang="en-US" b="1" dirty="0">
                  <a:latin typeface="黑体" pitchFamily="2" charset="-122"/>
                  <a:ea typeface="黑体" pitchFamily="2" charset="-122"/>
                </a:rPr>
                <a:t>兼有二者双重特点语言，如：</a:t>
              </a:r>
              <a:r>
                <a:rPr lang="en-US" altLang="zh-CN" b="1" dirty="0">
                  <a:latin typeface="黑体" pitchFamily="2" charset="-122"/>
                  <a:ea typeface="黑体" pitchFamily="2" charset="-122"/>
                </a:rPr>
                <a:t>SQL</a:t>
              </a:r>
              <a:endParaRPr lang="zh-CN" altLang="en-US" b="1" dirty="0">
                <a:latin typeface="黑体" pitchFamily="2" charset="-122"/>
                <a:ea typeface="黑体" pitchFamily="2" charset="-122"/>
              </a:endParaRPr>
            </a:p>
          </p:txBody>
        </p:sp>
        <p:sp>
          <p:nvSpPr>
            <p:cNvPr id="13" name="TextBox 9"/>
            <p:cNvSpPr txBox="1">
              <a:spLocks noChangeArrowheads="1"/>
            </p:cNvSpPr>
            <p:nvPr/>
          </p:nvSpPr>
          <p:spPr bwMode="auto">
            <a:xfrm>
              <a:off x="1357720" y="5784668"/>
              <a:ext cx="2857360" cy="931706"/>
            </a:xfrm>
            <a:prstGeom prst="rect">
              <a:avLst/>
            </a:prstGeom>
            <a:solidFill>
              <a:srgbClr val="CCFFCC"/>
            </a:solidFill>
            <a:ln w="9525">
              <a:solidFill>
                <a:schemeClr val="tx1"/>
              </a:solidFill>
              <a:miter lim="800000"/>
              <a:headEnd/>
              <a:tailEnd/>
            </a:ln>
          </p:spPr>
          <p:txBody>
            <a:bodyPr>
              <a:spAutoFit/>
            </a:bodyPr>
            <a:lstStyle/>
            <a:p>
              <a:r>
                <a:rPr lang="zh-CN" altLang="en-US" b="1">
                  <a:latin typeface="黑体" pitchFamily="2" charset="-122"/>
                  <a:ea typeface="黑体" pitchFamily="2" charset="-122"/>
                </a:rPr>
                <a:t>元组关系演算语言</a:t>
              </a:r>
              <a:endParaRPr lang="en-US" altLang="zh-CN" b="1">
                <a:latin typeface="黑体" pitchFamily="2" charset="-122"/>
                <a:ea typeface="黑体" pitchFamily="2" charset="-122"/>
              </a:endParaRPr>
            </a:p>
            <a:p>
              <a:r>
                <a:rPr lang="zh-CN" altLang="en-US" b="1">
                  <a:latin typeface="黑体" pitchFamily="2" charset="-122"/>
                  <a:ea typeface="黑体" pitchFamily="2" charset="-122"/>
                </a:rPr>
                <a:t>如：</a:t>
              </a:r>
              <a:r>
                <a:rPr lang="en-US" altLang="zh-CN" b="1">
                  <a:latin typeface="黑体" pitchFamily="2" charset="-122"/>
                  <a:ea typeface="黑体" pitchFamily="2" charset="-122"/>
                </a:rPr>
                <a:t>ALPHA</a:t>
              </a:r>
              <a:r>
                <a:rPr lang="zh-CN" altLang="en-US" b="1">
                  <a:latin typeface="黑体" pitchFamily="2" charset="-122"/>
                  <a:ea typeface="黑体" pitchFamily="2" charset="-122"/>
                </a:rPr>
                <a:t>，</a:t>
              </a:r>
              <a:r>
                <a:rPr lang="en-US" altLang="zh-CN" b="1">
                  <a:latin typeface="黑体" pitchFamily="2" charset="-122"/>
                  <a:ea typeface="黑体" pitchFamily="2" charset="-122"/>
                </a:rPr>
                <a:t>QUEL</a:t>
              </a:r>
              <a:endParaRPr lang="zh-CN" altLang="en-US" b="1">
                <a:latin typeface="黑体" pitchFamily="2" charset="-122"/>
                <a:ea typeface="黑体" pitchFamily="2" charset="-122"/>
              </a:endParaRPr>
            </a:p>
          </p:txBody>
        </p:sp>
        <p:sp>
          <p:nvSpPr>
            <p:cNvPr id="14" name="TextBox 12"/>
            <p:cNvSpPr txBox="1">
              <a:spLocks noChangeArrowheads="1"/>
            </p:cNvSpPr>
            <p:nvPr/>
          </p:nvSpPr>
          <p:spPr bwMode="auto">
            <a:xfrm>
              <a:off x="4714669" y="5784668"/>
              <a:ext cx="2643508" cy="931706"/>
            </a:xfrm>
            <a:prstGeom prst="rect">
              <a:avLst/>
            </a:prstGeom>
            <a:solidFill>
              <a:srgbClr val="CCFFCC"/>
            </a:solidFill>
            <a:ln w="9525">
              <a:solidFill>
                <a:schemeClr val="tx1"/>
              </a:solidFill>
              <a:miter lim="800000"/>
              <a:headEnd/>
              <a:tailEnd/>
            </a:ln>
          </p:spPr>
          <p:txBody>
            <a:bodyPr>
              <a:spAutoFit/>
            </a:bodyPr>
            <a:lstStyle/>
            <a:p>
              <a:r>
                <a:rPr lang="zh-CN" altLang="en-US" b="1">
                  <a:latin typeface="黑体" pitchFamily="2" charset="-122"/>
                  <a:ea typeface="黑体" pitchFamily="2" charset="-122"/>
                </a:rPr>
                <a:t>域关系演算语言</a:t>
              </a:r>
              <a:endParaRPr lang="en-US" altLang="zh-CN" b="1">
                <a:latin typeface="黑体" pitchFamily="2" charset="-122"/>
                <a:ea typeface="黑体" pitchFamily="2" charset="-122"/>
              </a:endParaRPr>
            </a:p>
            <a:p>
              <a:r>
                <a:rPr lang="zh-CN" altLang="en-US" b="1">
                  <a:latin typeface="黑体" pitchFamily="2" charset="-122"/>
                  <a:ea typeface="黑体" pitchFamily="2" charset="-122"/>
                </a:rPr>
                <a:t>如：</a:t>
              </a:r>
              <a:r>
                <a:rPr lang="en-US" altLang="zh-CN" b="1">
                  <a:latin typeface="黑体" pitchFamily="2" charset="-122"/>
                  <a:ea typeface="黑体" pitchFamily="2" charset="-122"/>
                </a:rPr>
                <a:t>QBE</a:t>
              </a:r>
              <a:endParaRPr lang="zh-CN" altLang="en-US" b="1">
                <a:latin typeface="黑体" pitchFamily="2" charset="-122"/>
                <a:ea typeface="黑体" pitchFamily="2" charset="-122"/>
              </a:endParaRPr>
            </a:p>
          </p:txBody>
        </p:sp>
        <p:cxnSp>
          <p:nvCxnSpPr>
            <p:cNvPr id="15" name="直接箭头连接符 14"/>
            <p:cNvCxnSpPr/>
            <p:nvPr/>
          </p:nvCxnSpPr>
          <p:spPr>
            <a:xfrm rot="16200000" flipH="1">
              <a:off x="4072216" y="4572315"/>
              <a:ext cx="42949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10800000" flipV="1">
              <a:off x="1929191" y="4357568"/>
              <a:ext cx="2142122" cy="3567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4357050" y="4357568"/>
              <a:ext cx="1714417" cy="3567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endCxn id="13" idx="0"/>
            </p:cNvCxnSpPr>
            <p:nvPr/>
          </p:nvCxnSpPr>
          <p:spPr>
            <a:xfrm rot="10800000" flipV="1">
              <a:off x="2786400" y="5287002"/>
              <a:ext cx="929091" cy="4999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4642785" y="5287002"/>
              <a:ext cx="715239" cy="4999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835025" y="1268413"/>
            <a:ext cx="8308975" cy="3262312"/>
          </a:xfrm>
          <a:prstGeom prst="rect">
            <a:avLst/>
          </a:prstGeom>
        </p:spPr>
        <p:txBody>
          <a:bodyPr/>
          <a:lstStyle/>
          <a:p>
            <a:pPr lvl="1"/>
            <a:r>
              <a:rPr lang="zh-CN" altLang="en-US" sz="2000" b="1" dirty="0"/>
              <a:t>关系模型的完整性规则是对关系的某种约束条件，保证数据库中数据的</a:t>
            </a:r>
            <a:r>
              <a:rPr lang="zh-CN" altLang="en-US" sz="2000" b="1" dirty="0">
                <a:solidFill>
                  <a:srgbClr val="FF0000"/>
                </a:solidFill>
              </a:rPr>
              <a:t>正确性和一致性</a:t>
            </a:r>
          </a:p>
          <a:p>
            <a:pPr lvl="1"/>
            <a:r>
              <a:rPr lang="zh-CN" altLang="en-US" sz="2000" b="1" dirty="0"/>
              <a:t>三类完整性约束</a:t>
            </a:r>
          </a:p>
          <a:p>
            <a:pPr lvl="2"/>
            <a:r>
              <a:rPr lang="zh-CN" altLang="en-US" sz="1600" b="1" dirty="0">
                <a:solidFill>
                  <a:srgbClr val="0070C0"/>
                </a:solidFill>
              </a:rPr>
              <a:t>实体完整性</a:t>
            </a:r>
            <a:r>
              <a:rPr lang="zh-CN" altLang="en-US" sz="1600" b="1" dirty="0"/>
              <a:t>：主码不能取空值</a:t>
            </a:r>
          </a:p>
          <a:p>
            <a:pPr lvl="2"/>
            <a:r>
              <a:rPr lang="zh-CN" altLang="en-US" sz="1600" b="1" dirty="0">
                <a:solidFill>
                  <a:srgbClr val="0070C0"/>
                </a:solidFill>
              </a:rPr>
              <a:t>参照完整性</a:t>
            </a:r>
            <a:r>
              <a:rPr lang="zh-CN" altLang="en-US" sz="1600" b="1" dirty="0"/>
              <a:t>：通过外码实现，避免孤子记录</a:t>
            </a:r>
          </a:p>
          <a:p>
            <a:pPr lvl="2"/>
            <a:r>
              <a:rPr lang="zh-CN" altLang="en-US" sz="1600" b="1" dirty="0">
                <a:solidFill>
                  <a:srgbClr val="0070C0"/>
                </a:solidFill>
              </a:rPr>
              <a:t>用户定义完整性</a:t>
            </a:r>
            <a:r>
              <a:rPr lang="zh-CN" altLang="en-US" sz="1600" b="1" dirty="0"/>
              <a:t>：各类商业规则</a:t>
            </a:r>
          </a:p>
          <a:p>
            <a:pPr lvl="1"/>
            <a:r>
              <a:rPr lang="zh-CN" altLang="en-US" sz="2000" b="1" dirty="0">
                <a:solidFill>
                  <a:srgbClr val="FF0000"/>
                </a:solidFill>
              </a:rPr>
              <a:t>实体完整性</a:t>
            </a:r>
            <a:r>
              <a:rPr lang="zh-CN" altLang="en-US" sz="2000" b="1" dirty="0"/>
              <a:t>和</a:t>
            </a:r>
            <a:r>
              <a:rPr lang="zh-CN" altLang="en-US" sz="2000" b="1" dirty="0">
                <a:solidFill>
                  <a:srgbClr val="FF0000"/>
                </a:solidFill>
              </a:rPr>
              <a:t>参照完整性</a:t>
            </a:r>
            <a:r>
              <a:rPr lang="zh-CN" altLang="en-US" sz="2000" b="1" dirty="0"/>
              <a:t>是关系模型必须满足的完整性约束条件，被称作是关系的</a:t>
            </a:r>
            <a:r>
              <a:rPr lang="zh-CN" altLang="en-US" sz="2000" b="1" dirty="0">
                <a:solidFill>
                  <a:srgbClr val="FF0000"/>
                </a:solidFill>
              </a:rPr>
              <a:t>两个不变性</a:t>
            </a:r>
            <a:r>
              <a:rPr lang="zh-CN" altLang="en-US" sz="2000" b="1" dirty="0"/>
              <a:t>，应该由关系系统自动支持。</a:t>
            </a:r>
          </a:p>
        </p:txBody>
      </p:sp>
      <p:sp>
        <p:nvSpPr>
          <p:cNvPr id="5" name="AutoShape 10"/>
          <p:cNvSpPr>
            <a:spLocks noChangeArrowheads="1"/>
          </p:cNvSpPr>
          <p:nvPr/>
        </p:nvSpPr>
        <p:spPr bwMode="gray">
          <a:xfrm>
            <a:off x="983975" y="117733"/>
            <a:ext cx="1112840"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a:t>
            </a:r>
          </a:p>
        </p:txBody>
      </p:sp>
      <p:sp>
        <p:nvSpPr>
          <p:cNvPr id="6" name="AutoShape 10"/>
          <p:cNvSpPr>
            <a:spLocks noChangeArrowheads="1"/>
          </p:cNvSpPr>
          <p:nvPr/>
        </p:nvSpPr>
        <p:spPr bwMode="gray">
          <a:xfrm>
            <a:off x="2098070" y="110362"/>
            <a:ext cx="2205915"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关系完整性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0"/>
          <p:cNvGrpSpPr>
            <a:grpSpLocks/>
          </p:cNvGrpSpPr>
          <p:nvPr/>
        </p:nvGrpSpPr>
        <p:grpSpPr bwMode="auto">
          <a:xfrm>
            <a:off x="2233613" y="1189038"/>
            <a:ext cx="4648200" cy="685800"/>
            <a:chOff x="1440" y="1200"/>
            <a:chExt cx="2928" cy="432"/>
          </a:xfrm>
        </p:grpSpPr>
        <p:sp>
          <p:nvSpPr>
            <p:cNvPr id="9272" name="AutoShape 58"/>
            <p:cNvSpPr>
              <a:spLocks noChangeArrowheads="1"/>
            </p:cNvSpPr>
            <p:nvPr/>
          </p:nvSpPr>
          <p:spPr bwMode="auto">
            <a:xfrm>
              <a:off x="1654" y="122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9273" name="Oval 60"/>
            <p:cNvSpPr>
              <a:spLocks noChangeArrowheads="1"/>
            </p:cNvSpPr>
            <p:nvPr/>
          </p:nvSpPr>
          <p:spPr bwMode="auto">
            <a:xfrm rot="1758052">
              <a:off x="1454" y="1215"/>
              <a:ext cx="514" cy="417"/>
            </a:xfrm>
            <a:prstGeom prst="ellipse">
              <a:avLst/>
            </a:prstGeom>
            <a:solidFill>
              <a:srgbClr val="333333"/>
            </a:solidFill>
            <a:ln w="9525">
              <a:noFill/>
              <a:round/>
              <a:headEnd/>
              <a:tailEnd/>
            </a:ln>
          </p:spPr>
          <p:txBody>
            <a:bodyPr wrap="none" anchor="ctr"/>
            <a:lstStyle/>
            <a:p>
              <a:endParaRPr lang="zh-CN" altLang="en-US"/>
            </a:p>
          </p:txBody>
        </p:sp>
        <p:sp>
          <p:nvSpPr>
            <p:cNvPr id="9274" name="Oval 61"/>
            <p:cNvSpPr>
              <a:spLocks noChangeArrowheads="1"/>
            </p:cNvSpPr>
            <p:nvPr/>
          </p:nvSpPr>
          <p:spPr bwMode="auto">
            <a:xfrm rot="1758052">
              <a:off x="1440" y="120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9275" name="Oval 62"/>
            <p:cNvSpPr>
              <a:spLocks noChangeArrowheads="1"/>
            </p:cNvSpPr>
            <p:nvPr/>
          </p:nvSpPr>
          <p:spPr bwMode="auto">
            <a:xfrm>
              <a:off x="1491" y="122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76" name="Text Box 63"/>
            <p:cNvSpPr txBox="1">
              <a:spLocks noChangeArrowheads="1"/>
            </p:cNvSpPr>
            <p:nvPr/>
          </p:nvSpPr>
          <p:spPr bwMode="auto">
            <a:xfrm>
              <a:off x="1920" y="124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77" name="Text Box 64"/>
            <p:cNvSpPr txBox="1">
              <a:spLocks noChangeArrowheads="1"/>
            </p:cNvSpPr>
            <p:nvPr/>
          </p:nvSpPr>
          <p:spPr bwMode="auto">
            <a:xfrm>
              <a:off x="1560"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9278" name="AutoShape 95"/>
            <p:cNvSpPr>
              <a:spLocks noChangeArrowheads="1"/>
            </p:cNvSpPr>
            <p:nvPr/>
          </p:nvSpPr>
          <p:spPr bwMode="gray">
            <a:xfrm>
              <a:off x="1654" y="122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9279" name="Oval 97"/>
            <p:cNvSpPr>
              <a:spLocks noChangeArrowheads="1"/>
            </p:cNvSpPr>
            <p:nvPr/>
          </p:nvSpPr>
          <p:spPr bwMode="gray">
            <a:xfrm rot="1758052">
              <a:off x="1454" y="1215"/>
              <a:ext cx="514" cy="417"/>
            </a:xfrm>
            <a:prstGeom prst="ellipse">
              <a:avLst/>
            </a:prstGeom>
            <a:solidFill>
              <a:srgbClr val="3A6092"/>
            </a:solidFill>
            <a:ln w="9525">
              <a:noFill/>
              <a:round/>
              <a:headEnd/>
              <a:tailEnd/>
            </a:ln>
          </p:spPr>
          <p:txBody>
            <a:bodyPr wrap="none" anchor="ctr"/>
            <a:lstStyle/>
            <a:p>
              <a:endParaRPr lang="zh-CN" altLang="en-US"/>
            </a:p>
          </p:txBody>
        </p:sp>
        <p:sp>
          <p:nvSpPr>
            <p:cNvPr id="9280" name="Oval 98"/>
            <p:cNvSpPr>
              <a:spLocks noChangeArrowheads="1"/>
            </p:cNvSpPr>
            <p:nvPr/>
          </p:nvSpPr>
          <p:spPr bwMode="gray">
            <a:xfrm rot="1758052">
              <a:off x="1440" y="120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9281" name="Text Box 100"/>
            <p:cNvSpPr txBox="1">
              <a:spLocks noChangeArrowheads="1"/>
            </p:cNvSpPr>
            <p:nvPr/>
          </p:nvSpPr>
          <p:spPr bwMode="gray">
            <a:xfrm>
              <a:off x="1920" y="1248"/>
              <a:ext cx="2160" cy="291"/>
            </a:xfrm>
            <a:prstGeom prst="rect">
              <a:avLst/>
            </a:prstGeom>
            <a:noFill/>
            <a:ln w="9525" algn="ctr">
              <a:noFill/>
              <a:miter lim="800000"/>
              <a:headEnd/>
              <a:tailEnd/>
            </a:ln>
          </p:spPr>
          <p:txBody>
            <a:bodyPr>
              <a:spAutoFit/>
            </a:bodyPr>
            <a:lstStyle/>
            <a:p>
              <a:r>
                <a:rPr lang="en-US" altLang="zh-CN" sz="2400" b="1" dirty="0">
                  <a:solidFill>
                    <a:srgbClr val="000000"/>
                  </a:solidFill>
                  <a:latin typeface="黑体" pitchFamily="2" charset="-122"/>
                  <a:ea typeface="黑体" pitchFamily="2" charset="-122"/>
                </a:rPr>
                <a:t>  </a:t>
              </a:r>
              <a:r>
                <a:rPr lang="zh-CN" altLang="en-US" sz="2400" b="1" dirty="0">
                  <a:solidFill>
                    <a:srgbClr val="000000"/>
                  </a:solidFill>
                  <a:latin typeface="黑体" pitchFamily="2" charset="-122"/>
                  <a:ea typeface="黑体" pitchFamily="2" charset="-122"/>
                </a:rPr>
                <a:t>数据模型</a:t>
              </a:r>
              <a:endParaRPr lang="en-US" altLang="zh-CN" sz="2400" b="1" dirty="0">
                <a:solidFill>
                  <a:srgbClr val="000000"/>
                </a:solidFill>
                <a:latin typeface="黑体" pitchFamily="2" charset="-122"/>
                <a:ea typeface="黑体" pitchFamily="2" charset="-122"/>
              </a:endParaRPr>
            </a:p>
          </p:txBody>
        </p:sp>
        <p:pic>
          <p:nvPicPr>
            <p:cNvPr id="9282" name="Picture 215" descr="Picture1"/>
            <p:cNvPicPr>
              <a:picLocks noChangeAspect="1" noChangeArrowheads="1"/>
            </p:cNvPicPr>
            <p:nvPr/>
          </p:nvPicPr>
          <p:blipFill>
            <a:blip r:embed="rId2"/>
            <a:srcRect/>
            <a:stretch>
              <a:fillRect/>
            </a:stretch>
          </p:blipFill>
          <p:spPr bwMode="auto">
            <a:xfrm>
              <a:off x="1488" y="1227"/>
              <a:ext cx="239" cy="243"/>
            </a:xfrm>
            <a:prstGeom prst="rect">
              <a:avLst/>
            </a:prstGeom>
            <a:noFill/>
            <a:ln w="9525">
              <a:noFill/>
              <a:miter lim="800000"/>
              <a:headEnd/>
              <a:tailEnd/>
            </a:ln>
          </p:spPr>
        </p:pic>
        <p:sp>
          <p:nvSpPr>
            <p:cNvPr id="9283" name="Text Box 101"/>
            <p:cNvSpPr txBox="1">
              <a:spLocks noChangeArrowheads="1"/>
            </p:cNvSpPr>
            <p:nvPr/>
          </p:nvSpPr>
          <p:spPr bwMode="gray">
            <a:xfrm>
              <a:off x="1584" y="121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grpSp>
      <p:grpSp>
        <p:nvGrpSpPr>
          <p:cNvPr id="3" name="Group 221"/>
          <p:cNvGrpSpPr>
            <a:grpSpLocks/>
          </p:cNvGrpSpPr>
          <p:nvPr/>
        </p:nvGrpSpPr>
        <p:grpSpPr bwMode="auto">
          <a:xfrm>
            <a:off x="2233613" y="2022475"/>
            <a:ext cx="4648200" cy="685800"/>
            <a:chOff x="1440" y="1680"/>
            <a:chExt cx="2928" cy="432"/>
          </a:xfrm>
        </p:grpSpPr>
        <p:sp>
          <p:nvSpPr>
            <p:cNvPr id="9260" name="AutoShape 66"/>
            <p:cNvSpPr>
              <a:spLocks noChangeArrowheads="1"/>
            </p:cNvSpPr>
            <p:nvPr/>
          </p:nvSpPr>
          <p:spPr bwMode="auto">
            <a:xfrm>
              <a:off x="1654" y="170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9261" name="Oval 67"/>
            <p:cNvSpPr>
              <a:spLocks noChangeArrowheads="1"/>
            </p:cNvSpPr>
            <p:nvPr/>
          </p:nvSpPr>
          <p:spPr bwMode="auto">
            <a:xfrm rot="1758052">
              <a:off x="1454" y="169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9262" name="Oval 68"/>
            <p:cNvSpPr>
              <a:spLocks noChangeArrowheads="1"/>
            </p:cNvSpPr>
            <p:nvPr/>
          </p:nvSpPr>
          <p:spPr bwMode="auto">
            <a:xfrm rot="1758052">
              <a:off x="1440" y="168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9263" name="Oval 69"/>
            <p:cNvSpPr>
              <a:spLocks noChangeArrowheads="1"/>
            </p:cNvSpPr>
            <p:nvPr/>
          </p:nvSpPr>
          <p:spPr bwMode="auto">
            <a:xfrm>
              <a:off x="1491" y="170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64" name="Text Box 70"/>
            <p:cNvSpPr txBox="1">
              <a:spLocks noChangeArrowheads="1"/>
            </p:cNvSpPr>
            <p:nvPr/>
          </p:nvSpPr>
          <p:spPr bwMode="auto">
            <a:xfrm>
              <a:off x="1920" y="172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65" name="Text Box 71"/>
            <p:cNvSpPr txBox="1">
              <a:spLocks noChangeArrowheads="1"/>
            </p:cNvSpPr>
            <p:nvPr/>
          </p:nvSpPr>
          <p:spPr bwMode="auto">
            <a:xfrm>
              <a:off x="1560"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9266" name="AutoShape 103"/>
            <p:cNvSpPr>
              <a:spLocks noChangeArrowheads="1"/>
            </p:cNvSpPr>
            <p:nvPr/>
          </p:nvSpPr>
          <p:spPr bwMode="gray">
            <a:xfrm>
              <a:off x="1654" y="170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9267" name="Oval 104"/>
            <p:cNvSpPr>
              <a:spLocks noChangeArrowheads="1"/>
            </p:cNvSpPr>
            <p:nvPr/>
          </p:nvSpPr>
          <p:spPr bwMode="gray">
            <a:xfrm rot="1758052">
              <a:off x="1454" y="1695"/>
              <a:ext cx="514" cy="417"/>
            </a:xfrm>
            <a:prstGeom prst="ellipse">
              <a:avLst/>
            </a:prstGeom>
            <a:solidFill>
              <a:srgbClr val="55497D"/>
            </a:solidFill>
            <a:ln w="9525">
              <a:noFill/>
              <a:round/>
              <a:headEnd/>
              <a:tailEnd/>
            </a:ln>
          </p:spPr>
          <p:txBody>
            <a:bodyPr wrap="none" anchor="ctr"/>
            <a:lstStyle/>
            <a:p>
              <a:endParaRPr lang="zh-CN" altLang="en-US"/>
            </a:p>
          </p:txBody>
        </p:sp>
        <p:sp>
          <p:nvSpPr>
            <p:cNvPr id="9268" name="Oval 105"/>
            <p:cNvSpPr>
              <a:spLocks noChangeArrowheads="1"/>
            </p:cNvSpPr>
            <p:nvPr/>
          </p:nvSpPr>
          <p:spPr bwMode="gray">
            <a:xfrm rot="1758052">
              <a:off x="1440" y="168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9269" name="Text Box 107"/>
            <p:cNvSpPr txBox="1">
              <a:spLocks noChangeArrowheads="1"/>
            </p:cNvSpPr>
            <p:nvPr/>
          </p:nvSpPr>
          <p:spPr bwMode="gray">
            <a:xfrm>
              <a:off x="1920" y="1728"/>
              <a:ext cx="2160" cy="291"/>
            </a:xfrm>
            <a:prstGeom prst="rect">
              <a:avLst/>
            </a:prstGeom>
            <a:noFill/>
            <a:ln w="9525" algn="ctr">
              <a:noFill/>
              <a:miter lim="800000"/>
              <a:headEnd/>
              <a:tailEnd/>
            </a:ln>
          </p:spPr>
          <p:txBody>
            <a:bodyPr>
              <a:spAutoFit/>
            </a:bodyPr>
            <a:lstStyle/>
            <a:p>
              <a:r>
                <a:rPr lang="en-US" altLang="zh-CN" sz="2400" b="1" dirty="0">
                  <a:solidFill>
                    <a:srgbClr val="000000"/>
                  </a:solidFill>
                </a:rPr>
                <a:t>    </a:t>
              </a:r>
              <a:r>
                <a:rPr lang="zh-CN" altLang="en-US" sz="2400" b="1" dirty="0">
                  <a:solidFill>
                    <a:srgbClr val="000000"/>
                  </a:solidFill>
                  <a:latin typeface="黑体" pitchFamily="2" charset="-122"/>
                  <a:ea typeface="黑体" pitchFamily="2" charset="-122"/>
                </a:rPr>
                <a:t>关系数据模型</a:t>
              </a:r>
              <a:endParaRPr lang="en-US" altLang="zh-CN" sz="2400" b="1" dirty="0">
                <a:solidFill>
                  <a:srgbClr val="000000"/>
                </a:solidFill>
                <a:latin typeface="黑体" pitchFamily="2" charset="-122"/>
                <a:ea typeface="黑体" pitchFamily="2" charset="-122"/>
              </a:endParaRPr>
            </a:p>
          </p:txBody>
        </p:sp>
        <p:pic>
          <p:nvPicPr>
            <p:cNvPr id="9270" name="Picture 216" descr="Picture1"/>
            <p:cNvPicPr>
              <a:picLocks noChangeAspect="1" noChangeArrowheads="1"/>
            </p:cNvPicPr>
            <p:nvPr/>
          </p:nvPicPr>
          <p:blipFill>
            <a:blip r:embed="rId2"/>
            <a:srcRect/>
            <a:stretch>
              <a:fillRect/>
            </a:stretch>
          </p:blipFill>
          <p:spPr bwMode="auto">
            <a:xfrm>
              <a:off x="1488" y="1704"/>
              <a:ext cx="239" cy="243"/>
            </a:xfrm>
            <a:prstGeom prst="rect">
              <a:avLst/>
            </a:prstGeom>
            <a:noFill/>
            <a:ln w="9525">
              <a:noFill/>
              <a:miter lim="800000"/>
              <a:headEnd/>
              <a:tailEnd/>
            </a:ln>
          </p:spPr>
        </p:pic>
        <p:sp>
          <p:nvSpPr>
            <p:cNvPr id="9271" name="Text Box 108"/>
            <p:cNvSpPr txBox="1">
              <a:spLocks noChangeArrowheads="1"/>
            </p:cNvSpPr>
            <p:nvPr/>
          </p:nvSpPr>
          <p:spPr bwMode="gray">
            <a:xfrm>
              <a:off x="1584" y="169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grpSp>
      <p:grpSp>
        <p:nvGrpSpPr>
          <p:cNvPr id="4" name="Group 223"/>
          <p:cNvGrpSpPr>
            <a:grpSpLocks/>
          </p:cNvGrpSpPr>
          <p:nvPr/>
        </p:nvGrpSpPr>
        <p:grpSpPr bwMode="auto">
          <a:xfrm>
            <a:off x="2286000" y="2946400"/>
            <a:ext cx="4648200" cy="685800"/>
            <a:chOff x="1440" y="2640"/>
            <a:chExt cx="2928" cy="432"/>
          </a:xfrm>
        </p:grpSpPr>
        <p:sp>
          <p:nvSpPr>
            <p:cNvPr id="9248" name="AutoShape 164"/>
            <p:cNvSpPr>
              <a:spLocks noChangeArrowheads="1"/>
            </p:cNvSpPr>
            <p:nvPr/>
          </p:nvSpPr>
          <p:spPr bwMode="auto">
            <a:xfrm>
              <a:off x="1654" y="2669"/>
              <a:ext cx="2714" cy="345"/>
            </a:xfrm>
            <a:prstGeom prst="roundRect">
              <a:avLst>
                <a:gd name="adj" fmla="val 50000"/>
              </a:avLst>
            </a:prstGeom>
            <a:gradFill rotWithShape="1">
              <a:gsLst>
                <a:gs pos="0">
                  <a:srgbClr val="F9F5D5"/>
                </a:gs>
                <a:gs pos="100000">
                  <a:srgbClr val="F5EEB7"/>
                </a:gs>
              </a:gsLst>
              <a:lin ang="0" scaled="1"/>
            </a:gradFill>
            <a:ln w="38100" algn="ctr">
              <a:solidFill>
                <a:srgbClr val="74A731"/>
              </a:solidFill>
              <a:round/>
              <a:headEnd/>
              <a:tailEnd/>
            </a:ln>
          </p:spPr>
          <p:txBody>
            <a:bodyPr vert="eaVert" wrap="none" anchor="ctr"/>
            <a:lstStyle/>
            <a:p>
              <a:endParaRPr lang="zh-CN" altLang="en-US"/>
            </a:p>
          </p:txBody>
        </p:sp>
        <p:sp>
          <p:nvSpPr>
            <p:cNvPr id="9249" name="Oval 165"/>
            <p:cNvSpPr>
              <a:spLocks noChangeArrowheads="1"/>
            </p:cNvSpPr>
            <p:nvPr/>
          </p:nvSpPr>
          <p:spPr bwMode="auto">
            <a:xfrm rot="1758052">
              <a:off x="1454" y="2655"/>
              <a:ext cx="514" cy="417"/>
            </a:xfrm>
            <a:prstGeom prst="ellipse">
              <a:avLst/>
            </a:prstGeom>
            <a:gradFill rotWithShape="1">
              <a:gsLst>
                <a:gs pos="0">
                  <a:srgbClr val="006600"/>
                </a:gs>
                <a:gs pos="100000">
                  <a:srgbClr val="002F00"/>
                </a:gs>
              </a:gsLst>
              <a:lin ang="5400000" scaled="1"/>
            </a:gradFill>
            <a:ln w="9525">
              <a:noFill/>
              <a:round/>
              <a:headEnd/>
              <a:tailEnd/>
            </a:ln>
          </p:spPr>
          <p:txBody>
            <a:bodyPr wrap="none" anchor="ctr"/>
            <a:lstStyle/>
            <a:p>
              <a:endParaRPr lang="zh-CN" altLang="en-US"/>
            </a:p>
          </p:txBody>
        </p:sp>
        <p:sp>
          <p:nvSpPr>
            <p:cNvPr id="9250" name="Oval 166"/>
            <p:cNvSpPr>
              <a:spLocks noChangeArrowheads="1"/>
            </p:cNvSpPr>
            <p:nvPr/>
          </p:nvSpPr>
          <p:spPr bwMode="auto">
            <a:xfrm rot="1758052">
              <a:off x="1440" y="2640"/>
              <a:ext cx="514" cy="417"/>
            </a:xfrm>
            <a:prstGeom prst="ellipse">
              <a:avLst/>
            </a:prstGeom>
            <a:gradFill rotWithShape="1">
              <a:gsLst>
                <a:gs pos="0">
                  <a:srgbClr val="74A731"/>
                </a:gs>
                <a:gs pos="100000">
                  <a:srgbClr val="364D17"/>
                </a:gs>
              </a:gsLst>
              <a:lin ang="5400000" scaled="1"/>
            </a:gradFill>
            <a:ln w="9525">
              <a:noFill/>
              <a:round/>
              <a:headEnd/>
              <a:tailEnd/>
            </a:ln>
          </p:spPr>
          <p:txBody>
            <a:bodyPr wrap="none" anchor="ctr"/>
            <a:lstStyle/>
            <a:p>
              <a:endParaRPr lang="zh-CN" altLang="en-US"/>
            </a:p>
          </p:txBody>
        </p:sp>
        <p:sp>
          <p:nvSpPr>
            <p:cNvPr id="9251" name="Oval 167"/>
            <p:cNvSpPr>
              <a:spLocks noChangeArrowheads="1"/>
            </p:cNvSpPr>
            <p:nvPr/>
          </p:nvSpPr>
          <p:spPr bwMode="auto">
            <a:xfrm>
              <a:off x="1491" y="266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52" name="Text Box 168"/>
            <p:cNvSpPr txBox="1">
              <a:spLocks noChangeArrowheads="1"/>
            </p:cNvSpPr>
            <p:nvPr/>
          </p:nvSpPr>
          <p:spPr bwMode="auto">
            <a:xfrm>
              <a:off x="1920" y="268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53" name="Text Box 169"/>
            <p:cNvSpPr txBox="1">
              <a:spLocks noChangeArrowheads="1"/>
            </p:cNvSpPr>
            <p:nvPr/>
          </p:nvSpPr>
          <p:spPr bwMode="auto">
            <a:xfrm>
              <a:off x="1560"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2</a:t>
              </a:r>
            </a:p>
          </p:txBody>
        </p:sp>
        <p:sp>
          <p:nvSpPr>
            <p:cNvPr id="9254" name="AutoShape 179"/>
            <p:cNvSpPr>
              <a:spLocks noChangeArrowheads="1"/>
            </p:cNvSpPr>
            <p:nvPr/>
          </p:nvSpPr>
          <p:spPr bwMode="gray">
            <a:xfrm>
              <a:off x="1654" y="2669"/>
              <a:ext cx="2714" cy="345"/>
            </a:xfrm>
            <a:prstGeom prst="roundRect">
              <a:avLst>
                <a:gd name="adj" fmla="val 50000"/>
              </a:avLst>
            </a:prstGeom>
            <a:gradFill rotWithShape="1">
              <a:gsLst>
                <a:gs pos="0">
                  <a:srgbClr val="FFFFFF"/>
                </a:gs>
                <a:gs pos="100000">
                  <a:srgbClr val="D5D8FF"/>
                </a:gs>
              </a:gsLst>
              <a:lin ang="0" scaled="1"/>
            </a:gradFill>
            <a:ln w="38100" algn="ctr">
              <a:solidFill>
                <a:srgbClr val="6D85E9"/>
              </a:solidFill>
              <a:round/>
              <a:headEnd/>
              <a:tailEnd/>
            </a:ln>
          </p:spPr>
          <p:txBody>
            <a:bodyPr vert="eaVert" wrap="none" anchor="ctr"/>
            <a:lstStyle/>
            <a:p>
              <a:endParaRPr lang="zh-CN" altLang="en-US"/>
            </a:p>
          </p:txBody>
        </p:sp>
        <p:sp>
          <p:nvSpPr>
            <p:cNvPr id="9255" name="Oval 180"/>
            <p:cNvSpPr>
              <a:spLocks noChangeArrowheads="1"/>
            </p:cNvSpPr>
            <p:nvPr/>
          </p:nvSpPr>
          <p:spPr bwMode="gray">
            <a:xfrm rot="1758052">
              <a:off x="1454" y="2655"/>
              <a:ext cx="514" cy="417"/>
            </a:xfrm>
            <a:prstGeom prst="ellipse">
              <a:avLst/>
            </a:prstGeom>
            <a:solidFill>
              <a:srgbClr val="55497D"/>
            </a:solidFill>
            <a:ln w="9525">
              <a:noFill/>
              <a:round/>
              <a:headEnd/>
              <a:tailEnd/>
            </a:ln>
          </p:spPr>
          <p:txBody>
            <a:bodyPr wrap="none" anchor="ctr"/>
            <a:lstStyle/>
            <a:p>
              <a:endParaRPr lang="zh-CN" altLang="en-US"/>
            </a:p>
          </p:txBody>
        </p:sp>
        <p:sp>
          <p:nvSpPr>
            <p:cNvPr id="9256" name="Oval 181"/>
            <p:cNvSpPr>
              <a:spLocks noChangeArrowheads="1"/>
            </p:cNvSpPr>
            <p:nvPr/>
          </p:nvSpPr>
          <p:spPr bwMode="gray">
            <a:xfrm rot="1758052">
              <a:off x="1440" y="2640"/>
              <a:ext cx="514" cy="417"/>
            </a:xfrm>
            <a:prstGeom prst="ellipse">
              <a:avLst/>
            </a:prstGeom>
            <a:gradFill rotWithShape="1">
              <a:gsLst>
                <a:gs pos="0">
                  <a:srgbClr val="95A8FB"/>
                </a:gs>
                <a:gs pos="100000">
                  <a:srgbClr val="454E74"/>
                </a:gs>
              </a:gsLst>
              <a:lin ang="5400000" scaled="1"/>
            </a:gradFill>
            <a:ln w="9525">
              <a:noFill/>
              <a:round/>
              <a:headEnd/>
              <a:tailEnd/>
            </a:ln>
          </p:spPr>
          <p:txBody>
            <a:bodyPr wrap="none" anchor="ctr"/>
            <a:lstStyle/>
            <a:p>
              <a:endParaRPr lang="zh-CN" altLang="en-US"/>
            </a:p>
          </p:txBody>
        </p:sp>
        <p:sp>
          <p:nvSpPr>
            <p:cNvPr id="9257" name="Text Box 183"/>
            <p:cNvSpPr txBox="1">
              <a:spLocks noChangeArrowheads="1"/>
            </p:cNvSpPr>
            <p:nvPr/>
          </p:nvSpPr>
          <p:spPr bwMode="gray">
            <a:xfrm>
              <a:off x="1920" y="2688"/>
              <a:ext cx="2160" cy="288"/>
            </a:xfrm>
            <a:prstGeom prst="rect">
              <a:avLst/>
            </a:prstGeom>
            <a:noFill/>
            <a:ln w="9525" algn="ctr">
              <a:noFill/>
              <a:miter lim="800000"/>
              <a:headEnd/>
              <a:tailEnd/>
            </a:ln>
          </p:spPr>
          <p:txBody>
            <a:bodyPr>
              <a:spAutoFit/>
            </a:bodyPr>
            <a:lstStyle/>
            <a:p>
              <a:r>
                <a:rPr lang="zh-CN" altLang="en-US" sz="2400" b="1" dirty="0">
                  <a:solidFill>
                    <a:srgbClr val="000000"/>
                  </a:solidFill>
                  <a:latin typeface="黑体" pitchFamily="2" charset="-122"/>
                  <a:ea typeface="黑体" pitchFamily="2" charset="-122"/>
                </a:rPr>
                <a:t>  关系</a:t>
              </a:r>
              <a:endParaRPr lang="en-US" altLang="zh-CN" sz="2400" b="1" dirty="0">
                <a:solidFill>
                  <a:srgbClr val="000000"/>
                </a:solidFill>
                <a:latin typeface="黑体" pitchFamily="2" charset="-122"/>
                <a:ea typeface="黑体" pitchFamily="2" charset="-122"/>
              </a:endParaRPr>
            </a:p>
          </p:txBody>
        </p:sp>
        <p:pic>
          <p:nvPicPr>
            <p:cNvPr id="9258" name="Picture 218" descr="Picture1"/>
            <p:cNvPicPr>
              <a:picLocks noChangeAspect="1" noChangeArrowheads="1"/>
            </p:cNvPicPr>
            <p:nvPr/>
          </p:nvPicPr>
          <p:blipFill>
            <a:blip r:embed="rId2"/>
            <a:srcRect/>
            <a:stretch>
              <a:fillRect/>
            </a:stretch>
          </p:blipFill>
          <p:spPr bwMode="auto">
            <a:xfrm>
              <a:off x="1488" y="2661"/>
              <a:ext cx="239" cy="243"/>
            </a:xfrm>
            <a:prstGeom prst="rect">
              <a:avLst/>
            </a:prstGeom>
            <a:noFill/>
            <a:ln w="9525">
              <a:noFill/>
              <a:miter lim="800000"/>
              <a:headEnd/>
              <a:tailEnd/>
            </a:ln>
          </p:spPr>
        </p:pic>
        <p:sp>
          <p:nvSpPr>
            <p:cNvPr id="9259" name="Text Box 184"/>
            <p:cNvSpPr txBox="1">
              <a:spLocks noChangeArrowheads="1"/>
            </p:cNvSpPr>
            <p:nvPr/>
          </p:nvSpPr>
          <p:spPr bwMode="gray">
            <a:xfrm>
              <a:off x="1584" y="265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3</a:t>
              </a:r>
            </a:p>
          </p:txBody>
        </p:sp>
      </p:grpSp>
      <p:sp>
        <p:nvSpPr>
          <p:cNvPr id="119"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本章内容</a:t>
            </a:r>
          </a:p>
        </p:txBody>
      </p:sp>
      <p:grpSp>
        <p:nvGrpSpPr>
          <p:cNvPr id="5" name="Group 224"/>
          <p:cNvGrpSpPr>
            <a:grpSpLocks/>
          </p:cNvGrpSpPr>
          <p:nvPr/>
        </p:nvGrpSpPr>
        <p:grpSpPr bwMode="auto">
          <a:xfrm>
            <a:off x="2278063" y="3838575"/>
            <a:ext cx="4900613" cy="685800"/>
            <a:chOff x="1440" y="3120"/>
            <a:chExt cx="3087" cy="432"/>
          </a:xfrm>
        </p:grpSpPr>
        <p:sp>
          <p:nvSpPr>
            <p:cNvPr id="9224" name="AutoShape 186"/>
            <p:cNvSpPr>
              <a:spLocks noChangeArrowheads="1"/>
            </p:cNvSpPr>
            <p:nvPr/>
          </p:nvSpPr>
          <p:spPr bwMode="auto">
            <a:xfrm>
              <a:off x="1654" y="3149"/>
              <a:ext cx="2714" cy="345"/>
            </a:xfrm>
            <a:prstGeom prst="roundRect">
              <a:avLst>
                <a:gd name="adj" fmla="val 50000"/>
              </a:avLst>
            </a:prstGeom>
            <a:gradFill rotWithShape="1">
              <a:gsLst>
                <a:gs pos="0">
                  <a:srgbClr val="F9F5D5"/>
                </a:gs>
                <a:gs pos="100000">
                  <a:srgbClr val="F5EEB7"/>
                </a:gs>
              </a:gsLst>
              <a:lin ang="0" scaled="1"/>
            </a:gradFill>
            <a:ln w="38100" algn="ctr">
              <a:solidFill>
                <a:srgbClr val="C5A667"/>
              </a:solidFill>
              <a:round/>
              <a:headEnd/>
              <a:tailEnd/>
            </a:ln>
          </p:spPr>
          <p:txBody>
            <a:bodyPr vert="eaVert" wrap="none" anchor="ctr"/>
            <a:lstStyle/>
            <a:p>
              <a:endParaRPr lang="zh-CN" altLang="en-US"/>
            </a:p>
          </p:txBody>
        </p:sp>
        <p:sp>
          <p:nvSpPr>
            <p:cNvPr id="9225" name="Oval 188"/>
            <p:cNvSpPr>
              <a:spLocks noChangeArrowheads="1"/>
            </p:cNvSpPr>
            <p:nvPr/>
          </p:nvSpPr>
          <p:spPr bwMode="auto">
            <a:xfrm rot="1758052">
              <a:off x="1454" y="3135"/>
              <a:ext cx="514" cy="417"/>
            </a:xfrm>
            <a:prstGeom prst="ellipse">
              <a:avLst/>
            </a:prstGeom>
            <a:solidFill>
              <a:srgbClr val="333333"/>
            </a:solidFill>
            <a:ln w="9525">
              <a:noFill/>
              <a:round/>
              <a:headEnd/>
              <a:tailEnd/>
            </a:ln>
          </p:spPr>
          <p:txBody>
            <a:bodyPr wrap="none" anchor="ctr"/>
            <a:lstStyle/>
            <a:p>
              <a:endParaRPr lang="zh-CN" altLang="en-US"/>
            </a:p>
          </p:txBody>
        </p:sp>
        <p:sp>
          <p:nvSpPr>
            <p:cNvPr id="9226" name="Oval 189"/>
            <p:cNvSpPr>
              <a:spLocks noChangeArrowheads="1"/>
            </p:cNvSpPr>
            <p:nvPr/>
          </p:nvSpPr>
          <p:spPr bwMode="auto">
            <a:xfrm rot="1758052">
              <a:off x="1440" y="3120"/>
              <a:ext cx="514" cy="417"/>
            </a:xfrm>
            <a:prstGeom prst="ellipse">
              <a:avLst/>
            </a:prstGeom>
            <a:gradFill rotWithShape="1">
              <a:gsLst>
                <a:gs pos="0">
                  <a:srgbClr val="A67A32"/>
                </a:gs>
                <a:gs pos="100000">
                  <a:srgbClr val="4D3817"/>
                </a:gs>
              </a:gsLst>
              <a:lin ang="5400000" scaled="1"/>
            </a:gradFill>
            <a:ln w="9525">
              <a:noFill/>
              <a:round/>
              <a:headEnd/>
              <a:tailEnd/>
            </a:ln>
          </p:spPr>
          <p:txBody>
            <a:bodyPr wrap="none" anchor="ctr"/>
            <a:lstStyle/>
            <a:p>
              <a:endParaRPr lang="zh-CN" altLang="en-US"/>
            </a:p>
          </p:txBody>
        </p:sp>
        <p:sp>
          <p:nvSpPr>
            <p:cNvPr id="9227" name="Oval 190"/>
            <p:cNvSpPr>
              <a:spLocks noChangeArrowheads="1"/>
            </p:cNvSpPr>
            <p:nvPr/>
          </p:nvSpPr>
          <p:spPr bwMode="auto">
            <a:xfrm>
              <a:off x="1491" y="3146"/>
              <a:ext cx="231" cy="235"/>
            </a:xfrm>
            <a:prstGeom prst="ellipse">
              <a:avLst/>
            </a:prstGeom>
            <a:gradFill rotWithShape="1">
              <a:gsLst>
                <a:gs pos="0">
                  <a:srgbClr val="FFFFFF">
                    <a:alpha val="50000"/>
                  </a:srgbClr>
                </a:gs>
                <a:gs pos="100000">
                  <a:srgbClr val="767676">
                    <a:alpha val="0"/>
                  </a:srgbClr>
                </a:gs>
              </a:gsLst>
              <a:lin ang="5400000" scaled="1"/>
            </a:gradFill>
            <a:ln w="9525">
              <a:noFill/>
              <a:round/>
              <a:headEnd/>
              <a:tailEnd/>
            </a:ln>
          </p:spPr>
          <p:txBody>
            <a:bodyPr wrap="none" anchor="ctr"/>
            <a:lstStyle/>
            <a:p>
              <a:endParaRPr lang="zh-CN" altLang="en-US"/>
            </a:p>
          </p:txBody>
        </p:sp>
        <p:sp>
          <p:nvSpPr>
            <p:cNvPr id="9228" name="Text Box 191"/>
            <p:cNvSpPr txBox="1">
              <a:spLocks noChangeArrowheads="1"/>
            </p:cNvSpPr>
            <p:nvPr/>
          </p:nvSpPr>
          <p:spPr bwMode="auto">
            <a:xfrm>
              <a:off x="1920" y="3168"/>
              <a:ext cx="2160" cy="288"/>
            </a:xfrm>
            <a:prstGeom prst="rect">
              <a:avLst/>
            </a:prstGeom>
            <a:noFill/>
            <a:ln w="9525" algn="ctr">
              <a:noFill/>
              <a:miter lim="800000"/>
              <a:headEnd/>
              <a:tailEnd/>
            </a:ln>
          </p:spPr>
          <p:txBody>
            <a:bodyPr>
              <a:spAutoFit/>
            </a:bodyPr>
            <a:lstStyle/>
            <a:p>
              <a:r>
                <a:rPr lang="en-US" altLang="zh-CN" sz="2400" b="1">
                  <a:solidFill>
                    <a:srgbClr val="000000"/>
                  </a:solidFill>
                </a:rPr>
                <a:t>Click to add Title</a:t>
              </a:r>
            </a:p>
          </p:txBody>
        </p:sp>
        <p:sp>
          <p:nvSpPr>
            <p:cNvPr id="9229" name="Text Box 192"/>
            <p:cNvSpPr txBox="1">
              <a:spLocks noChangeArrowheads="1"/>
            </p:cNvSpPr>
            <p:nvPr/>
          </p:nvSpPr>
          <p:spPr bwMode="auto">
            <a:xfrm>
              <a:off x="1560"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1</a:t>
              </a:r>
            </a:p>
          </p:txBody>
        </p:sp>
        <p:sp>
          <p:nvSpPr>
            <p:cNvPr id="9230" name="AutoShape 201"/>
            <p:cNvSpPr>
              <a:spLocks noChangeArrowheads="1"/>
            </p:cNvSpPr>
            <p:nvPr/>
          </p:nvSpPr>
          <p:spPr bwMode="gray">
            <a:xfrm>
              <a:off x="1654" y="3149"/>
              <a:ext cx="2714" cy="345"/>
            </a:xfrm>
            <a:prstGeom prst="roundRect">
              <a:avLst>
                <a:gd name="adj" fmla="val 50000"/>
              </a:avLst>
            </a:prstGeom>
            <a:gradFill rotWithShape="1">
              <a:gsLst>
                <a:gs pos="0">
                  <a:srgbClr val="ECF9FE"/>
                </a:gs>
                <a:gs pos="100000">
                  <a:srgbClr val="B1E6FB"/>
                </a:gs>
              </a:gsLst>
              <a:lin ang="0" scaled="1"/>
            </a:gradFill>
            <a:ln w="38100" algn="ctr">
              <a:solidFill>
                <a:srgbClr val="4CCAE8"/>
              </a:solidFill>
              <a:round/>
              <a:headEnd/>
              <a:tailEnd/>
            </a:ln>
          </p:spPr>
          <p:txBody>
            <a:bodyPr vert="eaVert" wrap="none" anchor="ctr"/>
            <a:lstStyle/>
            <a:p>
              <a:endParaRPr lang="zh-CN" altLang="en-US"/>
            </a:p>
          </p:txBody>
        </p:sp>
        <p:sp>
          <p:nvSpPr>
            <p:cNvPr id="9231" name="Oval 203"/>
            <p:cNvSpPr>
              <a:spLocks noChangeArrowheads="1"/>
            </p:cNvSpPr>
            <p:nvPr/>
          </p:nvSpPr>
          <p:spPr bwMode="gray">
            <a:xfrm rot="1758052">
              <a:off x="1454" y="3135"/>
              <a:ext cx="514" cy="417"/>
            </a:xfrm>
            <a:prstGeom prst="ellipse">
              <a:avLst/>
            </a:prstGeom>
            <a:solidFill>
              <a:srgbClr val="3A6092"/>
            </a:solidFill>
            <a:ln w="9525">
              <a:noFill/>
              <a:round/>
              <a:headEnd/>
              <a:tailEnd/>
            </a:ln>
          </p:spPr>
          <p:txBody>
            <a:bodyPr wrap="none" anchor="ctr"/>
            <a:lstStyle/>
            <a:p>
              <a:endParaRPr lang="zh-CN" altLang="en-US"/>
            </a:p>
          </p:txBody>
        </p:sp>
        <p:sp>
          <p:nvSpPr>
            <p:cNvPr id="9232" name="Oval 204"/>
            <p:cNvSpPr>
              <a:spLocks noChangeArrowheads="1"/>
            </p:cNvSpPr>
            <p:nvPr/>
          </p:nvSpPr>
          <p:spPr bwMode="gray">
            <a:xfrm rot="1758052">
              <a:off x="1440" y="3120"/>
              <a:ext cx="514" cy="417"/>
            </a:xfrm>
            <a:prstGeom prst="ellipse">
              <a:avLst/>
            </a:prstGeom>
            <a:gradFill rotWithShape="1">
              <a:gsLst>
                <a:gs pos="0">
                  <a:srgbClr val="4CCAE8"/>
                </a:gs>
                <a:gs pos="100000">
                  <a:srgbClr val="235D6B"/>
                </a:gs>
              </a:gsLst>
              <a:lin ang="5400000" scaled="1"/>
            </a:gradFill>
            <a:ln w="9525">
              <a:noFill/>
              <a:round/>
              <a:headEnd/>
              <a:tailEnd/>
            </a:ln>
          </p:spPr>
          <p:txBody>
            <a:bodyPr wrap="none" anchor="ctr"/>
            <a:lstStyle/>
            <a:p>
              <a:endParaRPr lang="zh-CN" altLang="en-US"/>
            </a:p>
          </p:txBody>
        </p:sp>
        <p:sp>
          <p:nvSpPr>
            <p:cNvPr id="9233" name="Text Box 206"/>
            <p:cNvSpPr txBox="1">
              <a:spLocks noChangeArrowheads="1"/>
            </p:cNvSpPr>
            <p:nvPr/>
          </p:nvSpPr>
          <p:spPr bwMode="gray">
            <a:xfrm>
              <a:off x="1920" y="3168"/>
              <a:ext cx="2607" cy="291"/>
            </a:xfrm>
            <a:prstGeom prst="rect">
              <a:avLst/>
            </a:prstGeom>
            <a:noFill/>
            <a:ln w="9525" algn="ctr">
              <a:noFill/>
              <a:miter lim="800000"/>
              <a:headEnd/>
              <a:tailEnd/>
            </a:ln>
          </p:spPr>
          <p:txBody>
            <a:bodyPr wrap="square">
              <a:spAutoFit/>
            </a:bodyPr>
            <a:lstStyle/>
            <a:p>
              <a:r>
                <a:rPr lang="zh-CN" altLang="en-US" sz="2400" b="1" dirty="0">
                  <a:solidFill>
                    <a:srgbClr val="000000"/>
                  </a:solidFill>
                </a:rPr>
                <a:t>    </a:t>
              </a:r>
              <a:r>
                <a:rPr lang="zh-CN" altLang="en-US" sz="2400" b="1" dirty="0">
                  <a:solidFill>
                    <a:srgbClr val="000000"/>
                  </a:solidFill>
                  <a:latin typeface="黑体" pitchFamily="2" charset="-122"/>
                  <a:ea typeface="黑体" pitchFamily="2" charset="-122"/>
                </a:rPr>
                <a:t>关系代数</a:t>
              </a:r>
              <a:endParaRPr lang="en-US" altLang="zh-CN" sz="2400" b="1" dirty="0">
                <a:solidFill>
                  <a:srgbClr val="000000"/>
                </a:solidFill>
                <a:latin typeface="黑体" pitchFamily="2" charset="-122"/>
                <a:ea typeface="黑体" pitchFamily="2" charset="-122"/>
              </a:endParaRPr>
            </a:p>
          </p:txBody>
        </p:sp>
        <p:pic>
          <p:nvPicPr>
            <p:cNvPr id="9234" name="Picture 219" descr="Picture1"/>
            <p:cNvPicPr>
              <a:picLocks noChangeAspect="1" noChangeArrowheads="1"/>
            </p:cNvPicPr>
            <p:nvPr/>
          </p:nvPicPr>
          <p:blipFill>
            <a:blip r:embed="rId2"/>
            <a:srcRect/>
            <a:stretch>
              <a:fillRect/>
            </a:stretch>
          </p:blipFill>
          <p:spPr bwMode="auto">
            <a:xfrm>
              <a:off x="1488" y="3141"/>
              <a:ext cx="239" cy="243"/>
            </a:xfrm>
            <a:prstGeom prst="rect">
              <a:avLst/>
            </a:prstGeom>
            <a:noFill/>
            <a:ln w="9525">
              <a:noFill/>
              <a:miter lim="800000"/>
              <a:headEnd/>
              <a:tailEnd/>
            </a:ln>
          </p:spPr>
        </p:pic>
        <p:sp>
          <p:nvSpPr>
            <p:cNvPr id="9235" name="Text Box 207"/>
            <p:cNvSpPr txBox="1">
              <a:spLocks noChangeArrowheads="1"/>
            </p:cNvSpPr>
            <p:nvPr/>
          </p:nvSpPr>
          <p:spPr bwMode="gray">
            <a:xfrm>
              <a:off x="1584" y="3138"/>
              <a:ext cx="258" cy="365"/>
            </a:xfrm>
            <a:prstGeom prst="rect">
              <a:avLst/>
            </a:prstGeom>
            <a:noFill/>
            <a:ln w="9525" algn="ctr">
              <a:noFill/>
              <a:miter lim="800000"/>
              <a:headEnd/>
              <a:tailEnd/>
            </a:ln>
          </p:spPr>
          <p:txBody>
            <a:bodyPr wrap="none">
              <a:spAutoFit/>
            </a:bodyPr>
            <a:lstStyle/>
            <a:p>
              <a:r>
                <a:rPr lang="en-US" altLang="zh-CN" sz="3200" b="1">
                  <a:solidFill>
                    <a:srgbClr val="FFFFFF"/>
                  </a:solidFill>
                </a:rPr>
                <a:t>4</a:t>
              </a:r>
            </a:p>
          </p:txBody>
        </p:sp>
      </p:grpSp>
      <p:grpSp>
        <p:nvGrpSpPr>
          <p:cNvPr id="6" name="Group 212"/>
          <p:cNvGrpSpPr>
            <a:grpSpLocks/>
          </p:cNvGrpSpPr>
          <p:nvPr/>
        </p:nvGrpSpPr>
        <p:grpSpPr bwMode="auto">
          <a:xfrm>
            <a:off x="1546700" y="3924965"/>
            <a:ext cx="600075" cy="425378"/>
            <a:chOff x="3396" y="2808"/>
            <a:chExt cx="377" cy="169"/>
          </a:xfrm>
          <a:solidFill>
            <a:srgbClr val="FDB463"/>
          </a:solidFill>
        </p:grpSpPr>
        <p:sp>
          <p:nvSpPr>
            <p:cNvPr id="69" name="Freeform 213"/>
            <p:cNvSpPr>
              <a:spLocks/>
            </p:cNvSpPr>
            <p:nvPr/>
          </p:nvSpPr>
          <p:spPr bwMode="auto">
            <a:xfrm>
              <a:off x="3404" y="2824"/>
              <a:ext cx="201" cy="153"/>
            </a:xfrm>
            <a:custGeom>
              <a:avLst/>
              <a:gdLst/>
              <a:ahLst/>
              <a:cxnLst>
                <a:cxn ang="0">
                  <a:pos x="176" y="0"/>
                </a:cxn>
                <a:cxn ang="0">
                  <a:pos x="0" y="40"/>
                </a:cxn>
                <a:cxn ang="0">
                  <a:pos x="0" y="152"/>
                </a:cxn>
                <a:cxn ang="0">
                  <a:pos x="24" y="144"/>
                </a:cxn>
                <a:cxn ang="0">
                  <a:pos x="48" y="152"/>
                </a:cxn>
                <a:cxn ang="0">
                  <a:pos x="200" y="152"/>
                </a:cxn>
              </a:cxnLst>
              <a:rect l="0" t="0" r="r" b="b"/>
              <a:pathLst>
                <a:path w="201" h="153">
                  <a:moveTo>
                    <a:pt x="176" y="0"/>
                  </a:moveTo>
                  <a:lnTo>
                    <a:pt x="0" y="40"/>
                  </a:lnTo>
                  <a:lnTo>
                    <a:pt x="0" y="152"/>
                  </a:lnTo>
                  <a:lnTo>
                    <a:pt x="24" y="144"/>
                  </a:lnTo>
                  <a:lnTo>
                    <a:pt x="48" y="152"/>
                  </a:lnTo>
                  <a:lnTo>
                    <a:pt x="200" y="15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0" name="Freeform 214"/>
            <p:cNvSpPr>
              <a:spLocks/>
            </p:cNvSpPr>
            <p:nvPr/>
          </p:nvSpPr>
          <p:spPr bwMode="auto">
            <a:xfrm>
              <a:off x="3572" y="2824"/>
              <a:ext cx="41" cy="137"/>
            </a:xfrm>
            <a:custGeom>
              <a:avLst/>
              <a:gdLst/>
              <a:ahLst/>
              <a:cxnLst>
                <a:cxn ang="0">
                  <a:pos x="8" y="0"/>
                </a:cxn>
                <a:cxn ang="0">
                  <a:pos x="24" y="32"/>
                </a:cxn>
                <a:cxn ang="0">
                  <a:pos x="40" y="64"/>
                </a:cxn>
                <a:cxn ang="0">
                  <a:pos x="0" y="136"/>
                </a:cxn>
              </a:cxnLst>
              <a:rect l="0" t="0" r="r" b="b"/>
              <a:pathLst>
                <a:path w="41" h="137">
                  <a:moveTo>
                    <a:pt x="8" y="0"/>
                  </a:moveTo>
                  <a:lnTo>
                    <a:pt x="24" y="32"/>
                  </a:lnTo>
                  <a:lnTo>
                    <a:pt x="40" y="64"/>
                  </a:lnTo>
                  <a:lnTo>
                    <a:pt x="0" y="136"/>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1" name="Freeform 215"/>
            <p:cNvSpPr>
              <a:spLocks/>
            </p:cNvSpPr>
            <p:nvPr/>
          </p:nvSpPr>
          <p:spPr bwMode="auto">
            <a:xfrm>
              <a:off x="3596" y="2848"/>
              <a:ext cx="73" cy="65"/>
            </a:xfrm>
            <a:custGeom>
              <a:avLst/>
              <a:gdLst/>
              <a:ahLst/>
              <a:cxnLst>
                <a:cxn ang="0">
                  <a:pos x="0" y="0"/>
                </a:cxn>
                <a:cxn ang="0">
                  <a:pos x="72" y="24"/>
                </a:cxn>
                <a:cxn ang="0">
                  <a:pos x="72" y="32"/>
                </a:cxn>
                <a:cxn ang="0">
                  <a:pos x="64" y="56"/>
                </a:cxn>
                <a:cxn ang="0">
                  <a:pos x="48" y="64"/>
                </a:cxn>
                <a:cxn ang="0">
                  <a:pos x="16" y="48"/>
                </a:cxn>
              </a:cxnLst>
              <a:rect l="0" t="0" r="r" b="b"/>
              <a:pathLst>
                <a:path w="73" h="65">
                  <a:moveTo>
                    <a:pt x="0" y="0"/>
                  </a:moveTo>
                  <a:lnTo>
                    <a:pt x="72" y="24"/>
                  </a:lnTo>
                  <a:lnTo>
                    <a:pt x="72" y="32"/>
                  </a:lnTo>
                  <a:lnTo>
                    <a:pt x="64" y="56"/>
                  </a:lnTo>
                  <a:lnTo>
                    <a:pt x="48" y="64"/>
                  </a:lnTo>
                  <a:lnTo>
                    <a:pt x="16"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2" name="Freeform 216"/>
            <p:cNvSpPr>
              <a:spLocks/>
            </p:cNvSpPr>
            <p:nvPr/>
          </p:nvSpPr>
          <p:spPr bwMode="auto">
            <a:xfrm>
              <a:off x="3588" y="2896"/>
              <a:ext cx="65" cy="49"/>
            </a:xfrm>
            <a:custGeom>
              <a:avLst/>
              <a:gdLst/>
              <a:ahLst/>
              <a:cxnLst>
                <a:cxn ang="0">
                  <a:pos x="16" y="0"/>
                </a:cxn>
                <a:cxn ang="0">
                  <a:pos x="56" y="16"/>
                </a:cxn>
                <a:cxn ang="0">
                  <a:pos x="64" y="24"/>
                </a:cxn>
                <a:cxn ang="0">
                  <a:pos x="48" y="48"/>
                </a:cxn>
                <a:cxn ang="0">
                  <a:pos x="40" y="48"/>
                </a:cxn>
                <a:cxn ang="0">
                  <a:pos x="0" y="32"/>
                </a:cxn>
              </a:cxnLst>
              <a:rect l="0" t="0" r="r" b="b"/>
              <a:pathLst>
                <a:path w="65" h="49">
                  <a:moveTo>
                    <a:pt x="16" y="0"/>
                  </a:moveTo>
                  <a:lnTo>
                    <a:pt x="56" y="16"/>
                  </a:lnTo>
                  <a:lnTo>
                    <a:pt x="64" y="24"/>
                  </a:lnTo>
                  <a:lnTo>
                    <a:pt x="48" y="48"/>
                  </a:lnTo>
                  <a:lnTo>
                    <a:pt x="40" y="48"/>
                  </a:lnTo>
                  <a:lnTo>
                    <a:pt x="0" y="32"/>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3" name="Freeform 217"/>
            <p:cNvSpPr>
              <a:spLocks/>
            </p:cNvSpPr>
            <p:nvPr/>
          </p:nvSpPr>
          <p:spPr bwMode="auto">
            <a:xfrm>
              <a:off x="3572" y="2936"/>
              <a:ext cx="57" cy="41"/>
            </a:xfrm>
            <a:custGeom>
              <a:avLst/>
              <a:gdLst/>
              <a:ahLst/>
              <a:cxnLst>
                <a:cxn ang="0">
                  <a:pos x="16" y="0"/>
                </a:cxn>
                <a:cxn ang="0">
                  <a:pos x="56" y="8"/>
                </a:cxn>
                <a:cxn ang="0">
                  <a:pos x="56" y="16"/>
                </a:cxn>
                <a:cxn ang="0">
                  <a:pos x="48" y="32"/>
                </a:cxn>
                <a:cxn ang="0">
                  <a:pos x="40" y="40"/>
                </a:cxn>
                <a:cxn ang="0">
                  <a:pos x="0" y="24"/>
                </a:cxn>
              </a:cxnLst>
              <a:rect l="0" t="0" r="r" b="b"/>
              <a:pathLst>
                <a:path w="57" h="41">
                  <a:moveTo>
                    <a:pt x="16" y="0"/>
                  </a:moveTo>
                  <a:lnTo>
                    <a:pt x="56" y="8"/>
                  </a:lnTo>
                  <a:lnTo>
                    <a:pt x="56" y="16"/>
                  </a:lnTo>
                  <a:lnTo>
                    <a:pt x="48" y="32"/>
                  </a:lnTo>
                  <a:lnTo>
                    <a:pt x="40"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4" name="Freeform 218"/>
            <p:cNvSpPr>
              <a:spLocks/>
            </p:cNvSpPr>
            <p:nvPr/>
          </p:nvSpPr>
          <p:spPr bwMode="auto">
            <a:xfrm>
              <a:off x="3428" y="2872"/>
              <a:ext cx="153" cy="97"/>
            </a:xfrm>
            <a:custGeom>
              <a:avLst/>
              <a:gdLst/>
              <a:ahLst/>
              <a:cxnLst>
                <a:cxn ang="0">
                  <a:pos x="144" y="80"/>
                </a:cxn>
                <a:cxn ang="0">
                  <a:pos x="136" y="96"/>
                </a:cxn>
                <a:cxn ang="0">
                  <a:pos x="120" y="80"/>
                </a:cxn>
                <a:cxn ang="0">
                  <a:pos x="120" y="64"/>
                </a:cxn>
                <a:cxn ang="0">
                  <a:pos x="128" y="40"/>
                </a:cxn>
                <a:cxn ang="0">
                  <a:pos x="152" y="24"/>
                </a:cxn>
                <a:cxn ang="0">
                  <a:pos x="128" y="0"/>
                </a:cxn>
                <a:cxn ang="0">
                  <a:pos x="104" y="24"/>
                </a:cxn>
                <a:cxn ang="0">
                  <a:pos x="80" y="40"/>
                </a:cxn>
                <a:cxn ang="0">
                  <a:pos x="48" y="48"/>
                </a:cxn>
                <a:cxn ang="0">
                  <a:pos x="24" y="40"/>
                </a:cxn>
                <a:cxn ang="0">
                  <a:pos x="0" y="24"/>
                </a:cxn>
              </a:cxnLst>
              <a:rect l="0" t="0" r="r" b="b"/>
              <a:pathLst>
                <a:path w="153" h="97">
                  <a:moveTo>
                    <a:pt x="144" y="80"/>
                  </a:moveTo>
                  <a:lnTo>
                    <a:pt x="136" y="96"/>
                  </a:lnTo>
                  <a:lnTo>
                    <a:pt x="120" y="80"/>
                  </a:lnTo>
                  <a:lnTo>
                    <a:pt x="120" y="64"/>
                  </a:lnTo>
                  <a:lnTo>
                    <a:pt x="128" y="40"/>
                  </a:lnTo>
                  <a:lnTo>
                    <a:pt x="152" y="24"/>
                  </a:lnTo>
                  <a:lnTo>
                    <a:pt x="128" y="0"/>
                  </a:lnTo>
                  <a:lnTo>
                    <a:pt x="104" y="24"/>
                  </a:lnTo>
                  <a:lnTo>
                    <a:pt x="80" y="40"/>
                  </a:lnTo>
                  <a:lnTo>
                    <a:pt x="48" y="48"/>
                  </a:lnTo>
                  <a:lnTo>
                    <a:pt x="24" y="40"/>
                  </a:lnTo>
                  <a:lnTo>
                    <a:pt x="0" y="24"/>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5" name="Freeform 219"/>
            <p:cNvSpPr>
              <a:spLocks/>
            </p:cNvSpPr>
            <p:nvPr/>
          </p:nvSpPr>
          <p:spPr bwMode="auto">
            <a:xfrm>
              <a:off x="3572" y="2808"/>
              <a:ext cx="201" cy="49"/>
            </a:xfrm>
            <a:custGeom>
              <a:avLst/>
              <a:gdLst/>
              <a:ahLst/>
              <a:cxnLst>
                <a:cxn ang="0">
                  <a:pos x="0" y="16"/>
                </a:cxn>
                <a:cxn ang="0">
                  <a:pos x="176" y="0"/>
                </a:cxn>
                <a:cxn ang="0">
                  <a:pos x="192" y="8"/>
                </a:cxn>
                <a:cxn ang="0">
                  <a:pos x="200" y="16"/>
                </a:cxn>
                <a:cxn ang="0">
                  <a:pos x="200" y="24"/>
                </a:cxn>
                <a:cxn ang="0">
                  <a:pos x="184" y="32"/>
                </a:cxn>
                <a:cxn ang="0">
                  <a:pos x="40" y="48"/>
                </a:cxn>
              </a:cxnLst>
              <a:rect l="0" t="0" r="r" b="b"/>
              <a:pathLst>
                <a:path w="201" h="49">
                  <a:moveTo>
                    <a:pt x="0" y="16"/>
                  </a:moveTo>
                  <a:lnTo>
                    <a:pt x="176" y="0"/>
                  </a:lnTo>
                  <a:lnTo>
                    <a:pt x="192" y="8"/>
                  </a:lnTo>
                  <a:lnTo>
                    <a:pt x="200" y="16"/>
                  </a:lnTo>
                  <a:lnTo>
                    <a:pt x="200" y="24"/>
                  </a:lnTo>
                  <a:lnTo>
                    <a:pt x="184" y="32"/>
                  </a:lnTo>
                  <a:lnTo>
                    <a:pt x="40" y="48"/>
                  </a:lnTo>
                </a:path>
              </a:pathLst>
            </a:custGeom>
            <a:grpFill/>
            <a:ln w="6350" cap="flat">
              <a:solidFill>
                <a:schemeClr val="tx1">
                  <a:lumMod val="60000"/>
                  <a:lumOff val="40000"/>
                </a:schemeClr>
              </a:solidFill>
              <a:prstDash val="solid"/>
              <a:round/>
              <a:headEnd/>
              <a:tailEnd/>
            </a:ln>
            <a:effectLst/>
          </p:spPr>
          <p:txBody>
            <a:bodyPr wrap="none" anchor="ctr">
              <a:spAutoFit/>
            </a:bodyPr>
            <a:lstStyle/>
            <a:p>
              <a:endParaRPr lang="zh-CN" altLang="en-US"/>
            </a:p>
          </p:txBody>
        </p:sp>
        <p:sp>
          <p:nvSpPr>
            <p:cNvPr id="76" name="Line 220"/>
            <p:cNvSpPr>
              <a:spLocks noChangeShapeType="1"/>
            </p:cNvSpPr>
            <p:nvPr/>
          </p:nvSpPr>
          <p:spPr bwMode="auto">
            <a:xfrm>
              <a:off x="3404"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sp>
          <p:nvSpPr>
            <p:cNvPr id="77" name="Line 221"/>
            <p:cNvSpPr>
              <a:spLocks noChangeShapeType="1"/>
            </p:cNvSpPr>
            <p:nvPr/>
          </p:nvSpPr>
          <p:spPr bwMode="auto">
            <a:xfrm>
              <a:off x="3396" y="2864"/>
              <a:ext cx="0" cy="112"/>
            </a:xfrm>
            <a:prstGeom prst="line">
              <a:avLst/>
            </a:prstGeom>
            <a:grpFill/>
            <a:ln w="6350">
              <a:solidFill>
                <a:schemeClr val="tx1">
                  <a:lumMod val="60000"/>
                  <a:lumOff val="40000"/>
                </a:schemeClr>
              </a:solidFill>
              <a:round/>
              <a:headEnd/>
              <a:tailEnd/>
            </a:ln>
            <a:effectLst/>
          </p:spPr>
          <p:txBody>
            <a:bodyPr wrap="none" anchor="ctr">
              <a:spAutoFit/>
            </a:bodyPr>
            <a:lstStyle/>
            <a:p>
              <a:endParaRPr lang="zh-CN" altLang="en-US"/>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1276350" y="1084263"/>
            <a:ext cx="7867650" cy="4991100"/>
          </a:xfrm>
          <a:prstGeom prst="rect">
            <a:avLst/>
          </a:prstGeom>
        </p:spPr>
        <p:txBody>
          <a:bodyPr/>
          <a:lstStyle/>
          <a:p>
            <a:r>
              <a:rPr lang="zh-CN" altLang="en-US" sz="2400" dirty="0"/>
              <a:t>集合运算</a:t>
            </a:r>
            <a:endParaRPr lang="en-US" altLang="zh-CN" sz="2400" dirty="0"/>
          </a:p>
          <a:p>
            <a:pPr lvl="1"/>
            <a:r>
              <a:rPr lang="zh-CN" altLang="en-US" sz="2000" b="1" dirty="0"/>
              <a:t>基本集合运算</a:t>
            </a:r>
          </a:p>
          <a:p>
            <a:pPr lvl="2"/>
            <a:r>
              <a:rPr lang="zh-CN" altLang="en-US" sz="1600" b="1" dirty="0"/>
              <a:t>并</a:t>
            </a:r>
          </a:p>
          <a:p>
            <a:pPr lvl="2"/>
            <a:r>
              <a:rPr lang="zh-CN" altLang="en-US" sz="1600" b="1" dirty="0"/>
              <a:t>差</a:t>
            </a:r>
          </a:p>
          <a:p>
            <a:pPr lvl="2"/>
            <a:r>
              <a:rPr lang="zh-CN" altLang="en-US" sz="1600" b="1" dirty="0"/>
              <a:t>交</a:t>
            </a:r>
          </a:p>
          <a:p>
            <a:pPr lvl="2"/>
            <a:r>
              <a:rPr lang="zh-CN" altLang="en-US" sz="1600" b="1" dirty="0"/>
              <a:t>笛卡尔积</a:t>
            </a:r>
          </a:p>
          <a:p>
            <a:pPr lvl="1"/>
            <a:r>
              <a:rPr lang="zh-CN" altLang="en-US" sz="2000" b="1" dirty="0"/>
              <a:t>专门集合运算</a:t>
            </a:r>
          </a:p>
          <a:p>
            <a:pPr lvl="2"/>
            <a:r>
              <a:rPr lang="zh-CN" altLang="en-US" sz="1600" b="1" dirty="0"/>
              <a:t>选择运算 </a:t>
            </a:r>
          </a:p>
          <a:p>
            <a:pPr lvl="2"/>
            <a:r>
              <a:rPr lang="zh-CN" altLang="en-US" sz="1600" b="1" dirty="0"/>
              <a:t>投影运算 </a:t>
            </a:r>
          </a:p>
          <a:p>
            <a:pPr lvl="2"/>
            <a:r>
              <a:rPr lang="zh-CN" altLang="en-US" sz="1600" b="1" dirty="0"/>
              <a:t>连接运算 </a:t>
            </a:r>
          </a:p>
          <a:p>
            <a:pPr lvl="2"/>
            <a:r>
              <a:rPr lang="zh-CN" altLang="en-US" sz="1600" b="1" dirty="0"/>
              <a:t>除运算</a:t>
            </a:r>
          </a:p>
          <a:p>
            <a:r>
              <a:rPr lang="zh-CN" altLang="en-US" sz="2400" dirty="0"/>
              <a:t>关系演算*</a:t>
            </a:r>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835025" y="1282700"/>
            <a:ext cx="8308975" cy="3968750"/>
          </a:xfrm>
          <a:prstGeom prst="rect">
            <a:avLst/>
          </a:prstGeom>
        </p:spPr>
        <p:txBody>
          <a:bodyPr/>
          <a:lstStyle/>
          <a:p>
            <a:pPr lvl="1"/>
            <a:r>
              <a:rPr lang="zh-CN" altLang="en-US" b="1" dirty="0"/>
              <a:t>并运算：所有至少出现在两个关系中之一的元组集合</a:t>
            </a:r>
            <a:endParaRPr lang="en-US" altLang="zh-CN" b="1" dirty="0"/>
          </a:p>
          <a:p>
            <a:pPr lvl="1"/>
            <a:endParaRPr lang="en-US" altLang="zh-CN" b="1" dirty="0"/>
          </a:p>
          <a:p>
            <a:pPr lvl="1"/>
            <a:endParaRPr lang="en-US" altLang="zh-CN" b="1" dirty="0"/>
          </a:p>
          <a:p>
            <a:pPr lvl="1"/>
            <a:endParaRPr lang="en-US" altLang="zh-CN" b="1" dirty="0"/>
          </a:p>
          <a:p>
            <a:pPr lvl="1"/>
            <a:r>
              <a:rPr lang="zh-CN" altLang="en-US" b="1" dirty="0"/>
              <a:t>两个关系</a:t>
            </a:r>
            <a:r>
              <a:rPr lang="en-US" altLang="zh-CN" b="1" dirty="0"/>
              <a:t>R</a:t>
            </a:r>
            <a:r>
              <a:rPr lang="zh-CN" altLang="en-US" b="1" dirty="0"/>
              <a:t>和</a:t>
            </a:r>
            <a:r>
              <a:rPr lang="en-US" altLang="zh-CN" b="1" dirty="0"/>
              <a:t>S</a:t>
            </a:r>
            <a:r>
              <a:rPr lang="zh-CN" altLang="en-US" b="1" dirty="0"/>
              <a:t>若进行并运算，则它们必须是</a:t>
            </a:r>
            <a:r>
              <a:rPr lang="zh-CN" altLang="en-US" b="1" dirty="0">
                <a:solidFill>
                  <a:srgbClr val="FF0000"/>
                </a:solidFill>
              </a:rPr>
              <a:t>相容</a:t>
            </a:r>
            <a:r>
              <a:rPr lang="zh-CN" altLang="en-US" b="1" dirty="0"/>
              <a:t>的</a:t>
            </a:r>
          </a:p>
          <a:p>
            <a:pPr lvl="2"/>
            <a:r>
              <a:rPr lang="zh-CN" altLang="en-US" b="1" dirty="0"/>
              <a:t>关系</a:t>
            </a:r>
            <a:r>
              <a:rPr lang="en-US" altLang="zh-CN" b="1" dirty="0"/>
              <a:t>R</a:t>
            </a:r>
            <a:r>
              <a:rPr lang="zh-CN" altLang="en-US" b="1" dirty="0"/>
              <a:t>和</a:t>
            </a:r>
            <a:r>
              <a:rPr lang="en-US" altLang="zh-CN" b="1" dirty="0"/>
              <a:t>S</a:t>
            </a:r>
            <a:r>
              <a:rPr lang="zh-CN" altLang="en-US" b="1" dirty="0"/>
              <a:t>必须是</a:t>
            </a:r>
            <a:r>
              <a:rPr lang="zh-CN" altLang="en-US" b="1" dirty="0">
                <a:solidFill>
                  <a:srgbClr val="00B050"/>
                </a:solidFill>
              </a:rPr>
              <a:t>同元</a:t>
            </a:r>
            <a:r>
              <a:rPr lang="zh-CN" altLang="en-US" b="1" dirty="0"/>
              <a:t>的，即它们的</a:t>
            </a:r>
            <a:r>
              <a:rPr lang="zh-CN" altLang="en-US" b="1" dirty="0">
                <a:solidFill>
                  <a:srgbClr val="FF0000"/>
                </a:solidFill>
              </a:rPr>
              <a:t>属性数目</a:t>
            </a:r>
            <a:r>
              <a:rPr lang="zh-CN" altLang="en-US" b="1" dirty="0"/>
              <a:t>必须相同。</a:t>
            </a:r>
          </a:p>
          <a:p>
            <a:pPr lvl="2"/>
            <a:r>
              <a:rPr lang="zh-CN" altLang="en-US" b="1" dirty="0"/>
              <a:t>对任意</a:t>
            </a:r>
            <a:r>
              <a:rPr lang="en-US" altLang="zh-CN" b="1" dirty="0"/>
              <a:t>i</a:t>
            </a:r>
            <a:r>
              <a:rPr lang="zh-CN" altLang="en-US" b="1" dirty="0"/>
              <a:t>，</a:t>
            </a:r>
            <a:r>
              <a:rPr lang="en-US" altLang="zh-CN" b="1" dirty="0"/>
              <a:t>R</a:t>
            </a:r>
            <a:r>
              <a:rPr lang="zh-CN" altLang="en-US" b="1" dirty="0"/>
              <a:t>的第</a:t>
            </a:r>
            <a:r>
              <a:rPr lang="en-US" altLang="zh-CN" b="1" dirty="0"/>
              <a:t>i</a:t>
            </a:r>
            <a:r>
              <a:rPr lang="zh-CN" altLang="en-US" b="1" dirty="0"/>
              <a:t>个属性的域必须和</a:t>
            </a:r>
            <a:r>
              <a:rPr lang="en-US" altLang="zh-CN" b="1" dirty="0"/>
              <a:t>S</a:t>
            </a:r>
            <a:r>
              <a:rPr lang="zh-CN" altLang="en-US" b="1" dirty="0"/>
              <a:t>的第</a:t>
            </a:r>
            <a:r>
              <a:rPr lang="en-US" altLang="zh-CN" b="1" dirty="0"/>
              <a:t>i</a:t>
            </a:r>
            <a:r>
              <a:rPr lang="zh-CN" altLang="en-US" b="1" dirty="0"/>
              <a:t>个属性的</a:t>
            </a:r>
            <a:r>
              <a:rPr lang="zh-CN" altLang="en-US" b="1" dirty="0">
                <a:solidFill>
                  <a:srgbClr val="FF0000"/>
                </a:solidFill>
              </a:rPr>
              <a:t>域</a:t>
            </a:r>
            <a:r>
              <a:rPr lang="zh-CN" altLang="en-US" b="1" dirty="0"/>
              <a:t>相同。</a:t>
            </a:r>
            <a:endParaRPr lang="en-US" altLang="zh-CN" b="1" dirty="0"/>
          </a:p>
          <a:p>
            <a:pPr lvl="2"/>
            <a:r>
              <a:rPr lang="zh-CN" altLang="en-US" b="1" dirty="0">
                <a:solidFill>
                  <a:srgbClr val="FF0000"/>
                </a:solidFill>
              </a:rPr>
              <a:t>语义</a:t>
            </a:r>
            <a:r>
              <a:rPr lang="zh-CN" altLang="en-US" b="1" dirty="0"/>
              <a:t>是一致的</a:t>
            </a:r>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并运算</a:t>
            </a:r>
          </a:p>
        </p:txBody>
      </p:sp>
      <p:sp>
        <p:nvSpPr>
          <p:cNvPr id="7" name="Rectangle 14"/>
          <p:cNvSpPr>
            <a:spLocks noChangeArrowheads="1"/>
          </p:cNvSpPr>
          <p:nvPr/>
        </p:nvSpPr>
        <p:spPr bwMode="auto">
          <a:xfrm>
            <a:off x="1431323" y="2223376"/>
            <a:ext cx="6049962" cy="792163"/>
          </a:xfrm>
          <a:prstGeom prst="rect">
            <a:avLst/>
          </a:prstGeom>
          <a:solidFill>
            <a:srgbClr val="CCECFF"/>
          </a:solidFill>
          <a:ln w="9525">
            <a:solidFill>
              <a:schemeClr val="tx1"/>
            </a:solidFill>
            <a:miter lim="800000"/>
            <a:headEnd/>
            <a:tailEnd/>
          </a:ln>
          <a:effectLst/>
        </p:spPr>
        <p:txBody>
          <a:bodyPr wrap="none" anchor="ctr"/>
          <a:lstStyle/>
          <a:p>
            <a:pPr lvl="1" algn="ctr" eaLnBrk="0" hangingPunct="0">
              <a:spcBef>
                <a:spcPct val="20000"/>
              </a:spcBef>
              <a:buFont typeface="Wingdings" pitchFamily="2" charset="2"/>
              <a:buNone/>
            </a:pPr>
            <a:r>
              <a:rPr lang="en-US" altLang="zh-CN" sz="2800" b="1" dirty="0"/>
              <a:t>R</a:t>
            </a:r>
            <a:r>
              <a:rPr lang="en-US" altLang="zh-CN" sz="2800" b="1" dirty="0">
                <a:sym typeface="Symbol" pitchFamily="18" charset="2"/>
              </a:rPr>
              <a:t></a:t>
            </a:r>
            <a:r>
              <a:rPr lang="en-US" altLang="zh-CN" sz="2800" b="1" dirty="0"/>
              <a:t>S ={ t | t</a:t>
            </a:r>
            <a:r>
              <a:rPr lang="en-US" altLang="zh-CN" sz="2800" b="1" dirty="0">
                <a:sym typeface="Symbol" pitchFamily="18" charset="2"/>
              </a:rPr>
              <a:t></a:t>
            </a:r>
            <a:r>
              <a:rPr lang="en-US" altLang="zh-CN" sz="2800" b="1" dirty="0"/>
              <a:t>R </a:t>
            </a:r>
            <a:r>
              <a:rPr lang="en-US" altLang="zh-CN" sz="2800" b="1" dirty="0">
                <a:solidFill>
                  <a:srgbClr val="FF0000"/>
                </a:solidFill>
                <a:sym typeface="Symbol" pitchFamily="18" charset="2"/>
              </a:rPr>
              <a:t></a:t>
            </a:r>
            <a:r>
              <a:rPr lang="en-US" altLang="zh-CN" sz="2800" b="1" dirty="0">
                <a:sym typeface="Symbol" pitchFamily="18" charset="2"/>
              </a:rPr>
              <a:t> </a:t>
            </a:r>
            <a:r>
              <a:rPr lang="en-US" altLang="zh-CN" sz="2800" b="1" dirty="0"/>
              <a:t>t</a:t>
            </a:r>
            <a:r>
              <a:rPr lang="en-US" altLang="zh-CN" sz="2800" b="1" dirty="0">
                <a:sym typeface="Symbol" pitchFamily="18" charset="2"/>
              </a:rPr>
              <a:t></a:t>
            </a:r>
            <a:r>
              <a:rPr lang="en-US" altLang="zh-CN" sz="2800" b="1" dirty="0"/>
              <a:t>S }</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268413"/>
            <a:ext cx="4146550" cy="4692650"/>
          </a:xfrm>
          <a:prstGeom prst="rect">
            <a:avLst/>
          </a:prstGeom>
        </p:spPr>
        <p:txBody>
          <a:bodyPr/>
          <a:lstStyle/>
          <a:p>
            <a:r>
              <a:rPr lang="zh-CN" altLang="en-US" sz="2200" dirty="0"/>
              <a:t>客观对象的抽象过程</a:t>
            </a:r>
            <a:br>
              <a:rPr lang="en-US" altLang="zh-CN" sz="2200" dirty="0"/>
            </a:br>
            <a:r>
              <a:rPr lang="en-US" altLang="zh-CN" sz="2200" dirty="0"/>
              <a:t>---</a:t>
            </a:r>
            <a:r>
              <a:rPr lang="zh-CN" altLang="en-US" sz="2200" dirty="0"/>
              <a:t>两步抽象</a:t>
            </a:r>
          </a:p>
          <a:p>
            <a:pPr lvl="1"/>
            <a:r>
              <a:rPr lang="zh-CN" altLang="en-US" sz="2000" b="1" dirty="0"/>
              <a:t>现实世界中的客观对象抽象为</a:t>
            </a:r>
            <a:r>
              <a:rPr lang="zh-CN" altLang="en-US" sz="2000" b="1" dirty="0">
                <a:solidFill>
                  <a:srgbClr val="FF0000"/>
                </a:solidFill>
              </a:rPr>
              <a:t>概念模型</a:t>
            </a:r>
            <a:r>
              <a:rPr lang="zh-CN" altLang="en-US" sz="2000" b="1" dirty="0"/>
              <a:t>；</a:t>
            </a:r>
          </a:p>
          <a:p>
            <a:pPr lvl="1"/>
            <a:r>
              <a:rPr lang="zh-CN" altLang="en-US" sz="2000" b="1" dirty="0"/>
              <a:t>把概念模型转换为某一</a:t>
            </a:r>
            <a:r>
              <a:rPr lang="en-US" altLang="zh-CN" sz="2000" b="1" dirty="0"/>
              <a:t>DBMS</a:t>
            </a:r>
            <a:r>
              <a:rPr lang="zh-CN" altLang="en-US" sz="2000" b="1" dirty="0"/>
              <a:t>支持的</a:t>
            </a:r>
            <a:r>
              <a:rPr lang="zh-CN" altLang="en-US" sz="2000" b="1" dirty="0">
                <a:solidFill>
                  <a:srgbClr val="FF0000"/>
                </a:solidFill>
              </a:rPr>
              <a:t>数据模型</a:t>
            </a:r>
            <a:r>
              <a:rPr lang="zh-CN" altLang="en-US" sz="2000" b="1" dirty="0"/>
              <a:t>。</a:t>
            </a:r>
            <a:endParaRPr lang="en-US" altLang="zh-CN" sz="2000" b="1" dirty="0"/>
          </a:p>
          <a:p>
            <a:r>
              <a:rPr lang="zh-CN" altLang="en-US" sz="2200" dirty="0"/>
              <a:t>概念模型是现实世界到机器世界的一个中间层次</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p>
        </p:txBody>
      </p:sp>
      <p:grpSp>
        <p:nvGrpSpPr>
          <p:cNvPr id="6" name="组合 27"/>
          <p:cNvGrpSpPr>
            <a:grpSpLocks/>
          </p:cNvGrpSpPr>
          <p:nvPr/>
        </p:nvGrpSpPr>
        <p:grpSpPr bwMode="auto">
          <a:xfrm>
            <a:off x="4818856" y="977981"/>
            <a:ext cx="4017820" cy="4983082"/>
            <a:chOff x="4286216" y="571480"/>
            <a:chExt cx="4857784" cy="5555561"/>
          </a:xfrm>
        </p:grpSpPr>
        <p:grpSp>
          <p:nvGrpSpPr>
            <p:cNvPr id="7" name="组合 26"/>
            <p:cNvGrpSpPr>
              <a:grpSpLocks/>
            </p:cNvGrpSpPr>
            <p:nvPr/>
          </p:nvGrpSpPr>
          <p:grpSpPr bwMode="auto">
            <a:xfrm>
              <a:off x="4286216" y="571480"/>
              <a:ext cx="4857784" cy="4768649"/>
              <a:chOff x="4286216" y="571480"/>
              <a:chExt cx="4857784" cy="4768649"/>
            </a:xfrm>
          </p:grpSpPr>
          <p:sp>
            <p:nvSpPr>
              <p:cNvPr id="9" name="爆炸形 1 8"/>
              <p:cNvSpPr/>
              <p:nvPr/>
            </p:nvSpPr>
            <p:spPr>
              <a:xfrm>
                <a:off x="4928801" y="571480"/>
                <a:ext cx="3429142" cy="1285125"/>
              </a:xfrm>
              <a:prstGeom prst="irregularSeal1">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b="1">
                    <a:solidFill>
                      <a:srgbClr val="FF3300"/>
                    </a:solidFill>
                    <a:latin typeface="Calibri" pitchFamily="34" charset="0"/>
                  </a:rPr>
                  <a:t>现实世界</a:t>
                </a:r>
              </a:p>
            </p:txBody>
          </p:sp>
          <p:sp>
            <p:nvSpPr>
              <p:cNvPr id="10" name="TextBox 9"/>
              <p:cNvSpPr txBox="1"/>
              <p:nvPr/>
            </p:nvSpPr>
            <p:spPr>
              <a:xfrm>
                <a:off x="5142997" y="2499992"/>
                <a:ext cx="2930028" cy="411763"/>
              </a:xfrm>
              <a:prstGeom prst="rect">
                <a:avLst/>
              </a:prstGeom>
              <a:solidFill>
                <a:schemeClr val="bg1"/>
              </a:solidFill>
              <a:ln w="28575">
                <a:solidFill>
                  <a:schemeClr val="accent1">
                    <a:shade val="50000"/>
                  </a:schemeClr>
                </a:solidFill>
              </a:ln>
            </p:spPr>
            <p:txBody>
              <a:bodyPr>
                <a:spAutoFit/>
              </a:bodyPr>
              <a:lstStyle/>
              <a:p>
                <a:pPr algn="ctr"/>
                <a:r>
                  <a:rPr lang="zh-CN" altLang="en-US" b="1">
                    <a:latin typeface="Calibri" pitchFamily="34" charset="0"/>
                  </a:rPr>
                  <a:t>认识抽象</a:t>
                </a:r>
              </a:p>
            </p:txBody>
          </p:sp>
          <p:sp>
            <p:nvSpPr>
              <p:cNvPr id="11" name="TextBox 10"/>
              <p:cNvSpPr txBox="1"/>
              <p:nvPr/>
            </p:nvSpPr>
            <p:spPr>
              <a:xfrm>
                <a:off x="5215742" y="3643241"/>
                <a:ext cx="2928006" cy="411763"/>
              </a:xfrm>
              <a:prstGeom prst="rect">
                <a:avLst/>
              </a:prstGeom>
              <a:solidFill>
                <a:schemeClr val="bg1"/>
              </a:solidFill>
              <a:ln w="28575">
                <a:solidFill>
                  <a:schemeClr val="accent1">
                    <a:shade val="50000"/>
                  </a:schemeClr>
                </a:solidFill>
              </a:ln>
            </p:spPr>
            <p:txBody>
              <a:bodyPr>
                <a:spAutoFit/>
              </a:bodyPr>
              <a:lstStyle/>
              <a:p>
                <a:pPr algn="ctr"/>
                <a:r>
                  <a:rPr lang="zh-CN" altLang="en-US" b="1">
                    <a:solidFill>
                      <a:srgbClr val="FF3300"/>
                    </a:solidFill>
                    <a:latin typeface="Calibri" pitchFamily="34" charset="0"/>
                  </a:rPr>
                  <a:t>信息世界</a:t>
                </a:r>
                <a:r>
                  <a:rPr lang="zh-CN" altLang="en-US" b="1">
                    <a:latin typeface="Calibri" pitchFamily="34" charset="0"/>
                  </a:rPr>
                  <a:t>    概念模型</a:t>
                </a:r>
              </a:p>
            </p:txBody>
          </p:sp>
          <p:sp>
            <p:nvSpPr>
              <p:cNvPr id="12" name="TextBox 11"/>
              <p:cNvSpPr txBox="1"/>
              <p:nvPr/>
            </p:nvSpPr>
            <p:spPr>
              <a:xfrm>
                <a:off x="4286216" y="4928366"/>
                <a:ext cx="4857784" cy="411763"/>
              </a:xfrm>
              <a:prstGeom prst="rect">
                <a:avLst/>
              </a:prstGeom>
              <a:solidFill>
                <a:schemeClr val="bg1"/>
              </a:solidFill>
              <a:ln w="28575">
                <a:solidFill>
                  <a:schemeClr val="accent1">
                    <a:shade val="50000"/>
                  </a:schemeClr>
                </a:solidFill>
              </a:ln>
            </p:spPr>
            <p:txBody>
              <a:bodyPr>
                <a:spAutoFit/>
              </a:bodyPr>
              <a:lstStyle/>
              <a:p>
                <a:pPr algn="ctr"/>
                <a:r>
                  <a:rPr lang="zh-CN" altLang="en-US" b="1">
                    <a:solidFill>
                      <a:srgbClr val="FF3300"/>
                    </a:solidFill>
                    <a:latin typeface="Calibri" pitchFamily="34" charset="0"/>
                  </a:rPr>
                  <a:t>机器世界</a:t>
                </a:r>
                <a:r>
                  <a:rPr lang="zh-CN" altLang="en-US" b="1">
                    <a:latin typeface="Calibri" pitchFamily="34" charset="0"/>
                  </a:rPr>
                  <a:t>  </a:t>
                </a:r>
                <a:r>
                  <a:rPr lang="en-US" altLang="zh-CN" b="1">
                    <a:latin typeface="Calibri" pitchFamily="34" charset="0"/>
                  </a:rPr>
                  <a:t>DBMS</a:t>
                </a:r>
                <a:r>
                  <a:rPr lang="zh-CN" altLang="en-US" b="1">
                    <a:latin typeface="Calibri" pitchFamily="34" charset="0"/>
                  </a:rPr>
                  <a:t>支持的数据模型</a:t>
                </a:r>
              </a:p>
            </p:txBody>
          </p:sp>
          <p:cxnSp>
            <p:nvCxnSpPr>
              <p:cNvPr id="13" name="直接箭头连接符 12"/>
              <p:cNvCxnSpPr/>
              <p:nvPr/>
            </p:nvCxnSpPr>
            <p:spPr>
              <a:xfrm rot="16200000" flipH="1">
                <a:off x="6041571" y="2030547"/>
                <a:ext cx="928787" cy="101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rot="16200000" flipH="1">
                <a:off x="6179219" y="3321548"/>
                <a:ext cx="64338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rot="16200000" flipH="1">
                <a:off x="6071988" y="4428503"/>
                <a:ext cx="85784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8" name="TextBox 25"/>
            <p:cNvSpPr txBox="1">
              <a:spLocks noChangeArrowheads="1"/>
            </p:cNvSpPr>
            <p:nvPr/>
          </p:nvSpPr>
          <p:spPr bwMode="auto">
            <a:xfrm>
              <a:off x="5072033" y="5715278"/>
              <a:ext cx="3643338" cy="411763"/>
            </a:xfrm>
            <a:prstGeom prst="rect">
              <a:avLst/>
            </a:prstGeom>
            <a:noFill/>
            <a:ln w="28575">
              <a:noFill/>
              <a:miter lim="800000"/>
              <a:headEnd/>
              <a:tailEnd/>
            </a:ln>
          </p:spPr>
          <p:txBody>
            <a:bodyPr>
              <a:spAutoFit/>
            </a:bodyPr>
            <a:lstStyle/>
            <a:p>
              <a:pPr algn="ctr"/>
              <a:r>
                <a:rPr lang="zh-CN" altLang="en-US" b="1" dirty="0">
                  <a:latin typeface="Calibri" pitchFamily="34" charset="0"/>
                </a:rPr>
                <a:t>数据模型抽象过程</a:t>
              </a: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9500"/>
            <a:ext cx="8308975" cy="4989513"/>
          </a:xfrm>
          <a:prstGeom prst="rect">
            <a:avLst/>
          </a:prstGeom>
        </p:spPr>
        <p:txBody>
          <a:bodyPr/>
          <a:lstStyle/>
          <a:p>
            <a:pPr lvl="1"/>
            <a:r>
              <a:rPr lang="zh-CN" altLang="en-US" b="1" dirty="0"/>
              <a:t>并运算：举例</a:t>
            </a:r>
            <a:endParaRPr lang="en-US" altLang="zh-CN" b="1" dirty="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并运算</a:t>
            </a:r>
          </a:p>
        </p:txBody>
      </p:sp>
      <p:graphicFrame>
        <p:nvGraphicFramePr>
          <p:cNvPr id="8" name="Group 6"/>
          <p:cNvGraphicFramePr>
            <a:graphicFrameLocks noGrp="1"/>
          </p:cNvGraphicFramePr>
          <p:nvPr/>
        </p:nvGraphicFramePr>
        <p:xfrm>
          <a:off x="323850" y="2060575"/>
          <a:ext cx="3816350" cy="1245041"/>
        </p:xfrm>
        <a:graphic>
          <a:graphicData uri="http://schemas.openxmlformats.org/drawingml/2006/table">
            <a:tbl>
              <a:tblPr/>
              <a:tblGrid>
                <a:gridCol w="865188">
                  <a:extLst>
                    <a:ext uri="{9D8B030D-6E8A-4147-A177-3AD203B41FA5}">
                      <a16:colId xmlns:a16="http://schemas.microsoft.com/office/drawing/2014/main" val="20000"/>
                    </a:ext>
                  </a:extLst>
                </a:gridCol>
                <a:gridCol w="646112">
                  <a:extLst>
                    <a:ext uri="{9D8B030D-6E8A-4147-A177-3AD203B41FA5}">
                      <a16:colId xmlns:a16="http://schemas.microsoft.com/office/drawing/2014/main" val="20001"/>
                    </a:ext>
                  </a:extLst>
                </a:gridCol>
                <a:gridCol w="576263">
                  <a:extLst>
                    <a:ext uri="{9D8B030D-6E8A-4147-A177-3AD203B41FA5}">
                      <a16:colId xmlns:a16="http://schemas.microsoft.com/office/drawing/2014/main" val="20002"/>
                    </a:ext>
                  </a:extLst>
                </a:gridCol>
                <a:gridCol w="576262">
                  <a:extLst>
                    <a:ext uri="{9D8B030D-6E8A-4147-A177-3AD203B41FA5}">
                      <a16:colId xmlns:a16="http://schemas.microsoft.com/office/drawing/2014/main" val="20003"/>
                    </a:ext>
                  </a:extLst>
                </a:gridCol>
                <a:gridCol w="1152525">
                  <a:extLst>
                    <a:ext uri="{9D8B030D-6E8A-4147-A177-3AD203B41FA5}">
                      <a16:colId xmlns:a16="http://schemas.microsoft.com/office/drawing/2014/main" val="20004"/>
                    </a:ext>
                  </a:extLst>
                </a:gridCol>
              </a:tblGrid>
              <a:tr h="3603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a:ln>
                            <a:noFill/>
                          </a:ln>
                          <a:solidFill>
                            <a:schemeClr val="tx1"/>
                          </a:solidFill>
                          <a:effectLst/>
                          <a:latin typeface="Arial" charset="0"/>
                          <a:ea typeface="楷体_GB2312" pitchFamily="49" charset="-122"/>
                        </a:rPr>
                        <a:t>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2575">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206001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金荣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24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500230241</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050">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206002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丁冬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21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楷体_GB2312" pitchFamily="49" charset="-122"/>
                        </a:rPr>
                        <a:t>301236542</a:t>
                      </a:r>
                      <a:endParaRPr kumimoji="0" lang="zh-CN" altLang="en-US" sz="1600" b="1" i="0" u="none" strike="noStrike" cap="none" normalizeH="0" baseline="0" dirty="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2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206003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唐雯</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女</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50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楷体_GB2312" pitchFamily="49" charset="-122"/>
                        </a:rPr>
                        <a:t>250413692 </a:t>
                      </a:r>
                      <a:endParaRPr kumimoji="0" lang="zh-CN" altLang="en-US" sz="1600" b="1" i="0" u="none" strike="noStrike" cap="none" normalizeH="0" baseline="0" dirty="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 name="Group 38"/>
          <p:cNvGraphicFramePr>
            <a:graphicFrameLocks noGrp="1"/>
          </p:cNvGraphicFramePr>
          <p:nvPr/>
        </p:nvGraphicFramePr>
        <p:xfrm>
          <a:off x="323850" y="4437063"/>
          <a:ext cx="3816350" cy="1036638"/>
        </p:xfrm>
        <a:graphic>
          <a:graphicData uri="http://schemas.openxmlformats.org/drawingml/2006/table">
            <a:tbl>
              <a:tblPr/>
              <a:tblGrid>
                <a:gridCol w="790575">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576263">
                  <a:extLst>
                    <a:ext uri="{9D8B030D-6E8A-4147-A177-3AD203B41FA5}">
                      <a16:colId xmlns:a16="http://schemas.microsoft.com/office/drawing/2014/main" val="20002"/>
                    </a:ext>
                  </a:extLst>
                </a:gridCol>
                <a:gridCol w="576262">
                  <a:extLst>
                    <a:ext uri="{9D8B030D-6E8A-4147-A177-3AD203B41FA5}">
                      <a16:colId xmlns:a16="http://schemas.microsoft.com/office/drawing/2014/main" val="20003"/>
                    </a:ext>
                  </a:extLst>
                </a:gridCol>
                <a:gridCol w="1152525">
                  <a:extLst>
                    <a:ext uri="{9D8B030D-6E8A-4147-A177-3AD203B41FA5}">
                      <a16:colId xmlns:a16="http://schemas.microsoft.com/office/drawing/2014/main" val="20004"/>
                    </a:ext>
                  </a:extLst>
                </a:gridCol>
              </a:tblGrid>
              <a:tr h="403225">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a:ln>
                            <a:noFill/>
                          </a:ln>
                          <a:solidFill>
                            <a:schemeClr val="tx1"/>
                          </a:solidFill>
                          <a:effectLst/>
                          <a:latin typeface="Arial" charset="0"/>
                          <a:ea typeface="楷体_GB2312" pitchFamily="49" charset="-122"/>
                        </a:rPr>
                        <a:t>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22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206004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李华林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男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65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111425255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1150">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206003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唐雯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女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50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楷体_GB2312" pitchFamily="49" charset="-122"/>
                        </a:rPr>
                        <a:t>250413692 </a:t>
                      </a:r>
                      <a:endParaRPr kumimoji="0" lang="zh-CN" altLang="en-US" sz="1600" b="1" i="0" u="none" strike="noStrike" cap="none" normalizeH="0" baseline="0" dirty="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 name="Text Box 68"/>
          <p:cNvSpPr txBox="1">
            <a:spLocks noChangeArrowheads="1"/>
          </p:cNvSpPr>
          <p:nvPr/>
        </p:nvSpPr>
        <p:spPr bwMode="auto">
          <a:xfrm flipH="1">
            <a:off x="1908175" y="3429000"/>
            <a:ext cx="558800" cy="366713"/>
          </a:xfrm>
          <a:prstGeom prst="rect">
            <a:avLst/>
          </a:prstGeom>
          <a:noFill/>
          <a:ln w="9525">
            <a:noFill/>
            <a:miter lim="800000"/>
            <a:headEnd/>
            <a:tailEnd/>
          </a:ln>
          <a:effectLst/>
        </p:spPr>
        <p:txBody>
          <a:bodyPr>
            <a:spAutoFit/>
          </a:bodyPr>
          <a:lstStyle/>
          <a:p>
            <a:pPr>
              <a:spcBef>
                <a:spcPct val="50000"/>
              </a:spcBef>
            </a:pPr>
            <a:r>
              <a:rPr lang="en-US" altLang="zh-CN" b="1" i="1" dirty="0"/>
              <a:t>R</a:t>
            </a:r>
            <a:r>
              <a:rPr lang="en-US" altLang="zh-CN" b="1" dirty="0"/>
              <a:t>1</a:t>
            </a:r>
            <a:endParaRPr lang="zh-CN" altLang="en-US" b="1" dirty="0"/>
          </a:p>
        </p:txBody>
      </p:sp>
      <p:sp>
        <p:nvSpPr>
          <p:cNvPr id="11" name="Text Box 69"/>
          <p:cNvSpPr txBox="1">
            <a:spLocks noChangeArrowheads="1"/>
          </p:cNvSpPr>
          <p:nvPr/>
        </p:nvSpPr>
        <p:spPr bwMode="auto">
          <a:xfrm flipH="1">
            <a:off x="1835150" y="5589588"/>
            <a:ext cx="558800" cy="366712"/>
          </a:xfrm>
          <a:prstGeom prst="rect">
            <a:avLst/>
          </a:prstGeom>
          <a:noFill/>
          <a:ln w="9525">
            <a:noFill/>
            <a:miter lim="800000"/>
            <a:headEnd/>
            <a:tailEnd/>
          </a:ln>
          <a:effectLst/>
        </p:spPr>
        <p:txBody>
          <a:bodyPr>
            <a:spAutoFit/>
          </a:bodyPr>
          <a:lstStyle/>
          <a:p>
            <a:pPr>
              <a:spcBef>
                <a:spcPct val="50000"/>
              </a:spcBef>
            </a:pPr>
            <a:r>
              <a:rPr lang="en-US" altLang="zh-CN" b="1" i="1" dirty="0"/>
              <a:t>R</a:t>
            </a:r>
            <a:r>
              <a:rPr lang="en-US" altLang="zh-CN" b="1" dirty="0"/>
              <a:t>2</a:t>
            </a:r>
            <a:endParaRPr lang="zh-CN" altLang="en-US" b="1" dirty="0"/>
          </a:p>
        </p:txBody>
      </p:sp>
      <p:sp>
        <p:nvSpPr>
          <p:cNvPr id="12" name="Line 70"/>
          <p:cNvSpPr>
            <a:spLocks noChangeShapeType="1"/>
          </p:cNvSpPr>
          <p:nvPr/>
        </p:nvSpPr>
        <p:spPr bwMode="auto">
          <a:xfrm>
            <a:off x="4356100" y="1557338"/>
            <a:ext cx="0" cy="4679950"/>
          </a:xfrm>
          <a:prstGeom prst="line">
            <a:avLst/>
          </a:prstGeom>
          <a:noFill/>
          <a:ln w="57150">
            <a:solidFill>
              <a:srgbClr val="FF3300"/>
            </a:solidFill>
            <a:round/>
            <a:headEnd/>
            <a:tailEnd/>
          </a:ln>
          <a:effectLst/>
        </p:spPr>
        <p:txBody>
          <a:bodyPr/>
          <a:lstStyle/>
          <a:p>
            <a:endParaRPr lang="zh-CN" altLang="en-US"/>
          </a:p>
        </p:txBody>
      </p:sp>
      <p:graphicFrame>
        <p:nvGraphicFramePr>
          <p:cNvPr id="13" name="Group 71"/>
          <p:cNvGraphicFramePr>
            <a:graphicFrameLocks noGrp="1"/>
          </p:cNvGraphicFramePr>
          <p:nvPr/>
        </p:nvGraphicFramePr>
        <p:xfrm>
          <a:off x="4859338" y="2924175"/>
          <a:ext cx="4105275" cy="1567304"/>
        </p:xfrm>
        <a:graphic>
          <a:graphicData uri="http://schemas.openxmlformats.org/drawingml/2006/table">
            <a:tbl>
              <a:tblPr/>
              <a:tblGrid>
                <a:gridCol w="930275">
                  <a:extLst>
                    <a:ext uri="{9D8B030D-6E8A-4147-A177-3AD203B41FA5}">
                      <a16:colId xmlns:a16="http://schemas.microsoft.com/office/drawing/2014/main" val="20000"/>
                    </a:ext>
                  </a:extLst>
                </a:gridCol>
                <a:gridCol w="695325">
                  <a:extLst>
                    <a:ext uri="{9D8B030D-6E8A-4147-A177-3AD203B41FA5}">
                      <a16:colId xmlns:a16="http://schemas.microsoft.com/office/drawing/2014/main" val="20001"/>
                    </a:ext>
                  </a:extLst>
                </a:gridCol>
                <a:gridCol w="620712">
                  <a:extLst>
                    <a:ext uri="{9D8B030D-6E8A-4147-A177-3AD203B41FA5}">
                      <a16:colId xmlns:a16="http://schemas.microsoft.com/office/drawing/2014/main" val="20002"/>
                    </a:ext>
                  </a:extLst>
                </a:gridCol>
                <a:gridCol w="619125">
                  <a:extLst>
                    <a:ext uri="{9D8B030D-6E8A-4147-A177-3AD203B41FA5}">
                      <a16:colId xmlns:a16="http://schemas.microsoft.com/office/drawing/2014/main" val="20003"/>
                    </a:ext>
                  </a:extLst>
                </a:gridCol>
                <a:gridCol w="1239838">
                  <a:extLst>
                    <a:ext uri="{9D8B030D-6E8A-4147-A177-3AD203B41FA5}">
                      <a16:colId xmlns:a16="http://schemas.microsoft.com/office/drawing/2014/main" val="20004"/>
                    </a:ext>
                  </a:extLst>
                </a:gridCol>
              </a:tblGrid>
              <a:tr h="3603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2575">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206001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金荣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24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500230241</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050">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206002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丁冬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21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301236542</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2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206003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唐雯</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女</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50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250413692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22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206004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李华林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男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65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楷体_GB2312" pitchFamily="49" charset="-122"/>
                        </a:rPr>
                        <a:t>111425255 </a:t>
                      </a:r>
                      <a:endParaRPr kumimoji="0" lang="zh-CN" altLang="en-US" sz="1600" b="1" i="0" u="none" strike="noStrike" cap="none" normalizeH="0" baseline="0" dirty="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 name="Text Box 109"/>
          <p:cNvSpPr txBox="1">
            <a:spLocks noChangeArrowheads="1"/>
          </p:cNvSpPr>
          <p:nvPr/>
        </p:nvSpPr>
        <p:spPr bwMode="auto">
          <a:xfrm flipH="1">
            <a:off x="5867400" y="2349500"/>
            <a:ext cx="1439863" cy="366713"/>
          </a:xfrm>
          <a:prstGeom prst="rect">
            <a:avLst/>
          </a:prstGeom>
          <a:noFill/>
          <a:ln w="9525">
            <a:noFill/>
            <a:miter lim="800000"/>
            <a:headEnd/>
            <a:tailEnd/>
          </a:ln>
          <a:effectLst/>
        </p:spPr>
        <p:txBody>
          <a:bodyPr>
            <a:spAutoFit/>
          </a:bodyPr>
          <a:lstStyle/>
          <a:p>
            <a:pPr>
              <a:spcBef>
                <a:spcPct val="50000"/>
              </a:spcBef>
            </a:pPr>
            <a:r>
              <a:rPr lang="en-US" altLang="zh-CN" b="1" i="1" dirty="0"/>
              <a:t>R1 </a:t>
            </a:r>
            <a:r>
              <a:rPr lang="en-US" altLang="zh-CN" b="1" dirty="0"/>
              <a:t>∪ </a:t>
            </a:r>
            <a:r>
              <a:rPr lang="en-US" altLang="zh-CN" b="1" i="1" dirty="0"/>
              <a:t>R</a:t>
            </a:r>
            <a:r>
              <a:rPr lang="en-US" altLang="zh-CN" b="1" dirty="0"/>
              <a:t>2</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9500"/>
            <a:ext cx="8308975" cy="4989513"/>
          </a:xfrm>
          <a:prstGeom prst="rect">
            <a:avLst/>
          </a:prstGeom>
        </p:spPr>
        <p:txBody>
          <a:bodyPr/>
          <a:lstStyle/>
          <a:p>
            <a:pPr lvl="1"/>
            <a:r>
              <a:rPr lang="zh-CN" altLang="en-US" b="1" dirty="0">
                <a:latin typeface="Times New Roman" panose="02020603050405020304" pitchFamily="18" charset="0"/>
                <a:cs typeface="Times New Roman" panose="02020603050405020304" pitchFamily="18" charset="0"/>
              </a:rPr>
              <a:t>差运算：设关系</a:t>
            </a:r>
            <a:r>
              <a:rPr lang="en-US" altLang="zh-CN" b="1" dirty="0">
                <a:latin typeface="Times New Roman" panose="02020603050405020304" pitchFamily="18" charset="0"/>
                <a:cs typeface="Times New Roman" panose="02020603050405020304" pitchFamily="18" charset="0"/>
              </a:rPr>
              <a:t>R</a:t>
            </a:r>
            <a:r>
              <a:rPr lang="zh-CN" altLang="en-US" b="1" dirty="0">
                <a:latin typeface="Times New Roman" panose="02020603050405020304" pitchFamily="18" charset="0"/>
                <a:cs typeface="Times New Roman" panose="02020603050405020304" pitchFamily="18" charset="0"/>
              </a:rPr>
              <a:t>和</a:t>
            </a:r>
            <a:r>
              <a:rPr lang="en-US" altLang="zh-CN" b="1" dirty="0">
                <a:latin typeface="Times New Roman" panose="02020603050405020304" pitchFamily="18" charset="0"/>
                <a:cs typeface="Times New Roman" panose="02020603050405020304" pitchFamily="18" charset="0"/>
              </a:rPr>
              <a:t>S</a:t>
            </a:r>
            <a:r>
              <a:rPr lang="zh-CN" altLang="en-US" b="1" dirty="0">
                <a:latin typeface="Times New Roman" panose="02020603050405020304" pitchFamily="18" charset="0"/>
                <a:cs typeface="Times New Roman" panose="02020603050405020304" pitchFamily="18" charset="0"/>
              </a:rPr>
              <a:t>具有相同的关系模式，</a:t>
            </a:r>
            <a:r>
              <a:rPr lang="en-US" altLang="zh-CN" b="1" dirty="0">
                <a:latin typeface="Times New Roman" panose="02020603050405020304" pitchFamily="18" charset="0"/>
                <a:cs typeface="Times New Roman" panose="02020603050405020304" pitchFamily="18" charset="0"/>
              </a:rPr>
              <a:t>R</a:t>
            </a:r>
            <a:r>
              <a:rPr lang="zh-CN" altLang="en-US" b="1" dirty="0">
                <a:latin typeface="Times New Roman" panose="02020603050405020304" pitchFamily="18" charset="0"/>
                <a:cs typeface="Times New Roman" panose="02020603050405020304" pitchFamily="18" charset="0"/>
              </a:rPr>
              <a:t>和</a:t>
            </a:r>
            <a:r>
              <a:rPr lang="en-US" altLang="zh-CN" b="1" dirty="0">
                <a:latin typeface="Times New Roman" panose="02020603050405020304" pitchFamily="18" charset="0"/>
                <a:cs typeface="Times New Roman" panose="02020603050405020304" pitchFamily="18" charset="0"/>
              </a:rPr>
              <a:t>S</a:t>
            </a:r>
            <a:r>
              <a:rPr lang="zh-CN" altLang="en-US" b="1" dirty="0">
                <a:latin typeface="Times New Roman" panose="02020603050405020304" pitchFamily="18" charset="0"/>
                <a:cs typeface="Times New Roman" panose="02020603050405020304" pitchFamily="18" charset="0"/>
              </a:rPr>
              <a:t>的差是由属于</a:t>
            </a:r>
            <a:r>
              <a:rPr lang="en-US" altLang="zh-CN" b="1" dirty="0">
                <a:latin typeface="Times New Roman" panose="02020603050405020304" pitchFamily="18" charset="0"/>
                <a:cs typeface="Times New Roman" panose="02020603050405020304" pitchFamily="18" charset="0"/>
              </a:rPr>
              <a:t>R</a:t>
            </a:r>
            <a:r>
              <a:rPr lang="zh-CN" altLang="en-US" b="1" dirty="0">
                <a:latin typeface="Times New Roman" panose="02020603050405020304" pitchFamily="18" charset="0"/>
                <a:cs typeface="Times New Roman" panose="02020603050405020304" pitchFamily="18" charset="0"/>
              </a:rPr>
              <a:t>但不属于</a:t>
            </a:r>
            <a:r>
              <a:rPr lang="en-US" altLang="zh-CN" b="1" dirty="0">
                <a:latin typeface="Times New Roman" panose="02020603050405020304" pitchFamily="18" charset="0"/>
                <a:cs typeface="Times New Roman" panose="02020603050405020304" pitchFamily="18" charset="0"/>
              </a:rPr>
              <a:t>S</a:t>
            </a:r>
            <a:r>
              <a:rPr lang="zh-CN" altLang="en-US" b="1" dirty="0">
                <a:latin typeface="Times New Roman" panose="02020603050405020304" pitchFamily="18" charset="0"/>
                <a:cs typeface="Times New Roman" panose="02020603050405020304" pitchFamily="18" charset="0"/>
              </a:rPr>
              <a:t>的元组构成的集合，记为：</a:t>
            </a:r>
            <a:endParaRPr lang="en-US" altLang="zh-CN" b="1" dirty="0">
              <a:latin typeface="Times New Roman" panose="02020603050405020304" pitchFamily="18" charset="0"/>
              <a:cs typeface="Times New Roman" panose="02020603050405020304" pitchFamily="18" charset="0"/>
            </a:endParaRPr>
          </a:p>
          <a:p>
            <a:pPr lvl="1"/>
            <a:endParaRPr lang="en-US" altLang="zh-CN" b="1" dirty="0">
              <a:latin typeface="Times New Roman" panose="02020603050405020304" pitchFamily="18" charset="0"/>
              <a:cs typeface="Times New Roman" panose="02020603050405020304" pitchFamily="18" charset="0"/>
            </a:endParaRPr>
          </a:p>
          <a:p>
            <a:pPr lvl="1"/>
            <a:endParaRPr lang="en-US" altLang="zh-CN" b="1" dirty="0">
              <a:latin typeface="Times New Roman" panose="02020603050405020304" pitchFamily="18" charset="0"/>
              <a:cs typeface="Times New Roman" panose="02020603050405020304" pitchFamily="18" charset="0"/>
            </a:endParaRPr>
          </a:p>
          <a:p>
            <a:pPr lvl="1"/>
            <a:endParaRPr lang="en-US" altLang="zh-CN" b="1" dirty="0">
              <a:latin typeface="Times New Roman" panose="02020603050405020304" pitchFamily="18" charset="0"/>
              <a:cs typeface="Times New Roman" panose="02020603050405020304" pitchFamily="18" charset="0"/>
            </a:endParaRPr>
          </a:p>
          <a:p>
            <a:pPr lvl="1"/>
            <a:endParaRPr lang="en-US" altLang="zh-CN" b="1" dirty="0">
              <a:latin typeface="Times New Roman" panose="02020603050405020304" pitchFamily="18" charset="0"/>
              <a:cs typeface="Times New Roman" panose="02020603050405020304" pitchFamily="18" charset="0"/>
            </a:endParaRPr>
          </a:p>
          <a:p>
            <a:pPr lvl="1"/>
            <a:endParaRPr lang="en-US" altLang="zh-CN" b="1" dirty="0">
              <a:latin typeface="Times New Roman" panose="02020603050405020304" pitchFamily="18" charset="0"/>
              <a:cs typeface="Times New Roman" panose="02020603050405020304" pitchFamily="18" charset="0"/>
            </a:endParaRPr>
          </a:p>
          <a:p>
            <a:pPr lvl="1"/>
            <a:r>
              <a:rPr lang="zh-CN" altLang="en-US" b="1" dirty="0">
                <a:latin typeface="Times New Roman" panose="02020603050405020304" pitchFamily="18" charset="0"/>
                <a:cs typeface="Times New Roman" panose="02020603050405020304" pitchFamily="18" charset="0"/>
              </a:rPr>
              <a:t>Ｒ与Ｓ必须是</a:t>
            </a:r>
            <a:r>
              <a:rPr lang="zh-CN" altLang="en-US" b="1" dirty="0">
                <a:solidFill>
                  <a:srgbClr val="FF0000"/>
                </a:solidFill>
                <a:latin typeface="Times New Roman" panose="02020603050405020304" pitchFamily="18" charset="0"/>
                <a:cs typeface="Times New Roman" panose="02020603050405020304" pitchFamily="18" charset="0"/>
              </a:rPr>
              <a:t>相容</a:t>
            </a:r>
            <a:r>
              <a:rPr lang="zh-CN" altLang="en-US" b="1" dirty="0">
                <a:latin typeface="Times New Roman" panose="02020603050405020304" pitchFamily="18" charset="0"/>
                <a:cs typeface="Times New Roman" panose="02020603050405020304" pitchFamily="18" charset="0"/>
              </a:rPr>
              <a:t>的</a:t>
            </a:r>
            <a:endParaRPr lang="en-US" altLang="zh-CN" b="1" dirty="0">
              <a:latin typeface="Times New Roman" panose="02020603050405020304" pitchFamily="18" charset="0"/>
              <a:cs typeface="Times New Roman" panose="02020603050405020304" pitchFamily="18" charset="0"/>
            </a:endParaRPr>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差运算</a:t>
            </a:r>
          </a:p>
        </p:txBody>
      </p:sp>
      <p:sp>
        <p:nvSpPr>
          <p:cNvPr id="15" name="Rectangle 12"/>
          <p:cNvSpPr>
            <a:spLocks noChangeArrowheads="1"/>
          </p:cNvSpPr>
          <p:nvPr/>
        </p:nvSpPr>
        <p:spPr bwMode="auto">
          <a:xfrm>
            <a:off x="1261461" y="2566714"/>
            <a:ext cx="6049963" cy="792163"/>
          </a:xfrm>
          <a:prstGeom prst="rect">
            <a:avLst/>
          </a:prstGeom>
          <a:solidFill>
            <a:srgbClr val="CCECFF"/>
          </a:solidFill>
          <a:ln w="9525">
            <a:solidFill>
              <a:schemeClr val="tx1"/>
            </a:solidFill>
            <a:miter lim="800000"/>
            <a:headEnd/>
            <a:tailEnd/>
          </a:ln>
          <a:effectLst/>
        </p:spPr>
        <p:txBody>
          <a:bodyPr wrap="none" anchor="ctr"/>
          <a:lstStyle/>
          <a:p>
            <a:pPr lvl="1" algn="ctr" eaLnBrk="0" hangingPunct="0">
              <a:spcBef>
                <a:spcPct val="20000"/>
              </a:spcBef>
              <a:buFont typeface="Wingdings" pitchFamily="2" charset="2"/>
              <a:buNone/>
            </a:pPr>
            <a:r>
              <a:rPr lang="en-US" altLang="zh-CN" sz="2800" b="1" dirty="0"/>
              <a:t>R</a:t>
            </a:r>
            <a:r>
              <a:rPr lang="en-US" altLang="zh-CN" sz="2800" b="1" dirty="0">
                <a:sym typeface="Symbol" pitchFamily="18" charset="2"/>
              </a:rPr>
              <a:t></a:t>
            </a:r>
            <a:r>
              <a:rPr lang="en-US" altLang="zh-CN" sz="2800" b="1" dirty="0"/>
              <a:t>S ={ t | t</a:t>
            </a:r>
            <a:r>
              <a:rPr lang="en-US" altLang="zh-CN" sz="2800" b="1" dirty="0">
                <a:sym typeface="Symbol" pitchFamily="18" charset="2"/>
              </a:rPr>
              <a:t></a:t>
            </a:r>
            <a:r>
              <a:rPr lang="en-US" altLang="zh-CN" sz="2800" b="1" dirty="0"/>
              <a:t>R </a:t>
            </a:r>
            <a:r>
              <a:rPr lang="en-US" altLang="zh-CN" sz="2800" b="1" dirty="0">
                <a:sym typeface="Symbol" pitchFamily="18" charset="2"/>
              </a:rPr>
              <a:t> </a:t>
            </a:r>
            <a:r>
              <a:rPr lang="en-US" altLang="zh-CN" sz="2800" b="1" dirty="0">
                <a:solidFill>
                  <a:srgbClr val="FF0000"/>
                </a:solidFill>
              </a:rPr>
              <a:t>t</a:t>
            </a:r>
            <a:r>
              <a:rPr lang="en-US" altLang="zh-CN" sz="2800" b="1" dirty="0">
                <a:solidFill>
                  <a:srgbClr val="FF0000"/>
                </a:solidFill>
                <a:sym typeface="Symbol" pitchFamily="18" charset="2"/>
              </a:rPr>
              <a:t></a:t>
            </a:r>
            <a:r>
              <a:rPr lang="en-US" altLang="zh-CN" sz="2800" b="1" dirty="0">
                <a:solidFill>
                  <a:srgbClr val="FF0000"/>
                </a:solidFill>
              </a:rPr>
              <a:t>S</a:t>
            </a:r>
            <a:r>
              <a:rPr lang="en-US" altLang="zh-CN" sz="2800" b="1" dirty="0"/>
              <a:t> }</a:t>
            </a:r>
            <a:endParaRPr lang="zh-CN" altLang="en-US" sz="28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9500"/>
            <a:ext cx="8308975" cy="4989513"/>
          </a:xfrm>
          <a:prstGeom prst="rect">
            <a:avLst/>
          </a:prstGeom>
        </p:spPr>
        <p:txBody>
          <a:bodyPr/>
          <a:lstStyle/>
          <a:p>
            <a:pPr lvl="1"/>
            <a:r>
              <a:rPr lang="zh-CN" altLang="en-US" b="1" dirty="0"/>
              <a:t>差运算：举例</a:t>
            </a:r>
            <a:endParaRPr lang="en-US" altLang="zh-CN" b="1" dirty="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差运算</a:t>
            </a:r>
          </a:p>
        </p:txBody>
      </p:sp>
      <p:graphicFrame>
        <p:nvGraphicFramePr>
          <p:cNvPr id="8" name="Group 6"/>
          <p:cNvGraphicFramePr>
            <a:graphicFrameLocks noGrp="1"/>
          </p:cNvGraphicFramePr>
          <p:nvPr/>
        </p:nvGraphicFramePr>
        <p:xfrm>
          <a:off x="323850" y="2060575"/>
          <a:ext cx="3816350" cy="1245041"/>
        </p:xfrm>
        <a:graphic>
          <a:graphicData uri="http://schemas.openxmlformats.org/drawingml/2006/table">
            <a:tbl>
              <a:tblPr/>
              <a:tblGrid>
                <a:gridCol w="865188">
                  <a:extLst>
                    <a:ext uri="{9D8B030D-6E8A-4147-A177-3AD203B41FA5}">
                      <a16:colId xmlns:a16="http://schemas.microsoft.com/office/drawing/2014/main" val="20000"/>
                    </a:ext>
                  </a:extLst>
                </a:gridCol>
                <a:gridCol w="646112">
                  <a:extLst>
                    <a:ext uri="{9D8B030D-6E8A-4147-A177-3AD203B41FA5}">
                      <a16:colId xmlns:a16="http://schemas.microsoft.com/office/drawing/2014/main" val="20001"/>
                    </a:ext>
                  </a:extLst>
                </a:gridCol>
                <a:gridCol w="576263">
                  <a:extLst>
                    <a:ext uri="{9D8B030D-6E8A-4147-A177-3AD203B41FA5}">
                      <a16:colId xmlns:a16="http://schemas.microsoft.com/office/drawing/2014/main" val="20002"/>
                    </a:ext>
                  </a:extLst>
                </a:gridCol>
                <a:gridCol w="576262">
                  <a:extLst>
                    <a:ext uri="{9D8B030D-6E8A-4147-A177-3AD203B41FA5}">
                      <a16:colId xmlns:a16="http://schemas.microsoft.com/office/drawing/2014/main" val="20003"/>
                    </a:ext>
                  </a:extLst>
                </a:gridCol>
                <a:gridCol w="1152525">
                  <a:extLst>
                    <a:ext uri="{9D8B030D-6E8A-4147-A177-3AD203B41FA5}">
                      <a16:colId xmlns:a16="http://schemas.microsoft.com/office/drawing/2014/main" val="20004"/>
                    </a:ext>
                  </a:extLst>
                </a:gridCol>
              </a:tblGrid>
              <a:tr h="3603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a:ln>
                            <a:noFill/>
                          </a:ln>
                          <a:solidFill>
                            <a:schemeClr val="tx1"/>
                          </a:solidFill>
                          <a:effectLst/>
                          <a:latin typeface="Arial" charset="0"/>
                          <a:ea typeface="楷体_GB2312" pitchFamily="49" charset="-122"/>
                        </a:rPr>
                        <a:t>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a:ln>
                            <a:noFill/>
                          </a:ln>
                          <a:solidFill>
                            <a:schemeClr val="tx1"/>
                          </a:solidFill>
                          <a:effectLst/>
                          <a:latin typeface="Arial" charset="0"/>
                          <a:ea typeface="楷体_GB2312" pitchFamily="49" charset="-122"/>
                        </a:rPr>
                        <a:t>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2575">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206001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金荣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24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500230241</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050">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206002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丁冬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21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301236542</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2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206003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唐雯</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女</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50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楷体_GB2312" pitchFamily="49" charset="-122"/>
                        </a:rPr>
                        <a:t>250413692 </a:t>
                      </a:r>
                      <a:endParaRPr kumimoji="0" lang="zh-CN" altLang="en-US" sz="1600" b="1" i="0" u="none" strike="noStrike" cap="none" normalizeH="0" baseline="0" dirty="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 name="Group 38"/>
          <p:cNvGraphicFramePr>
            <a:graphicFrameLocks noGrp="1"/>
          </p:cNvGraphicFramePr>
          <p:nvPr/>
        </p:nvGraphicFramePr>
        <p:xfrm>
          <a:off x="323850" y="4437063"/>
          <a:ext cx="3816350" cy="1036638"/>
        </p:xfrm>
        <a:graphic>
          <a:graphicData uri="http://schemas.openxmlformats.org/drawingml/2006/table">
            <a:tbl>
              <a:tblPr/>
              <a:tblGrid>
                <a:gridCol w="790575">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576263">
                  <a:extLst>
                    <a:ext uri="{9D8B030D-6E8A-4147-A177-3AD203B41FA5}">
                      <a16:colId xmlns:a16="http://schemas.microsoft.com/office/drawing/2014/main" val="20002"/>
                    </a:ext>
                  </a:extLst>
                </a:gridCol>
                <a:gridCol w="576262">
                  <a:extLst>
                    <a:ext uri="{9D8B030D-6E8A-4147-A177-3AD203B41FA5}">
                      <a16:colId xmlns:a16="http://schemas.microsoft.com/office/drawing/2014/main" val="20003"/>
                    </a:ext>
                  </a:extLst>
                </a:gridCol>
                <a:gridCol w="1152525">
                  <a:extLst>
                    <a:ext uri="{9D8B030D-6E8A-4147-A177-3AD203B41FA5}">
                      <a16:colId xmlns:a16="http://schemas.microsoft.com/office/drawing/2014/main" val="20004"/>
                    </a:ext>
                  </a:extLst>
                </a:gridCol>
              </a:tblGrid>
              <a:tr h="403225">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22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206004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李华林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男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65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111425255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1150">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206003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唐雯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女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50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楷体_GB2312" pitchFamily="49" charset="-122"/>
                        </a:rPr>
                        <a:t>250413692 </a:t>
                      </a:r>
                      <a:endParaRPr kumimoji="0" lang="zh-CN" altLang="en-US" sz="1600" b="1" i="0" u="none" strike="noStrike" cap="none" normalizeH="0" baseline="0" dirty="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 name="Text Box 68"/>
          <p:cNvSpPr txBox="1">
            <a:spLocks noChangeArrowheads="1"/>
          </p:cNvSpPr>
          <p:nvPr/>
        </p:nvSpPr>
        <p:spPr bwMode="auto">
          <a:xfrm flipH="1">
            <a:off x="1908175" y="3429000"/>
            <a:ext cx="558800" cy="366713"/>
          </a:xfrm>
          <a:prstGeom prst="rect">
            <a:avLst/>
          </a:prstGeom>
          <a:noFill/>
          <a:ln w="9525">
            <a:noFill/>
            <a:miter lim="800000"/>
            <a:headEnd/>
            <a:tailEnd/>
          </a:ln>
          <a:effectLst/>
        </p:spPr>
        <p:txBody>
          <a:bodyPr>
            <a:spAutoFit/>
          </a:bodyPr>
          <a:lstStyle/>
          <a:p>
            <a:pPr>
              <a:spcBef>
                <a:spcPct val="50000"/>
              </a:spcBef>
            </a:pPr>
            <a:r>
              <a:rPr lang="en-US" altLang="zh-CN" b="1" i="1" dirty="0"/>
              <a:t>R</a:t>
            </a:r>
            <a:r>
              <a:rPr lang="en-US" altLang="zh-CN" b="1" dirty="0"/>
              <a:t>1</a:t>
            </a:r>
            <a:endParaRPr lang="zh-CN" altLang="en-US" b="1" dirty="0"/>
          </a:p>
        </p:txBody>
      </p:sp>
      <p:sp>
        <p:nvSpPr>
          <p:cNvPr id="11" name="Text Box 69"/>
          <p:cNvSpPr txBox="1">
            <a:spLocks noChangeArrowheads="1"/>
          </p:cNvSpPr>
          <p:nvPr/>
        </p:nvSpPr>
        <p:spPr bwMode="auto">
          <a:xfrm flipH="1">
            <a:off x="1835150" y="5589588"/>
            <a:ext cx="558800" cy="366712"/>
          </a:xfrm>
          <a:prstGeom prst="rect">
            <a:avLst/>
          </a:prstGeom>
          <a:noFill/>
          <a:ln w="9525">
            <a:noFill/>
            <a:miter lim="800000"/>
            <a:headEnd/>
            <a:tailEnd/>
          </a:ln>
          <a:effectLst/>
        </p:spPr>
        <p:txBody>
          <a:bodyPr>
            <a:spAutoFit/>
          </a:bodyPr>
          <a:lstStyle/>
          <a:p>
            <a:pPr>
              <a:spcBef>
                <a:spcPct val="50000"/>
              </a:spcBef>
            </a:pPr>
            <a:r>
              <a:rPr lang="en-US" altLang="zh-CN" b="1" i="1" dirty="0">
                <a:latin typeface="Times New Roman" panose="02020603050405020304" pitchFamily="18" charset="0"/>
                <a:cs typeface="Times New Roman" panose="02020603050405020304" pitchFamily="18" charset="0"/>
              </a:rPr>
              <a:t>R</a:t>
            </a:r>
            <a:r>
              <a:rPr lang="en-US" altLang="zh-CN" b="1" dirty="0">
                <a:latin typeface="Times New Roman" panose="02020603050405020304" pitchFamily="18" charset="0"/>
                <a:cs typeface="Times New Roman" panose="02020603050405020304" pitchFamily="18" charset="0"/>
              </a:rPr>
              <a:t>2</a:t>
            </a:r>
            <a:endParaRPr lang="zh-CN" altLang="en-US" b="1" dirty="0">
              <a:latin typeface="Times New Roman" panose="02020603050405020304" pitchFamily="18" charset="0"/>
              <a:cs typeface="Times New Roman" panose="02020603050405020304" pitchFamily="18" charset="0"/>
            </a:endParaRPr>
          </a:p>
        </p:txBody>
      </p:sp>
      <p:sp>
        <p:nvSpPr>
          <p:cNvPr id="12" name="Line 70"/>
          <p:cNvSpPr>
            <a:spLocks noChangeShapeType="1"/>
          </p:cNvSpPr>
          <p:nvPr/>
        </p:nvSpPr>
        <p:spPr bwMode="auto">
          <a:xfrm>
            <a:off x="4356100" y="1557338"/>
            <a:ext cx="0" cy="4679950"/>
          </a:xfrm>
          <a:prstGeom prst="line">
            <a:avLst/>
          </a:prstGeom>
          <a:noFill/>
          <a:ln w="57150">
            <a:solidFill>
              <a:srgbClr val="FF3300"/>
            </a:solidFill>
            <a:round/>
            <a:headEnd/>
            <a:tailEnd/>
          </a:ln>
          <a:effectLst/>
        </p:spPr>
        <p:txBody>
          <a:bodyPr/>
          <a:lstStyle/>
          <a:p>
            <a:endParaRPr lang="zh-CN" altLang="en-US"/>
          </a:p>
        </p:txBody>
      </p:sp>
      <p:graphicFrame>
        <p:nvGraphicFramePr>
          <p:cNvPr id="15" name="Group 110"/>
          <p:cNvGraphicFramePr>
            <a:graphicFrameLocks noGrp="1"/>
          </p:cNvGraphicFramePr>
          <p:nvPr/>
        </p:nvGraphicFramePr>
        <p:xfrm>
          <a:off x="4859338" y="2924175"/>
          <a:ext cx="3816350" cy="922778"/>
        </p:xfrm>
        <a:graphic>
          <a:graphicData uri="http://schemas.openxmlformats.org/drawingml/2006/table">
            <a:tbl>
              <a:tblPr/>
              <a:tblGrid>
                <a:gridCol w="865187">
                  <a:extLst>
                    <a:ext uri="{9D8B030D-6E8A-4147-A177-3AD203B41FA5}">
                      <a16:colId xmlns:a16="http://schemas.microsoft.com/office/drawing/2014/main" val="20000"/>
                    </a:ext>
                  </a:extLst>
                </a:gridCol>
                <a:gridCol w="646113">
                  <a:extLst>
                    <a:ext uri="{9D8B030D-6E8A-4147-A177-3AD203B41FA5}">
                      <a16:colId xmlns:a16="http://schemas.microsoft.com/office/drawing/2014/main" val="20001"/>
                    </a:ext>
                  </a:extLst>
                </a:gridCol>
                <a:gridCol w="576262">
                  <a:extLst>
                    <a:ext uri="{9D8B030D-6E8A-4147-A177-3AD203B41FA5}">
                      <a16:colId xmlns:a16="http://schemas.microsoft.com/office/drawing/2014/main" val="20002"/>
                    </a:ext>
                  </a:extLst>
                </a:gridCol>
                <a:gridCol w="576263">
                  <a:extLst>
                    <a:ext uri="{9D8B030D-6E8A-4147-A177-3AD203B41FA5}">
                      <a16:colId xmlns:a16="http://schemas.microsoft.com/office/drawing/2014/main" val="20003"/>
                    </a:ext>
                  </a:extLst>
                </a:gridCol>
                <a:gridCol w="1152525">
                  <a:extLst>
                    <a:ext uri="{9D8B030D-6E8A-4147-A177-3AD203B41FA5}">
                      <a16:colId xmlns:a16="http://schemas.microsoft.com/office/drawing/2014/main" val="20004"/>
                    </a:ext>
                  </a:extLst>
                </a:gridCol>
              </a:tblGrid>
              <a:tr h="3603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a:ln>
                            <a:noFill/>
                          </a:ln>
                          <a:solidFill>
                            <a:schemeClr val="tx1"/>
                          </a:solidFill>
                          <a:effectLst/>
                          <a:latin typeface="Arial" charset="0"/>
                          <a:ea typeface="楷体_GB2312" pitchFamily="49" charset="-122"/>
                        </a:rPr>
                        <a:t>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2575">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206001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金荣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24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500230241</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050">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206002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丁冬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21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301236542</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6" name="Text Box 109"/>
          <p:cNvSpPr txBox="1">
            <a:spLocks noChangeArrowheads="1"/>
          </p:cNvSpPr>
          <p:nvPr/>
        </p:nvSpPr>
        <p:spPr bwMode="auto">
          <a:xfrm flipH="1">
            <a:off x="5867400" y="2349500"/>
            <a:ext cx="1439863" cy="366713"/>
          </a:xfrm>
          <a:prstGeom prst="rect">
            <a:avLst/>
          </a:prstGeom>
          <a:noFill/>
          <a:ln w="9525">
            <a:noFill/>
            <a:miter lim="800000"/>
            <a:headEnd/>
            <a:tailEnd/>
          </a:ln>
          <a:effectLst/>
        </p:spPr>
        <p:txBody>
          <a:bodyPr>
            <a:spAutoFit/>
          </a:bodyPr>
          <a:lstStyle/>
          <a:p>
            <a:pPr>
              <a:spcBef>
                <a:spcPct val="50000"/>
              </a:spcBef>
            </a:pPr>
            <a:r>
              <a:rPr lang="en-US" altLang="zh-CN" b="1" i="1" dirty="0"/>
              <a:t>R1 </a:t>
            </a:r>
            <a:r>
              <a:rPr lang="zh-CN" altLang="en-US" b="1" dirty="0"/>
              <a:t>－ </a:t>
            </a:r>
            <a:r>
              <a:rPr lang="en-US" altLang="zh-CN" b="1" i="1" dirty="0"/>
              <a:t>R</a:t>
            </a:r>
            <a:r>
              <a:rPr lang="en-US" altLang="zh-CN" b="1" dirty="0"/>
              <a:t>2</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9500"/>
            <a:ext cx="8308975" cy="4989513"/>
          </a:xfrm>
          <a:prstGeom prst="rect">
            <a:avLst/>
          </a:prstGeom>
        </p:spPr>
        <p:txBody>
          <a:bodyPr/>
          <a:lstStyle/>
          <a:p>
            <a:pPr lvl="1"/>
            <a:r>
              <a:rPr lang="zh-CN" altLang="en-US" b="1" dirty="0">
                <a:latin typeface="Times New Roman" panose="02020603050405020304" pitchFamily="18" charset="0"/>
                <a:cs typeface="Times New Roman" panose="02020603050405020304" pitchFamily="18" charset="0"/>
              </a:rPr>
              <a:t>交运算：关系</a:t>
            </a:r>
            <a:r>
              <a:rPr lang="en-US" altLang="zh-CN" b="1" i="1" dirty="0">
                <a:latin typeface="Times New Roman" panose="02020603050405020304" pitchFamily="18" charset="0"/>
                <a:cs typeface="Times New Roman" panose="02020603050405020304" pitchFamily="18" charset="0"/>
              </a:rPr>
              <a:t>R</a:t>
            </a:r>
            <a:r>
              <a:rPr lang="zh-CN" altLang="en-US" b="1" dirty="0">
                <a:latin typeface="Times New Roman" panose="02020603050405020304" pitchFamily="18" charset="0"/>
                <a:cs typeface="Times New Roman" panose="02020603050405020304" pitchFamily="18" charset="0"/>
              </a:rPr>
              <a:t>和</a:t>
            </a:r>
            <a:r>
              <a:rPr lang="en-US" altLang="zh-CN" b="1" i="1" dirty="0">
                <a:latin typeface="Times New Roman" panose="02020603050405020304" pitchFamily="18" charset="0"/>
                <a:cs typeface="Times New Roman" panose="02020603050405020304" pitchFamily="18" charset="0"/>
              </a:rPr>
              <a:t>S</a:t>
            </a:r>
            <a:r>
              <a:rPr lang="zh-CN" altLang="en-US" b="1" dirty="0">
                <a:latin typeface="Times New Roman" panose="02020603050405020304" pitchFamily="18" charset="0"/>
                <a:cs typeface="Times New Roman" panose="02020603050405020304" pitchFamily="18" charset="0"/>
              </a:rPr>
              <a:t>的交运算结果仍为</a:t>
            </a:r>
            <a:r>
              <a:rPr lang="en-US" altLang="zh-CN" b="1" i="1" dirty="0">
                <a:latin typeface="Times New Roman" panose="02020603050405020304" pitchFamily="18" charset="0"/>
                <a:cs typeface="Times New Roman" panose="02020603050405020304" pitchFamily="18" charset="0"/>
              </a:rPr>
              <a:t>n</a:t>
            </a:r>
            <a:r>
              <a:rPr lang="zh-CN" altLang="en-US" b="1" dirty="0">
                <a:latin typeface="Times New Roman" panose="02020603050405020304" pitchFamily="18" charset="0"/>
                <a:cs typeface="Times New Roman" panose="02020603050405020304" pitchFamily="18" charset="0"/>
              </a:rPr>
              <a:t>目关系，由既属于</a:t>
            </a:r>
            <a:r>
              <a:rPr lang="en-US" altLang="zh-CN" b="1" i="1" dirty="0">
                <a:latin typeface="Times New Roman" panose="02020603050405020304" pitchFamily="18" charset="0"/>
                <a:cs typeface="Times New Roman" panose="02020603050405020304" pitchFamily="18" charset="0"/>
              </a:rPr>
              <a:t>R</a:t>
            </a:r>
            <a:r>
              <a:rPr lang="zh-CN" altLang="en-US" b="1" dirty="0">
                <a:latin typeface="Times New Roman" panose="02020603050405020304" pitchFamily="18" charset="0"/>
                <a:cs typeface="Times New Roman" panose="02020603050405020304" pitchFamily="18" charset="0"/>
              </a:rPr>
              <a:t>又属于</a:t>
            </a:r>
            <a:r>
              <a:rPr lang="en-US" altLang="zh-CN" b="1" i="1" dirty="0">
                <a:latin typeface="Times New Roman" panose="02020603050405020304" pitchFamily="18" charset="0"/>
                <a:cs typeface="Times New Roman" panose="02020603050405020304" pitchFamily="18" charset="0"/>
              </a:rPr>
              <a:t>S</a:t>
            </a:r>
            <a:r>
              <a:rPr lang="zh-CN" altLang="en-US" b="1" dirty="0">
                <a:latin typeface="Times New Roman" panose="02020603050405020304" pitchFamily="18" charset="0"/>
                <a:cs typeface="Times New Roman" panose="02020603050405020304" pitchFamily="18" charset="0"/>
              </a:rPr>
              <a:t>的元组组成，记为：</a:t>
            </a:r>
            <a:endParaRPr lang="en-US" altLang="zh-CN" b="1" dirty="0">
              <a:latin typeface="Times New Roman" panose="02020603050405020304" pitchFamily="18" charset="0"/>
              <a:cs typeface="Times New Roman" panose="02020603050405020304" pitchFamily="18" charset="0"/>
            </a:endParaRPr>
          </a:p>
          <a:p>
            <a:pPr lvl="1"/>
            <a:endParaRPr lang="en-US" altLang="zh-CN" b="1" dirty="0">
              <a:latin typeface="Times New Roman" panose="02020603050405020304" pitchFamily="18" charset="0"/>
              <a:cs typeface="Times New Roman" panose="02020603050405020304" pitchFamily="18" charset="0"/>
            </a:endParaRPr>
          </a:p>
          <a:p>
            <a:pPr lvl="1"/>
            <a:endParaRPr lang="en-US" altLang="zh-CN" b="1" dirty="0">
              <a:latin typeface="Times New Roman" panose="02020603050405020304" pitchFamily="18" charset="0"/>
              <a:cs typeface="Times New Roman" panose="02020603050405020304" pitchFamily="18" charset="0"/>
            </a:endParaRPr>
          </a:p>
          <a:p>
            <a:pPr lvl="1"/>
            <a:endParaRPr lang="en-US" altLang="zh-CN" b="1" dirty="0">
              <a:latin typeface="Times New Roman" panose="02020603050405020304" pitchFamily="18" charset="0"/>
              <a:cs typeface="Times New Roman" panose="02020603050405020304" pitchFamily="18" charset="0"/>
            </a:endParaRPr>
          </a:p>
          <a:p>
            <a:pPr lvl="1">
              <a:lnSpc>
                <a:spcPct val="120000"/>
              </a:lnSpc>
            </a:pPr>
            <a:r>
              <a:rPr lang="zh-CN" altLang="en-US" b="1" dirty="0">
                <a:latin typeface="Times New Roman" panose="02020603050405020304" pitchFamily="18" charset="0"/>
                <a:cs typeface="Times New Roman" panose="02020603050405020304" pitchFamily="18" charset="0"/>
              </a:rPr>
              <a:t>关系的交可以用差来表示，即：</a:t>
            </a:r>
          </a:p>
          <a:p>
            <a:pPr lvl="1" algn="ctr">
              <a:buNone/>
            </a:pPr>
            <a:r>
              <a:rPr lang="en-US" altLang="zh-CN" b="1" dirty="0">
                <a:latin typeface="Times New Roman" panose="02020603050405020304" pitchFamily="18" charset="0"/>
                <a:cs typeface="Times New Roman" panose="02020603050405020304" pitchFamily="18" charset="0"/>
              </a:rPr>
              <a:t>R</a:t>
            </a:r>
            <a:r>
              <a:rPr lang="en-US" altLang="zh-CN" b="1" dirty="0">
                <a:latin typeface="Times New Roman" panose="02020603050405020304" pitchFamily="18" charset="0"/>
                <a:cs typeface="Times New Roman" panose="02020603050405020304" pitchFamily="18" charset="0"/>
                <a:sym typeface="Symbol" pitchFamily="18" charset="2"/>
              </a:rPr>
              <a:t></a:t>
            </a:r>
            <a:r>
              <a:rPr lang="en-US" altLang="zh-CN" b="1" dirty="0">
                <a:latin typeface="Times New Roman" panose="02020603050405020304" pitchFamily="18" charset="0"/>
                <a:cs typeface="Times New Roman" panose="02020603050405020304" pitchFamily="18" charset="0"/>
              </a:rPr>
              <a:t>S = R </a:t>
            </a:r>
            <a:r>
              <a:rPr lang="en-US" altLang="zh-CN" b="1" dirty="0">
                <a:latin typeface="Times New Roman" panose="02020603050405020304" pitchFamily="18" charset="0"/>
                <a:cs typeface="Times New Roman" panose="02020603050405020304" pitchFamily="18" charset="0"/>
                <a:sym typeface="Symbol" pitchFamily="18" charset="2"/>
              </a:rPr>
              <a:t></a:t>
            </a:r>
            <a:r>
              <a:rPr lang="en-US" altLang="zh-CN" b="1" dirty="0">
                <a:latin typeface="Times New Roman" panose="02020603050405020304" pitchFamily="18" charset="0"/>
                <a:cs typeface="Times New Roman" panose="02020603050405020304" pitchFamily="18" charset="0"/>
              </a:rPr>
              <a:t> (R </a:t>
            </a:r>
            <a:r>
              <a:rPr lang="en-US" altLang="zh-CN" b="1" dirty="0">
                <a:latin typeface="Times New Roman" panose="02020603050405020304" pitchFamily="18" charset="0"/>
                <a:cs typeface="Times New Roman" panose="02020603050405020304" pitchFamily="18" charset="0"/>
                <a:sym typeface="Symbol" pitchFamily="18" charset="2"/>
              </a:rPr>
              <a:t></a:t>
            </a:r>
            <a:r>
              <a:rPr lang="en-US" altLang="zh-CN" b="1" dirty="0">
                <a:latin typeface="Times New Roman" panose="02020603050405020304" pitchFamily="18" charset="0"/>
                <a:cs typeface="Times New Roman" panose="02020603050405020304" pitchFamily="18" charset="0"/>
              </a:rPr>
              <a:t> S) </a:t>
            </a:r>
          </a:p>
          <a:p>
            <a:pPr lvl="1" algn="ctr">
              <a:buNone/>
            </a:pPr>
            <a:r>
              <a:rPr lang="en-US" altLang="zh-CN" b="1" dirty="0">
                <a:latin typeface="Times New Roman" panose="02020603050405020304" pitchFamily="18" charset="0"/>
                <a:cs typeface="Times New Roman" panose="02020603050405020304" pitchFamily="18" charset="0"/>
              </a:rPr>
              <a:t>    = S </a:t>
            </a:r>
            <a:r>
              <a:rPr lang="en-US" altLang="zh-CN" b="1" dirty="0">
                <a:latin typeface="Times New Roman" panose="02020603050405020304" pitchFamily="18" charset="0"/>
                <a:cs typeface="Times New Roman" panose="02020603050405020304" pitchFamily="18" charset="0"/>
                <a:sym typeface="Symbol" pitchFamily="18" charset="2"/>
              </a:rPr>
              <a:t></a:t>
            </a:r>
            <a:r>
              <a:rPr lang="en-US" altLang="zh-CN" b="1" dirty="0">
                <a:latin typeface="Times New Roman" panose="02020603050405020304" pitchFamily="18" charset="0"/>
                <a:cs typeface="Times New Roman" panose="02020603050405020304" pitchFamily="18" charset="0"/>
              </a:rPr>
              <a:t> (S </a:t>
            </a:r>
            <a:r>
              <a:rPr lang="en-US" altLang="zh-CN" b="1" dirty="0">
                <a:latin typeface="Times New Roman" panose="02020603050405020304" pitchFamily="18" charset="0"/>
                <a:cs typeface="Times New Roman" panose="02020603050405020304" pitchFamily="18" charset="0"/>
                <a:sym typeface="Symbol" pitchFamily="18" charset="2"/>
              </a:rPr>
              <a:t></a:t>
            </a:r>
            <a:r>
              <a:rPr lang="en-US" altLang="zh-CN" b="1" dirty="0">
                <a:latin typeface="Times New Roman" panose="02020603050405020304" pitchFamily="18" charset="0"/>
                <a:cs typeface="Times New Roman" panose="02020603050405020304" pitchFamily="18" charset="0"/>
              </a:rPr>
              <a:t> R)</a:t>
            </a:r>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交运算</a:t>
            </a:r>
          </a:p>
        </p:txBody>
      </p:sp>
      <p:sp>
        <p:nvSpPr>
          <p:cNvPr id="7" name="Rectangle 12"/>
          <p:cNvSpPr>
            <a:spLocks noChangeArrowheads="1"/>
          </p:cNvSpPr>
          <p:nvPr/>
        </p:nvSpPr>
        <p:spPr bwMode="auto">
          <a:xfrm>
            <a:off x="1484751" y="2200221"/>
            <a:ext cx="6049962" cy="792162"/>
          </a:xfrm>
          <a:prstGeom prst="rect">
            <a:avLst/>
          </a:prstGeom>
          <a:solidFill>
            <a:srgbClr val="CCECFF"/>
          </a:solidFill>
          <a:ln w="9525">
            <a:solidFill>
              <a:schemeClr val="tx1"/>
            </a:solidFill>
            <a:miter lim="800000"/>
            <a:headEnd/>
            <a:tailEnd/>
          </a:ln>
          <a:effectLst/>
        </p:spPr>
        <p:txBody>
          <a:bodyPr wrap="none" anchor="ctr"/>
          <a:lstStyle/>
          <a:p>
            <a:pPr lvl="1" algn="ctr" eaLnBrk="0" hangingPunct="0">
              <a:spcBef>
                <a:spcPct val="20000"/>
              </a:spcBef>
              <a:buFont typeface="Wingdings" pitchFamily="2" charset="2"/>
              <a:buNone/>
            </a:pPr>
            <a:r>
              <a:rPr lang="en-US" altLang="zh-CN" sz="2800" b="1" dirty="0"/>
              <a:t>R</a:t>
            </a:r>
            <a:r>
              <a:rPr lang="en-US" altLang="zh-CN" sz="2800" b="1" dirty="0">
                <a:sym typeface="Symbol" pitchFamily="18" charset="2"/>
              </a:rPr>
              <a:t></a:t>
            </a:r>
            <a:r>
              <a:rPr lang="en-US" altLang="zh-CN" sz="2800" b="1" dirty="0"/>
              <a:t>S ={ t | t</a:t>
            </a:r>
            <a:r>
              <a:rPr lang="en-US" altLang="zh-CN" sz="2800" b="1" dirty="0">
                <a:sym typeface="Symbol" pitchFamily="18" charset="2"/>
              </a:rPr>
              <a:t></a:t>
            </a:r>
            <a:r>
              <a:rPr lang="en-US" altLang="zh-CN" sz="2800" b="1" dirty="0"/>
              <a:t>R </a:t>
            </a:r>
            <a:r>
              <a:rPr lang="en-US" altLang="zh-CN" sz="2800" b="1" dirty="0">
                <a:solidFill>
                  <a:srgbClr val="FF0000"/>
                </a:solidFill>
                <a:sym typeface="Symbol" pitchFamily="18" charset="2"/>
              </a:rPr>
              <a:t></a:t>
            </a:r>
            <a:r>
              <a:rPr lang="en-US" altLang="zh-CN" sz="2800" b="1" dirty="0">
                <a:sym typeface="Symbol" pitchFamily="18" charset="2"/>
              </a:rPr>
              <a:t> </a:t>
            </a:r>
            <a:r>
              <a:rPr lang="en-US" altLang="zh-CN" sz="2800" b="1" dirty="0"/>
              <a:t>t</a:t>
            </a:r>
            <a:r>
              <a:rPr lang="en-US" altLang="zh-CN" sz="2800" b="1" dirty="0">
                <a:sym typeface="Symbol" pitchFamily="18" charset="2"/>
              </a:rPr>
              <a:t></a:t>
            </a:r>
            <a:r>
              <a:rPr lang="en-US" altLang="zh-CN" sz="2800" b="1" dirty="0"/>
              <a:t>S }</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9500"/>
            <a:ext cx="8308975" cy="4989513"/>
          </a:xfrm>
          <a:prstGeom prst="rect">
            <a:avLst/>
          </a:prstGeom>
        </p:spPr>
        <p:txBody>
          <a:bodyPr/>
          <a:lstStyle/>
          <a:p>
            <a:pPr lvl="1"/>
            <a:r>
              <a:rPr lang="zh-CN" altLang="en-US" b="1" dirty="0"/>
              <a:t>交运算：举例</a:t>
            </a:r>
            <a:endParaRPr lang="en-US" altLang="zh-CN" b="1" dirty="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交运算</a:t>
            </a:r>
          </a:p>
        </p:txBody>
      </p:sp>
      <p:graphicFrame>
        <p:nvGraphicFramePr>
          <p:cNvPr id="8" name="Group 6"/>
          <p:cNvGraphicFramePr>
            <a:graphicFrameLocks noGrp="1"/>
          </p:cNvGraphicFramePr>
          <p:nvPr/>
        </p:nvGraphicFramePr>
        <p:xfrm>
          <a:off x="323850" y="2060575"/>
          <a:ext cx="3816350" cy="1245041"/>
        </p:xfrm>
        <a:graphic>
          <a:graphicData uri="http://schemas.openxmlformats.org/drawingml/2006/table">
            <a:tbl>
              <a:tblPr/>
              <a:tblGrid>
                <a:gridCol w="865188">
                  <a:extLst>
                    <a:ext uri="{9D8B030D-6E8A-4147-A177-3AD203B41FA5}">
                      <a16:colId xmlns:a16="http://schemas.microsoft.com/office/drawing/2014/main" val="20000"/>
                    </a:ext>
                  </a:extLst>
                </a:gridCol>
                <a:gridCol w="646112">
                  <a:extLst>
                    <a:ext uri="{9D8B030D-6E8A-4147-A177-3AD203B41FA5}">
                      <a16:colId xmlns:a16="http://schemas.microsoft.com/office/drawing/2014/main" val="20001"/>
                    </a:ext>
                  </a:extLst>
                </a:gridCol>
                <a:gridCol w="576263">
                  <a:extLst>
                    <a:ext uri="{9D8B030D-6E8A-4147-A177-3AD203B41FA5}">
                      <a16:colId xmlns:a16="http://schemas.microsoft.com/office/drawing/2014/main" val="20002"/>
                    </a:ext>
                  </a:extLst>
                </a:gridCol>
                <a:gridCol w="576262">
                  <a:extLst>
                    <a:ext uri="{9D8B030D-6E8A-4147-A177-3AD203B41FA5}">
                      <a16:colId xmlns:a16="http://schemas.microsoft.com/office/drawing/2014/main" val="20003"/>
                    </a:ext>
                  </a:extLst>
                </a:gridCol>
                <a:gridCol w="1152525">
                  <a:extLst>
                    <a:ext uri="{9D8B030D-6E8A-4147-A177-3AD203B41FA5}">
                      <a16:colId xmlns:a16="http://schemas.microsoft.com/office/drawing/2014/main" val="20004"/>
                    </a:ext>
                  </a:extLst>
                </a:gridCol>
              </a:tblGrid>
              <a:tr h="3603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2575">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206001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金荣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24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500230241</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050">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206002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丁冬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21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301236542</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2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206003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唐雯</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女</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50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楷体_GB2312" pitchFamily="49" charset="-122"/>
                        </a:rPr>
                        <a:t>250413692 </a:t>
                      </a:r>
                      <a:endParaRPr kumimoji="0" lang="zh-CN" altLang="en-US" sz="1600" b="1" i="0" u="none" strike="noStrike" cap="none" normalizeH="0" baseline="0" dirty="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9" name="Group 38"/>
          <p:cNvGraphicFramePr>
            <a:graphicFrameLocks noGrp="1"/>
          </p:cNvGraphicFramePr>
          <p:nvPr/>
        </p:nvGraphicFramePr>
        <p:xfrm>
          <a:off x="323850" y="4437063"/>
          <a:ext cx="3816350" cy="1036638"/>
        </p:xfrm>
        <a:graphic>
          <a:graphicData uri="http://schemas.openxmlformats.org/drawingml/2006/table">
            <a:tbl>
              <a:tblPr/>
              <a:tblGrid>
                <a:gridCol w="790575">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576263">
                  <a:extLst>
                    <a:ext uri="{9D8B030D-6E8A-4147-A177-3AD203B41FA5}">
                      <a16:colId xmlns:a16="http://schemas.microsoft.com/office/drawing/2014/main" val="20002"/>
                    </a:ext>
                  </a:extLst>
                </a:gridCol>
                <a:gridCol w="576262">
                  <a:extLst>
                    <a:ext uri="{9D8B030D-6E8A-4147-A177-3AD203B41FA5}">
                      <a16:colId xmlns:a16="http://schemas.microsoft.com/office/drawing/2014/main" val="20003"/>
                    </a:ext>
                  </a:extLst>
                </a:gridCol>
                <a:gridCol w="1152525">
                  <a:extLst>
                    <a:ext uri="{9D8B030D-6E8A-4147-A177-3AD203B41FA5}">
                      <a16:colId xmlns:a16="http://schemas.microsoft.com/office/drawing/2014/main" val="20004"/>
                    </a:ext>
                  </a:extLst>
                </a:gridCol>
              </a:tblGrid>
              <a:tr h="403225">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22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206004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李华林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男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65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111425255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1150">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206003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唐雯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女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50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楷体_GB2312" pitchFamily="49" charset="-122"/>
                        </a:rPr>
                        <a:t>250413692 </a:t>
                      </a:r>
                      <a:endParaRPr kumimoji="0" lang="zh-CN" altLang="en-US" sz="1600" b="1" i="0" u="none" strike="noStrike" cap="none" normalizeH="0" baseline="0" dirty="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 name="Text Box 68"/>
          <p:cNvSpPr txBox="1">
            <a:spLocks noChangeArrowheads="1"/>
          </p:cNvSpPr>
          <p:nvPr/>
        </p:nvSpPr>
        <p:spPr bwMode="auto">
          <a:xfrm flipH="1">
            <a:off x="1908175" y="3429000"/>
            <a:ext cx="558800" cy="366713"/>
          </a:xfrm>
          <a:prstGeom prst="rect">
            <a:avLst/>
          </a:prstGeom>
          <a:noFill/>
          <a:ln w="9525">
            <a:noFill/>
            <a:miter lim="800000"/>
            <a:headEnd/>
            <a:tailEnd/>
          </a:ln>
          <a:effectLst/>
        </p:spPr>
        <p:txBody>
          <a:bodyPr>
            <a:spAutoFit/>
          </a:bodyPr>
          <a:lstStyle/>
          <a:p>
            <a:pPr>
              <a:spcBef>
                <a:spcPct val="50000"/>
              </a:spcBef>
            </a:pPr>
            <a:r>
              <a:rPr lang="en-US" altLang="zh-CN" b="1" i="1" dirty="0"/>
              <a:t>R</a:t>
            </a:r>
            <a:r>
              <a:rPr lang="en-US" altLang="zh-CN" b="1" dirty="0"/>
              <a:t>1</a:t>
            </a:r>
            <a:endParaRPr lang="zh-CN" altLang="en-US" b="1" dirty="0"/>
          </a:p>
        </p:txBody>
      </p:sp>
      <p:sp>
        <p:nvSpPr>
          <p:cNvPr id="11" name="Text Box 69"/>
          <p:cNvSpPr txBox="1">
            <a:spLocks noChangeArrowheads="1"/>
          </p:cNvSpPr>
          <p:nvPr/>
        </p:nvSpPr>
        <p:spPr bwMode="auto">
          <a:xfrm flipH="1">
            <a:off x="1835150" y="5589588"/>
            <a:ext cx="558800" cy="366712"/>
          </a:xfrm>
          <a:prstGeom prst="rect">
            <a:avLst/>
          </a:prstGeom>
          <a:noFill/>
          <a:ln w="9525">
            <a:noFill/>
            <a:miter lim="800000"/>
            <a:headEnd/>
            <a:tailEnd/>
          </a:ln>
          <a:effectLst/>
        </p:spPr>
        <p:txBody>
          <a:bodyPr>
            <a:spAutoFit/>
          </a:bodyPr>
          <a:lstStyle/>
          <a:p>
            <a:pPr>
              <a:spcBef>
                <a:spcPct val="50000"/>
              </a:spcBef>
            </a:pPr>
            <a:r>
              <a:rPr lang="en-US" altLang="zh-CN" b="1" i="1" dirty="0"/>
              <a:t>R</a:t>
            </a:r>
            <a:r>
              <a:rPr lang="en-US" altLang="zh-CN" b="1" dirty="0"/>
              <a:t>2</a:t>
            </a:r>
            <a:endParaRPr lang="zh-CN" altLang="en-US" b="1" dirty="0"/>
          </a:p>
        </p:txBody>
      </p:sp>
      <p:sp>
        <p:nvSpPr>
          <p:cNvPr id="12" name="Line 70"/>
          <p:cNvSpPr>
            <a:spLocks noChangeShapeType="1"/>
          </p:cNvSpPr>
          <p:nvPr/>
        </p:nvSpPr>
        <p:spPr bwMode="auto">
          <a:xfrm>
            <a:off x="4356100" y="1557338"/>
            <a:ext cx="0" cy="4679950"/>
          </a:xfrm>
          <a:prstGeom prst="line">
            <a:avLst/>
          </a:prstGeom>
          <a:noFill/>
          <a:ln w="57150">
            <a:solidFill>
              <a:srgbClr val="FF3300"/>
            </a:solidFill>
            <a:round/>
            <a:headEnd/>
            <a:tailEnd/>
          </a:ln>
          <a:effectLst/>
        </p:spPr>
        <p:txBody>
          <a:bodyPr/>
          <a:lstStyle/>
          <a:p>
            <a:endParaRPr lang="zh-CN" altLang="en-US"/>
          </a:p>
        </p:txBody>
      </p:sp>
      <p:graphicFrame>
        <p:nvGraphicFramePr>
          <p:cNvPr id="13" name="Group 98"/>
          <p:cNvGraphicFramePr>
            <a:graphicFrameLocks noGrp="1"/>
          </p:cNvGraphicFramePr>
          <p:nvPr/>
        </p:nvGraphicFramePr>
        <p:xfrm>
          <a:off x="4827807" y="3349844"/>
          <a:ext cx="3816350" cy="642938"/>
        </p:xfrm>
        <a:graphic>
          <a:graphicData uri="http://schemas.openxmlformats.org/drawingml/2006/table">
            <a:tbl>
              <a:tblPr/>
              <a:tblGrid>
                <a:gridCol w="865187">
                  <a:extLst>
                    <a:ext uri="{9D8B030D-6E8A-4147-A177-3AD203B41FA5}">
                      <a16:colId xmlns:a16="http://schemas.microsoft.com/office/drawing/2014/main" val="20000"/>
                    </a:ext>
                  </a:extLst>
                </a:gridCol>
                <a:gridCol w="646113">
                  <a:extLst>
                    <a:ext uri="{9D8B030D-6E8A-4147-A177-3AD203B41FA5}">
                      <a16:colId xmlns:a16="http://schemas.microsoft.com/office/drawing/2014/main" val="20001"/>
                    </a:ext>
                  </a:extLst>
                </a:gridCol>
                <a:gridCol w="576262">
                  <a:extLst>
                    <a:ext uri="{9D8B030D-6E8A-4147-A177-3AD203B41FA5}">
                      <a16:colId xmlns:a16="http://schemas.microsoft.com/office/drawing/2014/main" val="20002"/>
                    </a:ext>
                  </a:extLst>
                </a:gridCol>
                <a:gridCol w="576263">
                  <a:extLst>
                    <a:ext uri="{9D8B030D-6E8A-4147-A177-3AD203B41FA5}">
                      <a16:colId xmlns:a16="http://schemas.microsoft.com/office/drawing/2014/main" val="20003"/>
                    </a:ext>
                  </a:extLst>
                </a:gridCol>
                <a:gridCol w="1152525">
                  <a:extLst>
                    <a:ext uri="{9D8B030D-6E8A-4147-A177-3AD203B41FA5}">
                      <a16:colId xmlns:a16="http://schemas.microsoft.com/office/drawing/2014/main" val="20004"/>
                    </a:ext>
                  </a:extLst>
                </a:gridCol>
              </a:tblGrid>
              <a:tr h="3603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2575">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206003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唐雯</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女</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50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250413692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Text Box 97"/>
          <p:cNvSpPr txBox="1">
            <a:spLocks noChangeArrowheads="1"/>
          </p:cNvSpPr>
          <p:nvPr/>
        </p:nvSpPr>
        <p:spPr bwMode="auto">
          <a:xfrm flipH="1">
            <a:off x="5835869" y="2775169"/>
            <a:ext cx="1439863" cy="366713"/>
          </a:xfrm>
          <a:prstGeom prst="rect">
            <a:avLst/>
          </a:prstGeom>
          <a:noFill/>
          <a:ln w="9525">
            <a:noFill/>
            <a:miter lim="800000"/>
            <a:headEnd/>
            <a:tailEnd/>
          </a:ln>
          <a:effectLst/>
        </p:spPr>
        <p:txBody>
          <a:bodyPr>
            <a:spAutoFit/>
          </a:bodyPr>
          <a:lstStyle/>
          <a:p>
            <a:pPr>
              <a:spcBef>
                <a:spcPct val="50000"/>
              </a:spcBef>
            </a:pPr>
            <a:r>
              <a:rPr lang="en-US" altLang="zh-CN" b="1" i="1" dirty="0"/>
              <a:t>R1 </a:t>
            </a:r>
            <a:r>
              <a:rPr lang="en-US" altLang="zh-CN" b="1" dirty="0"/>
              <a:t>∩</a:t>
            </a:r>
            <a:r>
              <a:rPr lang="zh-CN" altLang="en-US" b="1" dirty="0"/>
              <a:t> </a:t>
            </a:r>
            <a:r>
              <a:rPr lang="en-US" altLang="zh-CN" b="1" i="1" dirty="0"/>
              <a:t>R</a:t>
            </a:r>
            <a:r>
              <a:rPr lang="en-US" altLang="zh-CN" b="1" dirty="0"/>
              <a:t>2</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9500"/>
            <a:ext cx="8308975" cy="4989513"/>
          </a:xfrm>
          <a:prstGeom prst="rect">
            <a:avLst/>
          </a:prstGeom>
        </p:spPr>
        <p:txBody>
          <a:bodyPr/>
          <a:lstStyle/>
          <a:p>
            <a:pPr lvl="1"/>
            <a:r>
              <a:rPr lang="zh-CN" altLang="en-US" b="1" dirty="0"/>
              <a:t>两个分别为</a:t>
            </a:r>
            <a:r>
              <a:rPr lang="en-US" altLang="zh-CN" b="1" dirty="0"/>
              <a:t>n</a:t>
            </a:r>
            <a:r>
              <a:rPr lang="zh-CN" altLang="en-US" b="1" dirty="0"/>
              <a:t>目和</a:t>
            </a:r>
            <a:r>
              <a:rPr lang="en-US" altLang="zh-CN" b="1" dirty="0"/>
              <a:t>m</a:t>
            </a:r>
            <a:r>
              <a:rPr lang="zh-CN" altLang="en-US" b="1" dirty="0"/>
              <a:t>目的关系</a:t>
            </a:r>
            <a:r>
              <a:rPr lang="en-US" altLang="zh-CN" b="1" dirty="0"/>
              <a:t>R</a:t>
            </a:r>
            <a:r>
              <a:rPr lang="zh-CN" altLang="en-US" b="1" dirty="0"/>
              <a:t>和</a:t>
            </a:r>
            <a:r>
              <a:rPr lang="en-US" altLang="zh-CN" b="1" dirty="0"/>
              <a:t>S</a:t>
            </a:r>
            <a:r>
              <a:rPr lang="zh-CN" altLang="en-US" b="1" dirty="0"/>
              <a:t>的笛卡尔积是一个    </a:t>
            </a:r>
            <a:r>
              <a:rPr lang="zh-CN" altLang="en-US" b="1" dirty="0">
                <a:solidFill>
                  <a:srgbClr val="FF0000"/>
                </a:solidFill>
              </a:rPr>
              <a:t>（</a:t>
            </a:r>
            <a:r>
              <a:rPr lang="en-US" altLang="zh-CN" b="1" dirty="0">
                <a:solidFill>
                  <a:srgbClr val="FF0000"/>
                </a:solidFill>
              </a:rPr>
              <a:t>n</a:t>
            </a:r>
            <a:r>
              <a:rPr lang="zh-CN" altLang="en-US" b="1" dirty="0">
                <a:solidFill>
                  <a:srgbClr val="FF0000"/>
                </a:solidFill>
              </a:rPr>
              <a:t>＋</a:t>
            </a:r>
            <a:r>
              <a:rPr lang="en-US" altLang="zh-CN" b="1" dirty="0">
                <a:solidFill>
                  <a:srgbClr val="FF0000"/>
                </a:solidFill>
              </a:rPr>
              <a:t>m</a:t>
            </a:r>
            <a:r>
              <a:rPr lang="zh-CN" altLang="en-US" b="1" dirty="0">
                <a:solidFill>
                  <a:srgbClr val="FF0000"/>
                </a:solidFill>
              </a:rPr>
              <a:t>）</a:t>
            </a:r>
            <a:r>
              <a:rPr lang="zh-CN" altLang="en-US" b="1" dirty="0"/>
              <a:t>列的元组的集合。元组的前</a:t>
            </a:r>
            <a:r>
              <a:rPr lang="en-US" altLang="zh-CN" b="1" dirty="0"/>
              <a:t>n</a:t>
            </a:r>
            <a:r>
              <a:rPr lang="zh-CN" altLang="en-US" b="1" dirty="0"/>
              <a:t>列是关系</a:t>
            </a:r>
            <a:r>
              <a:rPr lang="en-US" altLang="zh-CN" b="1" dirty="0"/>
              <a:t>R</a:t>
            </a:r>
            <a:r>
              <a:rPr lang="zh-CN" altLang="en-US" b="1" dirty="0"/>
              <a:t>的一个元组，后</a:t>
            </a:r>
            <a:r>
              <a:rPr lang="en-US" altLang="zh-CN" b="1" dirty="0"/>
              <a:t>m</a:t>
            </a:r>
            <a:r>
              <a:rPr lang="zh-CN" altLang="en-US" b="1" dirty="0"/>
              <a:t>列是关系</a:t>
            </a:r>
            <a:r>
              <a:rPr lang="en-US" altLang="zh-CN" b="1" dirty="0"/>
              <a:t>S</a:t>
            </a:r>
            <a:r>
              <a:rPr lang="zh-CN" altLang="en-US" b="1" dirty="0"/>
              <a:t>的一个元组。</a:t>
            </a:r>
            <a:endParaRPr lang="en-US" altLang="zh-CN" b="1" dirty="0"/>
          </a:p>
          <a:p>
            <a:pPr lvl="1"/>
            <a:endParaRPr lang="zh-CN" altLang="en-US" b="1" dirty="0">
              <a:latin typeface="Times New Roman" panose="02020603050405020304" pitchFamily="18" charset="0"/>
              <a:cs typeface="Times New Roman" panose="02020603050405020304" pitchFamily="18" charset="0"/>
            </a:endParaRPr>
          </a:p>
          <a:p>
            <a:pPr lvl="1"/>
            <a:r>
              <a:rPr lang="zh-CN" altLang="en-US" b="1" dirty="0"/>
              <a:t>若</a:t>
            </a:r>
            <a:r>
              <a:rPr lang="en-US" altLang="zh-CN" b="1" dirty="0"/>
              <a:t>R</a:t>
            </a:r>
            <a:r>
              <a:rPr lang="zh-CN" altLang="en-US" b="1" dirty="0"/>
              <a:t>有</a:t>
            </a:r>
            <a:r>
              <a:rPr lang="en-US" altLang="zh-CN" b="1" dirty="0"/>
              <a:t>k1</a:t>
            </a:r>
            <a:r>
              <a:rPr lang="zh-CN" altLang="en-US" b="1" dirty="0"/>
              <a:t>个元组，</a:t>
            </a:r>
            <a:r>
              <a:rPr lang="en-US" altLang="zh-CN" b="1" dirty="0"/>
              <a:t>S</a:t>
            </a:r>
            <a:r>
              <a:rPr lang="zh-CN" altLang="en-US" b="1" dirty="0"/>
              <a:t>有</a:t>
            </a:r>
            <a:r>
              <a:rPr lang="en-US" altLang="zh-CN" b="1" dirty="0"/>
              <a:t>k2</a:t>
            </a:r>
            <a:r>
              <a:rPr lang="zh-CN" altLang="en-US" b="1" dirty="0"/>
              <a:t>个元组，则关系</a:t>
            </a:r>
            <a:r>
              <a:rPr lang="en-US" altLang="zh-CN" b="1" dirty="0"/>
              <a:t>R</a:t>
            </a:r>
            <a:r>
              <a:rPr lang="zh-CN" altLang="en-US" b="1" dirty="0"/>
              <a:t>和关系</a:t>
            </a:r>
            <a:r>
              <a:rPr lang="en-US" altLang="zh-CN" b="1" dirty="0"/>
              <a:t>S</a:t>
            </a:r>
            <a:r>
              <a:rPr lang="zh-CN" altLang="en-US" b="1" dirty="0"/>
              <a:t>的笛卡尔积有</a:t>
            </a:r>
            <a:r>
              <a:rPr lang="en-US" altLang="zh-CN" b="1" dirty="0">
                <a:solidFill>
                  <a:srgbClr val="FF0000"/>
                </a:solidFill>
              </a:rPr>
              <a:t>k1×k2</a:t>
            </a:r>
            <a:r>
              <a:rPr lang="zh-CN" altLang="en-US" b="1" dirty="0"/>
              <a:t>个元组。记为：</a:t>
            </a:r>
          </a:p>
          <a:p>
            <a:pPr lvl="1"/>
            <a:endParaRPr lang="zh-CN" altLang="en-US" b="1" dirty="0"/>
          </a:p>
          <a:p>
            <a:pPr lvl="1">
              <a:buNone/>
            </a:pPr>
            <a:endParaRPr lang="zh-CN" altLang="en-US" b="1" dirty="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笛卡儿积运算</a:t>
            </a:r>
          </a:p>
        </p:txBody>
      </p:sp>
      <p:graphicFrame>
        <p:nvGraphicFramePr>
          <p:cNvPr id="2050" name="Object 2"/>
          <p:cNvGraphicFramePr>
            <a:graphicFrameLocks noChangeAspect="1"/>
          </p:cNvGraphicFramePr>
          <p:nvPr>
            <p:extLst>
              <p:ext uri="{D42A27DB-BD31-4B8C-83A1-F6EECF244321}">
                <p14:modId xmlns:p14="http://schemas.microsoft.com/office/powerpoint/2010/main" val="1109976560"/>
              </p:ext>
            </p:extLst>
          </p:nvPr>
        </p:nvGraphicFramePr>
        <p:xfrm>
          <a:off x="1484751" y="4138777"/>
          <a:ext cx="5545137" cy="884238"/>
        </p:xfrm>
        <a:graphic>
          <a:graphicData uri="http://schemas.openxmlformats.org/presentationml/2006/ole">
            <mc:AlternateContent xmlns:mc="http://schemas.openxmlformats.org/markup-compatibility/2006">
              <mc:Choice xmlns:v="urn:schemas-microsoft-com:vml" Requires="v">
                <p:oleObj spid="_x0000_s1026" r:id="rId3" imgW="1574800" imgH="292100" progId="">
                  <p:embed/>
                </p:oleObj>
              </mc:Choice>
              <mc:Fallback>
                <p:oleObj r:id="rId3" imgW="1574800" imgH="2921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4751" y="4138777"/>
                        <a:ext cx="5545137" cy="884238"/>
                      </a:xfrm>
                      <a:prstGeom prst="rect">
                        <a:avLst/>
                      </a:prstGeom>
                      <a:solidFill>
                        <a:srgbClr val="CCECFF"/>
                      </a:solidFill>
                      <a:ln w="9525">
                        <a:solidFill>
                          <a:schemeClr val="tx1"/>
                        </a:solidFill>
                        <a:miter lim="800000"/>
                        <a:headEnd/>
                        <a:tailEnd/>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9500"/>
            <a:ext cx="8308975" cy="4989513"/>
          </a:xfrm>
          <a:prstGeom prst="rect">
            <a:avLst/>
          </a:prstGeom>
        </p:spPr>
        <p:txBody>
          <a:bodyPr/>
          <a:lstStyle/>
          <a:p>
            <a:pPr lvl="1"/>
            <a:r>
              <a:rPr lang="zh-CN" altLang="en-US" b="1" dirty="0"/>
              <a:t>笛卡尔积示例</a:t>
            </a:r>
            <a:endParaRPr lang="en-US" altLang="zh-CN" b="1" dirty="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笛卡儿积运算</a:t>
            </a:r>
          </a:p>
        </p:txBody>
      </p:sp>
      <p:graphicFrame>
        <p:nvGraphicFramePr>
          <p:cNvPr id="7" name="Group 270"/>
          <p:cNvGraphicFramePr>
            <a:graphicFrameLocks noGrp="1"/>
          </p:cNvGraphicFramePr>
          <p:nvPr/>
        </p:nvGraphicFramePr>
        <p:xfrm>
          <a:off x="250825" y="1557338"/>
          <a:ext cx="3889375" cy="1245041"/>
        </p:xfrm>
        <a:graphic>
          <a:graphicData uri="http://schemas.openxmlformats.org/drawingml/2006/table">
            <a:tbl>
              <a:tblPr/>
              <a:tblGrid>
                <a:gridCol w="1008063">
                  <a:extLst>
                    <a:ext uri="{9D8B030D-6E8A-4147-A177-3AD203B41FA5}">
                      <a16:colId xmlns:a16="http://schemas.microsoft.com/office/drawing/2014/main" val="20000"/>
                    </a:ext>
                  </a:extLst>
                </a:gridCol>
                <a:gridCol w="576262">
                  <a:extLst>
                    <a:ext uri="{9D8B030D-6E8A-4147-A177-3AD203B41FA5}">
                      <a16:colId xmlns:a16="http://schemas.microsoft.com/office/drawing/2014/main" val="20001"/>
                    </a:ext>
                  </a:extLst>
                </a:gridCol>
                <a:gridCol w="576263">
                  <a:extLst>
                    <a:ext uri="{9D8B030D-6E8A-4147-A177-3AD203B41FA5}">
                      <a16:colId xmlns:a16="http://schemas.microsoft.com/office/drawing/2014/main" val="20002"/>
                    </a:ext>
                  </a:extLst>
                </a:gridCol>
                <a:gridCol w="576262">
                  <a:extLst>
                    <a:ext uri="{9D8B030D-6E8A-4147-A177-3AD203B41FA5}">
                      <a16:colId xmlns:a16="http://schemas.microsoft.com/office/drawing/2014/main" val="20003"/>
                    </a:ext>
                  </a:extLst>
                </a:gridCol>
                <a:gridCol w="1152525">
                  <a:extLst>
                    <a:ext uri="{9D8B030D-6E8A-4147-A177-3AD203B41FA5}">
                      <a16:colId xmlns:a16="http://schemas.microsoft.com/office/drawing/2014/main" val="20004"/>
                    </a:ext>
                  </a:extLst>
                </a:gridCol>
              </a:tblGrid>
              <a:tr h="3603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dirty="0">
                          <a:ln>
                            <a:noFill/>
                          </a:ln>
                          <a:solidFill>
                            <a:schemeClr val="tx1"/>
                          </a:solidFill>
                          <a:effectLst/>
                          <a:latin typeface="Arial" charset="0"/>
                          <a:ea typeface="楷体_GB2312" pitchFamily="49" charset="-122"/>
                        </a:rPr>
                        <a:t> 患者编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2575">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206001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金荣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24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500230241</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3050">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206002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丁冬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21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301236542</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2263">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206003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唐雯</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女</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50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dirty="0">
                          <a:ln>
                            <a:noFill/>
                          </a:ln>
                          <a:solidFill>
                            <a:schemeClr val="tx1"/>
                          </a:solidFill>
                          <a:effectLst/>
                          <a:latin typeface="Arial" charset="0"/>
                          <a:ea typeface="楷体_GB2312" pitchFamily="49" charset="-122"/>
                        </a:rPr>
                        <a:t>250413692 </a:t>
                      </a:r>
                      <a:endParaRPr kumimoji="0" lang="zh-CN" altLang="en-US" sz="1600" b="1" i="0" u="none" strike="noStrike" cap="none" normalizeH="0" baseline="0" dirty="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Text Box 165"/>
          <p:cNvSpPr txBox="1">
            <a:spLocks noChangeArrowheads="1"/>
          </p:cNvSpPr>
          <p:nvPr/>
        </p:nvSpPr>
        <p:spPr bwMode="auto">
          <a:xfrm flipH="1">
            <a:off x="1908175" y="2869324"/>
            <a:ext cx="558800" cy="369332"/>
          </a:xfrm>
          <a:prstGeom prst="rect">
            <a:avLst/>
          </a:prstGeom>
          <a:noFill/>
          <a:ln w="9525">
            <a:noFill/>
            <a:miter lim="800000"/>
            <a:headEnd/>
            <a:tailEnd/>
          </a:ln>
          <a:effectLst/>
        </p:spPr>
        <p:txBody>
          <a:bodyPr wrap="square">
            <a:spAutoFit/>
          </a:bodyPr>
          <a:lstStyle/>
          <a:p>
            <a:pPr>
              <a:spcBef>
                <a:spcPct val="50000"/>
              </a:spcBef>
            </a:pPr>
            <a:r>
              <a:rPr lang="en-US" altLang="zh-CN" b="1" i="1" dirty="0"/>
              <a:t>R</a:t>
            </a:r>
            <a:r>
              <a:rPr lang="en-US" altLang="zh-CN" b="1" dirty="0"/>
              <a:t>1</a:t>
            </a:r>
            <a:endParaRPr lang="zh-CN" altLang="en-US" b="1" dirty="0"/>
          </a:p>
        </p:txBody>
      </p:sp>
      <p:sp>
        <p:nvSpPr>
          <p:cNvPr id="9" name="Text Box 166"/>
          <p:cNvSpPr txBox="1">
            <a:spLocks noChangeArrowheads="1"/>
          </p:cNvSpPr>
          <p:nvPr/>
        </p:nvSpPr>
        <p:spPr bwMode="auto">
          <a:xfrm flipH="1">
            <a:off x="6300788" y="2709863"/>
            <a:ext cx="558800" cy="366712"/>
          </a:xfrm>
          <a:prstGeom prst="rect">
            <a:avLst/>
          </a:prstGeom>
          <a:noFill/>
          <a:ln w="9525">
            <a:noFill/>
            <a:miter lim="800000"/>
            <a:headEnd/>
            <a:tailEnd/>
          </a:ln>
          <a:effectLst/>
        </p:spPr>
        <p:txBody>
          <a:bodyPr>
            <a:spAutoFit/>
          </a:bodyPr>
          <a:lstStyle/>
          <a:p>
            <a:pPr>
              <a:spcBef>
                <a:spcPct val="50000"/>
              </a:spcBef>
            </a:pPr>
            <a:r>
              <a:rPr lang="en-US" altLang="zh-CN" b="1" i="1" dirty="0"/>
              <a:t>R</a:t>
            </a:r>
            <a:r>
              <a:rPr lang="en-US" altLang="zh-CN" b="1" dirty="0"/>
              <a:t>3</a:t>
            </a:r>
            <a:endParaRPr lang="zh-CN" altLang="en-US" b="1" dirty="0"/>
          </a:p>
        </p:txBody>
      </p:sp>
      <p:sp>
        <p:nvSpPr>
          <p:cNvPr id="10" name="Line 171"/>
          <p:cNvSpPr>
            <a:spLocks noChangeShapeType="1"/>
          </p:cNvSpPr>
          <p:nvPr/>
        </p:nvSpPr>
        <p:spPr bwMode="auto">
          <a:xfrm flipH="1">
            <a:off x="468313" y="3284538"/>
            <a:ext cx="7632700" cy="0"/>
          </a:xfrm>
          <a:prstGeom prst="line">
            <a:avLst/>
          </a:prstGeom>
          <a:noFill/>
          <a:ln w="57150">
            <a:solidFill>
              <a:srgbClr val="FF3300"/>
            </a:solidFill>
            <a:round/>
            <a:headEnd/>
            <a:tailEnd/>
          </a:ln>
          <a:effectLst/>
        </p:spPr>
        <p:txBody>
          <a:bodyPr/>
          <a:lstStyle/>
          <a:p>
            <a:endParaRPr lang="zh-CN" altLang="en-US"/>
          </a:p>
        </p:txBody>
      </p:sp>
      <p:graphicFrame>
        <p:nvGraphicFramePr>
          <p:cNvPr id="11" name="Group 272"/>
          <p:cNvGraphicFramePr>
            <a:graphicFrameLocks noGrp="1"/>
          </p:cNvGraphicFramePr>
          <p:nvPr/>
        </p:nvGraphicFramePr>
        <p:xfrm>
          <a:off x="4643438" y="1630363"/>
          <a:ext cx="3889375" cy="929128"/>
        </p:xfrm>
        <a:graphic>
          <a:graphicData uri="http://schemas.openxmlformats.org/drawingml/2006/table">
            <a:tbl>
              <a:tblPr/>
              <a:tblGrid>
                <a:gridCol w="936625">
                  <a:extLst>
                    <a:ext uri="{9D8B030D-6E8A-4147-A177-3AD203B41FA5}">
                      <a16:colId xmlns:a16="http://schemas.microsoft.com/office/drawing/2014/main" val="20000"/>
                    </a:ext>
                  </a:extLst>
                </a:gridCol>
                <a:gridCol w="1296987">
                  <a:extLst>
                    <a:ext uri="{9D8B030D-6E8A-4147-A177-3AD203B41FA5}">
                      <a16:colId xmlns:a16="http://schemas.microsoft.com/office/drawing/2014/main" val="20001"/>
                    </a:ext>
                  </a:extLst>
                </a:gridCol>
                <a:gridCol w="1655763">
                  <a:extLst>
                    <a:ext uri="{9D8B030D-6E8A-4147-A177-3AD203B41FA5}">
                      <a16:colId xmlns:a16="http://schemas.microsoft.com/office/drawing/2014/main" val="20002"/>
                    </a:ext>
                  </a:extLst>
                </a:gridCol>
              </a:tblGrid>
              <a:tr h="360363">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患者编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电 话 类 型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电 话 号 码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206001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家庭电话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85639456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987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206003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600" b="1" i="0" u="none" strike="noStrike" cap="none" normalizeH="0" baseline="0">
                          <a:ln>
                            <a:noFill/>
                          </a:ln>
                          <a:solidFill>
                            <a:schemeClr val="tx1"/>
                          </a:solidFill>
                          <a:effectLst/>
                          <a:latin typeface="Arial" charset="0"/>
                          <a:ea typeface="楷体_GB2312" pitchFamily="49" charset="-122"/>
                        </a:rPr>
                        <a:t>手机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600" b="1" i="0" u="none" strike="noStrike" cap="none" normalizeH="0" baseline="0">
                          <a:ln>
                            <a:noFill/>
                          </a:ln>
                          <a:solidFill>
                            <a:schemeClr val="tx1"/>
                          </a:solidFill>
                          <a:effectLst/>
                          <a:latin typeface="Arial" charset="0"/>
                          <a:ea typeface="楷体_GB2312" pitchFamily="49" charset="-122"/>
                        </a:rPr>
                        <a:t>1301525xxxx </a:t>
                      </a:r>
                      <a:endParaRPr kumimoji="0" lang="zh-CN" altLang="en-US" sz="16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12" name="Picture 273"/>
          <p:cNvPicPr>
            <a:picLocks noChangeAspect="1" noChangeArrowheads="1"/>
          </p:cNvPicPr>
          <p:nvPr/>
        </p:nvPicPr>
        <p:blipFill>
          <a:blip r:embed="rId2"/>
          <a:srcRect/>
          <a:stretch>
            <a:fillRect/>
          </a:stretch>
        </p:blipFill>
        <p:spPr bwMode="auto">
          <a:xfrm>
            <a:off x="468313" y="3381702"/>
            <a:ext cx="7920037" cy="28797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9500"/>
            <a:ext cx="8308975" cy="4989513"/>
          </a:xfrm>
          <a:prstGeom prst="rect">
            <a:avLst/>
          </a:prstGeom>
        </p:spPr>
        <p:txBody>
          <a:bodyPr/>
          <a:lstStyle/>
          <a:p>
            <a:pPr lvl="1"/>
            <a:r>
              <a:rPr lang="zh-CN" altLang="en-US" sz="2200" b="1" dirty="0"/>
              <a:t>从关系中找出满足给定条件的所有元组称为选择。</a:t>
            </a:r>
          </a:p>
          <a:p>
            <a:pPr lvl="1"/>
            <a:r>
              <a:rPr lang="zh-CN" altLang="en-US" sz="2200" b="1" dirty="0"/>
              <a:t>经过选择运算得到的结果可以形成新的关系，其关系模式不变，但其中元组的数目小于或等于原来的关系中的元组的个数，它是原关系的一个子集。选择运算记为：</a:t>
            </a:r>
            <a:endParaRPr lang="en-US" altLang="zh-CN" sz="2200" b="1" dirty="0"/>
          </a:p>
          <a:p>
            <a:pPr lvl="1"/>
            <a:endParaRPr lang="en-US" altLang="zh-CN" b="1" dirty="0"/>
          </a:p>
          <a:p>
            <a:pPr lvl="1"/>
            <a:endParaRPr lang="en-US" altLang="zh-CN" b="1" dirty="0"/>
          </a:p>
          <a:p>
            <a:pPr lvl="1"/>
            <a:endParaRPr lang="en-US" altLang="zh-CN" b="1" dirty="0"/>
          </a:p>
          <a:p>
            <a:pPr lvl="1"/>
            <a:r>
              <a:rPr lang="zh-CN" altLang="en-US" sz="2200" b="1" dirty="0"/>
              <a:t>从行的角度进行的运算，即水平方向抽取元组。</a:t>
            </a:r>
          </a:p>
          <a:p>
            <a:pPr lvl="1">
              <a:buNone/>
            </a:pPr>
            <a:endParaRPr lang="en-US" altLang="zh-CN" b="1" dirty="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选择运算</a:t>
            </a:r>
          </a:p>
        </p:txBody>
      </p:sp>
      <p:sp>
        <p:nvSpPr>
          <p:cNvPr id="13" name="Rectangle 27"/>
          <p:cNvSpPr>
            <a:spLocks noChangeArrowheads="1"/>
          </p:cNvSpPr>
          <p:nvPr/>
        </p:nvSpPr>
        <p:spPr bwMode="auto">
          <a:xfrm>
            <a:off x="1761139" y="2928390"/>
            <a:ext cx="4608513" cy="647700"/>
          </a:xfrm>
          <a:prstGeom prst="rect">
            <a:avLst/>
          </a:prstGeom>
          <a:solidFill>
            <a:srgbClr val="CCECFF"/>
          </a:solidFill>
          <a:ln w="9525">
            <a:solidFill>
              <a:schemeClr val="tx1"/>
            </a:solidFill>
            <a:miter lim="800000"/>
            <a:headEnd/>
            <a:tailEnd/>
          </a:ln>
          <a:effectLst/>
        </p:spPr>
        <p:txBody>
          <a:bodyPr wrap="none" anchor="ctr"/>
          <a:lstStyle/>
          <a:p>
            <a:pPr lvl="1" algn="ctr"/>
            <a:r>
              <a:rPr lang="zh-CN" altLang="en-US" sz="2400" b="1" dirty="0">
                <a:sym typeface="Symbol" pitchFamily="18" charset="2"/>
              </a:rPr>
              <a:t></a:t>
            </a:r>
            <a:r>
              <a:rPr lang="en-US" altLang="zh-CN" sz="2400" b="1" baseline="-25000" dirty="0">
                <a:sym typeface="Symbol" pitchFamily="18" charset="2"/>
              </a:rPr>
              <a:t>F</a:t>
            </a:r>
            <a:r>
              <a:rPr lang="en-US" altLang="zh-CN" sz="2400" b="1" dirty="0">
                <a:sym typeface="Symbol" pitchFamily="18" charset="2"/>
              </a:rPr>
              <a:t>(R)={t | t  R , </a:t>
            </a:r>
            <a:r>
              <a:rPr lang="en-US" altLang="zh-CN" sz="2400" b="1" dirty="0">
                <a:solidFill>
                  <a:srgbClr val="FF0000"/>
                </a:solidFill>
                <a:sym typeface="Symbol" pitchFamily="18" charset="2"/>
              </a:rPr>
              <a:t>F(t) = ‘</a:t>
            </a:r>
            <a:r>
              <a:rPr lang="zh-CN" altLang="en-US" sz="2400" b="1" dirty="0">
                <a:solidFill>
                  <a:srgbClr val="FF0000"/>
                </a:solidFill>
                <a:sym typeface="Symbol" pitchFamily="18" charset="2"/>
              </a:rPr>
              <a:t>真’</a:t>
            </a:r>
            <a:r>
              <a:rPr lang="en-US" altLang="zh-CN" sz="2400" b="1" dirty="0">
                <a:sym typeface="Symbol" pitchFamily="18" charset="2"/>
              </a:rPr>
              <a:t>}</a:t>
            </a:r>
            <a:endParaRPr lang="zh-CN" altLang="en-US" sz="2400" b="1" dirty="0">
              <a:sym typeface="Symbol" pitchFamily="18" charset="2"/>
            </a:endParaRPr>
          </a:p>
        </p:txBody>
      </p:sp>
      <p:grpSp>
        <p:nvGrpSpPr>
          <p:cNvPr id="14" name="Group 4"/>
          <p:cNvGrpSpPr>
            <a:grpSpLocks/>
          </p:cNvGrpSpPr>
          <p:nvPr/>
        </p:nvGrpSpPr>
        <p:grpSpPr bwMode="auto">
          <a:xfrm>
            <a:off x="1996279" y="4766291"/>
            <a:ext cx="4191000" cy="1071563"/>
            <a:chOff x="2448" y="1728"/>
            <a:chExt cx="2640" cy="768"/>
          </a:xfrm>
        </p:grpSpPr>
        <p:sp>
          <p:nvSpPr>
            <p:cNvPr id="15" name="Rectangle 5"/>
            <p:cNvSpPr>
              <a:spLocks noChangeArrowheads="1"/>
            </p:cNvSpPr>
            <p:nvPr/>
          </p:nvSpPr>
          <p:spPr bwMode="auto">
            <a:xfrm>
              <a:off x="2448" y="1728"/>
              <a:ext cx="912" cy="96"/>
            </a:xfrm>
            <a:prstGeom prst="rect">
              <a:avLst/>
            </a:prstGeom>
            <a:solidFill>
              <a:srgbClr val="FFFFFF"/>
            </a:solidFill>
            <a:ln w="9525">
              <a:solidFill>
                <a:srgbClr val="000000"/>
              </a:solidFill>
              <a:miter lim="800000"/>
              <a:headEnd/>
              <a:tailEnd/>
            </a:ln>
          </p:spPr>
          <p:txBody>
            <a:bodyPr wrap="none" anchor="ctr"/>
            <a:lstStyle/>
            <a:p>
              <a:endParaRPr lang="zh-CN" altLang="en-US" b="0">
                <a:latin typeface="Calibri" pitchFamily="34" charset="0"/>
              </a:endParaRPr>
            </a:p>
          </p:txBody>
        </p:sp>
        <p:sp>
          <p:nvSpPr>
            <p:cNvPr id="16" name="Rectangle 6" descr="浅色下对角线"/>
            <p:cNvSpPr>
              <a:spLocks noChangeArrowheads="1"/>
            </p:cNvSpPr>
            <p:nvPr/>
          </p:nvSpPr>
          <p:spPr bwMode="auto">
            <a:xfrm>
              <a:off x="2448" y="1824"/>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0">
                <a:latin typeface="Calibri" pitchFamily="34" charset="0"/>
              </a:endParaRPr>
            </a:p>
          </p:txBody>
        </p:sp>
        <p:sp>
          <p:nvSpPr>
            <p:cNvPr id="17" name="Rectangle 7"/>
            <p:cNvSpPr>
              <a:spLocks noChangeArrowheads="1"/>
            </p:cNvSpPr>
            <p:nvPr/>
          </p:nvSpPr>
          <p:spPr bwMode="auto">
            <a:xfrm>
              <a:off x="2448" y="1920"/>
              <a:ext cx="912" cy="96"/>
            </a:xfrm>
            <a:prstGeom prst="rect">
              <a:avLst/>
            </a:prstGeom>
            <a:solidFill>
              <a:srgbClr val="FFFFFF"/>
            </a:solidFill>
            <a:ln w="9525">
              <a:solidFill>
                <a:srgbClr val="000000"/>
              </a:solidFill>
              <a:miter lim="800000"/>
              <a:headEnd/>
              <a:tailEnd/>
            </a:ln>
          </p:spPr>
          <p:txBody>
            <a:bodyPr wrap="none" anchor="ctr"/>
            <a:lstStyle/>
            <a:p>
              <a:endParaRPr lang="zh-CN" altLang="en-US" b="0">
                <a:latin typeface="Calibri" pitchFamily="34" charset="0"/>
              </a:endParaRPr>
            </a:p>
          </p:txBody>
        </p:sp>
        <p:sp>
          <p:nvSpPr>
            <p:cNvPr id="18" name="Rectangle 8"/>
            <p:cNvSpPr>
              <a:spLocks noChangeArrowheads="1"/>
            </p:cNvSpPr>
            <p:nvPr/>
          </p:nvSpPr>
          <p:spPr bwMode="auto">
            <a:xfrm>
              <a:off x="2448" y="2400"/>
              <a:ext cx="912" cy="96"/>
            </a:xfrm>
            <a:prstGeom prst="rect">
              <a:avLst/>
            </a:prstGeom>
            <a:solidFill>
              <a:srgbClr val="FFFFFF"/>
            </a:solidFill>
            <a:ln w="9525">
              <a:solidFill>
                <a:srgbClr val="000000"/>
              </a:solidFill>
              <a:miter lim="800000"/>
              <a:headEnd/>
              <a:tailEnd/>
            </a:ln>
          </p:spPr>
          <p:txBody>
            <a:bodyPr wrap="none" anchor="ctr"/>
            <a:lstStyle/>
            <a:p>
              <a:endParaRPr lang="zh-CN" altLang="en-US" b="0">
                <a:latin typeface="Calibri" pitchFamily="34" charset="0"/>
              </a:endParaRPr>
            </a:p>
          </p:txBody>
        </p:sp>
        <p:sp>
          <p:nvSpPr>
            <p:cNvPr id="19" name="Rectangle 9"/>
            <p:cNvSpPr>
              <a:spLocks noChangeArrowheads="1"/>
            </p:cNvSpPr>
            <p:nvPr/>
          </p:nvSpPr>
          <p:spPr bwMode="auto">
            <a:xfrm>
              <a:off x="2448" y="2016"/>
              <a:ext cx="912" cy="96"/>
            </a:xfrm>
            <a:prstGeom prst="rect">
              <a:avLst/>
            </a:prstGeom>
            <a:solidFill>
              <a:srgbClr val="FFFFFF"/>
            </a:solidFill>
            <a:ln w="9525">
              <a:solidFill>
                <a:srgbClr val="000000"/>
              </a:solidFill>
              <a:miter lim="800000"/>
              <a:headEnd/>
              <a:tailEnd/>
            </a:ln>
          </p:spPr>
          <p:txBody>
            <a:bodyPr wrap="none" anchor="ctr"/>
            <a:lstStyle/>
            <a:p>
              <a:endParaRPr lang="zh-CN" altLang="en-US" b="0">
                <a:latin typeface="Calibri" pitchFamily="34" charset="0"/>
              </a:endParaRPr>
            </a:p>
          </p:txBody>
        </p:sp>
        <p:sp>
          <p:nvSpPr>
            <p:cNvPr id="20" name="Rectangle 10" descr="浅色下对角线"/>
            <p:cNvSpPr>
              <a:spLocks noChangeArrowheads="1"/>
            </p:cNvSpPr>
            <p:nvPr/>
          </p:nvSpPr>
          <p:spPr bwMode="auto">
            <a:xfrm>
              <a:off x="2448" y="2112"/>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0">
                <a:latin typeface="Calibri" pitchFamily="34" charset="0"/>
              </a:endParaRPr>
            </a:p>
          </p:txBody>
        </p:sp>
        <p:sp>
          <p:nvSpPr>
            <p:cNvPr id="21" name="Rectangle 11"/>
            <p:cNvSpPr>
              <a:spLocks noChangeArrowheads="1"/>
            </p:cNvSpPr>
            <p:nvPr/>
          </p:nvSpPr>
          <p:spPr bwMode="auto">
            <a:xfrm>
              <a:off x="2448" y="2208"/>
              <a:ext cx="912" cy="96"/>
            </a:xfrm>
            <a:prstGeom prst="rect">
              <a:avLst/>
            </a:prstGeom>
            <a:solidFill>
              <a:srgbClr val="FFFFFF"/>
            </a:solidFill>
            <a:ln w="9525">
              <a:solidFill>
                <a:srgbClr val="000000"/>
              </a:solidFill>
              <a:miter lim="800000"/>
              <a:headEnd/>
              <a:tailEnd/>
            </a:ln>
          </p:spPr>
          <p:txBody>
            <a:bodyPr wrap="none" anchor="ctr"/>
            <a:lstStyle/>
            <a:p>
              <a:endParaRPr lang="zh-CN" altLang="en-US" b="0">
                <a:latin typeface="Calibri" pitchFamily="34" charset="0"/>
              </a:endParaRPr>
            </a:p>
          </p:txBody>
        </p:sp>
        <p:sp>
          <p:nvSpPr>
            <p:cNvPr id="22" name="Rectangle 12" descr="浅色下对角线"/>
            <p:cNvSpPr>
              <a:spLocks noChangeArrowheads="1"/>
            </p:cNvSpPr>
            <p:nvPr/>
          </p:nvSpPr>
          <p:spPr bwMode="auto">
            <a:xfrm>
              <a:off x="2448" y="2304"/>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0">
                <a:latin typeface="Calibri" pitchFamily="34" charset="0"/>
              </a:endParaRPr>
            </a:p>
          </p:txBody>
        </p:sp>
        <p:sp>
          <p:nvSpPr>
            <p:cNvPr id="23" name="Rectangle 13" descr="浅色下对角线"/>
            <p:cNvSpPr>
              <a:spLocks noChangeArrowheads="1"/>
            </p:cNvSpPr>
            <p:nvPr/>
          </p:nvSpPr>
          <p:spPr bwMode="auto">
            <a:xfrm>
              <a:off x="4176" y="2112"/>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0">
                <a:latin typeface="Calibri" pitchFamily="34" charset="0"/>
              </a:endParaRPr>
            </a:p>
          </p:txBody>
        </p:sp>
        <p:sp>
          <p:nvSpPr>
            <p:cNvPr id="24" name="Rectangle 14" descr="浅色下对角线"/>
            <p:cNvSpPr>
              <a:spLocks noChangeArrowheads="1"/>
            </p:cNvSpPr>
            <p:nvPr/>
          </p:nvSpPr>
          <p:spPr bwMode="auto">
            <a:xfrm>
              <a:off x="4176" y="2016"/>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0">
                <a:latin typeface="Calibri" pitchFamily="34" charset="0"/>
              </a:endParaRPr>
            </a:p>
          </p:txBody>
        </p:sp>
        <p:sp>
          <p:nvSpPr>
            <p:cNvPr id="25" name="Rectangle 15" descr="浅色下对角线"/>
            <p:cNvSpPr>
              <a:spLocks noChangeArrowheads="1"/>
            </p:cNvSpPr>
            <p:nvPr/>
          </p:nvSpPr>
          <p:spPr bwMode="auto">
            <a:xfrm>
              <a:off x="4176" y="1920"/>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0">
                <a:latin typeface="Calibri" pitchFamily="34" charset="0"/>
              </a:endParaRPr>
            </a:p>
          </p:txBody>
        </p:sp>
        <p:sp>
          <p:nvSpPr>
            <p:cNvPr id="26" name="AutoShape 16"/>
            <p:cNvSpPr>
              <a:spLocks noChangeArrowheads="1"/>
            </p:cNvSpPr>
            <p:nvPr/>
          </p:nvSpPr>
          <p:spPr bwMode="auto">
            <a:xfrm>
              <a:off x="3552" y="2016"/>
              <a:ext cx="528" cy="144"/>
            </a:xfrm>
            <a:prstGeom prst="rightArrow">
              <a:avLst>
                <a:gd name="adj1" fmla="val 50000"/>
                <a:gd name="adj2" fmla="val 91667"/>
              </a:avLst>
            </a:prstGeom>
            <a:solidFill>
              <a:srgbClr val="FFFFFF"/>
            </a:solidFill>
            <a:ln w="9525">
              <a:solidFill>
                <a:srgbClr val="000000"/>
              </a:solidFill>
              <a:miter lim="800000"/>
              <a:headEnd/>
              <a:tailEnd/>
            </a:ln>
          </p:spPr>
          <p:txBody>
            <a:bodyPr wrap="none" anchor="ctr"/>
            <a:lstStyle/>
            <a:p>
              <a:endParaRPr lang="zh-CN" altLang="en-US" b="0">
                <a:latin typeface="Calibri" pitchFamily="34" charset="0"/>
              </a:endParaRPr>
            </a:p>
          </p:txBody>
        </p:sp>
        <p:sp>
          <p:nvSpPr>
            <p:cNvPr id="27" name="Text Box 17"/>
            <p:cNvSpPr txBox="1">
              <a:spLocks noChangeArrowheads="1"/>
            </p:cNvSpPr>
            <p:nvPr/>
          </p:nvSpPr>
          <p:spPr bwMode="auto">
            <a:xfrm>
              <a:off x="3552" y="1728"/>
              <a:ext cx="432" cy="287"/>
            </a:xfrm>
            <a:prstGeom prst="rect">
              <a:avLst/>
            </a:prstGeom>
            <a:noFill/>
            <a:ln w="9525">
              <a:noFill/>
              <a:miter lim="800000"/>
              <a:headEnd/>
              <a:tailEnd/>
            </a:ln>
          </p:spPr>
          <p:txBody>
            <a:bodyPr>
              <a:spAutoFit/>
            </a:bodyPr>
            <a:lstStyle/>
            <a:p>
              <a:pPr algn="ctr" eaLnBrk="0" hangingPunct="0">
                <a:spcBef>
                  <a:spcPct val="50000"/>
                </a:spcBef>
              </a:pPr>
              <a:r>
                <a:rPr lang="en-US" altLang="zh-CN" b="1" dirty="0">
                  <a:latin typeface="Calibri" pitchFamily="34" charset="0"/>
                </a:rPr>
                <a:t>σ</a:t>
              </a:r>
              <a:endParaRPr lang="en-US" altLang="zh-CN" sz="2000" b="1" dirty="0">
                <a:latin typeface="Calibri"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9500"/>
            <a:ext cx="8939213" cy="4989513"/>
          </a:xfrm>
          <a:prstGeom prst="rect">
            <a:avLst/>
          </a:prstGeom>
        </p:spPr>
        <p:txBody>
          <a:bodyPr/>
          <a:lstStyle/>
          <a:p>
            <a:pPr lvl="1"/>
            <a:r>
              <a:rPr lang="zh-CN" altLang="en-US" b="1" dirty="0"/>
              <a:t>选择运算示例：在患者信息中，把</a:t>
            </a:r>
            <a:r>
              <a:rPr lang="en-US" altLang="zh-CN" b="1" dirty="0"/>
              <a:t>30</a:t>
            </a:r>
            <a:r>
              <a:rPr lang="zh-CN" altLang="en-US" b="1" dirty="0"/>
              <a:t>岁以下男患者找出来。</a:t>
            </a:r>
          </a:p>
          <a:p>
            <a:pPr lvl="1" algn="ctr">
              <a:spcBef>
                <a:spcPts val="600"/>
              </a:spcBef>
              <a:buNone/>
            </a:pPr>
            <a:r>
              <a:rPr lang="zh-CN" altLang="en-US" b="1" dirty="0">
                <a:sym typeface="Symbol" pitchFamily="18" charset="2"/>
              </a:rPr>
              <a:t></a:t>
            </a:r>
            <a:r>
              <a:rPr lang="en-US" altLang="zh-CN" b="1" baseline="-25000" dirty="0">
                <a:sym typeface="Symbol" pitchFamily="18" charset="2"/>
              </a:rPr>
              <a:t>(</a:t>
            </a:r>
            <a:r>
              <a:rPr lang="zh-CN" altLang="en-US" b="1" baseline="-25000" dirty="0">
                <a:sym typeface="Symbol" pitchFamily="18" charset="2"/>
              </a:rPr>
              <a:t>患者性别</a:t>
            </a:r>
            <a:r>
              <a:rPr lang="en-US" altLang="zh-CN" b="1" baseline="-25000" dirty="0">
                <a:sym typeface="Symbol" pitchFamily="18" charset="2"/>
              </a:rPr>
              <a:t>=’</a:t>
            </a:r>
            <a:r>
              <a:rPr lang="zh-CN" altLang="en-US" b="1" baseline="-25000" dirty="0">
                <a:sym typeface="Symbol" pitchFamily="18" charset="2"/>
              </a:rPr>
              <a:t>男’</a:t>
            </a:r>
            <a:r>
              <a:rPr lang="en-US" altLang="zh-CN" b="1" baseline="-25000" dirty="0">
                <a:sym typeface="Symbol" pitchFamily="18" charset="2"/>
              </a:rPr>
              <a:t>)∧(</a:t>
            </a:r>
            <a:r>
              <a:rPr lang="zh-CN" altLang="en-US" b="1" baseline="-25000" dirty="0">
                <a:sym typeface="Symbol" pitchFamily="18" charset="2"/>
              </a:rPr>
              <a:t>患者年龄</a:t>
            </a:r>
            <a:r>
              <a:rPr lang="en-US" altLang="zh-CN" b="1" baseline="-25000" dirty="0">
                <a:sym typeface="Symbol" pitchFamily="18" charset="2"/>
              </a:rPr>
              <a:t>&lt;’30’)</a:t>
            </a:r>
            <a:r>
              <a:rPr lang="en-US" altLang="zh-CN" b="1" dirty="0">
                <a:sym typeface="Symbol" pitchFamily="18" charset="2"/>
              </a:rPr>
              <a:t>(R) </a:t>
            </a:r>
          </a:p>
          <a:p>
            <a:pPr lvl="1" algn="ctr">
              <a:spcBef>
                <a:spcPts val="600"/>
              </a:spcBef>
              <a:buNone/>
            </a:pPr>
            <a:r>
              <a:rPr lang="zh-CN" altLang="en-US" b="1" dirty="0">
                <a:sym typeface="Symbol" pitchFamily="18" charset="2"/>
              </a:rPr>
              <a:t>或  </a:t>
            </a:r>
            <a:r>
              <a:rPr lang="en-US" altLang="zh-CN" b="1" baseline="-25000" dirty="0">
                <a:sym typeface="Symbol" pitchFamily="18" charset="2"/>
              </a:rPr>
              <a:t>(3 = ’</a:t>
            </a:r>
            <a:r>
              <a:rPr lang="zh-CN" altLang="en-US" b="1" baseline="-25000" dirty="0">
                <a:sym typeface="Symbol" pitchFamily="18" charset="2"/>
              </a:rPr>
              <a:t>男’</a:t>
            </a:r>
            <a:r>
              <a:rPr lang="en-US" altLang="zh-CN" b="1" baseline="-25000" dirty="0">
                <a:sym typeface="Symbol" pitchFamily="18" charset="2"/>
              </a:rPr>
              <a:t>)∧(4 &lt; ’30’)</a:t>
            </a:r>
            <a:r>
              <a:rPr lang="en-US" altLang="zh-CN" b="1" dirty="0">
                <a:sym typeface="Symbol" pitchFamily="18" charset="2"/>
              </a:rPr>
              <a:t>(R) </a:t>
            </a:r>
            <a:endParaRPr lang="zh-CN" altLang="en-US" b="1" dirty="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选择运算</a:t>
            </a:r>
          </a:p>
        </p:txBody>
      </p:sp>
      <p:graphicFrame>
        <p:nvGraphicFramePr>
          <p:cNvPr id="28" name="Group 167"/>
          <p:cNvGraphicFramePr>
            <a:graphicFrameLocks noGrp="1"/>
          </p:cNvGraphicFramePr>
          <p:nvPr/>
        </p:nvGraphicFramePr>
        <p:xfrm>
          <a:off x="1160737" y="2749386"/>
          <a:ext cx="6985000" cy="1917556"/>
        </p:xfrm>
        <a:graphic>
          <a:graphicData uri="http://schemas.openxmlformats.org/drawingml/2006/table">
            <a:tbl>
              <a:tblPr/>
              <a:tblGrid>
                <a:gridCol w="1439863">
                  <a:extLst>
                    <a:ext uri="{9D8B030D-6E8A-4147-A177-3AD203B41FA5}">
                      <a16:colId xmlns:a16="http://schemas.microsoft.com/office/drawing/2014/main" val="20000"/>
                    </a:ext>
                  </a:extLst>
                </a:gridCol>
                <a:gridCol w="1476375">
                  <a:extLst>
                    <a:ext uri="{9D8B030D-6E8A-4147-A177-3AD203B41FA5}">
                      <a16:colId xmlns:a16="http://schemas.microsoft.com/office/drawing/2014/main" val="20001"/>
                    </a:ext>
                  </a:extLst>
                </a:gridCol>
                <a:gridCol w="1335087">
                  <a:extLst>
                    <a:ext uri="{9D8B030D-6E8A-4147-A177-3AD203B41FA5}">
                      <a16:colId xmlns:a16="http://schemas.microsoft.com/office/drawing/2014/main" val="20002"/>
                    </a:ext>
                  </a:extLst>
                </a:gridCol>
                <a:gridCol w="1395413">
                  <a:extLst>
                    <a:ext uri="{9D8B030D-6E8A-4147-A177-3AD203B41FA5}">
                      <a16:colId xmlns:a16="http://schemas.microsoft.com/office/drawing/2014/main" val="20003"/>
                    </a:ext>
                  </a:extLst>
                </a:gridCol>
                <a:gridCol w="1338262">
                  <a:extLst>
                    <a:ext uri="{9D8B030D-6E8A-4147-A177-3AD203B41FA5}">
                      <a16:colId xmlns:a16="http://schemas.microsoft.com/office/drawing/2014/main" val="20004"/>
                    </a:ext>
                  </a:extLst>
                </a:gridCol>
              </a:tblGrid>
              <a:tr h="34448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楷体_GB2312" pitchFamily="49" charset="-122"/>
                        </a:rPr>
                        <a:t>患 者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患 者 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患 者 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患 者 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社会保险号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206001 </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金荣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24 </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500230241</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206002 </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丁冬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21 </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301236542</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178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206003</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唐雯</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女</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50</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250413692</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206004 </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李华林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男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65 </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111425255 </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206005 </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文娟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楷体_GB2312" pitchFamily="49" charset="-122"/>
                        </a:rPr>
                        <a:t>女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45 </a:t>
                      </a:r>
                      <a:endParaRPr kumimoji="0" lang="zh-CN" altLang="en-US" sz="1800" b="1" i="0" u="none" strike="noStrike" cap="none" normalizeH="0" baseline="0" dirty="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789256342 </a:t>
                      </a:r>
                      <a:endParaRPr kumimoji="0" lang="zh-CN" altLang="en-US" sz="1800" b="1" i="0" u="none" strike="noStrike" cap="none" normalizeH="0" baseline="0" dirty="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29" name="Group 165"/>
          <p:cNvGraphicFramePr>
            <a:graphicFrameLocks noGrp="1"/>
          </p:cNvGraphicFramePr>
          <p:nvPr/>
        </p:nvGraphicFramePr>
        <p:xfrm>
          <a:off x="1160737" y="4938065"/>
          <a:ext cx="6985000" cy="934965"/>
        </p:xfrm>
        <a:graphic>
          <a:graphicData uri="http://schemas.openxmlformats.org/drawingml/2006/table">
            <a:tbl>
              <a:tblPr/>
              <a:tblGrid>
                <a:gridCol w="1439863">
                  <a:extLst>
                    <a:ext uri="{9D8B030D-6E8A-4147-A177-3AD203B41FA5}">
                      <a16:colId xmlns:a16="http://schemas.microsoft.com/office/drawing/2014/main" val="20000"/>
                    </a:ext>
                  </a:extLst>
                </a:gridCol>
                <a:gridCol w="1476375">
                  <a:extLst>
                    <a:ext uri="{9D8B030D-6E8A-4147-A177-3AD203B41FA5}">
                      <a16:colId xmlns:a16="http://schemas.microsoft.com/office/drawing/2014/main" val="20001"/>
                    </a:ext>
                  </a:extLst>
                </a:gridCol>
                <a:gridCol w="1335087">
                  <a:extLst>
                    <a:ext uri="{9D8B030D-6E8A-4147-A177-3AD203B41FA5}">
                      <a16:colId xmlns:a16="http://schemas.microsoft.com/office/drawing/2014/main" val="20002"/>
                    </a:ext>
                  </a:extLst>
                </a:gridCol>
                <a:gridCol w="1395413">
                  <a:extLst>
                    <a:ext uri="{9D8B030D-6E8A-4147-A177-3AD203B41FA5}">
                      <a16:colId xmlns:a16="http://schemas.microsoft.com/office/drawing/2014/main" val="20003"/>
                    </a:ext>
                  </a:extLst>
                </a:gridCol>
                <a:gridCol w="1338262">
                  <a:extLst>
                    <a:ext uri="{9D8B030D-6E8A-4147-A177-3AD203B41FA5}">
                      <a16:colId xmlns:a16="http://schemas.microsoft.com/office/drawing/2014/main" val="20004"/>
                    </a:ext>
                  </a:extLst>
                </a:gridCol>
              </a:tblGrid>
              <a:tr h="3143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患 者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患 者 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患 者 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患 者 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社会保险号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8125">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206001 </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金荣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24 </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500230241</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9713">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206002 </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丁冬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21 </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301236542</a:t>
                      </a:r>
                      <a:endParaRPr kumimoji="0" lang="zh-CN" altLang="en-US" sz="1800" b="1" i="0" u="none" strike="noStrike" cap="none" normalizeH="0" baseline="0" dirty="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0" name="Line 161"/>
          <p:cNvSpPr>
            <a:spLocks noChangeShapeType="1"/>
          </p:cNvSpPr>
          <p:nvPr/>
        </p:nvSpPr>
        <p:spPr bwMode="auto">
          <a:xfrm flipH="1">
            <a:off x="753078" y="4792613"/>
            <a:ext cx="7632700" cy="0"/>
          </a:xfrm>
          <a:prstGeom prst="line">
            <a:avLst/>
          </a:prstGeom>
          <a:noFill/>
          <a:ln w="57150">
            <a:solidFill>
              <a:srgbClr val="FF3300"/>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9500"/>
            <a:ext cx="8939213" cy="4989513"/>
          </a:xfrm>
          <a:prstGeom prst="rect">
            <a:avLst/>
          </a:prstGeom>
        </p:spPr>
        <p:txBody>
          <a:bodyPr/>
          <a:lstStyle/>
          <a:p>
            <a:pPr lvl="1"/>
            <a:r>
              <a:rPr lang="zh-CN" altLang="en-US" b="1" dirty="0"/>
              <a:t>从关系中挑选若干属性组成的新的关系 </a:t>
            </a:r>
          </a:p>
          <a:p>
            <a:pPr lvl="1"/>
            <a:r>
              <a:rPr lang="zh-CN" altLang="en-US" b="1" dirty="0"/>
              <a:t>投影的结果中要去掉相同的行。</a:t>
            </a:r>
            <a:endParaRPr lang="en-US" altLang="zh-CN" b="1" dirty="0"/>
          </a:p>
          <a:p>
            <a:pPr lvl="1"/>
            <a:endParaRPr lang="en-US" altLang="zh-CN" b="1" dirty="0"/>
          </a:p>
          <a:p>
            <a:pPr lvl="1"/>
            <a:endParaRPr lang="en-US" altLang="zh-CN" b="1" dirty="0"/>
          </a:p>
          <a:p>
            <a:pPr lvl="1"/>
            <a:r>
              <a:rPr lang="zh-CN" altLang="en-US" b="1" dirty="0"/>
              <a:t>从列的角度进行的运算，即垂直方向抽取元组。</a:t>
            </a:r>
          </a:p>
          <a:p>
            <a:pPr lvl="1"/>
            <a:endParaRPr lang="zh-CN" altLang="en-US" b="1" dirty="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投影运算</a:t>
            </a:r>
          </a:p>
        </p:txBody>
      </p:sp>
      <p:grpSp>
        <p:nvGrpSpPr>
          <p:cNvPr id="9" name="Group 4"/>
          <p:cNvGrpSpPr>
            <a:grpSpLocks/>
          </p:cNvGrpSpPr>
          <p:nvPr/>
        </p:nvGrpSpPr>
        <p:grpSpPr bwMode="auto">
          <a:xfrm>
            <a:off x="2731869" y="4155856"/>
            <a:ext cx="2743200" cy="1600200"/>
            <a:chOff x="1536" y="1584"/>
            <a:chExt cx="1728" cy="1008"/>
          </a:xfrm>
        </p:grpSpPr>
        <p:sp>
          <p:nvSpPr>
            <p:cNvPr id="10" name="AutoShape 5"/>
            <p:cNvSpPr>
              <a:spLocks noChangeArrowheads="1"/>
            </p:cNvSpPr>
            <p:nvPr/>
          </p:nvSpPr>
          <p:spPr bwMode="auto">
            <a:xfrm>
              <a:off x="2352" y="2016"/>
              <a:ext cx="528" cy="144"/>
            </a:xfrm>
            <a:prstGeom prst="rightArrow">
              <a:avLst>
                <a:gd name="adj1" fmla="val 50000"/>
                <a:gd name="adj2" fmla="val 91667"/>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1" name="Text Box 6"/>
            <p:cNvSpPr txBox="1">
              <a:spLocks noChangeArrowheads="1"/>
            </p:cNvSpPr>
            <p:nvPr/>
          </p:nvSpPr>
          <p:spPr bwMode="auto">
            <a:xfrm>
              <a:off x="2352" y="1728"/>
              <a:ext cx="432" cy="231"/>
            </a:xfrm>
            <a:prstGeom prst="rect">
              <a:avLst/>
            </a:prstGeom>
            <a:noFill/>
            <a:ln w="9525">
              <a:noFill/>
              <a:miter lim="800000"/>
              <a:headEnd/>
              <a:tailEnd/>
            </a:ln>
          </p:spPr>
          <p:txBody>
            <a:bodyPr>
              <a:spAutoFit/>
            </a:bodyPr>
            <a:lstStyle/>
            <a:p>
              <a:pPr algn="ctr" eaLnBrk="0" hangingPunct="0">
                <a:spcBef>
                  <a:spcPct val="50000"/>
                </a:spcBef>
              </a:pPr>
              <a:r>
                <a:rPr lang="zh-CN" altLang="en-US" b="1">
                  <a:sym typeface="Symbol" pitchFamily="18" charset="2"/>
                </a:rPr>
                <a:t></a:t>
              </a:r>
              <a:endParaRPr lang="en-US" altLang="zh-CN" b="1">
                <a:sym typeface="Symbol" pitchFamily="18" charset="2"/>
              </a:endParaRPr>
            </a:p>
          </p:txBody>
        </p:sp>
        <p:sp>
          <p:nvSpPr>
            <p:cNvPr id="12" name="Rectangle 7"/>
            <p:cNvSpPr>
              <a:spLocks noChangeArrowheads="1"/>
            </p:cNvSpPr>
            <p:nvPr/>
          </p:nvSpPr>
          <p:spPr bwMode="auto">
            <a:xfrm>
              <a:off x="1536" y="1584"/>
              <a:ext cx="96" cy="1008"/>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3" name="Rectangle 8" descr="浅色下对角线"/>
            <p:cNvSpPr>
              <a:spLocks noChangeArrowheads="1"/>
            </p:cNvSpPr>
            <p:nvPr/>
          </p:nvSpPr>
          <p:spPr bwMode="auto">
            <a:xfrm>
              <a:off x="1632" y="1584"/>
              <a:ext cx="96" cy="1008"/>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4" name="Rectangle 9"/>
            <p:cNvSpPr>
              <a:spLocks noChangeArrowheads="1"/>
            </p:cNvSpPr>
            <p:nvPr/>
          </p:nvSpPr>
          <p:spPr bwMode="auto">
            <a:xfrm>
              <a:off x="1728" y="1584"/>
              <a:ext cx="96" cy="1008"/>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5" name="Rectangle 10"/>
            <p:cNvSpPr>
              <a:spLocks noChangeArrowheads="1"/>
            </p:cNvSpPr>
            <p:nvPr/>
          </p:nvSpPr>
          <p:spPr bwMode="auto">
            <a:xfrm>
              <a:off x="1824" y="1584"/>
              <a:ext cx="96" cy="1008"/>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6" name="Rectangle 11" descr="浅色下对角线"/>
            <p:cNvSpPr>
              <a:spLocks noChangeArrowheads="1"/>
            </p:cNvSpPr>
            <p:nvPr/>
          </p:nvSpPr>
          <p:spPr bwMode="auto">
            <a:xfrm>
              <a:off x="1920" y="1584"/>
              <a:ext cx="96" cy="1008"/>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7" name="Rectangle 12"/>
            <p:cNvSpPr>
              <a:spLocks noChangeArrowheads="1"/>
            </p:cNvSpPr>
            <p:nvPr/>
          </p:nvSpPr>
          <p:spPr bwMode="auto">
            <a:xfrm>
              <a:off x="2016" y="1584"/>
              <a:ext cx="96" cy="1008"/>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8" name="Rectangle 13" descr="浅色下对角线"/>
            <p:cNvSpPr>
              <a:spLocks noChangeArrowheads="1"/>
            </p:cNvSpPr>
            <p:nvPr/>
          </p:nvSpPr>
          <p:spPr bwMode="auto">
            <a:xfrm>
              <a:off x="3072" y="1584"/>
              <a:ext cx="96" cy="1008"/>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9" name="Rectangle 14" descr="浅色下对角线"/>
            <p:cNvSpPr>
              <a:spLocks noChangeArrowheads="1"/>
            </p:cNvSpPr>
            <p:nvPr/>
          </p:nvSpPr>
          <p:spPr bwMode="auto">
            <a:xfrm>
              <a:off x="3168" y="1584"/>
              <a:ext cx="96" cy="1008"/>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grpSp>
      <p:sp>
        <p:nvSpPr>
          <p:cNvPr id="20" name="Rectangle 25"/>
          <p:cNvSpPr>
            <a:spLocks noChangeArrowheads="1"/>
          </p:cNvSpPr>
          <p:nvPr/>
        </p:nvSpPr>
        <p:spPr bwMode="auto">
          <a:xfrm>
            <a:off x="1698077" y="2246586"/>
            <a:ext cx="5184775" cy="647700"/>
          </a:xfrm>
          <a:prstGeom prst="rect">
            <a:avLst/>
          </a:prstGeom>
          <a:solidFill>
            <a:srgbClr val="CCECFF"/>
          </a:solidFill>
          <a:ln w="9525">
            <a:solidFill>
              <a:schemeClr val="tx1"/>
            </a:solidFill>
            <a:miter lim="800000"/>
            <a:headEnd/>
            <a:tailEnd/>
          </a:ln>
          <a:effectLst/>
        </p:spPr>
        <p:txBody>
          <a:bodyPr wrap="none" anchor="ctr"/>
          <a:lstStyle/>
          <a:p>
            <a:pPr lvl="1" algn="ctr"/>
            <a:r>
              <a:rPr lang="zh-CN" altLang="en-US" sz="2400" b="1" dirty="0">
                <a:sym typeface="Symbol" pitchFamily="18" charset="2"/>
              </a:rPr>
              <a:t></a:t>
            </a:r>
            <a:r>
              <a:rPr lang="en-US" altLang="zh-CN" sz="2400" b="1" baseline="-25000" dirty="0">
                <a:sym typeface="Symbol" pitchFamily="18" charset="2"/>
              </a:rPr>
              <a:t>A</a:t>
            </a:r>
            <a:r>
              <a:rPr lang="en-US" altLang="zh-CN" sz="2400" b="1" dirty="0">
                <a:sym typeface="Symbol" pitchFamily="18" charset="2"/>
              </a:rPr>
              <a:t>(R) = { t[A] | tR } , AR</a:t>
            </a:r>
            <a:endParaRPr lang="zh-CN" altLang="en-US" sz="2400" b="1" dirty="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268413"/>
            <a:ext cx="7185025" cy="4692650"/>
          </a:xfrm>
          <a:prstGeom prst="rect">
            <a:avLst/>
          </a:prstGeom>
        </p:spPr>
        <p:txBody>
          <a:bodyPr/>
          <a:lstStyle/>
          <a:p>
            <a:r>
              <a:rPr lang="zh-CN" altLang="en-US" sz="2400" dirty="0"/>
              <a:t>数据模型的不同层次</a:t>
            </a:r>
          </a:p>
          <a:p>
            <a:pPr lvl="1"/>
            <a:r>
              <a:rPr lang="zh-CN" altLang="en-US" sz="2000" b="1" dirty="0"/>
              <a:t>概念模型</a:t>
            </a:r>
          </a:p>
          <a:p>
            <a:pPr lvl="1"/>
            <a:r>
              <a:rPr lang="zh-CN" altLang="en-US" sz="2000" b="1" dirty="0"/>
              <a:t>逻辑模型</a:t>
            </a:r>
          </a:p>
          <a:p>
            <a:pPr lvl="1"/>
            <a:r>
              <a:rPr lang="zh-CN" altLang="en-US" sz="2000" b="1" dirty="0"/>
              <a:t>物理模型</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概述</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9500"/>
            <a:ext cx="8939213" cy="4989513"/>
          </a:xfrm>
          <a:prstGeom prst="rect">
            <a:avLst/>
          </a:prstGeom>
        </p:spPr>
        <p:txBody>
          <a:bodyPr/>
          <a:lstStyle/>
          <a:p>
            <a:pPr lvl="1"/>
            <a:r>
              <a:rPr lang="zh-CN" altLang="en-US" b="1" dirty="0"/>
              <a:t>投影运算示例：用投影运算得到患者的姓名和社会保险号。</a:t>
            </a:r>
          </a:p>
          <a:p>
            <a:pPr lvl="1">
              <a:buNone/>
            </a:pPr>
            <a:r>
              <a:rPr lang="en-US" altLang="zh-CN" b="1" dirty="0"/>
              <a:t>          π</a:t>
            </a:r>
            <a:r>
              <a:rPr lang="zh-CN" altLang="en-US" b="1" baseline="-25000" dirty="0"/>
              <a:t>患者姓名</a:t>
            </a:r>
            <a:r>
              <a:rPr lang="en-US" altLang="zh-CN" b="1" baseline="-25000" dirty="0"/>
              <a:t>,</a:t>
            </a:r>
            <a:r>
              <a:rPr lang="zh-CN" altLang="en-US" b="1" baseline="-25000" dirty="0"/>
              <a:t>社会保险号</a:t>
            </a:r>
            <a:r>
              <a:rPr lang="en-US" altLang="zh-CN" b="1" dirty="0"/>
              <a:t>(R) </a:t>
            </a:r>
          </a:p>
          <a:p>
            <a:pPr lvl="1">
              <a:buNone/>
            </a:pPr>
            <a:r>
              <a:rPr lang="zh-CN" altLang="en-US" b="1" dirty="0"/>
              <a:t>           或 </a:t>
            </a:r>
            <a:r>
              <a:rPr lang="en-US" altLang="zh-CN" b="1" dirty="0"/>
              <a:t>π</a:t>
            </a:r>
            <a:r>
              <a:rPr lang="en-US" altLang="zh-CN" b="1" baseline="-25000" dirty="0"/>
              <a:t>2,5</a:t>
            </a:r>
            <a:r>
              <a:rPr lang="en-US" altLang="zh-CN" b="1" dirty="0"/>
              <a:t>(R)</a:t>
            </a:r>
            <a:endParaRPr lang="zh-CN" altLang="en-US" b="1" dirty="0"/>
          </a:p>
          <a:p>
            <a:pPr lvl="1"/>
            <a:endParaRPr lang="zh-CN" altLang="en-US" b="1" dirty="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投影运算</a:t>
            </a:r>
          </a:p>
        </p:txBody>
      </p:sp>
      <p:graphicFrame>
        <p:nvGraphicFramePr>
          <p:cNvPr id="21" name="Group 52"/>
          <p:cNvGraphicFramePr>
            <a:graphicFrameLocks noGrp="1"/>
          </p:cNvGraphicFramePr>
          <p:nvPr/>
        </p:nvGraphicFramePr>
        <p:xfrm>
          <a:off x="343503" y="3261594"/>
          <a:ext cx="5316318" cy="1896088"/>
        </p:xfrm>
        <a:graphic>
          <a:graphicData uri="http://schemas.openxmlformats.org/drawingml/2006/table">
            <a:tbl>
              <a:tblPr/>
              <a:tblGrid>
                <a:gridCol w="1280345">
                  <a:extLst>
                    <a:ext uri="{9D8B030D-6E8A-4147-A177-3AD203B41FA5}">
                      <a16:colId xmlns:a16="http://schemas.microsoft.com/office/drawing/2014/main" val="20000"/>
                    </a:ext>
                  </a:extLst>
                </a:gridCol>
                <a:gridCol w="1245476">
                  <a:extLst>
                    <a:ext uri="{9D8B030D-6E8A-4147-A177-3AD203B41FA5}">
                      <a16:colId xmlns:a16="http://schemas.microsoft.com/office/drawing/2014/main" val="20001"/>
                    </a:ext>
                  </a:extLst>
                </a:gridCol>
                <a:gridCol w="756745">
                  <a:extLst>
                    <a:ext uri="{9D8B030D-6E8A-4147-A177-3AD203B41FA5}">
                      <a16:colId xmlns:a16="http://schemas.microsoft.com/office/drawing/2014/main" val="20002"/>
                    </a:ext>
                  </a:extLst>
                </a:gridCol>
                <a:gridCol w="599090">
                  <a:extLst>
                    <a:ext uri="{9D8B030D-6E8A-4147-A177-3AD203B41FA5}">
                      <a16:colId xmlns:a16="http://schemas.microsoft.com/office/drawing/2014/main" val="20003"/>
                    </a:ext>
                  </a:extLst>
                </a:gridCol>
                <a:gridCol w="1434662">
                  <a:extLst>
                    <a:ext uri="{9D8B030D-6E8A-4147-A177-3AD203B41FA5}">
                      <a16:colId xmlns:a16="http://schemas.microsoft.com/office/drawing/2014/main" val="20004"/>
                    </a:ext>
                  </a:extLst>
                </a:gridCol>
              </a:tblGrid>
              <a:tr h="34448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楷体_GB2312" pitchFamily="49" charset="-122"/>
                        </a:rPr>
                        <a:t>患 者 编 号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楷体_GB2312" pitchFamily="49" charset="-122"/>
                        </a:rPr>
                        <a:t>患 者 姓 名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楷体_GB2312" pitchFamily="49" charset="-122"/>
                        </a:rPr>
                        <a:t>性 别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楷体_GB2312" pitchFamily="49" charset="-122"/>
                        </a:rPr>
                        <a:t>年 龄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社会保险号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206001 </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金荣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24 </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500230241</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206002 </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丁冬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男</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21 </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301236542</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59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206003</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唐雯</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女</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50</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250413692</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206004 </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李华林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男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65 </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111425255 </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206005 </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文娟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女 </a:t>
                      </a: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45 </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789256342 </a:t>
                      </a:r>
                      <a:endParaRPr kumimoji="0" lang="zh-CN" altLang="en-US" sz="1800" b="1" i="0" u="none" strike="noStrike" cap="none" normalizeH="0" baseline="0" dirty="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2" name="Line 96"/>
          <p:cNvSpPr>
            <a:spLocks noChangeShapeType="1"/>
          </p:cNvSpPr>
          <p:nvPr/>
        </p:nvSpPr>
        <p:spPr bwMode="auto">
          <a:xfrm>
            <a:off x="5817475" y="2948153"/>
            <a:ext cx="45719" cy="2349062"/>
          </a:xfrm>
          <a:prstGeom prst="line">
            <a:avLst/>
          </a:prstGeom>
          <a:noFill/>
          <a:ln w="57150">
            <a:solidFill>
              <a:srgbClr val="FF3300"/>
            </a:solidFill>
            <a:round/>
            <a:headEnd/>
            <a:tailEnd/>
          </a:ln>
          <a:effectLst/>
        </p:spPr>
        <p:txBody>
          <a:bodyPr/>
          <a:lstStyle/>
          <a:p>
            <a:endParaRPr lang="zh-CN" altLang="en-US"/>
          </a:p>
        </p:txBody>
      </p:sp>
      <p:graphicFrame>
        <p:nvGraphicFramePr>
          <p:cNvPr id="23" name="Group 144"/>
          <p:cNvGraphicFramePr>
            <a:graphicFrameLocks noGrp="1"/>
          </p:cNvGraphicFramePr>
          <p:nvPr/>
        </p:nvGraphicFramePr>
        <p:xfrm>
          <a:off x="6043615" y="3190544"/>
          <a:ext cx="2814637" cy="1870688"/>
        </p:xfrm>
        <a:graphic>
          <a:graphicData uri="http://schemas.openxmlformats.org/drawingml/2006/table">
            <a:tbl>
              <a:tblPr/>
              <a:tblGrid>
                <a:gridCol w="1476375">
                  <a:extLst>
                    <a:ext uri="{9D8B030D-6E8A-4147-A177-3AD203B41FA5}">
                      <a16:colId xmlns:a16="http://schemas.microsoft.com/office/drawing/2014/main" val="20000"/>
                    </a:ext>
                  </a:extLst>
                </a:gridCol>
                <a:gridCol w="1338262">
                  <a:extLst>
                    <a:ext uri="{9D8B030D-6E8A-4147-A177-3AD203B41FA5}">
                      <a16:colId xmlns:a16="http://schemas.microsoft.com/office/drawing/2014/main" val="20001"/>
                    </a:ext>
                  </a:extLst>
                </a:gridCol>
              </a:tblGrid>
              <a:tr h="31908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楷体_GB2312" pitchFamily="49" charset="-122"/>
                        </a:rPr>
                        <a:t>患 者 姓 名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社会保险号 </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楷体_GB2312" pitchFamily="49" charset="-122"/>
                        </a:rPr>
                        <a:t>金荣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500230241</a:t>
                      </a:r>
                      <a:endParaRPr kumimoji="0" lang="zh-CN" altLang="en-US" sz="1800" b="1" i="0" u="none" strike="noStrike" cap="none" normalizeH="0" baseline="0" dirty="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Arial" charset="0"/>
                          <a:ea typeface="楷体_GB2312" pitchFamily="49" charset="-122"/>
                        </a:rPr>
                        <a:t>丁冬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301236542</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5900">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唐雯</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250413692</a:t>
                      </a: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李华林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楷体_GB2312" pitchFamily="49" charset="-122"/>
                        </a:rPr>
                        <a:t>111425255 </a:t>
                      </a:r>
                      <a:endParaRPr kumimoji="0" lang="zh-CN" altLang="en-US" sz="1800" b="1" i="0" u="none" strike="noStrike" cap="none" normalizeH="0" baseline="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1938">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charset="0"/>
                          <a:ea typeface="楷体_GB2312" pitchFamily="49" charset="-122"/>
                        </a:rPr>
                        <a:t>文娟 </a:t>
                      </a:r>
                    </a:p>
                  </a:txBody>
                  <a:tcPr marL="18000" marR="18000"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Arial" charset="0"/>
                          <a:ea typeface="楷体_GB2312" pitchFamily="49" charset="-122"/>
                        </a:rPr>
                        <a:t>789256342 </a:t>
                      </a:r>
                      <a:endParaRPr kumimoji="0" lang="zh-CN" altLang="en-US" sz="1800" b="1" i="0" u="none" strike="noStrike" cap="none" normalizeH="0" baseline="0" dirty="0">
                        <a:ln>
                          <a:noFill/>
                        </a:ln>
                        <a:solidFill>
                          <a:schemeClr val="tx1"/>
                        </a:solidFill>
                        <a:effectLst/>
                        <a:latin typeface="Arial" charset="0"/>
                        <a:ea typeface="楷体_GB2312" pitchFamily="49" charset="-122"/>
                      </a:endParaRPr>
                    </a:p>
                  </a:txBody>
                  <a:tcPr marL="18000" marR="18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9500"/>
            <a:ext cx="8939213" cy="4989513"/>
          </a:xfrm>
          <a:prstGeom prst="rect">
            <a:avLst/>
          </a:prstGeom>
        </p:spPr>
        <p:txBody>
          <a:bodyPr/>
          <a:lstStyle/>
          <a:p>
            <a:pPr lvl="1"/>
            <a:r>
              <a:rPr lang="zh-CN" altLang="en-US" b="1" dirty="0">
                <a:sym typeface="Symbol" pitchFamily="18" charset="2"/>
              </a:rPr>
              <a:t>条件连接（连接）</a:t>
            </a:r>
            <a:endParaRPr lang="en-US" altLang="zh-CN" b="1" dirty="0">
              <a:sym typeface="Symbol" pitchFamily="18" charset="2"/>
            </a:endParaRPr>
          </a:p>
          <a:p>
            <a:pPr lvl="1">
              <a:buNone/>
            </a:pPr>
            <a:r>
              <a:rPr lang="en-US" altLang="zh-CN" b="1" dirty="0">
                <a:latin typeface="宋体" charset="-122"/>
              </a:rPr>
              <a:t>			R    S = { rs | r</a:t>
            </a:r>
            <a:r>
              <a:rPr lang="en-US" altLang="zh-CN" b="1" dirty="0">
                <a:latin typeface="宋体" charset="-122"/>
                <a:sym typeface="Symbol" pitchFamily="18" charset="2"/>
              </a:rPr>
              <a:t></a:t>
            </a:r>
            <a:r>
              <a:rPr lang="en-US" altLang="zh-CN" b="1" dirty="0">
                <a:latin typeface="宋体" charset="-122"/>
              </a:rPr>
              <a:t>R </a:t>
            </a:r>
            <a:r>
              <a:rPr lang="en-US" altLang="zh-CN" b="1" dirty="0">
                <a:latin typeface="宋体" charset="-122"/>
                <a:sym typeface="Symbol" pitchFamily="18" charset="2"/>
              </a:rPr>
              <a:t> </a:t>
            </a:r>
            <a:r>
              <a:rPr lang="en-US" altLang="zh-CN" b="1" dirty="0">
                <a:latin typeface="宋体" charset="-122"/>
              </a:rPr>
              <a:t>s</a:t>
            </a:r>
            <a:r>
              <a:rPr lang="en-US" altLang="zh-CN" b="1" dirty="0">
                <a:latin typeface="宋体" charset="-122"/>
                <a:sym typeface="Symbol" pitchFamily="18" charset="2"/>
              </a:rPr>
              <a:t></a:t>
            </a:r>
            <a:r>
              <a:rPr lang="en-US" altLang="zh-CN" b="1" dirty="0">
                <a:latin typeface="宋体" charset="-122"/>
              </a:rPr>
              <a:t>S </a:t>
            </a:r>
            <a:r>
              <a:rPr lang="en-US" altLang="zh-CN" b="1" dirty="0">
                <a:latin typeface="宋体" charset="-122"/>
                <a:sym typeface="Symbol" pitchFamily="18" charset="2"/>
              </a:rPr>
              <a:t> </a:t>
            </a:r>
            <a:r>
              <a:rPr lang="en-US" altLang="zh-CN" b="1" dirty="0">
                <a:latin typeface="宋体" charset="-122"/>
              </a:rPr>
              <a:t>r[A] </a:t>
            </a:r>
            <a:r>
              <a:rPr lang="en-US" altLang="zh-CN" b="1" dirty="0">
                <a:latin typeface="宋体" charset="-122"/>
                <a:sym typeface="Symbol" pitchFamily="18" charset="2"/>
              </a:rPr>
              <a:t> </a:t>
            </a:r>
            <a:r>
              <a:rPr lang="en-US" altLang="zh-CN" b="1" dirty="0">
                <a:latin typeface="宋体" charset="-122"/>
              </a:rPr>
              <a:t>s[B] }</a:t>
            </a:r>
          </a:p>
          <a:p>
            <a:pPr lvl="1">
              <a:buNone/>
            </a:pPr>
            <a:endParaRPr lang="en-US" altLang="zh-CN" b="1" dirty="0">
              <a:sym typeface="Symbol" pitchFamily="18" charset="2"/>
            </a:endParaRPr>
          </a:p>
          <a:p>
            <a:pPr lvl="2"/>
            <a:r>
              <a:rPr lang="zh-CN" altLang="en-US" b="1" dirty="0"/>
              <a:t>为算术运算</a:t>
            </a:r>
            <a:r>
              <a:rPr lang="en-US" altLang="zh-CN" b="1" dirty="0"/>
              <a:t>,</a:t>
            </a:r>
            <a:r>
              <a:rPr lang="zh-CN" altLang="en-US" b="1" dirty="0"/>
              <a:t>为等号时称为等值连接。</a:t>
            </a:r>
          </a:p>
          <a:p>
            <a:pPr lvl="2"/>
            <a:r>
              <a:rPr lang="en-US" altLang="zh-CN" b="1" dirty="0"/>
              <a:t>A,B</a:t>
            </a:r>
            <a:r>
              <a:rPr lang="zh-CN" altLang="en-US" b="1" dirty="0"/>
              <a:t>为</a:t>
            </a:r>
            <a:r>
              <a:rPr lang="en-US" altLang="zh-CN" b="1" dirty="0"/>
              <a:t>R</a:t>
            </a:r>
            <a:r>
              <a:rPr lang="zh-CN" altLang="en-US" b="1" dirty="0"/>
              <a:t>和</a:t>
            </a:r>
            <a:r>
              <a:rPr lang="en-US" altLang="zh-CN" b="1" dirty="0"/>
              <a:t>S</a:t>
            </a:r>
            <a:r>
              <a:rPr lang="zh-CN" altLang="en-US" b="1" dirty="0"/>
              <a:t>上度数相等且可比的属性列。</a:t>
            </a:r>
          </a:p>
          <a:p>
            <a:pPr lvl="2"/>
            <a:r>
              <a:rPr lang="zh-CN" altLang="en-US" b="1" dirty="0"/>
              <a:t>从定义上可以看出联接运算就是在</a:t>
            </a:r>
            <a:r>
              <a:rPr lang="zh-CN" altLang="en-US" b="1" dirty="0">
                <a:solidFill>
                  <a:srgbClr val="FF0000"/>
                </a:solidFill>
              </a:rPr>
              <a:t>两个关系的笛卡尔积上进行的选择运算</a:t>
            </a:r>
            <a:r>
              <a:rPr lang="zh-CN" altLang="en-US" b="1" dirty="0"/>
              <a:t>。</a:t>
            </a:r>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连接运算</a:t>
            </a:r>
          </a:p>
        </p:txBody>
      </p:sp>
      <p:grpSp>
        <p:nvGrpSpPr>
          <p:cNvPr id="9" name="Group 4"/>
          <p:cNvGrpSpPr>
            <a:grpSpLocks/>
          </p:cNvGrpSpPr>
          <p:nvPr/>
        </p:nvGrpSpPr>
        <p:grpSpPr bwMode="auto">
          <a:xfrm>
            <a:off x="1691399" y="3956707"/>
            <a:ext cx="5072063" cy="2000250"/>
            <a:chOff x="1728" y="1632"/>
            <a:chExt cx="3456" cy="1440"/>
          </a:xfrm>
        </p:grpSpPr>
        <p:grpSp>
          <p:nvGrpSpPr>
            <p:cNvPr id="10" name="Group 5"/>
            <p:cNvGrpSpPr>
              <a:grpSpLocks/>
            </p:cNvGrpSpPr>
            <p:nvPr/>
          </p:nvGrpSpPr>
          <p:grpSpPr bwMode="auto">
            <a:xfrm>
              <a:off x="2064" y="1680"/>
              <a:ext cx="912" cy="768"/>
              <a:chOff x="1536" y="1632"/>
              <a:chExt cx="912" cy="768"/>
            </a:xfrm>
          </p:grpSpPr>
          <p:sp>
            <p:nvSpPr>
              <p:cNvPr id="35" name="Rectangle 6"/>
              <p:cNvSpPr>
                <a:spLocks noChangeArrowheads="1"/>
              </p:cNvSpPr>
              <p:nvPr/>
            </p:nvSpPr>
            <p:spPr bwMode="auto">
              <a:xfrm>
                <a:off x="1536" y="1632"/>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36" name="Rectangle 7" descr="浅色下对角线"/>
              <p:cNvSpPr>
                <a:spLocks noChangeArrowheads="1"/>
              </p:cNvSpPr>
              <p:nvPr/>
            </p:nvSpPr>
            <p:spPr bwMode="auto">
              <a:xfrm>
                <a:off x="1536" y="1728"/>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37" name="Rectangle 8"/>
              <p:cNvSpPr>
                <a:spLocks noChangeArrowheads="1"/>
              </p:cNvSpPr>
              <p:nvPr/>
            </p:nvSpPr>
            <p:spPr bwMode="auto">
              <a:xfrm>
                <a:off x="1536" y="1824"/>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38" name="Rectangle 9"/>
              <p:cNvSpPr>
                <a:spLocks noChangeArrowheads="1"/>
              </p:cNvSpPr>
              <p:nvPr/>
            </p:nvSpPr>
            <p:spPr bwMode="auto">
              <a:xfrm>
                <a:off x="1536" y="2304"/>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39" name="Rectangle 10"/>
              <p:cNvSpPr>
                <a:spLocks noChangeArrowheads="1"/>
              </p:cNvSpPr>
              <p:nvPr/>
            </p:nvSpPr>
            <p:spPr bwMode="auto">
              <a:xfrm>
                <a:off x="1536" y="1920"/>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40" name="Rectangle 11" descr="浅色下对角线"/>
              <p:cNvSpPr>
                <a:spLocks noChangeArrowheads="1"/>
              </p:cNvSpPr>
              <p:nvPr/>
            </p:nvSpPr>
            <p:spPr bwMode="auto">
              <a:xfrm>
                <a:off x="1536" y="2016"/>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41" name="Rectangle 12"/>
              <p:cNvSpPr>
                <a:spLocks noChangeArrowheads="1"/>
              </p:cNvSpPr>
              <p:nvPr/>
            </p:nvSpPr>
            <p:spPr bwMode="auto">
              <a:xfrm>
                <a:off x="1536" y="2112"/>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42" name="Rectangle 13" descr="浅色下对角线"/>
              <p:cNvSpPr>
                <a:spLocks noChangeArrowheads="1"/>
              </p:cNvSpPr>
              <p:nvPr/>
            </p:nvSpPr>
            <p:spPr bwMode="auto">
              <a:xfrm>
                <a:off x="1536" y="2208"/>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grpSp>
        <p:sp>
          <p:nvSpPr>
            <p:cNvPr id="11" name="AutoShape 14"/>
            <p:cNvSpPr>
              <a:spLocks noChangeArrowheads="1"/>
            </p:cNvSpPr>
            <p:nvPr/>
          </p:nvSpPr>
          <p:spPr bwMode="auto">
            <a:xfrm rot="2235391">
              <a:off x="3072" y="2352"/>
              <a:ext cx="480" cy="144"/>
            </a:xfrm>
            <a:prstGeom prst="rightArrow">
              <a:avLst>
                <a:gd name="adj1" fmla="val 50000"/>
                <a:gd name="adj2" fmla="val 83333"/>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grpSp>
          <p:nvGrpSpPr>
            <p:cNvPr id="12" name="Group 15"/>
            <p:cNvGrpSpPr>
              <a:grpSpLocks/>
            </p:cNvGrpSpPr>
            <p:nvPr/>
          </p:nvGrpSpPr>
          <p:grpSpPr bwMode="auto">
            <a:xfrm>
              <a:off x="2304" y="2688"/>
              <a:ext cx="528" cy="384"/>
              <a:chOff x="1536" y="2544"/>
              <a:chExt cx="912" cy="384"/>
            </a:xfrm>
          </p:grpSpPr>
          <p:sp>
            <p:nvSpPr>
              <p:cNvPr id="31" name="Rectangle 16"/>
              <p:cNvSpPr>
                <a:spLocks noChangeArrowheads="1"/>
              </p:cNvSpPr>
              <p:nvPr/>
            </p:nvSpPr>
            <p:spPr bwMode="auto">
              <a:xfrm>
                <a:off x="1536" y="2544"/>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32" name="Rectangle 17" descr="浅色下对角线"/>
              <p:cNvSpPr>
                <a:spLocks noChangeArrowheads="1"/>
              </p:cNvSpPr>
              <p:nvPr/>
            </p:nvSpPr>
            <p:spPr bwMode="auto">
              <a:xfrm>
                <a:off x="1536" y="2640"/>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33" name="Rectangle 18"/>
              <p:cNvSpPr>
                <a:spLocks noChangeArrowheads="1"/>
              </p:cNvSpPr>
              <p:nvPr/>
            </p:nvSpPr>
            <p:spPr bwMode="auto">
              <a:xfrm>
                <a:off x="1536" y="2736"/>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34" name="Rectangle 19"/>
              <p:cNvSpPr>
                <a:spLocks noChangeArrowheads="1"/>
              </p:cNvSpPr>
              <p:nvPr/>
            </p:nvSpPr>
            <p:spPr bwMode="auto">
              <a:xfrm>
                <a:off x="1536" y="2832"/>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grpSp>
        <p:grpSp>
          <p:nvGrpSpPr>
            <p:cNvPr id="13" name="Group 20"/>
            <p:cNvGrpSpPr>
              <a:grpSpLocks/>
            </p:cNvGrpSpPr>
            <p:nvPr/>
          </p:nvGrpSpPr>
          <p:grpSpPr bwMode="auto">
            <a:xfrm>
              <a:off x="2688" y="2448"/>
              <a:ext cx="1008" cy="469"/>
              <a:chOff x="2688" y="2448"/>
              <a:chExt cx="1008" cy="469"/>
            </a:xfrm>
          </p:grpSpPr>
          <p:grpSp>
            <p:nvGrpSpPr>
              <p:cNvPr id="27" name="Group 21"/>
              <p:cNvGrpSpPr>
                <a:grpSpLocks/>
              </p:cNvGrpSpPr>
              <p:nvPr/>
            </p:nvGrpSpPr>
            <p:grpSpPr bwMode="auto">
              <a:xfrm>
                <a:off x="2688" y="2531"/>
                <a:ext cx="1008" cy="386"/>
                <a:chOff x="2325" y="6446"/>
                <a:chExt cx="705" cy="367"/>
              </a:xfrm>
            </p:grpSpPr>
            <p:sp>
              <p:nvSpPr>
                <p:cNvPr id="29" name="AutoShape 22"/>
                <p:cNvSpPr>
                  <a:spLocks noChangeArrowheads="1"/>
                </p:cNvSpPr>
                <p:nvPr/>
              </p:nvSpPr>
              <p:spPr bwMode="auto">
                <a:xfrm rot="5400000" flipV="1">
                  <a:off x="2612" y="6414"/>
                  <a:ext cx="78" cy="142"/>
                </a:xfrm>
                <a:prstGeom prst="flowChartCollate">
                  <a:avLst/>
                </a:prstGeom>
                <a:solidFill>
                  <a:srgbClr val="FFFFFF"/>
                </a:solidFill>
                <a:ln w="6350">
                  <a:solidFill>
                    <a:srgbClr val="000000"/>
                  </a:solidFill>
                  <a:miter lim="800000"/>
                  <a:headEnd/>
                  <a:tailEnd/>
                </a:ln>
              </p:spPr>
              <p:txBody>
                <a:bodyPr vert="eaVert"/>
                <a:lstStyle/>
                <a:p>
                  <a:endParaRPr lang="zh-CN" altLang="en-US" b="1">
                    <a:latin typeface="Calibri" pitchFamily="34" charset="0"/>
                  </a:endParaRPr>
                </a:p>
              </p:txBody>
            </p:sp>
            <p:sp>
              <p:nvSpPr>
                <p:cNvPr id="30" name="Text Box 23"/>
                <p:cNvSpPr txBox="1">
                  <a:spLocks noChangeArrowheads="1"/>
                </p:cNvSpPr>
                <p:nvPr/>
              </p:nvSpPr>
              <p:spPr bwMode="auto">
                <a:xfrm flipV="1">
                  <a:off x="2325" y="6450"/>
                  <a:ext cx="705" cy="363"/>
                </a:xfrm>
                <a:prstGeom prst="rect">
                  <a:avLst/>
                </a:prstGeom>
                <a:noFill/>
                <a:ln w="9525">
                  <a:noFill/>
                  <a:miter lim="800000"/>
                  <a:headEnd/>
                  <a:tailEnd/>
                </a:ln>
              </p:spPr>
              <p:txBody>
                <a:bodyPr rot="10800000"/>
                <a:lstStyle/>
                <a:p>
                  <a:pPr algn="just" eaLnBrk="0" hangingPunct="0">
                    <a:lnSpc>
                      <a:spcPct val="80000"/>
                    </a:lnSpc>
                  </a:pPr>
                  <a:endParaRPr lang="zh-CN" altLang="zh-CN" sz="600" b="1">
                    <a:latin typeface="Calibri" pitchFamily="34" charset="0"/>
                  </a:endParaRPr>
                </a:p>
              </p:txBody>
            </p:sp>
          </p:grpSp>
          <p:sp>
            <p:nvSpPr>
              <p:cNvPr id="28" name="Rectangle 24"/>
              <p:cNvSpPr>
                <a:spLocks noChangeArrowheads="1"/>
              </p:cNvSpPr>
              <p:nvPr/>
            </p:nvSpPr>
            <p:spPr bwMode="auto">
              <a:xfrm>
                <a:off x="2832" y="2448"/>
                <a:ext cx="576" cy="432"/>
              </a:xfrm>
              <a:prstGeom prst="rect">
                <a:avLst/>
              </a:prstGeom>
              <a:noFill/>
              <a:ln w="9525">
                <a:noFill/>
                <a:miter lim="800000"/>
                <a:headEnd/>
                <a:tailEnd/>
              </a:ln>
            </p:spPr>
            <p:txBody>
              <a:bodyPr wrap="none" anchor="ctr"/>
              <a:lstStyle/>
              <a:p>
                <a:pPr algn="ctr"/>
                <a:r>
                  <a:rPr lang="en-US" altLang="zh-CN" sz="2800" b="1" i="1">
                    <a:latin typeface="Calibri" pitchFamily="34" charset="0"/>
                  </a:rPr>
                  <a:t> </a:t>
                </a:r>
                <a:r>
                  <a:rPr lang="en-US" altLang="zh-CN" sz="1600" b="1" i="1">
                    <a:latin typeface="Calibri" pitchFamily="34" charset="0"/>
                  </a:rPr>
                  <a:t>A</a:t>
                </a:r>
                <a:r>
                  <a:rPr lang="en-US" altLang="zh-CN" sz="1600" b="1">
                    <a:latin typeface="Calibri" pitchFamily="34" charset="0"/>
                  </a:rPr>
                  <a:t>θ</a:t>
                </a:r>
                <a:r>
                  <a:rPr lang="en-US" altLang="zh-CN" sz="1600" b="1" i="1">
                    <a:latin typeface="Calibri" pitchFamily="34" charset="0"/>
                  </a:rPr>
                  <a:t>B</a:t>
                </a:r>
              </a:p>
            </p:txBody>
          </p:sp>
        </p:grpSp>
        <p:sp>
          <p:nvSpPr>
            <p:cNvPr id="14" name="AutoShape 25"/>
            <p:cNvSpPr>
              <a:spLocks noChangeArrowheads="1"/>
            </p:cNvSpPr>
            <p:nvPr/>
          </p:nvSpPr>
          <p:spPr bwMode="auto">
            <a:xfrm rot="-1832436">
              <a:off x="3120" y="2736"/>
              <a:ext cx="384" cy="96"/>
            </a:xfrm>
            <a:prstGeom prst="rightArrow">
              <a:avLst>
                <a:gd name="adj1" fmla="val 50000"/>
                <a:gd name="adj2" fmla="val 100000"/>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grpSp>
          <p:nvGrpSpPr>
            <p:cNvPr id="15" name="Group 26"/>
            <p:cNvGrpSpPr>
              <a:grpSpLocks/>
            </p:cNvGrpSpPr>
            <p:nvPr/>
          </p:nvGrpSpPr>
          <p:grpSpPr bwMode="auto">
            <a:xfrm>
              <a:off x="3744" y="2400"/>
              <a:ext cx="1440" cy="288"/>
              <a:chOff x="3216" y="2352"/>
              <a:chExt cx="1440" cy="288"/>
            </a:xfrm>
          </p:grpSpPr>
          <p:sp>
            <p:nvSpPr>
              <p:cNvPr id="18" name="Rectangle 27" descr="浅色下对角线"/>
              <p:cNvSpPr>
                <a:spLocks noChangeArrowheads="1"/>
              </p:cNvSpPr>
              <p:nvPr/>
            </p:nvSpPr>
            <p:spPr bwMode="auto">
              <a:xfrm>
                <a:off x="3216" y="2544"/>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9" name="Rectangle 28" descr="浅色下对角线"/>
              <p:cNvSpPr>
                <a:spLocks noChangeArrowheads="1"/>
              </p:cNvSpPr>
              <p:nvPr/>
            </p:nvSpPr>
            <p:spPr bwMode="auto">
              <a:xfrm>
                <a:off x="3216" y="2448"/>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20" name="Rectangle 29" descr="浅色下对角线"/>
              <p:cNvSpPr>
                <a:spLocks noChangeArrowheads="1"/>
              </p:cNvSpPr>
              <p:nvPr/>
            </p:nvSpPr>
            <p:spPr bwMode="auto">
              <a:xfrm>
                <a:off x="3216" y="2352"/>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24" name="Rectangle 30" descr="浅色下对角线"/>
              <p:cNvSpPr>
                <a:spLocks noChangeArrowheads="1"/>
              </p:cNvSpPr>
              <p:nvPr/>
            </p:nvSpPr>
            <p:spPr bwMode="auto">
              <a:xfrm>
                <a:off x="4128" y="2352"/>
                <a:ext cx="528"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25" name="Rectangle 31" descr="浅色下对角线"/>
              <p:cNvSpPr>
                <a:spLocks noChangeArrowheads="1"/>
              </p:cNvSpPr>
              <p:nvPr/>
            </p:nvSpPr>
            <p:spPr bwMode="auto">
              <a:xfrm>
                <a:off x="4128" y="2448"/>
                <a:ext cx="528"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26" name="Rectangle 32" descr="浅色下对角线"/>
              <p:cNvSpPr>
                <a:spLocks noChangeArrowheads="1"/>
              </p:cNvSpPr>
              <p:nvPr/>
            </p:nvSpPr>
            <p:spPr bwMode="auto">
              <a:xfrm>
                <a:off x="4128" y="2544"/>
                <a:ext cx="528"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grpSp>
        <p:sp>
          <p:nvSpPr>
            <p:cNvPr id="16" name="Text Box 33"/>
            <p:cNvSpPr txBox="1">
              <a:spLocks noChangeArrowheads="1"/>
            </p:cNvSpPr>
            <p:nvPr/>
          </p:nvSpPr>
          <p:spPr bwMode="auto">
            <a:xfrm>
              <a:off x="1728" y="1632"/>
              <a:ext cx="288" cy="264"/>
            </a:xfrm>
            <a:prstGeom prst="rect">
              <a:avLst/>
            </a:prstGeom>
            <a:noFill/>
            <a:ln w="9525">
              <a:noFill/>
              <a:miter lim="800000"/>
              <a:headEnd/>
              <a:tailEnd/>
            </a:ln>
          </p:spPr>
          <p:txBody>
            <a:bodyPr>
              <a:spAutoFit/>
            </a:bodyPr>
            <a:lstStyle/>
            <a:p>
              <a:pPr algn="ctr" eaLnBrk="0" hangingPunct="0">
                <a:spcBef>
                  <a:spcPct val="50000"/>
                </a:spcBef>
              </a:pPr>
              <a:r>
                <a:rPr lang="en-US" altLang="zh-CN" b="1">
                  <a:latin typeface="Calibri" pitchFamily="34" charset="0"/>
                </a:rPr>
                <a:t>R</a:t>
              </a:r>
            </a:p>
          </p:txBody>
        </p:sp>
        <p:sp>
          <p:nvSpPr>
            <p:cNvPr id="17" name="Text Box 34"/>
            <p:cNvSpPr txBox="1">
              <a:spLocks noChangeArrowheads="1"/>
            </p:cNvSpPr>
            <p:nvPr/>
          </p:nvSpPr>
          <p:spPr bwMode="auto">
            <a:xfrm>
              <a:off x="1921" y="2688"/>
              <a:ext cx="287" cy="264"/>
            </a:xfrm>
            <a:prstGeom prst="rect">
              <a:avLst/>
            </a:prstGeom>
            <a:noFill/>
            <a:ln w="9525">
              <a:noFill/>
              <a:miter lim="800000"/>
              <a:headEnd/>
              <a:tailEnd/>
            </a:ln>
          </p:spPr>
          <p:txBody>
            <a:bodyPr>
              <a:spAutoFit/>
            </a:bodyPr>
            <a:lstStyle/>
            <a:p>
              <a:pPr algn="ctr" eaLnBrk="0" hangingPunct="0">
                <a:spcBef>
                  <a:spcPct val="50000"/>
                </a:spcBef>
              </a:pPr>
              <a:r>
                <a:rPr lang="en-US" altLang="zh-CN" b="1">
                  <a:latin typeface="Calibri" pitchFamily="34" charset="0"/>
                </a:rPr>
                <a:t>S</a:t>
              </a:r>
            </a:p>
          </p:txBody>
        </p:sp>
      </p:grpSp>
      <p:sp>
        <p:nvSpPr>
          <p:cNvPr id="43" name="Arc 10"/>
          <p:cNvSpPr>
            <a:spLocks/>
          </p:cNvSpPr>
          <p:nvPr/>
        </p:nvSpPr>
        <p:spPr bwMode="auto">
          <a:xfrm rot="17400000">
            <a:off x="3616599" y="1587064"/>
            <a:ext cx="228600" cy="387350"/>
          </a:xfrm>
          <a:custGeom>
            <a:avLst/>
            <a:gdLst>
              <a:gd name="G0" fmla="+- 0 0 0"/>
              <a:gd name="G1" fmla="+- 20128 0 0"/>
              <a:gd name="G2" fmla="+- 21600 0 0"/>
              <a:gd name="T0" fmla="*/ 7836 w 21600"/>
              <a:gd name="T1" fmla="*/ 0 h 31859"/>
              <a:gd name="T2" fmla="*/ 18137 w 21600"/>
              <a:gd name="T3" fmla="*/ 31859 h 31859"/>
              <a:gd name="T4" fmla="*/ 0 w 21600"/>
              <a:gd name="T5" fmla="*/ 20128 h 31859"/>
            </a:gdLst>
            <a:ahLst/>
            <a:cxnLst>
              <a:cxn ang="0">
                <a:pos x="T0" y="T1"/>
              </a:cxn>
              <a:cxn ang="0">
                <a:pos x="T2" y="T3"/>
              </a:cxn>
              <a:cxn ang="0">
                <a:pos x="T4" y="T5"/>
              </a:cxn>
            </a:cxnLst>
            <a:rect l="0" t="0" r="r" b="b"/>
            <a:pathLst>
              <a:path w="21600" h="31859" fill="none" extrusionOk="0">
                <a:moveTo>
                  <a:pt x="7836" y="-1"/>
                </a:moveTo>
                <a:cubicBezTo>
                  <a:pt x="16134" y="3230"/>
                  <a:pt x="21600" y="11222"/>
                  <a:pt x="21600" y="20128"/>
                </a:cubicBezTo>
                <a:cubicBezTo>
                  <a:pt x="21600" y="24290"/>
                  <a:pt x="20397" y="28363"/>
                  <a:pt x="18136" y="31858"/>
                </a:cubicBezTo>
              </a:path>
              <a:path w="21600" h="31859" stroke="0" extrusionOk="0">
                <a:moveTo>
                  <a:pt x="7836" y="-1"/>
                </a:moveTo>
                <a:cubicBezTo>
                  <a:pt x="16134" y="3230"/>
                  <a:pt x="21600" y="11222"/>
                  <a:pt x="21600" y="20128"/>
                </a:cubicBezTo>
                <a:cubicBezTo>
                  <a:pt x="21600" y="24290"/>
                  <a:pt x="20397" y="28363"/>
                  <a:pt x="18136" y="31858"/>
                </a:cubicBezTo>
                <a:lnTo>
                  <a:pt x="0" y="20128"/>
                </a:lnTo>
                <a:close/>
              </a:path>
            </a:pathLst>
          </a:custGeom>
          <a:noFill/>
          <a:ln w="9525">
            <a:solidFill>
              <a:schemeClr val="tx1"/>
            </a:solidFill>
            <a:round/>
            <a:headEnd/>
            <a:tailEnd/>
          </a:ln>
          <a:effectLst/>
        </p:spPr>
        <p:txBody>
          <a:bodyPr wrap="none" anchor="ctr"/>
          <a:lstStyle/>
          <a:p>
            <a:endParaRPr lang="zh-CN" altLang="en-US"/>
          </a:p>
        </p:txBody>
      </p:sp>
      <p:grpSp>
        <p:nvGrpSpPr>
          <p:cNvPr id="44" name="组合 43"/>
          <p:cNvGrpSpPr/>
          <p:nvPr/>
        </p:nvGrpSpPr>
        <p:grpSpPr>
          <a:xfrm>
            <a:off x="1905600" y="1739470"/>
            <a:ext cx="939858" cy="481336"/>
            <a:chOff x="1763713" y="2133600"/>
            <a:chExt cx="939858" cy="481336"/>
          </a:xfrm>
        </p:grpSpPr>
        <p:sp>
          <p:nvSpPr>
            <p:cNvPr id="45" name="Text Box 8"/>
            <p:cNvSpPr txBox="1">
              <a:spLocks noChangeArrowheads="1"/>
            </p:cNvSpPr>
            <p:nvPr/>
          </p:nvSpPr>
          <p:spPr bwMode="auto">
            <a:xfrm>
              <a:off x="1763713" y="2317419"/>
              <a:ext cx="939858" cy="297517"/>
            </a:xfrm>
            <a:prstGeom prst="rect">
              <a:avLst/>
            </a:prstGeom>
            <a:noFill/>
            <a:ln w="9525">
              <a:noFill/>
              <a:miter lim="800000"/>
              <a:headEnd/>
              <a:tailEnd/>
            </a:ln>
            <a:effectLst/>
          </p:spPr>
          <p:txBody>
            <a:bodyPr wrap="square">
              <a:spAutoFit/>
            </a:bodyPr>
            <a:lstStyle/>
            <a:p>
              <a:pPr algn="ctr" eaLnBrk="0" hangingPunct="0">
                <a:spcBef>
                  <a:spcPct val="50000"/>
                </a:spcBef>
              </a:pPr>
              <a:r>
                <a:rPr kumimoji="1" lang="en-US" altLang="zh-CN" sz="2000" b="1" baseline="-20000" dirty="0">
                  <a:latin typeface="Times New Roman" pitchFamily="18" charset="0"/>
                  <a:ea typeface="仿宋_GB2312" pitchFamily="49" charset="-122"/>
                </a:rPr>
                <a:t>A </a:t>
              </a:r>
              <a:r>
                <a:rPr kumimoji="1" lang="en-US" altLang="zh-CN" sz="2000" b="1" baseline="-20000" dirty="0">
                  <a:latin typeface="Times New Roman" pitchFamily="18" charset="0"/>
                  <a:ea typeface="仿宋_GB2312" pitchFamily="49" charset="-122"/>
                  <a:sym typeface="Symbol" pitchFamily="18" charset="2"/>
                </a:rPr>
                <a:t></a:t>
              </a:r>
              <a:r>
                <a:rPr kumimoji="1" lang="en-US" altLang="zh-CN" sz="2000" b="1" baseline="-20000" dirty="0">
                  <a:latin typeface="Times New Roman" pitchFamily="18" charset="0"/>
                  <a:ea typeface="仿宋_GB2312" pitchFamily="49" charset="-122"/>
                </a:rPr>
                <a:t> B</a:t>
              </a:r>
            </a:p>
          </p:txBody>
        </p:sp>
        <p:sp>
          <p:nvSpPr>
            <p:cNvPr id="46" name="AutoShape 11"/>
            <p:cNvSpPr>
              <a:spLocks noChangeArrowheads="1"/>
            </p:cNvSpPr>
            <p:nvPr/>
          </p:nvSpPr>
          <p:spPr bwMode="auto">
            <a:xfrm rot="5400000">
              <a:off x="2092321" y="2092329"/>
              <a:ext cx="223830" cy="306372"/>
            </a:xfrm>
            <a:prstGeom prst="flowChartCollate">
              <a:avLst/>
            </a:prstGeom>
            <a:noFill/>
            <a:ln w="9525">
              <a:solidFill>
                <a:schemeClr val="tx1"/>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9500"/>
            <a:ext cx="8939213" cy="4989513"/>
          </a:xfrm>
          <a:prstGeom prst="rect">
            <a:avLst/>
          </a:prstGeom>
        </p:spPr>
        <p:txBody>
          <a:bodyPr/>
          <a:lstStyle/>
          <a:p>
            <a:pPr lvl="1"/>
            <a:r>
              <a:rPr lang="zh-CN" altLang="en-US" b="1" dirty="0">
                <a:sym typeface="Symbol" pitchFamily="18" charset="2"/>
              </a:rPr>
              <a:t>条件连接示例：</a:t>
            </a:r>
            <a:r>
              <a:rPr lang="zh-CN" altLang="en-US" b="1" dirty="0"/>
              <a:t>关系</a:t>
            </a:r>
            <a:r>
              <a:rPr lang="en-US" altLang="zh-CN" b="1" i="1" dirty="0"/>
              <a:t>R</a:t>
            </a:r>
            <a:r>
              <a:rPr lang="zh-CN" altLang="en-US" b="1" dirty="0"/>
              <a:t>和</a:t>
            </a:r>
            <a:r>
              <a:rPr lang="en-US" altLang="zh-CN" b="1" i="1" dirty="0"/>
              <a:t>S</a:t>
            </a:r>
            <a:r>
              <a:rPr lang="en-US" altLang="zh-CN" b="1" dirty="0"/>
              <a:t>,</a:t>
            </a:r>
            <a:r>
              <a:rPr lang="zh-CN" altLang="en-US" b="1" dirty="0"/>
              <a:t>求</a:t>
            </a:r>
            <a:endParaRPr lang="en-US" altLang="zh-CN" sz="2000" b="1" dirty="0"/>
          </a:p>
          <a:p>
            <a:pPr lvl="1"/>
            <a:endParaRPr lang="en-US" altLang="zh-CN" b="1" dirty="0">
              <a:sym typeface="Symbol" pitchFamily="18" charset="2"/>
            </a:endParaRPr>
          </a:p>
          <a:p>
            <a:pPr lvl="2"/>
            <a:endParaRPr lang="zh-CN" altLang="en-US" b="1" dirty="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连接运算</a:t>
            </a:r>
          </a:p>
        </p:txBody>
      </p:sp>
      <p:grpSp>
        <p:nvGrpSpPr>
          <p:cNvPr id="43" name="Group 218"/>
          <p:cNvGrpSpPr>
            <a:grpSpLocks/>
          </p:cNvGrpSpPr>
          <p:nvPr/>
        </p:nvGrpSpPr>
        <p:grpSpPr bwMode="auto">
          <a:xfrm>
            <a:off x="4572000" y="993227"/>
            <a:ext cx="1244216" cy="646085"/>
            <a:chOff x="3606" y="709"/>
            <a:chExt cx="816" cy="474"/>
          </a:xfrm>
        </p:grpSpPr>
        <p:sp>
          <p:nvSpPr>
            <p:cNvPr id="44" name="Text Box 12"/>
            <p:cNvSpPr txBox="1">
              <a:spLocks noChangeArrowheads="1"/>
            </p:cNvSpPr>
            <p:nvPr/>
          </p:nvSpPr>
          <p:spPr bwMode="auto">
            <a:xfrm>
              <a:off x="3606" y="709"/>
              <a:ext cx="816" cy="429"/>
            </a:xfrm>
            <a:prstGeom prst="rect">
              <a:avLst/>
            </a:prstGeom>
            <a:noFill/>
            <a:ln w="9525">
              <a:noFill/>
              <a:miter lim="800000"/>
              <a:headEnd/>
              <a:tailEnd/>
            </a:ln>
            <a:effectLst/>
          </p:spPr>
          <p:txBody>
            <a:bodyPr>
              <a:spAutoFit/>
            </a:bodyPr>
            <a:lstStyle/>
            <a:p>
              <a:pPr algn="ctr" eaLnBrk="0" hangingPunct="0">
                <a:spcBef>
                  <a:spcPct val="50000"/>
                </a:spcBef>
              </a:pPr>
              <a:r>
                <a:rPr kumimoji="1" lang="zh-CN" altLang="en-US" sz="3600" b="1" baseline="-20000" dirty="0">
                  <a:latin typeface="Times New Roman" pitchFamily="18" charset="0"/>
                  <a:ea typeface="仿宋_GB2312" pitchFamily="49" charset="-122"/>
                </a:rPr>
                <a:t> </a:t>
              </a:r>
              <a:r>
                <a:rPr kumimoji="1" lang="en-US" altLang="zh-CN" sz="3200" b="1" dirty="0">
                  <a:latin typeface="宋体" charset="-122"/>
                </a:rPr>
                <a:t>R  S </a:t>
              </a:r>
            </a:p>
          </p:txBody>
        </p:sp>
        <p:sp>
          <p:nvSpPr>
            <p:cNvPr id="45" name="AutoShape 13"/>
            <p:cNvSpPr>
              <a:spLocks noChangeArrowheads="1"/>
            </p:cNvSpPr>
            <p:nvPr/>
          </p:nvSpPr>
          <p:spPr bwMode="auto">
            <a:xfrm rot="5400000">
              <a:off x="3989" y="814"/>
              <a:ext cx="129" cy="192"/>
            </a:xfrm>
            <a:prstGeom prst="flowChartCollate">
              <a:avLst/>
            </a:prstGeom>
            <a:noFill/>
            <a:ln w="9525">
              <a:solidFill>
                <a:schemeClr val="tx1"/>
              </a:solidFill>
              <a:miter lim="800000"/>
              <a:headEnd/>
              <a:tailEnd/>
            </a:ln>
            <a:effectLst/>
          </p:spPr>
          <p:txBody>
            <a:bodyPr wrap="none" anchor="ctr"/>
            <a:lstStyle/>
            <a:p>
              <a:endParaRPr lang="zh-CN" altLang="en-US" b="1"/>
            </a:p>
          </p:txBody>
        </p:sp>
        <p:sp>
          <p:nvSpPr>
            <p:cNvPr id="46" name="Text Box 14"/>
            <p:cNvSpPr txBox="1">
              <a:spLocks noChangeArrowheads="1"/>
            </p:cNvSpPr>
            <p:nvPr/>
          </p:nvSpPr>
          <p:spPr bwMode="auto">
            <a:xfrm>
              <a:off x="3714" y="935"/>
              <a:ext cx="708" cy="248"/>
            </a:xfrm>
            <a:prstGeom prst="rect">
              <a:avLst/>
            </a:prstGeom>
            <a:noFill/>
            <a:ln w="9525">
              <a:noFill/>
              <a:miter lim="800000"/>
              <a:headEnd/>
              <a:tailEnd/>
            </a:ln>
            <a:effectLst/>
          </p:spPr>
          <p:txBody>
            <a:bodyPr>
              <a:spAutoFit/>
            </a:bodyPr>
            <a:lstStyle/>
            <a:p>
              <a:pPr algn="ctr" eaLnBrk="0" hangingPunct="0">
                <a:spcBef>
                  <a:spcPct val="50000"/>
                </a:spcBef>
              </a:pPr>
              <a:r>
                <a:rPr kumimoji="1" lang="en-US" altLang="zh-CN" sz="1600" b="1" dirty="0">
                  <a:latin typeface="Times New Roman" pitchFamily="18" charset="0"/>
                  <a:ea typeface="仿宋_GB2312" pitchFamily="49" charset="-122"/>
                </a:rPr>
                <a:t>C=E</a:t>
              </a:r>
            </a:p>
          </p:txBody>
        </p:sp>
      </p:grpSp>
      <p:graphicFrame>
        <p:nvGraphicFramePr>
          <p:cNvPr id="47" name="Group 216"/>
          <p:cNvGraphicFramePr>
            <a:graphicFrameLocks noGrp="1"/>
          </p:cNvGraphicFramePr>
          <p:nvPr/>
        </p:nvGraphicFramePr>
        <p:xfrm>
          <a:off x="1397547" y="1834055"/>
          <a:ext cx="2520950" cy="1584960"/>
        </p:xfrm>
        <a:graphic>
          <a:graphicData uri="http://schemas.openxmlformats.org/drawingml/2006/table">
            <a:tbl>
              <a:tblPr/>
              <a:tblGrid>
                <a:gridCol w="1028700">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gridCol w="792162">
                  <a:extLst>
                    <a:ext uri="{9D8B030D-6E8A-4147-A177-3AD203B41FA5}">
                      <a16:colId xmlns:a16="http://schemas.microsoft.com/office/drawing/2014/main" val="20002"/>
                    </a:ext>
                  </a:extLst>
                </a:gridCol>
              </a:tblGrid>
              <a:tr h="30638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陈杰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男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2500 </a:t>
                      </a:r>
                      <a:endParaRPr kumimoji="0" lang="zh-CN" altLang="en-US" sz="2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孙冲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男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2850 </a:t>
                      </a:r>
                      <a:endParaRPr kumimoji="0" lang="zh-CN" altLang="en-US" sz="2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797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刘淑华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女 </a:t>
                      </a:r>
                      <a:endParaRPr kumimoji="0" lang="en-US" altLang="zh-CN" sz="2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楷体_GB2312" pitchFamily="49" charset="-122"/>
                        </a:rPr>
                        <a:t>3000 </a:t>
                      </a:r>
                      <a:endParaRPr kumimoji="0" lang="zh-CN" altLang="en-US" sz="2000" b="1" i="0" u="none" strike="noStrike" cap="none" normalizeH="0" baseline="0" dirty="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8" name="Group 223"/>
          <p:cNvGraphicFramePr>
            <a:graphicFrameLocks noGrp="1"/>
          </p:cNvGraphicFramePr>
          <p:nvPr/>
        </p:nvGraphicFramePr>
        <p:xfrm>
          <a:off x="4564610" y="1834055"/>
          <a:ext cx="2232025" cy="1584960"/>
        </p:xfrm>
        <a:graphic>
          <a:graphicData uri="http://schemas.openxmlformats.org/drawingml/2006/table">
            <a:tbl>
              <a:tblPr/>
              <a:tblGrid>
                <a:gridCol w="1295400">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tblGrid>
              <a:tr h="35877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楷体_GB2312" pitchFamily="49"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543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主治医师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2500 </a:t>
                      </a:r>
                      <a:r>
                        <a:rPr kumimoji="0" lang="zh-CN" altLang="en-US" sz="2000" b="1" i="0" u="none" strike="noStrike" cap="none" normalizeH="0" baseline="0">
                          <a:ln>
                            <a:noFill/>
                          </a:ln>
                          <a:solidFill>
                            <a:schemeClr val="tx1"/>
                          </a:solidFill>
                          <a:effectLst/>
                          <a:latin typeface="Arial" charset="0"/>
                          <a:ea typeface="楷体_GB2312" pitchFamily="49"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住院医师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2850</a:t>
                      </a:r>
                      <a:r>
                        <a:rPr kumimoji="0" lang="zh-CN" altLang="en-US" sz="2000" b="1" i="0" u="none" strike="noStrike" cap="none" normalizeH="0" baseline="0">
                          <a:ln>
                            <a:noFill/>
                          </a:ln>
                          <a:solidFill>
                            <a:schemeClr val="tx1"/>
                          </a:solidFill>
                          <a:effectLst/>
                          <a:latin typeface="Arial" charset="0"/>
                          <a:ea typeface="楷体_GB2312" pitchFamily="49"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dirty="0">
                          <a:ln>
                            <a:noFill/>
                          </a:ln>
                          <a:solidFill>
                            <a:schemeClr val="tx1"/>
                          </a:solidFill>
                          <a:effectLst/>
                          <a:latin typeface="Arial" charset="0"/>
                          <a:ea typeface="楷体_GB2312" pitchFamily="49" charset="-122"/>
                        </a:rPr>
                        <a:t>主任医师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楷体_GB2312" pitchFamily="49" charset="-122"/>
                        </a:rPr>
                        <a:t>3000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9" name="Group 213"/>
          <p:cNvGraphicFramePr>
            <a:graphicFrameLocks noGrp="1"/>
          </p:cNvGraphicFramePr>
          <p:nvPr/>
        </p:nvGraphicFramePr>
        <p:xfrm>
          <a:off x="1108622" y="4069255"/>
          <a:ext cx="6264275" cy="1584960"/>
        </p:xfrm>
        <a:graphic>
          <a:graphicData uri="http://schemas.openxmlformats.org/drawingml/2006/table">
            <a:tbl>
              <a:tblPr/>
              <a:tblGrid>
                <a:gridCol w="1008063">
                  <a:extLst>
                    <a:ext uri="{9D8B030D-6E8A-4147-A177-3AD203B41FA5}">
                      <a16:colId xmlns:a16="http://schemas.microsoft.com/office/drawing/2014/main" val="20000"/>
                    </a:ext>
                  </a:extLst>
                </a:gridCol>
                <a:gridCol w="746125">
                  <a:extLst>
                    <a:ext uri="{9D8B030D-6E8A-4147-A177-3AD203B41FA5}">
                      <a16:colId xmlns:a16="http://schemas.microsoft.com/office/drawing/2014/main" val="20001"/>
                    </a:ext>
                  </a:extLst>
                </a:gridCol>
                <a:gridCol w="1001712">
                  <a:extLst>
                    <a:ext uri="{9D8B030D-6E8A-4147-A177-3AD203B41FA5}">
                      <a16:colId xmlns:a16="http://schemas.microsoft.com/office/drawing/2014/main" val="20002"/>
                    </a:ext>
                  </a:extLst>
                </a:gridCol>
                <a:gridCol w="1754188">
                  <a:extLst>
                    <a:ext uri="{9D8B030D-6E8A-4147-A177-3AD203B41FA5}">
                      <a16:colId xmlns:a16="http://schemas.microsoft.com/office/drawing/2014/main" val="20003"/>
                    </a:ext>
                  </a:extLst>
                </a:gridCol>
                <a:gridCol w="1754187">
                  <a:extLst>
                    <a:ext uri="{9D8B030D-6E8A-4147-A177-3AD203B41FA5}">
                      <a16:colId xmlns:a16="http://schemas.microsoft.com/office/drawing/2014/main" val="20004"/>
                    </a:ext>
                  </a:extLst>
                </a:gridCol>
              </a:tblGrid>
              <a:tr h="28733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楷体_GB2312"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楷体_GB2312"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陈杰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男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2500 </a:t>
                      </a:r>
                      <a:endParaRPr kumimoji="0" lang="zh-CN" altLang="en-US" sz="2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主治医师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2500 </a:t>
                      </a:r>
                      <a:endParaRPr kumimoji="0" lang="zh-CN" altLang="en-US" sz="2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53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孙冲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男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2850 </a:t>
                      </a:r>
                      <a:endParaRPr kumimoji="0" lang="zh-CN" altLang="en-US" sz="2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住院医师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2850 </a:t>
                      </a:r>
                      <a:endParaRPr kumimoji="0" lang="zh-CN" altLang="en-US" sz="2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353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刘淑华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女 </a:t>
                      </a:r>
                      <a:endParaRPr kumimoji="0" lang="en-US" altLang="zh-CN" sz="2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Arial" charset="0"/>
                          <a:ea typeface="楷体_GB2312" pitchFamily="49" charset="-122"/>
                        </a:rPr>
                        <a:t>3000 </a:t>
                      </a:r>
                      <a:endParaRPr kumimoji="0" lang="zh-CN" altLang="en-US" sz="2000" b="1" i="0" u="none" strike="noStrike" cap="none" normalizeH="0" baseline="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Arial" charset="0"/>
                          <a:ea typeface="楷体_GB2312" pitchFamily="49" charset="-122"/>
                        </a:rPr>
                        <a:t>主任医师</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a:ln>
                            <a:noFill/>
                          </a:ln>
                          <a:solidFill>
                            <a:schemeClr val="tx1"/>
                          </a:solidFill>
                          <a:effectLst/>
                          <a:latin typeface="Arial" charset="0"/>
                          <a:ea typeface="楷体_GB2312" pitchFamily="49" charset="-122"/>
                        </a:rPr>
                        <a:t>3000 </a:t>
                      </a:r>
                      <a:endParaRPr kumimoji="0" lang="zh-CN" altLang="en-US" sz="2000" b="1" i="0" u="none" strike="noStrike" cap="none" normalizeH="0" baseline="0" dirty="0">
                        <a:ln>
                          <a:noFill/>
                        </a:ln>
                        <a:solidFill>
                          <a:schemeClr val="tx1"/>
                        </a:solidFill>
                        <a:effectLst/>
                        <a:latin typeface="Arial" charset="0"/>
                        <a:ea typeface="楷体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50" name="Group 209"/>
          <p:cNvGrpSpPr>
            <a:grpSpLocks/>
          </p:cNvGrpSpPr>
          <p:nvPr/>
        </p:nvGrpSpPr>
        <p:grpSpPr bwMode="auto">
          <a:xfrm>
            <a:off x="3485110" y="5577380"/>
            <a:ext cx="1295400" cy="688975"/>
            <a:chOff x="2245" y="3702"/>
            <a:chExt cx="816" cy="434"/>
          </a:xfrm>
        </p:grpSpPr>
        <p:sp>
          <p:nvSpPr>
            <p:cNvPr id="51" name="Text Box 169"/>
            <p:cNvSpPr txBox="1">
              <a:spLocks noChangeArrowheads="1"/>
            </p:cNvSpPr>
            <p:nvPr/>
          </p:nvSpPr>
          <p:spPr bwMode="auto">
            <a:xfrm>
              <a:off x="2245" y="3702"/>
              <a:ext cx="816" cy="365"/>
            </a:xfrm>
            <a:prstGeom prst="rect">
              <a:avLst/>
            </a:prstGeom>
            <a:noFill/>
            <a:ln w="9525">
              <a:noFill/>
              <a:miter lim="800000"/>
              <a:headEnd/>
              <a:tailEnd/>
            </a:ln>
            <a:effectLst/>
          </p:spPr>
          <p:txBody>
            <a:bodyPr>
              <a:spAutoFit/>
            </a:bodyPr>
            <a:lstStyle/>
            <a:p>
              <a:pPr algn="ctr" eaLnBrk="0" hangingPunct="0">
                <a:spcBef>
                  <a:spcPct val="50000"/>
                </a:spcBef>
              </a:pPr>
              <a:r>
                <a:rPr kumimoji="1" lang="zh-CN" altLang="en-US" sz="3600" b="1" baseline="-20000">
                  <a:latin typeface="Times New Roman" pitchFamily="18" charset="0"/>
                  <a:ea typeface="仿宋_GB2312" pitchFamily="49" charset="-122"/>
                </a:rPr>
                <a:t> </a:t>
              </a:r>
              <a:r>
                <a:rPr kumimoji="1" lang="en-US" altLang="zh-CN" sz="3200" b="1">
                  <a:latin typeface="宋体" charset="-122"/>
                </a:rPr>
                <a:t>R   S </a:t>
              </a:r>
            </a:p>
          </p:txBody>
        </p:sp>
        <p:sp>
          <p:nvSpPr>
            <p:cNvPr id="52" name="AutoShape 170"/>
            <p:cNvSpPr>
              <a:spLocks noChangeArrowheads="1"/>
            </p:cNvSpPr>
            <p:nvPr/>
          </p:nvSpPr>
          <p:spPr bwMode="auto">
            <a:xfrm rot="5400000">
              <a:off x="2639" y="3762"/>
              <a:ext cx="129" cy="192"/>
            </a:xfrm>
            <a:prstGeom prst="flowChartCollate">
              <a:avLst/>
            </a:prstGeom>
            <a:noFill/>
            <a:ln w="9525">
              <a:solidFill>
                <a:schemeClr val="tx1"/>
              </a:solidFill>
              <a:miter lim="800000"/>
              <a:headEnd/>
              <a:tailEnd/>
            </a:ln>
            <a:effectLst/>
          </p:spPr>
          <p:txBody>
            <a:bodyPr wrap="none" anchor="ctr"/>
            <a:lstStyle/>
            <a:p>
              <a:endParaRPr lang="zh-CN" altLang="en-US" b="1"/>
            </a:p>
          </p:txBody>
        </p:sp>
        <p:sp>
          <p:nvSpPr>
            <p:cNvPr id="53" name="Text Box 200"/>
            <p:cNvSpPr txBox="1">
              <a:spLocks noChangeArrowheads="1"/>
            </p:cNvSpPr>
            <p:nvPr/>
          </p:nvSpPr>
          <p:spPr bwMode="auto">
            <a:xfrm>
              <a:off x="2291" y="3886"/>
              <a:ext cx="708" cy="250"/>
            </a:xfrm>
            <a:prstGeom prst="rect">
              <a:avLst/>
            </a:prstGeom>
            <a:noFill/>
            <a:ln w="9525">
              <a:noFill/>
              <a:miter lim="800000"/>
              <a:headEnd/>
              <a:tailEnd/>
            </a:ln>
            <a:effectLst/>
          </p:spPr>
          <p:txBody>
            <a:bodyPr>
              <a:spAutoFit/>
            </a:bodyPr>
            <a:lstStyle/>
            <a:p>
              <a:pPr algn="ctr" eaLnBrk="0" hangingPunct="0">
                <a:spcBef>
                  <a:spcPct val="50000"/>
                </a:spcBef>
              </a:pPr>
              <a:r>
                <a:rPr kumimoji="1" lang="en-US" altLang="zh-CN" sz="2000" b="1" dirty="0">
                  <a:latin typeface="Times New Roman" pitchFamily="18" charset="0"/>
                  <a:ea typeface="仿宋_GB2312" pitchFamily="49" charset="-122"/>
                </a:rPr>
                <a:t>  C=E</a:t>
              </a:r>
            </a:p>
          </p:txBody>
        </p:sp>
      </p:grpSp>
      <p:sp>
        <p:nvSpPr>
          <p:cNvPr id="54" name="Line 219"/>
          <p:cNvSpPr>
            <a:spLocks noChangeShapeType="1"/>
          </p:cNvSpPr>
          <p:nvPr/>
        </p:nvSpPr>
        <p:spPr bwMode="auto">
          <a:xfrm flipH="1">
            <a:off x="532360" y="3921618"/>
            <a:ext cx="7632700" cy="0"/>
          </a:xfrm>
          <a:prstGeom prst="line">
            <a:avLst/>
          </a:prstGeom>
          <a:noFill/>
          <a:ln w="57150">
            <a:solidFill>
              <a:srgbClr val="FF3300"/>
            </a:solidFill>
            <a:round/>
            <a:headEnd/>
            <a:tailEnd/>
          </a:ln>
          <a:effectLst/>
        </p:spPr>
        <p:txBody>
          <a:bodyPr/>
          <a:lstStyle/>
          <a:p>
            <a:endParaRPr lang="zh-CN" altLang="en-US"/>
          </a:p>
        </p:txBody>
      </p:sp>
      <p:sp>
        <p:nvSpPr>
          <p:cNvPr id="55" name="Text Box 220"/>
          <p:cNvSpPr txBox="1">
            <a:spLocks noChangeArrowheads="1"/>
          </p:cNvSpPr>
          <p:nvPr/>
        </p:nvSpPr>
        <p:spPr bwMode="auto">
          <a:xfrm>
            <a:off x="2405610" y="3489818"/>
            <a:ext cx="647700" cy="366712"/>
          </a:xfrm>
          <a:prstGeom prst="rect">
            <a:avLst/>
          </a:prstGeom>
          <a:noFill/>
          <a:ln w="9525">
            <a:noFill/>
            <a:miter lim="800000"/>
            <a:headEnd/>
            <a:tailEnd/>
          </a:ln>
          <a:effectLst/>
        </p:spPr>
        <p:txBody>
          <a:bodyPr>
            <a:spAutoFit/>
          </a:bodyPr>
          <a:lstStyle/>
          <a:p>
            <a:pPr>
              <a:spcBef>
                <a:spcPct val="50000"/>
              </a:spcBef>
            </a:pPr>
            <a:r>
              <a:rPr lang="en-US" altLang="zh-CN" b="1" dirty="0"/>
              <a:t>(R)</a:t>
            </a:r>
          </a:p>
        </p:txBody>
      </p:sp>
      <p:sp>
        <p:nvSpPr>
          <p:cNvPr id="56" name="Text Box 221"/>
          <p:cNvSpPr txBox="1">
            <a:spLocks noChangeArrowheads="1"/>
          </p:cNvSpPr>
          <p:nvPr/>
        </p:nvSpPr>
        <p:spPr bwMode="auto">
          <a:xfrm>
            <a:off x="5285335" y="3489818"/>
            <a:ext cx="647700" cy="366712"/>
          </a:xfrm>
          <a:prstGeom prst="rect">
            <a:avLst/>
          </a:prstGeom>
          <a:noFill/>
          <a:ln w="9525">
            <a:noFill/>
            <a:miter lim="800000"/>
            <a:headEnd/>
            <a:tailEnd/>
          </a:ln>
          <a:effectLst/>
        </p:spPr>
        <p:txBody>
          <a:bodyPr>
            <a:spAutoFit/>
          </a:bodyPr>
          <a:lstStyle/>
          <a:p>
            <a:pPr>
              <a:spcBef>
                <a:spcPct val="50000"/>
              </a:spcBef>
            </a:pPr>
            <a:r>
              <a:rPr lang="en-US" altLang="zh-CN" b="1" dirty="0"/>
              <a: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9500"/>
            <a:ext cx="8939213" cy="4989513"/>
          </a:xfrm>
          <a:prstGeom prst="rect">
            <a:avLst/>
          </a:prstGeom>
        </p:spPr>
        <p:txBody>
          <a:bodyPr/>
          <a:lstStyle/>
          <a:p>
            <a:pPr lvl="1"/>
            <a:r>
              <a:rPr lang="zh-CN" altLang="en-US" b="1" dirty="0">
                <a:sym typeface="Symbol" pitchFamily="18" charset="2"/>
              </a:rPr>
              <a:t>自然连接：</a:t>
            </a:r>
            <a:endParaRPr lang="en-US" altLang="zh-CN" b="1" dirty="0">
              <a:sym typeface="Symbol" pitchFamily="18" charset="2"/>
            </a:endParaRPr>
          </a:p>
          <a:p>
            <a:pPr lvl="2"/>
            <a:r>
              <a:rPr lang="zh-CN" altLang="en-US" b="1" dirty="0"/>
              <a:t>从两个关系的广义笛卡儿积中选取在相同属性列</a:t>
            </a:r>
            <a:r>
              <a:rPr lang="en-US" altLang="zh-CN" b="1" dirty="0"/>
              <a:t>B</a:t>
            </a:r>
            <a:r>
              <a:rPr lang="zh-CN" altLang="en-US" b="1" dirty="0"/>
              <a:t>上取值相等的元组，并去掉重复的行。</a:t>
            </a:r>
            <a:r>
              <a:rPr lang="en-US" altLang="zh-CN" b="1" i="1" dirty="0">
                <a:sym typeface="Symbol" pitchFamily="18" charset="2"/>
              </a:rPr>
              <a:t> </a:t>
            </a:r>
          </a:p>
          <a:p>
            <a:pPr lvl="1" algn="ctr">
              <a:lnSpc>
                <a:spcPct val="120000"/>
              </a:lnSpc>
              <a:buNone/>
            </a:pPr>
            <a:r>
              <a:rPr lang="en-US" altLang="zh-CN" b="1" i="1" dirty="0"/>
              <a:t>R</a:t>
            </a:r>
            <a:r>
              <a:rPr lang="en-US" altLang="zh-CN" b="1" dirty="0"/>
              <a:t>    </a:t>
            </a:r>
            <a:r>
              <a:rPr lang="en-US" altLang="zh-CN" b="1" i="1" dirty="0"/>
              <a:t>S</a:t>
            </a:r>
            <a:r>
              <a:rPr lang="en-US" altLang="zh-CN" b="1" dirty="0"/>
              <a:t> </a:t>
            </a:r>
            <a:r>
              <a:rPr lang="en-US" altLang="zh-CN" b="1" dirty="0">
                <a:latin typeface="宋体" charset="-122"/>
              </a:rPr>
              <a:t>= { rs | r</a:t>
            </a:r>
            <a:r>
              <a:rPr lang="en-US" altLang="zh-CN" b="1" dirty="0">
                <a:latin typeface="宋体" charset="-122"/>
                <a:sym typeface="Symbol" pitchFamily="18" charset="2"/>
              </a:rPr>
              <a:t></a:t>
            </a:r>
            <a:r>
              <a:rPr lang="en-US" altLang="zh-CN" b="1" dirty="0">
                <a:latin typeface="宋体" charset="-122"/>
              </a:rPr>
              <a:t>R </a:t>
            </a:r>
            <a:r>
              <a:rPr lang="en-US" altLang="zh-CN" b="1" dirty="0">
                <a:latin typeface="宋体" charset="-122"/>
                <a:sym typeface="Symbol" pitchFamily="18" charset="2"/>
              </a:rPr>
              <a:t> </a:t>
            </a:r>
            <a:r>
              <a:rPr lang="en-US" altLang="zh-CN" b="1" dirty="0">
                <a:latin typeface="宋体" charset="-122"/>
              </a:rPr>
              <a:t>s</a:t>
            </a:r>
            <a:r>
              <a:rPr lang="en-US" altLang="zh-CN" b="1" dirty="0">
                <a:latin typeface="宋体" charset="-122"/>
                <a:sym typeface="Symbol" pitchFamily="18" charset="2"/>
              </a:rPr>
              <a:t></a:t>
            </a:r>
            <a:r>
              <a:rPr lang="en-US" altLang="zh-CN" b="1" dirty="0">
                <a:latin typeface="宋体" charset="-122"/>
              </a:rPr>
              <a:t>S </a:t>
            </a:r>
            <a:r>
              <a:rPr lang="en-US" altLang="zh-CN" b="1" dirty="0">
                <a:latin typeface="宋体" charset="-122"/>
                <a:sym typeface="Symbol" pitchFamily="18" charset="2"/>
              </a:rPr>
              <a:t> </a:t>
            </a:r>
            <a:r>
              <a:rPr lang="en-US" altLang="zh-CN" b="1" dirty="0">
                <a:latin typeface="宋体" charset="-122"/>
              </a:rPr>
              <a:t>r[B]=S[B] }</a:t>
            </a:r>
          </a:p>
          <a:p>
            <a:pPr lvl="1">
              <a:lnSpc>
                <a:spcPct val="120000"/>
              </a:lnSpc>
            </a:pPr>
            <a:r>
              <a:rPr lang="zh-CN" altLang="en-US" b="1" dirty="0">
                <a:sym typeface="Symbol" pitchFamily="18" charset="2"/>
              </a:rPr>
              <a:t>自然连接中相等的分量必须是相同的属性组，并且要在结果中去掉重复的属性，而等值连接则不必。</a:t>
            </a:r>
            <a:endParaRPr lang="en-US" altLang="zh-CN" b="1" dirty="0">
              <a:sym typeface="Symbol" pitchFamily="18" charset="2"/>
            </a:endParaRPr>
          </a:p>
          <a:p>
            <a:pPr lvl="1">
              <a:lnSpc>
                <a:spcPct val="120000"/>
              </a:lnSpc>
            </a:pPr>
            <a:r>
              <a:rPr lang="zh-CN" altLang="zh-CN" b="1" dirty="0">
                <a:sym typeface="Symbol" pitchFamily="18" charset="2"/>
              </a:rPr>
              <a:t>进行自然连接的步骤如下：</a:t>
            </a:r>
          </a:p>
          <a:p>
            <a:pPr lvl="2"/>
            <a:r>
              <a:rPr lang="zh-CN" altLang="zh-CN" b="1" dirty="0">
                <a:sym typeface="Symbol" pitchFamily="18" charset="2"/>
              </a:rPr>
              <a:t>计算</a:t>
            </a:r>
            <a:r>
              <a:rPr lang="en-US" altLang="zh-CN" b="1" dirty="0">
                <a:sym typeface="Symbol" pitchFamily="18" charset="2"/>
              </a:rPr>
              <a:t>R    S</a:t>
            </a:r>
            <a:r>
              <a:rPr lang="zh-CN" altLang="en-US" b="1" dirty="0">
                <a:sym typeface="Symbol" pitchFamily="18" charset="2"/>
              </a:rPr>
              <a:t>；</a:t>
            </a:r>
          </a:p>
          <a:p>
            <a:pPr lvl="2"/>
            <a:r>
              <a:rPr lang="zh-CN" altLang="en-US" b="1" dirty="0">
                <a:sym typeface="Symbol" pitchFamily="18" charset="2"/>
              </a:rPr>
              <a:t>选择同时出现在</a:t>
            </a:r>
            <a:r>
              <a:rPr lang="en-US" altLang="zh-CN" b="1" dirty="0">
                <a:sym typeface="Symbol" pitchFamily="18" charset="2"/>
              </a:rPr>
              <a:t>R</a:t>
            </a:r>
            <a:r>
              <a:rPr lang="zh-CN" altLang="en-US" b="1" dirty="0">
                <a:sym typeface="Symbol" pitchFamily="18" charset="2"/>
              </a:rPr>
              <a:t>和</a:t>
            </a:r>
            <a:r>
              <a:rPr lang="en-US" altLang="zh-CN" b="1" dirty="0">
                <a:sym typeface="Symbol" pitchFamily="18" charset="2"/>
              </a:rPr>
              <a:t>S</a:t>
            </a:r>
            <a:r>
              <a:rPr lang="zh-CN" altLang="en-US" b="1" dirty="0">
                <a:sym typeface="Symbol" pitchFamily="18" charset="2"/>
              </a:rPr>
              <a:t>中属性相等元组；</a:t>
            </a:r>
          </a:p>
          <a:p>
            <a:pPr lvl="2"/>
            <a:r>
              <a:rPr lang="zh-CN" altLang="en-US" b="1" dirty="0">
                <a:sym typeface="Symbol" pitchFamily="18" charset="2"/>
              </a:rPr>
              <a:t>去掉重复属性。</a:t>
            </a:r>
            <a:r>
              <a:rPr lang="zh-CN" altLang="en-US" b="1" dirty="0"/>
              <a:t>    </a:t>
            </a:r>
          </a:p>
          <a:p>
            <a:pPr lvl="1">
              <a:lnSpc>
                <a:spcPct val="120000"/>
              </a:lnSpc>
            </a:pPr>
            <a:r>
              <a:rPr lang="zh-CN" altLang="en-US" b="1" dirty="0">
                <a:sym typeface="Symbol" pitchFamily="18" charset="2"/>
              </a:rPr>
              <a:t>如果两个关系没有公共属性，自然连接就是笛卡尔积。</a:t>
            </a:r>
            <a:endParaRPr lang="en-US" altLang="zh-CN" b="1" dirty="0">
              <a:sym typeface="Symbol" pitchFamily="18" charset="2"/>
            </a:endParaRPr>
          </a:p>
          <a:p>
            <a:pPr lvl="1">
              <a:lnSpc>
                <a:spcPct val="120000"/>
              </a:lnSpc>
            </a:pPr>
            <a:endParaRPr lang="zh-CN" altLang="en-US" b="1" dirty="0">
              <a:sym typeface="Symbol" pitchFamily="18" charset="2"/>
            </a:endParaRPr>
          </a:p>
          <a:p>
            <a:pPr lvl="1"/>
            <a:endParaRPr lang="en-US" altLang="zh-CN" b="1" dirty="0">
              <a:sym typeface="Symbol" pitchFamily="18" charset="2"/>
            </a:endParaRPr>
          </a:p>
          <a:p>
            <a:pPr lvl="2"/>
            <a:endParaRPr lang="zh-CN" altLang="en-US" b="1" dirty="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连接运算</a:t>
            </a:r>
          </a:p>
        </p:txBody>
      </p:sp>
      <p:graphicFrame>
        <p:nvGraphicFramePr>
          <p:cNvPr id="62467" name="Object 3"/>
          <p:cNvGraphicFramePr>
            <a:graphicFrameLocks noChangeAspect="1"/>
          </p:cNvGraphicFramePr>
          <p:nvPr/>
        </p:nvGraphicFramePr>
        <p:xfrm>
          <a:off x="1898214" y="2316313"/>
          <a:ext cx="482381" cy="401984"/>
        </p:xfrm>
        <a:graphic>
          <a:graphicData uri="http://schemas.openxmlformats.org/presentationml/2006/ole">
            <mc:AlternateContent xmlns:mc="http://schemas.openxmlformats.org/markup-compatibility/2006">
              <mc:Choice xmlns:v="urn:schemas-microsoft-com:vml" Requires="v">
                <p:oleObj spid="_x0000_s2050" name="公式" r:id="rId3" imgW="152280" imgH="126720" progId="Equation.3">
                  <p:embed/>
                </p:oleObj>
              </mc:Choice>
              <mc:Fallback>
                <p:oleObj name="公式" r:id="rId3" imgW="152280" imgH="12672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8214" y="2316313"/>
                        <a:ext cx="482381" cy="401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Arc 10"/>
          <p:cNvSpPr>
            <a:spLocks/>
          </p:cNvSpPr>
          <p:nvPr/>
        </p:nvSpPr>
        <p:spPr bwMode="auto">
          <a:xfrm rot="17400000">
            <a:off x="3348583" y="2201924"/>
            <a:ext cx="228600" cy="387350"/>
          </a:xfrm>
          <a:custGeom>
            <a:avLst/>
            <a:gdLst>
              <a:gd name="G0" fmla="+- 0 0 0"/>
              <a:gd name="G1" fmla="+- 20128 0 0"/>
              <a:gd name="G2" fmla="+- 21600 0 0"/>
              <a:gd name="T0" fmla="*/ 7836 w 21600"/>
              <a:gd name="T1" fmla="*/ 0 h 31859"/>
              <a:gd name="T2" fmla="*/ 18137 w 21600"/>
              <a:gd name="T3" fmla="*/ 31859 h 31859"/>
              <a:gd name="T4" fmla="*/ 0 w 21600"/>
              <a:gd name="T5" fmla="*/ 20128 h 31859"/>
            </a:gdLst>
            <a:ahLst/>
            <a:cxnLst>
              <a:cxn ang="0">
                <a:pos x="T0" y="T1"/>
              </a:cxn>
              <a:cxn ang="0">
                <a:pos x="T2" y="T3"/>
              </a:cxn>
              <a:cxn ang="0">
                <a:pos x="T4" y="T5"/>
              </a:cxn>
            </a:cxnLst>
            <a:rect l="0" t="0" r="r" b="b"/>
            <a:pathLst>
              <a:path w="21600" h="31859" fill="none" extrusionOk="0">
                <a:moveTo>
                  <a:pt x="7836" y="-1"/>
                </a:moveTo>
                <a:cubicBezTo>
                  <a:pt x="16134" y="3230"/>
                  <a:pt x="21600" y="11222"/>
                  <a:pt x="21600" y="20128"/>
                </a:cubicBezTo>
                <a:cubicBezTo>
                  <a:pt x="21600" y="24290"/>
                  <a:pt x="20397" y="28363"/>
                  <a:pt x="18136" y="31858"/>
                </a:cubicBezTo>
              </a:path>
              <a:path w="21600" h="31859" stroke="0" extrusionOk="0">
                <a:moveTo>
                  <a:pt x="7836" y="-1"/>
                </a:moveTo>
                <a:cubicBezTo>
                  <a:pt x="16134" y="3230"/>
                  <a:pt x="21600" y="11222"/>
                  <a:pt x="21600" y="20128"/>
                </a:cubicBezTo>
                <a:cubicBezTo>
                  <a:pt x="21600" y="24290"/>
                  <a:pt x="20397" y="28363"/>
                  <a:pt x="18136" y="31858"/>
                </a:cubicBezTo>
                <a:lnTo>
                  <a:pt x="0" y="20128"/>
                </a:lnTo>
                <a:close/>
              </a:path>
            </a:pathLst>
          </a:custGeom>
          <a:noFill/>
          <a:ln w="9525">
            <a:solidFill>
              <a:schemeClr val="tx1"/>
            </a:solidFill>
            <a:round/>
            <a:headEnd/>
            <a:tailEnd/>
          </a:ln>
          <a:effectLst/>
        </p:spPr>
        <p:txBody>
          <a:bodyPr wrap="none" anchor="ctr"/>
          <a:lstStyle/>
          <a:p>
            <a:endParaRPr lang="zh-CN" altLang="en-US"/>
          </a:p>
        </p:txBody>
      </p:sp>
      <p:graphicFrame>
        <p:nvGraphicFramePr>
          <p:cNvPr id="62468" name="Object 4"/>
          <p:cNvGraphicFramePr>
            <a:graphicFrameLocks noChangeAspect="1"/>
          </p:cNvGraphicFramePr>
          <p:nvPr/>
        </p:nvGraphicFramePr>
        <p:xfrm>
          <a:off x="1835150" y="4430612"/>
          <a:ext cx="504825" cy="280988"/>
        </p:xfrm>
        <a:graphic>
          <a:graphicData uri="http://schemas.openxmlformats.org/presentationml/2006/ole">
            <mc:AlternateContent xmlns:mc="http://schemas.openxmlformats.org/markup-compatibility/2006">
              <mc:Choice xmlns:v="urn:schemas-microsoft-com:vml" Requires="v">
                <p:oleObj spid="_x0000_s2051" name="公式" r:id="rId5" imgW="152280" imgH="126720" progId="Equation.3">
                  <p:embed/>
                </p:oleObj>
              </mc:Choice>
              <mc:Fallback>
                <p:oleObj name="公式" r:id="rId5" imgW="152280" imgH="12672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430612"/>
                        <a:ext cx="504825"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9500"/>
            <a:ext cx="8939213" cy="4989513"/>
          </a:xfrm>
          <a:prstGeom prst="rect">
            <a:avLst/>
          </a:prstGeom>
        </p:spPr>
        <p:txBody>
          <a:bodyPr/>
          <a:lstStyle/>
          <a:p>
            <a:pPr lvl="1"/>
            <a:r>
              <a:rPr lang="zh-CN" altLang="en-US" b="1" dirty="0">
                <a:sym typeface="Symbol" pitchFamily="18" charset="2"/>
              </a:rPr>
              <a:t>自然连接示例：将关系</a:t>
            </a:r>
            <a:r>
              <a:rPr lang="en-US" altLang="zh-CN" b="1" dirty="0">
                <a:sym typeface="Symbol" pitchFamily="18" charset="2"/>
              </a:rPr>
              <a:t>R</a:t>
            </a:r>
            <a:r>
              <a:rPr lang="zh-CN" altLang="en-US" b="1" dirty="0">
                <a:sym typeface="Symbol" pitchFamily="18" charset="2"/>
              </a:rPr>
              <a:t>、</a:t>
            </a:r>
            <a:r>
              <a:rPr lang="en-US" altLang="zh-CN" b="1" dirty="0">
                <a:sym typeface="Symbol" pitchFamily="18" charset="2"/>
              </a:rPr>
              <a:t>S</a:t>
            </a:r>
            <a:r>
              <a:rPr lang="zh-CN" altLang="en-US" b="1" dirty="0">
                <a:sym typeface="Symbol" pitchFamily="18" charset="2"/>
              </a:rPr>
              <a:t>自然连接。</a:t>
            </a:r>
            <a:endParaRPr lang="en-US" altLang="zh-CN" b="1" dirty="0">
              <a:sym typeface="Symbol" pitchFamily="18" charset="2"/>
            </a:endParaRPr>
          </a:p>
          <a:p>
            <a:pPr lvl="1">
              <a:lnSpc>
                <a:spcPct val="120000"/>
              </a:lnSpc>
            </a:pPr>
            <a:endParaRPr lang="zh-CN" altLang="en-US" b="1" dirty="0">
              <a:sym typeface="Symbol" pitchFamily="18" charset="2"/>
            </a:endParaRPr>
          </a:p>
          <a:p>
            <a:pPr lvl="1"/>
            <a:endParaRPr lang="en-US" altLang="zh-CN" b="1" dirty="0">
              <a:sym typeface="Symbol" pitchFamily="18" charset="2"/>
            </a:endParaRPr>
          </a:p>
          <a:p>
            <a:pPr lvl="2"/>
            <a:endParaRPr lang="zh-CN" altLang="en-US" b="1" dirty="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连接运算</a:t>
            </a:r>
          </a:p>
        </p:txBody>
      </p:sp>
      <p:graphicFrame>
        <p:nvGraphicFramePr>
          <p:cNvPr id="9" name="Group 43"/>
          <p:cNvGraphicFramePr>
            <a:graphicFrameLocks noGrp="1"/>
          </p:cNvGraphicFramePr>
          <p:nvPr/>
        </p:nvGraphicFramePr>
        <p:xfrm>
          <a:off x="1757911" y="3990811"/>
          <a:ext cx="5183187" cy="1584960"/>
        </p:xfrm>
        <a:graphic>
          <a:graphicData uri="http://schemas.openxmlformats.org/drawingml/2006/table">
            <a:tbl>
              <a:tblPr/>
              <a:tblGrid>
                <a:gridCol w="1008062">
                  <a:extLst>
                    <a:ext uri="{9D8B030D-6E8A-4147-A177-3AD203B41FA5}">
                      <a16:colId xmlns:a16="http://schemas.microsoft.com/office/drawing/2014/main" val="20000"/>
                    </a:ext>
                  </a:extLst>
                </a:gridCol>
                <a:gridCol w="1008063">
                  <a:extLst>
                    <a:ext uri="{9D8B030D-6E8A-4147-A177-3AD203B41FA5}">
                      <a16:colId xmlns:a16="http://schemas.microsoft.com/office/drawing/2014/main" val="20001"/>
                    </a:ext>
                  </a:extLst>
                </a:gridCol>
                <a:gridCol w="1150937">
                  <a:extLst>
                    <a:ext uri="{9D8B030D-6E8A-4147-A177-3AD203B41FA5}">
                      <a16:colId xmlns:a16="http://schemas.microsoft.com/office/drawing/2014/main" val="20002"/>
                    </a:ext>
                  </a:extLst>
                </a:gridCol>
                <a:gridCol w="2016125">
                  <a:extLst>
                    <a:ext uri="{9D8B030D-6E8A-4147-A177-3AD203B41FA5}">
                      <a16:colId xmlns:a16="http://schemas.microsoft.com/office/drawing/2014/main" val="20003"/>
                    </a:ext>
                  </a:extLst>
                </a:gridCol>
              </a:tblGrid>
              <a:tr h="28733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黑体" pitchFamily="2" charset="-122"/>
                          <a:ea typeface="黑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黑体" pitchFamily="2" charset="-122"/>
                          <a:ea typeface="黑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黑体" pitchFamily="2" charset="-122"/>
                          <a:ea typeface="黑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黑体" pitchFamily="2" charset="-122"/>
                          <a:ea typeface="黑体" pitchFamily="2" charset="-122"/>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黑体" pitchFamily="2" charset="-122"/>
                          <a:ea typeface="黑体" pitchFamily="2" charset="-122"/>
                        </a:rPr>
                        <a:t>陈杰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黑体" pitchFamily="2" charset="-122"/>
                          <a:ea typeface="黑体" pitchFamily="2" charset="-122"/>
                        </a:rPr>
                        <a:t>男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黑体" pitchFamily="2" charset="-122"/>
                          <a:ea typeface="黑体" pitchFamily="2" charset="-122"/>
                        </a:rPr>
                        <a:t>2500 </a:t>
                      </a:r>
                      <a:endParaRPr kumimoji="0" lang="zh-CN" altLang="en-US" sz="2000" b="1" i="0" u="none" strike="noStrike" cap="none" normalizeH="0" baseline="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黑体" pitchFamily="2" charset="-122"/>
                          <a:ea typeface="黑体" pitchFamily="2" charset="-122"/>
                        </a:rPr>
                        <a:t>主治医师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53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黑体" pitchFamily="2" charset="-122"/>
                          <a:ea typeface="黑体" pitchFamily="2" charset="-122"/>
                        </a:rPr>
                        <a:t>孙冲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黑体" pitchFamily="2" charset="-122"/>
                          <a:ea typeface="黑体" pitchFamily="2" charset="-122"/>
                        </a:rPr>
                        <a:t>男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黑体" pitchFamily="2" charset="-122"/>
                          <a:ea typeface="黑体" pitchFamily="2" charset="-122"/>
                        </a:rPr>
                        <a:t>2850 </a:t>
                      </a:r>
                      <a:endParaRPr kumimoji="0" lang="zh-CN" altLang="en-US" sz="2000" b="1" i="0" u="none" strike="noStrike" cap="none" normalizeH="0" baseline="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黑体" pitchFamily="2" charset="-122"/>
                          <a:ea typeface="黑体" pitchFamily="2" charset="-122"/>
                        </a:rPr>
                        <a:t>住院医师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353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黑体" pitchFamily="2" charset="-122"/>
                          <a:ea typeface="黑体" pitchFamily="2" charset="-122"/>
                        </a:rPr>
                        <a:t>刘淑华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黑体" pitchFamily="2" charset="-122"/>
                          <a:ea typeface="黑体" pitchFamily="2" charset="-122"/>
                        </a:rPr>
                        <a:t>女 </a:t>
                      </a:r>
                      <a:endParaRPr kumimoji="0" lang="en-US" altLang="zh-CN" sz="2000" b="1" i="0" u="none" strike="noStrike" cap="none" normalizeH="0" baseline="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黑体" pitchFamily="2" charset="-122"/>
                          <a:ea typeface="黑体" pitchFamily="2" charset="-122"/>
                        </a:rPr>
                        <a:t>3000 </a:t>
                      </a:r>
                      <a:endParaRPr kumimoji="0" lang="zh-CN" altLang="en-US" sz="2000" b="1" i="0" u="none" strike="noStrike" cap="none" normalizeH="0" baseline="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dirty="0">
                          <a:ln>
                            <a:noFill/>
                          </a:ln>
                          <a:solidFill>
                            <a:schemeClr val="tx1"/>
                          </a:solidFill>
                          <a:effectLst/>
                          <a:latin typeface="黑体" pitchFamily="2" charset="-122"/>
                          <a:ea typeface="黑体" pitchFamily="2" charset="-122"/>
                        </a:rPr>
                        <a:t>主任医师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0" name="Group 50"/>
          <p:cNvGraphicFramePr>
            <a:graphicFrameLocks noGrp="1"/>
          </p:cNvGraphicFramePr>
          <p:nvPr/>
        </p:nvGraphicFramePr>
        <p:xfrm>
          <a:off x="1613448" y="1687348"/>
          <a:ext cx="2520950" cy="1584960"/>
        </p:xfrm>
        <a:graphic>
          <a:graphicData uri="http://schemas.openxmlformats.org/drawingml/2006/table">
            <a:tbl>
              <a:tblPr/>
              <a:tblGrid>
                <a:gridCol w="1028700">
                  <a:extLst>
                    <a:ext uri="{9D8B030D-6E8A-4147-A177-3AD203B41FA5}">
                      <a16:colId xmlns:a16="http://schemas.microsoft.com/office/drawing/2014/main" val="20000"/>
                    </a:ext>
                  </a:extLst>
                </a:gridCol>
                <a:gridCol w="700088">
                  <a:extLst>
                    <a:ext uri="{9D8B030D-6E8A-4147-A177-3AD203B41FA5}">
                      <a16:colId xmlns:a16="http://schemas.microsoft.com/office/drawing/2014/main" val="20001"/>
                    </a:ext>
                  </a:extLst>
                </a:gridCol>
                <a:gridCol w="792162">
                  <a:extLst>
                    <a:ext uri="{9D8B030D-6E8A-4147-A177-3AD203B41FA5}">
                      <a16:colId xmlns:a16="http://schemas.microsoft.com/office/drawing/2014/main" val="20002"/>
                    </a:ext>
                  </a:extLst>
                </a:gridCol>
              </a:tblGrid>
              <a:tr h="30638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黑体" pitchFamily="2" charset="-122"/>
                          <a:ea typeface="黑体"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黑体" pitchFamily="2" charset="-122"/>
                          <a:ea typeface="黑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黑体" pitchFamily="2" charset="-122"/>
                          <a:ea typeface="黑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黑体" pitchFamily="2" charset="-122"/>
                          <a:ea typeface="黑体" pitchFamily="2" charset="-122"/>
                        </a:rPr>
                        <a:t>陈杰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黑体" pitchFamily="2" charset="-122"/>
                          <a:ea typeface="黑体" pitchFamily="2" charset="-122"/>
                        </a:rPr>
                        <a:t>男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黑体" pitchFamily="2" charset="-122"/>
                          <a:ea typeface="黑体" pitchFamily="2" charset="-122"/>
                        </a:rPr>
                        <a:t>2500 </a:t>
                      </a:r>
                      <a:endParaRPr kumimoji="0" lang="zh-CN" altLang="en-US" sz="2000" b="1" i="0" u="none" strike="noStrike" cap="none" normalizeH="0" baseline="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黑体" pitchFamily="2" charset="-122"/>
                          <a:ea typeface="黑体" pitchFamily="2" charset="-122"/>
                        </a:rPr>
                        <a:t>孙冲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黑体" pitchFamily="2" charset="-122"/>
                          <a:ea typeface="黑体" pitchFamily="2" charset="-122"/>
                        </a:rPr>
                        <a:t>男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黑体" pitchFamily="2" charset="-122"/>
                          <a:ea typeface="黑体" pitchFamily="2" charset="-122"/>
                        </a:rPr>
                        <a:t>2850 </a:t>
                      </a:r>
                      <a:endParaRPr kumimoji="0" lang="zh-CN" altLang="en-US" sz="2000" b="1" i="0" u="none" strike="noStrike" cap="none" normalizeH="0" baseline="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797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黑体" pitchFamily="2" charset="-122"/>
                          <a:ea typeface="黑体" pitchFamily="2" charset="-122"/>
                        </a:rPr>
                        <a:t>刘淑华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黑体" pitchFamily="2" charset="-122"/>
                          <a:ea typeface="黑体" pitchFamily="2" charset="-122"/>
                        </a:rPr>
                        <a:t>女 </a:t>
                      </a:r>
                      <a:endParaRPr kumimoji="0" lang="en-US" altLang="zh-CN" sz="2000" b="1" i="0" u="none" strike="noStrike" cap="none" normalizeH="0" baseline="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a:ln>
                            <a:noFill/>
                          </a:ln>
                          <a:solidFill>
                            <a:schemeClr val="tx1"/>
                          </a:solidFill>
                          <a:effectLst/>
                          <a:latin typeface="黑体" pitchFamily="2" charset="-122"/>
                          <a:ea typeface="黑体" pitchFamily="2" charset="-122"/>
                        </a:rPr>
                        <a:t>3000 </a:t>
                      </a:r>
                      <a:endParaRPr kumimoji="0" lang="zh-CN" altLang="en-US" sz="2000" b="1" i="0" u="none" strike="noStrike" cap="none" normalizeH="0" baseline="0" dirty="0">
                        <a:ln>
                          <a:noFill/>
                        </a:ln>
                        <a:solidFill>
                          <a:schemeClr val="tx1"/>
                        </a:solidFill>
                        <a:effectLst/>
                        <a:latin typeface="黑体" pitchFamily="2" charset="-122"/>
                        <a:ea typeface="黑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1" name="Group 72"/>
          <p:cNvGraphicFramePr>
            <a:graphicFrameLocks noGrp="1"/>
          </p:cNvGraphicFramePr>
          <p:nvPr/>
        </p:nvGraphicFramePr>
        <p:xfrm>
          <a:off x="4780511" y="1687348"/>
          <a:ext cx="2232025" cy="1584960"/>
        </p:xfrm>
        <a:graphic>
          <a:graphicData uri="http://schemas.openxmlformats.org/drawingml/2006/table">
            <a:tbl>
              <a:tblPr/>
              <a:tblGrid>
                <a:gridCol w="1295400">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tblGrid>
              <a:tr h="358775">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黑体" pitchFamily="2" charset="-122"/>
                          <a:ea typeface="黑体"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黑体" pitchFamily="2" charset="-122"/>
                          <a:ea typeface="黑体" pitchFamily="2" charset="-122"/>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5438">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黑体" pitchFamily="2" charset="-122"/>
                          <a:ea typeface="黑体" pitchFamily="2" charset="-122"/>
                        </a:rPr>
                        <a:t>主治医师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黑体" pitchFamily="2" charset="-122"/>
                          <a:ea typeface="黑体" pitchFamily="2" charset="-122"/>
                        </a:rPr>
                        <a:t>2500 </a:t>
                      </a:r>
                      <a:r>
                        <a:rPr kumimoji="0" lang="zh-CN" altLang="en-US" sz="2000" b="1" i="0" u="none" strike="noStrike" cap="none" normalizeH="0" baseline="0">
                          <a:ln>
                            <a:noFill/>
                          </a:ln>
                          <a:solidFill>
                            <a:schemeClr val="tx1"/>
                          </a:solidFill>
                          <a:effectLst/>
                          <a:latin typeface="黑体" pitchFamily="2" charset="-122"/>
                          <a:ea typeface="黑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黑体" pitchFamily="2" charset="-122"/>
                          <a:ea typeface="黑体" pitchFamily="2" charset="-122"/>
                        </a:rPr>
                        <a:t>住院医师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a:ln>
                            <a:noFill/>
                          </a:ln>
                          <a:solidFill>
                            <a:schemeClr val="tx1"/>
                          </a:solidFill>
                          <a:effectLst/>
                          <a:latin typeface="黑体" pitchFamily="2" charset="-122"/>
                          <a:ea typeface="黑体" pitchFamily="2" charset="-122"/>
                        </a:rPr>
                        <a:t>2850</a:t>
                      </a:r>
                      <a:r>
                        <a:rPr kumimoji="0" lang="zh-CN" altLang="en-US" sz="2000" b="1" i="0" u="none" strike="noStrike" cap="none" normalizeH="0" baseline="0">
                          <a:ln>
                            <a:noFill/>
                          </a:ln>
                          <a:solidFill>
                            <a:schemeClr val="tx1"/>
                          </a:solidFill>
                          <a:effectLst/>
                          <a:latin typeface="黑体" pitchFamily="2" charset="-122"/>
                          <a:ea typeface="黑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85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2000" b="1" i="0" u="none" strike="noStrike" cap="none" normalizeH="0" baseline="0">
                          <a:ln>
                            <a:noFill/>
                          </a:ln>
                          <a:solidFill>
                            <a:schemeClr val="tx1"/>
                          </a:solidFill>
                          <a:effectLst/>
                          <a:latin typeface="黑体" pitchFamily="2" charset="-122"/>
                          <a:ea typeface="黑体" pitchFamily="2" charset="-122"/>
                        </a:rPr>
                        <a:t>主任医师</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000" b="1" i="0" u="none" strike="noStrike" cap="none" normalizeH="0" baseline="0" dirty="0">
                          <a:ln>
                            <a:noFill/>
                          </a:ln>
                          <a:solidFill>
                            <a:schemeClr val="tx1"/>
                          </a:solidFill>
                          <a:effectLst/>
                          <a:latin typeface="黑体" pitchFamily="2" charset="-122"/>
                          <a:ea typeface="黑体" pitchFamily="2" charset="-122"/>
                        </a:rPr>
                        <a:t>3000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 name="Line 89"/>
          <p:cNvSpPr>
            <a:spLocks noChangeShapeType="1"/>
          </p:cNvSpPr>
          <p:nvPr/>
        </p:nvSpPr>
        <p:spPr bwMode="auto">
          <a:xfrm flipH="1">
            <a:off x="748261" y="3774911"/>
            <a:ext cx="7632700" cy="0"/>
          </a:xfrm>
          <a:prstGeom prst="line">
            <a:avLst/>
          </a:prstGeom>
          <a:noFill/>
          <a:ln w="57150">
            <a:solidFill>
              <a:srgbClr val="FF3300"/>
            </a:solidFill>
            <a:round/>
            <a:headEnd/>
            <a:tailEnd/>
          </a:ln>
          <a:effectLst/>
        </p:spPr>
        <p:txBody>
          <a:bodyPr/>
          <a:lstStyle/>
          <a:p>
            <a:endParaRPr lang="zh-CN" altLang="en-US"/>
          </a:p>
        </p:txBody>
      </p:sp>
      <p:sp>
        <p:nvSpPr>
          <p:cNvPr id="13" name="Text Box 90"/>
          <p:cNvSpPr txBox="1">
            <a:spLocks noChangeArrowheads="1"/>
          </p:cNvSpPr>
          <p:nvPr/>
        </p:nvSpPr>
        <p:spPr bwMode="auto">
          <a:xfrm>
            <a:off x="2621511" y="3343111"/>
            <a:ext cx="647700" cy="366712"/>
          </a:xfrm>
          <a:prstGeom prst="rect">
            <a:avLst/>
          </a:prstGeom>
          <a:noFill/>
          <a:ln w="9525">
            <a:noFill/>
            <a:miter lim="800000"/>
            <a:headEnd/>
            <a:tailEnd/>
          </a:ln>
          <a:effectLst/>
        </p:spPr>
        <p:txBody>
          <a:bodyPr>
            <a:spAutoFit/>
          </a:bodyPr>
          <a:lstStyle/>
          <a:p>
            <a:pPr>
              <a:spcBef>
                <a:spcPct val="50000"/>
              </a:spcBef>
            </a:pPr>
            <a:r>
              <a:rPr lang="en-US" altLang="zh-CN" b="1" dirty="0"/>
              <a:t>(R)</a:t>
            </a:r>
          </a:p>
        </p:txBody>
      </p:sp>
      <p:sp>
        <p:nvSpPr>
          <p:cNvPr id="14" name="Text Box 91"/>
          <p:cNvSpPr txBox="1">
            <a:spLocks noChangeArrowheads="1"/>
          </p:cNvSpPr>
          <p:nvPr/>
        </p:nvSpPr>
        <p:spPr bwMode="auto">
          <a:xfrm>
            <a:off x="5501236" y="3343111"/>
            <a:ext cx="647700" cy="366712"/>
          </a:xfrm>
          <a:prstGeom prst="rect">
            <a:avLst/>
          </a:prstGeom>
          <a:noFill/>
          <a:ln w="9525">
            <a:noFill/>
            <a:miter lim="800000"/>
            <a:headEnd/>
            <a:tailEnd/>
          </a:ln>
          <a:effectLst/>
        </p:spPr>
        <p:txBody>
          <a:bodyPr>
            <a:spAutoFit/>
          </a:bodyPr>
          <a:lstStyle/>
          <a:p>
            <a:pPr>
              <a:spcBef>
                <a:spcPct val="50000"/>
              </a:spcBef>
            </a:pPr>
            <a:r>
              <a:rPr lang="en-US" altLang="zh-CN" b="1" dirty="0"/>
              <a: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9500"/>
            <a:ext cx="8939213" cy="4989513"/>
          </a:xfrm>
          <a:prstGeom prst="rect">
            <a:avLst/>
          </a:prstGeom>
        </p:spPr>
        <p:txBody>
          <a:bodyPr/>
          <a:lstStyle/>
          <a:p>
            <a:r>
              <a:rPr lang="zh-CN" altLang="en-US" dirty="0">
                <a:sym typeface="Symbol" pitchFamily="18" charset="2"/>
              </a:rPr>
              <a:t>各种连接</a:t>
            </a:r>
            <a:endParaRPr lang="en-US" altLang="zh-CN" dirty="0">
              <a:sym typeface="Symbol" pitchFamily="18" charset="2"/>
            </a:endParaRPr>
          </a:p>
          <a:p>
            <a:pPr lvl="1"/>
            <a:r>
              <a:rPr lang="zh-CN" altLang="en-US" b="1" dirty="0">
                <a:sym typeface="Symbol" pitchFamily="18" charset="2"/>
              </a:rPr>
              <a:t>等值连接（</a:t>
            </a:r>
            <a:r>
              <a:rPr lang="en-US" altLang="zh-CN" b="1" dirty="0">
                <a:sym typeface="Symbol" pitchFamily="18" charset="2"/>
              </a:rPr>
              <a:t>Equijoin</a:t>
            </a:r>
            <a:r>
              <a:rPr lang="zh-CN" altLang="en-US" b="1" dirty="0">
                <a:sym typeface="Symbol" pitchFamily="18" charset="2"/>
              </a:rPr>
              <a:t>） </a:t>
            </a:r>
          </a:p>
          <a:p>
            <a:pPr lvl="2"/>
            <a:r>
              <a:rPr lang="en-US" altLang="zh-CN" b="1" dirty="0">
                <a:sym typeface="Symbol" pitchFamily="18" charset="2"/>
              </a:rPr>
              <a:t>θ</a:t>
            </a:r>
            <a:r>
              <a:rPr lang="zh-CN" altLang="en-US" b="1" dirty="0">
                <a:sym typeface="Symbol" pitchFamily="18" charset="2"/>
              </a:rPr>
              <a:t>为“＝”的连接运算称为等值连接 </a:t>
            </a:r>
          </a:p>
          <a:p>
            <a:pPr lvl="1"/>
            <a:r>
              <a:rPr lang="zh-CN" altLang="en-US" b="1" dirty="0">
                <a:sym typeface="Symbol" pitchFamily="18" charset="2"/>
              </a:rPr>
              <a:t>自然连接（</a:t>
            </a:r>
            <a:r>
              <a:rPr lang="en-US" altLang="zh-CN" b="1" dirty="0">
                <a:sym typeface="Symbol" pitchFamily="18" charset="2"/>
              </a:rPr>
              <a:t>Natural join</a:t>
            </a:r>
            <a:r>
              <a:rPr lang="zh-CN" altLang="en-US" b="1" dirty="0">
                <a:sym typeface="Symbol" pitchFamily="18" charset="2"/>
              </a:rPr>
              <a:t>）</a:t>
            </a:r>
          </a:p>
          <a:p>
            <a:pPr lvl="2"/>
            <a:r>
              <a:rPr lang="zh-CN" altLang="en-US" b="1" dirty="0">
                <a:sym typeface="Symbol" pitchFamily="18" charset="2"/>
              </a:rPr>
              <a:t>特殊的等值连接</a:t>
            </a:r>
          </a:p>
          <a:p>
            <a:pPr lvl="2"/>
            <a:r>
              <a:rPr lang="zh-CN" altLang="en-US" b="1" dirty="0">
                <a:sym typeface="Symbol" pitchFamily="18" charset="2"/>
              </a:rPr>
              <a:t>两个关系中进行比较的分量必须是相同的属性组</a:t>
            </a:r>
          </a:p>
          <a:p>
            <a:pPr lvl="2"/>
            <a:r>
              <a:rPr lang="zh-CN" altLang="en-US" b="1" dirty="0">
                <a:sym typeface="Symbol" pitchFamily="18" charset="2"/>
              </a:rPr>
              <a:t>在结果中把重复的属性列去掉</a:t>
            </a:r>
          </a:p>
          <a:p>
            <a:pPr lvl="1"/>
            <a:r>
              <a:rPr lang="zh-CN" altLang="en-US" b="1" dirty="0">
                <a:sym typeface="Symbol" pitchFamily="18" charset="2"/>
              </a:rPr>
              <a:t>左连接（</a:t>
            </a:r>
            <a:r>
              <a:rPr lang="en-US" altLang="zh-CN" b="1" dirty="0">
                <a:sym typeface="Symbol" pitchFamily="18" charset="2"/>
              </a:rPr>
              <a:t>Left Join</a:t>
            </a:r>
            <a:r>
              <a:rPr lang="zh-CN" altLang="en-US" b="1" dirty="0">
                <a:sym typeface="Symbol" pitchFamily="18" charset="2"/>
              </a:rPr>
              <a:t>）</a:t>
            </a:r>
          </a:p>
          <a:p>
            <a:pPr lvl="2"/>
            <a:r>
              <a:rPr lang="en-US" altLang="zh-CN" b="1" dirty="0">
                <a:sym typeface="Symbol" pitchFamily="18" charset="2"/>
              </a:rPr>
              <a:t>R</a:t>
            </a:r>
            <a:r>
              <a:rPr lang="zh-CN" altLang="en-US" b="1" dirty="0">
                <a:sym typeface="Symbol" pitchFamily="18" charset="2"/>
              </a:rPr>
              <a:t>左连接</a:t>
            </a:r>
            <a:r>
              <a:rPr lang="en-US" altLang="zh-CN" b="1" dirty="0">
                <a:sym typeface="Symbol" pitchFamily="18" charset="2"/>
              </a:rPr>
              <a:t>S</a:t>
            </a:r>
            <a:r>
              <a:rPr lang="zh-CN" altLang="en-US" b="1" dirty="0">
                <a:sym typeface="Symbol" pitchFamily="18" charset="2"/>
              </a:rPr>
              <a:t>：所有来自</a:t>
            </a:r>
            <a:r>
              <a:rPr lang="en-US" altLang="zh-CN" b="1" dirty="0">
                <a:sym typeface="Symbol" pitchFamily="18" charset="2"/>
              </a:rPr>
              <a:t>R</a:t>
            </a:r>
            <a:r>
              <a:rPr lang="zh-CN" altLang="en-US" b="1" dirty="0">
                <a:sym typeface="Symbol" pitchFamily="18" charset="2"/>
              </a:rPr>
              <a:t>的元组和那些连接字段相等处的</a:t>
            </a:r>
            <a:r>
              <a:rPr lang="en-US" altLang="zh-CN" b="1" dirty="0">
                <a:sym typeface="Symbol" pitchFamily="18" charset="2"/>
              </a:rPr>
              <a:t>S</a:t>
            </a:r>
            <a:r>
              <a:rPr lang="zh-CN" altLang="en-US" b="1" dirty="0">
                <a:sym typeface="Symbol" pitchFamily="18" charset="2"/>
              </a:rPr>
              <a:t>的元组。</a:t>
            </a:r>
          </a:p>
          <a:p>
            <a:pPr lvl="1"/>
            <a:r>
              <a:rPr lang="zh-CN" altLang="en-US" b="1" dirty="0">
                <a:sym typeface="Symbol" pitchFamily="18" charset="2"/>
              </a:rPr>
              <a:t>右连接（</a:t>
            </a:r>
            <a:r>
              <a:rPr lang="en-US" altLang="zh-CN" b="1" dirty="0">
                <a:sym typeface="Symbol" pitchFamily="18" charset="2"/>
              </a:rPr>
              <a:t>Right Join</a:t>
            </a:r>
            <a:r>
              <a:rPr lang="zh-CN" altLang="en-US" b="1" dirty="0">
                <a:sym typeface="Symbol" pitchFamily="18" charset="2"/>
              </a:rPr>
              <a:t>）</a:t>
            </a:r>
          </a:p>
          <a:p>
            <a:pPr lvl="2"/>
            <a:r>
              <a:rPr lang="en-US" altLang="zh-CN" b="1" dirty="0">
                <a:sym typeface="Symbol" pitchFamily="18" charset="2"/>
              </a:rPr>
              <a:t>R</a:t>
            </a:r>
            <a:r>
              <a:rPr lang="zh-CN" altLang="en-US" b="1" dirty="0">
                <a:sym typeface="Symbol" pitchFamily="18" charset="2"/>
              </a:rPr>
              <a:t>右连接</a:t>
            </a:r>
            <a:r>
              <a:rPr lang="en-US" altLang="zh-CN" b="1" dirty="0">
                <a:sym typeface="Symbol" pitchFamily="18" charset="2"/>
              </a:rPr>
              <a:t>S</a:t>
            </a:r>
            <a:r>
              <a:rPr lang="zh-CN" altLang="en-US" b="1" dirty="0">
                <a:sym typeface="Symbol" pitchFamily="18" charset="2"/>
              </a:rPr>
              <a:t>：所有来自</a:t>
            </a:r>
            <a:r>
              <a:rPr lang="en-US" altLang="zh-CN" b="1" dirty="0">
                <a:sym typeface="Symbol" pitchFamily="18" charset="2"/>
              </a:rPr>
              <a:t>S</a:t>
            </a:r>
            <a:r>
              <a:rPr lang="zh-CN" altLang="en-US" b="1" dirty="0">
                <a:sym typeface="Symbol" pitchFamily="18" charset="2"/>
              </a:rPr>
              <a:t>的元组和那些连接字段相等处的</a:t>
            </a:r>
            <a:r>
              <a:rPr lang="en-US" altLang="zh-CN" b="1" dirty="0">
                <a:sym typeface="Symbol" pitchFamily="18" charset="2"/>
              </a:rPr>
              <a:t>R</a:t>
            </a:r>
            <a:r>
              <a:rPr lang="zh-CN" altLang="en-US" b="1" dirty="0">
                <a:sym typeface="Symbol" pitchFamily="18" charset="2"/>
              </a:rPr>
              <a:t>的元组。</a:t>
            </a:r>
            <a:endParaRPr lang="en-US" altLang="zh-CN" b="1" dirty="0">
              <a:sym typeface="Symbol" pitchFamily="18" charset="2"/>
            </a:endParaRPr>
          </a:p>
          <a:p>
            <a:pPr lvl="1">
              <a:lnSpc>
                <a:spcPct val="120000"/>
              </a:lnSpc>
            </a:pPr>
            <a:endParaRPr lang="zh-CN" altLang="en-US" b="1" dirty="0">
              <a:sym typeface="Symbol" pitchFamily="18" charset="2"/>
            </a:endParaRPr>
          </a:p>
          <a:p>
            <a:pPr lvl="1"/>
            <a:endParaRPr lang="en-US" altLang="zh-CN" b="1" dirty="0">
              <a:sym typeface="Symbol" pitchFamily="18" charset="2"/>
            </a:endParaRPr>
          </a:p>
          <a:p>
            <a:pPr lvl="2"/>
            <a:endParaRPr lang="zh-CN" altLang="en-US" b="1" dirty="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连接运算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9500"/>
            <a:ext cx="8939213" cy="4989513"/>
          </a:xfrm>
          <a:prstGeom prst="rect">
            <a:avLst/>
          </a:prstGeom>
        </p:spPr>
        <p:txBody>
          <a:bodyPr/>
          <a:lstStyle/>
          <a:p>
            <a:pPr lvl="1"/>
            <a:r>
              <a:rPr lang="zh-CN" altLang="en-US" b="1" dirty="0">
                <a:sym typeface="Symbol" pitchFamily="18" charset="2"/>
              </a:rPr>
              <a:t>左连接与右连接示例</a:t>
            </a:r>
            <a:endParaRPr lang="en-US" altLang="zh-CN" b="1" dirty="0">
              <a:sym typeface="Symbol" pitchFamily="18" charset="2"/>
            </a:endParaRPr>
          </a:p>
          <a:p>
            <a:pPr lvl="1">
              <a:lnSpc>
                <a:spcPct val="120000"/>
              </a:lnSpc>
            </a:pPr>
            <a:endParaRPr lang="zh-CN" altLang="en-US" b="1" dirty="0">
              <a:sym typeface="Symbol" pitchFamily="18" charset="2"/>
            </a:endParaRPr>
          </a:p>
          <a:p>
            <a:pPr lvl="1"/>
            <a:endParaRPr lang="en-US" altLang="zh-CN" b="1" dirty="0">
              <a:sym typeface="Symbol" pitchFamily="18" charset="2"/>
            </a:endParaRPr>
          </a:p>
          <a:p>
            <a:pPr lvl="2"/>
            <a:endParaRPr lang="zh-CN" altLang="en-US" b="1" dirty="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连接运算</a:t>
            </a:r>
          </a:p>
        </p:txBody>
      </p:sp>
      <p:graphicFrame>
        <p:nvGraphicFramePr>
          <p:cNvPr id="7" name="Group 115"/>
          <p:cNvGraphicFramePr>
            <a:graphicFrameLocks noGrp="1"/>
          </p:cNvGraphicFramePr>
          <p:nvPr/>
        </p:nvGraphicFramePr>
        <p:xfrm>
          <a:off x="611188" y="1916113"/>
          <a:ext cx="2743200" cy="109728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257175">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dirty="0">
                          <a:ln>
                            <a:noFill/>
                          </a:ln>
                          <a:solidFill>
                            <a:schemeClr val="tx1"/>
                          </a:solidFill>
                          <a:effectLst/>
                          <a:latin typeface="Tahoma" pitchFamily="34" charset="0"/>
                          <a:ea typeface="楷体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dirty="0">
                          <a:ln>
                            <a:noFill/>
                          </a:ln>
                          <a:solidFill>
                            <a:schemeClr val="tx1"/>
                          </a:solidFill>
                          <a:effectLst/>
                          <a:latin typeface="Tahoma" pitchFamily="34" charset="0"/>
                          <a:ea typeface="楷体_GB2312" pitchFamily="49" charset="-122"/>
                        </a:rPr>
                        <a:t>C</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7175">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a</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7175">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b</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7175">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folHlink"/>
                        </a:buClr>
                        <a:buSzPct val="60000"/>
                        <a:buFont typeface="Wingdings" pitchFamily="2" charset="2"/>
                        <a:buNone/>
                        <a:tabLst/>
                      </a:pPr>
                      <a:r>
                        <a:rPr kumimoji="1" lang="en-US" altLang="zh-CN" sz="1800" b="1" i="1" u="none" strike="noStrike" cap="none" normalizeH="0" baseline="0" dirty="0">
                          <a:ln>
                            <a:noFill/>
                          </a:ln>
                          <a:solidFill>
                            <a:schemeClr val="tx1"/>
                          </a:solidFill>
                          <a:effectLst/>
                          <a:latin typeface="Tahoma" pitchFamily="34" charset="0"/>
                          <a:ea typeface="楷体_GB2312" pitchFamily="49" charset="-122"/>
                        </a:rPr>
                        <a:t>c</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Rectangle 79"/>
          <p:cNvSpPr>
            <a:spLocks noChangeArrowheads="1"/>
          </p:cNvSpPr>
          <p:nvPr/>
        </p:nvSpPr>
        <p:spPr bwMode="auto">
          <a:xfrm>
            <a:off x="0" y="2019628"/>
            <a:ext cx="581026" cy="838200"/>
          </a:xfrm>
          <a:prstGeom prst="rect">
            <a:avLst/>
          </a:prstGeom>
          <a:noFill/>
          <a:ln w="9525">
            <a:noFill/>
            <a:miter lim="800000"/>
            <a:headEnd/>
            <a:tailEnd/>
          </a:ln>
        </p:spPr>
        <p:txBody>
          <a:bodyPr wrap="none" anchor="ctr"/>
          <a:lstStyle/>
          <a:p>
            <a:pPr algn="ctr"/>
            <a:r>
              <a:rPr lang="en-US" altLang="zh-CN" sz="3200" i="1" dirty="0">
                <a:latin typeface="Calibri" pitchFamily="34" charset="0"/>
              </a:rPr>
              <a:t>R</a:t>
            </a:r>
          </a:p>
        </p:txBody>
      </p:sp>
      <p:sp>
        <p:nvSpPr>
          <p:cNvPr id="9" name="Rectangle 80"/>
          <p:cNvSpPr>
            <a:spLocks noChangeArrowheads="1"/>
          </p:cNvSpPr>
          <p:nvPr/>
        </p:nvSpPr>
        <p:spPr bwMode="auto">
          <a:xfrm>
            <a:off x="250825" y="4508500"/>
            <a:ext cx="304800" cy="838200"/>
          </a:xfrm>
          <a:prstGeom prst="rect">
            <a:avLst/>
          </a:prstGeom>
          <a:noFill/>
          <a:ln w="9525">
            <a:noFill/>
            <a:miter lim="800000"/>
            <a:headEnd/>
            <a:tailEnd/>
          </a:ln>
        </p:spPr>
        <p:txBody>
          <a:bodyPr wrap="none" anchor="ctr"/>
          <a:lstStyle/>
          <a:p>
            <a:pPr algn="ctr"/>
            <a:r>
              <a:rPr lang="en-US" altLang="zh-CN" sz="3200" i="1">
                <a:latin typeface="Calibri" pitchFamily="34" charset="0"/>
              </a:rPr>
              <a:t>S</a:t>
            </a:r>
          </a:p>
        </p:txBody>
      </p:sp>
      <p:cxnSp>
        <p:nvCxnSpPr>
          <p:cNvPr id="10" name="直接连接符 9"/>
          <p:cNvCxnSpPr/>
          <p:nvPr/>
        </p:nvCxnSpPr>
        <p:spPr>
          <a:xfrm rot="5400000">
            <a:off x="1354931" y="3910807"/>
            <a:ext cx="4706937"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81"/>
          <p:cNvSpPr>
            <a:spLocks noChangeArrowheads="1"/>
          </p:cNvSpPr>
          <p:nvPr/>
        </p:nvSpPr>
        <p:spPr bwMode="auto">
          <a:xfrm>
            <a:off x="4572000" y="1113321"/>
            <a:ext cx="3643313" cy="649288"/>
          </a:xfrm>
          <a:prstGeom prst="rect">
            <a:avLst/>
          </a:prstGeom>
          <a:noFill/>
          <a:ln w="9525">
            <a:noFill/>
            <a:miter lim="800000"/>
            <a:headEnd/>
            <a:tailEnd/>
          </a:ln>
        </p:spPr>
        <p:txBody>
          <a:bodyPr wrap="none" anchor="ctr"/>
          <a:lstStyle/>
          <a:p>
            <a:pPr algn="ctr">
              <a:lnSpc>
                <a:spcPct val="80000"/>
              </a:lnSpc>
            </a:pPr>
            <a:r>
              <a:rPr lang="en-US" altLang="zh-CN" sz="2400" b="1" i="1" dirty="0">
                <a:latin typeface="Calibri" pitchFamily="34" charset="0"/>
              </a:rPr>
              <a:t>(R) LJN</a:t>
            </a:r>
            <a:r>
              <a:rPr lang="en-US" altLang="zh-CN" sz="2400" b="1" dirty="0">
                <a:latin typeface="Calibri" pitchFamily="34" charset="0"/>
              </a:rPr>
              <a:t> (</a:t>
            </a:r>
            <a:r>
              <a:rPr lang="en-US" altLang="zh-CN" sz="2400" b="1" i="1" dirty="0">
                <a:latin typeface="Calibri" pitchFamily="34" charset="0"/>
              </a:rPr>
              <a:t>S)</a:t>
            </a:r>
          </a:p>
          <a:p>
            <a:pPr algn="ctr">
              <a:lnSpc>
                <a:spcPct val="80000"/>
              </a:lnSpc>
            </a:pPr>
            <a:r>
              <a:rPr lang="en-US" altLang="zh-CN" sz="2400" b="1" i="1" baseline="-25000" dirty="0">
                <a:latin typeface="Calibri" pitchFamily="34" charset="0"/>
              </a:rPr>
              <a:t>R.B=S.B</a:t>
            </a:r>
            <a:r>
              <a:rPr lang="en-US" altLang="zh-CN" sz="2400" b="1" dirty="0">
                <a:latin typeface="Calibri" pitchFamily="34" charset="0"/>
              </a:rPr>
              <a:t> </a:t>
            </a:r>
            <a:r>
              <a:rPr lang="en-US" altLang="zh-CN" sz="2400" b="1" baseline="-25000" dirty="0">
                <a:latin typeface="Calibri" pitchFamily="34" charset="0"/>
              </a:rPr>
              <a:t>∧ </a:t>
            </a:r>
            <a:r>
              <a:rPr lang="en-US" altLang="zh-CN" sz="2400" b="1" i="1" baseline="-25000" dirty="0">
                <a:latin typeface="Calibri" pitchFamily="34" charset="0"/>
              </a:rPr>
              <a:t>R.C=S.C</a:t>
            </a:r>
            <a:endParaRPr lang="en-US" altLang="zh-CN" sz="2400" b="1" baseline="-25000" dirty="0">
              <a:latin typeface="Calibri" pitchFamily="34" charset="0"/>
            </a:endParaRPr>
          </a:p>
        </p:txBody>
      </p:sp>
      <p:graphicFrame>
        <p:nvGraphicFramePr>
          <p:cNvPr id="12" name="Group 117"/>
          <p:cNvGraphicFramePr>
            <a:graphicFrameLocks noGrp="1"/>
          </p:cNvGraphicFramePr>
          <p:nvPr/>
        </p:nvGraphicFramePr>
        <p:xfrm>
          <a:off x="4356100" y="1834046"/>
          <a:ext cx="4176713" cy="1143000"/>
        </p:xfrm>
        <a:graphic>
          <a:graphicData uri="http://schemas.openxmlformats.org/drawingml/2006/table">
            <a:tbl>
              <a:tblPr/>
              <a:tblGrid>
                <a:gridCol w="696913">
                  <a:extLst>
                    <a:ext uri="{9D8B030D-6E8A-4147-A177-3AD203B41FA5}">
                      <a16:colId xmlns:a16="http://schemas.microsoft.com/office/drawing/2014/main" val="20000"/>
                    </a:ext>
                  </a:extLst>
                </a:gridCol>
                <a:gridCol w="695325">
                  <a:extLst>
                    <a:ext uri="{9D8B030D-6E8A-4147-A177-3AD203B41FA5}">
                      <a16:colId xmlns:a16="http://schemas.microsoft.com/office/drawing/2014/main" val="20001"/>
                    </a:ext>
                  </a:extLst>
                </a:gridCol>
                <a:gridCol w="696912">
                  <a:extLst>
                    <a:ext uri="{9D8B030D-6E8A-4147-A177-3AD203B41FA5}">
                      <a16:colId xmlns:a16="http://schemas.microsoft.com/office/drawing/2014/main" val="20002"/>
                    </a:ext>
                  </a:extLst>
                </a:gridCol>
                <a:gridCol w="695325">
                  <a:extLst>
                    <a:ext uri="{9D8B030D-6E8A-4147-A177-3AD203B41FA5}">
                      <a16:colId xmlns:a16="http://schemas.microsoft.com/office/drawing/2014/main" val="20003"/>
                    </a:ext>
                  </a:extLst>
                </a:gridCol>
                <a:gridCol w="696913">
                  <a:extLst>
                    <a:ext uri="{9D8B030D-6E8A-4147-A177-3AD203B41FA5}">
                      <a16:colId xmlns:a16="http://schemas.microsoft.com/office/drawing/2014/main" val="20004"/>
                    </a:ext>
                  </a:extLst>
                </a:gridCol>
                <a:gridCol w="695325">
                  <a:extLst>
                    <a:ext uri="{9D8B030D-6E8A-4147-A177-3AD203B41FA5}">
                      <a16:colId xmlns:a16="http://schemas.microsoft.com/office/drawing/2014/main" val="20005"/>
                    </a:ext>
                  </a:extLst>
                </a:gridCol>
              </a:tblGrid>
              <a:tr h="2857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dirty="0">
                          <a:ln>
                            <a:noFill/>
                          </a:ln>
                          <a:solidFill>
                            <a:schemeClr val="tx1"/>
                          </a:solidFill>
                          <a:effectLst/>
                          <a:latin typeface="Tahoma" pitchFamily="34" charset="0"/>
                          <a:ea typeface="楷体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R.B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R.C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S.B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S.C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D</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57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dirty="0">
                          <a:ln>
                            <a:noFill/>
                          </a:ln>
                          <a:solidFill>
                            <a:schemeClr val="tx1"/>
                          </a:solidFill>
                          <a:effectLst/>
                          <a:latin typeface="Tahoma" pitchFamily="34" charset="0"/>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a</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a</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57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a:ln>
                          <a:noFill/>
                        </a:ln>
                        <a:solidFill>
                          <a:schemeClr val="tx1"/>
                        </a:solidFill>
                        <a:effectLst/>
                        <a:latin typeface="Tahoma" pitchFamily="34"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a:ln>
                          <a:noFill/>
                        </a:ln>
                        <a:solidFill>
                          <a:schemeClr val="tx1"/>
                        </a:solidFill>
                        <a:effectLst/>
                        <a:latin typeface="Tahoma" pitchFamily="34"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a:ln>
                          <a:noFill/>
                        </a:ln>
                        <a:solidFill>
                          <a:schemeClr val="tx1"/>
                        </a:solidFill>
                        <a:effectLst/>
                        <a:latin typeface="Tahoma" pitchFamily="34"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7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dirty="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dirty="0">
                          <a:ln>
                            <a:noFill/>
                          </a:ln>
                          <a:solidFill>
                            <a:schemeClr val="tx1"/>
                          </a:solidFill>
                          <a:effectLst/>
                          <a:latin typeface="Tahoma" pitchFamily="34" charset="0"/>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 name="Group 114"/>
          <p:cNvGraphicFramePr>
            <a:graphicFrameLocks noGrp="1"/>
          </p:cNvGraphicFramePr>
          <p:nvPr/>
        </p:nvGraphicFramePr>
        <p:xfrm>
          <a:off x="684213" y="4076700"/>
          <a:ext cx="2667000" cy="1920240"/>
        </p:xfrm>
        <a:graphic>
          <a:graphicData uri="http://schemas.openxmlformats.org/drawingml/2006/table">
            <a:tbl>
              <a:tblPr/>
              <a:tblGrid>
                <a:gridCol w="889000">
                  <a:extLst>
                    <a:ext uri="{9D8B030D-6E8A-4147-A177-3AD203B41FA5}">
                      <a16:colId xmlns:a16="http://schemas.microsoft.com/office/drawing/2014/main" val="20000"/>
                    </a:ext>
                  </a:extLst>
                </a:gridCol>
                <a:gridCol w="889000">
                  <a:extLst>
                    <a:ext uri="{9D8B030D-6E8A-4147-A177-3AD203B41FA5}">
                      <a16:colId xmlns:a16="http://schemas.microsoft.com/office/drawing/2014/main" val="20001"/>
                    </a:ext>
                  </a:extLst>
                </a:gridCol>
                <a:gridCol w="889000">
                  <a:extLst>
                    <a:ext uri="{9D8B030D-6E8A-4147-A177-3AD203B41FA5}">
                      <a16:colId xmlns:a16="http://schemas.microsoft.com/office/drawing/2014/main" val="20002"/>
                    </a:ext>
                  </a:extLst>
                </a:gridCol>
              </a:tblGrid>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楷体_GB2312" pitchFamily="49" charset="-122"/>
                        </a:rPr>
                        <a:t>B</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楷体_GB2312" pitchFamily="49" charset="-122"/>
                        </a:rPr>
                        <a:t>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楷体_GB2312" pitchFamily="49" charset="-122"/>
                        </a:rPr>
                        <a:t>D</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楷体_GB2312" pitchFamily="49"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楷体_GB2312" pitchFamily="49" charset="-122"/>
                        </a:rPr>
                        <a:t>a</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楷体_GB2312" pitchFamily="49" charset="-122"/>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楷体_GB2312" pitchFamily="49" charset="-122"/>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楷体_GB2312" pitchFamily="49" charset="-122"/>
                        </a:rPr>
                        <a:t>a</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76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楷体_GB2312" pitchFamily="49" charset="-122"/>
                        </a:rPr>
                        <a:t>3</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楷体_GB2312" pitchFamily="49" charset="-122"/>
                        </a:rPr>
                        <a:t>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楷体_GB2312" pitchFamily="49" charset="-122"/>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楷体_GB2312" pitchFamily="49" charset="-122"/>
                        </a:rPr>
                        <a:t>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楷体_GB2312" pitchFamily="49" charset="-122"/>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楷体_GB2312" pitchFamily="49" charset="-122"/>
                        </a:rPr>
                        <a:t>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9238">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楷体_GB2312" pitchFamily="49" charset="-122"/>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a:ln>
                            <a:noFill/>
                          </a:ln>
                          <a:solidFill>
                            <a:schemeClr val="tx1"/>
                          </a:solidFill>
                          <a:effectLst/>
                          <a:latin typeface="Tahoma" pitchFamily="34" charset="0"/>
                          <a:ea typeface="楷体_GB2312" pitchFamily="49" charset="-122"/>
                        </a:rPr>
                        <a:t>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4" name="Group 182"/>
          <p:cNvGraphicFramePr>
            <a:graphicFrameLocks noGrp="1"/>
          </p:cNvGraphicFramePr>
          <p:nvPr/>
        </p:nvGraphicFramePr>
        <p:xfrm>
          <a:off x="4427538" y="3921609"/>
          <a:ext cx="4103687" cy="2114551"/>
        </p:xfrm>
        <a:graphic>
          <a:graphicData uri="http://schemas.openxmlformats.org/drawingml/2006/table">
            <a:tbl>
              <a:tblPr/>
              <a:tblGrid>
                <a:gridCol w="684212">
                  <a:extLst>
                    <a:ext uri="{9D8B030D-6E8A-4147-A177-3AD203B41FA5}">
                      <a16:colId xmlns:a16="http://schemas.microsoft.com/office/drawing/2014/main" val="20000"/>
                    </a:ext>
                  </a:extLst>
                </a:gridCol>
                <a:gridCol w="684213">
                  <a:extLst>
                    <a:ext uri="{9D8B030D-6E8A-4147-A177-3AD203B41FA5}">
                      <a16:colId xmlns:a16="http://schemas.microsoft.com/office/drawing/2014/main" val="20001"/>
                    </a:ext>
                  </a:extLst>
                </a:gridCol>
                <a:gridCol w="684212">
                  <a:extLst>
                    <a:ext uri="{9D8B030D-6E8A-4147-A177-3AD203B41FA5}">
                      <a16:colId xmlns:a16="http://schemas.microsoft.com/office/drawing/2014/main" val="20002"/>
                    </a:ext>
                  </a:extLst>
                </a:gridCol>
                <a:gridCol w="682625">
                  <a:extLst>
                    <a:ext uri="{9D8B030D-6E8A-4147-A177-3AD203B41FA5}">
                      <a16:colId xmlns:a16="http://schemas.microsoft.com/office/drawing/2014/main" val="20003"/>
                    </a:ext>
                  </a:extLst>
                </a:gridCol>
                <a:gridCol w="684213">
                  <a:extLst>
                    <a:ext uri="{9D8B030D-6E8A-4147-A177-3AD203B41FA5}">
                      <a16:colId xmlns:a16="http://schemas.microsoft.com/office/drawing/2014/main" val="20004"/>
                    </a:ext>
                  </a:extLst>
                </a:gridCol>
                <a:gridCol w="684212">
                  <a:extLst>
                    <a:ext uri="{9D8B030D-6E8A-4147-A177-3AD203B41FA5}">
                      <a16:colId xmlns:a16="http://schemas.microsoft.com/office/drawing/2014/main" val="20005"/>
                    </a:ext>
                  </a:extLst>
                </a:gridCol>
              </a:tblGrid>
              <a:tr h="33020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R.B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R.C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S.B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S.C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D</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84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a</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a</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3</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686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a:ln>
                          <a:noFill/>
                        </a:ln>
                        <a:solidFill>
                          <a:schemeClr val="tx1"/>
                        </a:solidFill>
                        <a:effectLst/>
                        <a:latin typeface="Tahoma" pitchFamily="34" charset="0"/>
                        <a:ea typeface="楷体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a:ln>
                          <a:noFill/>
                        </a:ln>
                        <a:solidFill>
                          <a:schemeClr val="tx1"/>
                        </a:solidFill>
                        <a:effectLst/>
                        <a:latin typeface="Tahoma" pitchFamily="34"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a:ln>
                          <a:noFill/>
                        </a:ln>
                        <a:solidFill>
                          <a:schemeClr val="tx1"/>
                        </a:solidFill>
                        <a:effectLst/>
                        <a:latin typeface="Tahoma" pitchFamily="34"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a</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84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a:ln>
                          <a:noFill/>
                        </a:ln>
                        <a:solidFill>
                          <a:schemeClr val="tx1"/>
                        </a:solidFill>
                        <a:effectLst/>
                        <a:latin typeface="Tahoma" pitchFamily="34" charset="0"/>
                        <a:ea typeface="楷体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a:ln>
                          <a:noFill/>
                        </a:ln>
                        <a:solidFill>
                          <a:schemeClr val="tx1"/>
                        </a:solidFill>
                        <a:effectLst/>
                        <a:latin typeface="Tahoma" pitchFamily="34"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a:ln>
                          <a:noFill/>
                        </a:ln>
                        <a:solidFill>
                          <a:schemeClr val="tx1"/>
                        </a:solidFill>
                        <a:effectLst/>
                        <a:latin typeface="Tahoma" pitchFamily="34"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5275">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a</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c</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8450">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a:ln>
                          <a:noFill/>
                        </a:ln>
                        <a:solidFill>
                          <a:schemeClr val="tx1"/>
                        </a:solidFill>
                        <a:effectLst/>
                        <a:latin typeface="Tahoma" pitchFamily="34" charset="0"/>
                        <a:ea typeface="楷体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a:ln>
                          <a:noFill/>
                        </a:ln>
                        <a:solidFill>
                          <a:schemeClr val="tx1"/>
                        </a:solidFill>
                        <a:effectLst/>
                        <a:latin typeface="Tahoma" pitchFamily="34"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a:ln>
                          <a:noFill/>
                        </a:ln>
                        <a:solidFill>
                          <a:schemeClr val="tx1"/>
                        </a:solidFill>
                        <a:effectLst/>
                        <a:latin typeface="Tahoma" pitchFamily="34"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6863">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a:ln>
                          <a:noFill/>
                        </a:ln>
                        <a:solidFill>
                          <a:schemeClr val="tx1"/>
                        </a:solidFill>
                        <a:effectLst/>
                        <a:latin typeface="Tahoma" pitchFamily="34" charset="0"/>
                        <a:ea typeface="楷体_GB2312"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a:ln>
                          <a:noFill/>
                        </a:ln>
                        <a:solidFill>
                          <a:schemeClr val="tx1"/>
                        </a:solidFill>
                        <a:effectLst/>
                        <a:latin typeface="Tahoma" pitchFamily="34"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1" lang="en-US" altLang="zh-CN" sz="1800" b="1" i="1" u="none" strike="noStrike" cap="none" normalizeH="0" baseline="0">
                        <a:ln>
                          <a:noFill/>
                        </a:ln>
                        <a:solidFill>
                          <a:schemeClr val="tx1"/>
                        </a:solidFill>
                        <a:effectLst/>
                        <a:latin typeface="Tahoma" pitchFamily="34" charset="0"/>
                        <a:ea typeface="楷体_GB2312" pitchFamily="49"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a:ln>
                            <a:noFill/>
                          </a:ln>
                          <a:solidFill>
                            <a:schemeClr val="tx1"/>
                          </a:solidFill>
                          <a:effectLst/>
                          <a:latin typeface="Tahoma" pitchFamily="34" charset="0"/>
                          <a:ea typeface="楷体_GB2312" pitchFamily="49" charset="-122"/>
                        </a:rPr>
                        <a:t>b</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1" lang="en-US" altLang="zh-CN" sz="1800" b="1" i="1" u="none" strike="noStrike" cap="none" normalizeH="0" baseline="0" dirty="0">
                          <a:ln>
                            <a:noFill/>
                          </a:ln>
                          <a:solidFill>
                            <a:schemeClr val="tx1"/>
                          </a:solidFill>
                          <a:effectLst/>
                          <a:latin typeface="Tahoma" pitchFamily="34" charset="0"/>
                          <a:ea typeface="楷体_GB2312" pitchFamily="49" charset="-122"/>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 name="Rectangle 81"/>
          <p:cNvSpPr>
            <a:spLocks noChangeArrowheads="1"/>
          </p:cNvSpPr>
          <p:nvPr/>
        </p:nvSpPr>
        <p:spPr bwMode="auto">
          <a:xfrm>
            <a:off x="4572000" y="3278671"/>
            <a:ext cx="3643313" cy="642938"/>
          </a:xfrm>
          <a:prstGeom prst="rect">
            <a:avLst/>
          </a:prstGeom>
          <a:noFill/>
          <a:ln w="9525">
            <a:noFill/>
            <a:miter lim="800000"/>
            <a:headEnd/>
            <a:tailEnd/>
          </a:ln>
        </p:spPr>
        <p:txBody>
          <a:bodyPr wrap="none" anchor="ctr"/>
          <a:lstStyle/>
          <a:p>
            <a:pPr algn="ctr">
              <a:lnSpc>
                <a:spcPct val="80000"/>
              </a:lnSpc>
            </a:pPr>
            <a:r>
              <a:rPr lang="en-US" altLang="zh-CN" sz="2000" b="1" i="1" dirty="0">
                <a:latin typeface="Calibri" pitchFamily="34" charset="0"/>
              </a:rPr>
              <a:t>(R) RJN</a:t>
            </a:r>
            <a:r>
              <a:rPr lang="en-US" altLang="zh-CN" sz="2000" b="1" dirty="0">
                <a:latin typeface="Calibri" pitchFamily="34" charset="0"/>
              </a:rPr>
              <a:t> (</a:t>
            </a:r>
            <a:r>
              <a:rPr lang="en-US" altLang="zh-CN" sz="2000" b="1" i="1" dirty="0">
                <a:latin typeface="Calibri" pitchFamily="34" charset="0"/>
              </a:rPr>
              <a:t>S)</a:t>
            </a:r>
          </a:p>
          <a:p>
            <a:pPr algn="ctr">
              <a:lnSpc>
                <a:spcPct val="80000"/>
              </a:lnSpc>
            </a:pPr>
            <a:r>
              <a:rPr lang="en-US" altLang="zh-CN" sz="2000" b="1" i="1" baseline="-25000" dirty="0">
                <a:latin typeface="Calibri" pitchFamily="34" charset="0"/>
              </a:rPr>
              <a:t>R.B=S.B</a:t>
            </a:r>
            <a:r>
              <a:rPr lang="en-US" altLang="zh-CN" sz="2000" b="1" dirty="0">
                <a:latin typeface="Calibri" pitchFamily="34" charset="0"/>
              </a:rPr>
              <a:t> </a:t>
            </a:r>
            <a:r>
              <a:rPr lang="en-US" altLang="zh-CN" sz="2000" b="1" baseline="-25000" dirty="0">
                <a:latin typeface="Calibri" pitchFamily="34" charset="0"/>
              </a:rPr>
              <a:t>∧ </a:t>
            </a:r>
            <a:r>
              <a:rPr lang="en-US" altLang="zh-CN" sz="2000" b="1" i="1" baseline="-25000" dirty="0">
                <a:latin typeface="Calibri" pitchFamily="34" charset="0"/>
              </a:rPr>
              <a:t>R.C=S.C</a:t>
            </a:r>
            <a:endParaRPr lang="en-US" altLang="zh-CN" sz="2000" b="1" baseline="-25000" dirty="0">
              <a:latin typeface="Calibri" pitchFamily="34" charset="0"/>
            </a:endParaRPr>
          </a:p>
        </p:txBody>
      </p:sp>
      <p:cxnSp>
        <p:nvCxnSpPr>
          <p:cNvPr id="16" name="直接连接符 9"/>
          <p:cNvCxnSpPr/>
          <p:nvPr/>
        </p:nvCxnSpPr>
        <p:spPr>
          <a:xfrm rot="5400000">
            <a:off x="6444457" y="752165"/>
            <a:ext cx="0" cy="489743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370013"/>
            <a:ext cx="7051675" cy="3838575"/>
          </a:xfrm>
          <a:prstGeom prst="rect">
            <a:avLst/>
          </a:prstGeom>
        </p:spPr>
        <p:txBody>
          <a:bodyPr/>
          <a:lstStyle/>
          <a:p>
            <a:pPr lvl="1"/>
            <a:r>
              <a:rPr lang="zh-CN" altLang="en-US" b="1" dirty="0">
                <a:sym typeface="Symbol" pitchFamily="18" charset="2"/>
              </a:rPr>
              <a:t>为什么需要左连接或右连接？你能举一个生活中的例子吗？</a:t>
            </a:r>
          </a:p>
          <a:p>
            <a:pPr lvl="1"/>
            <a:endParaRPr lang="en-US" altLang="zh-CN" b="1" dirty="0">
              <a:sym typeface="Symbol" pitchFamily="18" charset="2"/>
            </a:endParaRPr>
          </a:p>
          <a:p>
            <a:pPr lvl="2"/>
            <a:endParaRPr lang="zh-CN" altLang="en-US" b="1" dirty="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连接运算</a:t>
            </a:r>
          </a:p>
        </p:txBody>
      </p:sp>
      <p:pic>
        <p:nvPicPr>
          <p:cNvPr id="17" name="Picture 2" descr="https://timgsa.baidu.com/timg?image&amp;quality=80&amp;size=b9999_10000&amp;sec=1582735567454&amp;di=4d7ef2d6e4d3c92dd19221f9e32f914e&amp;imgtype=0&amp;src=http%3A%2F%2Fbpic.588ku.com%2Felement_origin_min_pic%2F18%2F03%2F10%2F9cfca20945f1ffc896c363bb84508a3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0537" y="2585652"/>
            <a:ext cx="2189739" cy="2193108"/>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1276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079500"/>
            <a:ext cx="6448425" cy="4989513"/>
          </a:xfrm>
          <a:prstGeom prst="rect">
            <a:avLst/>
          </a:prstGeom>
        </p:spPr>
        <p:txBody>
          <a:bodyPr/>
          <a:lstStyle/>
          <a:p>
            <a:r>
              <a:rPr lang="zh-CN" altLang="en-US" sz="2400" dirty="0">
                <a:latin typeface="黑体" pitchFamily="49" charset="-122"/>
                <a:ea typeface="黑体" pitchFamily="49" charset="-122"/>
                <a:sym typeface="Symbol" pitchFamily="18" charset="2"/>
              </a:rPr>
              <a:t>象集</a:t>
            </a:r>
            <a:endParaRPr lang="en-US" altLang="zh-CN" sz="2400" dirty="0">
              <a:latin typeface="黑体" pitchFamily="49" charset="-122"/>
              <a:ea typeface="黑体" pitchFamily="49" charset="-122"/>
              <a:sym typeface="Symbol" pitchFamily="18" charset="2"/>
            </a:endParaRPr>
          </a:p>
          <a:p>
            <a:pPr lvl="1">
              <a:lnSpc>
                <a:spcPct val="130000"/>
              </a:lnSpc>
            </a:pPr>
            <a:r>
              <a:rPr lang="zh-CN" altLang="en-US" sz="2000" b="1" dirty="0">
                <a:latin typeface="黑体" pitchFamily="49" charset="-122"/>
                <a:ea typeface="黑体" pitchFamily="49" charset="-122"/>
                <a:sym typeface="Symbol" pitchFamily="18" charset="2"/>
              </a:rPr>
              <a:t>给定一个关系</a:t>
            </a:r>
            <a:r>
              <a:rPr lang="en-US" altLang="zh-CN" sz="2000" b="1" dirty="0">
                <a:latin typeface="黑体" pitchFamily="49" charset="-122"/>
                <a:ea typeface="黑体" pitchFamily="49" charset="-122"/>
                <a:sym typeface="Symbol" pitchFamily="18" charset="2"/>
              </a:rPr>
              <a:t>R(X,Z)</a:t>
            </a:r>
            <a:r>
              <a:rPr lang="zh-CN" altLang="en-US" sz="2000" b="1" dirty="0">
                <a:latin typeface="黑体" pitchFamily="49" charset="-122"/>
                <a:ea typeface="黑体" pitchFamily="49" charset="-122"/>
                <a:sym typeface="Symbol" pitchFamily="18" charset="2"/>
              </a:rPr>
              <a:t>，</a:t>
            </a:r>
            <a:r>
              <a:rPr lang="en-US" altLang="zh-CN" sz="2000" b="1" dirty="0">
                <a:latin typeface="黑体" pitchFamily="49" charset="-122"/>
                <a:ea typeface="黑体" pitchFamily="49" charset="-122"/>
                <a:sym typeface="Symbol" pitchFamily="18" charset="2"/>
              </a:rPr>
              <a:t>X</a:t>
            </a:r>
            <a:r>
              <a:rPr lang="zh-CN" altLang="en-US" sz="2000" b="1" dirty="0">
                <a:latin typeface="黑体" pitchFamily="49" charset="-122"/>
                <a:ea typeface="黑体" pitchFamily="49" charset="-122"/>
                <a:sym typeface="Symbol" pitchFamily="18" charset="2"/>
              </a:rPr>
              <a:t>和</a:t>
            </a:r>
            <a:r>
              <a:rPr lang="en-US" altLang="zh-CN" sz="2000" b="1" dirty="0">
                <a:latin typeface="黑体" pitchFamily="49" charset="-122"/>
                <a:ea typeface="黑体" pitchFamily="49" charset="-122"/>
                <a:sym typeface="Symbol" pitchFamily="18" charset="2"/>
              </a:rPr>
              <a:t>Z</a:t>
            </a:r>
            <a:r>
              <a:rPr lang="zh-CN" altLang="en-US" sz="2000" b="1" dirty="0">
                <a:latin typeface="黑体" pitchFamily="49" charset="-122"/>
                <a:ea typeface="黑体" pitchFamily="49" charset="-122"/>
                <a:sym typeface="Symbol" pitchFamily="18" charset="2"/>
              </a:rPr>
              <a:t>为</a:t>
            </a:r>
            <a:r>
              <a:rPr lang="zh-CN" altLang="en-US" sz="2000" b="1" dirty="0">
                <a:solidFill>
                  <a:srgbClr val="FF0000"/>
                </a:solidFill>
                <a:latin typeface="黑体" pitchFamily="49" charset="-122"/>
                <a:ea typeface="黑体" pitchFamily="49" charset="-122"/>
                <a:sym typeface="Symbol" pitchFamily="18" charset="2"/>
              </a:rPr>
              <a:t>属性组</a:t>
            </a:r>
            <a:r>
              <a:rPr lang="zh-CN" altLang="en-US" sz="2000" b="1" dirty="0">
                <a:latin typeface="黑体" pitchFamily="49" charset="-122"/>
                <a:ea typeface="黑体" pitchFamily="49" charset="-122"/>
                <a:sym typeface="Symbol" pitchFamily="18" charset="2"/>
              </a:rPr>
              <a:t>。当</a:t>
            </a:r>
            <a:r>
              <a:rPr lang="en-US" altLang="zh-CN" sz="2000" b="1" dirty="0">
                <a:latin typeface="黑体" pitchFamily="49" charset="-122"/>
                <a:ea typeface="黑体" pitchFamily="49" charset="-122"/>
                <a:sym typeface="Symbol" pitchFamily="18" charset="2"/>
              </a:rPr>
              <a:t>t[</a:t>
            </a:r>
            <a:r>
              <a:rPr lang="en-US" altLang="zh-CN" sz="2000" b="1" i="1" dirty="0">
                <a:latin typeface="黑体" pitchFamily="49" charset="-122"/>
                <a:ea typeface="黑体" pitchFamily="49" charset="-122"/>
                <a:sym typeface="Symbol" pitchFamily="18" charset="2"/>
              </a:rPr>
              <a:t>X</a:t>
            </a:r>
            <a:r>
              <a:rPr lang="en-US" altLang="zh-CN" sz="2000" b="1" dirty="0">
                <a:latin typeface="黑体" pitchFamily="49" charset="-122"/>
                <a:ea typeface="黑体" pitchFamily="49" charset="-122"/>
                <a:sym typeface="Symbol" pitchFamily="18" charset="2"/>
              </a:rPr>
              <a:t>]=x</a:t>
            </a:r>
            <a:r>
              <a:rPr lang="zh-CN" altLang="en-US" sz="2000" b="1" dirty="0">
                <a:latin typeface="黑体" pitchFamily="49" charset="-122"/>
                <a:ea typeface="黑体" pitchFamily="49" charset="-122"/>
                <a:sym typeface="Symbol" pitchFamily="18" charset="2"/>
              </a:rPr>
              <a:t>时，</a:t>
            </a:r>
            <a:r>
              <a:rPr lang="en-US" altLang="zh-CN" sz="2000" b="1" dirty="0">
                <a:latin typeface="黑体" pitchFamily="49" charset="-122"/>
                <a:ea typeface="黑体" pitchFamily="49" charset="-122"/>
                <a:sym typeface="Symbol" pitchFamily="18" charset="2"/>
              </a:rPr>
              <a:t>x</a:t>
            </a:r>
            <a:r>
              <a:rPr lang="zh-CN" altLang="en-US" sz="2000" b="1" dirty="0">
                <a:latin typeface="黑体" pitchFamily="49" charset="-122"/>
                <a:ea typeface="黑体" pitchFamily="49" charset="-122"/>
                <a:sym typeface="Symbol" pitchFamily="18" charset="2"/>
              </a:rPr>
              <a:t>在</a:t>
            </a:r>
            <a:r>
              <a:rPr lang="en-US" altLang="zh-CN" sz="2000" b="1" dirty="0">
                <a:latin typeface="黑体" pitchFamily="49" charset="-122"/>
                <a:ea typeface="黑体" pitchFamily="49" charset="-122"/>
                <a:sym typeface="Symbol" pitchFamily="18" charset="2"/>
              </a:rPr>
              <a:t>R</a:t>
            </a:r>
            <a:r>
              <a:rPr lang="zh-CN" altLang="en-US" sz="2000" b="1" dirty="0">
                <a:latin typeface="黑体" pitchFamily="49" charset="-122"/>
                <a:ea typeface="黑体" pitchFamily="49" charset="-122"/>
                <a:sym typeface="Symbol" pitchFamily="18" charset="2"/>
              </a:rPr>
              <a:t>中的象集</a:t>
            </a:r>
            <a:r>
              <a:rPr lang="en-US" altLang="zh-CN" sz="2000" b="1" dirty="0">
                <a:latin typeface="黑体" pitchFamily="49" charset="-122"/>
                <a:ea typeface="黑体" pitchFamily="49" charset="-122"/>
                <a:sym typeface="Symbol" pitchFamily="18" charset="2"/>
              </a:rPr>
              <a:t>(Images Set)</a:t>
            </a:r>
            <a:r>
              <a:rPr lang="zh-CN" altLang="en-US" sz="2000" b="1" dirty="0">
                <a:latin typeface="黑体" pitchFamily="49" charset="-122"/>
                <a:ea typeface="黑体" pitchFamily="49" charset="-122"/>
                <a:sym typeface="Symbol" pitchFamily="18" charset="2"/>
              </a:rPr>
              <a:t>为：</a:t>
            </a:r>
          </a:p>
          <a:p>
            <a:pPr algn="just">
              <a:lnSpc>
                <a:spcPct val="120000"/>
              </a:lnSpc>
              <a:spcBef>
                <a:spcPct val="20000"/>
              </a:spcBef>
              <a:buNone/>
            </a:pPr>
            <a:r>
              <a:rPr lang="zh-CN" altLang="en-US" sz="2400" dirty="0">
                <a:latin typeface="黑体" pitchFamily="49" charset="-122"/>
                <a:ea typeface="黑体" pitchFamily="49" charset="-122"/>
              </a:rPr>
              <a:t>       </a:t>
            </a:r>
            <a:r>
              <a:rPr lang="en-US" altLang="zh-CN" sz="2400" i="1" dirty="0">
                <a:latin typeface="黑体" pitchFamily="49" charset="-122"/>
                <a:ea typeface="黑体" pitchFamily="49" charset="-122"/>
              </a:rPr>
              <a:t>Z</a:t>
            </a:r>
            <a:r>
              <a:rPr lang="en-US" altLang="zh-CN" sz="2400" baseline="-30000" dirty="0">
                <a:latin typeface="黑体" pitchFamily="49" charset="-122"/>
                <a:ea typeface="黑体" pitchFamily="49" charset="-122"/>
              </a:rPr>
              <a:t>x</a:t>
            </a:r>
            <a:r>
              <a:rPr lang="en-US" altLang="zh-CN" sz="2400" dirty="0">
                <a:latin typeface="黑体" pitchFamily="49" charset="-122"/>
                <a:ea typeface="黑体" pitchFamily="49" charset="-122"/>
              </a:rPr>
              <a:t>={</a:t>
            </a:r>
            <a:r>
              <a:rPr lang="en-US" altLang="zh-CN" sz="2400" i="1" dirty="0">
                <a:latin typeface="黑体" pitchFamily="49" charset="-122"/>
                <a:ea typeface="黑体" pitchFamily="49" charset="-122"/>
              </a:rPr>
              <a:t>t</a:t>
            </a:r>
            <a:r>
              <a:rPr lang="en-US" altLang="zh-CN" sz="2400" dirty="0">
                <a:latin typeface="黑体" pitchFamily="49" charset="-122"/>
                <a:ea typeface="黑体" pitchFamily="49" charset="-122"/>
              </a:rPr>
              <a:t>[</a:t>
            </a:r>
            <a:r>
              <a:rPr lang="en-US" altLang="zh-CN" sz="2400" i="1" dirty="0">
                <a:latin typeface="黑体" pitchFamily="49" charset="-122"/>
                <a:ea typeface="黑体" pitchFamily="49" charset="-122"/>
              </a:rPr>
              <a:t>Z</a:t>
            </a:r>
            <a:r>
              <a:rPr lang="en-US" altLang="zh-CN" sz="2400" dirty="0">
                <a:latin typeface="黑体" pitchFamily="49" charset="-122"/>
                <a:ea typeface="黑体" pitchFamily="49" charset="-122"/>
              </a:rPr>
              <a:t>]|</a:t>
            </a:r>
            <a:r>
              <a:rPr lang="en-US" altLang="zh-CN" sz="2400" i="1" dirty="0">
                <a:latin typeface="黑体" pitchFamily="49" charset="-122"/>
                <a:ea typeface="黑体" pitchFamily="49" charset="-122"/>
              </a:rPr>
              <a:t>t</a:t>
            </a:r>
            <a:r>
              <a:rPr lang="en-US" altLang="zh-CN" sz="2400" dirty="0">
                <a:latin typeface="黑体" pitchFamily="49" charset="-122"/>
                <a:ea typeface="黑体" pitchFamily="49" charset="-122"/>
                <a:sym typeface="Symbol" pitchFamily="18" charset="2"/>
              </a:rPr>
              <a:t></a:t>
            </a:r>
            <a:r>
              <a:rPr lang="en-US" altLang="zh-CN" sz="2400" i="1" dirty="0">
                <a:latin typeface="黑体" pitchFamily="49" charset="-122"/>
                <a:ea typeface="黑体" pitchFamily="49" charset="-122"/>
              </a:rPr>
              <a:t>R</a:t>
            </a:r>
            <a:r>
              <a:rPr lang="en-US" altLang="zh-CN" sz="2400" dirty="0">
                <a:latin typeface="黑体" pitchFamily="49" charset="-122"/>
                <a:ea typeface="黑体" pitchFamily="49" charset="-122"/>
              </a:rPr>
              <a:t>, </a:t>
            </a:r>
            <a:r>
              <a:rPr lang="en-US" altLang="zh-CN" sz="2400" i="1" dirty="0">
                <a:latin typeface="黑体" pitchFamily="49" charset="-122"/>
                <a:ea typeface="黑体" pitchFamily="49" charset="-122"/>
              </a:rPr>
              <a:t>t</a:t>
            </a:r>
            <a:r>
              <a:rPr lang="en-US" altLang="zh-CN" sz="2400" dirty="0">
                <a:latin typeface="黑体" pitchFamily="49" charset="-122"/>
                <a:ea typeface="黑体" pitchFamily="49" charset="-122"/>
              </a:rPr>
              <a:t>[</a:t>
            </a:r>
            <a:r>
              <a:rPr lang="en-US" altLang="zh-CN" sz="2400" i="1" dirty="0">
                <a:latin typeface="黑体" pitchFamily="49" charset="-122"/>
                <a:ea typeface="黑体" pitchFamily="49" charset="-122"/>
              </a:rPr>
              <a:t>X</a:t>
            </a:r>
            <a:r>
              <a:rPr lang="en-US" altLang="zh-CN" sz="2400" dirty="0">
                <a:latin typeface="黑体" pitchFamily="49" charset="-122"/>
                <a:ea typeface="黑体" pitchFamily="49" charset="-122"/>
              </a:rPr>
              <a:t>] = x</a:t>
            </a:r>
            <a:r>
              <a:rPr lang="en-US" altLang="zh-CN" sz="2400" i="1" dirty="0">
                <a:latin typeface="黑体" pitchFamily="49" charset="-122"/>
                <a:ea typeface="黑体" pitchFamily="49" charset="-122"/>
              </a:rPr>
              <a:t> </a:t>
            </a:r>
            <a:r>
              <a:rPr lang="en-US" altLang="zh-CN" sz="2400" dirty="0">
                <a:latin typeface="黑体" pitchFamily="49" charset="-122"/>
                <a:ea typeface="黑体" pitchFamily="49" charset="-122"/>
              </a:rPr>
              <a:t>}</a:t>
            </a:r>
          </a:p>
          <a:p>
            <a:pPr lvl="1">
              <a:lnSpc>
                <a:spcPct val="130000"/>
              </a:lnSpc>
            </a:pPr>
            <a:r>
              <a:rPr lang="zh-CN" altLang="en-US" sz="2000" b="1" dirty="0">
                <a:latin typeface="黑体" pitchFamily="49" charset="-122"/>
                <a:ea typeface="黑体" pitchFamily="49" charset="-122"/>
                <a:sym typeface="Symbol" pitchFamily="18" charset="2"/>
              </a:rPr>
              <a:t>象集</a:t>
            </a:r>
            <a:r>
              <a:rPr lang="en-US" altLang="zh-CN" sz="2000" b="1" dirty="0">
                <a:latin typeface="黑体" pitchFamily="49" charset="-122"/>
                <a:ea typeface="黑体" pitchFamily="49" charset="-122"/>
                <a:sym typeface="Symbol" pitchFamily="18" charset="2"/>
              </a:rPr>
              <a:t>Z</a:t>
            </a:r>
            <a:r>
              <a:rPr lang="zh-CN" altLang="en-US" sz="2000" b="1" dirty="0">
                <a:latin typeface="黑体" pitchFamily="49" charset="-122"/>
                <a:ea typeface="黑体" pitchFamily="49" charset="-122"/>
                <a:sym typeface="Symbol" pitchFamily="18" charset="2"/>
              </a:rPr>
              <a:t>表示</a:t>
            </a:r>
            <a:r>
              <a:rPr lang="en-US" altLang="zh-CN" sz="2000" b="1" dirty="0">
                <a:latin typeface="黑体" pitchFamily="49" charset="-122"/>
                <a:ea typeface="黑体" pitchFamily="49" charset="-122"/>
                <a:sym typeface="Symbol" pitchFamily="18" charset="2"/>
              </a:rPr>
              <a:t>R</a:t>
            </a:r>
            <a:r>
              <a:rPr lang="zh-CN" altLang="en-US" sz="2000" b="1" dirty="0">
                <a:latin typeface="黑体" pitchFamily="49" charset="-122"/>
                <a:ea typeface="黑体" pitchFamily="49" charset="-122"/>
                <a:sym typeface="Symbol" pitchFamily="18" charset="2"/>
              </a:rPr>
              <a:t>中属性组</a:t>
            </a:r>
            <a:r>
              <a:rPr lang="en-US" altLang="zh-CN" sz="2000" b="1" dirty="0">
                <a:latin typeface="黑体" pitchFamily="49" charset="-122"/>
                <a:ea typeface="黑体" pitchFamily="49" charset="-122"/>
                <a:sym typeface="Symbol" pitchFamily="18" charset="2"/>
              </a:rPr>
              <a:t>X</a:t>
            </a:r>
            <a:r>
              <a:rPr lang="zh-CN" altLang="en-US" sz="2000" b="1" dirty="0">
                <a:latin typeface="黑体" pitchFamily="49" charset="-122"/>
                <a:ea typeface="黑体" pitchFamily="49" charset="-122"/>
                <a:sym typeface="Symbol" pitchFamily="18" charset="2"/>
              </a:rPr>
              <a:t>上值为</a:t>
            </a:r>
            <a:r>
              <a:rPr lang="en-US" altLang="zh-CN" sz="2000" b="1" dirty="0">
                <a:latin typeface="黑体" pitchFamily="49" charset="-122"/>
                <a:ea typeface="黑体" pitchFamily="49" charset="-122"/>
                <a:sym typeface="Symbol" pitchFamily="18" charset="2"/>
              </a:rPr>
              <a:t>x</a:t>
            </a:r>
            <a:r>
              <a:rPr lang="zh-CN" altLang="en-US" sz="2000" b="1" dirty="0">
                <a:latin typeface="黑体" pitchFamily="49" charset="-122"/>
                <a:ea typeface="黑体" pitchFamily="49" charset="-122"/>
                <a:sym typeface="Symbol" pitchFamily="18" charset="2"/>
              </a:rPr>
              <a:t>的诸元组在</a:t>
            </a:r>
            <a:r>
              <a:rPr lang="en-US" altLang="zh-CN" sz="2000" b="1" dirty="0">
                <a:latin typeface="黑体" pitchFamily="49" charset="-122"/>
                <a:ea typeface="黑体" pitchFamily="49" charset="-122"/>
                <a:sym typeface="Symbol" pitchFamily="18" charset="2"/>
              </a:rPr>
              <a:t>Z</a:t>
            </a:r>
            <a:r>
              <a:rPr lang="zh-CN" altLang="en-US" sz="2000" b="1" dirty="0">
                <a:latin typeface="黑体" pitchFamily="49" charset="-122"/>
                <a:ea typeface="黑体" pitchFamily="49" charset="-122"/>
                <a:sym typeface="Symbol" pitchFamily="18" charset="2"/>
              </a:rPr>
              <a:t>上分量的集合。</a:t>
            </a:r>
            <a:endParaRPr lang="en-US" altLang="zh-CN" sz="2000" b="1" dirty="0">
              <a:latin typeface="黑体" pitchFamily="49" charset="-122"/>
              <a:ea typeface="黑体" pitchFamily="49" charset="-122"/>
              <a:sym typeface="Symbol" pitchFamily="18" charset="2"/>
            </a:endParaRPr>
          </a:p>
          <a:p>
            <a:pPr lvl="1">
              <a:lnSpc>
                <a:spcPct val="130000"/>
              </a:lnSpc>
            </a:pPr>
            <a:r>
              <a:rPr lang="en-US" altLang="zh-CN" b="1" i="1" dirty="0">
                <a:latin typeface="黑体" pitchFamily="49" charset="-122"/>
                <a:ea typeface="黑体" pitchFamily="49" charset="-122"/>
              </a:rPr>
              <a:t>Z</a:t>
            </a:r>
            <a:r>
              <a:rPr lang="en-US" altLang="zh-CN" b="1" baseline="-30000" dirty="0">
                <a:latin typeface="黑体" pitchFamily="49" charset="-122"/>
                <a:ea typeface="黑体" pitchFamily="49" charset="-122"/>
              </a:rPr>
              <a:t>x=a1</a:t>
            </a:r>
            <a:r>
              <a:rPr lang="en-US" altLang="zh-CN" b="1" dirty="0">
                <a:latin typeface="黑体" pitchFamily="49" charset="-122"/>
                <a:ea typeface="黑体" pitchFamily="49" charset="-122"/>
                <a:sym typeface="Symbol" pitchFamily="18" charset="2"/>
              </a:rPr>
              <a:t>=</a:t>
            </a:r>
            <a:r>
              <a:rPr lang="zh-CN" altLang="en-US" b="1" dirty="0">
                <a:latin typeface="黑体" pitchFamily="49" charset="-122"/>
                <a:ea typeface="黑体" pitchFamily="49" charset="-122"/>
                <a:sym typeface="Symbol" pitchFamily="18" charset="2"/>
              </a:rPr>
              <a:t>？</a:t>
            </a:r>
            <a:endParaRPr lang="en-US" altLang="zh-CN" b="1" dirty="0">
              <a:latin typeface="黑体" pitchFamily="49" charset="-122"/>
              <a:ea typeface="黑体" pitchFamily="49" charset="-122"/>
              <a:sym typeface="Symbol" pitchFamily="18" charset="2"/>
            </a:endParaRPr>
          </a:p>
          <a:p>
            <a:pPr lvl="1">
              <a:lnSpc>
                <a:spcPct val="130000"/>
              </a:lnSpc>
            </a:pPr>
            <a:r>
              <a:rPr lang="en-US" altLang="zh-CN" b="1" i="1" dirty="0">
                <a:latin typeface="黑体" pitchFamily="49" charset="-122"/>
                <a:ea typeface="黑体" pitchFamily="49" charset="-122"/>
              </a:rPr>
              <a:t>Z</a:t>
            </a:r>
            <a:r>
              <a:rPr lang="en-US" altLang="zh-CN" b="1" baseline="-30000" dirty="0">
                <a:latin typeface="黑体" pitchFamily="49" charset="-122"/>
                <a:ea typeface="黑体" pitchFamily="49" charset="-122"/>
              </a:rPr>
              <a:t>x=a2</a:t>
            </a:r>
            <a:r>
              <a:rPr lang="en-US" altLang="zh-CN" b="1" dirty="0">
                <a:latin typeface="黑体" pitchFamily="49" charset="-122"/>
                <a:ea typeface="黑体" pitchFamily="49" charset="-122"/>
                <a:sym typeface="Symbol" pitchFamily="18" charset="2"/>
              </a:rPr>
              <a:t>=</a:t>
            </a:r>
            <a:r>
              <a:rPr lang="zh-CN" altLang="en-US" b="1" dirty="0">
                <a:latin typeface="黑体" pitchFamily="49" charset="-122"/>
                <a:ea typeface="黑体" pitchFamily="49" charset="-122"/>
                <a:sym typeface="Symbol" pitchFamily="18" charset="2"/>
              </a:rPr>
              <a:t>？</a:t>
            </a:r>
            <a:endParaRPr lang="en-US" altLang="zh-CN" b="1" dirty="0">
              <a:latin typeface="黑体" pitchFamily="49" charset="-122"/>
              <a:ea typeface="黑体" pitchFamily="49" charset="-122"/>
              <a:sym typeface="Symbol" pitchFamily="18" charset="2"/>
            </a:endParaRPr>
          </a:p>
          <a:p>
            <a:pPr lvl="1">
              <a:lnSpc>
                <a:spcPct val="130000"/>
              </a:lnSpc>
            </a:pPr>
            <a:endParaRPr lang="zh-CN" altLang="en-US" b="1" dirty="0">
              <a:latin typeface="黑体" pitchFamily="49" charset="-122"/>
              <a:ea typeface="黑体" pitchFamily="49" charset="-122"/>
              <a:sym typeface="Symbol" pitchFamily="18" charset="2"/>
            </a:endParaRPr>
          </a:p>
          <a:p>
            <a:pPr lvl="1"/>
            <a:endParaRPr lang="zh-CN" altLang="en-US" b="1" dirty="0">
              <a:latin typeface="黑体" pitchFamily="49" charset="-122"/>
              <a:ea typeface="黑体" pitchFamily="49" charset="-122"/>
              <a:sym typeface="Symbol" pitchFamily="18" charset="2"/>
            </a:endParaRPr>
          </a:p>
          <a:p>
            <a:pPr lvl="1"/>
            <a:endParaRPr lang="en-US" altLang="zh-CN" b="1" dirty="0">
              <a:latin typeface="黑体" pitchFamily="49" charset="-122"/>
              <a:ea typeface="黑体" pitchFamily="49" charset="-122"/>
              <a:sym typeface="Symbol" pitchFamily="18" charset="2"/>
            </a:endParaRPr>
          </a:p>
          <a:p>
            <a:pPr lvl="2"/>
            <a:endParaRPr lang="zh-CN" altLang="en-US" b="1" dirty="0">
              <a:latin typeface="黑体" pitchFamily="49" charset="-122"/>
              <a:ea typeface="黑体" pitchFamily="49" charset="-122"/>
            </a:endParaRPr>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除法运算</a:t>
            </a:r>
          </a:p>
        </p:txBody>
      </p:sp>
      <p:graphicFrame>
        <p:nvGraphicFramePr>
          <p:cNvPr id="7" name="Group 56"/>
          <p:cNvGraphicFramePr>
            <a:graphicFrameLocks noGrp="1"/>
          </p:cNvGraphicFramePr>
          <p:nvPr>
            <p:extLst>
              <p:ext uri="{D42A27DB-BD31-4B8C-83A1-F6EECF244321}">
                <p14:modId xmlns:p14="http://schemas.microsoft.com/office/powerpoint/2010/main" val="33860646"/>
              </p:ext>
            </p:extLst>
          </p:nvPr>
        </p:nvGraphicFramePr>
        <p:xfrm>
          <a:off x="7093527" y="2216729"/>
          <a:ext cx="1593273" cy="2703067"/>
        </p:xfrm>
        <a:graphic>
          <a:graphicData uri="http://schemas.openxmlformats.org/drawingml/2006/table">
            <a:tbl>
              <a:tblPr/>
              <a:tblGrid>
                <a:gridCol w="797313">
                  <a:extLst>
                    <a:ext uri="{9D8B030D-6E8A-4147-A177-3AD203B41FA5}">
                      <a16:colId xmlns:a16="http://schemas.microsoft.com/office/drawing/2014/main" val="20000"/>
                    </a:ext>
                  </a:extLst>
                </a:gridCol>
                <a:gridCol w="795960">
                  <a:extLst>
                    <a:ext uri="{9D8B030D-6E8A-4147-A177-3AD203B41FA5}">
                      <a16:colId xmlns:a16="http://schemas.microsoft.com/office/drawing/2014/main" val="20001"/>
                    </a:ext>
                  </a:extLst>
                </a:gridCol>
              </a:tblGrid>
              <a:tr h="53707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楷体_GB2312" pitchFamily="49"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楷体_GB2312" pitchFamily="49" charset="-122"/>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53707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楷体_GB2312" pitchFamily="49" charset="-122"/>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楷体_GB2312" pitchFamily="49" charset="-122"/>
                        </a:rPr>
                        <a:t>b1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707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楷体_GB2312" pitchFamily="49" charset="-122"/>
                        </a:rPr>
                        <a:t>a1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楷体_GB2312" pitchFamily="49" charset="-122"/>
                        </a:rPr>
                        <a:t>b2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7070">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楷体_GB2312" pitchFamily="49" charset="-122"/>
                        </a:rPr>
                        <a:t>a2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楷体_GB2312" pitchFamily="49" charset="-122"/>
                        </a:rPr>
                        <a:t>b1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4787">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楷体_GB2312" pitchFamily="49" charset="-122"/>
                        </a:rPr>
                        <a:t>a3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楷体_GB2312" pitchFamily="49" charset="-122"/>
                        </a:rPr>
                        <a:t>d1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952500"/>
            <a:ext cx="8548688" cy="4991100"/>
          </a:xfrm>
          <a:prstGeom prst="rect">
            <a:avLst/>
          </a:prstGeom>
        </p:spPr>
        <p:txBody>
          <a:bodyPr/>
          <a:lstStyle/>
          <a:p>
            <a:pPr lvl="1">
              <a:lnSpc>
                <a:spcPct val="130000"/>
              </a:lnSpc>
            </a:pPr>
            <a:r>
              <a:rPr lang="zh-CN" altLang="en-US" sz="2200" b="1" dirty="0">
                <a:latin typeface="Times New Roman" panose="02020603050405020304" pitchFamily="18" charset="0"/>
                <a:cs typeface="Times New Roman" panose="02020603050405020304" pitchFamily="18" charset="0"/>
                <a:sym typeface="Symbol" pitchFamily="18" charset="2"/>
              </a:rPr>
              <a:t>给定关系</a:t>
            </a:r>
            <a:r>
              <a:rPr lang="en-US" altLang="zh-CN" sz="2200" b="1" dirty="0">
                <a:latin typeface="Times New Roman" panose="02020603050405020304" pitchFamily="18" charset="0"/>
                <a:cs typeface="Times New Roman" panose="02020603050405020304" pitchFamily="18" charset="0"/>
                <a:sym typeface="Symbol" pitchFamily="18" charset="2"/>
              </a:rPr>
              <a:t>R(X,</a:t>
            </a:r>
            <a:r>
              <a:rPr lang="en-US" altLang="zh-CN" sz="2200" b="1" dirty="0">
                <a:solidFill>
                  <a:srgbClr val="FF0000"/>
                </a:solidFill>
                <a:latin typeface="Times New Roman" panose="02020603050405020304" pitchFamily="18" charset="0"/>
                <a:cs typeface="Times New Roman" panose="02020603050405020304" pitchFamily="18" charset="0"/>
                <a:sym typeface="Symbol" pitchFamily="18" charset="2"/>
              </a:rPr>
              <a:t>Y</a:t>
            </a:r>
            <a:r>
              <a:rPr lang="en-US" altLang="zh-CN" sz="2200" b="1" dirty="0">
                <a:latin typeface="Times New Roman" panose="02020603050405020304" pitchFamily="18" charset="0"/>
                <a:cs typeface="Times New Roman" panose="02020603050405020304" pitchFamily="18" charset="0"/>
                <a:sym typeface="Symbol" pitchFamily="18" charset="2"/>
              </a:rPr>
              <a:t>)</a:t>
            </a:r>
            <a:r>
              <a:rPr lang="zh-CN" altLang="en-US" sz="2200" b="1" dirty="0">
                <a:latin typeface="Times New Roman" panose="02020603050405020304" pitchFamily="18" charset="0"/>
                <a:cs typeface="Times New Roman" panose="02020603050405020304" pitchFamily="18" charset="0"/>
                <a:sym typeface="Symbol" pitchFamily="18" charset="2"/>
              </a:rPr>
              <a:t>和</a:t>
            </a:r>
            <a:r>
              <a:rPr lang="en-US" altLang="zh-CN" sz="2200" b="1" dirty="0">
                <a:latin typeface="Times New Roman" panose="02020603050405020304" pitchFamily="18" charset="0"/>
                <a:cs typeface="Times New Roman" panose="02020603050405020304" pitchFamily="18" charset="0"/>
                <a:sym typeface="Symbol" pitchFamily="18" charset="2"/>
              </a:rPr>
              <a:t>S(</a:t>
            </a:r>
            <a:r>
              <a:rPr lang="en-US" altLang="zh-CN" sz="2200" b="1" dirty="0">
                <a:solidFill>
                  <a:srgbClr val="FF0000"/>
                </a:solidFill>
                <a:latin typeface="Times New Roman" panose="02020603050405020304" pitchFamily="18" charset="0"/>
                <a:cs typeface="Times New Roman" panose="02020603050405020304" pitchFamily="18" charset="0"/>
                <a:sym typeface="Symbol" pitchFamily="18" charset="2"/>
              </a:rPr>
              <a:t>Y</a:t>
            </a:r>
            <a:r>
              <a:rPr lang="en-US" altLang="zh-CN" sz="2200" b="1" dirty="0">
                <a:latin typeface="Times New Roman" panose="02020603050405020304" pitchFamily="18" charset="0"/>
                <a:cs typeface="Times New Roman" panose="02020603050405020304" pitchFamily="18" charset="0"/>
                <a:sym typeface="Symbol" pitchFamily="18" charset="2"/>
              </a:rPr>
              <a:t>,Z)</a:t>
            </a:r>
            <a:r>
              <a:rPr lang="zh-CN" altLang="en-US" sz="2200" b="1" dirty="0">
                <a:latin typeface="Times New Roman" panose="02020603050405020304" pitchFamily="18" charset="0"/>
                <a:cs typeface="Times New Roman" panose="02020603050405020304" pitchFamily="18" charset="0"/>
                <a:sym typeface="Symbol" pitchFamily="18" charset="2"/>
              </a:rPr>
              <a:t>，其中</a:t>
            </a:r>
            <a:r>
              <a:rPr lang="en-US" altLang="zh-CN" sz="2200" b="1" dirty="0">
                <a:latin typeface="Times New Roman" panose="02020603050405020304" pitchFamily="18" charset="0"/>
                <a:cs typeface="Times New Roman" panose="02020603050405020304" pitchFamily="18" charset="0"/>
                <a:sym typeface="Symbol" pitchFamily="18" charset="2"/>
              </a:rPr>
              <a:t>X</a:t>
            </a:r>
            <a:r>
              <a:rPr lang="zh-CN" altLang="en-US" sz="2200" b="1" dirty="0">
                <a:latin typeface="Times New Roman" panose="02020603050405020304" pitchFamily="18" charset="0"/>
                <a:cs typeface="Times New Roman" panose="02020603050405020304" pitchFamily="18" charset="0"/>
                <a:sym typeface="Symbol" pitchFamily="18" charset="2"/>
              </a:rPr>
              <a:t>，</a:t>
            </a:r>
            <a:r>
              <a:rPr lang="en-US" altLang="zh-CN" sz="2200" b="1" dirty="0">
                <a:latin typeface="Times New Roman" panose="02020603050405020304" pitchFamily="18" charset="0"/>
                <a:cs typeface="Times New Roman" panose="02020603050405020304" pitchFamily="18" charset="0"/>
                <a:sym typeface="Symbol" pitchFamily="18" charset="2"/>
              </a:rPr>
              <a:t>Y</a:t>
            </a:r>
            <a:r>
              <a:rPr lang="zh-CN" altLang="en-US" sz="2200" b="1" dirty="0">
                <a:latin typeface="Times New Roman" panose="02020603050405020304" pitchFamily="18" charset="0"/>
                <a:cs typeface="Times New Roman" panose="02020603050405020304" pitchFamily="18" charset="0"/>
                <a:sym typeface="Symbol" pitchFamily="18" charset="2"/>
              </a:rPr>
              <a:t>，</a:t>
            </a:r>
            <a:r>
              <a:rPr lang="en-US" altLang="zh-CN" sz="2200" b="1" dirty="0">
                <a:latin typeface="Times New Roman" panose="02020603050405020304" pitchFamily="18" charset="0"/>
                <a:cs typeface="Times New Roman" panose="02020603050405020304" pitchFamily="18" charset="0"/>
                <a:sym typeface="Symbol" pitchFamily="18" charset="2"/>
              </a:rPr>
              <a:t>Z</a:t>
            </a:r>
            <a:r>
              <a:rPr lang="zh-CN" altLang="en-US" sz="2200" b="1" dirty="0">
                <a:latin typeface="Times New Roman" panose="02020603050405020304" pitchFamily="18" charset="0"/>
                <a:cs typeface="Times New Roman" panose="02020603050405020304" pitchFamily="18" charset="0"/>
                <a:sym typeface="Symbol" pitchFamily="18" charset="2"/>
              </a:rPr>
              <a:t>为属性组。</a:t>
            </a:r>
            <a:r>
              <a:rPr lang="en-US" altLang="zh-CN" sz="2200" b="1" dirty="0">
                <a:latin typeface="Times New Roman" panose="02020603050405020304" pitchFamily="18" charset="0"/>
                <a:cs typeface="Times New Roman" panose="02020603050405020304" pitchFamily="18" charset="0"/>
                <a:sym typeface="Symbol" pitchFamily="18" charset="2"/>
              </a:rPr>
              <a:t>R</a:t>
            </a:r>
            <a:r>
              <a:rPr lang="zh-CN" altLang="en-US" sz="2200" b="1" dirty="0">
                <a:latin typeface="Times New Roman" panose="02020603050405020304" pitchFamily="18" charset="0"/>
                <a:cs typeface="Times New Roman" panose="02020603050405020304" pitchFamily="18" charset="0"/>
                <a:sym typeface="Symbol" pitchFamily="18" charset="2"/>
              </a:rPr>
              <a:t>中的</a:t>
            </a:r>
            <a:r>
              <a:rPr lang="en-US" altLang="zh-CN" sz="2200" b="1" dirty="0">
                <a:latin typeface="Times New Roman" panose="02020603050405020304" pitchFamily="18" charset="0"/>
                <a:cs typeface="Times New Roman" panose="02020603050405020304" pitchFamily="18" charset="0"/>
                <a:sym typeface="Symbol" pitchFamily="18" charset="2"/>
              </a:rPr>
              <a:t>Y</a:t>
            </a:r>
            <a:r>
              <a:rPr lang="zh-CN" altLang="en-US" sz="2200" b="1" dirty="0">
                <a:latin typeface="Times New Roman" panose="02020603050405020304" pitchFamily="18" charset="0"/>
                <a:cs typeface="Times New Roman" panose="02020603050405020304" pitchFamily="18" charset="0"/>
                <a:sym typeface="Symbol" pitchFamily="18" charset="2"/>
              </a:rPr>
              <a:t>与</a:t>
            </a:r>
            <a:r>
              <a:rPr lang="en-US" altLang="zh-CN" sz="2200" b="1" dirty="0">
                <a:latin typeface="Times New Roman" panose="02020603050405020304" pitchFamily="18" charset="0"/>
                <a:cs typeface="Times New Roman" panose="02020603050405020304" pitchFamily="18" charset="0"/>
                <a:sym typeface="Symbol" pitchFamily="18" charset="2"/>
              </a:rPr>
              <a:t>S</a:t>
            </a:r>
            <a:r>
              <a:rPr lang="zh-CN" altLang="en-US" sz="2200" b="1" dirty="0">
                <a:latin typeface="Times New Roman" panose="02020603050405020304" pitchFamily="18" charset="0"/>
                <a:cs typeface="Times New Roman" panose="02020603050405020304" pitchFamily="18" charset="0"/>
                <a:sym typeface="Symbol" pitchFamily="18" charset="2"/>
              </a:rPr>
              <a:t>中的</a:t>
            </a:r>
            <a:r>
              <a:rPr lang="en-US" altLang="zh-CN" sz="2200" b="1" dirty="0">
                <a:latin typeface="Times New Roman" panose="02020603050405020304" pitchFamily="18" charset="0"/>
                <a:cs typeface="Times New Roman" panose="02020603050405020304" pitchFamily="18" charset="0"/>
                <a:sym typeface="Symbol" pitchFamily="18" charset="2"/>
              </a:rPr>
              <a:t>Y</a:t>
            </a:r>
            <a:r>
              <a:rPr lang="zh-CN" altLang="en-US" sz="2200" b="1" dirty="0">
                <a:latin typeface="Times New Roman" panose="02020603050405020304" pitchFamily="18" charset="0"/>
                <a:cs typeface="Times New Roman" panose="02020603050405020304" pitchFamily="18" charset="0"/>
                <a:sym typeface="Symbol" pitchFamily="18" charset="2"/>
              </a:rPr>
              <a:t>可以有不同的属性名，但必须出自相同的域集。</a:t>
            </a:r>
            <a:endParaRPr lang="en-US" altLang="zh-CN" sz="2200" b="1" dirty="0">
              <a:latin typeface="Times New Roman" panose="02020603050405020304" pitchFamily="18" charset="0"/>
              <a:cs typeface="Times New Roman" panose="02020603050405020304" pitchFamily="18" charset="0"/>
              <a:sym typeface="Symbol" pitchFamily="18" charset="2"/>
            </a:endParaRPr>
          </a:p>
          <a:p>
            <a:pPr lvl="1">
              <a:lnSpc>
                <a:spcPct val="130000"/>
              </a:lnSpc>
            </a:pPr>
            <a:r>
              <a:rPr lang="en-US" altLang="zh-CN" sz="2200" b="1" dirty="0">
                <a:latin typeface="Times New Roman" panose="02020603050405020304" pitchFamily="18" charset="0"/>
                <a:cs typeface="Times New Roman" panose="02020603050405020304" pitchFamily="18" charset="0"/>
                <a:sym typeface="Symbol" pitchFamily="18" charset="2"/>
              </a:rPr>
              <a:t>R</a:t>
            </a:r>
            <a:r>
              <a:rPr lang="zh-CN" altLang="en-US" sz="2200" b="1" dirty="0">
                <a:latin typeface="Times New Roman" panose="02020603050405020304" pitchFamily="18" charset="0"/>
                <a:cs typeface="Times New Roman" panose="02020603050405020304" pitchFamily="18" charset="0"/>
                <a:sym typeface="Symbol" pitchFamily="18" charset="2"/>
              </a:rPr>
              <a:t>与</a:t>
            </a:r>
            <a:r>
              <a:rPr lang="en-US" altLang="zh-CN" sz="2200" b="1" dirty="0">
                <a:latin typeface="Times New Roman" panose="02020603050405020304" pitchFamily="18" charset="0"/>
                <a:cs typeface="Times New Roman" panose="02020603050405020304" pitchFamily="18" charset="0"/>
                <a:sym typeface="Symbol" pitchFamily="18" charset="2"/>
              </a:rPr>
              <a:t>S</a:t>
            </a:r>
            <a:r>
              <a:rPr lang="zh-CN" altLang="en-US" sz="2200" b="1" dirty="0">
                <a:latin typeface="Times New Roman" panose="02020603050405020304" pitchFamily="18" charset="0"/>
                <a:cs typeface="Times New Roman" panose="02020603050405020304" pitchFamily="18" charset="0"/>
                <a:sym typeface="Symbol" pitchFamily="18" charset="2"/>
              </a:rPr>
              <a:t>的除运算得到一个新的关系</a:t>
            </a:r>
            <a:r>
              <a:rPr lang="en-US" altLang="zh-CN" sz="2200" b="1" dirty="0">
                <a:latin typeface="Times New Roman" panose="02020603050405020304" pitchFamily="18" charset="0"/>
                <a:cs typeface="Times New Roman" panose="02020603050405020304" pitchFamily="18" charset="0"/>
                <a:sym typeface="Symbol" pitchFamily="18" charset="2"/>
              </a:rPr>
              <a:t>P(X)</a:t>
            </a:r>
            <a:r>
              <a:rPr lang="zh-CN" altLang="en-US" sz="2200" b="1" dirty="0">
                <a:latin typeface="Times New Roman" panose="02020603050405020304" pitchFamily="18" charset="0"/>
                <a:cs typeface="Times New Roman" panose="02020603050405020304" pitchFamily="18" charset="0"/>
                <a:sym typeface="Symbol" pitchFamily="18" charset="2"/>
              </a:rPr>
              <a:t>，</a:t>
            </a:r>
            <a:r>
              <a:rPr lang="en-US" altLang="zh-CN" sz="2200" b="1" dirty="0">
                <a:latin typeface="Times New Roman" panose="02020603050405020304" pitchFamily="18" charset="0"/>
                <a:cs typeface="Times New Roman" panose="02020603050405020304" pitchFamily="18" charset="0"/>
                <a:sym typeface="Symbol" pitchFamily="18" charset="2"/>
              </a:rPr>
              <a:t>P</a:t>
            </a:r>
            <a:r>
              <a:rPr lang="zh-CN" altLang="en-US" sz="2200" b="1" dirty="0">
                <a:latin typeface="Times New Roman" panose="02020603050405020304" pitchFamily="18" charset="0"/>
                <a:cs typeface="Times New Roman" panose="02020603050405020304" pitchFamily="18" charset="0"/>
                <a:sym typeface="Symbol" pitchFamily="18" charset="2"/>
              </a:rPr>
              <a:t>是</a:t>
            </a:r>
            <a:r>
              <a:rPr lang="en-US" altLang="zh-CN" sz="2200" b="1" dirty="0">
                <a:latin typeface="Times New Roman" panose="02020603050405020304" pitchFamily="18" charset="0"/>
                <a:cs typeface="Times New Roman" panose="02020603050405020304" pitchFamily="18" charset="0"/>
                <a:sym typeface="Symbol" pitchFamily="18" charset="2"/>
              </a:rPr>
              <a:t>R</a:t>
            </a:r>
            <a:r>
              <a:rPr lang="zh-CN" altLang="en-US" sz="2200" b="1" dirty="0">
                <a:latin typeface="Times New Roman" panose="02020603050405020304" pitchFamily="18" charset="0"/>
                <a:cs typeface="Times New Roman" panose="02020603050405020304" pitchFamily="18" charset="0"/>
                <a:sym typeface="Symbol" pitchFamily="18" charset="2"/>
              </a:rPr>
              <a:t>中满足下列条件的元组在</a:t>
            </a:r>
            <a:r>
              <a:rPr lang="en-US" altLang="zh-CN" sz="2200" b="1" dirty="0">
                <a:latin typeface="Times New Roman" panose="02020603050405020304" pitchFamily="18" charset="0"/>
                <a:cs typeface="Times New Roman" panose="02020603050405020304" pitchFamily="18" charset="0"/>
                <a:sym typeface="Symbol" pitchFamily="18" charset="2"/>
              </a:rPr>
              <a:t>X</a:t>
            </a:r>
            <a:r>
              <a:rPr lang="zh-CN" altLang="en-US" sz="2200" b="1" dirty="0">
                <a:latin typeface="Times New Roman" panose="02020603050405020304" pitchFamily="18" charset="0"/>
                <a:cs typeface="Times New Roman" panose="02020603050405020304" pitchFamily="18" charset="0"/>
                <a:sym typeface="Symbol" pitchFamily="18" charset="2"/>
              </a:rPr>
              <a:t>属性列上的投影：元组在</a:t>
            </a:r>
            <a:r>
              <a:rPr lang="en-US" altLang="zh-CN" sz="2200" b="1" dirty="0">
                <a:latin typeface="Times New Roman" panose="02020603050405020304" pitchFamily="18" charset="0"/>
                <a:cs typeface="Times New Roman" panose="02020603050405020304" pitchFamily="18" charset="0"/>
                <a:sym typeface="Symbol" pitchFamily="18" charset="2"/>
              </a:rPr>
              <a:t>X</a:t>
            </a:r>
            <a:r>
              <a:rPr lang="zh-CN" altLang="en-US" sz="2200" b="1" dirty="0">
                <a:latin typeface="Times New Roman" panose="02020603050405020304" pitchFamily="18" charset="0"/>
                <a:cs typeface="Times New Roman" panose="02020603050405020304" pitchFamily="18" charset="0"/>
                <a:sym typeface="Symbol" pitchFamily="18" charset="2"/>
              </a:rPr>
              <a:t>上分量值</a:t>
            </a:r>
            <a:r>
              <a:rPr lang="en-US" altLang="zh-CN" sz="2200" b="1" dirty="0">
                <a:latin typeface="Times New Roman" panose="02020603050405020304" pitchFamily="18" charset="0"/>
                <a:cs typeface="Times New Roman" panose="02020603050405020304" pitchFamily="18" charset="0"/>
                <a:sym typeface="Symbol" pitchFamily="18" charset="2"/>
              </a:rPr>
              <a:t>x</a:t>
            </a:r>
            <a:r>
              <a:rPr lang="zh-CN" altLang="en-US" sz="2200" b="1" dirty="0">
                <a:latin typeface="Times New Roman" panose="02020603050405020304" pitchFamily="18" charset="0"/>
                <a:cs typeface="Times New Roman" panose="02020603050405020304" pitchFamily="18" charset="0"/>
                <a:sym typeface="Symbol" pitchFamily="18" charset="2"/>
              </a:rPr>
              <a:t>的象集</a:t>
            </a:r>
            <a:r>
              <a:rPr lang="en-US" altLang="zh-CN" sz="2200" b="1" dirty="0">
                <a:latin typeface="Times New Roman" panose="02020603050405020304" pitchFamily="18" charset="0"/>
                <a:ea typeface="楷体_GB2312" pitchFamily="49" charset="-122"/>
                <a:cs typeface="Times New Roman" panose="02020603050405020304" pitchFamily="18" charset="0"/>
              </a:rPr>
              <a:t>Y</a:t>
            </a:r>
            <a:r>
              <a:rPr lang="en-US" altLang="zh-CN" sz="2200" b="1" baseline="-30000" dirty="0">
                <a:latin typeface="Times New Roman" panose="02020603050405020304" pitchFamily="18" charset="0"/>
                <a:ea typeface="楷体_GB2312" pitchFamily="49" charset="-122"/>
                <a:cs typeface="Times New Roman" panose="02020603050405020304" pitchFamily="18" charset="0"/>
              </a:rPr>
              <a:t>x</a:t>
            </a:r>
            <a:r>
              <a:rPr lang="zh-CN" altLang="en-US" sz="2200" b="1" dirty="0">
                <a:latin typeface="Times New Roman" panose="02020603050405020304" pitchFamily="18" charset="0"/>
                <a:cs typeface="Times New Roman" panose="02020603050405020304" pitchFamily="18" charset="0"/>
                <a:sym typeface="Symbol" pitchFamily="18" charset="2"/>
              </a:rPr>
              <a:t>包含</a:t>
            </a:r>
            <a:r>
              <a:rPr lang="en-US" altLang="zh-CN" sz="2200" b="1" dirty="0">
                <a:latin typeface="Times New Roman" panose="02020603050405020304" pitchFamily="18" charset="0"/>
                <a:cs typeface="Times New Roman" panose="02020603050405020304" pitchFamily="18" charset="0"/>
                <a:sym typeface="Symbol" pitchFamily="18" charset="2"/>
              </a:rPr>
              <a:t>S</a:t>
            </a:r>
            <a:r>
              <a:rPr lang="zh-CN" altLang="en-US" sz="2200" b="1" dirty="0">
                <a:latin typeface="Times New Roman" panose="02020603050405020304" pitchFamily="18" charset="0"/>
                <a:cs typeface="Times New Roman" panose="02020603050405020304" pitchFamily="18" charset="0"/>
                <a:sym typeface="Symbol" pitchFamily="18" charset="2"/>
              </a:rPr>
              <a:t>在</a:t>
            </a:r>
            <a:r>
              <a:rPr lang="en-US" altLang="zh-CN" sz="2200" b="1" dirty="0">
                <a:latin typeface="Times New Roman" panose="02020603050405020304" pitchFamily="18" charset="0"/>
                <a:cs typeface="Times New Roman" panose="02020603050405020304" pitchFamily="18" charset="0"/>
                <a:sym typeface="Symbol" pitchFamily="18" charset="2"/>
              </a:rPr>
              <a:t>Y</a:t>
            </a:r>
            <a:r>
              <a:rPr lang="zh-CN" altLang="en-US" sz="2200" b="1" dirty="0">
                <a:latin typeface="Times New Roman" panose="02020603050405020304" pitchFamily="18" charset="0"/>
                <a:cs typeface="Times New Roman" panose="02020603050405020304" pitchFamily="18" charset="0"/>
                <a:sym typeface="Symbol" pitchFamily="18" charset="2"/>
              </a:rPr>
              <a:t>上投影的集合。</a:t>
            </a:r>
          </a:p>
          <a:p>
            <a:pPr lvl="1" algn="just">
              <a:lnSpc>
                <a:spcPct val="130000"/>
              </a:lnSpc>
              <a:spcBef>
                <a:spcPct val="20000"/>
              </a:spcBef>
              <a:buNone/>
            </a:pPr>
            <a:r>
              <a:rPr lang="zh-CN" altLang="en-US" b="1" dirty="0">
                <a:latin typeface="Times New Roman" panose="02020603050405020304" pitchFamily="18" charset="0"/>
                <a:ea typeface="楷体_GB2312" pitchFamily="49" charset="-122"/>
                <a:cs typeface="Times New Roman" panose="02020603050405020304" pitchFamily="18" charset="0"/>
              </a:rPr>
              <a:t> </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R</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i="1" dirty="0">
                <a:latin typeface="Times New Roman" panose="02020603050405020304" pitchFamily="18" charset="0"/>
                <a:ea typeface="楷体_GB2312" pitchFamily="49" charset="-122"/>
                <a:cs typeface="Times New Roman" panose="02020603050405020304" pitchFamily="18" charset="0"/>
              </a:rPr>
              <a:t>S</a:t>
            </a:r>
            <a:r>
              <a:rPr lang="en-US" altLang="zh-CN" b="1" dirty="0">
                <a:latin typeface="Times New Roman" panose="02020603050405020304" pitchFamily="18" charset="0"/>
                <a:ea typeface="楷体_GB2312" pitchFamily="49" charset="-122"/>
                <a:cs typeface="Times New Roman" panose="02020603050405020304" pitchFamily="18" charset="0"/>
              </a:rPr>
              <a:t> = {</a:t>
            </a:r>
            <a:r>
              <a:rPr lang="en-US" altLang="zh-CN" b="1" i="1" dirty="0">
                <a:solidFill>
                  <a:srgbClr val="00B050"/>
                </a:solidFill>
                <a:latin typeface="Times New Roman" panose="02020603050405020304" pitchFamily="18" charset="0"/>
                <a:ea typeface="楷体_GB2312" pitchFamily="49" charset="-122"/>
                <a:cs typeface="Times New Roman" panose="02020603050405020304" pitchFamily="18" charset="0"/>
              </a:rPr>
              <a:t>t</a:t>
            </a:r>
            <a:r>
              <a:rPr lang="en-US" altLang="zh-CN" b="1" baseline="-30000" dirty="0">
                <a:solidFill>
                  <a:srgbClr val="00B050"/>
                </a:solidFill>
                <a:latin typeface="Times New Roman" panose="02020603050405020304" pitchFamily="18" charset="0"/>
                <a:ea typeface="楷体_GB2312" pitchFamily="49" charset="-122"/>
                <a:cs typeface="Times New Roman" panose="02020603050405020304" pitchFamily="18" charset="0"/>
              </a:rPr>
              <a:t>r </a:t>
            </a:r>
            <a:r>
              <a:rPr lang="en-US" altLang="zh-CN" b="1" dirty="0">
                <a:solidFill>
                  <a:srgbClr val="00B050"/>
                </a:solidFill>
                <a:latin typeface="Times New Roman" panose="02020603050405020304" pitchFamily="18" charset="0"/>
                <a:ea typeface="楷体_GB2312" pitchFamily="49" charset="-122"/>
                <a:cs typeface="Times New Roman" panose="02020603050405020304" pitchFamily="18" charset="0"/>
              </a:rPr>
              <a:t>[</a:t>
            </a:r>
            <a:r>
              <a:rPr lang="en-US" altLang="zh-CN" b="1" i="1" dirty="0">
                <a:solidFill>
                  <a:srgbClr val="00B050"/>
                </a:solidFill>
                <a:latin typeface="Times New Roman" panose="02020603050405020304" pitchFamily="18" charset="0"/>
                <a:ea typeface="楷体_GB2312" pitchFamily="49" charset="-122"/>
                <a:cs typeface="Times New Roman" panose="02020603050405020304" pitchFamily="18" charset="0"/>
              </a:rPr>
              <a:t>X</a:t>
            </a:r>
            <a:r>
              <a:rPr lang="en-US" altLang="zh-CN" b="1" dirty="0">
                <a:solidFill>
                  <a:srgbClr val="00B050"/>
                </a:solidFill>
                <a:latin typeface="Times New Roman" panose="02020603050405020304" pitchFamily="18" charset="0"/>
                <a:ea typeface="楷体_GB2312" pitchFamily="49" charset="-122"/>
                <a:cs typeface="Times New Roman" panose="02020603050405020304" pitchFamily="18" charset="0"/>
              </a:rPr>
              <a:t>]</a:t>
            </a:r>
            <a:r>
              <a:rPr lang="en-US" altLang="zh-CN" b="1" dirty="0">
                <a:latin typeface="Times New Roman" panose="02020603050405020304" pitchFamily="18" charset="0"/>
                <a:ea typeface="楷体_GB2312" pitchFamily="49" charset="-122"/>
                <a:cs typeface="Times New Roman" panose="02020603050405020304" pitchFamily="18" charset="0"/>
              </a:rPr>
              <a:t> | </a:t>
            </a:r>
            <a:r>
              <a:rPr lang="en-US" altLang="zh-CN" b="1" i="1" dirty="0">
                <a:latin typeface="Times New Roman" panose="02020603050405020304" pitchFamily="18" charset="0"/>
                <a:ea typeface="楷体_GB2312" pitchFamily="49" charset="-122"/>
                <a:cs typeface="Times New Roman" panose="02020603050405020304" pitchFamily="18" charset="0"/>
              </a:rPr>
              <a:t>t</a:t>
            </a:r>
            <a:r>
              <a:rPr lang="en-US" altLang="zh-CN" b="1" baseline="-30000" dirty="0">
                <a:latin typeface="Times New Roman" panose="02020603050405020304" pitchFamily="18" charset="0"/>
                <a:ea typeface="楷体_GB2312" pitchFamily="49" charset="-122"/>
                <a:cs typeface="Times New Roman" panose="02020603050405020304" pitchFamily="18" charset="0"/>
              </a:rPr>
              <a:t>r </a:t>
            </a:r>
            <a:r>
              <a:rPr lang="en-US" altLang="zh-CN" b="1" dirty="0">
                <a:latin typeface="Times New Roman" panose="02020603050405020304" pitchFamily="18" charset="0"/>
                <a:ea typeface="楷体_GB2312" pitchFamily="49" charset="-122"/>
                <a:cs typeface="Times New Roman" panose="02020603050405020304" pitchFamily="18" charset="0"/>
                <a:sym typeface="Symbol" pitchFamily="18" charset="2"/>
              </a:rPr>
              <a:t></a:t>
            </a:r>
            <a:r>
              <a:rPr lang="en-US" altLang="zh-CN" b="1" dirty="0">
                <a:latin typeface="Times New Roman" panose="02020603050405020304" pitchFamily="18" charset="0"/>
                <a:ea typeface="楷体_GB2312" pitchFamily="49" charset="-122"/>
                <a:cs typeface="Times New Roman" panose="02020603050405020304" pitchFamily="18" charset="0"/>
              </a:rPr>
              <a:t> </a:t>
            </a:r>
            <a:r>
              <a:rPr lang="en-US" altLang="zh-CN" b="1" i="1" dirty="0">
                <a:latin typeface="Times New Roman" panose="02020603050405020304" pitchFamily="18" charset="0"/>
                <a:ea typeface="楷体_GB2312" pitchFamily="49" charset="-122"/>
                <a:cs typeface="Times New Roman" panose="02020603050405020304" pitchFamily="18" charset="0"/>
              </a:rPr>
              <a:t>R </a:t>
            </a:r>
            <a:r>
              <a:rPr lang="en-US" altLang="zh-CN" b="1" dirty="0">
                <a:latin typeface="Times New Roman" panose="02020603050405020304" pitchFamily="18" charset="0"/>
                <a:ea typeface="楷体_GB2312" pitchFamily="49" charset="-122"/>
                <a:cs typeface="Times New Roman" panose="02020603050405020304" pitchFamily="18" charset="0"/>
              </a:rPr>
              <a:t>∧</a:t>
            </a:r>
            <a:r>
              <a:rPr lang="en-US" altLang="zh-CN" b="1" dirty="0">
                <a:solidFill>
                  <a:srgbClr val="0070C0"/>
                </a:solidFill>
                <a:latin typeface="Times New Roman" panose="02020603050405020304" pitchFamily="18" charset="0"/>
                <a:ea typeface="楷体_GB2312" pitchFamily="49" charset="-122"/>
                <a:cs typeface="Times New Roman" panose="02020603050405020304" pitchFamily="18" charset="0"/>
              </a:rPr>
              <a:t>π</a:t>
            </a:r>
            <a:r>
              <a:rPr lang="en-US" altLang="zh-CN" b="1" baseline="-30000" dirty="0">
                <a:solidFill>
                  <a:srgbClr val="0070C0"/>
                </a:solidFill>
                <a:latin typeface="Times New Roman" panose="02020603050405020304" pitchFamily="18" charset="0"/>
                <a:ea typeface="楷体_GB2312" pitchFamily="49" charset="-122"/>
                <a:cs typeface="Times New Roman" panose="02020603050405020304" pitchFamily="18" charset="0"/>
              </a:rPr>
              <a:t>Y</a:t>
            </a:r>
            <a:r>
              <a:rPr lang="en-US" altLang="zh-CN" b="1" dirty="0">
                <a:solidFill>
                  <a:srgbClr val="0070C0"/>
                </a:solidFill>
                <a:latin typeface="Times New Roman" panose="02020603050405020304" pitchFamily="18" charset="0"/>
                <a:ea typeface="楷体_GB2312" pitchFamily="49" charset="-122"/>
                <a:cs typeface="Times New Roman" panose="02020603050405020304" pitchFamily="18" charset="0"/>
              </a:rPr>
              <a:t> (</a:t>
            </a:r>
            <a:r>
              <a:rPr lang="en-US" altLang="zh-CN" b="1" i="1" dirty="0">
                <a:solidFill>
                  <a:srgbClr val="0070C0"/>
                </a:solidFill>
                <a:latin typeface="Times New Roman" panose="02020603050405020304" pitchFamily="18" charset="0"/>
                <a:ea typeface="楷体_GB2312" pitchFamily="49" charset="-122"/>
                <a:cs typeface="Times New Roman" panose="02020603050405020304" pitchFamily="18" charset="0"/>
              </a:rPr>
              <a:t>S</a:t>
            </a:r>
            <a:r>
              <a:rPr lang="en-US" altLang="zh-CN" b="1" dirty="0">
                <a:solidFill>
                  <a:srgbClr val="0070C0"/>
                </a:solidFill>
                <a:latin typeface="Times New Roman" panose="02020603050405020304" pitchFamily="18" charset="0"/>
                <a:ea typeface="楷体_GB2312" pitchFamily="49" charset="-122"/>
                <a:cs typeface="Times New Roman" panose="02020603050405020304" pitchFamily="18" charset="0"/>
              </a:rPr>
              <a:t>) </a:t>
            </a:r>
            <a:r>
              <a:rPr lang="en-US" altLang="zh-CN" b="1" dirty="0">
                <a:solidFill>
                  <a:schemeClr val="tx1"/>
                </a:solidFill>
                <a:latin typeface="Times New Roman" panose="02020603050405020304" pitchFamily="18" charset="0"/>
                <a:ea typeface="楷体_GB2312" pitchFamily="49" charset="-122"/>
                <a:cs typeface="Times New Roman" panose="02020603050405020304" pitchFamily="18" charset="0"/>
                <a:sym typeface="Symbol" pitchFamily="18" charset="2"/>
              </a:rPr>
              <a:t></a:t>
            </a:r>
            <a:r>
              <a:rPr lang="en-US" altLang="zh-CN" b="1" dirty="0">
                <a:solidFill>
                  <a:srgbClr val="FF0000"/>
                </a:solidFill>
                <a:latin typeface="Times New Roman" panose="02020603050405020304" pitchFamily="18" charset="0"/>
                <a:ea typeface="楷体_GB2312" pitchFamily="49" charset="-122"/>
                <a:cs typeface="Times New Roman" panose="02020603050405020304" pitchFamily="18" charset="0"/>
              </a:rPr>
              <a:t> </a:t>
            </a:r>
            <a:r>
              <a:rPr lang="en-US" altLang="zh-CN" b="1" i="1" dirty="0">
                <a:solidFill>
                  <a:srgbClr val="FF0000"/>
                </a:solidFill>
                <a:latin typeface="Times New Roman" panose="02020603050405020304" pitchFamily="18" charset="0"/>
                <a:ea typeface="楷体_GB2312" pitchFamily="49" charset="-122"/>
                <a:cs typeface="Times New Roman" panose="02020603050405020304" pitchFamily="18" charset="0"/>
              </a:rPr>
              <a:t>Y</a:t>
            </a:r>
            <a:r>
              <a:rPr lang="en-US" altLang="zh-CN" b="1" i="1" baseline="-30000" dirty="0">
                <a:solidFill>
                  <a:srgbClr val="FF0000"/>
                </a:solidFill>
                <a:latin typeface="Times New Roman" panose="02020603050405020304" pitchFamily="18" charset="0"/>
                <a:ea typeface="楷体_GB2312" pitchFamily="49" charset="-122"/>
                <a:cs typeface="Times New Roman" panose="02020603050405020304" pitchFamily="18" charset="0"/>
              </a:rPr>
              <a:t>x</a:t>
            </a:r>
            <a:r>
              <a:rPr lang="en-US" altLang="zh-CN" b="1" dirty="0">
                <a:solidFill>
                  <a:srgbClr val="FF0000"/>
                </a:solidFill>
                <a:latin typeface="Times New Roman" panose="02020603050405020304" pitchFamily="18" charset="0"/>
                <a:ea typeface="楷体_GB2312" pitchFamily="49" charset="-122"/>
                <a:cs typeface="Times New Roman" panose="02020603050405020304" pitchFamily="18" charset="0"/>
              </a:rPr>
              <a:t> </a:t>
            </a:r>
            <a:r>
              <a:rPr lang="en-US" altLang="zh-CN" b="1" dirty="0">
                <a:latin typeface="Times New Roman" panose="02020603050405020304" pitchFamily="18" charset="0"/>
                <a:ea typeface="楷体_GB2312" pitchFamily="49" charset="-122"/>
                <a:cs typeface="Times New Roman" panose="02020603050405020304" pitchFamily="18" charset="0"/>
              </a:rPr>
              <a:t>}</a:t>
            </a:r>
          </a:p>
          <a:p>
            <a:pPr lvl="1" algn="just">
              <a:lnSpc>
                <a:spcPct val="130000"/>
              </a:lnSpc>
              <a:spcBef>
                <a:spcPct val="20000"/>
              </a:spcBef>
              <a:buNone/>
            </a:pPr>
            <a:r>
              <a:rPr lang="en-US" altLang="zh-CN" sz="2000" b="1" i="1" dirty="0">
                <a:latin typeface="Times New Roman" panose="02020603050405020304" pitchFamily="18" charset="0"/>
                <a:ea typeface="楷体_GB2312" pitchFamily="49" charset="-122"/>
                <a:cs typeface="Times New Roman" panose="02020603050405020304" pitchFamily="18" charset="0"/>
              </a:rPr>
              <a:t>	</a:t>
            </a:r>
            <a:r>
              <a:rPr lang="zh-CN" altLang="en-US" sz="2000" b="1" dirty="0">
                <a:latin typeface="Times New Roman" panose="02020603050405020304" pitchFamily="18" charset="0"/>
                <a:ea typeface="楷体_GB2312" pitchFamily="49" charset="-122"/>
                <a:cs typeface="Times New Roman" panose="02020603050405020304" pitchFamily="18" charset="0"/>
              </a:rPr>
              <a:t>其中</a:t>
            </a:r>
            <a:r>
              <a:rPr lang="en-US" altLang="zh-CN" sz="2000" b="1" i="1" dirty="0">
                <a:latin typeface="Times New Roman" panose="02020603050405020304" pitchFamily="18" charset="0"/>
                <a:ea typeface="楷体_GB2312" pitchFamily="49" charset="-122"/>
                <a:cs typeface="Times New Roman" panose="02020603050405020304" pitchFamily="18" charset="0"/>
              </a:rPr>
              <a:t>Y</a:t>
            </a:r>
            <a:r>
              <a:rPr lang="en-US" altLang="zh-CN" sz="2000" b="1" i="1" baseline="-30000" dirty="0">
                <a:latin typeface="Times New Roman" panose="02020603050405020304" pitchFamily="18" charset="0"/>
                <a:ea typeface="楷体_GB2312" pitchFamily="49" charset="-122"/>
                <a:cs typeface="Times New Roman" panose="02020603050405020304" pitchFamily="18" charset="0"/>
              </a:rPr>
              <a:t>x</a:t>
            </a:r>
            <a:r>
              <a:rPr lang="zh-CN" altLang="en-US" sz="2000" b="1" dirty="0">
                <a:latin typeface="Times New Roman" panose="02020603050405020304" pitchFamily="18" charset="0"/>
                <a:ea typeface="楷体_GB2312" pitchFamily="49" charset="-122"/>
                <a:cs typeface="Times New Roman" panose="02020603050405020304" pitchFamily="18" charset="0"/>
              </a:rPr>
              <a:t>：</a:t>
            </a:r>
            <a:r>
              <a:rPr lang="en-US" altLang="zh-CN" sz="2000" b="1" i="1" dirty="0">
                <a:latin typeface="Times New Roman" panose="02020603050405020304" pitchFamily="18" charset="0"/>
                <a:ea typeface="楷体_GB2312" pitchFamily="49" charset="-122"/>
                <a:cs typeface="Times New Roman" panose="02020603050405020304" pitchFamily="18" charset="0"/>
              </a:rPr>
              <a:t>x</a:t>
            </a:r>
            <a:r>
              <a:rPr lang="zh-CN" altLang="en-US" sz="2000" b="1" dirty="0">
                <a:latin typeface="Times New Roman" panose="02020603050405020304" pitchFamily="18" charset="0"/>
                <a:ea typeface="楷体_GB2312" pitchFamily="49" charset="-122"/>
                <a:cs typeface="Times New Roman" panose="02020603050405020304" pitchFamily="18" charset="0"/>
              </a:rPr>
              <a:t>在</a:t>
            </a:r>
            <a:r>
              <a:rPr lang="en-US" altLang="zh-CN" sz="2000" b="1" i="1" dirty="0">
                <a:latin typeface="Times New Roman" panose="02020603050405020304" pitchFamily="18" charset="0"/>
                <a:ea typeface="楷体_GB2312" pitchFamily="49" charset="-122"/>
                <a:cs typeface="Times New Roman" panose="02020603050405020304" pitchFamily="18" charset="0"/>
              </a:rPr>
              <a:t>R</a:t>
            </a:r>
            <a:r>
              <a:rPr lang="zh-CN" altLang="en-US" sz="2000" b="1" dirty="0">
                <a:latin typeface="Times New Roman" panose="02020603050405020304" pitchFamily="18" charset="0"/>
                <a:ea typeface="楷体_GB2312" pitchFamily="49" charset="-122"/>
                <a:cs typeface="Times New Roman" panose="02020603050405020304" pitchFamily="18" charset="0"/>
              </a:rPr>
              <a:t>中的</a:t>
            </a:r>
            <a:r>
              <a:rPr lang="zh-CN" altLang="en-US" sz="2000" b="1" dirty="0">
                <a:solidFill>
                  <a:srgbClr val="FF0000"/>
                </a:solidFill>
                <a:latin typeface="Times New Roman" panose="02020603050405020304" pitchFamily="18" charset="0"/>
                <a:ea typeface="楷体_GB2312" pitchFamily="49" charset="-122"/>
                <a:cs typeface="Times New Roman" panose="02020603050405020304" pitchFamily="18" charset="0"/>
              </a:rPr>
              <a:t>象集</a:t>
            </a:r>
            <a:r>
              <a:rPr lang="zh-CN" altLang="en-US" sz="2000" b="1" dirty="0">
                <a:latin typeface="Times New Roman" panose="02020603050405020304" pitchFamily="18" charset="0"/>
                <a:ea typeface="楷体_GB2312" pitchFamily="49" charset="-122"/>
                <a:cs typeface="Times New Roman" panose="02020603050405020304" pitchFamily="18" charset="0"/>
              </a:rPr>
              <a:t>，</a:t>
            </a:r>
            <a:r>
              <a:rPr lang="en-US" altLang="zh-CN" sz="2000" b="1" i="1" dirty="0">
                <a:latin typeface="Times New Roman" panose="02020603050405020304" pitchFamily="18" charset="0"/>
                <a:ea typeface="楷体_GB2312" pitchFamily="49" charset="-122"/>
                <a:cs typeface="Times New Roman" panose="02020603050405020304" pitchFamily="18" charset="0"/>
              </a:rPr>
              <a:t>x</a:t>
            </a:r>
            <a:r>
              <a:rPr lang="en-US" altLang="zh-CN" sz="2000" b="1" dirty="0">
                <a:latin typeface="Times New Roman" panose="02020603050405020304" pitchFamily="18" charset="0"/>
                <a:ea typeface="楷体_GB2312" pitchFamily="49" charset="-122"/>
                <a:cs typeface="Times New Roman" panose="02020603050405020304" pitchFamily="18" charset="0"/>
              </a:rPr>
              <a:t> = </a:t>
            </a:r>
            <a:r>
              <a:rPr lang="en-US" altLang="zh-CN" sz="2000" b="1" i="1" dirty="0">
                <a:latin typeface="Times New Roman" panose="02020603050405020304" pitchFamily="18" charset="0"/>
                <a:ea typeface="楷体_GB2312" pitchFamily="49" charset="-122"/>
                <a:cs typeface="Times New Roman" panose="02020603050405020304" pitchFamily="18" charset="0"/>
              </a:rPr>
              <a:t>t</a:t>
            </a:r>
            <a:r>
              <a:rPr lang="en-US" altLang="zh-CN" sz="2000" b="1" baseline="-30000" dirty="0">
                <a:latin typeface="Times New Roman" panose="02020603050405020304" pitchFamily="18" charset="0"/>
                <a:ea typeface="楷体_GB2312" pitchFamily="49" charset="-122"/>
                <a:cs typeface="Times New Roman" panose="02020603050405020304" pitchFamily="18" charset="0"/>
              </a:rPr>
              <a:t>r</a:t>
            </a:r>
            <a:r>
              <a:rPr lang="en-US" altLang="zh-CN" sz="2000" b="1" dirty="0">
                <a:latin typeface="Times New Roman" panose="02020603050405020304" pitchFamily="18" charset="0"/>
                <a:ea typeface="楷体_GB2312" pitchFamily="49" charset="-122"/>
                <a:cs typeface="Times New Roman" panose="02020603050405020304" pitchFamily="18" charset="0"/>
              </a:rPr>
              <a:t>[</a:t>
            </a:r>
            <a:r>
              <a:rPr lang="en-US" altLang="zh-CN" sz="2000" b="1" i="1" dirty="0">
                <a:latin typeface="Times New Roman" panose="02020603050405020304" pitchFamily="18" charset="0"/>
                <a:ea typeface="楷体_GB2312" pitchFamily="49" charset="-122"/>
                <a:cs typeface="Times New Roman" panose="02020603050405020304" pitchFamily="18" charset="0"/>
              </a:rPr>
              <a:t>X</a:t>
            </a:r>
            <a:r>
              <a:rPr lang="en-US" altLang="zh-CN" sz="2000" b="1" dirty="0">
                <a:latin typeface="Times New Roman" panose="02020603050405020304" pitchFamily="18" charset="0"/>
                <a:ea typeface="楷体_GB2312" pitchFamily="49" charset="-122"/>
                <a:cs typeface="Times New Roman" panose="02020603050405020304" pitchFamily="18" charset="0"/>
              </a:rPr>
              <a:t>]</a:t>
            </a:r>
          </a:p>
          <a:p>
            <a:pPr lvl="1">
              <a:lnSpc>
                <a:spcPct val="130000"/>
              </a:lnSpc>
            </a:pPr>
            <a:endParaRPr lang="zh-CN" altLang="en-US" b="1" dirty="0">
              <a:latin typeface="Times New Roman" panose="02020603050405020304" pitchFamily="18" charset="0"/>
              <a:cs typeface="Times New Roman" panose="02020603050405020304" pitchFamily="18" charset="0"/>
              <a:sym typeface="Symbol" pitchFamily="18" charset="2"/>
            </a:endParaRPr>
          </a:p>
          <a:p>
            <a:pPr lvl="1"/>
            <a:endParaRPr lang="zh-CN" altLang="en-US" b="1" dirty="0">
              <a:latin typeface="Times New Roman" panose="02020603050405020304" pitchFamily="18" charset="0"/>
              <a:cs typeface="Times New Roman" panose="02020603050405020304" pitchFamily="18" charset="0"/>
              <a:sym typeface="Symbol" pitchFamily="18" charset="2"/>
            </a:endParaRPr>
          </a:p>
          <a:p>
            <a:pPr lvl="1"/>
            <a:endParaRPr lang="en-US" altLang="zh-CN" b="1" dirty="0">
              <a:latin typeface="Times New Roman" panose="02020603050405020304" pitchFamily="18" charset="0"/>
              <a:cs typeface="Times New Roman" panose="02020603050405020304" pitchFamily="18" charset="0"/>
              <a:sym typeface="Symbol" pitchFamily="18" charset="2"/>
            </a:endParaRPr>
          </a:p>
          <a:p>
            <a:pPr lvl="2"/>
            <a:endParaRPr lang="zh-CN" altLang="en-US" b="1" dirty="0">
              <a:latin typeface="Times New Roman" panose="02020603050405020304" pitchFamily="18" charset="0"/>
              <a:cs typeface="Times New Roman" panose="02020603050405020304" pitchFamily="18" charset="0"/>
            </a:endParaRPr>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除法运算</a:t>
            </a:r>
          </a:p>
        </p:txBody>
      </p:sp>
      <p:grpSp>
        <p:nvGrpSpPr>
          <p:cNvPr id="8" name="Group 4"/>
          <p:cNvGrpSpPr>
            <a:grpSpLocks/>
          </p:cNvGrpSpPr>
          <p:nvPr/>
        </p:nvGrpSpPr>
        <p:grpSpPr bwMode="auto">
          <a:xfrm>
            <a:off x="5051425" y="4362449"/>
            <a:ext cx="3635375" cy="1581150"/>
            <a:chOff x="1728" y="1536"/>
            <a:chExt cx="2400" cy="1439"/>
          </a:xfrm>
        </p:grpSpPr>
        <p:grpSp>
          <p:nvGrpSpPr>
            <p:cNvPr id="9" name="Group 5"/>
            <p:cNvGrpSpPr>
              <a:grpSpLocks/>
            </p:cNvGrpSpPr>
            <p:nvPr/>
          </p:nvGrpSpPr>
          <p:grpSpPr bwMode="auto">
            <a:xfrm>
              <a:off x="2064" y="1632"/>
              <a:ext cx="912" cy="768"/>
              <a:chOff x="1536" y="1632"/>
              <a:chExt cx="912" cy="768"/>
            </a:xfrm>
          </p:grpSpPr>
          <p:sp>
            <p:nvSpPr>
              <p:cNvPr id="24" name="Rectangle 6"/>
              <p:cNvSpPr>
                <a:spLocks noChangeArrowheads="1"/>
              </p:cNvSpPr>
              <p:nvPr/>
            </p:nvSpPr>
            <p:spPr bwMode="auto">
              <a:xfrm>
                <a:off x="1536" y="1632"/>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25" name="Rectangle 7" descr="浅色下对角线"/>
              <p:cNvSpPr>
                <a:spLocks noChangeArrowheads="1"/>
              </p:cNvSpPr>
              <p:nvPr/>
            </p:nvSpPr>
            <p:spPr bwMode="auto">
              <a:xfrm>
                <a:off x="1536" y="1728"/>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26" name="Rectangle 8"/>
              <p:cNvSpPr>
                <a:spLocks noChangeArrowheads="1"/>
              </p:cNvSpPr>
              <p:nvPr/>
            </p:nvSpPr>
            <p:spPr bwMode="auto">
              <a:xfrm>
                <a:off x="1536" y="1824"/>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27" name="Rectangle 9"/>
              <p:cNvSpPr>
                <a:spLocks noChangeArrowheads="1"/>
              </p:cNvSpPr>
              <p:nvPr/>
            </p:nvSpPr>
            <p:spPr bwMode="auto">
              <a:xfrm>
                <a:off x="1536" y="2304"/>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28" name="Rectangle 10"/>
              <p:cNvSpPr>
                <a:spLocks noChangeArrowheads="1"/>
              </p:cNvSpPr>
              <p:nvPr/>
            </p:nvSpPr>
            <p:spPr bwMode="auto">
              <a:xfrm>
                <a:off x="1536" y="1920"/>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29" name="Rectangle 11" descr="浅色下对角线"/>
              <p:cNvSpPr>
                <a:spLocks noChangeArrowheads="1"/>
              </p:cNvSpPr>
              <p:nvPr/>
            </p:nvSpPr>
            <p:spPr bwMode="auto">
              <a:xfrm>
                <a:off x="1536" y="2016"/>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30" name="Rectangle 12"/>
              <p:cNvSpPr>
                <a:spLocks noChangeArrowheads="1"/>
              </p:cNvSpPr>
              <p:nvPr/>
            </p:nvSpPr>
            <p:spPr bwMode="auto">
              <a:xfrm>
                <a:off x="1536" y="2112"/>
                <a:ext cx="912"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31" name="Rectangle 13" descr="浅色下对角线"/>
              <p:cNvSpPr>
                <a:spLocks noChangeArrowheads="1"/>
              </p:cNvSpPr>
              <p:nvPr/>
            </p:nvSpPr>
            <p:spPr bwMode="auto">
              <a:xfrm>
                <a:off x="1536" y="2208"/>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grpSp>
        <p:sp>
          <p:nvSpPr>
            <p:cNvPr id="10" name="AutoShape 14"/>
            <p:cNvSpPr>
              <a:spLocks noChangeArrowheads="1"/>
            </p:cNvSpPr>
            <p:nvPr/>
          </p:nvSpPr>
          <p:spPr bwMode="auto">
            <a:xfrm rot="2235391">
              <a:off x="3072" y="2304"/>
              <a:ext cx="480" cy="144"/>
            </a:xfrm>
            <a:prstGeom prst="rightArrow">
              <a:avLst>
                <a:gd name="adj1" fmla="val 50000"/>
                <a:gd name="adj2" fmla="val 83333"/>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1" name="Rectangle 15"/>
            <p:cNvSpPr>
              <a:spLocks noChangeArrowheads="1"/>
            </p:cNvSpPr>
            <p:nvPr/>
          </p:nvSpPr>
          <p:spPr bwMode="auto">
            <a:xfrm>
              <a:off x="2448" y="2640"/>
              <a:ext cx="528"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2" name="Rectangle 16"/>
            <p:cNvSpPr>
              <a:spLocks noChangeArrowheads="1"/>
            </p:cNvSpPr>
            <p:nvPr/>
          </p:nvSpPr>
          <p:spPr bwMode="auto">
            <a:xfrm>
              <a:off x="2448" y="2832"/>
              <a:ext cx="528"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3" name="Rectangle 17"/>
            <p:cNvSpPr>
              <a:spLocks noChangeArrowheads="1"/>
            </p:cNvSpPr>
            <p:nvPr/>
          </p:nvSpPr>
          <p:spPr bwMode="auto">
            <a:xfrm>
              <a:off x="2448" y="2736"/>
              <a:ext cx="528" cy="96"/>
            </a:xfrm>
            <a:prstGeom prst="rect">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4" name="Rectangle 18"/>
            <p:cNvSpPr>
              <a:spLocks noChangeArrowheads="1"/>
            </p:cNvSpPr>
            <p:nvPr/>
          </p:nvSpPr>
          <p:spPr bwMode="auto">
            <a:xfrm>
              <a:off x="2928" y="2304"/>
              <a:ext cx="576" cy="432"/>
            </a:xfrm>
            <a:prstGeom prst="rect">
              <a:avLst/>
            </a:prstGeom>
            <a:noFill/>
            <a:ln w="9525">
              <a:noFill/>
              <a:miter lim="800000"/>
              <a:headEnd/>
              <a:tailEnd/>
            </a:ln>
          </p:spPr>
          <p:txBody>
            <a:bodyPr wrap="none" anchor="ctr"/>
            <a:lstStyle/>
            <a:p>
              <a:pPr algn="ctr"/>
              <a:r>
                <a:rPr lang="en-US" altLang="zh-CN" sz="2000" b="1">
                  <a:latin typeface="Calibri" pitchFamily="34" charset="0"/>
                </a:rPr>
                <a:t>÷</a:t>
              </a:r>
            </a:p>
          </p:txBody>
        </p:sp>
        <p:sp>
          <p:nvSpPr>
            <p:cNvPr id="15" name="AutoShape 19"/>
            <p:cNvSpPr>
              <a:spLocks noChangeArrowheads="1"/>
            </p:cNvSpPr>
            <p:nvPr/>
          </p:nvSpPr>
          <p:spPr bwMode="auto">
            <a:xfrm rot="-1832436">
              <a:off x="3132" y="2684"/>
              <a:ext cx="384" cy="144"/>
            </a:xfrm>
            <a:prstGeom prst="rightArrow">
              <a:avLst>
                <a:gd name="adj1" fmla="val 50000"/>
                <a:gd name="adj2" fmla="val 66667"/>
              </a:avLst>
            </a:prstGeom>
            <a:solidFill>
              <a:srgbClr val="FFFFFF"/>
            </a:solid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6" name="Rectangle 20" descr="浅色下对角线"/>
            <p:cNvSpPr>
              <a:spLocks noChangeArrowheads="1"/>
            </p:cNvSpPr>
            <p:nvPr/>
          </p:nvSpPr>
          <p:spPr bwMode="auto">
            <a:xfrm>
              <a:off x="3744" y="2544"/>
              <a:ext cx="384"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7" name="Rectangle 21" descr="浅色下对角线"/>
            <p:cNvSpPr>
              <a:spLocks noChangeArrowheads="1"/>
            </p:cNvSpPr>
            <p:nvPr/>
          </p:nvSpPr>
          <p:spPr bwMode="auto">
            <a:xfrm>
              <a:off x="3744" y="2448"/>
              <a:ext cx="384"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8" name="Rectangle 22" descr="浅色下对角线"/>
            <p:cNvSpPr>
              <a:spLocks noChangeArrowheads="1"/>
            </p:cNvSpPr>
            <p:nvPr/>
          </p:nvSpPr>
          <p:spPr bwMode="auto">
            <a:xfrm>
              <a:off x="2064" y="1536"/>
              <a:ext cx="912" cy="96"/>
            </a:xfrm>
            <a:prstGeom prst="rect">
              <a:avLst/>
            </a:prstGeom>
            <a:pattFill prst="ltDnDiag">
              <a:fgClr>
                <a:srgbClr val="000000"/>
              </a:fgClr>
              <a:bgClr>
                <a:srgbClr val="FFFFFF"/>
              </a:bgClr>
            </a:pattFill>
            <a:ln w="9525">
              <a:solidFill>
                <a:srgbClr val="000000"/>
              </a:solidFill>
              <a:miter lim="800000"/>
              <a:headEnd/>
              <a:tailEnd/>
            </a:ln>
          </p:spPr>
          <p:txBody>
            <a:bodyPr wrap="none" anchor="ctr"/>
            <a:lstStyle/>
            <a:p>
              <a:endParaRPr lang="zh-CN" altLang="en-US" b="1">
                <a:latin typeface="Calibri" pitchFamily="34" charset="0"/>
              </a:endParaRPr>
            </a:p>
          </p:txBody>
        </p:sp>
        <p:sp>
          <p:nvSpPr>
            <p:cNvPr id="19" name="Text Box 23"/>
            <p:cNvSpPr txBox="1">
              <a:spLocks noChangeArrowheads="1"/>
            </p:cNvSpPr>
            <p:nvPr/>
          </p:nvSpPr>
          <p:spPr bwMode="auto">
            <a:xfrm>
              <a:off x="1728" y="1585"/>
              <a:ext cx="288" cy="334"/>
            </a:xfrm>
            <a:prstGeom prst="rect">
              <a:avLst/>
            </a:prstGeom>
            <a:noFill/>
            <a:ln w="9525">
              <a:noFill/>
              <a:miter lim="800000"/>
              <a:headEnd/>
              <a:tailEnd/>
            </a:ln>
          </p:spPr>
          <p:txBody>
            <a:bodyPr>
              <a:spAutoFit/>
            </a:bodyPr>
            <a:lstStyle/>
            <a:p>
              <a:pPr algn="ctr" eaLnBrk="0" hangingPunct="0">
                <a:spcBef>
                  <a:spcPct val="50000"/>
                </a:spcBef>
              </a:pPr>
              <a:r>
                <a:rPr lang="en-US" altLang="zh-CN" b="1">
                  <a:latin typeface="Calibri" pitchFamily="34" charset="0"/>
                </a:rPr>
                <a:t>R</a:t>
              </a:r>
            </a:p>
          </p:txBody>
        </p:sp>
        <p:sp>
          <p:nvSpPr>
            <p:cNvPr id="20" name="Text Box 24"/>
            <p:cNvSpPr txBox="1">
              <a:spLocks noChangeArrowheads="1"/>
            </p:cNvSpPr>
            <p:nvPr/>
          </p:nvSpPr>
          <p:spPr bwMode="auto">
            <a:xfrm>
              <a:off x="2064" y="2641"/>
              <a:ext cx="289" cy="334"/>
            </a:xfrm>
            <a:prstGeom prst="rect">
              <a:avLst/>
            </a:prstGeom>
            <a:noFill/>
            <a:ln w="9525">
              <a:noFill/>
              <a:miter lim="800000"/>
              <a:headEnd/>
              <a:tailEnd/>
            </a:ln>
          </p:spPr>
          <p:txBody>
            <a:bodyPr>
              <a:spAutoFit/>
            </a:bodyPr>
            <a:lstStyle/>
            <a:p>
              <a:pPr algn="ctr" eaLnBrk="0" hangingPunct="0">
                <a:spcBef>
                  <a:spcPct val="50000"/>
                </a:spcBef>
              </a:pPr>
              <a:r>
                <a:rPr lang="en-US" altLang="zh-CN" b="1">
                  <a:latin typeface="Calibri" pitchFamily="34" charset="0"/>
                </a:rPr>
                <a:t>S</a:t>
              </a:r>
            </a:p>
          </p:txBody>
        </p:sp>
        <p:sp>
          <p:nvSpPr>
            <p:cNvPr id="21" name="Line 25"/>
            <p:cNvSpPr>
              <a:spLocks noChangeShapeType="1"/>
            </p:cNvSpPr>
            <p:nvPr/>
          </p:nvSpPr>
          <p:spPr bwMode="auto">
            <a:xfrm>
              <a:off x="2448" y="1536"/>
              <a:ext cx="0" cy="864"/>
            </a:xfrm>
            <a:prstGeom prst="line">
              <a:avLst/>
            </a:prstGeom>
            <a:noFill/>
            <a:ln w="9525">
              <a:solidFill>
                <a:srgbClr val="000000"/>
              </a:solidFill>
              <a:round/>
              <a:headEnd/>
              <a:tailEnd/>
            </a:ln>
          </p:spPr>
          <p:txBody>
            <a:bodyPr wrap="none" anchor="ctr"/>
            <a:lstStyle/>
            <a:p>
              <a:endParaRPr lang="zh-CN" altLang="en-US" b="1"/>
            </a:p>
          </p:txBody>
        </p:sp>
        <p:sp>
          <p:nvSpPr>
            <p:cNvPr id="22" name="Line 26"/>
            <p:cNvSpPr>
              <a:spLocks noChangeShapeType="1"/>
            </p:cNvSpPr>
            <p:nvPr/>
          </p:nvSpPr>
          <p:spPr bwMode="auto">
            <a:xfrm>
              <a:off x="2784" y="2640"/>
              <a:ext cx="0" cy="288"/>
            </a:xfrm>
            <a:prstGeom prst="line">
              <a:avLst/>
            </a:prstGeom>
            <a:noFill/>
            <a:ln w="9525">
              <a:solidFill>
                <a:srgbClr val="000000"/>
              </a:solidFill>
              <a:round/>
              <a:headEnd/>
              <a:tailEnd/>
            </a:ln>
          </p:spPr>
          <p:txBody>
            <a:bodyPr wrap="none" anchor="ctr"/>
            <a:lstStyle/>
            <a:p>
              <a:endParaRPr lang="zh-CN" altLang="en-US" b="1"/>
            </a:p>
          </p:txBody>
        </p:sp>
        <p:sp>
          <p:nvSpPr>
            <p:cNvPr id="23" name="Line 27"/>
            <p:cNvSpPr>
              <a:spLocks noChangeShapeType="1"/>
            </p:cNvSpPr>
            <p:nvPr/>
          </p:nvSpPr>
          <p:spPr bwMode="auto">
            <a:xfrm>
              <a:off x="2784" y="1536"/>
              <a:ext cx="0" cy="864"/>
            </a:xfrm>
            <a:prstGeom prst="line">
              <a:avLst/>
            </a:prstGeom>
            <a:noFill/>
            <a:ln w="9525">
              <a:solidFill>
                <a:srgbClr val="000000"/>
              </a:solidFill>
              <a:round/>
              <a:headEnd/>
              <a:tailEnd/>
            </a:ln>
          </p:spPr>
          <p:txBody>
            <a:bodyPr wrap="none" anchor="ctr"/>
            <a:lstStyle/>
            <a:p>
              <a:endParaRPr lang="zh-CN" altLang="en-US"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573088" y="1049338"/>
            <a:ext cx="8570912" cy="5099050"/>
          </a:xfrm>
          <a:prstGeom prst="rect">
            <a:avLst/>
          </a:prstGeom>
          <a:ln w="28575">
            <a:noFill/>
          </a:ln>
        </p:spPr>
        <p:txBody>
          <a:bodyPr/>
          <a:lstStyle/>
          <a:p>
            <a:r>
              <a:rPr lang="zh-CN" altLang="en-US" sz="2200" dirty="0"/>
              <a:t>概念数据模型（</a:t>
            </a:r>
            <a:r>
              <a:rPr lang="en-US" altLang="zh-CN" sz="2200" dirty="0"/>
              <a:t>Conceptual Data Model</a:t>
            </a:r>
            <a:r>
              <a:rPr lang="zh-CN" altLang="en-US" sz="2200" dirty="0"/>
              <a:t>，</a:t>
            </a:r>
            <a:r>
              <a:rPr lang="en-US" altLang="zh-CN" sz="2200" dirty="0"/>
              <a:t>CDM</a:t>
            </a:r>
            <a:r>
              <a:rPr lang="zh-CN" altLang="en-US" sz="2200" dirty="0"/>
              <a:t>）</a:t>
            </a:r>
          </a:p>
          <a:p>
            <a:pPr lvl="1">
              <a:spcBef>
                <a:spcPts val="600"/>
              </a:spcBef>
            </a:pPr>
            <a:r>
              <a:rPr lang="zh-CN" altLang="en-US" sz="1800" b="1" dirty="0"/>
              <a:t>面向</a:t>
            </a:r>
            <a:r>
              <a:rPr lang="zh-CN" altLang="en-US" sz="1800" b="1" dirty="0">
                <a:solidFill>
                  <a:srgbClr val="FF0000"/>
                </a:solidFill>
              </a:rPr>
              <a:t>用户</a:t>
            </a:r>
            <a:r>
              <a:rPr lang="zh-CN" altLang="en-US" sz="1800" b="1" dirty="0"/>
              <a:t>、面向</a:t>
            </a:r>
            <a:r>
              <a:rPr lang="zh-CN" altLang="en-US" sz="1800" b="1" dirty="0">
                <a:solidFill>
                  <a:srgbClr val="FF0000"/>
                </a:solidFill>
              </a:rPr>
              <a:t>客观世界</a:t>
            </a:r>
            <a:r>
              <a:rPr lang="zh-CN" altLang="en-US" sz="1800" b="1" dirty="0"/>
              <a:t>的模型</a:t>
            </a:r>
          </a:p>
          <a:p>
            <a:pPr lvl="1">
              <a:spcBef>
                <a:spcPts val="600"/>
              </a:spcBef>
            </a:pPr>
            <a:r>
              <a:rPr lang="zh-CN" altLang="en-US" sz="1800" b="1" dirty="0"/>
              <a:t>用来描述现实世界的</a:t>
            </a:r>
            <a:r>
              <a:rPr lang="zh-CN" altLang="en-US" sz="1800" b="1" dirty="0">
                <a:solidFill>
                  <a:srgbClr val="FF0000"/>
                </a:solidFill>
              </a:rPr>
              <a:t>概念化结构</a:t>
            </a:r>
            <a:r>
              <a:rPr lang="zh-CN" altLang="en-US" sz="1800" b="1" dirty="0"/>
              <a:t>，与</a:t>
            </a:r>
            <a:r>
              <a:rPr lang="zh-CN" altLang="en-US" sz="1800" b="1" dirty="0">
                <a:solidFill>
                  <a:srgbClr val="FF0000"/>
                </a:solidFill>
              </a:rPr>
              <a:t>具体</a:t>
            </a:r>
            <a:r>
              <a:rPr lang="en-US" altLang="zh-CN" sz="1800" b="1" dirty="0">
                <a:solidFill>
                  <a:srgbClr val="FF0000"/>
                </a:solidFill>
              </a:rPr>
              <a:t>DBMS</a:t>
            </a:r>
            <a:r>
              <a:rPr lang="zh-CN" altLang="en-US" sz="1800" b="1" dirty="0">
                <a:solidFill>
                  <a:srgbClr val="FF0000"/>
                </a:solidFill>
              </a:rPr>
              <a:t>无关</a:t>
            </a:r>
          </a:p>
          <a:p>
            <a:pPr marL="803275" lvl="2" indent="111125"/>
            <a:r>
              <a:rPr lang="en-US" altLang="zh-CN" sz="1600" b="1" dirty="0"/>
              <a:t>CDM</a:t>
            </a:r>
            <a:r>
              <a:rPr lang="zh-CN" altLang="en-US" sz="1600" b="1" dirty="0"/>
              <a:t>只关心现实世界中的事物、事务特征、联系</a:t>
            </a:r>
          </a:p>
          <a:p>
            <a:pPr marL="803275" lvl="2" indent="111125"/>
            <a:r>
              <a:rPr lang="en-US" altLang="zh-CN" sz="1600" b="1" dirty="0"/>
              <a:t>CDM</a:t>
            </a:r>
            <a:r>
              <a:rPr lang="zh-CN" altLang="en-US" sz="1600" b="1" dirty="0"/>
              <a:t>是系统分析员、程序设计员、维护人员、用户之间的共同语言</a:t>
            </a:r>
          </a:p>
          <a:p>
            <a:pPr marL="803275" lvl="2" indent="111125"/>
            <a:r>
              <a:rPr lang="en-US" altLang="zh-CN" sz="1600" b="1" dirty="0"/>
              <a:t>CDM</a:t>
            </a:r>
            <a:r>
              <a:rPr lang="zh-CN" altLang="en-US" sz="1600" b="1" dirty="0"/>
              <a:t>使设计人员在初期集中精力分析数据、数据之间的联系，屏蔽底层技术问题</a:t>
            </a:r>
          </a:p>
          <a:p>
            <a:pPr lvl="1">
              <a:spcBef>
                <a:spcPts val="600"/>
              </a:spcBef>
            </a:pPr>
            <a:r>
              <a:rPr lang="zh-CN" altLang="en-US" sz="1800" b="1" dirty="0"/>
              <a:t>概念模型必须转换成</a:t>
            </a:r>
            <a:r>
              <a:rPr lang="zh-CN" altLang="en-US" sz="1800" b="1" dirty="0">
                <a:solidFill>
                  <a:srgbClr val="00B050"/>
                </a:solidFill>
              </a:rPr>
              <a:t>逻辑数据模型</a:t>
            </a:r>
            <a:r>
              <a:rPr lang="zh-CN" altLang="en-US" sz="1800" b="1" dirty="0"/>
              <a:t>，才能在</a:t>
            </a:r>
            <a:r>
              <a:rPr lang="en-US" altLang="zh-CN" sz="1800" b="1" dirty="0"/>
              <a:t>DBMS</a:t>
            </a:r>
            <a:r>
              <a:rPr lang="zh-CN" altLang="en-US" sz="1800" b="1" dirty="0"/>
              <a:t>中实现</a:t>
            </a:r>
            <a:endParaRPr lang="en-US" altLang="zh-CN" sz="1800" b="1" dirty="0"/>
          </a:p>
          <a:p>
            <a:pPr marL="457200" lvl="1" indent="0">
              <a:spcBef>
                <a:spcPts val="600"/>
              </a:spcBef>
              <a:buNone/>
            </a:pPr>
            <a:endParaRPr lang="zh-CN" altLang="en-US" sz="1800" b="1" dirty="0"/>
          </a:p>
          <a:p>
            <a:pPr>
              <a:lnSpc>
                <a:spcPct val="150000"/>
              </a:lnSpc>
              <a:spcBef>
                <a:spcPts val="600"/>
              </a:spcBef>
            </a:pPr>
            <a:r>
              <a:rPr lang="zh-CN" altLang="en-US" sz="2200" b="1" dirty="0"/>
              <a:t>最常用的概念模型表达工具</a:t>
            </a:r>
            <a:endParaRPr lang="en-US" altLang="zh-CN" sz="2200" b="1" dirty="0"/>
          </a:p>
          <a:p>
            <a:pPr lvl="1">
              <a:spcBef>
                <a:spcPts val="600"/>
              </a:spcBef>
            </a:pPr>
            <a:r>
              <a:rPr lang="zh-CN" altLang="en-US" sz="1800" b="1" dirty="0">
                <a:solidFill>
                  <a:srgbClr val="0070C0"/>
                </a:solidFill>
              </a:rPr>
              <a:t>实体</a:t>
            </a:r>
            <a:r>
              <a:rPr lang="en-US" altLang="zh-CN" sz="1800" b="1" dirty="0">
                <a:solidFill>
                  <a:srgbClr val="0070C0"/>
                </a:solidFill>
              </a:rPr>
              <a:t>-</a:t>
            </a:r>
            <a:r>
              <a:rPr lang="zh-CN" altLang="en-US" sz="1800" b="1" dirty="0">
                <a:solidFill>
                  <a:srgbClr val="0070C0"/>
                </a:solidFill>
              </a:rPr>
              <a:t>联系模型</a:t>
            </a:r>
            <a:r>
              <a:rPr lang="en-US" altLang="zh-CN" sz="1800" b="1" dirty="0">
                <a:solidFill>
                  <a:srgbClr val="0070C0"/>
                </a:solidFill>
              </a:rPr>
              <a:t>(E</a:t>
            </a:r>
            <a:r>
              <a:rPr lang="en-US" altLang="zh-CN" sz="1800" dirty="0">
                <a:solidFill>
                  <a:srgbClr val="0070C0"/>
                </a:solidFill>
              </a:rPr>
              <a:t>-</a:t>
            </a:r>
            <a:r>
              <a:rPr lang="en-US" altLang="zh-CN" sz="1800" b="1" dirty="0">
                <a:solidFill>
                  <a:srgbClr val="0070C0"/>
                </a:solidFill>
              </a:rPr>
              <a:t>R</a:t>
            </a:r>
            <a:r>
              <a:rPr lang="zh-CN" altLang="en-US" sz="1800" b="1" dirty="0">
                <a:solidFill>
                  <a:srgbClr val="0070C0"/>
                </a:solidFill>
              </a:rPr>
              <a:t>模型</a:t>
            </a:r>
            <a:r>
              <a:rPr lang="en-US" altLang="zh-CN" sz="1800" b="1" dirty="0">
                <a:solidFill>
                  <a:srgbClr val="0070C0"/>
                </a:solidFill>
              </a:rPr>
              <a:t>)</a:t>
            </a:r>
          </a:p>
          <a:p>
            <a:pPr lvl="1">
              <a:spcBef>
                <a:spcPts val="600"/>
              </a:spcBef>
            </a:pPr>
            <a:r>
              <a:rPr lang="zh-CN" altLang="en-US" sz="1800" b="1" dirty="0">
                <a:solidFill>
                  <a:schemeClr val="tx1"/>
                </a:solidFill>
              </a:rPr>
              <a:t>辅助设计工具</a:t>
            </a:r>
            <a:endParaRPr lang="en-US" altLang="zh-CN" sz="1800" b="1" dirty="0">
              <a:solidFill>
                <a:schemeClr val="tx1"/>
              </a:solidFill>
            </a:endParaRPr>
          </a:p>
          <a:p>
            <a:pPr lvl="2"/>
            <a:r>
              <a:rPr lang="en-US" altLang="zh-CN" sz="1600" b="1" dirty="0" err="1">
                <a:solidFill>
                  <a:schemeClr val="tx1"/>
                </a:solidFill>
              </a:rPr>
              <a:t>PowerDesigner</a:t>
            </a:r>
            <a:endParaRPr lang="en-US" altLang="zh-CN" sz="1600" b="1" dirty="0">
              <a:solidFill>
                <a:schemeClr val="tx1"/>
              </a:solidFill>
            </a:endParaRPr>
          </a:p>
          <a:p>
            <a:pPr lvl="2"/>
            <a:r>
              <a:rPr lang="en-US" altLang="zh-CN" sz="1600" b="1" dirty="0">
                <a:solidFill>
                  <a:schemeClr val="tx1"/>
                </a:solidFill>
              </a:rPr>
              <a:t>Rational Rose</a:t>
            </a:r>
          </a:p>
          <a:p>
            <a:pPr lvl="2"/>
            <a:r>
              <a:rPr lang="en-US" altLang="zh-CN" sz="1600" b="1" dirty="0">
                <a:solidFill>
                  <a:schemeClr val="tx1"/>
                </a:solidFill>
              </a:rPr>
              <a:t>E-R Win</a:t>
            </a:r>
            <a:endParaRPr lang="zh-CN" altLang="en-US" sz="1600" b="1" dirty="0">
              <a:solidFill>
                <a:schemeClr val="tx1"/>
              </a:solidFill>
            </a:endParaRP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概念模型</a:t>
            </a:r>
          </a:p>
        </p:txBody>
      </p:sp>
      <p:pic>
        <p:nvPicPr>
          <p:cNvPr id="7" name="图片 6"/>
          <p:cNvPicPr>
            <a:picLocks noChangeAspect="1"/>
          </p:cNvPicPr>
          <p:nvPr/>
        </p:nvPicPr>
        <p:blipFill>
          <a:blip r:embed="rId2"/>
          <a:stretch>
            <a:fillRect/>
          </a:stretch>
        </p:blipFill>
        <p:spPr>
          <a:xfrm>
            <a:off x="4281055" y="3643745"/>
            <a:ext cx="4714268" cy="2504001"/>
          </a:xfrm>
          <a:prstGeom prst="round2DiagRect">
            <a:avLst>
              <a:gd name="adj1" fmla="val 16667"/>
              <a:gd name="adj2" fmla="val 0"/>
            </a:avLst>
          </a:prstGeom>
          <a:ln w="3175" cap="sq">
            <a:solidFill>
              <a:srgbClr val="FF0000"/>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 calcmode="lin" valueType="num">
                                      <p:cBhvr additive="base">
                                        <p:cTn id="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 calcmode="lin" valueType="num">
                                      <p:cBhvr additive="base">
                                        <p:cTn id="2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anim calcmode="lin" valueType="num">
                                      <p:cBhvr additive="base">
                                        <p:cTn id="2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952500"/>
            <a:ext cx="8104188" cy="4991100"/>
          </a:xfrm>
          <a:prstGeom prst="rect">
            <a:avLst/>
          </a:prstGeom>
        </p:spPr>
        <p:txBody>
          <a:bodyPr/>
          <a:lstStyle/>
          <a:p>
            <a:pPr lvl="1">
              <a:lnSpc>
                <a:spcPct val="130000"/>
              </a:lnSpc>
            </a:pPr>
            <a:r>
              <a:rPr lang="zh-CN" altLang="en-US" b="1" dirty="0">
                <a:sym typeface="Symbol" pitchFamily="18" charset="2"/>
              </a:rPr>
              <a:t>除法示例</a:t>
            </a:r>
          </a:p>
          <a:p>
            <a:pPr lvl="1"/>
            <a:endParaRPr lang="zh-CN" altLang="en-US" b="1" dirty="0">
              <a:sym typeface="Symbol" pitchFamily="18" charset="2"/>
            </a:endParaRPr>
          </a:p>
          <a:p>
            <a:pPr lvl="1"/>
            <a:endParaRPr lang="en-US" altLang="zh-CN" b="1" dirty="0">
              <a:sym typeface="Symbol" pitchFamily="18" charset="2"/>
            </a:endParaRPr>
          </a:p>
          <a:p>
            <a:pPr lvl="2"/>
            <a:endParaRPr lang="zh-CN" altLang="en-US" b="1" dirty="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除法运算</a:t>
            </a:r>
          </a:p>
        </p:txBody>
      </p:sp>
      <p:grpSp>
        <p:nvGrpSpPr>
          <p:cNvPr id="32" name="Group 3"/>
          <p:cNvGrpSpPr>
            <a:grpSpLocks/>
          </p:cNvGrpSpPr>
          <p:nvPr/>
        </p:nvGrpSpPr>
        <p:grpSpPr bwMode="auto">
          <a:xfrm>
            <a:off x="1203216" y="1784186"/>
            <a:ext cx="3124200" cy="3914775"/>
            <a:chOff x="-3" y="-3"/>
            <a:chExt cx="1026" cy="5475"/>
          </a:xfrm>
        </p:grpSpPr>
        <p:grpSp>
          <p:nvGrpSpPr>
            <p:cNvPr id="33" name="Group 4"/>
            <p:cNvGrpSpPr>
              <a:grpSpLocks/>
            </p:cNvGrpSpPr>
            <p:nvPr/>
          </p:nvGrpSpPr>
          <p:grpSpPr bwMode="auto">
            <a:xfrm>
              <a:off x="0" y="0"/>
              <a:ext cx="1020" cy="5469"/>
              <a:chOff x="0" y="0"/>
              <a:chExt cx="1020" cy="5469"/>
            </a:xfrm>
          </p:grpSpPr>
          <p:grpSp>
            <p:nvGrpSpPr>
              <p:cNvPr id="35" name="Group 5"/>
              <p:cNvGrpSpPr>
                <a:grpSpLocks/>
              </p:cNvGrpSpPr>
              <p:nvPr/>
            </p:nvGrpSpPr>
            <p:grpSpPr bwMode="auto">
              <a:xfrm>
                <a:off x="0" y="0"/>
                <a:ext cx="300" cy="499"/>
                <a:chOff x="0" y="0"/>
                <a:chExt cx="300" cy="499"/>
              </a:xfrm>
            </p:grpSpPr>
            <p:sp>
              <p:nvSpPr>
                <p:cNvPr id="105" name="Rectangle 6"/>
                <p:cNvSpPr>
                  <a:spLocks noChangeArrowheads="1"/>
                </p:cNvSpPr>
                <p:nvPr/>
              </p:nvSpPr>
              <p:spPr bwMode="auto">
                <a:xfrm>
                  <a:off x="43" y="0"/>
                  <a:ext cx="214" cy="499"/>
                </a:xfrm>
                <a:prstGeom prst="rect">
                  <a:avLst/>
                </a:prstGeom>
                <a:noFill/>
                <a:ln w="9525">
                  <a:noFill/>
                  <a:miter lim="800000"/>
                  <a:headEnd/>
                  <a:tailEnd/>
                </a:ln>
              </p:spPr>
              <p:txBody>
                <a:bodyPr lIns="90000" tIns="46800" rIns="90000" bIns="46800"/>
                <a:lstStyle/>
                <a:p>
                  <a:pPr algn="ctr"/>
                  <a:r>
                    <a:rPr lang="en-US" altLang="zh-CN" sz="2200" b="1" i="1" dirty="0">
                      <a:latin typeface="Calibri" pitchFamily="34" charset="0"/>
                    </a:rPr>
                    <a:t>A</a:t>
                  </a:r>
                  <a:endParaRPr lang="en-US" altLang="zh-CN" sz="1000" b="1" dirty="0">
                    <a:latin typeface="Calibri" pitchFamily="34" charset="0"/>
                  </a:endParaRPr>
                </a:p>
                <a:p>
                  <a:pPr algn="ctr" eaLnBrk="0" hangingPunct="0"/>
                  <a:endParaRPr lang="en-US" altLang="zh-CN" b="1" dirty="0">
                    <a:latin typeface="Calibri" pitchFamily="34" charset="0"/>
                  </a:endParaRPr>
                </a:p>
              </p:txBody>
            </p:sp>
            <p:sp>
              <p:nvSpPr>
                <p:cNvPr id="106" name="Rectangle 7"/>
                <p:cNvSpPr>
                  <a:spLocks noChangeArrowheads="1"/>
                </p:cNvSpPr>
                <p:nvPr/>
              </p:nvSpPr>
              <p:spPr bwMode="auto">
                <a:xfrm>
                  <a:off x="0" y="0"/>
                  <a:ext cx="300"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36" name="Group 8"/>
              <p:cNvGrpSpPr>
                <a:grpSpLocks/>
              </p:cNvGrpSpPr>
              <p:nvPr/>
            </p:nvGrpSpPr>
            <p:grpSpPr bwMode="auto">
              <a:xfrm>
                <a:off x="300" y="0"/>
                <a:ext cx="360" cy="499"/>
                <a:chOff x="300" y="0"/>
                <a:chExt cx="360" cy="499"/>
              </a:xfrm>
            </p:grpSpPr>
            <p:sp>
              <p:nvSpPr>
                <p:cNvPr id="103" name="Rectangle 9"/>
                <p:cNvSpPr>
                  <a:spLocks noChangeArrowheads="1"/>
                </p:cNvSpPr>
                <p:nvPr/>
              </p:nvSpPr>
              <p:spPr bwMode="auto">
                <a:xfrm>
                  <a:off x="343" y="0"/>
                  <a:ext cx="274"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04" name="Rectangle 10"/>
                <p:cNvSpPr>
                  <a:spLocks noChangeArrowheads="1"/>
                </p:cNvSpPr>
                <p:nvPr/>
              </p:nvSpPr>
              <p:spPr bwMode="auto">
                <a:xfrm>
                  <a:off x="300" y="0"/>
                  <a:ext cx="360"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37" name="Group 11"/>
              <p:cNvGrpSpPr>
                <a:grpSpLocks/>
              </p:cNvGrpSpPr>
              <p:nvPr/>
            </p:nvGrpSpPr>
            <p:grpSpPr bwMode="auto">
              <a:xfrm>
                <a:off x="660" y="0"/>
                <a:ext cx="360" cy="499"/>
                <a:chOff x="660" y="0"/>
                <a:chExt cx="360" cy="499"/>
              </a:xfrm>
            </p:grpSpPr>
            <p:sp>
              <p:nvSpPr>
                <p:cNvPr id="101" name="Rectangle 12"/>
                <p:cNvSpPr>
                  <a:spLocks noChangeArrowheads="1"/>
                </p:cNvSpPr>
                <p:nvPr/>
              </p:nvSpPr>
              <p:spPr bwMode="auto">
                <a:xfrm>
                  <a:off x="703" y="0"/>
                  <a:ext cx="274" cy="499"/>
                </a:xfrm>
                <a:prstGeom prst="rect">
                  <a:avLst/>
                </a:prstGeom>
                <a:noFill/>
                <a:ln w="9525">
                  <a:noFill/>
                  <a:miter lim="800000"/>
                  <a:headEnd/>
                  <a:tailEnd/>
                </a:ln>
              </p:spPr>
              <p:txBody>
                <a:bodyPr lIns="90000" tIns="46800" rIns="90000" bIns="46800"/>
                <a:lstStyle/>
                <a:p>
                  <a:pPr algn="ctr"/>
                  <a:r>
                    <a:rPr lang="en-US" altLang="zh-CN" sz="2200" b="1" i="1" dirty="0">
                      <a:latin typeface="Calibri" pitchFamily="34" charset="0"/>
                    </a:rPr>
                    <a:t>C</a:t>
                  </a:r>
                  <a:endParaRPr lang="en-US" altLang="zh-CN" sz="1000" b="1" dirty="0">
                    <a:latin typeface="Calibri" pitchFamily="34" charset="0"/>
                  </a:endParaRPr>
                </a:p>
                <a:p>
                  <a:pPr algn="ctr" eaLnBrk="0" hangingPunct="0"/>
                  <a:endParaRPr lang="en-US" altLang="zh-CN" b="1" dirty="0">
                    <a:latin typeface="Calibri" pitchFamily="34" charset="0"/>
                  </a:endParaRPr>
                </a:p>
              </p:txBody>
            </p:sp>
            <p:sp>
              <p:nvSpPr>
                <p:cNvPr id="102" name="Rectangle 13"/>
                <p:cNvSpPr>
                  <a:spLocks noChangeArrowheads="1"/>
                </p:cNvSpPr>
                <p:nvPr/>
              </p:nvSpPr>
              <p:spPr bwMode="auto">
                <a:xfrm>
                  <a:off x="660" y="0"/>
                  <a:ext cx="360"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38" name="Group 14"/>
              <p:cNvGrpSpPr>
                <a:grpSpLocks/>
              </p:cNvGrpSpPr>
              <p:nvPr/>
            </p:nvGrpSpPr>
            <p:grpSpPr bwMode="auto">
              <a:xfrm>
                <a:off x="0" y="499"/>
                <a:ext cx="300" cy="710"/>
                <a:chOff x="0" y="499"/>
                <a:chExt cx="300" cy="710"/>
              </a:xfrm>
            </p:grpSpPr>
            <p:sp>
              <p:nvSpPr>
                <p:cNvPr id="99" name="Rectangle 15"/>
                <p:cNvSpPr>
                  <a:spLocks noChangeArrowheads="1"/>
                </p:cNvSpPr>
                <p:nvPr/>
              </p:nvSpPr>
              <p:spPr bwMode="auto">
                <a:xfrm>
                  <a:off x="43" y="49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00" name="Rectangle 16"/>
                <p:cNvSpPr>
                  <a:spLocks noChangeArrowheads="1"/>
                </p:cNvSpPr>
                <p:nvPr/>
              </p:nvSpPr>
              <p:spPr bwMode="auto">
                <a:xfrm>
                  <a:off x="0" y="49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39" name="Group 17"/>
              <p:cNvGrpSpPr>
                <a:grpSpLocks/>
              </p:cNvGrpSpPr>
              <p:nvPr/>
            </p:nvGrpSpPr>
            <p:grpSpPr bwMode="auto">
              <a:xfrm>
                <a:off x="300" y="499"/>
                <a:ext cx="360" cy="710"/>
                <a:chOff x="300" y="499"/>
                <a:chExt cx="360" cy="710"/>
              </a:xfrm>
            </p:grpSpPr>
            <p:sp>
              <p:nvSpPr>
                <p:cNvPr id="97" name="Rectangle 18"/>
                <p:cNvSpPr>
                  <a:spLocks noChangeArrowheads="1"/>
                </p:cNvSpPr>
                <p:nvPr/>
              </p:nvSpPr>
              <p:spPr bwMode="auto">
                <a:xfrm>
                  <a:off x="343" y="49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98" name="Rectangle 19"/>
                <p:cNvSpPr>
                  <a:spLocks noChangeArrowheads="1"/>
                </p:cNvSpPr>
                <p:nvPr/>
              </p:nvSpPr>
              <p:spPr bwMode="auto">
                <a:xfrm>
                  <a:off x="300" y="49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40" name="Group 20"/>
              <p:cNvGrpSpPr>
                <a:grpSpLocks/>
              </p:cNvGrpSpPr>
              <p:nvPr/>
            </p:nvGrpSpPr>
            <p:grpSpPr bwMode="auto">
              <a:xfrm>
                <a:off x="660" y="499"/>
                <a:ext cx="360" cy="710"/>
                <a:chOff x="660" y="499"/>
                <a:chExt cx="360" cy="710"/>
              </a:xfrm>
            </p:grpSpPr>
            <p:sp>
              <p:nvSpPr>
                <p:cNvPr id="95" name="Rectangle 21"/>
                <p:cNvSpPr>
                  <a:spLocks noChangeArrowheads="1"/>
                </p:cNvSpPr>
                <p:nvPr/>
              </p:nvSpPr>
              <p:spPr bwMode="auto">
                <a:xfrm>
                  <a:off x="703" y="49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96" name="Rectangle 22"/>
                <p:cNvSpPr>
                  <a:spLocks noChangeArrowheads="1"/>
                </p:cNvSpPr>
                <p:nvPr/>
              </p:nvSpPr>
              <p:spPr bwMode="auto">
                <a:xfrm>
                  <a:off x="660" y="49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41" name="Group 23"/>
              <p:cNvGrpSpPr>
                <a:grpSpLocks/>
              </p:cNvGrpSpPr>
              <p:nvPr/>
            </p:nvGrpSpPr>
            <p:grpSpPr bwMode="auto">
              <a:xfrm>
                <a:off x="0" y="1209"/>
                <a:ext cx="300" cy="710"/>
                <a:chOff x="0" y="1209"/>
                <a:chExt cx="300" cy="710"/>
              </a:xfrm>
            </p:grpSpPr>
            <p:sp>
              <p:nvSpPr>
                <p:cNvPr id="93" name="Rectangle 24"/>
                <p:cNvSpPr>
                  <a:spLocks noChangeArrowheads="1"/>
                </p:cNvSpPr>
                <p:nvPr/>
              </p:nvSpPr>
              <p:spPr bwMode="auto">
                <a:xfrm>
                  <a:off x="43" y="120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94" name="Rectangle 25"/>
                <p:cNvSpPr>
                  <a:spLocks noChangeArrowheads="1"/>
                </p:cNvSpPr>
                <p:nvPr/>
              </p:nvSpPr>
              <p:spPr bwMode="auto">
                <a:xfrm>
                  <a:off x="0" y="120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42" name="Group 26"/>
              <p:cNvGrpSpPr>
                <a:grpSpLocks/>
              </p:cNvGrpSpPr>
              <p:nvPr/>
            </p:nvGrpSpPr>
            <p:grpSpPr bwMode="auto">
              <a:xfrm>
                <a:off x="300" y="1209"/>
                <a:ext cx="360" cy="710"/>
                <a:chOff x="300" y="1209"/>
                <a:chExt cx="360" cy="710"/>
              </a:xfrm>
            </p:grpSpPr>
            <p:sp>
              <p:nvSpPr>
                <p:cNvPr id="91" name="Rectangle 27"/>
                <p:cNvSpPr>
                  <a:spLocks noChangeArrowheads="1"/>
                </p:cNvSpPr>
                <p:nvPr/>
              </p:nvSpPr>
              <p:spPr bwMode="auto">
                <a:xfrm>
                  <a:off x="343" y="120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3</a:t>
                  </a:r>
                  <a:endParaRPr lang="en-US" altLang="zh-CN" sz="1000" b="1">
                    <a:latin typeface="Calibri" pitchFamily="34" charset="0"/>
                  </a:endParaRPr>
                </a:p>
                <a:p>
                  <a:pPr algn="ctr" eaLnBrk="0" hangingPunct="0"/>
                  <a:endParaRPr lang="en-US" altLang="zh-CN" b="1">
                    <a:latin typeface="Calibri" pitchFamily="34" charset="0"/>
                  </a:endParaRPr>
                </a:p>
              </p:txBody>
            </p:sp>
            <p:sp>
              <p:nvSpPr>
                <p:cNvPr id="92" name="Rectangle 28"/>
                <p:cNvSpPr>
                  <a:spLocks noChangeArrowheads="1"/>
                </p:cNvSpPr>
                <p:nvPr/>
              </p:nvSpPr>
              <p:spPr bwMode="auto">
                <a:xfrm>
                  <a:off x="300" y="120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43" name="Group 29"/>
              <p:cNvGrpSpPr>
                <a:grpSpLocks/>
              </p:cNvGrpSpPr>
              <p:nvPr/>
            </p:nvGrpSpPr>
            <p:grpSpPr bwMode="auto">
              <a:xfrm>
                <a:off x="660" y="1209"/>
                <a:ext cx="360" cy="710"/>
                <a:chOff x="660" y="1209"/>
                <a:chExt cx="360" cy="710"/>
              </a:xfrm>
            </p:grpSpPr>
            <p:sp>
              <p:nvSpPr>
                <p:cNvPr id="89" name="Rectangle 30"/>
                <p:cNvSpPr>
                  <a:spLocks noChangeArrowheads="1"/>
                </p:cNvSpPr>
                <p:nvPr/>
              </p:nvSpPr>
              <p:spPr bwMode="auto">
                <a:xfrm>
                  <a:off x="703" y="120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7</a:t>
                  </a:r>
                  <a:endParaRPr lang="en-US" altLang="zh-CN" sz="1000" b="1">
                    <a:latin typeface="Calibri" pitchFamily="34" charset="0"/>
                  </a:endParaRPr>
                </a:p>
                <a:p>
                  <a:pPr algn="ctr" eaLnBrk="0" hangingPunct="0"/>
                  <a:endParaRPr lang="en-US" altLang="zh-CN" b="1">
                    <a:latin typeface="Calibri" pitchFamily="34" charset="0"/>
                  </a:endParaRPr>
                </a:p>
              </p:txBody>
            </p:sp>
            <p:sp>
              <p:nvSpPr>
                <p:cNvPr id="90" name="Rectangle 31"/>
                <p:cNvSpPr>
                  <a:spLocks noChangeArrowheads="1"/>
                </p:cNvSpPr>
                <p:nvPr/>
              </p:nvSpPr>
              <p:spPr bwMode="auto">
                <a:xfrm>
                  <a:off x="660" y="120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44" name="Group 32"/>
              <p:cNvGrpSpPr>
                <a:grpSpLocks/>
              </p:cNvGrpSpPr>
              <p:nvPr/>
            </p:nvGrpSpPr>
            <p:grpSpPr bwMode="auto">
              <a:xfrm>
                <a:off x="0" y="1919"/>
                <a:ext cx="300" cy="710"/>
                <a:chOff x="0" y="1919"/>
                <a:chExt cx="300" cy="710"/>
              </a:xfrm>
            </p:grpSpPr>
            <p:sp>
              <p:nvSpPr>
                <p:cNvPr id="87" name="Rectangle 33"/>
                <p:cNvSpPr>
                  <a:spLocks noChangeArrowheads="1"/>
                </p:cNvSpPr>
                <p:nvPr/>
              </p:nvSpPr>
              <p:spPr bwMode="auto">
                <a:xfrm>
                  <a:off x="43" y="191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3</a:t>
                  </a:r>
                  <a:endParaRPr lang="en-US" altLang="zh-CN" sz="1000" b="1">
                    <a:latin typeface="Calibri" pitchFamily="34" charset="0"/>
                  </a:endParaRPr>
                </a:p>
                <a:p>
                  <a:pPr algn="ctr" eaLnBrk="0" hangingPunct="0"/>
                  <a:endParaRPr lang="en-US" altLang="zh-CN" b="1">
                    <a:latin typeface="Calibri" pitchFamily="34" charset="0"/>
                  </a:endParaRPr>
                </a:p>
              </p:txBody>
            </p:sp>
            <p:sp>
              <p:nvSpPr>
                <p:cNvPr id="88" name="Rectangle 34"/>
                <p:cNvSpPr>
                  <a:spLocks noChangeArrowheads="1"/>
                </p:cNvSpPr>
                <p:nvPr/>
              </p:nvSpPr>
              <p:spPr bwMode="auto">
                <a:xfrm>
                  <a:off x="0" y="191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45" name="Group 35"/>
              <p:cNvGrpSpPr>
                <a:grpSpLocks/>
              </p:cNvGrpSpPr>
              <p:nvPr/>
            </p:nvGrpSpPr>
            <p:grpSpPr bwMode="auto">
              <a:xfrm>
                <a:off x="300" y="1919"/>
                <a:ext cx="360" cy="710"/>
                <a:chOff x="300" y="1919"/>
                <a:chExt cx="360" cy="710"/>
              </a:xfrm>
            </p:grpSpPr>
            <p:sp>
              <p:nvSpPr>
                <p:cNvPr id="85" name="Rectangle 36"/>
                <p:cNvSpPr>
                  <a:spLocks noChangeArrowheads="1"/>
                </p:cNvSpPr>
                <p:nvPr/>
              </p:nvSpPr>
              <p:spPr bwMode="auto">
                <a:xfrm>
                  <a:off x="343" y="191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4</a:t>
                  </a:r>
                  <a:endParaRPr lang="en-US" altLang="zh-CN" sz="1000" b="1">
                    <a:latin typeface="Calibri" pitchFamily="34" charset="0"/>
                  </a:endParaRPr>
                </a:p>
                <a:p>
                  <a:pPr algn="ctr" eaLnBrk="0" hangingPunct="0"/>
                  <a:endParaRPr lang="en-US" altLang="zh-CN" b="1">
                    <a:latin typeface="Calibri" pitchFamily="34" charset="0"/>
                  </a:endParaRPr>
                </a:p>
              </p:txBody>
            </p:sp>
            <p:sp>
              <p:nvSpPr>
                <p:cNvPr id="86" name="Rectangle 37"/>
                <p:cNvSpPr>
                  <a:spLocks noChangeArrowheads="1"/>
                </p:cNvSpPr>
                <p:nvPr/>
              </p:nvSpPr>
              <p:spPr bwMode="auto">
                <a:xfrm>
                  <a:off x="300" y="191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46" name="Group 38"/>
              <p:cNvGrpSpPr>
                <a:grpSpLocks/>
              </p:cNvGrpSpPr>
              <p:nvPr/>
            </p:nvGrpSpPr>
            <p:grpSpPr bwMode="auto">
              <a:xfrm>
                <a:off x="660" y="1919"/>
                <a:ext cx="360" cy="710"/>
                <a:chOff x="660" y="1919"/>
                <a:chExt cx="360" cy="710"/>
              </a:xfrm>
            </p:grpSpPr>
            <p:sp>
              <p:nvSpPr>
                <p:cNvPr id="83" name="Rectangle 39"/>
                <p:cNvSpPr>
                  <a:spLocks noChangeArrowheads="1"/>
                </p:cNvSpPr>
                <p:nvPr/>
              </p:nvSpPr>
              <p:spPr bwMode="auto">
                <a:xfrm>
                  <a:off x="703" y="191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6</a:t>
                  </a:r>
                  <a:endParaRPr lang="en-US" altLang="zh-CN" sz="1000" b="1">
                    <a:latin typeface="Calibri" pitchFamily="34" charset="0"/>
                  </a:endParaRPr>
                </a:p>
                <a:p>
                  <a:pPr algn="ctr" eaLnBrk="0" hangingPunct="0"/>
                  <a:endParaRPr lang="en-US" altLang="zh-CN" b="1">
                    <a:latin typeface="Calibri" pitchFamily="34" charset="0"/>
                  </a:endParaRPr>
                </a:p>
              </p:txBody>
            </p:sp>
            <p:sp>
              <p:nvSpPr>
                <p:cNvPr id="84" name="Rectangle 40"/>
                <p:cNvSpPr>
                  <a:spLocks noChangeArrowheads="1"/>
                </p:cNvSpPr>
                <p:nvPr/>
              </p:nvSpPr>
              <p:spPr bwMode="auto">
                <a:xfrm>
                  <a:off x="660" y="191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47" name="Group 41"/>
              <p:cNvGrpSpPr>
                <a:grpSpLocks/>
              </p:cNvGrpSpPr>
              <p:nvPr/>
            </p:nvGrpSpPr>
            <p:grpSpPr bwMode="auto">
              <a:xfrm>
                <a:off x="0" y="2629"/>
                <a:ext cx="300" cy="710"/>
                <a:chOff x="0" y="2629"/>
                <a:chExt cx="300" cy="710"/>
              </a:xfrm>
            </p:grpSpPr>
            <p:sp>
              <p:nvSpPr>
                <p:cNvPr id="81" name="Rectangle 42"/>
                <p:cNvSpPr>
                  <a:spLocks noChangeArrowheads="1"/>
                </p:cNvSpPr>
                <p:nvPr/>
              </p:nvSpPr>
              <p:spPr bwMode="auto">
                <a:xfrm>
                  <a:off x="43" y="262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82" name="Rectangle 43"/>
                <p:cNvSpPr>
                  <a:spLocks noChangeArrowheads="1"/>
                </p:cNvSpPr>
                <p:nvPr/>
              </p:nvSpPr>
              <p:spPr bwMode="auto">
                <a:xfrm>
                  <a:off x="0" y="262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48" name="Group 44"/>
              <p:cNvGrpSpPr>
                <a:grpSpLocks/>
              </p:cNvGrpSpPr>
              <p:nvPr/>
            </p:nvGrpSpPr>
            <p:grpSpPr bwMode="auto">
              <a:xfrm>
                <a:off x="300" y="2629"/>
                <a:ext cx="360" cy="710"/>
                <a:chOff x="300" y="2629"/>
                <a:chExt cx="360" cy="710"/>
              </a:xfrm>
            </p:grpSpPr>
            <p:sp>
              <p:nvSpPr>
                <p:cNvPr id="79" name="Rectangle 45"/>
                <p:cNvSpPr>
                  <a:spLocks noChangeArrowheads="1"/>
                </p:cNvSpPr>
                <p:nvPr/>
              </p:nvSpPr>
              <p:spPr bwMode="auto">
                <a:xfrm>
                  <a:off x="343" y="262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80" name="Rectangle 46"/>
                <p:cNvSpPr>
                  <a:spLocks noChangeArrowheads="1"/>
                </p:cNvSpPr>
                <p:nvPr/>
              </p:nvSpPr>
              <p:spPr bwMode="auto">
                <a:xfrm>
                  <a:off x="300" y="262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49" name="Group 47"/>
              <p:cNvGrpSpPr>
                <a:grpSpLocks/>
              </p:cNvGrpSpPr>
              <p:nvPr/>
            </p:nvGrpSpPr>
            <p:grpSpPr bwMode="auto">
              <a:xfrm>
                <a:off x="660" y="2629"/>
                <a:ext cx="360" cy="710"/>
                <a:chOff x="660" y="2629"/>
                <a:chExt cx="360" cy="710"/>
              </a:xfrm>
            </p:grpSpPr>
            <p:sp>
              <p:nvSpPr>
                <p:cNvPr id="77" name="Rectangle 48"/>
                <p:cNvSpPr>
                  <a:spLocks noChangeArrowheads="1"/>
                </p:cNvSpPr>
                <p:nvPr/>
              </p:nvSpPr>
              <p:spPr bwMode="auto">
                <a:xfrm>
                  <a:off x="703" y="262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3</a:t>
                  </a:r>
                  <a:endParaRPr lang="en-US" altLang="zh-CN" sz="1000" b="1">
                    <a:latin typeface="Calibri" pitchFamily="34" charset="0"/>
                  </a:endParaRPr>
                </a:p>
                <a:p>
                  <a:pPr algn="ctr" eaLnBrk="0" hangingPunct="0"/>
                  <a:endParaRPr lang="en-US" altLang="zh-CN" b="1">
                    <a:latin typeface="Calibri" pitchFamily="34" charset="0"/>
                  </a:endParaRPr>
                </a:p>
              </p:txBody>
            </p:sp>
            <p:sp>
              <p:nvSpPr>
                <p:cNvPr id="78" name="Rectangle 49"/>
                <p:cNvSpPr>
                  <a:spLocks noChangeArrowheads="1"/>
                </p:cNvSpPr>
                <p:nvPr/>
              </p:nvSpPr>
              <p:spPr bwMode="auto">
                <a:xfrm>
                  <a:off x="660" y="262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50" name="Group 50"/>
              <p:cNvGrpSpPr>
                <a:grpSpLocks/>
              </p:cNvGrpSpPr>
              <p:nvPr/>
            </p:nvGrpSpPr>
            <p:grpSpPr bwMode="auto">
              <a:xfrm>
                <a:off x="0" y="3339"/>
                <a:ext cx="300" cy="710"/>
                <a:chOff x="0" y="3339"/>
                <a:chExt cx="300" cy="710"/>
              </a:xfrm>
            </p:grpSpPr>
            <p:sp>
              <p:nvSpPr>
                <p:cNvPr id="75" name="Rectangle 51"/>
                <p:cNvSpPr>
                  <a:spLocks noChangeArrowheads="1"/>
                </p:cNvSpPr>
                <p:nvPr/>
              </p:nvSpPr>
              <p:spPr bwMode="auto">
                <a:xfrm>
                  <a:off x="43" y="333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4</a:t>
                  </a:r>
                  <a:endParaRPr lang="en-US" altLang="zh-CN" sz="1000" b="1">
                    <a:latin typeface="Calibri" pitchFamily="34" charset="0"/>
                  </a:endParaRPr>
                </a:p>
                <a:p>
                  <a:pPr algn="ctr" eaLnBrk="0" hangingPunct="0"/>
                  <a:endParaRPr lang="en-US" altLang="zh-CN" b="1">
                    <a:latin typeface="Calibri" pitchFamily="34" charset="0"/>
                  </a:endParaRPr>
                </a:p>
              </p:txBody>
            </p:sp>
            <p:sp>
              <p:nvSpPr>
                <p:cNvPr id="76" name="Rectangle 52"/>
                <p:cNvSpPr>
                  <a:spLocks noChangeArrowheads="1"/>
                </p:cNvSpPr>
                <p:nvPr/>
              </p:nvSpPr>
              <p:spPr bwMode="auto">
                <a:xfrm>
                  <a:off x="0" y="333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51" name="Group 53"/>
              <p:cNvGrpSpPr>
                <a:grpSpLocks/>
              </p:cNvGrpSpPr>
              <p:nvPr/>
            </p:nvGrpSpPr>
            <p:grpSpPr bwMode="auto">
              <a:xfrm>
                <a:off x="300" y="3339"/>
                <a:ext cx="360" cy="710"/>
                <a:chOff x="300" y="3339"/>
                <a:chExt cx="360" cy="710"/>
              </a:xfrm>
            </p:grpSpPr>
            <p:sp>
              <p:nvSpPr>
                <p:cNvPr id="73" name="Rectangle 54"/>
                <p:cNvSpPr>
                  <a:spLocks noChangeArrowheads="1"/>
                </p:cNvSpPr>
                <p:nvPr/>
              </p:nvSpPr>
              <p:spPr bwMode="auto">
                <a:xfrm>
                  <a:off x="343" y="333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6</a:t>
                  </a:r>
                  <a:endParaRPr lang="en-US" altLang="zh-CN" sz="1000" b="1">
                    <a:latin typeface="Calibri" pitchFamily="34" charset="0"/>
                  </a:endParaRPr>
                </a:p>
                <a:p>
                  <a:pPr algn="ctr" eaLnBrk="0" hangingPunct="0"/>
                  <a:endParaRPr lang="en-US" altLang="zh-CN" b="1">
                    <a:latin typeface="Calibri" pitchFamily="34" charset="0"/>
                  </a:endParaRPr>
                </a:p>
              </p:txBody>
            </p:sp>
            <p:sp>
              <p:nvSpPr>
                <p:cNvPr id="74" name="Rectangle 55"/>
                <p:cNvSpPr>
                  <a:spLocks noChangeArrowheads="1"/>
                </p:cNvSpPr>
                <p:nvPr/>
              </p:nvSpPr>
              <p:spPr bwMode="auto">
                <a:xfrm>
                  <a:off x="300" y="333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52" name="Group 56"/>
              <p:cNvGrpSpPr>
                <a:grpSpLocks/>
              </p:cNvGrpSpPr>
              <p:nvPr/>
            </p:nvGrpSpPr>
            <p:grpSpPr bwMode="auto">
              <a:xfrm>
                <a:off x="660" y="3339"/>
                <a:ext cx="360" cy="710"/>
                <a:chOff x="660" y="3339"/>
                <a:chExt cx="360" cy="710"/>
              </a:xfrm>
            </p:grpSpPr>
            <p:sp>
              <p:nvSpPr>
                <p:cNvPr id="71" name="Rectangle 57"/>
                <p:cNvSpPr>
                  <a:spLocks noChangeArrowheads="1"/>
                </p:cNvSpPr>
                <p:nvPr/>
              </p:nvSpPr>
              <p:spPr bwMode="auto">
                <a:xfrm>
                  <a:off x="703" y="333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6</a:t>
                  </a:r>
                  <a:endParaRPr lang="en-US" altLang="zh-CN" sz="1000" b="1">
                    <a:latin typeface="Calibri" pitchFamily="34" charset="0"/>
                  </a:endParaRPr>
                </a:p>
                <a:p>
                  <a:pPr algn="ctr" eaLnBrk="0" hangingPunct="0"/>
                  <a:endParaRPr lang="en-US" altLang="zh-CN" b="1">
                    <a:latin typeface="Calibri" pitchFamily="34" charset="0"/>
                  </a:endParaRPr>
                </a:p>
              </p:txBody>
            </p:sp>
            <p:sp>
              <p:nvSpPr>
                <p:cNvPr id="72" name="Rectangle 58"/>
                <p:cNvSpPr>
                  <a:spLocks noChangeArrowheads="1"/>
                </p:cNvSpPr>
                <p:nvPr/>
              </p:nvSpPr>
              <p:spPr bwMode="auto">
                <a:xfrm>
                  <a:off x="660" y="333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53" name="Group 59"/>
              <p:cNvGrpSpPr>
                <a:grpSpLocks/>
              </p:cNvGrpSpPr>
              <p:nvPr/>
            </p:nvGrpSpPr>
            <p:grpSpPr bwMode="auto">
              <a:xfrm>
                <a:off x="0" y="4049"/>
                <a:ext cx="300" cy="710"/>
                <a:chOff x="0" y="4049"/>
                <a:chExt cx="300" cy="710"/>
              </a:xfrm>
            </p:grpSpPr>
            <p:sp>
              <p:nvSpPr>
                <p:cNvPr id="69" name="Rectangle 60"/>
                <p:cNvSpPr>
                  <a:spLocks noChangeArrowheads="1"/>
                </p:cNvSpPr>
                <p:nvPr/>
              </p:nvSpPr>
              <p:spPr bwMode="auto">
                <a:xfrm>
                  <a:off x="43" y="404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70" name="Rectangle 61"/>
                <p:cNvSpPr>
                  <a:spLocks noChangeArrowheads="1"/>
                </p:cNvSpPr>
                <p:nvPr/>
              </p:nvSpPr>
              <p:spPr bwMode="auto">
                <a:xfrm>
                  <a:off x="0" y="404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54" name="Group 62"/>
              <p:cNvGrpSpPr>
                <a:grpSpLocks/>
              </p:cNvGrpSpPr>
              <p:nvPr/>
            </p:nvGrpSpPr>
            <p:grpSpPr bwMode="auto">
              <a:xfrm>
                <a:off x="300" y="4049"/>
                <a:ext cx="360" cy="710"/>
                <a:chOff x="300" y="4049"/>
                <a:chExt cx="360" cy="710"/>
              </a:xfrm>
            </p:grpSpPr>
            <p:sp>
              <p:nvSpPr>
                <p:cNvPr id="67" name="Rectangle 63"/>
                <p:cNvSpPr>
                  <a:spLocks noChangeArrowheads="1"/>
                </p:cNvSpPr>
                <p:nvPr/>
              </p:nvSpPr>
              <p:spPr bwMode="auto">
                <a:xfrm>
                  <a:off x="343" y="404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68" name="Rectangle 64"/>
                <p:cNvSpPr>
                  <a:spLocks noChangeArrowheads="1"/>
                </p:cNvSpPr>
                <p:nvPr/>
              </p:nvSpPr>
              <p:spPr bwMode="auto">
                <a:xfrm>
                  <a:off x="300" y="404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55" name="Group 65"/>
              <p:cNvGrpSpPr>
                <a:grpSpLocks/>
              </p:cNvGrpSpPr>
              <p:nvPr/>
            </p:nvGrpSpPr>
            <p:grpSpPr bwMode="auto">
              <a:xfrm>
                <a:off x="660" y="4049"/>
                <a:ext cx="360" cy="710"/>
                <a:chOff x="660" y="4049"/>
                <a:chExt cx="360" cy="710"/>
              </a:xfrm>
            </p:grpSpPr>
            <p:sp>
              <p:nvSpPr>
                <p:cNvPr id="65" name="Rectangle 66"/>
                <p:cNvSpPr>
                  <a:spLocks noChangeArrowheads="1"/>
                </p:cNvSpPr>
                <p:nvPr/>
              </p:nvSpPr>
              <p:spPr bwMode="auto">
                <a:xfrm>
                  <a:off x="703" y="404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3</a:t>
                  </a:r>
                  <a:endParaRPr lang="en-US" altLang="zh-CN" sz="1000" b="1">
                    <a:latin typeface="Calibri" pitchFamily="34" charset="0"/>
                  </a:endParaRPr>
                </a:p>
                <a:p>
                  <a:pPr algn="ctr" eaLnBrk="0" hangingPunct="0"/>
                  <a:endParaRPr lang="en-US" altLang="zh-CN" b="1">
                    <a:latin typeface="Calibri" pitchFamily="34" charset="0"/>
                  </a:endParaRPr>
                </a:p>
              </p:txBody>
            </p:sp>
            <p:sp>
              <p:nvSpPr>
                <p:cNvPr id="66" name="Rectangle 67"/>
                <p:cNvSpPr>
                  <a:spLocks noChangeArrowheads="1"/>
                </p:cNvSpPr>
                <p:nvPr/>
              </p:nvSpPr>
              <p:spPr bwMode="auto">
                <a:xfrm>
                  <a:off x="660" y="404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56" name="Group 68"/>
              <p:cNvGrpSpPr>
                <a:grpSpLocks/>
              </p:cNvGrpSpPr>
              <p:nvPr/>
            </p:nvGrpSpPr>
            <p:grpSpPr bwMode="auto">
              <a:xfrm>
                <a:off x="0" y="4759"/>
                <a:ext cx="300" cy="710"/>
                <a:chOff x="0" y="4759"/>
                <a:chExt cx="300" cy="710"/>
              </a:xfrm>
            </p:grpSpPr>
            <p:sp>
              <p:nvSpPr>
                <p:cNvPr id="63" name="Rectangle 69"/>
                <p:cNvSpPr>
                  <a:spLocks noChangeArrowheads="1"/>
                </p:cNvSpPr>
                <p:nvPr/>
              </p:nvSpPr>
              <p:spPr bwMode="auto">
                <a:xfrm>
                  <a:off x="43" y="475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64" name="Rectangle 70"/>
                <p:cNvSpPr>
                  <a:spLocks noChangeArrowheads="1"/>
                </p:cNvSpPr>
                <p:nvPr/>
              </p:nvSpPr>
              <p:spPr bwMode="auto">
                <a:xfrm>
                  <a:off x="0" y="475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57" name="Group 71"/>
              <p:cNvGrpSpPr>
                <a:grpSpLocks/>
              </p:cNvGrpSpPr>
              <p:nvPr/>
            </p:nvGrpSpPr>
            <p:grpSpPr bwMode="auto">
              <a:xfrm>
                <a:off x="300" y="4759"/>
                <a:ext cx="360" cy="710"/>
                <a:chOff x="300" y="4759"/>
                <a:chExt cx="360" cy="710"/>
              </a:xfrm>
            </p:grpSpPr>
            <p:sp>
              <p:nvSpPr>
                <p:cNvPr id="61" name="Rectangle 72"/>
                <p:cNvSpPr>
                  <a:spLocks noChangeArrowheads="1"/>
                </p:cNvSpPr>
                <p:nvPr/>
              </p:nvSpPr>
              <p:spPr bwMode="auto">
                <a:xfrm>
                  <a:off x="343" y="475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62" name="Rectangle 73"/>
                <p:cNvSpPr>
                  <a:spLocks noChangeArrowheads="1"/>
                </p:cNvSpPr>
                <p:nvPr/>
              </p:nvSpPr>
              <p:spPr bwMode="auto">
                <a:xfrm>
                  <a:off x="300" y="475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58" name="Group 74"/>
              <p:cNvGrpSpPr>
                <a:grpSpLocks/>
              </p:cNvGrpSpPr>
              <p:nvPr/>
            </p:nvGrpSpPr>
            <p:grpSpPr bwMode="auto">
              <a:xfrm>
                <a:off x="660" y="4759"/>
                <a:ext cx="360" cy="710"/>
                <a:chOff x="660" y="4759"/>
                <a:chExt cx="360" cy="710"/>
              </a:xfrm>
            </p:grpSpPr>
            <p:sp>
              <p:nvSpPr>
                <p:cNvPr id="59" name="Rectangle 75"/>
                <p:cNvSpPr>
                  <a:spLocks noChangeArrowheads="1"/>
                </p:cNvSpPr>
                <p:nvPr/>
              </p:nvSpPr>
              <p:spPr bwMode="auto">
                <a:xfrm>
                  <a:off x="703" y="475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60" name="Rectangle 76"/>
                <p:cNvSpPr>
                  <a:spLocks noChangeArrowheads="1"/>
                </p:cNvSpPr>
                <p:nvPr/>
              </p:nvSpPr>
              <p:spPr bwMode="auto">
                <a:xfrm>
                  <a:off x="660" y="475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sp>
          <p:nvSpPr>
            <p:cNvPr id="34" name="Rectangle 77"/>
            <p:cNvSpPr>
              <a:spLocks noChangeArrowheads="1"/>
            </p:cNvSpPr>
            <p:nvPr/>
          </p:nvSpPr>
          <p:spPr bwMode="auto">
            <a:xfrm>
              <a:off x="-3" y="-3"/>
              <a:ext cx="1026" cy="5475"/>
            </a:xfrm>
            <a:prstGeom prst="rect">
              <a:avLst/>
            </a:prstGeom>
            <a:noFill/>
            <a:ln w="11112">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07" name="Group 166"/>
          <p:cNvGrpSpPr>
            <a:grpSpLocks/>
          </p:cNvGrpSpPr>
          <p:nvPr/>
        </p:nvGrpSpPr>
        <p:grpSpPr bwMode="auto">
          <a:xfrm>
            <a:off x="6227763" y="4868863"/>
            <a:ext cx="1176337" cy="1016000"/>
            <a:chOff x="4241" y="3113"/>
            <a:chExt cx="741" cy="640"/>
          </a:xfrm>
        </p:grpSpPr>
        <p:grpSp>
          <p:nvGrpSpPr>
            <p:cNvPr id="108" name="Group 122"/>
            <p:cNvGrpSpPr>
              <a:grpSpLocks/>
            </p:cNvGrpSpPr>
            <p:nvPr/>
          </p:nvGrpSpPr>
          <p:grpSpPr bwMode="auto">
            <a:xfrm>
              <a:off x="4241" y="3113"/>
              <a:ext cx="738" cy="318"/>
              <a:chOff x="0" y="499"/>
              <a:chExt cx="738" cy="499"/>
            </a:xfrm>
          </p:grpSpPr>
          <p:sp>
            <p:nvSpPr>
              <p:cNvPr id="112" name="Rectangle 123"/>
              <p:cNvSpPr>
                <a:spLocks noChangeArrowheads="1"/>
              </p:cNvSpPr>
              <p:nvPr/>
            </p:nvSpPr>
            <p:spPr bwMode="auto">
              <a:xfrm>
                <a:off x="43" y="499"/>
                <a:ext cx="652"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13" name="Rectangle 124"/>
              <p:cNvSpPr>
                <a:spLocks noChangeArrowheads="1"/>
              </p:cNvSpPr>
              <p:nvPr/>
            </p:nvSpPr>
            <p:spPr bwMode="auto">
              <a:xfrm>
                <a:off x="0" y="499"/>
                <a:ext cx="738"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09" name="Group 125"/>
            <p:cNvGrpSpPr>
              <a:grpSpLocks/>
            </p:cNvGrpSpPr>
            <p:nvPr/>
          </p:nvGrpSpPr>
          <p:grpSpPr bwMode="auto">
            <a:xfrm>
              <a:off x="4244" y="3434"/>
              <a:ext cx="738" cy="319"/>
              <a:chOff x="0" y="998"/>
              <a:chExt cx="738" cy="499"/>
            </a:xfrm>
          </p:grpSpPr>
          <p:sp>
            <p:nvSpPr>
              <p:cNvPr id="110" name="Rectangle 126"/>
              <p:cNvSpPr>
                <a:spLocks noChangeArrowheads="1"/>
              </p:cNvSpPr>
              <p:nvPr/>
            </p:nvSpPr>
            <p:spPr bwMode="auto">
              <a:xfrm>
                <a:off x="43" y="998"/>
                <a:ext cx="652"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11" name="Rectangle 127"/>
              <p:cNvSpPr>
                <a:spLocks noChangeArrowheads="1"/>
              </p:cNvSpPr>
              <p:nvPr/>
            </p:nvSpPr>
            <p:spPr bwMode="auto">
              <a:xfrm>
                <a:off x="0" y="998"/>
                <a:ext cx="738"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sp>
        <p:nvSpPr>
          <p:cNvPr id="114" name="Rectangle 129"/>
          <p:cNvSpPr>
            <a:spLocks noChangeArrowheads="1"/>
          </p:cNvSpPr>
          <p:nvPr/>
        </p:nvSpPr>
        <p:spPr bwMode="auto">
          <a:xfrm>
            <a:off x="468313" y="3213100"/>
            <a:ext cx="914400" cy="914400"/>
          </a:xfrm>
          <a:prstGeom prst="rect">
            <a:avLst/>
          </a:prstGeom>
          <a:noFill/>
          <a:ln w="9525">
            <a:noFill/>
            <a:miter lim="800000"/>
            <a:headEnd/>
            <a:tailEnd/>
          </a:ln>
        </p:spPr>
        <p:txBody>
          <a:bodyPr wrap="none" lIns="90000" tIns="46800" rIns="90000" bIns="46800" anchor="ctr"/>
          <a:lstStyle/>
          <a:p>
            <a:pPr algn="ctr"/>
            <a:r>
              <a:rPr lang="en-US" altLang="zh-CN" sz="3200" i="1">
                <a:latin typeface="Calibri" pitchFamily="34" charset="0"/>
              </a:rPr>
              <a:t>R</a:t>
            </a:r>
          </a:p>
        </p:txBody>
      </p:sp>
      <p:sp>
        <p:nvSpPr>
          <p:cNvPr id="115" name="Rectangle 130"/>
          <p:cNvSpPr>
            <a:spLocks noChangeArrowheads="1"/>
          </p:cNvSpPr>
          <p:nvPr/>
        </p:nvSpPr>
        <p:spPr bwMode="auto">
          <a:xfrm>
            <a:off x="4787900" y="2492375"/>
            <a:ext cx="914400" cy="914400"/>
          </a:xfrm>
          <a:prstGeom prst="rect">
            <a:avLst/>
          </a:prstGeom>
          <a:noFill/>
          <a:ln w="9525">
            <a:noFill/>
            <a:miter lim="800000"/>
            <a:headEnd/>
            <a:tailEnd/>
          </a:ln>
        </p:spPr>
        <p:txBody>
          <a:bodyPr wrap="none" lIns="90000" tIns="46800" rIns="90000" bIns="46800" anchor="ctr"/>
          <a:lstStyle/>
          <a:p>
            <a:pPr algn="ctr"/>
            <a:r>
              <a:rPr lang="en-US" altLang="zh-CN" sz="3200" i="1">
                <a:latin typeface="Calibri" pitchFamily="34" charset="0"/>
              </a:rPr>
              <a:t>S</a:t>
            </a:r>
          </a:p>
        </p:txBody>
      </p:sp>
      <p:sp>
        <p:nvSpPr>
          <p:cNvPr id="116" name="Rectangle 164"/>
          <p:cNvSpPr>
            <a:spLocks noChangeArrowheads="1"/>
          </p:cNvSpPr>
          <p:nvPr/>
        </p:nvSpPr>
        <p:spPr bwMode="auto">
          <a:xfrm>
            <a:off x="5364163" y="5084763"/>
            <a:ext cx="731837" cy="366712"/>
          </a:xfrm>
          <a:prstGeom prst="rect">
            <a:avLst/>
          </a:prstGeom>
          <a:noFill/>
          <a:ln w="9525">
            <a:noFill/>
            <a:miter lim="800000"/>
            <a:headEnd/>
            <a:tailEnd/>
          </a:ln>
          <a:effectLst/>
        </p:spPr>
        <p:txBody>
          <a:bodyPr wrap="none">
            <a:spAutoFit/>
          </a:bodyPr>
          <a:lstStyle/>
          <a:p>
            <a:r>
              <a:rPr lang="en-US" altLang="zh-CN" b="1" i="1" dirty="0"/>
              <a:t>R</a:t>
            </a:r>
            <a:r>
              <a:rPr lang="en-US" altLang="zh-CN" b="1" dirty="0"/>
              <a:t>÷</a:t>
            </a:r>
            <a:r>
              <a:rPr lang="en-US" altLang="zh-CN" b="1" i="1" dirty="0"/>
              <a:t>S</a:t>
            </a:r>
          </a:p>
        </p:txBody>
      </p:sp>
      <p:grpSp>
        <p:nvGrpSpPr>
          <p:cNvPr id="117" name="Group 78"/>
          <p:cNvGrpSpPr>
            <a:grpSpLocks/>
          </p:cNvGrpSpPr>
          <p:nvPr/>
        </p:nvGrpSpPr>
        <p:grpSpPr bwMode="auto">
          <a:xfrm>
            <a:off x="5494241" y="2173565"/>
            <a:ext cx="2286000" cy="1925637"/>
            <a:chOff x="-3" y="-3"/>
            <a:chExt cx="1068" cy="2635"/>
          </a:xfrm>
        </p:grpSpPr>
        <p:grpSp>
          <p:nvGrpSpPr>
            <p:cNvPr id="118" name="Group 79"/>
            <p:cNvGrpSpPr>
              <a:grpSpLocks/>
            </p:cNvGrpSpPr>
            <p:nvPr/>
          </p:nvGrpSpPr>
          <p:grpSpPr bwMode="auto">
            <a:xfrm>
              <a:off x="0" y="0"/>
              <a:ext cx="1062" cy="2629"/>
              <a:chOff x="0" y="0"/>
              <a:chExt cx="1062" cy="2629"/>
            </a:xfrm>
          </p:grpSpPr>
          <p:grpSp>
            <p:nvGrpSpPr>
              <p:cNvPr id="120" name="Group 80"/>
              <p:cNvGrpSpPr>
                <a:grpSpLocks/>
              </p:cNvGrpSpPr>
              <p:nvPr/>
            </p:nvGrpSpPr>
            <p:grpSpPr bwMode="auto">
              <a:xfrm>
                <a:off x="0" y="0"/>
                <a:ext cx="342" cy="499"/>
                <a:chOff x="0" y="0"/>
                <a:chExt cx="342" cy="499"/>
              </a:xfrm>
            </p:grpSpPr>
            <p:sp>
              <p:nvSpPr>
                <p:cNvPr id="154" name="Rectangle 81"/>
                <p:cNvSpPr>
                  <a:spLocks noChangeArrowheads="1"/>
                </p:cNvSpPr>
                <p:nvPr/>
              </p:nvSpPr>
              <p:spPr bwMode="auto">
                <a:xfrm>
                  <a:off x="43" y="0"/>
                  <a:ext cx="256" cy="499"/>
                </a:xfrm>
                <a:prstGeom prst="rect">
                  <a:avLst/>
                </a:prstGeom>
                <a:noFill/>
                <a:ln w="9525">
                  <a:noFill/>
                  <a:miter lim="800000"/>
                  <a:headEnd/>
                  <a:tailEnd/>
                </a:ln>
              </p:spPr>
              <p:txBody>
                <a:bodyPr lIns="90000" tIns="46800" rIns="90000" bIns="46800"/>
                <a:lstStyle/>
                <a:p>
                  <a:pPr algn="ctr"/>
                  <a:r>
                    <a:rPr lang="en-US" altLang="zh-CN" sz="2200" b="1" i="1" dirty="0">
                      <a:latin typeface="Calibri" pitchFamily="34" charset="0"/>
                    </a:rPr>
                    <a:t>B</a:t>
                  </a:r>
                  <a:endParaRPr lang="en-US" altLang="zh-CN" sz="1000" b="1" dirty="0">
                    <a:latin typeface="Calibri" pitchFamily="34" charset="0"/>
                  </a:endParaRPr>
                </a:p>
                <a:p>
                  <a:pPr algn="ctr" eaLnBrk="0" hangingPunct="0"/>
                  <a:endParaRPr lang="en-US" altLang="zh-CN" b="1" dirty="0">
                    <a:latin typeface="Calibri" pitchFamily="34" charset="0"/>
                  </a:endParaRPr>
                </a:p>
              </p:txBody>
            </p:sp>
            <p:sp>
              <p:nvSpPr>
                <p:cNvPr id="155" name="Rectangle 82"/>
                <p:cNvSpPr>
                  <a:spLocks noChangeArrowheads="1"/>
                </p:cNvSpPr>
                <p:nvPr/>
              </p:nvSpPr>
              <p:spPr bwMode="auto">
                <a:xfrm>
                  <a:off x="0" y="0"/>
                  <a:ext cx="342"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21" name="Group 83"/>
              <p:cNvGrpSpPr>
                <a:grpSpLocks/>
              </p:cNvGrpSpPr>
              <p:nvPr/>
            </p:nvGrpSpPr>
            <p:grpSpPr bwMode="auto">
              <a:xfrm>
                <a:off x="342" y="0"/>
                <a:ext cx="360" cy="499"/>
                <a:chOff x="342" y="0"/>
                <a:chExt cx="360" cy="499"/>
              </a:xfrm>
            </p:grpSpPr>
            <p:sp>
              <p:nvSpPr>
                <p:cNvPr id="152" name="Rectangle 84"/>
                <p:cNvSpPr>
                  <a:spLocks noChangeArrowheads="1"/>
                </p:cNvSpPr>
                <p:nvPr/>
              </p:nvSpPr>
              <p:spPr bwMode="auto">
                <a:xfrm>
                  <a:off x="385" y="0"/>
                  <a:ext cx="274"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53" name="Rectangle 85"/>
                <p:cNvSpPr>
                  <a:spLocks noChangeArrowheads="1"/>
                </p:cNvSpPr>
                <p:nvPr/>
              </p:nvSpPr>
              <p:spPr bwMode="auto">
                <a:xfrm>
                  <a:off x="342" y="0"/>
                  <a:ext cx="360"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22" name="Group 86"/>
              <p:cNvGrpSpPr>
                <a:grpSpLocks/>
              </p:cNvGrpSpPr>
              <p:nvPr/>
            </p:nvGrpSpPr>
            <p:grpSpPr bwMode="auto">
              <a:xfrm>
                <a:off x="702" y="0"/>
                <a:ext cx="360" cy="499"/>
                <a:chOff x="702" y="0"/>
                <a:chExt cx="360" cy="499"/>
              </a:xfrm>
            </p:grpSpPr>
            <p:sp>
              <p:nvSpPr>
                <p:cNvPr id="150" name="Rectangle 87"/>
                <p:cNvSpPr>
                  <a:spLocks noChangeArrowheads="1"/>
                </p:cNvSpPr>
                <p:nvPr/>
              </p:nvSpPr>
              <p:spPr bwMode="auto">
                <a:xfrm>
                  <a:off x="745" y="0"/>
                  <a:ext cx="274"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D</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51" name="Rectangle 88"/>
                <p:cNvSpPr>
                  <a:spLocks noChangeArrowheads="1"/>
                </p:cNvSpPr>
                <p:nvPr/>
              </p:nvSpPr>
              <p:spPr bwMode="auto">
                <a:xfrm>
                  <a:off x="702" y="0"/>
                  <a:ext cx="360"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23" name="Group 89"/>
              <p:cNvGrpSpPr>
                <a:grpSpLocks/>
              </p:cNvGrpSpPr>
              <p:nvPr/>
            </p:nvGrpSpPr>
            <p:grpSpPr bwMode="auto">
              <a:xfrm>
                <a:off x="0" y="499"/>
                <a:ext cx="342" cy="710"/>
                <a:chOff x="0" y="499"/>
                <a:chExt cx="342" cy="710"/>
              </a:xfrm>
            </p:grpSpPr>
            <p:sp>
              <p:nvSpPr>
                <p:cNvPr id="148" name="Rectangle 90"/>
                <p:cNvSpPr>
                  <a:spLocks noChangeArrowheads="1"/>
                </p:cNvSpPr>
                <p:nvPr/>
              </p:nvSpPr>
              <p:spPr bwMode="auto">
                <a:xfrm>
                  <a:off x="43" y="499"/>
                  <a:ext cx="256"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49" name="Rectangle 91"/>
                <p:cNvSpPr>
                  <a:spLocks noChangeArrowheads="1"/>
                </p:cNvSpPr>
                <p:nvPr/>
              </p:nvSpPr>
              <p:spPr bwMode="auto">
                <a:xfrm>
                  <a:off x="0" y="499"/>
                  <a:ext cx="342"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24" name="Group 92"/>
              <p:cNvGrpSpPr>
                <a:grpSpLocks/>
              </p:cNvGrpSpPr>
              <p:nvPr/>
            </p:nvGrpSpPr>
            <p:grpSpPr bwMode="auto">
              <a:xfrm>
                <a:off x="342" y="499"/>
                <a:ext cx="360" cy="710"/>
                <a:chOff x="342" y="499"/>
                <a:chExt cx="360" cy="710"/>
              </a:xfrm>
            </p:grpSpPr>
            <p:sp>
              <p:nvSpPr>
                <p:cNvPr id="146" name="Rectangle 93"/>
                <p:cNvSpPr>
                  <a:spLocks noChangeArrowheads="1"/>
                </p:cNvSpPr>
                <p:nvPr/>
              </p:nvSpPr>
              <p:spPr bwMode="auto">
                <a:xfrm>
                  <a:off x="385" y="49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47" name="Rectangle 94"/>
                <p:cNvSpPr>
                  <a:spLocks noChangeArrowheads="1"/>
                </p:cNvSpPr>
                <p:nvPr/>
              </p:nvSpPr>
              <p:spPr bwMode="auto">
                <a:xfrm>
                  <a:off x="342" y="49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25" name="Group 95"/>
              <p:cNvGrpSpPr>
                <a:grpSpLocks/>
              </p:cNvGrpSpPr>
              <p:nvPr/>
            </p:nvGrpSpPr>
            <p:grpSpPr bwMode="auto">
              <a:xfrm>
                <a:off x="702" y="499"/>
                <a:ext cx="360" cy="710"/>
                <a:chOff x="702" y="499"/>
                <a:chExt cx="360" cy="710"/>
              </a:xfrm>
            </p:grpSpPr>
            <p:sp>
              <p:nvSpPr>
                <p:cNvPr id="144" name="Rectangle 96"/>
                <p:cNvSpPr>
                  <a:spLocks noChangeArrowheads="1"/>
                </p:cNvSpPr>
                <p:nvPr/>
              </p:nvSpPr>
              <p:spPr bwMode="auto">
                <a:xfrm>
                  <a:off x="745" y="49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d</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45" name="Rectangle 97"/>
                <p:cNvSpPr>
                  <a:spLocks noChangeArrowheads="1"/>
                </p:cNvSpPr>
                <p:nvPr/>
              </p:nvSpPr>
              <p:spPr bwMode="auto">
                <a:xfrm>
                  <a:off x="702" y="49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26" name="Group 98"/>
              <p:cNvGrpSpPr>
                <a:grpSpLocks/>
              </p:cNvGrpSpPr>
              <p:nvPr/>
            </p:nvGrpSpPr>
            <p:grpSpPr bwMode="auto">
              <a:xfrm>
                <a:off x="0" y="1209"/>
                <a:ext cx="342" cy="710"/>
                <a:chOff x="0" y="1209"/>
                <a:chExt cx="342" cy="710"/>
              </a:xfrm>
            </p:grpSpPr>
            <p:sp>
              <p:nvSpPr>
                <p:cNvPr id="142" name="Rectangle 99"/>
                <p:cNvSpPr>
                  <a:spLocks noChangeArrowheads="1"/>
                </p:cNvSpPr>
                <p:nvPr/>
              </p:nvSpPr>
              <p:spPr bwMode="auto">
                <a:xfrm>
                  <a:off x="43" y="1209"/>
                  <a:ext cx="256"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43" name="Rectangle 100"/>
                <p:cNvSpPr>
                  <a:spLocks noChangeArrowheads="1"/>
                </p:cNvSpPr>
                <p:nvPr/>
              </p:nvSpPr>
              <p:spPr bwMode="auto">
                <a:xfrm>
                  <a:off x="0" y="1209"/>
                  <a:ext cx="342"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27" name="Group 101"/>
              <p:cNvGrpSpPr>
                <a:grpSpLocks/>
              </p:cNvGrpSpPr>
              <p:nvPr/>
            </p:nvGrpSpPr>
            <p:grpSpPr bwMode="auto">
              <a:xfrm>
                <a:off x="342" y="1209"/>
                <a:ext cx="360" cy="710"/>
                <a:chOff x="342" y="1209"/>
                <a:chExt cx="360" cy="710"/>
              </a:xfrm>
            </p:grpSpPr>
            <p:sp>
              <p:nvSpPr>
                <p:cNvPr id="140" name="Rectangle 102"/>
                <p:cNvSpPr>
                  <a:spLocks noChangeArrowheads="1"/>
                </p:cNvSpPr>
                <p:nvPr/>
              </p:nvSpPr>
              <p:spPr bwMode="auto">
                <a:xfrm>
                  <a:off x="385" y="120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41" name="Rectangle 103"/>
                <p:cNvSpPr>
                  <a:spLocks noChangeArrowheads="1"/>
                </p:cNvSpPr>
                <p:nvPr/>
              </p:nvSpPr>
              <p:spPr bwMode="auto">
                <a:xfrm>
                  <a:off x="342" y="120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28" name="Group 104"/>
              <p:cNvGrpSpPr>
                <a:grpSpLocks/>
              </p:cNvGrpSpPr>
              <p:nvPr/>
            </p:nvGrpSpPr>
            <p:grpSpPr bwMode="auto">
              <a:xfrm>
                <a:off x="702" y="1209"/>
                <a:ext cx="360" cy="710"/>
                <a:chOff x="702" y="1209"/>
                <a:chExt cx="360" cy="710"/>
              </a:xfrm>
            </p:grpSpPr>
            <p:sp>
              <p:nvSpPr>
                <p:cNvPr id="138" name="Rectangle 105"/>
                <p:cNvSpPr>
                  <a:spLocks noChangeArrowheads="1"/>
                </p:cNvSpPr>
                <p:nvPr/>
              </p:nvSpPr>
              <p:spPr bwMode="auto">
                <a:xfrm>
                  <a:off x="745" y="120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d</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39" name="Rectangle 106"/>
                <p:cNvSpPr>
                  <a:spLocks noChangeArrowheads="1"/>
                </p:cNvSpPr>
                <p:nvPr/>
              </p:nvSpPr>
              <p:spPr bwMode="auto">
                <a:xfrm>
                  <a:off x="702" y="120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29" name="Group 107"/>
              <p:cNvGrpSpPr>
                <a:grpSpLocks/>
              </p:cNvGrpSpPr>
              <p:nvPr/>
            </p:nvGrpSpPr>
            <p:grpSpPr bwMode="auto">
              <a:xfrm>
                <a:off x="0" y="1919"/>
                <a:ext cx="342" cy="710"/>
                <a:chOff x="0" y="1919"/>
                <a:chExt cx="342" cy="710"/>
              </a:xfrm>
            </p:grpSpPr>
            <p:sp>
              <p:nvSpPr>
                <p:cNvPr id="136" name="Rectangle 108"/>
                <p:cNvSpPr>
                  <a:spLocks noChangeArrowheads="1"/>
                </p:cNvSpPr>
                <p:nvPr/>
              </p:nvSpPr>
              <p:spPr bwMode="auto">
                <a:xfrm>
                  <a:off x="43" y="1919"/>
                  <a:ext cx="256"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2</a:t>
                  </a:r>
                  <a:endParaRPr lang="en-US" altLang="zh-CN" sz="700" b="1" i="1">
                    <a:latin typeface="Calibri" pitchFamily="34" charset="0"/>
                  </a:endParaRPr>
                </a:p>
                <a:p>
                  <a:pPr algn="ctr" eaLnBrk="0" hangingPunct="0"/>
                  <a:endParaRPr lang="en-US" altLang="zh-CN" b="1">
                    <a:latin typeface="Calibri" pitchFamily="34" charset="0"/>
                  </a:endParaRPr>
                </a:p>
              </p:txBody>
            </p:sp>
            <p:sp>
              <p:nvSpPr>
                <p:cNvPr id="137" name="Rectangle 109"/>
                <p:cNvSpPr>
                  <a:spLocks noChangeArrowheads="1"/>
                </p:cNvSpPr>
                <p:nvPr/>
              </p:nvSpPr>
              <p:spPr bwMode="auto">
                <a:xfrm>
                  <a:off x="0" y="1919"/>
                  <a:ext cx="342"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30" name="Group 110"/>
              <p:cNvGrpSpPr>
                <a:grpSpLocks/>
              </p:cNvGrpSpPr>
              <p:nvPr/>
            </p:nvGrpSpPr>
            <p:grpSpPr bwMode="auto">
              <a:xfrm>
                <a:off x="342" y="1919"/>
                <a:ext cx="360" cy="710"/>
                <a:chOff x="342" y="1919"/>
                <a:chExt cx="360" cy="710"/>
              </a:xfrm>
            </p:grpSpPr>
            <p:sp>
              <p:nvSpPr>
                <p:cNvPr id="134" name="Rectangle 111"/>
                <p:cNvSpPr>
                  <a:spLocks noChangeArrowheads="1"/>
                </p:cNvSpPr>
                <p:nvPr/>
              </p:nvSpPr>
              <p:spPr bwMode="auto">
                <a:xfrm>
                  <a:off x="385" y="191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3</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35" name="Rectangle 112"/>
                <p:cNvSpPr>
                  <a:spLocks noChangeArrowheads="1"/>
                </p:cNvSpPr>
                <p:nvPr/>
              </p:nvSpPr>
              <p:spPr bwMode="auto">
                <a:xfrm>
                  <a:off x="342" y="191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31" name="Group 113"/>
              <p:cNvGrpSpPr>
                <a:grpSpLocks/>
              </p:cNvGrpSpPr>
              <p:nvPr/>
            </p:nvGrpSpPr>
            <p:grpSpPr bwMode="auto">
              <a:xfrm>
                <a:off x="702" y="1919"/>
                <a:ext cx="360" cy="710"/>
                <a:chOff x="702" y="1919"/>
                <a:chExt cx="360" cy="710"/>
              </a:xfrm>
            </p:grpSpPr>
            <p:sp>
              <p:nvSpPr>
                <p:cNvPr id="132" name="Rectangle 114"/>
                <p:cNvSpPr>
                  <a:spLocks noChangeArrowheads="1"/>
                </p:cNvSpPr>
                <p:nvPr/>
              </p:nvSpPr>
              <p:spPr bwMode="auto">
                <a:xfrm>
                  <a:off x="745" y="1919"/>
                  <a:ext cx="274" cy="710"/>
                </a:xfrm>
                <a:prstGeom prst="rect">
                  <a:avLst/>
                </a:prstGeom>
                <a:noFill/>
                <a:ln w="9525">
                  <a:noFill/>
                  <a:miter lim="800000"/>
                  <a:headEnd/>
                  <a:tailEnd/>
                </a:ln>
              </p:spPr>
              <p:txBody>
                <a:bodyPr lIns="90000" tIns="46800" rIns="90000" bIns="46800"/>
                <a:lstStyle/>
                <a:p>
                  <a:pPr algn="ctr"/>
                  <a:r>
                    <a:rPr lang="en-US" altLang="zh-CN" sz="2200" b="1" i="1" dirty="0">
                      <a:latin typeface="Calibri" pitchFamily="34" charset="0"/>
                    </a:rPr>
                    <a:t>d</a:t>
                  </a:r>
                  <a:r>
                    <a:rPr lang="en-US" altLang="zh-CN" sz="2200" b="1" baseline="-30000" dirty="0">
                      <a:latin typeface="Calibri" pitchFamily="34" charset="0"/>
                    </a:rPr>
                    <a:t>2</a:t>
                  </a:r>
                  <a:endParaRPr lang="en-US" altLang="zh-CN" sz="1000" b="1" dirty="0">
                    <a:latin typeface="Calibri" pitchFamily="34" charset="0"/>
                  </a:endParaRPr>
                </a:p>
                <a:p>
                  <a:pPr algn="ctr" eaLnBrk="0" hangingPunct="0"/>
                  <a:endParaRPr lang="en-US" altLang="zh-CN" b="1" dirty="0">
                    <a:latin typeface="Calibri" pitchFamily="34" charset="0"/>
                  </a:endParaRPr>
                </a:p>
              </p:txBody>
            </p:sp>
            <p:sp>
              <p:nvSpPr>
                <p:cNvPr id="133" name="Rectangle 115"/>
                <p:cNvSpPr>
                  <a:spLocks noChangeArrowheads="1"/>
                </p:cNvSpPr>
                <p:nvPr/>
              </p:nvSpPr>
              <p:spPr bwMode="auto">
                <a:xfrm>
                  <a:off x="702" y="191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sp>
          <p:nvSpPr>
            <p:cNvPr id="119" name="Rectangle 116"/>
            <p:cNvSpPr>
              <a:spLocks noChangeArrowheads="1"/>
            </p:cNvSpPr>
            <p:nvPr/>
          </p:nvSpPr>
          <p:spPr bwMode="auto">
            <a:xfrm>
              <a:off x="-3" y="-3"/>
              <a:ext cx="1068" cy="2635"/>
            </a:xfrm>
            <a:prstGeom prst="rect">
              <a:avLst/>
            </a:prstGeom>
            <a:noFill/>
            <a:ln w="11112">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pic>
        <p:nvPicPr>
          <p:cNvPr id="4" name="图片 3"/>
          <p:cNvPicPr>
            <a:picLocks noChangeAspect="1"/>
          </p:cNvPicPr>
          <p:nvPr/>
        </p:nvPicPr>
        <p:blipFill>
          <a:blip r:embed="rId2"/>
          <a:stretch>
            <a:fillRect/>
          </a:stretch>
        </p:blipFill>
        <p:spPr>
          <a:xfrm>
            <a:off x="2381701" y="1040376"/>
            <a:ext cx="4176613" cy="532843"/>
          </a:xfrm>
          <a:prstGeom prst="rect">
            <a:avLst/>
          </a:prstGeom>
          <a:ln w="28575">
            <a:solidFill>
              <a:srgbClr val="FF9933"/>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500" fill="hold"/>
                                        <p:tgtEl>
                                          <p:spTgt spid="107"/>
                                        </p:tgtEl>
                                        <p:attrNameLst>
                                          <p:attrName>ppt_x</p:attrName>
                                        </p:attrNameLst>
                                      </p:cBhvr>
                                      <p:tavLst>
                                        <p:tav tm="0">
                                          <p:val>
                                            <p:strVal val="#ppt_x"/>
                                          </p:val>
                                        </p:tav>
                                        <p:tav tm="100000">
                                          <p:val>
                                            <p:strVal val="#ppt_x"/>
                                          </p:val>
                                        </p:tav>
                                      </p:tavLst>
                                    </p:anim>
                                    <p:anim calcmode="lin" valueType="num">
                                      <p:cBhvr additive="base">
                                        <p:cTn id="8"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952500"/>
            <a:ext cx="5959475" cy="5275263"/>
          </a:xfrm>
          <a:prstGeom prst="rect">
            <a:avLst/>
          </a:prstGeom>
        </p:spPr>
        <p:txBody>
          <a:bodyPr/>
          <a:lstStyle/>
          <a:p>
            <a:pPr lvl="1">
              <a:lnSpc>
                <a:spcPct val="130000"/>
              </a:lnSpc>
            </a:pPr>
            <a:r>
              <a:rPr lang="zh-CN" altLang="en-US" b="1" dirty="0">
                <a:sym typeface="Symbol" pitchFamily="18" charset="2"/>
              </a:rPr>
              <a:t>除法示例</a:t>
            </a:r>
            <a:endParaRPr lang="en-US" altLang="zh-CN" b="1" dirty="0">
              <a:sym typeface="Symbol" pitchFamily="18" charset="2"/>
            </a:endParaRPr>
          </a:p>
          <a:p>
            <a:pPr lvl="2">
              <a:lnSpc>
                <a:spcPct val="130000"/>
              </a:lnSpc>
            </a:pPr>
            <a:r>
              <a:rPr lang="zh-CN" altLang="en-US" b="1" dirty="0">
                <a:sym typeface="Symbol" pitchFamily="18" charset="2"/>
              </a:rPr>
              <a:t>关系</a:t>
            </a:r>
            <a:r>
              <a:rPr lang="en-US" altLang="zh-CN" b="1" dirty="0">
                <a:sym typeface="Symbol" pitchFamily="18" charset="2"/>
              </a:rPr>
              <a:t>R</a:t>
            </a:r>
            <a:r>
              <a:rPr lang="zh-CN" altLang="en-US" b="1" dirty="0">
                <a:sym typeface="Symbol" pitchFamily="18" charset="2"/>
              </a:rPr>
              <a:t>中，</a:t>
            </a:r>
            <a:r>
              <a:rPr lang="en-US" altLang="zh-CN" b="1" dirty="0">
                <a:sym typeface="Symbol" pitchFamily="18" charset="2"/>
              </a:rPr>
              <a:t>A</a:t>
            </a:r>
            <a:r>
              <a:rPr lang="zh-CN" altLang="en-US" b="1" dirty="0">
                <a:sym typeface="Symbol" pitchFamily="18" charset="2"/>
              </a:rPr>
              <a:t>可以取四个值</a:t>
            </a:r>
            <a:r>
              <a:rPr lang="en-US" altLang="zh-CN" b="1" dirty="0">
                <a:sym typeface="Symbol" pitchFamily="18" charset="2"/>
              </a:rPr>
              <a:t>{a1,a2,a3,a4}</a:t>
            </a:r>
          </a:p>
          <a:p>
            <a:pPr lvl="2">
              <a:lnSpc>
                <a:spcPct val="130000"/>
              </a:lnSpc>
              <a:buNone/>
            </a:pPr>
            <a:r>
              <a:rPr lang="en-US" altLang="zh-CN" b="1" dirty="0">
                <a:sym typeface="Symbol" pitchFamily="18" charset="2"/>
              </a:rPr>
              <a:t>  a1</a:t>
            </a:r>
            <a:r>
              <a:rPr lang="zh-CN" altLang="en-US" b="1" dirty="0">
                <a:sym typeface="Symbol" pitchFamily="18" charset="2"/>
              </a:rPr>
              <a:t>的象集为 </a:t>
            </a:r>
            <a:r>
              <a:rPr lang="en-US" altLang="zh-CN" b="1" dirty="0">
                <a:sym typeface="Symbol" pitchFamily="18" charset="2"/>
              </a:rPr>
              <a:t>{(b1,c2)</a:t>
            </a:r>
            <a:r>
              <a:rPr lang="zh-CN" altLang="en-US" b="1" dirty="0">
                <a:sym typeface="Symbol" pitchFamily="18" charset="2"/>
              </a:rPr>
              <a:t>，</a:t>
            </a:r>
            <a:r>
              <a:rPr lang="en-US" altLang="zh-CN" b="1" dirty="0">
                <a:sym typeface="Symbol" pitchFamily="18" charset="2"/>
              </a:rPr>
              <a:t>(b2,c3)</a:t>
            </a:r>
            <a:r>
              <a:rPr lang="zh-CN" altLang="en-US" b="1" dirty="0">
                <a:sym typeface="Symbol" pitchFamily="18" charset="2"/>
              </a:rPr>
              <a:t>，</a:t>
            </a:r>
            <a:r>
              <a:rPr lang="en-US" altLang="zh-CN" b="1" dirty="0">
                <a:sym typeface="Symbol" pitchFamily="18" charset="2"/>
              </a:rPr>
              <a:t>(b2,c1)}</a:t>
            </a:r>
          </a:p>
          <a:p>
            <a:pPr lvl="2">
              <a:lnSpc>
                <a:spcPct val="130000"/>
              </a:lnSpc>
              <a:buNone/>
            </a:pPr>
            <a:r>
              <a:rPr lang="zh-CN" altLang="en-US" b="1" dirty="0">
                <a:sym typeface="Symbol" pitchFamily="18" charset="2"/>
              </a:rPr>
              <a:t>　</a:t>
            </a:r>
            <a:r>
              <a:rPr lang="en-US" altLang="zh-CN" b="1" dirty="0">
                <a:sym typeface="Symbol" pitchFamily="18" charset="2"/>
              </a:rPr>
              <a:t>a2</a:t>
            </a:r>
            <a:r>
              <a:rPr lang="zh-CN" altLang="en-US" b="1" dirty="0">
                <a:sym typeface="Symbol" pitchFamily="18" charset="2"/>
              </a:rPr>
              <a:t>的象集为 </a:t>
            </a:r>
            <a:r>
              <a:rPr lang="en-US" altLang="zh-CN" b="1" dirty="0">
                <a:sym typeface="Symbol" pitchFamily="18" charset="2"/>
              </a:rPr>
              <a:t>{(b3,c7)</a:t>
            </a:r>
            <a:r>
              <a:rPr lang="zh-CN" altLang="en-US" b="1" dirty="0">
                <a:sym typeface="Symbol" pitchFamily="18" charset="2"/>
              </a:rPr>
              <a:t>，</a:t>
            </a:r>
            <a:r>
              <a:rPr lang="en-US" altLang="zh-CN" b="1" dirty="0">
                <a:sym typeface="Symbol" pitchFamily="18" charset="2"/>
              </a:rPr>
              <a:t>(b2,c3)}</a:t>
            </a:r>
          </a:p>
          <a:p>
            <a:pPr lvl="2">
              <a:lnSpc>
                <a:spcPct val="130000"/>
              </a:lnSpc>
              <a:buNone/>
            </a:pPr>
            <a:r>
              <a:rPr lang="zh-CN" altLang="en-US" b="1" dirty="0">
                <a:sym typeface="Symbol" pitchFamily="18" charset="2"/>
              </a:rPr>
              <a:t>　</a:t>
            </a:r>
            <a:r>
              <a:rPr lang="en-US" altLang="zh-CN" b="1" dirty="0">
                <a:sym typeface="Symbol" pitchFamily="18" charset="2"/>
              </a:rPr>
              <a:t>a3</a:t>
            </a:r>
            <a:r>
              <a:rPr lang="zh-CN" altLang="en-US" b="1" dirty="0">
                <a:sym typeface="Symbol" pitchFamily="18" charset="2"/>
              </a:rPr>
              <a:t>的象集为 </a:t>
            </a:r>
            <a:r>
              <a:rPr lang="en-US" altLang="zh-CN" b="1" dirty="0">
                <a:sym typeface="Symbol" pitchFamily="18" charset="2"/>
              </a:rPr>
              <a:t>{(b4,c6)}</a:t>
            </a:r>
          </a:p>
          <a:p>
            <a:pPr lvl="2">
              <a:lnSpc>
                <a:spcPct val="130000"/>
              </a:lnSpc>
              <a:buNone/>
            </a:pPr>
            <a:r>
              <a:rPr lang="zh-CN" altLang="en-US" b="1" dirty="0">
                <a:sym typeface="Symbol" pitchFamily="18" charset="2"/>
              </a:rPr>
              <a:t>　</a:t>
            </a:r>
            <a:r>
              <a:rPr lang="en-US" altLang="zh-CN" b="1" dirty="0">
                <a:sym typeface="Symbol" pitchFamily="18" charset="2"/>
              </a:rPr>
              <a:t>a4</a:t>
            </a:r>
            <a:r>
              <a:rPr lang="zh-CN" altLang="en-US" b="1" dirty="0">
                <a:sym typeface="Symbol" pitchFamily="18" charset="2"/>
              </a:rPr>
              <a:t>的象集为 </a:t>
            </a:r>
            <a:r>
              <a:rPr lang="en-US" altLang="zh-CN" b="1" dirty="0">
                <a:sym typeface="Symbol" pitchFamily="18" charset="2"/>
              </a:rPr>
              <a:t>{(b6,c6)}</a:t>
            </a:r>
          </a:p>
          <a:p>
            <a:pPr lvl="2">
              <a:lnSpc>
                <a:spcPct val="130000"/>
              </a:lnSpc>
            </a:pPr>
            <a:r>
              <a:rPr lang="en-US" altLang="zh-CN" b="1" dirty="0">
                <a:sym typeface="Symbol" pitchFamily="18" charset="2"/>
              </a:rPr>
              <a:t>S</a:t>
            </a:r>
            <a:r>
              <a:rPr lang="zh-CN" altLang="en-US" b="1" dirty="0">
                <a:sym typeface="Symbol" pitchFamily="18" charset="2"/>
              </a:rPr>
              <a:t>在</a:t>
            </a:r>
            <a:r>
              <a:rPr lang="en-US" altLang="zh-CN" b="1" dirty="0">
                <a:sym typeface="Symbol" pitchFamily="18" charset="2"/>
              </a:rPr>
              <a:t>(B</a:t>
            </a:r>
            <a:r>
              <a:rPr lang="zh-CN" altLang="en-US" b="1" dirty="0">
                <a:sym typeface="Symbol" pitchFamily="18" charset="2"/>
              </a:rPr>
              <a:t>，</a:t>
            </a:r>
            <a:r>
              <a:rPr lang="en-US" altLang="zh-CN" b="1" dirty="0">
                <a:sym typeface="Symbol" pitchFamily="18" charset="2"/>
              </a:rPr>
              <a:t>C)</a:t>
            </a:r>
            <a:r>
              <a:rPr lang="zh-CN" altLang="en-US" b="1" dirty="0">
                <a:sym typeface="Symbol" pitchFamily="18" charset="2"/>
              </a:rPr>
              <a:t>上的投影为：</a:t>
            </a:r>
          </a:p>
          <a:p>
            <a:pPr lvl="2">
              <a:lnSpc>
                <a:spcPct val="130000"/>
              </a:lnSpc>
              <a:buFont typeface="Wingdings" pitchFamily="2" charset="2"/>
              <a:buNone/>
            </a:pPr>
            <a:r>
              <a:rPr lang="zh-CN" altLang="en-US" b="1" dirty="0">
                <a:sym typeface="Symbol" pitchFamily="18" charset="2"/>
              </a:rPr>
              <a:t>   </a:t>
            </a:r>
            <a:r>
              <a:rPr lang="en-US" altLang="zh-CN" b="1" dirty="0">
                <a:sym typeface="Symbol" pitchFamily="18" charset="2"/>
              </a:rPr>
              <a:t>{(b1,c2)</a:t>
            </a:r>
            <a:r>
              <a:rPr lang="zh-CN" altLang="en-US" b="1" dirty="0">
                <a:sym typeface="Symbol" pitchFamily="18" charset="2"/>
              </a:rPr>
              <a:t>，</a:t>
            </a:r>
            <a:r>
              <a:rPr lang="en-US" altLang="zh-CN" b="1" dirty="0">
                <a:sym typeface="Symbol" pitchFamily="18" charset="2"/>
              </a:rPr>
              <a:t>(b2,c1)</a:t>
            </a:r>
            <a:r>
              <a:rPr lang="zh-CN" altLang="en-US" b="1" dirty="0">
                <a:sym typeface="Symbol" pitchFamily="18" charset="2"/>
              </a:rPr>
              <a:t>，</a:t>
            </a:r>
            <a:r>
              <a:rPr lang="en-US" altLang="zh-CN" b="1" dirty="0">
                <a:sym typeface="Symbol" pitchFamily="18" charset="2"/>
              </a:rPr>
              <a:t>(b2,c3) }</a:t>
            </a:r>
          </a:p>
          <a:p>
            <a:pPr lvl="2">
              <a:lnSpc>
                <a:spcPct val="130000"/>
              </a:lnSpc>
            </a:pPr>
            <a:r>
              <a:rPr lang="zh-CN" altLang="en-US" b="1" dirty="0">
                <a:solidFill>
                  <a:srgbClr val="FF0000"/>
                </a:solidFill>
                <a:sym typeface="Symbol" pitchFamily="18" charset="2"/>
              </a:rPr>
              <a:t>只有</a:t>
            </a:r>
            <a:r>
              <a:rPr lang="en-US" altLang="zh-CN" b="1" dirty="0">
                <a:solidFill>
                  <a:srgbClr val="FF0000"/>
                </a:solidFill>
                <a:sym typeface="Symbol" pitchFamily="18" charset="2"/>
              </a:rPr>
              <a:t>a1</a:t>
            </a:r>
            <a:r>
              <a:rPr lang="zh-CN" altLang="en-US" b="1" dirty="0">
                <a:solidFill>
                  <a:srgbClr val="FF0000"/>
                </a:solidFill>
                <a:sym typeface="Symbol" pitchFamily="18" charset="2"/>
              </a:rPr>
              <a:t>的象集包含了</a:t>
            </a:r>
            <a:r>
              <a:rPr lang="en-US" altLang="zh-CN" b="1" dirty="0">
                <a:solidFill>
                  <a:srgbClr val="FF0000"/>
                </a:solidFill>
                <a:sym typeface="Symbol" pitchFamily="18" charset="2"/>
              </a:rPr>
              <a:t>S</a:t>
            </a:r>
            <a:r>
              <a:rPr lang="zh-CN" altLang="en-US" b="1" dirty="0">
                <a:solidFill>
                  <a:srgbClr val="FF0000"/>
                </a:solidFill>
                <a:sym typeface="Symbol" pitchFamily="18" charset="2"/>
              </a:rPr>
              <a:t>在</a:t>
            </a:r>
            <a:r>
              <a:rPr lang="en-US" altLang="zh-CN" b="1" dirty="0">
                <a:solidFill>
                  <a:srgbClr val="FF0000"/>
                </a:solidFill>
                <a:sym typeface="Symbol" pitchFamily="18" charset="2"/>
              </a:rPr>
              <a:t>(B,C)</a:t>
            </a:r>
            <a:r>
              <a:rPr lang="zh-CN" altLang="en-US" b="1" dirty="0">
                <a:solidFill>
                  <a:srgbClr val="FF0000"/>
                </a:solidFill>
                <a:sym typeface="Symbol" pitchFamily="18" charset="2"/>
              </a:rPr>
              <a:t>属性组上的投影</a:t>
            </a:r>
            <a:endParaRPr lang="en-US" altLang="zh-CN" b="1" dirty="0">
              <a:solidFill>
                <a:srgbClr val="FF0000"/>
              </a:solidFill>
              <a:sym typeface="Symbol" pitchFamily="18" charset="2"/>
            </a:endParaRPr>
          </a:p>
          <a:p>
            <a:pPr lvl="2">
              <a:lnSpc>
                <a:spcPct val="130000"/>
              </a:lnSpc>
            </a:pPr>
            <a:r>
              <a:rPr lang="zh-CN" altLang="en-US" b="1" dirty="0">
                <a:sym typeface="Symbol" pitchFamily="18" charset="2"/>
              </a:rPr>
              <a:t>所以：</a:t>
            </a:r>
            <a:r>
              <a:rPr lang="en-US" altLang="zh-CN" b="1" dirty="0">
                <a:sym typeface="Symbol" pitchFamily="18" charset="2"/>
              </a:rPr>
              <a:t>R÷S ={a1} </a:t>
            </a:r>
            <a:endParaRPr lang="zh-CN" altLang="en-US" b="1" dirty="0">
              <a:sym typeface="Symbol" pitchFamily="18" charset="2"/>
            </a:endParaRPr>
          </a:p>
          <a:p>
            <a:pPr lvl="1"/>
            <a:endParaRPr lang="zh-CN" altLang="en-US" b="1" dirty="0">
              <a:sym typeface="Symbol" pitchFamily="18" charset="2"/>
            </a:endParaRPr>
          </a:p>
          <a:p>
            <a:pPr lvl="1"/>
            <a:endParaRPr lang="en-US" altLang="zh-CN" b="1" dirty="0">
              <a:sym typeface="Symbol" pitchFamily="18" charset="2"/>
            </a:endParaRPr>
          </a:p>
          <a:p>
            <a:pPr lvl="2"/>
            <a:endParaRPr lang="zh-CN" altLang="en-US" b="1" dirty="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除法运算</a:t>
            </a:r>
          </a:p>
        </p:txBody>
      </p:sp>
      <p:grpSp>
        <p:nvGrpSpPr>
          <p:cNvPr id="130" name="Group 136"/>
          <p:cNvGrpSpPr>
            <a:grpSpLocks/>
          </p:cNvGrpSpPr>
          <p:nvPr/>
        </p:nvGrpSpPr>
        <p:grpSpPr bwMode="auto">
          <a:xfrm>
            <a:off x="6156325" y="1115297"/>
            <a:ext cx="2700338" cy="3195638"/>
            <a:chOff x="4059" y="709"/>
            <a:chExt cx="1701" cy="2149"/>
          </a:xfrm>
        </p:grpSpPr>
        <p:grpSp>
          <p:nvGrpSpPr>
            <p:cNvPr id="131" name="Group 3"/>
            <p:cNvGrpSpPr>
              <a:grpSpLocks/>
            </p:cNvGrpSpPr>
            <p:nvPr/>
          </p:nvGrpSpPr>
          <p:grpSpPr bwMode="auto">
            <a:xfrm>
              <a:off x="4377" y="709"/>
              <a:ext cx="1383" cy="2149"/>
              <a:chOff x="-3" y="-3"/>
              <a:chExt cx="1026" cy="5475"/>
            </a:xfrm>
          </p:grpSpPr>
          <p:grpSp>
            <p:nvGrpSpPr>
              <p:cNvPr id="157" name="Group 4"/>
              <p:cNvGrpSpPr>
                <a:grpSpLocks/>
              </p:cNvGrpSpPr>
              <p:nvPr/>
            </p:nvGrpSpPr>
            <p:grpSpPr bwMode="auto">
              <a:xfrm>
                <a:off x="0" y="0"/>
                <a:ext cx="1020" cy="5469"/>
                <a:chOff x="0" y="0"/>
                <a:chExt cx="1020" cy="5469"/>
              </a:xfrm>
            </p:grpSpPr>
            <p:grpSp>
              <p:nvGrpSpPr>
                <p:cNvPr id="159" name="Group 5"/>
                <p:cNvGrpSpPr>
                  <a:grpSpLocks/>
                </p:cNvGrpSpPr>
                <p:nvPr/>
              </p:nvGrpSpPr>
              <p:grpSpPr bwMode="auto">
                <a:xfrm>
                  <a:off x="0" y="0"/>
                  <a:ext cx="300" cy="499"/>
                  <a:chOff x="0" y="0"/>
                  <a:chExt cx="300" cy="499"/>
                </a:xfrm>
              </p:grpSpPr>
              <p:sp>
                <p:nvSpPr>
                  <p:cNvPr id="229" name="Rectangle 6"/>
                  <p:cNvSpPr>
                    <a:spLocks noChangeArrowheads="1"/>
                  </p:cNvSpPr>
                  <p:nvPr/>
                </p:nvSpPr>
                <p:spPr bwMode="auto">
                  <a:xfrm>
                    <a:off x="43" y="0"/>
                    <a:ext cx="214"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30" name="Rectangle 7"/>
                  <p:cNvSpPr>
                    <a:spLocks noChangeArrowheads="1"/>
                  </p:cNvSpPr>
                  <p:nvPr/>
                </p:nvSpPr>
                <p:spPr bwMode="auto">
                  <a:xfrm>
                    <a:off x="0" y="0"/>
                    <a:ext cx="300"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60" name="Group 8"/>
                <p:cNvGrpSpPr>
                  <a:grpSpLocks/>
                </p:cNvGrpSpPr>
                <p:nvPr/>
              </p:nvGrpSpPr>
              <p:grpSpPr bwMode="auto">
                <a:xfrm>
                  <a:off x="300" y="0"/>
                  <a:ext cx="360" cy="499"/>
                  <a:chOff x="300" y="0"/>
                  <a:chExt cx="360" cy="499"/>
                </a:xfrm>
              </p:grpSpPr>
              <p:sp>
                <p:nvSpPr>
                  <p:cNvPr id="227" name="Rectangle 9"/>
                  <p:cNvSpPr>
                    <a:spLocks noChangeArrowheads="1"/>
                  </p:cNvSpPr>
                  <p:nvPr/>
                </p:nvSpPr>
                <p:spPr bwMode="auto">
                  <a:xfrm>
                    <a:off x="343" y="0"/>
                    <a:ext cx="274"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28" name="Rectangle 10"/>
                  <p:cNvSpPr>
                    <a:spLocks noChangeArrowheads="1"/>
                  </p:cNvSpPr>
                  <p:nvPr/>
                </p:nvSpPr>
                <p:spPr bwMode="auto">
                  <a:xfrm>
                    <a:off x="300" y="0"/>
                    <a:ext cx="360"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61" name="Group 11"/>
                <p:cNvGrpSpPr>
                  <a:grpSpLocks/>
                </p:cNvGrpSpPr>
                <p:nvPr/>
              </p:nvGrpSpPr>
              <p:grpSpPr bwMode="auto">
                <a:xfrm>
                  <a:off x="660" y="0"/>
                  <a:ext cx="360" cy="499"/>
                  <a:chOff x="660" y="0"/>
                  <a:chExt cx="360" cy="499"/>
                </a:xfrm>
              </p:grpSpPr>
              <p:sp>
                <p:nvSpPr>
                  <p:cNvPr id="225" name="Rectangle 12"/>
                  <p:cNvSpPr>
                    <a:spLocks noChangeArrowheads="1"/>
                  </p:cNvSpPr>
                  <p:nvPr/>
                </p:nvSpPr>
                <p:spPr bwMode="auto">
                  <a:xfrm>
                    <a:off x="703" y="0"/>
                    <a:ext cx="274"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26" name="Rectangle 13"/>
                  <p:cNvSpPr>
                    <a:spLocks noChangeArrowheads="1"/>
                  </p:cNvSpPr>
                  <p:nvPr/>
                </p:nvSpPr>
                <p:spPr bwMode="auto">
                  <a:xfrm>
                    <a:off x="660" y="0"/>
                    <a:ext cx="360"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62" name="Group 14"/>
                <p:cNvGrpSpPr>
                  <a:grpSpLocks/>
                </p:cNvGrpSpPr>
                <p:nvPr/>
              </p:nvGrpSpPr>
              <p:grpSpPr bwMode="auto">
                <a:xfrm>
                  <a:off x="0" y="499"/>
                  <a:ext cx="300" cy="710"/>
                  <a:chOff x="0" y="499"/>
                  <a:chExt cx="300" cy="710"/>
                </a:xfrm>
              </p:grpSpPr>
              <p:sp>
                <p:nvSpPr>
                  <p:cNvPr id="223" name="Rectangle 15"/>
                  <p:cNvSpPr>
                    <a:spLocks noChangeArrowheads="1"/>
                  </p:cNvSpPr>
                  <p:nvPr/>
                </p:nvSpPr>
                <p:spPr bwMode="auto">
                  <a:xfrm>
                    <a:off x="43" y="49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24" name="Rectangle 16"/>
                  <p:cNvSpPr>
                    <a:spLocks noChangeArrowheads="1"/>
                  </p:cNvSpPr>
                  <p:nvPr/>
                </p:nvSpPr>
                <p:spPr bwMode="auto">
                  <a:xfrm>
                    <a:off x="0" y="49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63" name="Group 17"/>
                <p:cNvGrpSpPr>
                  <a:grpSpLocks/>
                </p:cNvGrpSpPr>
                <p:nvPr/>
              </p:nvGrpSpPr>
              <p:grpSpPr bwMode="auto">
                <a:xfrm>
                  <a:off x="300" y="499"/>
                  <a:ext cx="360" cy="710"/>
                  <a:chOff x="300" y="499"/>
                  <a:chExt cx="360" cy="710"/>
                </a:xfrm>
              </p:grpSpPr>
              <p:sp>
                <p:nvSpPr>
                  <p:cNvPr id="221" name="Rectangle 18"/>
                  <p:cNvSpPr>
                    <a:spLocks noChangeArrowheads="1"/>
                  </p:cNvSpPr>
                  <p:nvPr/>
                </p:nvSpPr>
                <p:spPr bwMode="auto">
                  <a:xfrm>
                    <a:off x="343" y="49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22" name="Rectangle 19"/>
                  <p:cNvSpPr>
                    <a:spLocks noChangeArrowheads="1"/>
                  </p:cNvSpPr>
                  <p:nvPr/>
                </p:nvSpPr>
                <p:spPr bwMode="auto">
                  <a:xfrm>
                    <a:off x="300" y="49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64" name="Group 20"/>
                <p:cNvGrpSpPr>
                  <a:grpSpLocks/>
                </p:cNvGrpSpPr>
                <p:nvPr/>
              </p:nvGrpSpPr>
              <p:grpSpPr bwMode="auto">
                <a:xfrm>
                  <a:off x="660" y="499"/>
                  <a:ext cx="360" cy="710"/>
                  <a:chOff x="660" y="499"/>
                  <a:chExt cx="360" cy="710"/>
                </a:xfrm>
              </p:grpSpPr>
              <p:sp>
                <p:nvSpPr>
                  <p:cNvPr id="219" name="Rectangle 21"/>
                  <p:cNvSpPr>
                    <a:spLocks noChangeArrowheads="1"/>
                  </p:cNvSpPr>
                  <p:nvPr/>
                </p:nvSpPr>
                <p:spPr bwMode="auto">
                  <a:xfrm>
                    <a:off x="703" y="49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20" name="Rectangle 22"/>
                  <p:cNvSpPr>
                    <a:spLocks noChangeArrowheads="1"/>
                  </p:cNvSpPr>
                  <p:nvPr/>
                </p:nvSpPr>
                <p:spPr bwMode="auto">
                  <a:xfrm>
                    <a:off x="660" y="49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65" name="Group 23"/>
                <p:cNvGrpSpPr>
                  <a:grpSpLocks/>
                </p:cNvGrpSpPr>
                <p:nvPr/>
              </p:nvGrpSpPr>
              <p:grpSpPr bwMode="auto">
                <a:xfrm>
                  <a:off x="0" y="1209"/>
                  <a:ext cx="300" cy="710"/>
                  <a:chOff x="0" y="1209"/>
                  <a:chExt cx="300" cy="710"/>
                </a:xfrm>
              </p:grpSpPr>
              <p:sp>
                <p:nvSpPr>
                  <p:cNvPr id="217" name="Rectangle 24"/>
                  <p:cNvSpPr>
                    <a:spLocks noChangeArrowheads="1"/>
                  </p:cNvSpPr>
                  <p:nvPr/>
                </p:nvSpPr>
                <p:spPr bwMode="auto">
                  <a:xfrm>
                    <a:off x="43" y="120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18" name="Rectangle 25"/>
                  <p:cNvSpPr>
                    <a:spLocks noChangeArrowheads="1"/>
                  </p:cNvSpPr>
                  <p:nvPr/>
                </p:nvSpPr>
                <p:spPr bwMode="auto">
                  <a:xfrm>
                    <a:off x="0" y="120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66" name="Group 26"/>
                <p:cNvGrpSpPr>
                  <a:grpSpLocks/>
                </p:cNvGrpSpPr>
                <p:nvPr/>
              </p:nvGrpSpPr>
              <p:grpSpPr bwMode="auto">
                <a:xfrm>
                  <a:off x="300" y="1209"/>
                  <a:ext cx="360" cy="710"/>
                  <a:chOff x="300" y="1209"/>
                  <a:chExt cx="360" cy="710"/>
                </a:xfrm>
              </p:grpSpPr>
              <p:sp>
                <p:nvSpPr>
                  <p:cNvPr id="215" name="Rectangle 27"/>
                  <p:cNvSpPr>
                    <a:spLocks noChangeArrowheads="1"/>
                  </p:cNvSpPr>
                  <p:nvPr/>
                </p:nvSpPr>
                <p:spPr bwMode="auto">
                  <a:xfrm>
                    <a:off x="343" y="120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3</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16" name="Rectangle 28"/>
                  <p:cNvSpPr>
                    <a:spLocks noChangeArrowheads="1"/>
                  </p:cNvSpPr>
                  <p:nvPr/>
                </p:nvSpPr>
                <p:spPr bwMode="auto">
                  <a:xfrm>
                    <a:off x="300" y="120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67" name="Group 29"/>
                <p:cNvGrpSpPr>
                  <a:grpSpLocks/>
                </p:cNvGrpSpPr>
                <p:nvPr/>
              </p:nvGrpSpPr>
              <p:grpSpPr bwMode="auto">
                <a:xfrm>
                  <a:off x="660" y="1209"/>
                  <a:ext cx="360" cy="710"/>
                  <a:chOff x="660" y="1209"/>
                  <a:chExt cx="360" cy="710"/>
                </a:xfrm>
              </p:grpSpPr>
              <p:sp>
                <p:nvSpPr>
                  <p:cNvPr id="213" name="Rectangle 30"/>
                  <p:cNvSpPr>
                    <a:spLocks noChangeArrowheads="1"/>
                  </p:cNvSpPr>
                  <p:nvPr/>
                </p:nvSpPr>
                <p:spPr bwMode="auto">
                  <a:xfrm>
                    <a:off x="703" y="120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7</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14" name="Rectangle 31"/>
                  <p:cNvSpPr>
                    <a:spLocks noChangeArrowheads="1"/>
                  </p:cNvSpPr>
                  <p:nvPr/>
                </p:nvSpPr>
                <p:spPr bwMode="auto">
                  <a:xfrm>
                    <a:off x="660" y="120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68" name="Group 32"/>
                <p:cNvGrpSpPr>
                  <a:grpSpLocks/>
                </p:cNvGrpSpPr>
                <p:nvPr/>
              </p:nvGrpSpPr>
              <p:grpSpPr bwMode="auto">
                <a:xfrm>
                  <a:off x="0" y="1919"/>
                  <a:ext cx="300" cy="710"/>
                  <a:chOff x="0" y="1919"/>
                  <a:chExt cx="300" cy="710"/>
                </a:xfrm>
              </p:grpSpPr>
              <p:sp>
                <p:nvSpPr>
                  <p:cNvPr id="211" name="Rectangle 33"/>
                  <p:cNvSpPr>
                    <a:spLocks noChangeArrowheads="1"/>
                  </p:cNvSpPr>
                  <p:nvPr/>
                </p:nvSpPr>
                <p:spPr bwMode="auto">
                  <a:xfrm>
                    <a:off x="43" y="191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3</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12" name="Rectangle 34"/>
                  <p:cNvSpPr>
                    <a:spLocks noChangeArrowheads="1"/>
                  </p:cNvSpPr>
                  <p:nvPr/>
                </p:nvSpPr>
                <p:spPr bwMode="auto">
                  <a:xfrm>
                    <a:off x="0" y="191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69" name="Group 35"/>
                <p:cNvGrpSpPr>
                  <a:grpSpLocks/>
                </p:cNvGrpSpPr>
                <p:nvPr/>
              </p:nvGrpSpPr>
              <p:grpSpPr bwMode="auto">
                <a:xfrm>
                  <a:off x="300" y="1919"/>
                  <a:ext cx="360" cy="710"/>
                  <a:chOff x="300" y="1919"/>
                  <a:chExt cx="360" cy="710"/>
                </a:xfrm>
              </p:grpSpPr>
              <p:sp>
                <p:nvSpPr>
                  <p:cNvPr id="209" name="Rectangle 36"/>
                  <p:cNvSpPr>
                    <a:spLocks noChangeArrowheads="1"/>
                  </p:cNvSpPr>
                  <p:nvPr/>
                </p:nvSpPr>
                <p:spPr bwMode="auto">
                  <a:xfrm>
                    <a:off x="343" y="191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4</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10" name="Rectangle 37"/>
                  <p:cNvSpPr>
                    <a:spLocks noChangeArrowheads="1"/>
                  </p:cNvSpPr>
                  <p:nvPr/>
                </p:nvSpPr>
                <p:spPr bwMode="auto">
                  <a:xfrm>
                    <a:off x="300" y="191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70" name="Group 38"/>
                <p:cNvGrpSpPr>
                  <a:grpSpLocks/>
                </p:cNvGrpSpPr>
                <p:nvPr/>
              </p:nvGrpSpPr>
              <p:grpSpPr bwMode="auto">
                <a:xfrm>
                  <a:off x="660" y="1919"/>
                  <a:ext cx="360" cy="710"/>
                  <a:chOff x="660" y="1919"/>
                  <a:chExt cx="360" cy="710"/>
                </a:xfrm>
              </p:grpSpPr>
              <p:sp>
                <p:nvSpPr>
                  <p:cNvPr id="207" name="Rectangle 39"/>
                  <p:cNvSpPr>
                    <a:spLocks noChangeArrowheads="1"/>
                  </p:cNvSpPr>
                  <p:nvPr/>
                </p:nvSpPr>
                <p:spPr bwMode="auto">
                  <a:xfrm>
                    <a:off x="703" y="191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6</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08" name="Rectangle 40"/>
                  <p:cNvSpPr>
                    <a:spLocks noChangeArrowheads="1"/>
                  </p:cNvSpPr>
                  <p:nvPr/>
                </p:nvSpPr>
                <p:spPr bwMode="auto">
                  <a:xfrm>
                    <a:off x="660" y="191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71" name="Group 41"/>
                <p:cNvGrpSpPr>
                  <a:grpSpLocks/>
                </p:cNvGrpSpPr>
                <p:nvPr/>
              </p:nvGrpSpPr>
              <p:grpSpPr bwMode="auto">
                <a:xfrm>
                  <a:off x="0" y="2629"/>
                  <a:ext cx="300" cy="710"/>
                  <a:chOff x="0" y="2629"/>
                  <a:chExt cx="300" cy="710"/>
                </a:xfrm>
              </p:grpSpPr>
              <p:sp>
                <p:nvSpPr>
                  <p:cNvPr id="205" name="Rectangle 42"/>
                  <p:cNvSpPr>
                    <a:spLocks noChangeArrowheads="1"/>
                  </p:cNvSpPr>
                  <p:nvPr/>
                </p:nvSpPr>
                <p:spPr bwMode="auto">
                  <a:xfrm>
                    <a:off x="43" y="262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06" name="Rectangle 43"/>
                  <p:cNvSpPr>
                    <a:spLocks noChangeArrowheads="1"/>
                  </p:cNvSpPr>
                  <p:nvPr/>
                </p:nvSpPr>
                <p:spPr bwMode="auto">
                  <a:xfrm>
                    <a:off x="0" y="262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72" name="Group 44"/>
                <p:cNvGrpSpPr>
                  <a:grpSpLocks/>
                </p:cNvGrpSpPr>
                <p:nvPr/>
              </p:nvGrpSpPr>
              <p:grpSpPr bwMode="auto">
                <a:xfrm>
                  <a:off x="300" y="2629"/>
                  <a:ext cx="360" cy="710"/>
                  <a:chOff x="300" y="2629"/>
                  <a:chExt cx="360" cy="710"/>
                </a:xfrm>
              </p:grpSpPr>
              <p:sp>
                <p:nvSpPr>
                  <p:cNvPr id="203" name="Rectangle 45"/>
                  <p:cNvSpPr>
                    <a:spLocks noChangeArrowheads="1"/>
                  </p:cNvSpPr>
                  <p:nvPr/>
                </p:nvSpPr>
                <p:spPr bwMode="auto">
                  <a:xfrm>
                    <a:off x="343" y="262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04" name="Rectangle 46"/>
                  <p:cNvSpPr>
                    <a:spLocks noChangeArrowheads="1"/>
                  </p:cNvSpPr>
                  <p:nvPr/>
                </p:nvSpPr>
                <p:spPr bwMode="auto">
                  <a:xfrm>
                    <a:off x="300" y="262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73" name="Group 47"/>
                <p:cNvGrpSpPr>
                  <a:grpSpLocks/>
                </p:cNvGrpSpPr>
                <p:nvPr/>
              </p:nvGrpSpPr>
              <p:grpSpPr bwMode="auto">
                <a:xfrm>
                  <a:off x="660" y="2629"/>
                  <a:ext cx="360" cy="710"/>
                  <a:chOff x="660" y="2629"/>
                  <a:chExt cx="360" cy="710"/>
                </a:xfrm>
              </p:grpSpPr>
              <p:sp>
                <p:nvSpPr>
                  <p:cNvPr id="201" name="Rectangle 48"/>
                  <p:cNvSpPr>
                    <a:spLocks noChangeArrowheads="1"/>
                  </p:cNvSpPr>
                  <p:nvPr/>
                </p:nvSpPr>
                <p:spPr bwMode="auto">
                  <a:xfrm>
                    <a:off x="703" y="262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3</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02" name="Rectangle 49"/>
                  <p:cNvSpPr>
                    <a:spLocks noChangeArrowheads="1"/>
                  </p:cNvSpPr>
                  <p:nvPr/>
                </p:nvSpPr>
                <p:spPr bwMode="auto">
                  <a:xfrm>
                    <a:off x="660" y="262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74" name="Group 50"/>
                <p:cNvGrpSpPr>
                  <a:grpSpLocks/>
                </p:cNvGrpSpPr>
                <p:nvPr/>
              </p:nvGrpSpPr>
              <p:grpSpPr bwMode="auto">
                <a:xfrm>
                  <a:off x="0" y="3339"/>
                  <a:ext cx="300" cy="710"/>
                  <a:chOff x="0" y="3339"/>
                  <a:chExt cx="300" cy="710"/>
                </a:xfrm>
              </p:grpSpPr>
              <p:sp>
                <p:nvSpPr>
                  <p:cNvPr id="199" name="Rectangle 51"/>
                  <p:cNvSpPr>
                    <a:spLocks noChangeArrowheads="1"/>
                  </p:cNvSpPr>
                  <p:nvPr/>
                </p:nvSpPr>
                <p:spPr bwMode="auto">
                  <a:xfrm>
                    <a:off x="43" y="333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4</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00" name="Rectangle 52"/>
                  <p:cNvSpPr>
                    <a:spLocks noChangeArrowheads="1"/>
                  </p:cNvSpPr>
                  <p:nvPr/>
                </p:nvSpPr>
                <p:spPr bwMode="auto">
                  <a:xfrm>
                    <a:off x="0" y="333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75" name="Group 53"/>
                <p:cNvGrpSpPr>
                  <a:grpSpLocks/>
                </p:cNvGrpSpPr>
                <p:nvPr/>
              </p:nvGrpSpPr>
              <p:grpSpPr bwMode="auto">
                <a:xfrm>
                  <a:off x="300" y="3339"/>
                  <a:ext cx="360" cy="710"/>
                  <a:chOff x="300" y="3339"/>
                  <a:chExt cx="360" cy="710"/>
                </a:xfrm>
              </p:grpSpPr>
              <p:sp>
                <p:nvSpPr>
                  <p:cNvPr id="197" name="Rectangle 54"/>
                  <p:cNvSpPr>
                    <a:spLocks noChangeArrowheads="1"/>
                  </p:cNvSpPr>
                  <p:nvPr/>
                </p:nvSpPr>
                <p:spPr bwMode="auto">
                  <a:xfrm>
                    <a:off x="343" y="333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6</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98" name="Rectangle 55"/>
                  <p:cNvSpPr>
                    <a:spLocks noChangeArrowheads="1"/>
                  </p:cNvSpPr>
                  <p:nvPr/>
                </p:nvSpPr>
                <p:spPr bwMode="auto">
                  <a:xfrm>
                    <a:off x="300" y="333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76" name="Group 56"/>
                <p:cNvGrpSpPr>
                  <a:grpSpLocks/>
                </p:cNvGrpSpPr>
                <p:nvPr/>
              </p:nvGrpSpPr>
              <p:grpSpPr bwMode="auto">
                <a:xfrm>
                  <a:off x="660" y="3339"/>
                  <a:ext cx="360" cy="710"/>
                  <a:chOff x="660" y="3339"/>
                  <a:chExt cx="360" cy="710"/>
                </a:xfrm>
              </p:grpSpPr>
              <p:sp>
                <p:nvSpPr>
                  <p:cNvPr id="195" name="Rectangle 57"/>
                  <p:cNvSpPr>
                    <a:spLocks noChangeArrowheads="1"/>
                  </p:cNvSpPr>
                  <p:nvPr/>
                </p:nvSpPr>
                <p:spPr bwMode="auto">
                  <a:xfrm>
                    <a:off x="703" y="333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6</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96" name="Rectangle 58"/>
                  <p:cNvSpPr>
                    <a:spLocks noChangeArrowheads="1"/>
                  </p:cNvSpPr>
                  <p:nvPr/>
                </p:nvSpPr>
                <p:spPr bwMode="auto">
                  <a:xfrm>
                    <a:off x="660" y="333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77" name="Group 59"/>
                <p:cNvGrpSpPr>
                  <a:grpSpLocks/>
                </p:cNvGrpSpPr>
                <p:nvPr/>
              </p:nvGrpSpPr>
              <p:grpSpPr bwMode="auto">
                <a:xfrm>
                  <a:off x="0" y="4049"/>
                  <a:ext cx="300" cy="710"/>
                  <a:chOff x="0" y="4049"/>
                  <a:chExt cx="300" cy="710"/>
                </a:xfrm>
              </p:grpSpPr>
              <p:sp>
                <p:nvSpPr>
                  <p:cNvPr id="193" name="Rectangle 60"/>
                  <p:cNvSpPr>
                    <a:spLocks noChangeArrowheads="1"/>
                  </p:cNvSpPr>
                  <p:nvPr/>
                </p:nvSpPr>
                <p:spPr bwMode="auto">
                  <a:xfrm>
                    <a:off x="43" y="404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94" name="Rectangle 61"/>
                  <p:cNvSpPr>
                    <a:spLocks noChangeArrowheads="1"/>
                  </p:cNvSpPr>
                  <p:nvPr/>
                </p:nvSpPr>
                <p:spPr bwMode="auto">
                  <a:xfrm>
                    <a:off x="0" y="404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78" name="Group 62"/>
                <p:cNvGrpSpPr>
                  <a:grpSpLocks/>
                </p:cNvGrpSpPr>
                <p:nvPr/>
              </p:nvGrpSpPr>
              <p:grpSpPr bwMode="auto">
                <a:xfrm>
                  <a:off x="300" y="4049"/>
                  <a:ext cx="360" cy="710"/>
                  <a:chOff x="300" y="4049"/>
                  <a:chExt cx="360" cy="710"/>
                </a:xfrm>
              </p:grpSpPr>
              <p:sp>
                <p:nvSpPr>
                  <p:cNvPr id="191" name="Rectangle 63"/>
                  <p:cNvSpPr>
                    <a:spLocks noChangeArrowheads="1"/>
                  </p:cNvSpPr>
                  <p:nvPr/>
                </p:nvSpPr>
                <p:spPr bwMode="auto">
                  <a:xfrm>
                    <a:off x="343" y="404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92" name="Rectangle 64"/>
                  <p:cNvSpPr>
                    <a:spLocks noChangeArrowheads="1"/>
                  </p:cNvSpPr>
                  <p:nvPr/>
                </p:nvSpPr>
                <p:spPr bwMode="auto">
                  <a:xfrm>
                    <a:off x="300" y="404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79" name="Group 65"/>
                <p:cNvGrpSpPr>
                  <a:grpSpLocks/>
                </p:cNvGrpSpPr>
                <p:nvPr/>
              </p:nvGrpSpPr>
              <p:grpSpPr bwMode="auto">
                <a:xfrm>
                  <a:off x="660" y="4049"/>
                  <a:ext cx="360" cy="710"/>
                  <a:chOff x="660" y="4049"/>
                  <a:chExt cx="360" cy="710"/>
                </a:xfrm>
              </p:grpSpPr>
              <p:sp>
                <p:nvSpPr>
                  <p:cNvPr id="189" name="Rectangle 66"/>
                  <p:cNvSpPr>
                    <a:spLocks noChangeArrowheads="1"/>
                  </p:cNvSpPr>
                  <p:nvPr/>
                </p:nvSpPr>
                <p:spPr bwMode="auto">
                  <a:xfrm>
                    <a:off x="703" y="404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3</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90" name="Rectangle 67"/>
                  <p:cNvSpPr>
                    <a:spLocks noChangeArrowheads="1"/>
                  </p:cNvSpPr>
                  <p:nvPr/>
                </p:nvSpPr>
                <p:spPr bwMode="auto">
                  <a:xfrm>
                    <a:off x="660" y="404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80" name="Group 68"/>
                <p:cNvGrpSpPr>
                  <a:grpSpLocks/>
                </p:cNvGrpSpPr>
                <p:nvPr/>
              </p:nvGrpSpPr>
              <p:grpSpPr bwMode="auto">
                <a:xfrm>
                  <a:off x="0" y="4759"/>
                  <a:ext cx="300" cy="710"/>
                  <a:chOff x="0" y="4759"/>
                  <a:chExt cx="300" cy="710"/>
                </a:xfrm>
              </p:grpSpPr>
              <p:sp>
                <p:nvSpPr>
                  <p:cNvPr id="187" name="Rectangle 69"/>
                  <p:cNvSpPr>
                    <a:spLocks noChangeArrowheads="1"/>
                  </p:cNvSpPr>
                  <p:nvPr/>
                </p:nvSpPr>
                <p:spPr bwMode="auto">
                  <a:xfrm>
                    <a:off x="43" y="4759"/>
                    <a:ext cx="21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a</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88" name="Rectangle 70"/>
                  <p:cNvSpPr>
                    <a:spLocks noChangeArrowheads="1"/>
                  </p:cNvSpPr>
                  <p:nvPr/>
                </p:nvSpPr>
                <p:spPr bwMode="auto">
                  <a:xfrm>
                    <a:off x="0" y="4759"/>
                    <a:ext cx="30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81" name="Group 71"/>
                <p:cNvGrpSpPr>
                  <a:grpSpLocks/>
                </p:cNvGrpSpPr>
                <p:nvPr/>
              </p:nvGrpSpPr>
              <p:grpSpPr bwMode="auto">
                <a:xfrm>
                  <a:off x="300" y="4759"/>
                  <a:ext cx="360" cy="710"/>
                  <a:chOff x="300" y="4759"/>
                  <a:chExt cx="360" cy="710"/>
                </a:xfrm>
              </p:grpSpPr>
              <p:sp>
                <p:nvSpPr>
                  <p:cNvPr id="185" name="Rectangle 72"/>
                  <p:cNvSpPr>
                    <a:spLocks noChangeArrowheads="1"/>
                  </p:cNvSpPr>
                  <p:nvPr/>
                </p:nvSpPr>
                <p:spPr bwMode="auto">
                  <a:xfrm>
                    <a:off x="343" y="475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86" name="Rectangle 73"/>
                  <p:cNvSpPr>
                    <a:spLocks noChangeArrowheads="1"/>
                  </p:cNvSpPr>
                  <p:nvPr/>
                </p:nvSpPr>
                <p:spPr bwMode="auto">
                  <a:xfrm>
                    <a:off x="300" y="475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182" name="Group 74"/>
                <p:cNvGrpSpPr>
                  <a:grpSpLocks/>
                </p:cNvGrpSpPr>
                <p:nvPr/>
              </p:nvGrpSpPr>
              <p:grpSpPr bwMode="auto">
                <a:xfrm>
                  <a:off x="660" y="4759"/>
                  <a:ext cx="360" cy="710"/>
                  <a:chOff x="660" y="4759"/>
                  <a:chExt cx="360" cy="710"/>
                </a:xfrm>
              </p:grpSpPr>
              <p:sp>
                <p:nvSpPr>
                  <p:cNvPr id="183" name="Rectangle 75"/>
                  <p:cNvSpPr>
                    <a:spLocks noChangeArrowheads="1"/>
                  </p:cNvSpPr>
                  <p:nvPr/>
                </p:nvSpPr>
                <p:spPr bwMode="auto">
                  <a:xfrm>
                    <a:off x="703" y="475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184" name="Rectangle 76"/>
                  <p:cNvSpPr>
                    <a:spLocks noChangeArrowheads="1"/>
                  </p:cNvSpPr>
                  <p:nvPr/>
                </p:nvSpPr>
                <p:spPr bwMode="auto">
                  <a:xfrm>
                    <a:off x="660" y="475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sp>
            <p:nvSpPr>
              <p:cNvPr id="158" name="Rectangle 77"/>
              <p:cNvSpPr>
                <a:spLocks noChangeArrowheads="1"/>
              </p:cNvSpPr>
              <p:nvPr/>
            </p:nvSpPr>
            <p:spPr bwMode="auto">
              <a:xfrm>
                <a:off x="-3" y="-3"/>
                <a:ext cx="1026" cy="5475"/>
              </a:xfrm>
              <a:prstGeom prst="rect">
                <a:avLst/>
              </a:prstGeom>
              <a:noFill/>
              <a:ln w="11112">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sp>
          <p:nvSpPr>
            <p:cNvPr id="156" name="Text Box 212"/>
            <p:cNvSpPr txBox="1">
              <a:spLocks noChangeArrowheads="1"/>
            </p:cNvSpPr>
            <p:nvPr/>
          </p:nvSpPr>
          <p:spPr bwMode="auto">
            <a:xfrm>
              <a:off x="4059" y="709"/>
              <a:ext cx="272" cy="247"/>
            </a:xfrm>
            <a:prstGeom prst="rect">
              <a:avLst/>
            </a:prstGeom>
            <a:noFill/>
            <a:ln w="9525">
              <a:noFill/>
              <a:miter lim="800000"/>
              <a:headEnd/>
              <a:tailEnd/>
            </a:ln>
            <a:effectLst/>
          </p:spPr>
          <p:txBody>
            <a:bodyPr>
              <a:spAutoFit/>
            </a:bodyPr>
            <a:lstStyle/>
            <a:p>
              <a:pPr>
                <a:spcBef>
                  <a:spcPct val="50000"/>
                </a:spcBef>
              </a:pPr>
              <a:r>
                <a:rPr lang="en-US" altLang="zh-CN" b="1"/>
                <a:t>(R)</a:t>
              </a:r>
            </a:p>
          </p:txBody>
        </p:sp>
      </p:grpSp>
      <p:grpSp>
        <p:nvGrpSpPr>
          <p:cNvPr id="231" name="Group 213"/>
          <p:cNvGrpSpPr>
            <a:grpSpLocks/>
          </p:cNvGrpSpPr>
          <p:nvPr/>
        </p:nvGrpSpPr>
        <p:grpSpPr bwMode="auto">
          <a:xfrm>
            <a:off x="6218526" y="4583217"/>
            <a:ext cx="2484438" cy="1557338"/>
            <a:chOff x="4195" y="3062"/>
            <a:chExt cx="1565" cy="1258"/>
          </a:xfrm>
        </p:grpSpPr>
        <p:grpSp>
          <p:nvGrpSpPr>
            <p:cNvPr id="232" name="Group 78"/>
            <p:cNvGrpSpPr>
              <a:grpSpLocks/>
            </p:cNvGrpSpPr>
            <p:nvPr/>
          </p:nvGrpSpPr>
          <p:grpSpPr bwMode="auto">
            <a:xfrm>
              <a:off x="4558" y="3062"/>
              <a:ext cx="1202" cy="1258"/>
              <a:chOff x="-3" y="-3"/>
              <a:chExt cx="1068" cy="2635"/>
            </a:xfrm>
          </p:grpSpPr>
          <p:grpSp>
            <p:nvGrpSpPr>
              <p:cNvPr id="234" name="Group 79"/>
              <p:cNvGrpSpPr>
                <a:grpSpLocks/>
              </p:cNvGrpSpPr>
              <p:nvPr/>
            </p:nvGrpSpPr>
            <p:grpSpPr bwMode="auto">
              <a:xfrm>
                <a:off x="0" y="0"/>
                <a:ext cx="1062" cy="2629"/>
                <a:chOff x="0" y="0"/>
                <a:chExt cx="1062" cy="2629"/>
              </a:xfrm>
            </p:grpSpPr>
            <p:grpSp>
              <p:nvGrpSpPr>
                <p:cNvPr id="236" name="Group 80"/>
                <p:cNvGrpSpPr>
                  <a:grpSpLocks/>
                </p:cNvGrpSpPr>
                <p:nvPr/>
              </p:nvGrpSpPr>
              <p:grpSpPr bwMode="auto">
                <a:xfrm>
                  <a:off x="0" y="0"/>
                  <a:ext cx="342" cy="499"/>
                  <a:chOff x="0" y="0"/>
                  <a:chExt cx="342" cy="499"/>
                </a:xfrm>
              </p:grpSpPr>
              <p:sp>
                <p:nvSpPr>
                  <p:cNvPr id="270" name="Rectangle 81"/>
                  <p:cNvSpPr>
                    <a:spLocks noChangeArrowheads="1"/>
                  </p:cNvSpPr>
                  <p:nvPr/>
                </p:nvSpPr>
                <p:spPr bwMode="auto">
                  <a:xfrm>
                    <a:off x="43" y="0"/>
                    <a:ext cx="256"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71" name="Rectangle 82"/>
                  <p:cNvSpPr>
                    <a:spLocks noChangeArrowheads="1"/>
                  </p:cNvSpPr>
                  <p:nvPr/>
                </p:nvSpPr>
                <p:spPr bwMode="auto">
                  <a:xfrm>
                    <a:off x="0" y="0"/>
                    <a:ext cx="342"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237" name="Group 83"/>
                <p:cNvGrpSpPr>
                  <a:grpSpLocks/>
                </p:cNvGrpSpPr>
                <p:nvPr/>
              </p:nvGrpSpPr>
              <p:grpSpPr bwMode="auto">
                <a:xfrm>
                  <a:off x="342" y="0"/>
                  <a:ext cx="360" cy="499"/>
                  <a:chOff x="342" y="0"/>
                  <a:chExt cx="360" cy="499"/>
                </a:xfrm>
              </p:grpSpPr>
              <p:sp>
                <p:nvSpPr>
                  <p:cNvPr id="268" name="Rectangle 84"/>
                  <p:cNvSpPr>
                    <a:spLocks noChangeArrowheads="1"/>
                  </p:cNvSpPr>
                  <p:nvPr/>
                </p:nvSpPr>
                <p:spPr bwMode="auto">
                  <a:xfrm>
                    <a:off x="385" y="0"/>
                    <a:ext cx="274"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69" name="Rectangle 85"/>
                  <p:cNvSpPr>
                    <a:spLocks noChangeArrowheads="1"/>
                  </p:cNvSpPr>
                  <p:nvPr/>
                </p:nvSpPr>
                <p:spPr bwMode="auto">
                  <a:xfrm>
                    <a:off x="342" y="0"/>
                    <a:ext cx="360"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238" name="Group 86"/>
                <p:cNvGrpSpPr>
                  <a:grpSpLocks/>
                </p:cNvGrpSpPr>
                <p:nvPr/>
              </p:nvGrpSpPr>
              <p:grpSpPr bwMode="auto">
                <a:xfrm>
                  <a:off x="702" y="0"/>
                  <a:ext cx="360" cy="499"/>
                  <a:chOff x="702" y="0"/>
                  <a:chExt cx="360" cy="499"/>
                </a:xfrm>
              </p:grpSpPr>
              <p:sp>
                <p:nvSpPr>
                  <p:cNvPr id="266" name="Rectangle 87"/>
                  <p:cNvSpPr>
                    <a:spLocks noChangeArrowheads="1"/>
                  </p:cNvSpPr>
                  <p:nvPr/>
                </p:nvSpPr>
                <p:spPr bwMode="auto">
                  <a:xfrm>
                    <a:off x="745" y="0"/>
                    <a:ext cx="274" cy="499"/>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D</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67" name="Rectangle 88"/>
                  <p:cNvSpPr>
                    <a:spLocks noChangeArrowheads="1"/>
                  </p:cNvSpPr>
                  <p:nvPr/>
                </p:nvSpPr>
                <p:spPr bwMode="auto">
                  <a:xfrm>
                    <a:off x="702" y="0"/>
                    <a:ext cx="360" cy="499"/>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239" name="Group 89"/>
                <p:cNvGrpSpPr>
                  <a:grpSpLocks/>
                </p:cNvGrpSpPr>
                <p:nvPr/>
              </p:nvGrpSpPr>
              <p:grpSpPr bwMode="auto">
                <a:xfrm>
                  <a:off x="0" y="499"/>
                  <a:ext cx="342" cy="710"/>
                  <a:chOff x="0" y="499"/>
                  <a:chExt cx="342" cy="710"/>
                </a:xfrm>
              </p:grpSpPr>
              <p:sp>
                <p:nvSpPr>
                  <p:cNvPr id="264" name="Rectangle 90"/>
                  <p:cNvSpPr>
                    <a:spLocks noChangeArrowheads="1"/>
                  </p:cNvSpPr>
                  <p:nvPr/>
                </p:nvSpPr>
                <p:spPr bwMode="auto">
                  <a:xfrm>
                    <a:off x="43" y="499"/>
                    <a:ext cx="256"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65" name="Rectangle 91"/>
                  <p:cNvSpPr>
                    <a:spLocks noChangeArrowheads="1"/>
                  </p:cNvSpPr>
                  <p:nvPr/>
                </p:nvSpPr>
                <p:spPr bwMode="auto">
                  <a:xfrm>
                    <a:off x="0" y="499"/>
                    <a:ext cx="342"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240" name="Group 92"/>
                <p:cNvGrpSpPr>
                  <a:grpSpLocks/>
                </p:cNvGrpSpPr>
                <p:nvPr/>
              </p:nvGrpSpPr>
              <p:grpSpPr bwMode="auto">
                <a:xfrm>
                  <a:off x="342" y="499"/>
                  <a:ext cx="360" cy="710"/>
                  <a:chOff x="342" y="499"/>
                  <a:chExt cx="360" cy="710"/>
                </a:xfrm>
              </p:grpSpPr>
              <p:sp>
                <p:nvSpPr>
                  <p:cNvPr id="262" name="Rectangle 93"/>
                  <p:cNvSpPr>
                    <a:spLocks noChangeArrowheads="1"/>
                  </p:cNvSpPr>
                  <p:nvPr/>
                </p:nvSpPr>
                <p:spPr bwMode="auto">
                  <a:xfrm>
                    <a:off x="385" y="499"/>
                    <a:ext cx="274" cy="710"/>
                  </a:xfrm>
                  <a:prstGeom prst="rect">
                    <a:avLst/>
                  </a:prstGeom>
                  <a:noFill/>
                  <a:ln w="9525">
                    <a:noFill/>
                    <a:miter lim="800000"/>
                    <a:headEnd/>
                    <a:tailEnd/>
                  </a:ln>
                </p:spPr>
                <p:txBody>
                  <a:bodyPr lIns="90000" tIns="46800" rIns="90000" bIns="46800"/>
                  <a:lstStyle/>
                  <a:p>
                    <a:pPr algn="ctr"/>
                    <a:r>
                      <a:rPr lang="en-US" altLang="zh-CN" sz="2200" b="1" i="1" dirty="0">
                        <a:latin typeface="Calibri" pitchFamily="34" charset="0"/>
                      </a:rPr>
                      <a:t>c</a:t>
                    </a:r>
                    <a:r>
                      <a:rPr lang="en-US" altLang="zh-CN" sz="2200" b="1" baseline="-30000" dirty="0">
                        <a:latin typeface="Calibri" pitchFamily="34" charset="0"/>
                      </a:rPr>
                      <a:t>2</a:t>
                    </a:r>
                    <a:endParaRPr lang="en-US" altLang="zh-CN" sz="1000" b="1" dirty="0">
                      <a:latin typeface="Calibri" pitchFamily="34" charset="0"/>
                    </a:endParaRPr>
                  </a:p>
                  <a:p>
                    <a:pPr algn="ctr" eaLnBrk="0" hangingPunct="0"/>
                    <a:endParaRPr lang="en-US" altLang="zh-CN" b="1" dirty="0">
                      <a:latin typeface="Calibri" pitchFamily="34" charset="0"/>
                    </a:endParaRPr>
                  </a:p>
                </p:txBody>
              </p:sp>
              <p:sp>
                <p:nvSpPr>
                  <p:cNvPr id="263" name="Rectangle 94"/>
                  <p:cNvSpPr>
                    <a:spLocks noChangeArrowheads="1"/>
                  </p:cNvSpPr>
                  <p:nvPr/>
                </p:nvSpPr>
                <p:spPr bwMode="auto">
                  <a:xfrm>
                    <a:off x="342" y="49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241" name="Group 95"/>
                <p:cNvGrpSpPr>
                  <a:grpSpLocks/>
                </p:cNvGrpSpPr>
                <p:nvPr/>
              </p:nvGrpSpPr>
              <p:grpSpPr bwMode="auto">
                <a:xfrm>
                  <a:off x="702" y="499"/>
                  <a:ext cx="360" cy="710"/>
                  <a:chOff x="702" y="499"/>
                  <a:chExt cx="360" cy="710"/>
                </a:xfrm>
              </p:grpSpPr>
              <p:sp>
                <p:nvSpPr>
                  <p:cNvPr id="260" name="Rectangle 96"/>
                  <p:cNvSpPr>
                    <a:spLocks noChangeArrowheads="1"/>
                  </p:cNvSpPr>
                  <p:nvPr/>
                </p:nvSpPr>
                <p:spPr bwMode="auto">
                  <a:xfrm>
                    <a:off x="745" y="49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d</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61" name="Rectangle 97"/>
                  <p:cNvSpPr>
                    <a:spLocks noChangeArrowheads="1"/>
                  </p:cNvSpPr>
                  <p:nvPr/>
                </p:nvSpPr>
                <p:spPr bwMode="auto">
                  <a:xfrm>
                    <a:off x="702" y="49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242" name="Group 98"/>
                <p:cNvGrpSpPr>
                  <a:grpSpLocks/>
                </p:cNvGrpSpPr>
                <p:nvPr/>
              </p:nvGrpSpPr>
              <p:grpSpPr bwMode="auto">
                <a:xfrm>
                  <a:off x="0" y="1209"/>
                  <a:ext cx="342" cy="710"/>
                  <a:chOff x="0" y="1209"/>
                  <a:chExt cx="342" cy="710"/>
                </a:xfrm>
              </p:grpSpPr>
              <p:sp>
                <p:nvSpPr>
                  <p:cNvPr id="258" name="Rectangle 99"/>
                  <p:cNvSpPr>
                    <a:spLocks noChangeArrowheads="1"/>
                  </p:cNvSpPr>
                  <p:nvPr/>
                </p:nvSpPr>
                <p:spPr bwMode="auto">
                  <a:xfrm>
                    <a:off x="43" y="1209"/>
                    <a:ext cx="256"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59" name="Rectangle 100"/>
                  <p:cNvSpPr>
                    <a:spLocks noChangeArrowheads="1"/>
                  </p:cNvSpPr>
                  <p:nvPr/>
                </p:nvSpPr>
                <p:spPr bwMode="auto">
                  <a:xfrm>
                    <a:off x="0" y="1209"/>
                    <a:ext cx="342"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243" name="Group 101"/>
                <p:cNvGrpSpPr>
                  <a:grpSpLocks/>
                </p:cNvGrpSpPr>
                <p:nvPr/>
              </p:nvGrpSpPr>
              <p:grpSpPr bwMode="auto">
                <a:xfrm>
                  <a:off x="342" y="1209"/>
                  <a:ext cx="360" cy="710"/>
                  <a:chOff x="342" y="1209"/>
                  <a:chExt cx="360" cy="710"/>
                </a:xfrm>
              </p:grpSpPr>
              <p:sp>
                <p:nvSpPr>
                  <p:cNvPr id="256" name="Rectangle 102"/>
                  <p:cNvSpPr>
                    <a:spLocks noChangeArrowheads="1"/>
                  </p:cNvSpPr>
                  <p:nvPr/>
                </p:nvSpPr>
                <p:spPr bwMode="auto">
                  <a:xfrm>
                    <a:off x="385" y="120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57" name="Rectangle 103"/>
                  <p:cNvSpPr>
                    <a:spLocks noChangeArrowheads="1"/>
                  </p:cNvSpPr>
                  <p:nvPr/>
                </p:nvSpPr>
                <p:spPr bwMode="auto">
                  <a:xfrm>
                    <a:off x="342" y="120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244" name="Group 104"/>
                <p:cNvGrpSpPr>
                  <a:grpSpLocks/>
                </p:cNvGrpSpPr>
                <p:nvPr/>
              </p:nvGrpSpPr>
              <p:grpSpPr bwMode="auto">
                <a:xfrm>
                  <a:off x="702" y="1209"/>
                  <a:ext cx="360" cy="710"/>
                  <a:chOff x="702" y="1209"/>
                  <a:chExt cx="360" cy="710"/>
                </a:xfrm>
              </p:grpSpPr>
              <p:sp>
                <p:nvSpPr>
                  <p:cNvPr id="254" name="Rectangle 105"/>
                  <p:cNvSpPr>
                    <a:spLocks noChangeArrowheads="1"/>
                  </p:cNvSpPr>
                  <p:nvPr/>
                </p:nvSpPr>
                <p:spPr bwMode="auto">
                  <a:xfrm>
                    <a:off x="745" y="120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d</a:t>
                    </a:r>
                    <a:r>
                      <a:rPr lang="en-US" altLang="zh-CN" sz="2200" b="1" baseline="-30000">
                        <a:latin typeface="Calibri" pitchFamily="34" charset="0"/>
                      </a:rPr>
                      <a:t>1</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55" name="Rectangle 106"/>
                  <p:cNvSpPr>
                    <a:spLocks noChangeArrowheads="1"/>
                  </p:cNvSpPr>
                  <p:nvPr/>
                </p:nvSpPr>
                <p:spPr bwMode="auto">
                  <a:xfrm>
                    <a:off x="702" y="120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245" name="Group 107"/>
                <p:cNvGrpSpPr>
                  <a:grpSpLocks/>
                </p:cNvGrpSpPr>
                <p:nvPr/>
              </p:nvGrpSpPr>
              <p:grpSpPr bwMode="auto">
                <a:xfrm>
                  <a:off x="0" y="1919"/>
                  <a:ext cx="342" cy="710"/>
                  <a:chOff x="0" y="1919"/>
                  <a:chExt cx="342" cy="710"/>
                </a:xfrm>
              </p:grpSpPr>
              <p:sp>
                <p:nvSpPr>
                  <p:cNvPr id="252" name="Rectangle 108"/>
                  <p:cNvSpPr>
                    <a:spLocks noChangeArrowheads="1"/>
                  </p:cNvSpPr>
                  <p:nvPr/>
                </p:nvSpPr>
                <p:spPr bwMode="auto">
                  <a:xfrm>
                    <a:off x="43" y="1919"/>
                    <a:ext cx="256"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b</a:t>
                    </a:r>
                    <a:r>
                      <a:rPr lang="en-US" altLang="zh-CN" sz="2200" b="1" baseline="-30000">
                        <a:latin typeface="Calibri" pitchFamily="34" charset="0"/>
                      </a:rPr>
                      <a:t>2</a:t>
                    </a:r>
                    <a:endParaRPr lang="en-US" altLang="zh-CN" sz="700" b="1" i="1">
                      <a:latin typeface="Calibri" pitchFamily="34" charset="0"/>
                    </a:endParaRPr>
                  </a:p>
                  <a:p>
                    <a:pPr algn="ctr" eaLnBrk="0" hangingPunct="0"/>
                    <a:endParaRPr lang="en-US" altLang="zh-CN" b="1">
                      <a:latin typeface="Calibri" pitchFamily="34" charset="0"/>
                    </a:endParaRPr>
                  </a:p>
                </p:txBody>
              </p:sp>
              <p:sp>
                <p:nvSpPr>
                  <p:cNvPr id="253" name="Rectangle 109"/>
                  <p:cNvSpPr>
                    <a:spLocks noChangeArrowheads="1"/>
                  </p:cNvSpPr>
                  <p:nvPr/>
                </p:nvSpPr>
                <p:spPr bwMode="auto">
                  <a:xfrm>
                    <a:off x="0" y="1919"/>
                    <a:ext cx="342"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246" name="Group 110"/>
                <p:cNvGrpSpPr>
                  <a:grpSpLocks/>
                </p:cNvGrpSpPr>
                <p:nvPr/>
              </p:nvGrpSpPr>
              <p:grpSpPr bwMode="auto">
                <a:xfrm>
                  <a:off x="342" y="1919"/>
                  <a:ext cx="360" cy="710"/>
                  <a:chOff x="342" y="1919"/>
                  <a:chExt cx="360" cy="710"/>
                </a:xfrm>
              </p:grpSpPr>
              <p:sp>
                <p:nvSpPr>
                  <p:cNvPr id="250" name="Rectangle 111"/>
                  <p:cNvSpPr>
                    <a:spLocks noChangeArrowheads="1"/>
                  </p:cNvSpPr>
                  <p:nvPr/>
                </p:nvSpPr>
                <p:spPr bwMode="auto">
                  <a:xfrm>
                    <a:off x="385" y="191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c</a:t>
                    </a:r>
                    <a:r>
                      <a:rPr lang="en-US" altLang="zh-CN" sz="2200" b="1" baseline="-30000">
                        <a:latin typeface="Calibri" pitchFamily="34" charset="0"/>
                      </a:rPr>
                      <a:t>3</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51" name="Rectangle 112"/>
                  <p:cNvSpPr>
                    <a:spLocks noChangeArrowheads="1"/>
                  </p:cNvSpPr>
                  <p:nvPr/>
                </p:nvSpPr>
                <p:spPr bwMode="auto">
                  <a:xfrm>
                    <a:off x="342" y="191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nvGrpSpPr>
                <p:cNvPr id="247" name="Group 113"/>
                <p:cNvGrpSpPr>
                  <a:grpSpLocks/>
                </p:cNvGrpSpPr>
                <p:nvPr/>
              </p:nvGrpSpPr>
              <p:grpSpPr bwMode="auto">
                <a:xfrm>
                  <a:off x="702" y="1919"/>
                  <a:ext cx="360" cy="710"/>
                  <a:chOff x="702" y="1919"/>
                  <a:chExt cx="360" cy="710"/>
                </a:xfrm>
              </p:grpSpPr>
              <p:sp>
                <p:nvSpPr>
                  <p:cNvPr id="248" name="Rectangle 114"/>
                  <p:cNvSpPr>
                    <a:spLocks noChangeArrowheads="1"/>
                  </p:cNvSpPr>
                  <p:nvPr/>
                </p:nvSpPr>
                <p:spPr bwMode="auto">
                  <a:xfrm>
                    <a:off x="745" y="1919"/>
                    <a:ext cx="274" cy="710"/>
                  </a:xfrm>
                  <a:prstGeom prst="rect">
                    <a:avLst/>
                  </a:prstGeom>
                  <a:noFill/>
                  <a:ln w="9525">
                    <a:noFill/>
                    <a:miter lim="800000"/>
                    <a:headEnd/>
                    <a:tailEnd/>
                  </a:ln>
                </p:spPr>
                <p:txBody>
                  <a:bodyPr lIns="90000" tIns="46800" rIns="90000" bIns="46800"/>
                  <a:lstStyle/>
                  <a:p>
                    <a:pPr algn="ctr"/>
                    <a:r>
                      <a:rPr lang="en-US" altLang="zh-CN" sz="2200" b="1" i="1">
                        <a:latin typeface="Calibri" pitchFamily="34" charset="0"/>
                      </a:rPr>
                      <a:t>d</a:t>
                    </a:r>
                    <a:r>
                      <a:rPr lang="en-US" altLang="zh-CN" sz="2200" b="1" baseline="-30000">
                        <a:latin typeface="Calibri" pitchFamily="34" charset="0"/>
                      </a:rPr>
                      <a:t>2</a:t>
                    </a:r>
                    <a:endParaRPr lang="en-US" altLang="zh-CN" sz="1000" b="1">
                      <a:latin typeface="Calibri" pitchFamily="34" charset="0"/>
                    </a:endParaRPr>
                  </a:p>
                  <a:p>
                    <a:pPr algn="ctr" eaLnBrk="0" hangingPunct="0"/>
                    <a:endParaRPr lang="en-US" altLang="zh-CN" b="1">
                      <a:latin typeface="Calibri" pitchFamily="34" charset="0"/>
                    </a:endParaRPr>
                  </a:p>
                </p:txBody>
              </p:sp>
              <p:sp>
                <p:nvSpPr>
                  <p:cNvPr id="249" name="Rectangle 115"/>
                  <p:cNvSpPr>
                    <a:spLocks noChangeArrowheads="1"/>
                  </p:cNvSpPr>
                  <p:nvPr/>
                </p:nvSpPr>
                <p:spPr bwMode="auto">
                  <a:xfrm>
                    <a:off x="702" y="1919"/>
                    <a:ext cx="360" cy="710"/>
                  </a:xfrm>
                  <a:prstGeom prst="rect">
                    <a:avLst/>
                  </a:prstGeom>
                  <a:noFill/>
                  <a:ln w="7">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grpSp>
          <p:sp>
            <p:nvSpPr>
              <p:cNvPr id="235" name="Rectangle 116"/>
              <p:cNvSpPr>
                <a:spLocks noChangeArrowheads="1"/>
              </p:cNvSpPr>
              <p:nvPr/>
            </p:nvSpPr>
            <p:spPr bwMode="auto">
              <a:xfrm>
                <a:off x="-3" y="-3"/>
                <a:ext cx="1068" cy="2635"/>
              </a:xfrm>
              <a:prstGeom prst="rect">
                <a:avLst/>
              </a:prstGeom>
              <a:noFill/>
              <a:ln w="11112">
                <a:solidFill>
                  <a:srgbClr val="A0A0A0"/>
                </a:solidFill>
                <a:miter lim="800000"/>
                <a:headEnd/>
                <a:tailEnd/>
              </a:ln>
            </p:spPr>
            <p:txBody>
              <a:bodyPr wrap="none" lIns="90000" tIns="46800" rIns="90000" bIns="46800" anchor="ctr"/>
              <a:lstStyle/>
              <a:p>
                <a:endParaRPr lang="zh-CN" altLang="en-US" b="1">
                  <a:latin typeface="Calibri" pitchFamily="34" charset="0"/>
                </a:endParaRPr>
              </a:p>
            </p:txBody>
          </p:sp>
        </p:grpSp>
        <p:sp>
          <p:nvSpPr>
            <p:cNvPr id="233" name="Text Box 253"/>
            <p:cNvSpPr txBox="1">
              <a:spLocks noChangeArrowheads="1"/>
            </p:cNvSpPr>
            <p:nvPr/>
          </p:nvSpPr>
          <p:spPr bwMode="auto">
            <a:xfrm>
              <a:off x="4195" y="3067"/>
              <a:ext cx="272" cy="296"/>
            </a:xfrm>
            <a:prstGeom prst="rect">
              <a:avLst/>
            </a:prstGeom>
            <a:noFill/>
            <a:ln w="9525">
              <a:noFill/>
              <a:miter lim="800000"/>
              <a:headEnd/>
              <a:tailEnd/>
            </a:ln>
            <a:effectLst/>
          </p:spPr>
          <p:txBody>
            <a:bodyPr>
              <a:spAutoFit/>
            </a:bodyPr>
            <a:lstStyle/>
            <a:p>
              <a:pPr>
                <a:spcBef>
                  <a:spcPct val="50000"/>
                </a:spcBef>
              </a:pPr>
              <a:r>
                <a:rPr lang="en-US" altLang="zh-CN" b="1"/>
                <a:t>(S)</a:t>
              </a:r>
            </a:p>
          </p:txBody>
        </p:sp>
      </p:grpSp>
      <p:cxnSp>
        <p:nvCxnSpPr>
          <p:cNvPr id="272" name="直接连接符 9"/>
          <p:cNvCxnSpPr/>
          <p:nvPr/>
        </p:nvCxnSpPr>
        <p:spPr>
          <a:xfrm rot="5400000">
            <a:off x="3671723" y="3789363"/>
            <a:ext cx="489585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pic>
        <p:nvPicPr>
          <p:cNvPr id="125" name="图片 124"/>
          <p:cNvPicPr>
            <a:picLocks noChangeAspect="1"/>
          </p:cNvPicPr>
          <p:nvPr/>
        </p:nvPicPr>
        <p:blipFill>
          <a:blip r:embed="rId2"/>
          <a:stretch>
            <a:fillRect/>
          </a:stretch>
        </p:blipFill>
        <p:spPr>
          <a:xfrm>
            <a:off x="2189018" y="1033776"/>
            <a:ext cx="3497262" cy="446173"/>
          </a:xfrm>
          <a:prstGeom prst="rect">
            <a:avLst/>
          </a:prstGeom>
          <a:ln w="28575">
            <a:solidFill>
              <a:srgbClr val="FF9933"/>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anim calcmode="lin" valueType="num">
                                      <p:cBhvr additive="base">
                                        <p:cTn id="7" dur="500" fill="hold"/>
                                        <p:tgtEl>
                                          <p:spTgt spid="130"/>
                                        </p:tgtEl>
                                        <p:attrNameLst>
                                          <p:attrName>ppt_x</p:attrName>
                                        </p:attrNameLst>
                                      </p:cBhvr>
                                      <p:tavLst>
                                        <p:tav tm="0">
                                          <p:val>
                                            <p:strVal val="#ppt_x"/>
                                          </p:val>
                                        </p:tav>
                                        <p:tav tm="100000">
                                          <p:val>
                                            <p:strVal val="#ppt_x"/>
                                          </p:val>
                                        </p:tav>
                                      </p:tavLst>
                                    </p:anim>
                                    <p:anim calcmode="lin" valueType="num">
                                      <p:cBhvr additive="base">
                                        <p:cTn id="8"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31"/>
                                        </p:tgtEl>
                                        <p:attrNameLst>
                                          <p:attrName>style.visibility</p:attrName>
                                        </p:attrNameLst>
                                      </p:cBhvr>
                                      <p:to>
                                        <p:strVal val="visible"/>
                                      </p:to>
                                    </p:set>
                                    <p:anim calcmode="lin" valueType="num">
                                      <p:cBhvr additive="base">
                                        <p:cTn id="35" dur="500" fill="hold"/>
                                        <p:tgtEl>
                                          <p:spTgt spid="231"/>
                                        </p:tgtEl>
                                        <p:attrNameLst>
                                          <p:attrName>ppt_x</p:attrName>
                                        </p:attrNameLst>
                                      </p:cBhvr>
                                      <p:tavLst>
                                        <p:tav tm="0">
                                          <p:val>
                                            <p:strVal val="#ppt_x"/>
                                          </p:val>
                                        </p:tav>
                                        <p:tav tm="100000">
                                          <p:val>
                                            <p:strVal val="#ppt_x"/>
                                          </p:val>
                                        </p:tav>
                                      </p:tavLst>
                                    </p:anim>
                                    <p:anim calcmode="lin" valueType="num">
                                      <p:cBhvr additive="base">
                                        <p:cTn id="36" dur="500" fill="hold"/>
                                        <p:tgtEl>
                                          <p:spTgt spid="23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additive="base">
                                        <p:cTn id="5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231900"/>
            <a:ext cx="8923338" cy="4713288"/>
          </a:xfrm>
          <a:prstGeom prst="rect">
            <a:avLst/>
          </a:prstGeom>
        </p:spPr>
        <p:txBody>
          <a:bodyPr/>
          <a:lstStyle/>
          <a:p>
            <a:pPr lvl="1">
              <a:lnSpc>
                <a:spcPct val="130000"/>
              </a:lnSpc>
            </a:pPr>
            <a:r>
              <a:rPr lang="zh-CN" altLang="en-US" sz="2000" b="1" dirty="0">
                <a:sym typeface="Symbol" pitchFamily="18" charset="2"/>
              </a:rPr>
              <a:t>将一个关系代数表达式转换为另一个具有</a:t>
            </a:r>
            <a:r>
              <a:rPr lang="zh-CN" altLang="en-US" sz="2000" b="1" dirty="0">
                <a:solidFill>
                  <a:srgbClr val="FF0000"/>
                </a:solidFill>
                <a:sym typeface="Symbol" pitchFamily="18" charset="2"/>
              </a:rPr>
              <a:t>较高效率</a:t>
            </a:r>
            <a:r>
              <a:rPr lang="zh-CN" altLang="en-US" sz="2000" b="1" dirty="0">
                <a:sym typeface="Symbol" pitchFamily="18" charset="2"/>
              </a:rPr>
              <a:t>的关系代数表达式的过程称为“</a:t>
            </a:r>
            <a:r>
              <a:rPr lang="zh-CN" altLang="en-US" sz="2000" b="1" dirty="0">
                <a:solidFill>
                  <a:srgbClr val="00B050"/>
                </a:solidFill>
                <a:sym typeface="Symbol" pitchFamily="18" charset="2"/>
              </a:rPr>
              <a:t>查询优化</a:t>
            </a:r>
            <a:r>
              <a:rPr lang="zh-CN" altLang="en-US" sz="2000" b="1" dirty="0">
                <a:sym typeface="Symbol" pitchFamily="18" charset="2"/>
              </a:rPr>
              <a:t>”，但</a:t>
            </a:r>
            <a:r>
              <a:rPr lang="zh-CN" altLang="en-US" sz="2000" b="1" dirty="0">
                <a:solidFill>
                  <a:srgbClr val="0070C0"/>
                </a:solidFill>
                <a:sym typeface="Symbol" pitchFamily="18" charset="2"/>
              </a:rPr>
              <a:t>结果等价</a:t>
            </a:r>
            <a:r>
              <a:rPr lang="zh-CN" altLang="en-US" sz="2000" b="1" dirty="0">
                <a:sym typeface="Symbol" pitchFamily="18" charset="2"/>
              </a:rPr>
              <a:t>。</a:t>
            </a:r>
            <a:endParaRPr lang="en-US" altLang="zh-CN" sz="2000" b="1" dirty="0">
              <a:sym typeface="Symbol" pitchFamily="18" charset="2"/>
            </a:endParaRPr>
          </a:p>
          <a:p>
            <a:pPr lvl="1">
              <a:lnSpc>
                <a:spcPct val="130000"/>
              </a:lnSpc>
            </a:pPr>
            <a:r>
              <a:rPr lang="zh-CN" altLang="en-US" sz="2000" b="1" dirty="0">
                <a:solidFill>
                  <a:srgbClr val="FF0000"/>
                </a:solidFill>
                <a:sym typeface="Symbol" pitchFamily="18" charset="2"/>
              </a:rPr>
              <a:t>总思想：减少数据量、减少扫描次数</a:t>
            </a:r>
          </a:p>
          <a:p>
            <a:pPr lvl="1">
              <a:lnSpc>
                <a:spcPct val="130000"/>
              </a:lnSpc>
            </a:pPr>
            <a:r>
              <a:rPr lang="zh-CN" altLang="en-US" sz="2000" b="1" dirty="0">
                <a:sym typeface="Symbol" pitchFamily="18" charset="2"/>
              </a:rPr>
              <a:t>关系代数表达式的优化准则：</a:t>
            </a:r>
          </a:p>
          <a:p>
            <a:pPr lvl="2">
              <a:lnSpc>
                <a:spcPct val="130000"/>
              </a:lnSpc>
            </a:pPr>
            <a:r>
              <a:rPr lang="zh-CN" altLang="en-US" sz="1600" b="1" dirty="0">
                <a:sym typeface="Symbol" pitchFamily="18" charset="2"/>
              </a:rPr>
              <a:t>提早执行选择运算。</a:t>
            </a:r>
          </a:p>
          <a:p>
            <a:pPr lvl="2">
              <a:lnSpc>
                <a:spcPct val="130000"/>
              </a:lnSpc>
            </a:pPr>
            <a:r>
              <a:rPr lang="zh-CN" altLang="en-US" sz="1600" b="1" dirty="0">
                <a:sym typeface="Symbol" pitchFamily="18" charset="2"/>
              </a:rPr>
              <a:t>合并笛卡尔积与其后的选择运算为连接运算。</a:t>
            </a:r>
          </a:p>
          <a:p>
            <a:pPr lvl="2">
              <a:lnSpc>
                <a:spcPct val="130000"/>
              </a:lnSpc>
            </a:pPr>
            <a:r>
              <a:rPr lang="zh-CN" altLang="en-US" sz="1600" b="1" dirty="0">
                <a:sym typeface="Symbol" pitchFamily="18" charset="2"/>
              </a:rPr>
              <a:t>将投影运算与其后的其他运算同时进行，以避免重复扫描关系。</a:t>
            </a:r>
          </a:p>
          <a:p>
            <a:pPr lvl="2">
              <a:lnSpc>
                <a:spcPct val="130000"/>
              </a:lnSpc>
            </a:pPr>
            <a:r>
              <a:rPr lang="zh-CN" altLang="en-US" sz="1600" b="1" dirty="0">
                <a:sym typeface="Symbol" pitchFamily="18" charset="2"/>
              </a:rPr>
              <a:t>将投影运算和其前后的二目运算结合起来，以避免为去掉某些字段再扫描一遍关系。</a:t>
            </a:r>
          </a:p>
          <a:p>
            <a:pPr lvl="2">
              <a:lnSpc>
                <a:spcPct val="130000"/>
              </a:lnSpc>
            </a:pPr>
            <a:r>
              <a:rPr lang="zh-CN" altLang="en-US" sz="1600" b="1" dirty="0">
                <a:sym typeface="Symbol" pitchFamily="18" charset="2"/>
              </a:rPr>
              <a:t>执行连接前对关系适当地预处理．就能快速地找到要连接的元组。</a:t>
            </a:r>
          </a:p>
          <a:p>
            <a:pPr lvl="2">
              <a:lnSpc>
                <a:spcPct val="130000"/>
              </a:lnSpc>
            </a:pPr>
            <a:r>
              <a:rPr lang="zh-CN" altLang="en-US" sz="1600" b="1" dirty="0">
                <a:sym typeface="Symbol" pitchFamily="18" charset="2"/>
              </a:rPr>
              <a:t>存储公共子表达式。</a:t>
            </a:r>
          </a:p>
          <a:p>
            <a:pPr lvl="1"/>
            <a:endParaRPr lang="zh-CN" altLang="en-US" b="1" dirty="0">
              <a:sym typeface="Symbol" pitchFamily="18" charset="2"/>
            </a:endParaRPr>
          </a:p>
          <a:p>
            <a:pPr lvl="1"/>
            <a:endParaRPr lang="en-US" altLang="zh-CN" b="1" dirty="0">
              <a:sym typeface="Symbol" pitchFamily="18" charset="2"/>
            </a:endParaRPr>
          </a:p>
          <a:p>
            <a:pPr lvl="2"/>
            <a:endParaRPr lang="zh-CN" altLang="en-US" b="1" dirty="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查询优化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966788"/>
            <a:ext cx="3313113" cy="4713287"/>
          </a:xfrm>
          <a:prstGeom prst="rect">
            <a:avLst/>
          </a:prstGeom>
        </p:spPr>
        <p:txBody>
          <a:bodyPr/>
          <a:lstStyle/>
          <a:p>
            <a:pPr marL="360363" lvl="1" indent="-277813">
              <a:lnSpc>
                <a:spcPct val="130000"/>
              </a:lnSpc>
            </a:pPr>
            <a:r>
              <a:rPr lang="zh-CN" altLang="en-US" sz="1800" b="1" dirty="0">
                <a:sym typeface="Symbol" pitchFamily="18" charset="2"/>
              </a:rPr>
              <a:t>关系演算也是一种对关系数据库内容进行操作的语言</a:t>
            </a:r>
            <a:endParaRPr lang="en-US" altLang="zh-CN" sz="1800" b="1" dirty="0">
              <a:sym typeface="Symbol" pitchFamily="18" charset="2"/>
            </a:endParaRPr>
          </a:p>
          <a:p>
            <a:pPr marL="360363" lvl="1" indent="-277813">
              <a:spcBef>
                <a:spcPts val="600"/>
              </a:spcBef>
            </a:pPr>
            <a:r>
              <a:rPr lang="zh-CN" altLang="en-US" sz="1800" b="1" dirty="0">
                <a:sym typeface="Symbol" pitchFamily="18" charset="2"/>
              </a:rPr>
              <a:t>关系演算是</a:t>
            </a:r>
            <a:r>
              <a:rPr lang="zh-CN" altLang="en-US" sz="1800" b="1" dirty="0">
                <a:solidFill>
                  <a:srgbClr val="0070C0"/>
                </a:solidFill>
                <a:sym typeface="Symbol" pitchFamily="18" charset="2"/>
              </a:rPr>
              <a:t>非过程的</a:t>
            </a:r>
            <a:r>
              <a:rPr lang="zh-CN" altLang="en-US" sz="1800" b="1" dirty="0">
                <a:sym typeface="Symbol" pitchFamily="18" charset="2"/>
              </a:rPr>
              <a:t>，关系代数用过程化的方式指定了操作序列，但是关系演算仅仅指明获得什么信息而没有指明如何获得信息。</a:t>
            </a:r>
          </a:p>
          <a:p>
            <a:pPr marL="623888" lvl="2" indent="-263525"/>
            <a:r>
              <a:rPr lang="zh-CN" altLang="en-US" sz="1600" b="1" dirty="0">
                <a:sym typeface="Symbol" pitchFamily="18" charset="2"/>
              </a:rPr>
              <a:t>理论上，</a:t>
            </a:r>
            <a:r>
              <a:rPr lang="zh-CN" altLang="en-US" sz="1600" b="1" dirty="0">
                <a:solidFill>
                  <a:srgbClr val="00B050"/>
                </a:solidFill>
                <a:sym typeface="Symbol" pitchFamily="18" charset="2"/>
              </a:rPr>
              <a:t>关系代数和关系演算被证明是完全等价的</a:t>
            </a:r>
            <a:endParaRPr lang="zh-CN" altLang="en-US" sz="1600" b="1" dirty="0">
              <a:sym typeface="Symbol" pitchFamily="18" charset="2"/>
            </a:endParaRPr>
          </a:p>
          <a:p>
            <a:pPr marL="623888" lvl="2" indent="-263525"/>
            <a:r>
              <a:rPr lang="zh-CN" altLang="en-US" sz="1600" b="1" dirty="0">
                <a:sym typeface="Symbol" pitchFamily="18" charset="2"/>
              </a:rPr>
              <a:t>关系演算可以分为</a:t>
            </a:r>
            <a:r>
              <a:rPr lang="zh-CN" altLang="en-US" sz="1600" b="1" dirty="0">
                <a:solidFill>
                  <a:srgbClr val="FF0000"/>
                </a:solidFill>
                <a:sym typeface="Symbol" pitchFamily="18" charset="2"/>
              </a:rPr>
              <a:t>元组关系演算</a:t>
            </a:r>
            <a:r>
              <a:rPr lang="zh-CN" altLang="en-US" sz="1600" b="1" dirty="0">
                <a:sym typeface="Symbol" pitchFamily="18" charset="2"/>
              </a:rPr>
              <a:t>和</a:t>
            </a:r>
            <a:r>
              <a:rPr lang="zh-CN" altLang="en-US" sz="1600" b="1" dirty="0">
                <a:solidFill>
                  <a:srgbClr val="FF0000"/>
                </a:solidFill>
                <a:sym typeface="Symbol" pitchFamily="18" charset="2"/>
              </a:rPr>
              <a:t>域关系演算（</a:t>
            </a:r>
            <a:r>
              <a:rPr lang="en-US" altLang="zh-CN" sz="1600" b="1" dirty="0">
                <a:solidFill>
                  <a:srgbClr val="FF0000"/>
                </a:solidFill>
                <a:sym typeface="Symbol" pitchFamily="18" charset="2"/>
              </a:rPr>
              <a:t>QBE</a:t>
            </a:r>
            <a:r>
              <a:rPr lang="zh-CN" altLang="en-US" sz="1600" b="1" dirty="0">
                <a:solidFill>
                  <a:srgbClr val="FF0000"/>
                </a:solidFill>
                <a:sym typeface="Symbol" pitchFamily="18" charset="2"/>
              </a:rPr>
              <a:t>，</a:t>
            </a:r>
            <a:r>
              <a:rPr lang="en-US" altLang="zh-CN" sz="1600" b="1" dirty="0">
                <a:solidFill>
                  <a:srgbClr val="FF0000"/>
                </a:solidFill>
                <a:sym typeface="Symbol" pitchFamily="18" charset="2"/>
              </a:rPr>
              <a:t>Query By Example</a:t>
            </a:r>
            <a:r>
              <a:rPr lang="zh-CN" altLang="en-US" sz="1600" b="1" dirty="0">
                <a:solidFill>
                  <a:srgbClr val="FF0000"/>
                </a:solidFill>
                <a:sym typeface="Symbol" pitchFamily="18" charset="2"/>
              </a:rPr>
              <a:t>）</a:t>
            </a:r>
            <a:r>
              <a:rPr lang="zh-CN" altLang="en-US" sz="1600" b="1" dirty="0">
                <a:sym typeface="Symbol" pitchFamily="18" charset="2"/>
              </a:rPr>
              <a:t> </a:t>
            </a:r>
          </a:p>
          <a:p>
            <a:pPr marL="360363" lvl="1" indent="-360363">
              <a:spcBef>
                <a:spcPts val="600"/>
              </a:spcBef>
            </a:pPr>
            <a:r>
              <a:rPr lang="zh-CN" altLang="en-US" sz="1800" b="1" dirty="0">
                <a:sym typeface="Symbol" pitchFamily="18" charset="2"/>
              </a:rPr>
              <a:t>本部分留为</a:t>
            </a:r>
            <a:r>
              <a:rPr lang="zh-CN" altLang="en-US" sz="1800" b="1" dirty="0">
                <a:solidFill>
                  <a:srgbClr val="FF0000"/>
                </a:solidFill>
                <a:sym typeface="Symbol" pitchFamily="18" charset="2"/>
              </a:rPr>
              <a:t>自学</a:t>
            </a:r>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关系代数</a:t>
            </a:r>
          </a:p>
        </p:txBody>
      </p:sp>
      <p:sp>
        <p:nvSpPr>
          <p:cNvPr id="6" name="AutoShape 10"/>
          <p:cNvSpPr>
            <a:spLocks noChangeArrowheads="1"/>
          </p:cNvSpPr>
          <p:nvPr/>
        </p:nvSpPr>
        <p:spPr bwMode="gray">
          <a:xfrm>
            <a:off x="2823283" y="110362"/>
            <a:ext cx="2536993"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关系演算*</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138" y="1067480"/>
            <a:ext cx="5649255" cy="5076145"/>
          </a:xfrm>
          <a:prstGeom prst="rect">
            <a:avLst/>
          </a:prstGeom>
          <a:ln w="28575">
            <a:solidFill>
              <a:srgbClr val="FF9933"/>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0" y="1246188"/>
            <a:ext cx="8213725" cy="4713287"/>
          </a:xfrm>
          <a:prstGeom prst="rect">
            <a:avLst/>
          </a:prstGeom>
        </p:spPr>
        <p:txBody>
          <a:bodyPr/>
          <a:lstStyle/>
          <a:p>
            <a:pPr lvl="1">
              <a:lnSpc>
                <a:spcPct val="130000"/>
              </a:lnSpc>
            </a:pPr>
            <a:r>
              <a:rPr lang="zh-CN" altLang="en-US" b="1" dirty="0">
                <a:sym typeface="Symbol" pitchFamily="18" charset="2"/>
              </a:rPr>
              <a:t>数据模型</a:t>
            </a:r>
          </a:p>
          <a:p>
            <a:pPr lvl="2">
              <a:lnSpc>
                <a:spcPct val="130000"/>
              </a:lnSpc>
            </a:pPr>
            <a:r>
              <a:rPr lang="zh-CN" altLang="en-US" b="1" dirty="0">
                <a:sym typeface="Symbol" pitchFamily="18" charset="2"/>
              </a:rPr>
              <a:t>三要素：数据结构、数据操作、约束条件</a:t>
            </a:r>
          </a:p>
          <a:p>
            <a:pPr lvl="1">
              <a:lnSpc>
                <a:spcPct val="130000"/>
              </a:lnSpc>
            </a:pPr>
            <a:r>
              <a:rPr lang="zh-CN" altLang="en-US" b="1" dirty="0">
                <a:sym typeface="Symbol" pitchFamily="18" charset="2"/>
              </a:rPr>
              <a:t>关系数据模型</a:t>
            </a:r>
          </a:p>
          <a:p>
            <a:pPr lvl="1">
              <a:lnSpc>
                <a:spcPct val="130000"/>
              </a:lnSpc>
            </a:pPr>
            <a:r>
              <a:rPr lang="zh-CN" altLang="en-US" b="1" dirty="0">
                <a:sym typeface="Symbol" pitchFamily="18" charset="2"/>
              </a:rPr>
              <a:t>关系代数运算</a:t>
            </a:r>
          </a:p>
          <a:p>
            <a:pPr lvl="2">
              <a:lnSpc>
                <a:spcPct val="130000"/>
              </a:lnSpc>
            </a:pPr>
            <a:r>
              <a:rPr lang="zh-CN" altLang="en-US" b="1" dirty="0">
                <a:sym typeface="Symbol" pitchFamily="18" charset="2"/>
              </a:rPr>
              <a:t>基本运算：交、差、并、笛卡尔积</a:t>
            </a:r>
          </a:p>
          <a:p>
            <a:pPr lvl="2">
              <a:lnSpc>
                <a:spcPct val="130000"/>
              </a:lnSpc>
            </a:pPr>
            <a:r>
              <a:rPr lang="zh-CN" altLang="en-US" b="1" dirty="0">
                <a:sym typeface="Symbol" pitchFamily="18" charset="2"/>
              </a:rPr>
              <a:t>专门运算：选择、投影、连接、除</a:t>
            </a:r>
            <a:endParaRPr lang="en-US" altLang="zh-CN" b="1" dirty="0">
              <a:sym typeface="Symbol" pitchFamily="18" charset="2"/>
            </a:endParaRPr>
          </a:p>
          <a:p>
            <a:pPr lvl="2"/>
            <a:endParaRPr lang="zh-CN" altLang="en-US" b="1" dirty="0"/>
          </a:p>
        </p:txBody>
      </p:sp>
      <p:sp>
        <p:nvSpPr>
          <p:cNvPr id="5" name="AutoShape 10"/>
          <p:cNvSpPr>
            <a:spLocks noChangeArrowheads="1"/>
          </p:cNvSpPr>
          <p:nvPr/>
        </p:nvSpPr>
        <p:spPr bwMode="gray">
          <a:xfrm>
            <a:off x="983975" y="117733"/>
            <a:ext cx="1853818"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wrap="square"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本章小结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bwMode="auto">
          <a:xfrm>
            <a:off x="1408113" y="0"/>
            <a:ext cx="7735887" cy="849313"/>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en-US" altLang="zh-CN" dirty="0">
                <a:latin typeface="黑体" pitchFamily="49" charset="-122"/>
                <a:ea typeface="黑体" pitchFamily="49" charset="-122"/>
              </a:rPr>
              <a:t> </a:t>
            </a:r>
            <a:endParaRPr lang="zh-CN" altLang="en-US" dirty="0">
              <a:latin typeface="黑体" pitchFamily="49" charset="-122"/>
              <a:ea typeface="黑体" pitchFamily="49" charset="-122"/>
            </a:endParaRPr>
          </a:p>
        </p:txBody>
      </p:sp>
      <p:sp>
        <p:nvSpPr>
          <p:cNvPr id="8" name="WordArt 4"/>
          <p:cNvSpPr>
            <a:spLocks noChangeArrowheads="1" noChangeShapeType="1" noTextEdit="1"/>
          </p:cNvSpPr>
          <p:nvPr/>
        </p:nvSpPr>
        <p:spPr bwMode="auto">
          <a:xfrm>
            <a:off x="1120144" y="1597657"/>
            <a:ext cx="2421211" cy="9667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b="1"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宋体"/>
                <a:ea typeface="宋体"/>
              </a:rPr>
              <a:t>Q &amp; A</a:t>
            </a:r>
            <a:endParaRPr lang="zh-CN" altLang="en-US" sz="3600" b="1" kern="10" dirty="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宋体"/>
              <a:ea typeface="宋体"/>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208" y="1859377"/>
            <a:ext cx="1152942" cy="1920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4"/>
          <p:cNvSpPr txBox="1">
            <a:spLocks noChangeArrowheads="1"/>
          </p:cNvSpPr>
          <p:nvPr/>
        </p:nvSpPr>
        <p:spPr>
          <a:xfrm>
            <a:off x="1909969" y="4019150"/>
            <a:ext cx="5929354" cy="1214446"/>
          </a:xfrm>
          <a:prstGeom prst="rect">
            <a:avLst/>
          </a:prstGeo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7200" b="1" i="0" u="none" strike="noStrike" kern="0" normalizeH="0" baseline="0" noProof="0" dirty="0">
                <a:ln w="11430"/>
                <a:solidFill>
                  <a:srgbClr val="002060"/>
                </a:solidFill>
                <a:effectLst>
                  <a:outerShdw blurRad="50800" dist="39000" dir="5460000" algn="tl">
                    <a:srgbClr val="000000">
                      <a:alpha val="38000"/>
                    </a:srgbClr>
                  </a:outerShdw>
                </a:effectLst>
                <a:uLnTx/>
                <a:uFillTx/>
                <a:latin typeface="微软雅黑" pitchFamily="34" charset="-122"/>
                <a:ea typeface="微软雅黑" pitchFamily="34" charset="-122"/>
                <a:cs typeface="+mj-cs"/>
              </a:rPr>
              <a:t>感 谢 参</a:t>
            </a:r>
            <a:r>
              <a:rPr lang="zh-CN" altLang="en-US" sz="7200" b="1" kern="0" dirty="0">
                <a:ln w="11430"/>
                <a:solidFill>
                  <a:srgbClr val="002060"/>
                </a:solidFill>
                <a:effectLst>
                  <a:outerShdw blurRad="50800" dist="39000" dir="5460000" algn="tl">
                    <a:srgbClr val="000000">
                      <a:alpha val="38000"/>
                    </a:srgbClr>
                  </a:outerShdw>
                </a:effectLst>
                <a:latin typeface="微软雅黑" pitchFamily="34" charset="-122"/>
                <a:ea typeface="微软雅黑" pitchFamily="34" charset="-122"/>
                <a:cs typeface="+mj-cs"/>
              </a:rPr>
              <a:t> 与</a:t>
            </a:r>
            <a:r>
              <a:rPr kumimoji="0" lang="zh-CN" altLang="en-US" sz="7200" b="1" i="0" u="none" strike="noStrike" kern="0" normalizeH="0" baseline="0" noProof="0" dirty="0">
                <a:ln w="11430"/>
                <a:solidFill>
                  <a:srgbClr val="002060"/>
                </a:solidFill>
                <a:effectLst>
                  <a:outerShdw blurRad="50800" dist="39000" dir="5460000" algn="tl">
                    <a:srgbClr val="000000">
                      <a:alpha val="38000"/>
                    </a:srgbClr>
                  </a:outerShdw>
                </a:effectLst>
                <a:uLnTx/>
                <a:uFillTx/>
                <a:latin typeface="微软雅黑" pitchFamily="34" charset="-122"/>
                <a:ea typeface="微软雅黑" pitchFamily="34" charset="-122"/>
                <a:cs typeface="+mj-cs"/>
              </a:rPr>
              <a:t>！</a:t>
            </a:r>
          </a:p>
        </p:txBody>
      </p:sp>
    </p:spTree>
    <p:extLst>
      <p:ext uri="{BB962C8B-B14F-4D97-AF65-F5344CB8AC3E}">
        <p14:creationId xmlns:p14="http://schemas.microsoft.com/office/powerpoint/2010/main" val="1126932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573088" y="1049338"/>
            <a:ext cx="8570912" cy="4908550"/>
          </a:xfrm>
          <a:prstGeom prst="rect">
            <a:avLst/>
          </a:prstGeom>
        </p:spPr>
        <p:txBody>
          <a:bodyPr/>
          <a:lstStyle/>
          <a:p>
            <a:r>
              <a:rPr lang="zh-CN" altLang="en-US" sz="2200" dirty="0"/>
              <a:t>逻辑数据模型（</a:t>
            </a:r>
            <a:r>
              <a:rPr lang="en-US" altLang="zh-CN" sz="2200" dirty="0"/>
              <a:t>Logical Data Model</a:t>
            </a:r>
            <a:r>
              <a:rPr lang="zh-CN" altLang="en-US" sz="2200" dirty="0"/>
              <a:t>，</a:t>
            </a:r>
            <a:r>
              <a:rPr lang="en-US" altLang="zh-CN" sz="2200" dirty="0"/>
              <a:t>LDM</a:t>
            </a:r>
            <a:r>
              <a:rPr lang="zh-CN" altLang="en-US" sz="2200" dirty="0"/>
              <a:t>）</a:t>
            </a:r>
          </a:p>
          <a:p>
            <a:pPr lvl="1">
              <a:spcBef>
                <a:spcPts val="600"/>
              </a:spcBef>
            </a:pPr>
            <a:r>
              <a:rPr lang="zh-CN" altLang="en-US" sz="2000" b="1" dirty="0"/>
              <a:t>面向</a:t>
            </a:r>
            <a:r>
              <a:rPr lang="zh-CN" altLang="en-US" sz="2000" b="1" dirty="0">
                <a:solidFill>
                  <a:srgbClr val="FF0000"/>
                </a:solidFill>
              </a:rPr>
              <a:t>数据库系统</a:t>
            </a:r>
            <a:r>
              <a:rPr lang="zh-CN" altLang="en-US" sz="2000" b="1" dirty="0"/>
              <a:t>的模型</a:t>
            </a:r>
          </a:p>
          <a:p>
            <a:pPr lvl="1">
              <a:spcBef>
                <a:spcPts val="600"/>
              </a:spcBef>
            </a:pPr>
            <a:r>
              <a:rPr lang="zh-CN" altLang="en-US" sz="2000" b="1" dirty="0"/>
              <a:t>用户从</a:t>
            </a:r>
            <a:r>
              <a:rPr lang="zh-CN" altLang="en-US" sz="2000" b="1" dirty="0">
                <a:solidFill>
                  <a:srgbClr val="FF0000"/>
                </a:solidFill>
              </a:rPr>
              <a:t>数据库</a:t>
            </a:r>
            <a:r>
              <a:rPr lang="zh-CN" altLang="en-US" sz="2000" b="1" dirty="0"/>
              <a:t>所看到的数据模型</a:t>
            </a:r>
          </a:p>
          <a:p>
            <a:pPr lvl="2"/>
            <a:r>
              <a:rPr lang="zh-CN" altLang="en-US" b="1" dirty="0"/>
              <a:t>是具体的</a:t>
            </a:r>
            <a:r>
              <a:rPr lang="en-US" altLang="zh-CN" b="1" dirty="0"/>
              <a:t>DBMS</a:t>
            </a:r>
            <a:r>
              <a:rPr lang="zh-CN" altLang="en-US" b="1" dirty="0"/>
              <a:t>所支持的数据模型（</a:t>
            </a:r>
            <a:r>
              <a:rPr lang="zh-CN" altLang="en-US" b="1" dirty="0">
                <a:solidFill>
                  <a:srgbClr val="00B050"/>
                </a:solidFill>
              </a:rPr>
              <a:t>网状</a:t>
            </a:r>
            <a:r>
              <a:rPr lang="en-US" altLang="zh-CN" b="1" dirty="0">
                <a:solidFill>
                  <a:srgbClr val="00B050"/>
                </a:solidFill>
              </a:rPr>
              <a:t>/</a:t>
            </a:r>
            <a:r>
              <a:rPr lang="zh-CN" altLang="en-US" b="1" dirty="0">
                <a:solidFill>
                  <a:srgbClr val="00B050"/>
                </a:solidFill>
              </a:rPr>
              <a:t>层次</a:t>
            </a:r>
            <a:r>
              <a:rPr lang="en-US" altLang="zh-CN" b="1" dirty="0">
                <a:solidFill>
                  <a:srgbClr val="00B050"/>
                </a:solidFill>
              </a:rPr>
              <a:t>/</a:t>
            </a:r>
            <a:r>
              <a:rPr lang="zh-CN" altLang="en-US" b="1" dirty="0">
                <a:solidFill>
                  <a:srgbClr val="00B050"/>
                </a:solidFill>
              </a:rPr>
              <a:t>关系</a:t>
            </a:r>
            <a:r>
              <a:rPr lang="en-US" altLang="zh-CN" b="1" dirty="0">
                <a:solidFill>
                  <a:srgbClr val="00B050"/>
                </a:solidFill>
              </a:rPr>
              <a:t>/</a:t>
            </a:r>
            <a:r>
              <a:rPr lang="zh-CN" altLang="en-US" b="1" dirty="0">
                <a:solidFill>
                  <a:srgbClr val="00B050"/>
                </a:solidFill>
              </a:rPr>
              <a:t>面向对象</a:t>
            </a:r>
            <a:r>
              <a:rPr lang="zh-CN" altLang="en-US" b="1" dirty="0"/>
              <a:t>）；</a:t>
            </a:r>
          </a:p>
          <a:p>
            <a:pPr lvl="2"/>
            <a:r>
              <a:rPr lang="zh-CN" altLang="en-US" b="1" dirty="0"/>
              <a:t>既要面向用户，也要面向系统；</a:t>
            </a:r>
          </a:p>
          <a:p>
            <a:pPr lvl="2"/>
            <a:r>
              <a:rPr lang="en-US" altLang="zh-CN" b="1" dirty="0"/>
              <a:t>LDM</a:t>
            </a:r>
            <a:r>
              <a:rPr lang="zh-CN" altLang="en-US" b="1" dirty="0"/>
              <a:t>表示数据间联系的方法</a:t>
            </a:r>
          </a:p>
          <a:p>
            <a:pPr lvl="2"/>
            <a:r>
              <a:rPr lang="zh-CN" altLang="en-US" b="1" dirty="0"/>
              <a:t>一般的</a:t>
            </a:r>
            <a:r>
              <a:rPr lang="en-US" altLang="zh-CN" b="1" dirty="0"/>
              <a:t>DBMS</a:t>
            </a:r>
            <a:r>
              <a:rPr lang="zh-CN" altLang="en-US" b="1" dirty="0"/>
              <a:t>支持一种</a:t>
            </a:r>
            <a:r>
              <a:rPr lang="en-US" altLang="zh-CN" b="1" dirty="0"/>
              <a:t>LDM</a:t>
            </a:r>
            <a:r>
              <a:rPr lang="zh-CN" altLang="en-US" b="1" dirty="0"/>
              <a:t>（特殊的</a:t>
            </a:r>
            <a:r>
              <a:rPr lang="en-US" altLang="zh-CN" b="1" dirty="0"/>
              <a:t>DBMS</a:t>
            </a:r>
            <a:r>
              <a:rPr lang="zh-CN" altLang="en-US" b="1" dirty="0"/>
              <a:t>支持多种</a:t>
            </a:r>
            <a:r>
              <a:rPr lang="en-US" altLang="zh-CN" b="1" dirty="0"/>
              <a:t>LDM</a:t>
            </a:r>
            <a:r>
              <a:rPr lang="zh-CN" altLang="en-US" b="1" dirty="0"/>
              <a:t>）</a:t>
            </a:r>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逻辑模型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408113" y="0"/>
            <a:ext cx="7735887" cy="849313"/>
          </a:xfrm>
          <a:prstGeom prst="rect">
            <a:avLst/>
          </a:prstGeom>
        </p:spPr>
        <p:txBody>
          <a:bodyPr/>
          <a:lstStyle/>
          <a:p>
            <a:r>
              <a:rPr lang="en-US" altLang="zh-CN" dirty="0"/>
              <a:t> </a:t>
            </a:r>
            <a:endParaRPr lang="zh-CN" altLang="en-US" dirty="0"/>
          </a:p>
        </p:txBody>
      </p:sp>
      <p:sp>
        <p:nvSpPr>
          <p:cNvPr id="3" name="内容占位符 2"/>
          <p:cNvSpPr>
            <a:spLocks noGrp="1"/>
          </p:cNvSpPr>
          <p:nvPr>
            <p:ph idx="4294967295"/>
          </p:nvPr>
        </p:nvSpPr>
        <p:spPr>
          <a:xfrm>
            <a:off x="573088" y="1049338"/>
            <a:ext cx="8570912" cy="5078412"/>
          </a:xfrm>
          <a:prstGeom prst="rect">
            <a:avLst/>
          </a:prstGeom>
        </p:spPr>
        <p:txBody>
          <a:bodyPr/>
          <a:lstStyle/>
          <a:p>
            <a:r>
              <a:rPr lang="zh-CN" altLang="en-US" sz="2200" dirty="0"/>
              <a:t>物理数据模型（</a:t>
            </a:r>
            <a:r>
              <a:rPr lang="en-US" altLang="zh-CN" sz="2200" dirty="0"/>
              <a:t>Physical Data Model</a:t>
            </a:r>
            <a:r>
              <a:rPr lang="zh-CN" altLang="en-US" sz="2200" dirty="0"/>
              <a:t>，</a:t>
            </a:r>
            <a:r>
              <a:rPr lang="en-US" altLang="zh-CN" sz="2200" dirty="0"/>
              <a:t>PDM</a:t>
            </a:r>
            <a:r>
              <a:rPr lang="zh-CN" altLang="en-US" sz="2200" dirty="0"/>
              <a:t>）</a:t>
            </a:r>
          </a:p>
          <a:p>
            <a:pPr lvl="1">
              <a:spcBef>
                <a:spcPts val="600"/>
              </a:spcBef>
            </a:pPr>
            <a:r>
              <a:rPr lang="zh-CN" altLang="en-US" sz="2000" b="1" dirty="0"/>
              <a:t>面向</a:t>
            </a:r>
            <a:r>
              <a:rPr lang="zh-CN" altLang="en-US" sz="2000" b="1" dirty="0">
                <a:solidFill>
                  <a:srgbClr val="FF0000"/>
                </a:solidFill>
              </a:rPr>
              <a:t>机器</a:t>
            </a:r>
            <a:r>
              <a:rPr lang="zh-CN" altLang="en-US" sz="2000" b="1" dirty="0"/>
              <a:t>表示的模型</a:t>
            </a:r>
            <a:endParaRPr lang="zh-CN" altLang="en-US" sz="2000" b="1" dirty="0">
              <a:solidFill>
                <a:srgbClr val="FF0000"/>
              </a:solidFill>
            </a:endParaRPr>
          </a:p>
          <a:p>
            <a:pPr lvl="1">
              <a:spcBef>
                <a:spcPts val="600"/>
              </a:spcBef>
            </a:pPr>
            <a:r>
              <a:rPr lang="zh-CN" altLang="en-US" sz="2000" b="1" dirty="0"/>
              <a:t>描述数据在存储介质上的组织结构</a:t>
            </a:r>
          </a:p>
          <a:p>
            <a:pPr lvl="2"/>
            <a:r>
              <a:rPr lang="en-US" altLang="zh-CN" b="1" dirty="0"/>
              <a:t>PDM</a:t>
            </a:r>
            <a:r>
              <a:rPr lang="zh-CN" altLang="en-US" b="1" dirty="0">
                <a:solidFill>
                  <a:srgbClr val="0070C0"/>
                </a:solidFill>
              </a:rPr>
              <a:t>不仅与具体的</a:t>
            </a:r>
            <a:r>
              <a:rPr lang="en-US" altLang="zh-CN" b="1" dirty="0">
                <a:solidFill>
                  <a:srgbClr val="0070C0"/>
                </a:solidFill>
              </a:rPr>
              <a:t>DBMS</a:t>
            </a:r>
            <a:r>
              <a:rPr lang="zh-CN" altLang="en-US" b="1" dirty="0">
                <a:solidFill>
                  <a:srgbClr val="0070C0"/>
                </a:solidFill>
              </a:rPr>
              <a:t>有关，还与操作系统和硬件有关</a:t>
            </a:r>
          </a:p>
          <a:p>
            <a:pPr lvl="2"/>
            <a:r>
              <a:rPr lang="zh-CN" altLang="en-US" b="1" dirty="0"/>
              <a:t>每一种逻辑模型在实现时都有其对应的物理模型</a:t>
            </a:r>
          </a:p>
          <a:p>
            <a:pPr lvl="2"/>
            <a:r>
              <a:rPr lang="en-US" altLang="zh-CN" b="1" dirty="0"/>
              <a:t>DBMS</a:t>
            </a:r>
            <a:r>
              <a:rPr lang="zh-CN" altLang="en-US" b="1" dirty="0"/>
              <a:t>为保证其独立性和可以执行，大部分</a:t>
            </a:r>
            <a:r>
              <a:rPr lang="en-US" altLang="zh-CN" b="1" dirty="0"/>
              <a:t>PDM</a:t>
            </a:r>
            <a:r>
              <a:rPr lang="zh-CN" altLang="en-US" b="1" dirty="0"/>
              <a:t>的实现工作由</a:t>
            </a:r>
            <a:r>
              <a:rPr lang="zh-CN" altLang="en-US" b="1" dirty="0">
                <a:solidFill>
                  <a:srgbClr val="0070C0"/>
                </a:solidFill>
              </a:rPr>
              <a:t>系统自动完成</a:t>
            </a:r>
            <a:r>
              <a:rPr lang="zh-CN" altLang="en-US" b="1" dirty="0"/>
              <a:t>，而设计者只设计索引、聚簇等特殊结构</a:t>
            </a:r>
          </a:p>
          <a:p>
            <a:pPr lvl="2"/>
            <a:endParaRPr lang="zh-CN" altLang="en-US" dirty="0"/>
          </a:p>
        </p:txBody>
      </p:sp>
      <p:sp>
        <p:nvSpPr>
          <p:cNvPr id="4" name="AutoShape 10"/>
          <p:cNvSpPr>
            <a:spLocks noChangeArrowheads="1"/>
          </p:cNvSpPr>
          <p:nvPr/>
        </p:nvSpPr>
        <p:spPr bwMode="gray">
          <a:xfrm>
            <a:off x="983974" y="117733"/>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数据模型</a:t>
            </a:r>
          </a:p>
        </p:txBody>
      </p:sp>
      <p:sp>
        <p:nvSpPr>
          <p:cNvPr id="5" name="AutoShape 10"/>
          <p:cNvSpPr>
            <a:spLocks noChangeArrowheads="1"/>
          </p:cNvSpPr>
          <p:nvPr/>
        </p:nvSpPr>
        <p:spPr bwMode="gray">
          <a:xfrm>
            <a:off x="2801399" y="122832"/>
            <a:ext cx="1851991" cy="523220"/>
          </a:xfrm>
          <a:prstGeom prst="chevron">
            <a:avLst>
              <a:gd name="adj" fmla="val 17842"/>
            </a:avLst>
          </a:prstGeom>
          <a:solidFill>
            <a:srgbClr val="FF9933"/>
          </a:solidFill>
          <a:ln>
            <a:headEnd/>
            <a:tailEnd/>
          </a:ln>
        </p:spPr>
        <p:style>
          <a:lnRef idx="0">
            <a:schemeClr val="accent5"/>
          </a:lnRef>
          <a:fillRef idx="3">
            <a:schemeClr val="accent5"/>
          </a:fillRef>
          <a:effectRef idx="3">
            <a:schemeClr val="accent5"/>
          </a:effectRef>
          <a:fontRef idx="minor">
            <a:schemeClr val="lt1"/>
          </a:fontRef>
        </p:style>
        <p:txBody>
          <a:bodyPr anchor="ctr">
            <a:spAutoFit/>
          </a:bodyPr>
          <a:lstStyle/>
          <a:p>
            <a:pPr algn="ctr">
              <a:defRPr/>
            </a:pPr>
            <a:r>
              <a:rPr lang="zh-CN" alt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黑体" pitchFamily="2" charset="-122"/>
                <a:ea typeface="黑体" pitchFamily="2" charset="-122"/>
              </a:rPr>
              <a:t>物理模型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4067</TotalTime>
  <Words>5208</Words>
  <Application>Microsoft Office PowerPoint</Application>
  <PresentationFormat>全屏显示(4:3)</PresentationFormat>
  <Paragraphs>1316</Paragraphs>
  <Slides>75</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91" baseType="lpstr">
      <vt:lpstr>Microsoft Yahei</vt:lpstr>
      <vt:lpstr>等线</vt:lpstr>
      <vt:lpstr>等线 Light</vt:lpstr>
      <vt:lpstr>仿宋_GB2312</vt:lpstr>
      <vt:lpstr>黑体</vt:lpstr>
      <vt:lpstr>楷体_GB2312</vt:lpstr>
      <vt:lpstr>宋体</vt:lpstr>
      <vt:lpstr>微软雅黑</vt:lpstr>
      <vt:lpstr>Arial</vt:lpstr>
      <vt:lpstr>Calibri</vt:lpstr>
      <vt:lpstr>Symbol</vt:lpstr>
      <vt:lpstr>Tahoma</vt:lpstr>
      <vt:lpstr>Times New Roman</vt:lpstr>
      <vt:lpstr>Wingdings</vt:lpstr>
      <vt:lpstr>Office 主题​​</vt:lpstr>
      <vt:lpstr>公式</vt:lpstr>
      <vt:lpstr>PowerPoint 演示文稿</vt:lpstr>
      <vt:lpstr>PowerPoint 演示文稿</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数据库原理及应用</dc:title>
  <dc:creator>胡旺</dc:creator>
  <cp:lastModifiedBy>飞飞飞</cp:lastModifiedBy>
  <cp:revision>801</cp:revision>
  <dcterms:created xsi:type="dcterms:W3CDTF">2007-02-02T09:25:37Z</dcterms:created>
  <dcterms:modified xsi:type="dcterms:W3CDTF">2022-07-27T02:45:08Z</dcterms:modified>
</cp:coreProperties>
</file>