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24"/>
  </p:notesMasterIdLst>
  <p:handoutMasterIdLst>
    <p:handoutMasterId r:id="rId25"/>
  </p:handoutMasterIdLst>
  <p:sldIdLst>
    <p:sldId id="407" r:id="rId2"/>
    <p:sldId id="417" r:id="rId3"/>
    <p:sldId id="418" r:id="rId4"/>
    <p:sldId id="419" r:id="rId5"/>
    <p:sldId id="420" r:id="rId6"/>
    <p:sldId id="421" r:id="rId7"/>
    <p:sldId id="422" r:id="rId8"/>
    <p:sldId id="423" r:id="rId9"/>
    <p:sldId id="424" r:id="rId10"/>
    <p:sldId id="425" r:id="rId11"/>
    <p:sldId id="426" r:id="rId12"/>
    <p:sldId id="427" r:id="rId13"/>
    <p:sldId id="428" r:id="rId14"/>
    <p:sldId id="432" r:id="rId15"/>
    <p:sldId id="429" r:id="rId16"/>
    <p:sldId id="430" r:id="rId17"/>
    <p:sldId id="431" r:id="rId18"/>
    <p:sldId id="433" r:id="rId19"/>
    <p:sldId id="434" r:id="rId20"/>
    <p:sldId id="435" r:id="rId21"/>
    <p:sldId id="437" r:id="rId22"/>
    <p:sldId id="438" r:id="rId23"/>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DB1"/>
    <a:srgbClr val="E7F6EF"/>
    <a:srgbClr val="CCECFF"/>
    <a:srgbClr val="FF9933"/>
    <a:srgbClr val="D25500"/>
    <a:srgbClr val="FFCC66"/>
    <a:srgbClr val="FFCC00"/>
    <a:srgbClr val="EAEAEA"/>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143823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192485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AD29F-BF8A-4828-82BB-09B78AFF2EB1}"/>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669E35E1-046F-4512-A5AF-C08608EAF8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08C55A-953A-4815-A43C-257CA180FE24}"/>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E0F7F536-1A99-40F1-B02A-A143D90831B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25593DA-B163-4204-A510-79EEA9B7E63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33724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CD64D-B4B2-48F1-ACF4-FCDCB5DA21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236B1D-3334-4CF0-AD9F-4D0D652D157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4DA374-B525-4063-B8E4-0F4ADD701894}"/>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93379482-5AC9-4313-8371-A1602BBDD20A}"/>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0BFD3715-623D-4DD0-8463-0648881C011B}"/>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47064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755A76-CB84-4A79-A96F-04EB7287876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E72729-598B-4B30-B5B1-478C06ED26EC}"/>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93DE61-FD7F-4523-9DEC-A5E5D9D1928B}"/>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F45CAB9-0127-453D-B5B2-159D792776C1}"/>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7EA9F136-F654-4D89-9E3E-90EC51039BCB}"/>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41606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2D97-A90F-49B6-AC3C-13DA32303E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6A0DE2-DB7C-4B1C-8D68-0F443EE29A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4F4A29-5495-4722-B43B-FFC761913E5A}"/>
              </a:ext>
            </a:extLst>
          </p:cNvPr>
          <p:cNvSpPr>
            <a:spLocks noGrp="1"/>
          </p:cNvSpPr>
          <p:nvPr>
            <p:ph type="dt" sz="half" idx="10"/>
          </p:nvPr>
        </p:nvSpPr>
        <p:spPr/>
        <p:txBody>
          <a:bodyPr/>
          <a:lstStyle/>
          <a:p>
            <a:fld id="{D59AD4D9-9A2B-4A23-B173-43F32D963E56}"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C1D9733E-A710-4381-8A5E-CE868DD591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16C16B-8CF0-4E4C-87FB-ED7B4AAE68FF}"/>
              </a:ext>
            </a:extLst>
          </p:cNvPr>
          <p:cNvSpPr>
            <a:spLocks noGrp="1"/>
          </p:cNvSpPr>
          <p:nvPr>
            <p:ph type="sldNum" sz="quarter" idx="12"/>
          </p:nvPr>
        </p:nvSpPr>
        <p:spPr/>
        <p:txBody>
          <a:bodyPr/>
          <a:lstStyle/>
          <a:p>
            <a:fld id="{E3A64A52-4853-4B55-B7A4-5E42B9B3F909}"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49E7410B-E4F8-48EE-9E53-D31580E23119}"/>
              </a:ext>
            </a:extLst>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latin typeface="Arial" charset="0"/>
              </a:rPr>
              <a:t>DATABASE@UESTC</a:t>
            </a:r>
          </a:p>
        </p:txBody>
      </p:sp>
      <p:sp>
        <p:nvSpPr>
          <p:cNvPr id="8" name="TextBox 10">
            <a:extLst>
              <a:ext uri="{FF2B5EF4-FFF2-40B4-BE49-F238E27FC236}">
                <a16:creationId xmlns:a16="http://schemas.microsoft.com/office/drawing/2014/main" id="{B4EC2744-A1D0-48BE-A9EA-B1729623D441}"/>
              </a:ext>
            </a:extLst>
          </p:cNvPr>
          <p:cNvSpPr txBox="1"/>
          <p:nvPr userDrawn="1"/>
        </p:nvSpPr>
        <p:spPr>
          <a:xfrm>
            <a:off x="369345" y="6330722"/>
            <a:ext cx="1827946" cy="461665"/>
          </a:xfrm>
          <a:prstGeom prst="rect">
            <a:avLst/>
          </a:prstGeom>
          <a:noFill/>
        </p:spPr>
        <p:txBody>
          <a:bodyPr wrap="square">
            <a:spAutoFit/>
          </a:bodyPr>
          <a:lstStyle/>
          <a:p>
            <a:pPr>
              <a:defRPr/>
            </a:pPr>
            <a:r>
              <a:rPr lang="zh-CN" altLang="en-US" sz="1200" b="1" dirty="0">
                <a:solidFill>
                  <a:srgbClr val="FF0000"/>
                </a:solidFill>
              </a:rPr>
              <a:t>学以致用</a:t>
            </a:r>
            <a:r>
              <a:rPr lang="en-US" altLang="zh-CN" sz="1200" b="1" dirty="0">
                <a:solidFill>
                  <a:srgbClr val="FF0000"/>
                </a:solidFill>
              </a:rPr>
              <a:t>                     </a:t>
            </a:r>
          </a:p>
          <a:p>
            <a:pPr>
              <a:defRPr/>
            </a:pPr>
            <a:r>
              <a:rPr lang="en-US" altLang="zh-CN" sz="1200" b="1" dirty="0">
                <a:solidFill>
                  <a:srgbClr val="FF0000"/>
                </a:solidFill>
              </a:rPr>
              <a:t>	</a:t>
            </a:r>
            <a:r>
              <a:rPr lang="zh-CN" altLang="en-US" sz="1200" b="1" dirty="0">
                <a:solidFill>
                  <a:srgbClr val="FF0000"/>
                </a:solidFill>
              </a:rPr>
              <a:t>用以促学</a:t>
            </a:r>
          </a:p>
        </p:txBody>
      </p:sp>
    </p:spTree>
    <p:extLst>
      <p:ext uri="{BB962C8B-B14F-4D97-AF65-F5344CB8AC3E}">
        <p14:creationId xmlns:p14="http://schemas.microsoft.com/office/powerpoint/2010/main" val="389464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97CF0-DDAF-42E9-8452-21A914F2221D}"/>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AB8E4B33-4FC5-449D-BCF9-792210ED9B8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CA8D4FF-0933-4DDB-9B32-92444D1674A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AB6A9A85-ED3C-47CD-B7C5-2913011EA8EA}"/>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9E654ED-E046-4DEC-8267-CABD98F11353}"/>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99005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3E9AE-33FB-44B9-AC08-9F06805C69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D19A10-2348-4854-8178-2603B0696C04}"/>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A757AB-263A-4CF4-B736-2CC919843F8A}"/>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76419C-D442-49C4-BFD0-B45F3187E8B0}"/>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893DE90-F53A-4BBF-85C5-E22470AD4B0E}"/>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CB0D88A5-45A3-49B4-8696-C3FD4115E77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36278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16988-E577-46CF-88AE-5B7F22484D4B}"/>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82AA28-8490-4376-BE16-1CBBABBF864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33F1F917-7B9C-4584-B4BE-3B53ECF74AF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26A3BF4-C164-44FF-806F-6B549135800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60607B4A-6005-4B17-AEB6-B90B51BED587}"/>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433812B-2AC0-4CF8-91AA-A0781CAFBA5B}"/>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5C168318-3A84-4DF2-9E0B-344F385FA80F}"/>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A83DE266-67C9-40D6-95F2-0E3CE4608689}"/>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53001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B184C-CC9A-4D9E-AE9A-32F957CEBB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132DFF-73DF-4152-BAAB-598A4F508106}"/>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0E1BB312-9346-4EEF-B486-1D8F4033FFD3}"/>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7A6BBC99-6D3B-4EE4-ADBF-DB43FB4F6683}"/>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82144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BED8AD-13EC-48F0-8586-39EF1D83BC98}"/>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08BECF82-91FA-45CA-A29D-835478822FD9}"/>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547E5956-28A3-4BCB-829B-AC17CAA80673}"/>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464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E3D1-7BB3-462A-BF58-80DB41EAB25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707018C1-F9FA-4DE3-8A82-A894936BB8E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CF76933-8D66-4EFB-9C5B-60DB3DA44A8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A2D07DB4-2B30-4796-9EA8-CF92DBDCD129}"/>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89187272-E6BB-4C6E-90B6-453CDB724E24}"/>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C9C0F522-570D-4B0E-8555-0D34ADB99C80}"/>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80882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18C25-6EEF-4F3B-86E5-54960E90A3E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AAE19A79-2649-415F-90C6-A82AA95A497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BD27513C-78BE-422E-8871-1C3E614B280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1781FEFF-5BB5-40A4-B11C-8204187389FB}"/>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518CC92D-4AF4-4896-8480-DB4329ABA71D}"/>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06855C84-35E0-4D23-9D0D-91E4434F9B1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54993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128ED9-6549-482E-9E24-ABA4E8B1FA1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74A5C0-4DE9-4983-8E18-468283EBC91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E409D1-1D3E-4984-A1A6-D73B7396BFC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FF5B42DD-0E9C-47FD-8D4B-CD344AF764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A1A2AB26-6279-46F7-BB2D-F0CD26E894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96853993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pPr>
            <a:r>
              <a:rPr lang="en-US" altLang="zh-CN" sz="4400" b="1" dirty="0">
                <a:solidFill>
                  <a:srgbClr val="FF0000"/>
                </a:solidFill>
              </a:rPr>
              <a:t>E-R</a:t>
            </a:r>
            <a:r>
              <a:rPr lang="zh-CN" altLang="en-US" sz="4400" b="1" dirty="0">
                <a:solidFill>
                  <a:srgbClr val="FF0000"/>
                </a:solidFill>
              </a:rPr>
              <a:t>模型</a:t>
            </a:r>
            <a:endParaRPr lang="en-US" altLang="zh-CN" sz="4400" b="1" dirty="0">
              <a:solidFill>
                <a:srgbClr val="FF0000"/>
              </a:solidFill>
            </a:endParaRPr>
          </a:p>
        </p:txBody>
      </p:sp>
      <p:pic>
        <p:nvPicPr>
          <p:cNvPr id="1027" name="Picture 3"/>
          <p:cNvPicPr>
            <a:picLocks noChangeAspect="1" noChangeArrowheads="1"/>
          </p:cNvPicPr>
          <p:nvPr/>
        </p:nvPicPr>
        <p:blipFill>
          <a:blip r:embed="rId2"/>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2"/>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4824413" cy="4681537"/>
          </a:xfrm>
        </p:spPr>
        <p:txBody>
          <a:bodyPr/>
          <a:lstStyle/>
          <a:p>
            <a:r>
              <a:rPr lang="zh-CN" altLang="en-US" dirty="0">
                <a:solidFill>
                  <a:srgbClr val="FF0000"/>
                </a:solidFill>
              </a:rPr>
              <a:t>两个实体型</a:t>
            </a:r>
            <a:r>
              <a:rPr lang="zh-CN" altLang="en-US" dirty="0"/>
              <a:t>之间的联系</a:t>
            </a:r>
            <a:endParaRPr lang="en-US" altLang="zh-CN" dirty="0"/>
          </a:p>
          <a:p>
            <a:pPr lvl="1"/>
            <a:r>
              <a:rPr lang="zh-CN" altLang="en-US" dirty="0">
                <a:solidFill>
                  <a:srgbClr val="FF0000"/>
                </a:solidFill>
                <a:latin typeface="宋体" pitchFamily="2" charset="-122"/>
              </a:rPr>
              <a:t>多对多</a:t>
            </a:r>
            <a:r>
              <a:rPr lang="zh-CN" altLang="en-US" dirty="0">
                <a:solidFill>
                  <a:schemeClr val="tx1"/>
                </a:solidFill>
                <a:latin typeface="宋体" pitchFamily="2" charset="-122"/>
              </a:rPr>
              <a:t>联系</a:t>
            </a:r>
            <a:r>
              <a:rPr lang="zh-CN" altLang="en-US" dirty="0">
                <a:solidFill>
                  <a:srgbClr val="FF0000"/>
                </a:solidFill>
                <a:latin typeface="宋体" pitchFamily="2" charset="-122"/>
              </a:rPr>
              <a:t>（</a:t>
            </a:r>
            <a:r>
              <a:rPr lang="en-US" altLang="zh-CN" dirty="0">
                <a:solidFill>
                  <a:srgbClr val="FF0000"/>
                </a:solidFill>
                <a:latin typeface="宋体" pitchFamily="2" charset="-122"/>
              </a:rPr>
              <a:t>m:n</a:t>
            </a:r>
            <a:r>
              <a:rPr lang="zh-CN" altLang="en-US" dirty="0">
                <a:solidFill>
                  <a:srgbClr val="FF0000"/>
                </a:solidFill>
                <a:latin typeface="宋体" pitchFamily="2" charset="-122"/>
              </a:rPr>
              <a:t>）</a:t>
            </a:r>
          </a:p>
          <a:p>
            <a:pPr lvl="2"/>
            <a:r>
              <a:rPr lang="zh-CN" altLang="en-US" dirty="0">
                <a:solidFill>
                  <a:schemeClr val="tx1"/>
                </a:solidFill>
                <a:latin typeface="宋体" pitchFamily="2" charset="-122"/>
              </a:rPr>
              <a:t>如果对于实体集</a:t>
            </a:r>
            <a:r>
              <a:rPr lang="en-US" altLang="zh-CN" dirty="0">
                <a:solidFill>
                  <a:schemeClr val="tx1"/>
                </a:solidFill>
                <a:latin typeface="宋体" pitchFamily="2" charset="-122"/>
              </a:rPr>
              <a:t>A</a:t>
            </a:r>
            <a:r>
              <a:rPr lang="zh-CN" altLang="en-US" dirty="0">
                <a:solidFill>
                  <a:schemeClr val="tx1"/>
                </a:solidFill>
                <a:latin typeface="宋体" pitchFamily="2" charset="-122"/>
              </a:rPr>
              <a:t>中的每一个实体，实体集</a:t>
            </a:r>
            <a:r>
              <a:rPr lang="en-US" altLang="zh-CN" dirty="0">
                <a:solidFill>
                  <a:schemeClr val="tx1"/>
                </a:solidFill>
                <a:latin typeface="宋体" pitchFamily="2" charset="-122"/>
              </a:rPr>
              <a:t>B</a:t>
            </a:r>
            <a:r>
              <a:rPr lang="zh-CN" altLang="en-US" dirty="0">
                <a:solidFill>
                  <a:schemeClr val="tx1"/>
                </a:solidFill>
                <a:latin typeface="宋体" pitchFamily="2" charset="-122"/>
              </a:rPr>
              <a:t>中有</a:t>
            </a:r>
            <a:r>
              <a:rPr lang="en-US" altLang="zh-CN" dirty="0">
                <a:solidFill>
                  <a:schemeClr val="tx1"/>
                </a:solidFill>
                <a:latin typeface="宋体" pitchFamily="2" charset="-122"/>
              </a:rPr>
              <a:t>n</a:t>
            </a:r>
            <a:r>
              <a:rPr lang="zh-CN" altLang="en-US" dirty="0">
                <a:solidFill>
                  <a:schemeClr val="tx1"/>
                </a:solidFill>
                <a:latin typeface="宋体" pitchFamily="2" charset="-122"/>
              </a:rPr>
              <a:t>个实体（</a:t>
            </a:r>
            <a:r>
              <a:rPr lang="en-US" altLang="zh-CN" dirty="0">
                <a:solidFill>
                  <a:schemeClr val="tx1"/>
                </a:solidFill>
                <a:latin typeface="宋体" pitchFamily="2" charset="-122"/>
              </a:rPr>
              <a:t>n≥0</a:t>
            </a:r>
            <a:r>
              <a:rPr lang="zh-CN" altLang="en-US" dirty="0">
                <a:solidFill>
                  <a:schemeClr val="tx1"/>
                </a:solidFill>
                <a:latin typeface="宋体" pitchFamily="2" charset="-122"/>
              </a:rPr>
              <a:t>）与之联系，反之，对于实体集</a:t>
            </a:r>
            <a:r>
              <a:rPr lang="en-US" altLang="zh-CN" dirty="0">
                <a:solidFill>
                  <a:schemeClr val="tx1"/>
                </a:solidFill>
                <a:latin typeface="宋体" pitchFamily="2" charset="-122"/>
              </a:rPr>
              <a:t>B</a:t>
            </a:r>
            <a:r>
              <a:rPr lang="zh-CN" altLang="en-US" dirty="0">
                <a:solidFill>
                  <a:schemeClr val="tx1"/>
                </a:solidFill>
                <a:latin typeface="宋体" pitchFamily="2" charset="-122"/>
              </a:rPr>
              <a:t>中的每一个实体，实体集</a:t>
            </a:r>
            <a:r>
              <a:rPr lang="en-US" altLang="zh-CN" dirty="0">
                <a:solidFill>
                  <a:schemeClr val="tx1"/>
                </a:solidFill>
                <a:latin typeface="宋体" pitchFamily="2" charset="-122"/>
              </a:rPr>
              <a:t>A</a:t>
            </a:r>
            <a:r>
              <a:rPr lang="zh-CN" altLang="en-US" dirty="0">
                <a:solidFill>
                  <a:schemeClr val="tx1"/>
                </a:solidFill>
                <a:latin typeface="宋体" pitchFamily="2" charset="-122"/>
              </a:rPr>
              <a:t>中也有</a:t>
            </a:r>
            <a:r>
              <a:rPr lang="en-US" altLang="zh-CN" dirty="0">
                <a:solidFill>
                  <a:schemeClr val="tx1"/>
                </a:solidFill>
                <a:latin typeface="宋体" pitchFamily="2" charset="-122"/>
              </a:rPr>
              <a:t>m</a:t>
            </a:r>
            <a:r>
              <a:rPr lang="zh-CN" altLang="en-US" dirty="0">
                <a:solidFill>
                  <a:schemeClr val="tx1"/>
                </a:solidFill>
                <a:latin typeface="宋体" pitchFamily="2" charset="-122"/>
              </a:rPr>
              <a:t>个实体（</a:t>
            </a:r>
            <a:r>
              <a:rPr lang="en-US" altLang="zh-CN" dirty="0">
                <a:solidFill>
                  <a:schemeClr val="tx1"/>
                </a:solidFill>
                <a:latin typeface="宋体" pitchFamily="2" charset="-122"/>
              </a:rPr>
              <a:t>m≥0</a:t>
            </a:r>
            <a:r>
              <a:rPr lang="zh-CN" altLang="en-US" dirty="0">
                <a:solidFill>
                  <a:schemeClr val="tx1"/>
                </a:solidFill>
                <a:latin typeface="宋体" pitchFamily="2" charset="-122"/>
              </a:rPr>
              <a:t>）与之联系，则称实体集</a:t>
            </a:r>
            <a:r>
              <a:rPr lang="en-US" altLang="zh-CN" dirty="0">
                <a:solidFill>
                  <a:schemeClr val="tx1"/>
                </a:solidFill>
                <a:latin typeface="宋体" pitchFamily="2" charset="-122"/>
              </a:rPr>
              <a:t>A</a:t>
            </a:r>
            <a:r>
              <a:rPr lang="zh-CN" altLang="en-US" dirty="0">
                <a:solidFill>
                  <a:schemeClr val="tx1"/>
                </a:solidFill>
                <a:latin typeface="宋体" pitchFamily="2" charset="-122"/>
              </a:rPr>
              <a:t>与实体</a:t>
            </a:r>
            <a:r>
              <a:rPr lang="en-US" altLang="zh-CN" dirty="0">
                <a:solidFill>
                  <a:schemeClr val="tx1"/>
                </a:solidFill>
                <a:latin typeface="宋体" pitchFamily="2" charset="-122"/>
              </a:rPr>
              <a:t>B</a:t>
            </a:r>
            <a:r>
              <a:rPr lang="zh-CN" altLang="en-US" dirty="0">
                <a:solidFill>
                  <a:schemeClr val="tx1"/>
                </a:solidFill>
                <a:latin typeface="宋体" pitchFamily="2" charset="-122"/>
              </a:rPr>
              <a:t>具有多对多联系。记为</a:t>
            </a:r>
            <a:r>
              <a:rPr lang="en-US" altLang="zh-CN" dirty="0">
                <a:solidFill>
                  <a:schemeClr val="tx1"/>
                </a:solidFill>
                <a:latin typeface="宋体" pitchFamily="2" charset="-122"/>
              </a:rPr>
              <a:t>m:n</a:t>
            </a:r>
          </a:p>
          <a:p>
            <a:pPr lvl="1"/>
            <a:r>
              <a:rPr lang="zh-CN" altLang="en-US" dirty="0">
                <a:solidFill>
                  <a:schemeClr val="tx1"/>
                </a:solidFill>
                <a:latin typeface="宋体" pitchFamily="2" charset="-122"/>
              </a:rPr>
              <a:t>实例</a:t>
            </a:r>
            <a:r>
              <a:rPr lang="en-US" altLang="zh-CN" dirty="0">
                <a:solidFill>
                  <a:schemeClr val="tx1"/>
                </a:solidFill>
                <a:latin typeface="宋体" pitchFamily="2" charset="-122"/>
              </a:rPr>
              <a:t>:</a:t>
            </a:r>
            <a:r>
              <a:rPr lang="zh-CN" altLang="en-US" dirty="0">
                <a:solidFill>
                  <a:schemeClr val="tx1"/>
                </a:solidFill>
                <a:latin typeface="宋体" pitchFamily="2" charset="-122"/>
              </a:rPr>
              <a:t>课程与学生之间的联系</a:t>
            </a:r>
          </a:p>
          <a:p>
            <a:pPr lvl="2"/>
            <a:r>
              <a:rPr lang="zh-CN" altLang="en-US" dirty="0">
                <a:solidFill>
                  <a:schemeClr val="tx1"/>
                </a:solidFill>
                <a:latin typeface="宋体" pitchFamily="2" charset="-122"/>
              </a:rPr>
              <a:t>一门课程同时有若干个学生选修</a:t>
            </a:r>
          </a:p>
          <a:p>
            <a:pPr lvl="2"/>
            <a:r>
              <a:rPr lang="zh-CN" altLang="en-US" dirty="0">
                <a:solidFill>
                  <a:schemeClr val="tx1"/>
                </a:solidFill>
                <a:latin typeface="宋体" pitchFamily="2" charset="-122"/>
              </a:rPr>
              <a:t>一个学生可以同时选修多门课程</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p>
        </p:txBody>
      </p:sp>
      <p:grpSp>
        <p:nvGrpSpPr>
          <p:cNvPr id="6"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课程</a:t>
              </a: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选课</a:t>
              </a: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学生</a:t>
              </a: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n</a:t>
              </a: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m</a:t>
              </a: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a:latin typeface="+mn-lt"/>
                  <a:ea typeface="+mn-ea"/>
                </a:rPr>
                <a:t>n:m</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9813"/>
            <a:ext cx="7267575" cy="4683125"/>
          </a:xfrm>
        </p:spPr>
        <p:txBody>
          <a:bodyPr/>
          <a:lstStyle/>
          <a:p>
            <a:r>
              <a:rPr lang="zh-CN" altLang="en-US" dirty="0">
                <a:solidFill>
                  <a:srgbClr val="FF0000"/>
                </a:solidFill>
              </a:rPr>
              <a:t>同一实体型</a:t>
            </a:r>
            <a:r>
              <a:rPr lang="zh-CN" altLang="en-US" dirty="0">
                <a:solidFill>
                  <a:schemeClr val="tx1"/>
                </a:solidFill>
              </a:rPr>
              <a:t>之内</a:t>
            </a:r>
            <a:r>
              <a:rPr lang="zh-CN" altLang="en-US" dirty="0"/>
              <a:t>的联系</a:t>
            </a:r>
            <a:endParaRPr lang="en-US" altLang="zh-CN" dirty="0"/>
          </a:p>
          <a:p>
            <a:pPr lvl="1"/>
            <a:r>
              <a:rPr lang="zh-CN" altLang="en-US" dirty="0"/>
              <a:t>一对一联系</a:t>
            </a:r>
            <a:endParaRPr lang="en-US" altLang="zh-CN" dirty="0"/>
          </a:p>
          <a:p>
            <a:pPr lvl="1"/>
            <a:r>
              <a:rPr lang="zh-CN" altLang="en-US" dirty="0"/>
              <a:t>一对多联系</a:t>
            </a:r>
            <a:endParaRPr lang="en-US" altLang="zh-CN" dirty="0"/>
          </a:p>
          <a:p>
            <a:pPr lvl="1"/>
            <a:r>
              <a:rPr lang="zh-CN" altLang="en-US" dirty="0"/>
              <a:t>多对多联系</a:t>
            </a:r>
            <a:endParaRPr lang="en-US" altLang="zh-CN"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p>
        </p:txBody>
      </p:sp>
      <p:grpSp>
        <p:nvGrpSpPr>
          <p:cNvPr id="17" name="Group 2080"/>
          <p:cNvGrpSpPr>
            <a:grpSpLocks/>
          </p:cNvGrpSpPr>
          <p:nvPr/>
        </p:nvGrpSpPr>
        <p:grpSpPr bwMode="auto">
          <a:xfrm>
            <a:off x="3356503" y="3263464"/>
            <a:ext cx="2288222" cy="2922813"/>
            <a:chOff x="3936" y="1152"/>
            <a:chExt cx="1440" cy="1770"/>
          </a:xfrm>
          <a:solidFill>
            <a:schemeClr val="bg1"/>
          </a:solidFill>
        </p:grpSpPr>
        <p:sp>
          <p:nvSpPr>
            <p:cNvPr id="18" name="Text Box 2062"/>
            <p:cNvSpPr txBox="1">
              <a:spLocks noChangeArrowheads="1"/>
            </p:cNvSpPr>
            <p:nvPr/>
          </p:nvSpPr>
          <p:spPr bwMode="auto">
            <a:xfrm>
              <a:off x="4128" y="1152"/>
              <a:ext cx="816" cy="21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职工</a:t>
              </a:r>
              <a:endParaRPr lang="en-US" altLang="zh-CN" sz="2000" b="1" dirty="0">
                <a:latin typeface="+mn-lt"/>
                <a:ea typeface="+mn-ea"/>
              </a:endParaRPr>
            </a:p>
          </p:txBody>
        </p:sp>
        <p:sp>
          <p:nvSpPr>
            <p:cNvPr id="19"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经理</a:t>
              </a:r>
            </a:p>
          </p:txBody>
        </p:sp>
        <p:sp>
          <p:nvSpPr>
            <p:cNvPr id="20"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1"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2" name="Text Box 2067"/>
            <p:cNvSpPr txBox="1">
              <a:spLocks noChangeArrowheads="1"/>
            </p:cNvSpPr>
            <p:nvPr/>
          </p:nvSpPr>
          <p:spPr bwMode="auto">
            <a:xfrm>
              <a:off x="4080"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23" name="Text Box 2068"/>
            <p:cNvSpPr txBox="1">
              <a:spLocks noChangeArrowheads="1"/>
            </p:cNvSpPr>
            <p:nvPr/>
          </p:nvSpPr>
          <p:spPr bwMode="auto">
            <a:xfrm>
              <a:off x="4752" y="1584"/>
              <a:ext cx="240" cy="242"/>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n</a:t>
              </a:r>
            </a:p>
          </p:txBody>
        </p:sp>
        <p:sp>
          <p:nvSpPr>
            <p:cNvPr id="24" name="Text Box 2069"/>
            <p:cNvSpPr txBox="1">
              <a:spLocks noChangeArrowheads="1"/>
            </p:cNvSpPr>
            <p:nvPr/>
          </p:nvSpPr>
          <p:spPr bwMode="auto">
            <a:xfrm>
              <a:off x="3936" y="2544"/>
              <a:ext cx="1440" cy="378"/>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1:m</a:t>
              </a:r>
              <a:r>
                <a:rPr lang="zh-CN" altLang="en-US" sz="2000" b="1" dirty="0">
                  <a:latin typeface="+mn-lt"/>
                  <a:ea typeface="+mn-ea"/>
                </a:rPr>
                <a:t>联系</a:t>
              </a:r>
            </a:p>
          </p:txBody>
        </p:sp>
      </p:grpSp>
      <p:grpSp>
        <p:nvGrpSpPr>
          <p:cNvPr id="25" name="Group 2080"/>
          <p:cNvGrpSpPr>
            <a:grpSpLocks/>
          </p:cNvGrpSpPr>
          <p:nvPr/>
        </p:nvGrpSpPr>
        <p:grpSpPr bwMode="auto">
          <a:xfrm>
            <a:off x="567087" y="3334353"/>
            <a:ext cx="2288225" cy="2780923"/>
            <a:chOff x="3936" y="1152"/>
            <a:chExt cx="1440" cy="1770"/>
          </a:xfrm>
          <a:solidFill>
            <a:schemeClr val="bg1"/>
          </a:solidFill>
        </p:grpSpPr>
        <p:sp>
          <p:nvSpPr>
            <p:cNvPr id="26" name="Text Box 2062"/>
            <p:cNvSpPr txBox="1">
              <a:spLocks noChangeArrowheads="1"/>
            </p:cNvSpPr>
            <p:nvPr/>
          </p:nvSpPr>
          <p:spPr bwMode="auto">
            <a:xfrm>
              <a:off x="4128" y="1152"/>
              <a:ext cx="816" cy="21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已婚公民</a:t>
              </a:r>
              <a:endParaRPr lang="en-US" altLang="zh-CN" sz="2000" b="1" dirty="0">
                <a:latin typeface="+mn-lt"/>
                <a:ea typeface="+mn-ea"/>
              </a:endParaRPr>
            </a:p>
          </p:txBody>
        </p:sp>
        <p:sp>
          <p:nvSpPr>
            <p:cNvPr id="27"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婚姻</a:t>
              </a:r>
            </a:p>
          </p:txBody>
        </p:sp>
        <p:sp>
          <p:nvSpPr>
            <p:cNvPr id="28"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9"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0" name="Text Box 2067"/>
            <p:cNvSpPr txBox="1">
              <a:spLocks noChangeArrowheads="1"/>
            </p:cNvSpPr>
            <p:nvPr/>
          </p:nvSpPr>
          <p:spPr bwMode="auto">
            <a:xfrm>
              <a:off x="4080"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31" name="Text Box 2068"/>
            <p:cNvSpPr txBox="1">
              <a:spLocks noChangeArrowheads="1"/>
            </p:cNvSpPr>
            <p:nvPr/>
          </p:nvSpPr>
          <p:spPr bwMode="auto">
            <a:xfrm>
              <a:off x="4752"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32" name="Text Box 2069"/>
            <p:cNvSpPr txBox="1">
              <a:spLocks noChangeArrowheads="1"/>
            </p:cNvSpPr>
            <p:nvPr/>
          </p:nvSpPr>
          <p:spPr bwMode="auto">
            <a:xfrm>
              <a:off x="3936" y="2544"/>
              <a:ext cx="1440" cy="378"/>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1:1</a:t>
              </a:r>
              <a:r>
                <a:rPr lang="zh-CN" altLang="en-US" sz="2000" b="1" dirty="0">
                  <a:latin typeface="+mn-lt"/>
                  <a:ea typeface="+mn-ea"/>
                </a:rPr>
                <a:t>联系</a:t>
              </a:r>
            </a:p>
          </p:txBody>
        </p:sp>
      </p:grpSp>
      <p:grpSp>
        <p:nvGrpSpPr>
          <p:cNvPr id="33" name="Group 2080"/>
          <p:cNvGrpSpPr>
            <a:grpSpLocks/>
          </p:cNvGrpSpPr>
          <p:nvPr/>
        </p:nvGrpSpPr>
        <p:grpSpPr bwMode="auto">
          <a:xfrm>
            <a:off x="6197562" y="3264440"/>
            <a:ext cx="2517288" cy="2884543"/>
            <a:chOff x="3936" y="1152"/>
            <a:chExt cx="1440" cy="1753"/>
          </a:xfrm>
          <a:solidFill>
            <a:schemeClr val="bg1"/>
          </a:solidFill>
        </p:grpSpPr>
        <p:sp>
          <p:nvSpPr>
            <p:cNvPr id="34" name="Text Box 2062"/>
            <p:cNvSpPr txBox="1">
              <a:spLocks noChangeArrowheads="1"/>
            </p:cNvSpPr>
            <p:nvPr/>
          </p:nvSpPr>
          <p:spPr bwMode="auto">
            <a:xfrm>
              <a:off x="4128" y="1152"/>
              <a:ext cx="816" cy="20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零件</a:t>
              </a:r>
              <a:endParaRPr lang="en-US" altLang="zh-CN" sz="2000" b="1" dirty="0">
                <a:latin typeface="+mn-lt"/>
                <a:ea typeface="+mn-ea"/>
              </a:endParaRPr>
            </a:p>
          </p:txBody>
        </p:sp>
        <p:sp>
          <p:nvSpPr>
            <p:cNvPr id="35"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组装</a:t>
              </a:r>
            </a:p>
          </p:txBody>
        </p:sp>
        <p:sp>
          <p:nvSpPr>
            <p:cNvPr id="36"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7"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8" name="Text Box 2067"/>
            <p:cNvSpPr txBox="1">
              <a:spLocks noChangeArrowheads="1"/>
            </p:cNvSpPr>
            <p:nvPr/>
          </p:nvSpPr>
          <p:spPr bwMode="auto">
            <a:xfrm>
              <a:off x="4080" y="1584"/>
              <a:ext cx="240" cy="20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m</a:t>
              </a:r>
            </a:p>
          </p:txBody>
        </p:sp>
        <p:sp>
          <p:nvSpPr>
            <p:cNvPr id="39" name="Text Box 2068"/>
            <p:cNvSpPr txBox="1">
              <a:spLocks noChangeArrowheads="1"/>
            </p:cNvSpPr>
            <p:nvPr/>
          </p:nvSpPr>
          <p:spPr bwMode="auto">
            <a:xfrm>
              <a:off x="4752" y="1584"/>
              <a:ext cx="240" cy="20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n</a:t>
              </a:r>
            </a:p>
          </p:txBody>
        </p:sp>
        <p:sp>
          <p:nvSpPr>
            <p:cNvPr id="40" name="Text Box 2069"/>
            <p:cNvSpPr txBox="1">
              <a:spLocks noChangeArrowheads="1"/>
            </p:cNvSpPr>
            <p:nvPr/>
          </p:nvSpPr>
          <p:spPr bwMode="auto">
            <a:xfrm>
              <a:off x="3936" y="2544"/>
              <a:ext cx="1440" cy="361"/>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m:n</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9813"/>
            <a:ext cx="7267575" cy="4683125"/>
          </a:xfrm>
        </p:spPr>
        <p:txBody>
          <a:bodyPr/>
          <a:lstStyle/>
          <a:p>
            <a:r>
              <a:rPr lang="zh-CN" altLang="en-US" dirty="0">
                <a:solidFill>
                  <a:srgbClr val="FF0000"/>
                </a:solidFill>
              </a:rPr>
              <a:t>多个实体型</a:t>
            </a:r>
            <a:r>
              <a:rPr lang="zh-CN" altLang="en-US" dirty="0">
                <a:solidFill>
                  <a:schemeClr val="tx1"/>
                </a:solidFill>
              </a:rPr>
              <a:t>之间</a:t>
            </a:r>
            <a:r>
              <a:rPr lang="zh-CN" altLang="en-US" dirty="0"/>
              <a:t>的联系</a:t>
            </a:r>
            <a:endParaRPr lang="en-US" altLang="zh-CN" dirty="0"/>
          </a:p>
          <a:p>
            <a:pPr lvl="1"/>
            <a:r>
              <a:rPr lang="zh-CN" altLang="en-US" dirty="0"/>
              <a:t>一对多联系</a:t>
            </a:r>
          </a:p>
          <a:p>
            <a:pPr lvl="1"/>
            <a:r>
              <a:rPr lang="zh-CN" altLang="en-US" dirty="0"/>
              <a:t>一对一联系</a:t>
            </a:r>
          </a:p>
          <a:p>
            <a:pPr lvl="1"/>
            <a:r>
              <a:rPr lang="zh-CN" altLang="en-US" dirty="0"/>
              <a:t>多对多联系</a:t>
            </a:r>
            <a:endParaRPr lang="en-US" altLang="zh-CN"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p>
        </p:txBody>
      </p:sp>
      <p:grpSp>
        <p:nvGrpSpPr>
          <p:cNvPr id="33" name="Group 10"/>
          <p:cNvGrpSpPr>
            <a:grpSpLocks/>
          </p:cNvGrpSpPr>
          <p:nvPr/>
        </p:nvGrpSpPr>
        <p:grpSpPr bwMode="auto">
          <a:xfrm>
            <a:off x="3831020" y="1623957"/>
            <a:ext cx="4621212" cy="4005263"/>
            <a:chOff x="2721" y="1117"/>
            <a:chExt cx="2911" cy="2523"/>
          </a:xfrm>
        </p:grpSpPr>
        <p:grpSp>
          <p:nvGrpSpPr>
            <p:cNvPr id="41" name="Group 11"/>
            <p:cNvGrpSpPr>
              <a:grpSpLocks/>
            </p:cNvGrpSpPr>
            <p:nvPr/>
          </p:nvGrpSpPr>
          <p:grpSpPr bwMode="auto">
            <a:xfrm>
              <a:off x="3152" y="1117"/>
              <a:ext cx="2449" cy="1950"/>
              <a:chOff x="3152" y="1117"/>
              <a:chExt cx="2449" cy="1950"/>
            </a:xfrm>
          </p:grpSpPr>
          <p:sp>
            <p:nvSpPr>
              <p:cNvPr id="43" name="Rectangle 12"/>
              <p:cNvSpPr>
                <a:spLocks noChangeArrowheads="1"/>
              </p:cNvSpPr>
              <p:nvPr/>
            </p:nvSpPr>
            <p:spPr bwMode="auto">
              <a:xfrm>
                <a:off x="3878" y="1117"/>
                <a:ext cx="816" cy="362"/>
              </a:xfrm>
              <a:prstGeom prst="rect">
                <a:avLst/>
              </a:prstGeom>
              <a:noFill/>
              <a:ln w="9525">
                <a:solidFill>
                  <a:schemeClr val="tx1"/>
                </a:solidFill>
                <a:miter lim="800000"/>
                <a:headEnd/>
                <a:tailEnd/>
              </a:ln>
              <a:effectLst/>
            </p:spPr>
            <p:txBody>
              <a:bodyPr wrap="none" anchor="ctr"/>
              <a:lstStyle/>
              <a:p>
                <a:pPr algn="ctr"/>
                <a:r>
                  <a:rPr lang="zh-CN" altLang="en-US" sz="2400" b="1"/>
                  <a:t>供应商</a:t>
                </a:r>
              </a:p>
            </p:txBody>
          </p:sp>
          <p:sp>
            <p:nvSpPr>
              <p:cNvPr id="44" name="Rectangle 13"/>
              <p:cNvSpPr>
                <a:spLocks noChangeArrowheads="1"/>
              </p:cNvSpPr>
              <p:nvPr/>
            </p:nvSpPr>
            <p:spPr bwMode="auto">
              <a:xfrm>
                <a:off x="3152" y="2705"/>
                <a:ext cx="816" cy="362"/>
              </a:xfrm>
              <a:prstGeom prst="rect">
                <a:avLst/>
              </a:prstGeom>
              <a:noFill/>
              <a:ln w="9525">
                <a:solidFill>
                  <a:schemeClr val="tx1"/>
                </a:solidFill>
                <a:miter lim="800000"/>
                <a:headEnd/>
                <a:tailEnd/>
              </a:ln>
              <a:effectLst/>
            </p:spPr>
            <p:txBody>
              <a:bodyPr wrap="none" anchor="ctr"/>
              <a:lstStyle/>
              <a:p>
                <a:pPr algn="ctr"/>
                <a:r>
                  <a:rPr lang="zh-CN" altLang="en-US" sz="2400" b="1"/>
                  <a:t>项目</a:t>
                </a:r>
              </a:p>
            </p:txBody>
          </p:sp>
          <p:sp>
            <p:nvSpPr>
              <p:cNvPr id="45" name="Rectangle 14"/>
              <p:cNvSpPr>
                <a:spLocks noChangeArrowheads="1"/>
              </p:cNvSpPr>
              <p:nvPr/>
            </p:nvSpPr>
            <p:spPr bwMode="auto">
              <a:xfrm>
                <a:off x="4785" y="2704"/>
                <a:ext cx="816" cy="362"/>
              </a:xfrm>
              <a:prstGeom prst="rect">
                <a:avLst/>
              </a:prstGeom>
              <a:noFill/>
              <a:ln w="9525">
                <a:solidFill>
                  <a:schemeClr val="tx1"/>
                </a:solidFill>
                <a:miter lim="800000"/>
                <a:headEnd/>
                <a:tailEnd/>
              </a:ln>
              <a:effectLst/>
            </p:spPr>
            <p:txBody>
              <a:bodyPr wrap="none" anchor="ctr"/>
              <a:lstStyle/>
              <a:p>
                <a:pPr algn="ctr"/>
                <a:r>
                  <a:rPr lang="zh-CN" altLang="en-US" sz="2400" b="1"/>
                  <a:t>零件</a:t>
                </a:r>
              </a:p>
            </p:txBody>
          </p:sp>
          <p:sp>
            <p:nvSpPr>
              <p:cNvPr id="46" name="AutoShape 15"/>
              <p:cNvSpPr>
                <a:spLocks noChangeArrowheads="1"/>
              </p:cNvSpPr>
              <p:nvPr/>
            </p:nvSpPr>
            <p:spPr bwMode="auto">
              <a:xfrm>
                <a:off x="3787" y="1842"/>
                <a:ext cx="998" cy="635"/>
              </a:xfrm>
              <a:prstGeom prst="flowChartDecision">
                <a:avLst/>
              </a:prstGeom>
              <a:noFill/>
              <a:ln w="9525">
                <a:solidFill>
                  <a:schemeClr val="tx1"/>
                </a:solidFill>
                <a:miter lim="800000"/>
                <a:headEnd/>
                <a:tailEnd/>
              </a:ln>
              <a:effectLst/>
            </p:spPr>
            <p:txBody>
              <a:bodyPr wrap="none" anchor="ctr"/>
              <a:lstStyle/>
              <a:p>
                <a:pPr algn="ctr"/>
                <a:r>
                  <a:rPr lang="zh-CN" altLang="en-US" sz="2400" b="1"/>
                  <a:t>供应</a:t>
                </a:r>
              </a:p>
            </p:txBody>
          </p:sp>
          <p:sp>
            <p:nvSpPr>
              <p:cNvPr id="47" name="Line 16"/>
              <p:cNvSpPr>
                <a:spLocks noChangeShapeType="1"/>
              </p:cNvSpPr>
              <p:nvPr/>
            </p:nvSpPr>
            <p:spPr bwMode="auto">
              <a:xfrm>
                <a:off x="4286" y="1480"/>
                <a:ext cx="0" cy="362"/>
              </a:xfrm>
              <a:prstGeom prst="line">
                <a:avLst/>
              </a:prstGeom>
              <a:noFill/>
              <a:ln w="9525">
                <a:solidFill>
                  <a:schemeClr val="tx1"/>
                </a:solidFill>
                <a:round/>
                <a:headEnd/>
                <a:tailEnd/>
              </a:ln>
              <a:effectLst/>
            </p:spPr>
            <p:txBody>
              <a:bodyPr/>
              <a:lstStyle/>
              <a:p>
                <a:endParaRPr lang="zh-CN" altLang="en-US" b="1"/>
              </a:p>
            </p:txBody>
          </p:sp>
          <p:sp>
            <p:nvSpPr>
              <p:cNvPr id="48" name="Line 17"/>
              <p:cNvSpPr>
                <a:spLocks noChangeShapeType="1"/>
              </p:cNvSpPr>
              <p:nvPr/>
            </p:nvSpPr>
            <p:spPr bwMode="auto">
              <a:xfrm>
                <a:off x="4785" y="2160"/>
                <a:ext cx="363" cy="544"/>
              </a:xfrm>
              <a:prstGeom prst="line">
                <a:avLst/>
              </a:prstGeom>
              <a:noFill/>
              <a:ln w="9525">
                <a:solidFill>
                  <a:schemeClr val="tx1"/>
                </a:solidFill>
                <a:round/>
                <a:headEnd/>
                <a:tailEnd/>
              </a:ln>
              <a:effectLst/>
            </p:spPr>
            <p:txBody>
              <a:bodyPr/>
              <a:lstStyle/>
              <a:p>
                <a:endParaRPr lang="zh-CN" altLang="en-US" b="1"/>
              </a:p>
            </p:txBody>
          </p:sp>
          <p:sp>
            <p:nvSpPr>
              <p:cNvPr id="49" name="Line 18"/>
              <p:cNvSpPr>
                <a:spLocks noChangeShapeType="1"/>
              </p:cNvSpPr>
              <p:nvPr/>
            </p:nvSpPr>
            <p:spPr bwMode="auto">
              <a:xfrm flipH="1">
                <a:off x="3515" y="2160"/>
                <a:ext cx="272" cy="544"/>
              </a:xfrm>
              <a:prstGeom prst="line">
                <a:avLst/>
              </a:prstGeom>
              <a:noFill/>
              <a:ln w="9525">
                <a:solidFill>
                  <a:schemeClr val="tx1"/>
                </a:solidFill>
                <a:round/>
                <a:headEnd/>
                <a:tailEnd/>
              </a:ln>
              <a:effectLst/>
            </p:spPr>
            <p:txBody>
              <a:bodyPr/>
              <a:lstStyle/>
              <a:p>
                <a:endParaRPr lang="zh-CN" altLang="en-US" b="1"/>
              </a:p>
            </p:txBody>
          </p:sp>
          <p:sp>
            <p:nvSpPr>
              <p:cNvPr id="50" name="Text Box 19"/>
              <p:cNvSpPr txBox="1">
                <a:spLocks noChangeArrowheads="1"/>
              </p:cNvSpPr>
              <p:nvPr/>
            </p:nvSpPr>
            <p:spPr bwMode="auto">
              <a:xfrm>
                <a:off x="4377" y="1570"/>
                <a:ext cx="363" cy="288"/>
              </a:xfrm>
              <a:prstGeom prst="rect">
                <a:avLst/>
              </a:prstGeom>
              <a:noFill/>
              <a:ln w="9525">
                <a:noFill/>
                <a:miter lim="800000"/>
                <a:headEnd/>
                <a:tailEnd/>
              </a:ln>
              <a:effectLst/>
            </p:spPr>
            <p:txBody>
              <a:bodyPr>
                <a:spAutoFit/>
              </a:bodyPr>
              <a:lstStyle/>
              <a:p>
                <a:pPr>
                  <a:spcBef>
                    <a:spcPct val="50000"/>
                  </a:spcBef>
                </a:pPr>
                <a:r>
                  <a:rPr lang="en-US" altLang="zh-CN" sz="2400" b="1"/>
                  <a:t>m</a:t>
                </a:r>
              </a:p>
            </p:txBody>
          </p:sp>
          <p:sp>
            <p:nvSpPr>
              <p:cNvPr id="51" name="Text Box 20"/>
              <p:cNvSpPr txBox="1">
                <a:spLocks noChangeArrowheads="1"/>
              </p:cNvSpPr>
              <p:nvPr/>
            </p:nvSpPr>
            <p:spPr bwMode="auto">
              <a:xfrm>
                <a:off x="5012" y="2251"/>
                <a:ext cx="363" cy="288"/>
              </a:xfrm>
              <a:prstGeom prst="rect">
                <a:avLst/>
              </a:prstGeom>
              <a:noFill/>
              <a:ln w="9525">
                <a:noFill/>
                <a:miter lim="800000"/>
                <a:headEnd/>
                <a:tailEnd/>
              </a:ln>
              <a:effectLst/>
            </p:spPr>
            <p:txBody>
              <a:bodyPr>
                <a:spAutoFit/>
              </a:bodyPr>
              <a:lstStyle/>
              <a:p>
                <a:pPr>
                  <a:spcBef>
                    <a:spcPct val="50000"/>
                  </a:spcBef>
                </a:pPr>
                <a:r>
                  <a:rPr lang="en-US" altLang="zh-CN" sz="2400" b="1"/>
                  <a:t>p</a:t>
                </a:r>
              </a:p>
            </p:txBody>
          </p:sp>
          <p:sp>
            <p:nvSpPr>
              <p:cNvPr id="52" name="Text Box 21"/>
              <p:cNvSpPr txBox="1">
                <a:spLocks noChangeArrowheads="1"/>
              </p:cNvSpPr>
              <p:nvPr/>
            </p:nvSpPr>
            <p:spPr bwMode="auto">
              <a:xfrm>
                <a:off x="3243" y="2296"/>
                <a:ext cx="363" cy="288"/>
              </a:xfrm>
              <a:prstGeom prst="rect">
                <a:avLst/>
              </a:prstGeom>
              <a:noFill/>
              <a:ln w="9525">
                <a:noFill/>
                <a:miter lim="800000"/>
                <a:headEnd/>
                <a:tailEnd/>
              </a:ln>
              <a:effectLst/>
            </p:spPr>
            <p:txBody>
              <a:bodyPr>
                <a:spAutoFit/>
              </a:bodyPr>
              <a:lstStyle/>
              <a:p>
                <a:pPr>
                  <a:spcBef>
                    <a:spcPct val="50000"/>
                  </a:spcBef>
                </a:pPr>
                <a:r>
                  <a:rPr lang="en-US" altLang="zh-CN" sz="2400" b="1"/>
                  <a:t>n</a:t>
                </a:r>
              </a:p>
            </p:txBody>
          </p:sp>
        </p:grpSp>
        <p:sp>
          <p:nvSpPr>
            <p:cNvPr id="42" name="Text Box 22"/>
            <p:cNvSpPr txBox="1">
              <a:spLocks noChangeArrowheads="1"/>
            </p:cNvSpPr>
            <p:nvPr/>
          </p:nvSpPr>
          <p:spPr bwMode="auto">
            <a:xfrm>
              <a:off x="2721" y="3349"/>
              <a:ext cx="2911" cy="291"/>
            </a:xfrm>
            <a:prstGeom prst="rect">
              <a:avLst/>
            </a:prstGeom>
            <a:noFill/>
            <a:ln w="9525">
              <a:noFill/>
              <a:miter lim="800000"/>
              <a:headEnd/>
              <a:tailEnd/>
            </a:ln>
            <a:effectLst/>
          </p:spPr>
          <p:txBody>
            <a:bodyPr wrap="square">
              <a:spAutoFit/>
            </a:bodyPr>
            <a:lstStyle/>
            <a:p>
              <a:pPr algn="ctr">
                <a:spcBef>
                  <a:spcPct val="50000"/>
                </a:spcBef>
              </a:pPr>
              <a:r>
                <a:rPr lang="zh-CN" altLang="en-US" sz="2400" b="1" dirty="0"/>
                <a:t>多个实体型之间多对多的联系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9813"/>
            <a:ext cx="7267575" cy="4683125"/>
          </a:xfrm>
        </p:spPr>
        <p:txBody>
          <a:bodyPr/>
          <a:lstStyle/>
          <a:p>
            <a:pPr lvl="1"/>
            <a:r>
              <a:rPr lang="zh-CN" altLang="en-US" dirty="0">
                <a:solidFill>
                  <a:schemeClr val="tx1"/>
                </a:solidFill>
              </a:rPr>
              <a:t>简单属性和复合属性</a:t>
            </a:r>
          </a:p>
          <a:p>
            <a:pPr lvl="2"/>
            <a:r>
              <a:rPr lang="zh-CN" altLang="en-US" dirty="0">
                <a:solidFill>
                  <a:schemeClr val="tx1"/>
                </a:solidFill>
              </a:rPr>
              <a:t>简单属性是不可再分的属性 （原子属性）</a:t>
            </a:r>
          </a:p>
          <a:p>
            <a:pPr lvl="2"/>
            <a:r>
              <a:rPr lang="zh-CN" altLang="en-US" dirty="0">
                <a:solidFill>
                  <a:schemeClr val="tx1"/>
                </a:solidFill>
              </a:rPr>
              <a:t>复合属性是可以再划分为更小的部分（即属性可以嵌套）</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pic>
        <p:nvPicPr>
          <p:cNvPr id="62467" name="Picture 3"/>
          <p:cNvPicPr>
            <a:picLocks noChangeAspect="1" noChangeArrowheads="1"/>
          </p:cNvPicPr>
          <p:nvPr/>
        </p:nvPicPr>
        <p:blipFill>
          <a:blip r:embed="rId2"/>
          <a:srcRect/>
          <a:stretch>
            <a:fillRect/>
          </a:stretch>
        </p:blipFill>
        <p:spPr bwMode="auto">
          <a:xfrm>
            <a:off x="1762126" y="2452196"/>
            <a:ext cx="5001281" cy="34279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276350"/>
            <a:ext cx="7315200" cy="4446588"/>
          </a:xfrm>
        </p:spPr>
        <p:txBody>
          <a:bodyPr/>
          <a:lstStyle/>
          <a:p>
            <a:pPr lvl="1"/>
            <a:r>
              <a:rPr lang="zh-CN" altLang="en-US" dirty="0">
                <a:solidFill>
                  <a:schemeClr val="tx1"/>
                </a:solidFill>
              </a:rPr>
              <a:t>单值属性和多值属性</a:t>
            </a:r>
          </a:p>
          <a:p>
            <a:pPr lvl="2"/>
            <a:r>
              <a:rPr lang="zh-CN" altLang="en-US" dirty="0">
                <a:solidFill>
                  <a:schemeClr val="tx1"/>
                </a:solidFill>
              </a:rPr>
              <a:t>单值属性是指同一实体的属性只能取一个值 </a:t>
            </a:r>
          </a:p>
          <a:p>
            <a:pPr lvl="2"/>
            <a:r>
              <a:rPr lang="zh-CN" altLang="en-US" dirty="0">
                <a:solidFill>
                  <a:schemeClr val="tx1"/>
                </a:solidFill>
              </a:rPr>
              <a:t>多值属性是指同一个实体的某些属性可能对应一组值。</a:t>
            </a:r>
            <a:endParaRPr lang="en-US" altLang="zh-CN" dirty="0">
              <a:solidFill>
                <a:schemeClr val="tx1"/>
              </a:solidFill>
            </a:endParaRPr>
          </a:p>
          <a:p>
            <a:pPr lvl="2"/>
            <a:r>
              <a:rPr lang="zh-CN" altLang="en-US" dirty="0">
                <a:solidFill>
                  <a:schemeClr val="tx1"/>
                </a:solidFill>
              </a:rPr>
              <a:t>多值属性用</a:t>
            </a:r>
            <a:r>
              <a:rPr lang="zh-CN" altLang="en-US" dirty="0">
                <a:solidFill>
                  <a:srgbClr val="FF0000"/>
                </a:solidFill>
              </a:rPr>
              <a:t>双椭圆形</a:t>
            </a:r>
            <a:r>
              <a:rPr lang="zh-CN" altLang="en-US" dirty="0">
                <a:solidFill>
                  <a:schemeClr val="tx1"/>
                </a:solidFill>
              </a:rPr>
              <a:t>表示。</a:t>
            </a:r>
            <a:endParaRPr lang="en-US" altLang="zh-CN" dirty="0">
              <a:solidFill>
                <a:schemeClr val="tx1"/>
              </a:solidFill>
            </a:endParaRPr>
          </a:p>
          <a:p>
            <a:pPr lvl="2"/>
            <a:r>
              <a:rPr lang="zh-CN" altLang="en-US" dirty="0">
                <a:solidFill>
                  <a:schemeClr val="tx1"/>
                </a:solidFill>
              </a:rPr>
              <a:t>例如：具有多个电话号码的患者实体表示</a:t>
            </a:r>
            <a:endParaRPr lang="en-US" altLang="zh-CN" dirty="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pic>
        <p:nvPicPr>
          <p:cNvPr id="19" name="Picture 7"/>
          <p:cNvPicPr>
            <a:picLocks noChangeAspect="1" noChangeArrowheads="1"/>
          </p:cNvPicPr>
          <p:nvPr/>
        </p:nvPicPr>
        <p:blipFill>
          <a:blip r:embed="rId2"/>
          <a:srcRect/>
          <a:stretch>
            <a:fillRect/>
          </a:stretch>
        </p:blipFill>
        <p:spPr>
          <a:xfrm>
            <a:off x="1765738" y="3455218"/>
            <a:ext cx="3907220" cy="205423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1560513" y="1198563"/>
            <a:ext cx="7583487" cy="4508500"/>
          </a:xfrm>
        </p:spPr>
        <p:txBody>
          <a:bodyPr/>
          <a:lstStyle/>
          <a:p>
            <a:pPr lvl="1"/>
            <a:r>
              <a:rPr lang="zh-CN" altLang="en-US" sz="2800" dirty="0">
                <a:solidFill>
                  <a:schemeClr val="tx1"/>
                </a:solidFill>
              </a:rPr>
              <a:t>多值属性的变换通常有两种方法 </a:t>
            </a:r>
          </a:p>
          <a:p>
            <a:pPr lvl="2">
              <a:lnSpc>
                <a:spcPct val="120000"/>
              </a:lnSpc>
            </a:pPr>
            <a:r>
              <a:rPr lang="zh-CN" altLang="en-US" sz="2000" dirty="0">
                <a:solidFill>
                  <a:schemeClr val="tx1"/>
                </a:solidFill>
              </a:rPr>
              <a:t>方法一：将原来的多值属性用几个新的单值属性来表示。</a:t>
            </a:r>
            <a:r>
              <a:rPr lang="zh-CN" altLang="en-US" sz="2000" b="1" dirty="0">
                <a:solidFill>
                  <a:schemeClr val="tx1"/>
                </a:solidFill>
              </a:rPr>
              <a:t>例如患者的联系电话可以用家庭电话、办公电话、移动电话等进行分解 </a:t>
            </a:r>
            <a:endParaRPr lang="en-US" altLang="zh-CN" sz="2000" b="1" dirty="0">
              <a:solidFill>
                <a:schemeClr val="tx1"/>
              </a:solidFill>
            </a:endParaRPr>
          </a:p>
          <a:p>
            <a:pPr lvl="2">
              <a:lnSpc>
                <a:spcPct val="120000"/>
              </a:lnSpc>
            </a:pPr>
            <a:r>
              <a:rPr lang="zh-CN" altLang="en-US" sz="2000" dirty="0">
                <a:solidFill>
                  <a:schemeClr val="tx1"/>
                </a:solidFill>
              </a:rPr>
              <a:t>方法二：将原来的多值属性用一个新的实体类型表示</a:t>
            </a:r>
            <a:r>
              <a:rPr lang="en-US" altLang="zh-CN" sz="2000" dirty="0">
                <a:solidFill>
                  <a:schemeClr val="tx1"/>
                </a:solidFill>
              </a:rPr>
              <a:t>.</a:t>
            </a:r>
            <a:r>
              <a:rPr lang="zh-CN" altLang="en-US" sz="2000" dirty="0">
                <a:solidFill>
                  <a:schemeClr val="tx1"/>
                </a:solidFill>
              </a:rPr>
              <a:t>这个新的实体类型和原来的实体类型之间是</a:t>
            </a:r>
            <a:r>
              <a:rPr lang="en-US" altLang="zh-CN" sz="2000" dirty="0">
                <a:solidFill>
                  <a:schemeClr val="tx1"/>
                </a:solidFill>
              </a:rPr>
              <a:t>1∶N</a:t>
            </a:r>
            <a:r>
              <a:rPr lang="zh-CN" altLang="en-US" sz="2000" dirty="0">
                <a:solidFill>
                  <a:schemeClr val="tx1"/>
                </a:solidFill>
              </a:rPr>
              <a:t>联系，新的实体依赖于原来的实体而存在，因此称新的实体为</a:t>
            </a:r>
            <a:r>
              <a:rPr lang="zh-CN" altLang="en-US" sz="2000" dirty="0">
                <a:solidFill>
                  <a:srgbClr val="FF0000"/>
                </a:solidFill>
              </a:rPr>
              <a:t>弱实体</a:t>
            </a:r>
            <a:r>
              <a:rPr lang="zh-CN" altLang="en-US" sz="2000" dirty="0">
                <a:solidFill>
                  <a:schemeClr val="tx1"/>
                </a:solidFill>
              </a:rPr>
              <a:t>。</a:t>
            </a:r>
            <a:endParaRPr lang="en-US" altLang="zh-CN" sz="2000" dirty="0">
              <a:solidFill>
                <a:schemeClr val="tx1"/>
              </a:solidFill>
            </a:endParaRPr>
          </a:p>
          <a:p>
            <a:pPr lvl="2">
              <a:lnSpc>
                <a:spcPct val="120000"/>
              </a:lnSpc>
            </a:pPr>
            <a:r>
              <a:rPr lang="zh-CN" altLang="en-US" sz="2000" dirty="0">
                <a:solidFill>
                  <a:schemeClr val="tx1"/>
                </a:solidFill>
              </a:rPr>
              <a:t>在</a:t>
            </a:r>
            <a:r>
              <a:rPr lang="en-US" altLang="zh-CN" sz="2000" dirty="0">
                <a:solidFill>
                  <a:schemeClr val="tx1"/>
                </a:solidFill>
              </a:rPr>
              <a:t>E-R</a:t>
            </a:r>
            <a:r>
              <a:rPr lang="zh-CN" altLang="en-US" sz="2000" dirty="0">
                <a:solidFill>
                  <a:schemeClr val="tx1"/>
                </a:solidFill>
              </a:rPr>
              <a:t>模型中，弱实体用</a:t>
            </a:r>
            <a:r>
              <a:rPr lang="zh-CN" altLang="en-US" sz="2000" dirty="0">
                <a:solidFill>
                  <a:srgbClr val="FF0000"/>
                </a:solidFill>
              </a:rPr>
              <a:t>双线矩形框</a:t>
            </a:r>
            <a:r>
              <a:rPr lang="zh-CN" altLang="en-US" sz="2000" dirty="0">
                <a:solidFill>
                  <a:schemeClr val="tx1"/>
                </a:solidFill>
              </a:rPr>
              <a:t>表示，与弱实体相关的联系用</a:t>
            </a:r>
            <a:r>
              <a:rPr lang="zh-CN" altLang="en-US" sz="2000" dirty="0">
                <a:solidFill>
                  <a:srgbClr val="FF0000"/>
                </a:solidFill>
              </a:rPr>
              <a:t>双菱形框</a:t>
            </a:r>
            <a:r>
              <a:rPr lang="zh-CN" altLang="en-US" sz="2000" dirty="0">
                <a:solidFill>
                  <a:schemeClr val="tx1"/>
                </a:solidFill>
              </a:rPr>
              <a:t>表示 </a:t>
            </a:r>
            <a:endParaRPr lang="en-US" altLang="zh-CN" sz="2000" dirty="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pic>
        <p:nvPicPr>
          <p:cNvPr id="7" name="Picture 10"/>
          <p:cNvPicPr>
            <a:picLocks noChangeAspect="1" noChangeArrowheads="1"/>
          </p:cNvPicPr>
          <p:nvPr/>
        </p:nvPicPr>
        <p:blipFill>
          <a:blip r:embed="rId2"/>
          <a:srcRect/>
          <a:stretch>
            <a:fillRect/>
          </a:stretch>
        </p:blipFill>
        <p:spPr bwMode="auto">
          <a:xfrm>
            <a:off x="4450911" y="3878316"/>
            <a:ext cx="4630025" cy="2112579"/>
          </a:xfrm>
          <a:prstGeom prst="rect">
            <a:avLst/>
          </a:prstGeom>
          <a:noFill/>
          <a:ln w="9525">
            <a:noFill/>
            <a:miter lim="800000"/>
            <a:headEnd/>
            <a:tailEnd/>
          </a:ln>
          <a:effectLst/>
        </p:spPr>
      </p:pic>
      <p:pic>
        <p:nvPicPr>
          <p:cNvPr id="8" name="Picture 11"/>
          <p:cNvPicPr>
            <a:picLocks noChangeAspect="1" noChangeArrowheads="1"/>
          </p:cNvPicPr>
          <p:nvPr/>
        </p:nvPicPr>
        <p:blipFill>
          <a:blip r:embed="rId3"/>
          <a:srcRect/>
          <a:stretch>
            <a:fillRect/>
          </a:stretch>
        </p:blipFill>
        <p:spPr bwMode="auto">
          <a:xfrm>
            <a:off x="94596" y="3878317"/>
            <a:ext cx="4051738" cy="2149748"/>
          </a:xfrm>
          <a:prstGeom prst="rect">
            <a:avLst/>
          </a:prstGeom>
          <a:noFill/>
          <a:ln w="9525">
            <a:noFill/>
            <a:miter lim="800000"/>
            <a:headEnd/>
            <a:tailEnd/>
          </a:ln>
          <a:effectLst/>
        </p:spPr>
      </p:pic>
      <p:pic>
        <p:nvPicPr>
          <p:cNvPr id="10" name="Picture 7"/>
          <p:cNvPicPr>
            <a:picLocks noChangeAspect="1" noChangeArrowheads="1"/>
          </p:cNvPicPr>
          <p:nvPr/>
        </p:nvPicPr>
        <p:blipFill>
          <a:blip r:embed="rId4"/>
          <a:srcRect/>
          <a:stretch>
            <a:fillRect/>
          </a:stretch>
        </p:blipFill>
        <p:spPr>
          <a:xfrm>
            <a:off x="2506718" y="1011562"/>
            <a:ext cx="3907220" cy="2054230"/>
          </a:xfrm>
          <a:prstGeom prst="rect">
            <a:avLst/>
          </a:prstGeom>
          <a:noFill/>
          <a:ln/>
        </p:spPr>
      </p:pic>
      <p:cxnSp>
        <p:nvCxnSpPr>
          <p:cNvPr id="14" name="直接箭头连接符 13"/>
          <p:cNvCxnSpPr>
            <a:stCxn id="10" idx="2"/>
            <a:endCxn id="8" idx="0"/>
          </p:cNvCxnSpPr>
          <p:nvPr/>
        </p:nvCxnSpPr>
        <p:spPr>
          <a:xfrm rot="5400000">
            <a:off x="2884135" y="2302123"/>
            <a:ext cx="812525" cy="2339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a:endCxn id="7" idx="0"/>
          </p:cNvCxnSpPr>
          <p:nvPr/>
        </p:nvCxnSpPr>
        <p:spPr>
          <a:xfrm rot="16200000" flipH="1">
            <a:off x="5206864" y="2319256"/>
            <a:ext cx="812524" cy="23055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1560513" y="1198563"/>
            <a:ext cx="7583487" cy="4508500"/>
          </a:xfrm>
        </p:spPr>
        <p:txBody>
          <a:bodyPr/>
          <a:lstStyle/>
          <a:p>
            <a:pPr lvl="1"/>
            <a:r>
              <a:rPr lang="zh-CN" altLang="en-US" dirty="0">
                <a:solidFill>
                  <a:schemeClr val="tx1"/>
                </a:solidFill>
              </a:rPr>
              <a:t>派生属性</a:t>
            </a:r>
            <a:endParaRPr lang="en-US" altLang="zh-CN" dirty="0">
              <a:solidFill>
                <a:schemeClr val="tx1"/>
              </a:solidFill>
            </a:endParaRPr>
          </a:p>
          <a:p>
            <a:pPr lvl="2"/>
            <a:r>
              <a:rPr lang="zh-CN" altLang="en-US" dirty="0">
                <a:solidFill>
                  <a:schemeClr val="tx1"/>
                </a:solidFill>
              </a:rPr>
              <a:t>通过具有相互依赖的属性推导出来的属性称为派生属性（</a:t>
            </a:r>
            <a:r>
              <a:rPr lang="en-US" altLang="zh-CN" dirty="0">
                <a:solidFill>
                  <a:schemeClr val="tx1"/>
                </a:solidFill>
              </a:rPr>
              <a:t>Derived Attribute</a:t>
            </a:r>
            <a:r>
              <a:rPr lang="zh-CN" altLang="en-US" dirty="0">
                <a:solidFill>
                  <a:schemeClr val="tx1"/>
                </a:solidFill>
              </a:rPr>
              <a:t>）</a:t>
            </a:r>
            <a:r>
              <a:rPr lang="en-US" altLang="zh-CN" dirty="0">
                <a:solidFill>
                  <a:schemeClr val="tx1"/>
                </a:solidFill>
              </a:rPr>
              <a:t>.</a:t>
            </a:r>
          </a:p>
          <a:p>
            <a:pPr lvl="2"/>
            <a:r>
              <a:rPr lang="zh-CN" altLang="en-US" dirty="0">
                <a:solidFill>
                  <a:schemeClr val="tx1"/>
                </a:solidFill>
              </a:rPr>
              <a:t>派生属性用</a:t>
            </a:r>
            <a:r>
              <a:rPr lang="zh-CN" altLang="en-US" dirty="0">
                <a:solidFill>
                  <a:srgbClr val="FF0000"/>
                </a:solidFill>
              </a:rPr>
              <a:t>虚线椭圆形</a:t>
            </a:r>
            <a:r>
              <a:rPr lang="zh-CN" altLang="en-US" dirty="0">
                <a:solidFill>
                  <a:schemeClr val="tx1"/>
                </a:solidFill>
              </a:rPr>
              <a:t>与实体相连</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pic>
        <p:nvPicPr>
          <p:cNvPr id="63490" name="Picture 2"/>
          <p:cNvPicPr>
            <a:picLocks noChangeAspect="1" noChangeArrowheads="1"/>
          </p:cNvPicPr>
          <p:nvPr/>
        </p:nvPicPr>
        <p:blipFill>
          <a:blip r:embed="rId2"/>
          <a:srcRect/>
          <a:stretch>
            <a:fillRect/>
          </a:stretch>
        </p:blipFill>
        <p:spPr bwMode="auto">
          <a:xfrm>
            <a:off x="2455151" y="3042581"/>
            <a:ext cx="4458308" cy="27275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0"/>
                                        </p:tgtEl>
                                        <p:attrNameLst>
                                          <p:attrName>style.visibility</p:attrName>
                                        </p:attrNameLst>
                                      </p:cBhvr>
                                      <p:to>
                                        <p:strVal val="visible"/>
                                      </p:to>
                                    </p:set>
                                    <p:anim calcmode="lin" valueType="num">
                                      <p:cBhvr additive="base">
                                        <p:cTn id="13" dur="500" fill="hold"/>
                                        <p:tgtEl>
                                          <p:spTgt spid="63490"/>
                                        </p:tgtEl>
                                        <p:attrNameLst>
                                          <p:attrName>ppt_x</p:attrName>
                                        </p:attrNameLst>
                                      </p:cBhvr>
                                      <p:tavLst>
                                        <p:tav tm="0">
                                          <p:val>
                                            <p:strVal val="#ppt_x"/>
                                          </p:val>
                                        </p:tav>
                                        <p:tav tm="100000">
                                          <p:val>
                                            <p:strVal val="#ppt_x"/>
                                          </p:val>
                                        </p:tav>
                                      </p:tavLst>
                                    </p:anim>
                                    <p:anim calcmode="lin" valueType="num">
                                      <p:cBhvr additive="base">
                                        <p:cTn id="14"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1560513" y="1198563"/>
            <a:ext cx="7583487" cy="4508500"/>
          </a:xfrm>
        </p:spPr>
        <p:txBody>
          <a:bodyPr/>
          <a:lstStyle/>
          <a:p>
            <a:pPr lvl="1"/>
            <a:r>
              <a:rPr lang="zh-CN" altLang="en-US" dirty="0">
                <a:solidFill>
                  <a:schemeClr val="tx1"/>
                </a:solidFill>
              </a:rPr>
              <a:t>空值属性</a:t>
            </a:r>
            <a:r>
              <a:rPr lang="en-US" altLang="zh-CN" dirty="0">
                <a:solidFill>
                  <a:schemeClr val="tx1"/>
                </a:solidFill>
              </a:rPr>
              <a:t>:</a:t>
            </a:r>
          </a:p>
          <a:p>
            <a:pPr lvl="2">
              <a:lnSpc>
                <a:spcPct val="120000"/>
              </a:lnSpc>
            </a:pPr>
            <a:r>
              <a:rPr lang="zh-CN" altLang="en-US" sz="2000" dirty="0">
                <a:solidFill>
                  <a:schemeClr val="tx1"/>
                </a:solidFill>
              </a:rPr>
              <a:t>当实体在某个属性上没有值时应该使用空值（</a:t>
            </a:r>
            <a:r>
              <a:rPr lang="en-US" altLang="zh-CN" sz="2000" dirty="0">
                <a:solidFill>
                  <a:schemeClr val="tx1"/>
                </a:solidFill>
              </a:rPr>
              <a:t>Null Value</a:t>
            </a:r>
            <a:r>
              <a:rPr lang="zh-CN" altLang="en-US" sz="2000" dirty="0">
                <a:solidFill>
                  <a:schemeClr val="tx1"/>
                </a:solidFill>
              </a:rPr>
              <a:t>）。</a:t>
            </a:r>
            <a:endParaRPr lang="en-US" altLang="zh-CN" sz="2000" dirty="0">
              <a:solidFill>
                <a:schemeClr val="tx1"/>
              </a:solidFill>
            </a:endParaRPr>
          </a:p>
          <a:p>
            <a:pPr lvl="2">
              <a:lnSpc>
                <a:spcPct val="120000"/>
              </a:lnSpc>
            </a:pPr>
            <a:r>
              <a:rPr lang="zh-CN" altLang="en-US" sz="2000" dirty="0">
                <a:solidFill>
                  <a:schemeClr val="tx1"/>
                </a:solidFill>
              </a:rPr>
              <a:t>空值属性不同于空格取值。</a:t>
            </a:r>
            <a:endParaRPr lang="en-US" altLang="zh-CN" sz="2000" dirty="0">
              <a:solidFill>
                <a:schemeClr val="tx1"/>
              </a:solidFill>
            </a:endParaRPr>
          </a:p>
          <a:p>
            <a:pPr lvl="2">
              <a:lnSpc>
                <a:spcPct val="120000"/>
              </a:lnSpc>
            </a:pPr>
            <a:r>
              <a:rPr lang="zh-CN" altLang="en-US" sz="2000" dirty="0">
                <a:solidFill>
                  <a:schemeClr val="tx1"/>
                </a:solidFill>
              </a:rPr>
              <a:t>例如，新应聘到医院的医生尚未分配岗位，则该医生的所属科室的属性值应该为空值</a:t>
            </a:r>
            <a:r>
              <a:rPr lang="en-US" altLang="zh-CN" sz="2000" dirty="0">
                <a:solidFill>
                  <a:schemeClr val="tx1"/>
                </a:solidFill>
              </a:rPr>
              <a:t>Null</a:t>
            </a:r>
            <a:r>
              <a:rPr lang="zh-CN" altLang="en-US" sz="2000" dirty="0">
                <a:solidFill>
                  <a:schemeClr val="tx1"/>
                </a:solidFill>
              </a:rPr>
              <a:t>，表示未知或无意义</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98563"/>
            <a:ext cx="8529638" cy="4713287"/>
          </a:xfrm>
        </p:spPr>
        <p:txBody>
          <a:bodyPr/>
          <a:lstStyle/>
          <a:p>
            <a:pPr lvl="1"/>
            <a:r>
              <a:rPr lang="zh-CN" altLang="en-US" dirty="0">
                <a:solidFill>
                  <a:schemeClr val="tx1"/>
                </a:solidFill>
              </a:rPr>
              <a:t>支持附加语义概念的</a:t>
            </a:r>
            <a:r>
              <a:rPr lang="en-US" altLang="zh-CN" dirty="0">
                <a:solidFill>
                  <a:schemeClr val="tx1"/>
                </a:solidFill>
              </a:rPr>
              <a:t>E-R</a:t>
            </a:r>
            <a:r>
              <a:rPr lang="zh-CN" altLang="en-US" dirty="0">
                <a:solidFill>
                  <a:schemeClr val="tx1"/>
                </a:solidFill>
              </a:rPr>
              <a:t>模型也称为增强的实体联系（</a:t>
            </a:r>
            <a:r>
              <a:rPr lang="en-US" altLang="zh-CN" dirty="0">
                <a:solidFill>
                  <a:schemeClr val="tx1"/>
                </a:solidFill>
              </a:rPr>
              <a:t>Enhanced Entity-Relationship</a:t>
            </a:r>
            <a:r>
              <a:rPr lang="zh-CN" altLang="en-US" dirty="0">
                <a:solidFill>
                  <a:schemeClr val="tx1"/>
                </a:solidFill>
              </a:rPr>
              <a:t>，</a:t>
            </a:r>
            <a:r>
              <a:rPr lang="en-US" altLang="zh-CN" dirty="0">
                <a:solidFill>
                  <a:schemeClr val="tx1"/>
                </a:solidFill>
              </a:rPr>
              <a:t>EER</a:t>
            </a:r>
            <a:r>
              <a:rPr lang="zh-CN" altLang="en-US" dirty="0">
                <a:solidFill>
                  <a:schemeClr val="tx1"/>
                </a:solidFill>
              </a:rPr>
              <a:t>）模型</a:t>
            </a:r>
          </a:p>
          <a:p>
            <a:pPr lvl="1"/>
            <a:r>
              <a:rPr lang="zh-CN" altLang="en-US" dirty="0">
                <a:solidFill>
                  <a:schemeClr val="tx1"/>
                </a:solidFill>
              </a:rPr>
              <a:t>超类和子类的概念</a:t>
            </a:r>
            <a:endParaRPr lang="en-US" altLang="zh-CN" dirty="0">
              <a:solidFill>
                <a:schemeClr val="tx1"/>
              </a:solidFill>
            </a:endParaRPr>
          </a:p>
          <a:p>
            <a:pPr lvl="2"/>
            <a:r>
              <a:rPr lang="zh-CN" altLang="en-US" dirty="0">
                <a:solidFill>
                  <a:schemeClr val="tx1"/>
                </a:solidFill>
              </a:rPr>
              <a:t>一实体类型可能包含一些子集，子集中的实体在某些方面区别于实体集中的其他实体，也可以将实体类型组织成包含超类和子类的分层结构。</a:t>
            </a:r>
            <a:endParaRPr lang="en-US" altLang="zh-CN" dirty="0">
              <a:solidFill>
                <a:schemeClr val="tx1"/>
              </a:solidFill>
            </a:endParaRPr>
          </a:p>
          <a:p>
            <a:pPr lvl="2"/>
            <a:r>
              <a:rPr lang="zh-CN" altLang="en-US" dirty="0">
                <a:solidFill>
                  <a:schemeClr val="tx1"/>
                </a:solidFill>
              </a:rPr>
              <a:t>当较低层上实体类型表达了与之联系的较高层上的实体类型的特殊情况时，就称较高层上实体类型为</a:t>
            </a:r>
            <a:r>
              <a:rPr lang="zh-CN" altLang="en-US" dirty="0">
                <a:solidFill>
                  <a:srgbClr val="FF0000"/>
                </a:solidFill>
              </a:rPr>
              <a:t>超类型</a:t>
            </a:r>
            <a:r>
              <a:rPr lang="zh-CN" altLang="en-US" dirty="0">
                <a:solidFill>
                  <a:schemeClr val="tx1"/>
                </a:solidFill>
              </a:rPr>
              <a:t>，较低层上实体类型为</a:t>
            </a:r>
            <a:r>
              <a:rPr lang="zh-CN" altLang="en-US" dirty="0">
                <a:solidFill>
                  <a:srgbClr val="FF0000"/>
                </a:solidFill>
              </a:rPr>
              <a:t>子类型</a:t>
            </a:r>
            <a:r>
              <a:rPr lang="zh-CN" altLang="en-US" dirty="0">
                <a:solidFill>
                  <a:schemeClr val="tx1"/>
                </a:solidFill>
              </a:rPr>
              <a:t>。</a:t>
            </a:r>
            <a:endParaRPr lang="en-US" altLang="zh-CN" dirty="0">
              <a:solidFill>
                <a:schemeClr val="tx1"/>
              </a:solidFill>
            </a:endParaRPr>
          </a:p>
          <a:p>
            <a:pPr lvl="2"/>
            <a:r>
              <a:rPr lang="zh-CN" altLang="en-US" dirty="0">
                <a:solidFill>
                  <a:schemeClr val="tx1"/>
                </a:solidFill>
              </a:rPr>
              <a:t>子类与超类之间具有</a:t>
            </a:r>
            <a:r>
              <a:rPr lang="zh-CN" altLang="en-US" dirty="0">
                <a:solidFill>
                  <a:srgbClr val="FF0000"/>
                </a:solidFill>
              </a:rPr>
              <a:t>继承性</a:t>
            </a:r>
            <a:r>
              <a:rPr lang="zh-CN" altLang="en-US" dirty="0">
                <a:solidFill>
                  <a:schemeClr val="tx1"/>
                </a:solidFill>
              </a:rPr>
              <a:t>的特点，即子类实体继承超类实体的所有属性。但子类实体本身还可以包含比超类实体更多的属性。</a:t>
            </a:r>
            <a:endParaRPr lang="en-US" altLang="zh-CN" dirty="0">
              <a:solidFill>
                <a:schemeClr val="tx1"/>
              </a:solidFill>
            </a:endParaRPr>
          </a:p>
          <a:p>
            <a:pPr lvl="1"/>
            <a:r>
              <a:rPr lang="zh-CN" altLang="en-US" dirty="0">
                <a:solidFill>
                  <a:schemeClr val="tx1"/>
                </a:solidFill>
              </a:rPr>
              <a:t>属性继承</a:t>
            </a:r>
            <a:endParaRPr lang="en-US" altLang="zh-CN" dirty="0">
              <a:solidFill>
                <a:schemeClr val="tx1"/>
              </a:solidFill>
            </a:endParaRPr>
          </a:p>
          <a:p>
            <a:pPr lvl="2"/>
            <a:r>
              <a:rPr lang="zh-CN" altLang="en-US" dirty="0">
                <a:solidFill>
                  <a:schemeClr val="tx1"/>
                </a:solidFill>
              </a:rPr>
              <a:t>子类中的实体表示某个在超类中客观存在的同一对象，它除了拥有其所在子类特有的属性外，同时还具有超类的所有属性。一个子类也是一类实体，因而子类也可以有一个或多个自己的子类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扩展特性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757238" y="1047750"/>
            <a:ext cx="8386762" cy="5116513"/>
          </a:xfrm>
        </p:spPr>
        <p:txBody>
          <a:bodyPr/>
          <a:lstStyle/>
          <a:p>
            <a:pPr lvl="1"/>
            <a:r>
              <a:rPr lang="zh-CN" altLang="en-US" dirty="0"/>
              <a:t>在数据库中用数据模型这个工具来抽象、表示和处理现实世界中的数据和信息。通俗地讲数据模型就是现实世界的模拟。</a:t>
            </a:r>
            <a:endParaRPr lang="en-US" altLang="zh-CN" dirty="0"/>
          </a:p>
          <a:p>
            <a:pPr lvl="1"/>
            <a:r>
              <a:rPr lang="zh-CN" altLang="en-US" dirty="0"/>
              <a:t>数据模型应满足三方面要求</a:t>
            </a:r>
          </a:p>
          <a:p>
            <a:pPr lvl="2"/>
            <a:r>
              <a:rPr lang="zh-CN" altLang="en-US" dirty="0"/>
              <a:t>能比较真实地模拟现实世界</a:t>
            </a:r>
          </a:p>
          <a:p>
            <a:pPr lvl="2"/>
            <a:r>
              <a:rPr lang="zh-CN" altLang="en-US" dirty="0"/>
              <a:t>容易为人所理解</a:t>
            </a:r>
          </a:p>
          <a:p>
            <a:pPr lvl="2"/>
            <a:r>
              <a:rPr lang="zh-CN" altLang="en-US" dirty="0"/>
              <a:t>便于在计算机上实现</a:t>
            </a:r>
            <a:endParaRPr lang="en-US" altLang="zh-CN" dirty="0"/>
          </a:p>
          <a:p>
            <a:pPr lvl="1"/>
            <a:r>
              <a:rPr lang="zh-CN" altLang="en-US" dirty="0"/>
              <a:t>数据模型的不同层次</a:t>
            </a:r>
          </a:p>
          <a:p>
            <a:pPr lvl="2"/>
            <a:r>
              <a:rPr lang="zh-CN" altLang="en-US" dirty="0"/>
              <a:t>概念模型   也称信息模型，它是按用户的观点来对数据和信息建模，主要用于数据库设计。 </a:t>
            </a:r>
          </a:p>
          <a:p>
            <a:pPr lvl="2"/>
            <a:r>
              <a:rPr lang="zh-CN" altLang="en-US" dirty="0"/>
              <a:t>逻辑模型   主要包括网状模型、层次模型、关系模型等，它是按计算机系统的观点对数据建模，主要用于</a:t>
            </a:r>
            <a:r>
              <a:rPr lang="en-US" altLang="zh-CN" dirty="0"/>
              <a:t>DBMS</a:t>
            </a:r>
            <a:r>
              <a:rPr lang="zh-CN" altLang="en-US" dirty="0"/>
              <a:t>的实现。</a:t>
            </a:r>
          </a:p>
          <a:p>
            <a:pPr lvl="2"/>
            <a:r>
              <a:rPr lang="zh-CN" altLang="en-US" dirty="0"/>
              <a:t>物理模型   描述数据在磁盘或磁带上的存储方式和存取方法，是对数据最低层的抽象，是面向计算机系统的。</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3693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数据模型回顾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98563"/>
            <a:ext cx="8750300" cy="4713287"/>
          </a:xfrm>
        </p:spPr>
        <p:txBody>
          <a:bodyPr/>
          <a:lstStyle/>
          <a:p>
            <a:pPr lvl="1"/>
            <a:r>
              <a:rPr lang="zh-CN" altLang="en-US" dirty="0">
                <a:solidFill>
                  <a:schemeClr val="tx1"/>
                </a:solidFill>
              </a:rPr>
              <a:t>特殊化过程是通过标识实体成员的差异特征使成员间的</a:t>
            </a:r>
            <a:r>
              <a:rPr lang="zh-CN" altLang="en-US" dirty="0">
                <a:solidFill>
                  <a:srgbClr val="FF0000"/>
                </a:solidFill>
              </a:rPr>
              <a:t>差异最大化</a:t>
            </a:r>
            <a:r>
              <a:rPr lang="zh-CN" altLang="en-US" dirty="0">
                <a:solidFill>
                  <a:schemeClr val="tx1"/>
                </a:solidFill>
              </a:rPr>
              <a:t>的过程。特殊化是一种</a:t>
            </a:r>
            <a:r>
              <a:rPr lang="zh-CN" altLang="en-US" dirty="0">
                <a:solidFill>
                  <a:srgbClr val="FF0000"/>
                </a:solidFill>
              </a:rPr>
              <a:t>自上而下</a:t>
            </a:r>
            <a:r>
              <a:rPr lang="zh-CN" altLang="en-US" dirty="0">
                <a:solidFill>
                  <a:schemeClr val="tx1"/>
                </a:solidFill>
              </a:rPr>
              <a:t>的方法。这种方法定义一系列的超类和它们相关的子类，而子类的定义是建立在超类中实体之间差异特征的基础之上</a:t>
            </a:r>
          </a:p>
          <a:p>
            <a:pPr lvl="1"/>
            <a:r>
              <a:rPr lang="zh-CN" altLang="en-US" dirty="0">
                <a:solidFill>
                  <a:schemeClr val="tx1"/>
                </a:solidFill>
              </a:rPr>
              <a:t>概化过程</a:t>
            </a:r>
            <a:r>
              <a:rPr lang="en-US" altLang="zh-CN" dirty="0">
                <a:solidFill>
                  <a:schemeClr val="tx1"/>
                </a:solidFill>
              </a:rPr>
              <a:t>:</a:t>
            </a:r>
            <a:r>
              <a:rPr lang="zh-CN" altLang="en-US" dirty="0">
                <a:solidFill>
                  <a:schemeClr val="tx1"/>
                </a:solidFill>
              </a:rPr>
              <a:t>概化是通过标识实体成员间的共同特征使成员间的</a:t>
            </a:r>
            <a:r>
              <a:rPr lang="zh-CN" altLang="en-US" dirty="0">
                <a:solidFill>
                  <a:srgbClr val="FF0000"/>
                </a:solidFill>
              </a:rPr>
              <a:t>差异最小化</a:t>
            </a:r>
            <a:r>
              <a:rPr lang="zh-CN" altLang="en-US" dirty="0">
                <a:solidFill>
                  <a:schemeClr val="tx1"/>
                </a:solidFill>
              </a:rPr>
              <a:t>的过程。概化是一种</a:t>
            </a:r>
            <a:r>
              <a:rPr lang="zh-CN" altLang="en-US" dirty="0">
                <a:solidFill>
                  <a:srgbClr val="FF0000"/>
                </a:solidFill>
              </a:rPr>
              <a:t>自下而上</a:t>
            </a:r>
            <a:r>
              <a:rPr lang="zh-CN" altLang="en-US" dirty="0">
                <a:solidFill>
                  <a:schemeClr val="tx1"/>
                </a:solidFill>
              </a:rPr>
              <a:t>的方法，最终的结果是从一些最初的实体类型中概化出一个超类。 </a:t>
            </a:r>
            <a:endParaRPr lang="en-US" altLang="zh-CN" dirty="0">
              <a:solidFill>
                <a:schemeClr val="tx1"/>
              </a:solidFill>
            </a:endParaRPr>
          </a:p>
          <a:p>
            <a:pPr lvl="1"/>
            <a:r>
              <a:rPr lang="zh-CN" altLang="en-US" dirty="0">
                <a:solidFill>
                  <a:schemeClr val="tx1"/>
                </a:solidFill>
              </a:rPr>
              <a:t>举例：</a:t>
            </a:r>
            <a:r>
              <a:rPr lang="zh-CN" altLang="en-US" dirty="0">
                <a:latin typeface="宋体" pitchFamily="2" charset="-122"/>
              </a:rPr>
              <a:t>患者实体的特殊化和概化</a:t>
            </a:r>
            <a:endParaRPr lang="zh-CN" altLang="en-US" dirty="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扩展特性</a:t>
            </a:r>
          </a:p>
        </p:txBody>
      </p:sp>
      <p:pic>
        <p:nvPicPr>
          <p:cNvPr id="6" name="Picture 9"/>
          <p:cNvPicPr>
            <a:picLocks noChangeAspect="1" noChangeArrowheads="1"/>
          </p:cNvPicPr>
          <p:nvPr/>
        </p:nvPicPr>
        <p:blipFill>
          <a:blip r:embed="rId2"/>
          <a:srcRect b="15761"/>
          <a:stretch>
            <a:fillRect/>
          </a:stretch>
        </p:blipFill>
        <p:spPr bwMode="auto">
          <a:xfrm>
            <a:off x="1521182" y="4508936"/>
            <a:ext cx="5858668" cy="227023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9" name="内容占位符 8"/>
          <p:cNvSpPr>
            <a:spLocks noGrp="1"/>
          </p:cNvSpPr>
          <p:nvPr>
            <p:ph idx="4294967295"/>
          </p:nvPr>
        </p:nvSpPr>
        <p:spPr>
          <a:xfrm>
            <a:off x="0" y="1031875"/>
            <a:ext cx="8528050" cy="5037138"/>
          </a:xfrm>
        </p:spPr>
        <p:txBody>
          <a:bodyPr/>
          <a:lstStyle/>
          <a:p>
            <a:pPr lvl="1"/>
            <a:r>
              <a:rPr lang="en-US" altLang="zh-CN" dirty="0">
                <a:latin typeface="宋体" pitchFamily="2" charset="-122"/>
              </a:rPr>
              <a:t>1</a:t>
            </a:r>
            <a:r>
              <a:rPr lang="zh-CN" altLang="en-US" dirty="0">
                <a:latin typeface="宋体" pitchFamily="2" charset="-122"/>
              </a:rPr>
              <a:t>、某企业集团有若干工厂，每个工厂生产多种产品，且每一种产品可以在多个工厂生产，每个工厂按照固定的计划数量生产产品；每个工厂聘用多名职工，且每名职工只能在一个工厂工作，工厂聘用职工有聘期和工资。工厂的属性有工厂编号、厂名、地址，产品的属性有产品编号、产品名、规格，职工的属性有职工号、姓名。</a:t>
            </a:r>
          </a:p>
          <a:p>
            <a:pPr lvl="2"/>
            <a:r>
              <a:rPr lang="zh-CN" altLang="en-US" dirty="0">
                <a:latin typeface="宋体" pitchFamily="2" charset="-122"/>
              </a:rPr>
              <a:t>① 根据上述语义画上</a:t>
            </a:r>
            <a:r>
              <a:rPr lang="en-US" altLang="en-US" dirty="0">
                <a:latin typeface="宋体" pitchFamily="2" charset="-122"/>
              </a:rPr>
              <a:t>E-R</a:t>
            </a:r>
            <a:r>
              <a:rPr lang="zh-CN" altLang="en-US" dirty="0">
                <a:latin typeface="宋体" pitchFamily="2" charset="-122"/>
              </a:rPr>
              <a:t>图，在</a:t>
            </a:r>
            <a:r>
              <a:rPr lang="en-US" altLang="en-US" dirty="0">
                <a:latin typeface="宋体" pitchFamily="2" charset="-122"/>
              </a:rPr>
              <a:t>E-R</a:t>
            </a:r>
            <a:r>
              <a:rPr lang="zh-CN" altLang="en-US" dirty="0">
                <a:latin typeface="宋体" pitchFamily="2" charset="-122"/>
              </a:rPr>
              <a:t>图中需注明实体的属性、联系的类型及实体的</a:t>
            </a:r>
            <a:r>
              <a:rPr lang="zh-CN" altLang="en-US">
                <a:latin typeface="宋体" pitchFamily="2" charset="-122"/>
              </a:rPr>
              <a:t>标识符。</a:t>
            </a:r>
            <a:endParaRPr lang="zh-CN" altLang="en-US" dirty="0">
              <a:latin typeface="宋体" pitchFamily="2" charset="-122"/>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p>
        </p:txBody>
      </p:sp>
    </p:spTree>
    <p:extLst>
      <p:ext uri="{BB962C8B-B14F-4D97-AF65-F5344CB8AC3E}">
        <p14:creationId xmlns:p14="http://schemas.microsoft.com/office/powerpoint/2010/main" val="2131702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9" name="内容占位符 8"/>
          <p:cNvSpPr>
            <a:spLocks noGrp="1"/>
          </p:cNvSpPr>
          <p:nvPr>
            <p:ph idx="4294967295"/>
          </p:nvPr>
        </p:nvSpPr>
        <p:spPr>
          <a:xfrm>
            <a:off x="0" y="1031875"/>
            <a:ext cx="8528050" cy="5037138"/>
          </a:xfrm>
        </p:spPr>
        <p:txBody>
          <a:bodyPr/>
          <a:lstStyle/>
          <a:p>
            <a:pPr lvl="1"/>
            <a:r>
              <a:rPr lang="en-US" altLang="zh-CN" dirty="0">
                <a:latin typeface="宋体" pitchFamily="2" charset="-122"/>
              </a:rPr>
              <a:t>2</a:t>
            </a:r>
            <a:r>
              <a:rPr lang="zh-CN" altLang="en-US" dirty="0">
                <a:latin typeface="宋体" pitchFamily="2" charset="-122"/>
              </a:rPr>
              <a:t>、设有系、教师、学生、课程等实体，其中：</a:t>
            </a:r>
          </a:p>
          <a:p>
            <a:pPr lvl="2"/>
            <a:r>
              <a:rPr lang="zh-CN" altLang="en-US" dirty="0">
                <a:latin typeface="宋体" pitchFamily="2" charset="-122"/>
              </a:rPr>
              <a:t>每一个系包括系名、系址、系主任姓名、办公电话等属性；</a:t>
            </a:r>
          </a:p>
          <a:p>
            <a:pPr lvl="2"/>
            <a:r>
              <a:rPr lang="zh-CN" altLang="en-US" dirty="0">
                <a:latin typeface="宋体" pitchFamily="2" charset="-122"/>
              </a:rPr>
              <a:t>教师实体包括工作证号码、教师姓名、出生日期、党派等属性；</a:t>
            </a:r>
          </a:p>
          <a:p>
            <a:pPr lvl="2"/>
            <a:r>
              <a:rPr lang="zh-CN" altLang="en-US" dirty="0">
                <a:latin typeface="宋体" pitchFamily="2" charset="-122"/>
              </a:rPr>
              <a:t>学生实体包括学号、学生姓名、性别等属性；</a:t>
            </a:r>
          </a:p>
          <a:p>
            <a:pPr lvl="2"/>
            <a:r>
              <a:rPr lang="zh-CN" altLang="en-US" dirty="0">
                <a:latin typeface="宋体" pitchFamily="2" charset="-122"/>
              </a:rPr>
              <a:t>课程实体包括课程号、课程名、先修课程号等属性。</a:t>
            </a:r>
            <a:endParaRPr lang="en-US" altLang="zh-CN" dirty="0">
              <a:latin typeface="宋体" pitchFamily="2" charset="-122"/>
            </a:endParaRPr>
          </a:p>
          <a:p>
            <a:pPr lvl="2"/>
            <a:r>
              <a:rPr lang="zh-CN" altLang="en-US" dirty="0">
                <a:latin typeface="宋体" pitchFamily="2" charset="-122"/>
              </a:rPr>
              <a:t>设一个系可以有多名教师，每名教师可以教多门课程，一门课程由一名教师教。每一名学生可选多门课程，每门课程只有一门先修课，每一名学生选修一门课程有一个成绩，试根据以上语义完成下述要求：</a:t>
            </a:r>
          </a:p>
          <a:p>
            <a:pPr lvl="2">
              <a:buNone/>
            </a:pPr>
            <a:r>
              <a:rPr lang="zh-CN" altLang="en-US" dirty="0">
                <a:latin typeface="宋体" pitchFamily="2" charset="-122"/>
              </a:rPr>
              <a:t>① 画出</a:t>
            </a:r>
            <a:r>
              <a:rPr lang="en-US" altLang="en-US" dirty="0">
                <a:latin typeface="宋体" pitchFamily="2" charset="-122"/>
              </a:rPr>
              <a:t>E-R</a:t>
            </a:r>
            <a:r>
              <a:rPr lang="zh-CN" altLang="en-US" dirty="0">
                <a:latin typeface="宋体" pitchFamily="2" charset="-122"/>
              </a:rPr>
              <a:t>图；</a:t>
            </a:r>
          </a:p>
          <a:p>
            <a:pPr marL="457200" lvl="1" indent="0">
              <a:buNone/>
            </a:pPr>
            <a:endParaRPr lang="zh-CN" altLang="en-US" dirty="0">
              <a:latin typeface="宋体" pitchFamily="2" charset="-122"/>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p>
        </p:txBody>
      </p:sp>
    </p:spTree>
    <p:extLst>
      <p:ext uri="{BB962C8B-B14F-4D97-AF65-F5344CB8AC3E}">
        <p14:creationId xmlns:p14="http://schemas.microsoft.com/office/powerpoint/2010/main" val="69258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47750"/>
            <a:ext cx="3673475" cy="5116513"/>
          </a:xfrm>
        </p:spPr>
        <p:txBody>
          <a:bodyPr/>
          <a:lstStyle/>
          <a:p>
            <a:pPr lvl="1"/>
            <a:r>
              <a:rPr lang="zh-CN" altLang="en-US" dirty="0"/>
              <a:t>客观对象的抽象过程</a:t>
            </a:r>
            <a:r>
              <a:rPr lang="en-US" altLang="zh-CN" dirty="0"/>
              <a:t>---</a:t>
            </a:r>
            <a:r>
              <a:rPr lang="zh-CN" altLang="en-US" dirty="0"/>
              <a:t>两步抽象</a:t>
            </a:r>
          </a:p>
          <a:p>
            <a:pPr lvl="2"/>
            <a:r>
              <a:rPr lang="zh-CN" altLang="en-US" dirty="0"/>
              <a:t>现实世界中的客观对象抽象为概念模型；</a:t>
            </a:r>
          </a:p>
          <a:p>
            <a:pPr lvl="2"/>
            <a:r>
              <a:rPr lang="zh-CN" altLang="en-US" dirty="0"/>
              <a:t>把概念模型转换为某一</a:t>
            </a:r>
            <a:r>
              <a:rPr lang="en-US" altLang="zh-CN" dirty="0"/>
              <a:t>DBMS</a:t>
            </a:r>
            <a:r>
              <a:rPr lang="zh-CN" altLang="en-US" dirty="0"/>
              <a:t>支持的数据模型。</a:t>
            </a:r>
          </a:p>
          <a:p>
            <a:pPr lvl="1"/>
            <a:r>
              <a:rPr lang="zh-CN" altLang="en-US" dirty="0">
                <a:solidFill>
                  <a:srgbClr val="FF0000"/>
                </a:solidFill>
              </a:rPr>
              <a:t>概念模型</a:t>
            </a:r>
            <a:r>
              <a:rPr lang="zh-CN" altLang="en-US" dirty="0"/>
              <a:t>是现实世界到机器世界的一个中间层次。</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3693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数据模型回顾</a:t>
            </a:r>
          </a:p>
        </p:txBody>
      </p:sp>
      <p:grpSp>
        <p:nvGrpSpPr>
          <p:cNvPr id="6" name="组合 27"/>
          <p:cNvGrpSpPr>
            <a:grpSpLocks/>
          </p:cNvGrpSpPr>
          <p:nvPr/>
        </p:nvGrpSpPr>
        <p:grpSpPr bwMode="auto">
          <a:xfrm>
            <a:off x="4943312" y="850627"/>
            <a:ext cx="3816350" cy="5316537"/>
            <a:chOff x="4286216" y="571480"/>
            <a:chExt cx="4857784" cy="5524881"/>
          </a:xfrm>
        </p:grpSpPr>
        <p:grpSp>
          <p:nvGrpSpPr>
            <p:cNvPr id="7" name="组合 26"/>
            <p:cNvGrpSpPr>
              <a:grpSpLocks/>
            </p:cNvGrpSpPr>
            <p:nvPr/>
          </p:nvGrpSpPr>
          <p:grpSpPr bwMode="auto">
            <a:xfrm>
              <a:off x="4286216" y="571480"/>
              <a:ext cx="4857784" cy="4747868"/>
              <a:chOff x="4286216" y="571480"/>
              <a:chExt cx="4857784" cy="4747868"/>
            </a:xfrm>
          </p:grpSpPr>
          <p:sp>
            <p:nvSpPr>
              <p:cNvPr id="9" name="爆炸形 1 8"/>
              <p:cNvSpPr/>
              <p:nvPr/>
            </p:nvSpPr>
            <p:spPr>
              <a:xfrm>
                <a:off x="4928801" y="571480"/>
                <a:ext cx="3429142" cy="1285124"/>
              </a:xfrm>
              <a:prstGeom prst="irregularSeal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3300"/>
                    </a:solidFill>
                    <a:latin typeface="黑体" pitchFamily="49" charset="-122"/>
                    <a:ea typeface="黑体" pitchFamily="49" charset="-122"/>
                  </a:rPr>
                  <a:t>现实世界</a:t>
                </a:r>
              </a:p>
            </p:txBody>
          </p:sp>
          <p:sp>
            <p:nvSpPr>
              <p:cNvPr id="10" name="TextBox 9"/>
              <p:cNvSpPr txBox="1"/>
              <p:nvPr/>
            </p:nvSpPr>
            <p:spPr>
              <a:xfrm>
                <a:off x="5142997" y="2499991"/>
                <a:ext cx="2930028" cy="390982"/>
              </a:xfrm>
              <a:prstGeom prst="rect">
                <a:avLst/>
              </a:prstGeom>
              <a:solidFill>
                <a:schemeClr val="bg1"/>
              </a:solidFill>
              <a:ln>
                <a:solidFill>
                  <a:schemeClr val="accent1">
                    <a:shade val="50000"/>
                  </a:schemeClr>
                </a:solidFill>
              </a:ln>
            </p:spPr>
            <p:txBody>
              <a:bodyPr>
                <a:spAutoFit/>
              </a:bodyPr>
              <a:lstStyle/>
              <a:p>
                <a:pPr algn="ctr"/>
                <a:r>
                  <a:rPr lang="zh-CN" altLang="en-US" b="1">
                    <a:latin typeface="黑体" pitchFamily="49" charset="-122"/>
                    <a:ea typeface="黑体" pitchFamily="49" charset="-122"/>
                  </a:rPr>
                  <a:t>认识抽象</a:t>
                </a:r>
              </a:p>
            </p:txBody>
          </p:sp>
          <p:sp>
            <p:nvSpPr>
              <p:cNvPr id="11" name="TextBox 10"/>
              <p:cNvSpPr txBox="1"/>
              <p:nvPr/>
            </p:nvSpPr>
            <p:spPr>
              <a:xfrm>
                <a:off x="5215742" y="3643241"/>
                <a:ext cx="2928006" cy="383805"/>
              </a:xfrm>
              <a:prstGeom prst="rect">
                <a:avLst/>
              </a:prstGeom>
              <a:solidFill>
                <a:schemeClr val="bg1"/>
              </a:solidFill>
              <a:ln>
                <a:solidFill>
                  <a:schemeClr val="accent1">
                    <a:shade val="50000"/>
                  </a:schemeClr>
                </a:solidFill>
              </a:ln>
            </p:spPr>
            <p:txBody>
              <a:bodyPr>
                <a:spAutoFit/>
              </a:bodyPr>
              <a:lstStyle/>
              <a:p>
                <a:pPr algn="ctr"/>
                <a:r>
                  <a:rPr lang="zh-CN" altLang="en-US" b="1" dirty="0">
                    <a:solidFill>
                      <a:srgbClr val="FF3300"/>
                    </a:solidFill>
                    <a:latin typeface="黑体" pitchFamily="49" charset="-122"/>
                    <a:ea typeface="黑体" pitchFamily="49" charset="-122"/>
                  </a:rPr>
                  <a:t>信息世界</a:t>
                </a:r>
                <a:r>
                  <a:rPr lang="zh-CN" altLang="en-US" b="1" dirty="0">
                    <a:latin typeface="黑体" pitchFamily="49" charset="-122"/>
                    <a:ea typeface="黑体" pitchFamily="49" charset="-122"/>
                  </a:rPr>
                  <a:t>  概念模型</a:t>
                </a:r>
              </a:p>
            </p:txBody>
          </p:sp>
          <p:sp>
            <p:nvSpPr>
              <p:cNvPr id="12" name="TextBox 11"/>
              <p:cNvSpPr txBox="1"/>
              <p:nvPr/>
            </p:nvSpPr>
            <p:spPr>
              <a:xfrm>
                <a:off x="4286216" y="4928366"/>
                <a:ext cx="4857784" cy="390982"/>
              </a:xfrm>
              <a:prstGeom prst="rect">
                <a:avLst/>
              </a:prstGeom>
              <a:solidFill>
                <a:schemeClr val="bg1"/>
              </a:solidFill>
              <a:ln>
                <a:solidFill>
                  <a:schemeClr val="accent1">
                    <a:shade val="50000"/>
                  </a:schemeClr>
                </a:solidFill>
              </a:ln>
            </p:spPr>
            <p:txBody>
              <a:bodyPr>
                <a:spAutoFit/>
              </a:bodyPr>
              <a:lstStyle/>
              <a:p>
                <a:pPr algn="ctr"/>
                <a:r>
                  <a:rPr lang="zh-CN" altLang="en-US" b="1">
                    <a:solidFill>
                      <a:srgbClr val="FF3300"/>
                    </a:solidFill>
                    <a:latin typeface="黑体" pitchFamily="49" charset="-122"/>
                    <a:ea typeface="黑体" pitchFamily="49" charset="-122"/>
                  </a:rPr>
                  <a:t>机器世界</a:t>
                </a:r>
                <a:r>
                  <a:rPr lang="zh-CN" altLang="en-US" b="1">
                    <a:latin typeface="黑体" pitchFamily="49" charset="-122"/>
                    <a:ea typeface="黑体" pitchFamily="49" charset="-122"/>
                  </a:rPr>
                  <a:t>  </a:t>
                </a:r>
                <a:r>
                  <a:rPr lang="en-US" altLang="zh-CN" b="1">
                    <a:latin typeface="黑体" pitchFamily="49" charset="-122"/>
                    <a:ea typeface="黑体" pitchFamily="49" charset="-122"/>
                  </a:rPr>
                  <a:t>DBMS</a:t>
                </a:r>
                <a:r>
                  <a:rPr lang="zh-CN" altLang="en-US" b="1">
                    <a:latin typeface="黑体" pitchFamily="49" charset="-122"/>
                    <a:ea typeface="黑体" pitchFamily="49" charset="-122"/>
                  </a:rPr>
                  <a:t>支持的数据模型</a:t>
                </a:r>
              </a:p>
            </p:txBody>
          </p:sp>
          <p:cxnSp>
            <p:nvCxnSpPr>
              <p:cNvPr id="13" name="直接箭头连接符 12"/>
              <p:cNvCxnSpPr/>
              <p:nvPr/>
            </p:nvCxnSpPr>
            <p:spPr>
              <a:xfrm rot="16200000" flipH="1">
                <a:off x="6041572" y="2030546"/>
                <a:ext cx="928787" cy="10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6179219" y="3321548"/>
                <a:ext cx="6433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H="1">
                <a:off x="6071988" y="4428504"/>
                <a:ext cx="857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extBox 25"/>
            <p:cNvSpPr txBox="1">
              <a:spLocks noChangeArrowheads="1"/>
            </p:cNvSpPr>
            <p:nvPr/>
          </p:nvSpPr>
          <p:spPr bwMode="auto">
            <a:xfrm>
              <a:off x="5072034" y="5715278"/>
              <a:ext cx="3643338" cy="381083"/>
            </a:xfrm>
            <a:prstGeom prst="rect">
              <a:avLst/>
            </a:prstGeom>
            <a:noFill/>
            <a:ln w="9525">
              <a:noFill/>
              <a:miter lim="800000"/>
              <a:headEnd/>
              <a:tailEnd/>
            </a:ln>
          </p:spPr>
          <p:txBody>
            <a:bodyPr>
              <a:spAutoFit/>
            </a:bodyPr>
            <a:lstStyle/>
            <a:p>
              <a:pPr algn="ctr"/>
              <a:r>
                <a:rPr lang="zh-CN" altLang="en-US" b="1">
                  <a:latin typeface="黑体" pitchFamily="49" charset="-122"/>
                  <a:ea typeface="黑体" pitchFamily="49" charset="-122"/>
                </a:rPr>
                <a:t>数据模型抽象过程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7567613" cy="4681537"/>
          </a:xfrm>
        </p:spPr>
        <p:txBody>
          <a:bodyPr/>
          <a:lstStyle/>
          <a:p>
            <a:pPr lvl="1"/>
            <a:r>
              <a:rPr lang="en-US" altLang="zh-CN" sz="2800" dirty="0"/>
              <a:t>E-R</a:t>
            </a:r>
            <a:r>
              <a:rPr lang="zh-CN" altLang="en-US" sz="2800" dirty="0"/>
              <a:t>模型，</a:t>
            </a:r>
            <a:r>
              <a:rPr lang="en-US" altLang="zh-CN" sz="2800" dirty="0"/>
              <a:t>Entity-Relationship Model</a:t>
            </a:r>
          </a:p>
          <a:p>
            <a:pPr lvl="2">
              <a:spcBef>
                <a:spcPts val="1200"/>
              </a:spcBef>
            </a:pPr>
            <a:r>
              <a:rPr lang="zh-CN" altLang="en-US" sz="2000" dirty="0">
                <a:solidFill>
                  <a:srgbClr val="FF0000"/>
                </a:solidFill>
              </a:rPr>
              <a:t>面向问题</a:t>
            </a:r>
            <a:r>
              <a:rPr lang="zh-CN" altLang="en-US" sz="2000" dirty="0"/>
              <a:t>的概念模型</a:t>
            </a:r>
          </a:p>
          <a:p>
            <a:pPr lvl="2">
              <a:spcBef>
                <a:spcPts val="1200"/>
              </a:spcBef>
            </a:pPr>
            <a:r>
              <a:rPr lang="zh-CN" altLang="en-US" sz="2000" dirty="0"/>
              <a:t>用简单的</a:t>
            </a:r>
            <a:r>
              <a:rPr lang="zh-CN" altLang="en-US" sz="2000" dirty="0">
                <a:solidFill>
                  <a:srgbClr val="FF0000"/>
                </a:solidFill>
              </a:rPr>
              <a:t>图形方式</a:t>
            </a:r>
            <a:r>
              <a:rPr lang="zh-CN" altLang="en-US" sz="2000" dirty="0"/>
              <a:t>（</a:t>
            </a:r>
            <a:r>
              <a:rPr lang="en-US" altLang="zh-CN" sz="2000" dirty="0"/>
              <a:t>E-R</a:t>
            </a:r>
            <a:r>
              <a:rPr lang="zh-CN" altLang="en-US" sz="2000" dirty="0"/>
              <a:t>图）描述显示世界中的数据</a:t>
            </a:r>
          </a:p>
          <a:p>
            <a:pPr lvl="2">
              <a:spcBef>
                <a:spcPts val="1200"/>
              </a:spcBef>
            </a:pPr>
            <a:r>
              <a:rPr lang="en-US" altLang="zh-CN" sz="2000" dirty="0"/>
              <a:t>E-R</a:t>
            </a:r>
            <a:r>
              <a:rPr lang="zh-CN" altLang="en-US" sz="2000" dirty="0"/>
              <a:t>图不涉及数据在数据库中的表示和存取方法</a:t>
            </a:r>
          </a:p>
          <a:p>
            <a:pPr lvl="2">
              <a:spcBef>
                <a:spcPts val="1200"/>
              </a:spcBef>
            </a:pPr>
            <a:r>
              <a:rPr lang="zh-CN" altLang="en-US" sz="2000" dirty="0"/>
              <a:t>非常接近人的思维方式</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13702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7567613" cy="4681537"/>
          </a:xfrm>
        </p:spPr>
        <p:txBody>
          <a:bodyPr/>
          <a:lstStyle/>
          <a:p>
            <a:pPr lvl="1"/>
            <a:r>
              <a:rPr lang="zh-CN" altLang="en-US" dirty="0"/>
              <a:t>实体是客观世界中描述客观事物的概念，是一个数据对象。</a:t>
            </a:r>
          </a:p>
          <a:p>
            <a:pPr lvl="1"/>
            <a:r>
              <a:rPr lang="zh-CN" altLang="en-US" dirty="0"/>
              <a:t>在</a:t>
            </a:r>
            <a:r>
              <a:rPr lang="en-US" altLang="zh-CN" dirty="0"/>
              <a:t>E-R</a:t>
            </a:r>
            <a:r>
              <a:rPr lang="zh-CN" altLang="en-US" dirty="0"/>
              <a:t>模型中，实体用</a:t>
            </a:r>
            <a:r>
              <a:rPr lang="zh-CN" altLang="en-US" dirty="0">
                <a:solidFill>
                  <a:srgbClr val="FF0000"/>
                </a:solidFill>
              </a:rPr>
              <a:t>方框</a:t>
            </a:r>
            <a:r>
              <a:rPr lang="zh-CN" altLang="en-US" dirty="0"/>
              <a:t>表示，方框内注明实体的名称。</a:t>
            </a:r>
            <a:endParaRPr lang="en-US" altLang="zh-CN" dirty="0"/>
          </a:p>
          <a:p>
            <a:pPr lvl="1"/>
            <a:r>
              <a:rPr lang="zh-CN" altLang="en-US" dirty="0"/>
              <a:t>例如：医生实体表示</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实体表示</a:t>
            </a:r>
          </a:p>
        </p:txBody>
      </p:sp>
      <p:pic>
        <p:nvPicPr>
          <p:cNvPr id="6" name="Picture 8"/>
          <p:cNvPicPr>
            <a:picLocks noChangeAspect="1" noChangeArrowheads="1"/>
          </p:cNvPicPr>
          <p:nvPr/>
        </p:nvPicPr>
        <p:blipFill>
          <a:blip r:embed="rId2"/>
          <a:srcRect/>
          <a:stretch>
            <a:fillRect/>
          </a:stretch>
        </p:blipFill>
        <p:spPr bwMode="auto">
          <a:xfrm>
            <a:off x="3247696" y="4004442"/>
            <a:ext cx="1828800"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7567613" cy="4681537"/>
          </a:xfrm>
        </p:spPr>
        <p:txBody>
          <a:bodyPr/>
          <a:lstStyle/>
          <a:p>
            <a:pPr lvl="1"/>
            <a:r>
              <a:rPr lang="zh-CN" altLang="en-US" dirty="0"/>
              <a:t>属性指实体具有的某种特性。属性用来详细描述一个实体。</a:t>
            </a:r>
          </a:p>
          <a:p>
            <a:pPr lvl="1"/>
            <a:r>
              <a:rPr lang="zh-CN" altLang="en-US" dirty="0"/>
              <a:t>在</a:t>
            </a:r>
            <a:r>
              <a:rPr lang="en-US" altLang="zh-CN" dirty="0"/>
              <a:t>E-R</a:t>
            </a:r>
            <a:r>
              <a:rPr lang="zh-CN" altLang="en-US" dirty="0"/>
              <a:t>图中，属性用</a:t>
            </a:r>
            <a:r>
              <a:rPr lang="zh-CN" altLang="en-US" dirty="0">
                <a:solidFill>
                  <a:srgbClr val="FF0000"/>
                </a:solidFill>
              </a:rPr>
              <a:t>椭圆形框</a:t>
            </a:r>
            <a:r>
              <a:rPr lang="zh-CN" altLang="en-US" dirty="0"/>
              <a:t>表示，并用</a:t>
            </a:r>
            <a:r>
              <a:rPr lang="zh-CN" altLang="en-US" dirty="0">
                <a:solidFill>
                  <a:srgbClr val="FF0000"/>
                </a:solidFill>
              </a:rPr>
              <a:t>无向边</a:t>
            </a:r>
            <a:r>
              <a:rPr lang="zh-CN" altLang="en-US" dirty="0"/>
              <a:t>将属性与对应的实体连接起来。</a:t>
            </a:r>
            <a:endParaRPr lang="en-US" altLang="zh-CN" dirty="0"/>
          </a:p>
          <a:p>
            <a:pPr lvl="1"/>
            <a:r>
              <a:rPr lang="zh-CN" altLang="en-US" dirty="0"/>
              <a:t>实体的主键用</a:t>
            </a:r>
            <a:r>
              <a:rPr lang="zh-CN" altLang="en-US" u="sng" dirty="0">
                <a:solidFill>
                  <a:srgbClr val="FF0000"/>
                </a:solidFill>
              </a:rPr>
              <a:t>下划线</a:t>
            </a:r>
            <a:r>
              <a:rPr lang="zh-CN" altLang="en-US" dirty="0"/>
              <a:t>加以标注。</a:t>
            </a:r>
            <a:endParaRPr lang="en-US" altLang="zh-CN" dirty="0"/>
          </a:p>
          <a:p>
            <a:pPr lvl="1"/>
            <a:r>
              <a:rPr lang="zh-CN" altLang="en-US" dirty="0"/>
              <a:t>例如，医生实体的属性表示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属性表示</a:t>
            </a:r>
          </a:p>
        </p:txBody>
      </p:sp>
      <p:pic>
        <p:nvPicPr>
          <p:cNvPr id="7" name="Picture 10"/>
          <p:cNvPicPr>
            <a:picLocks noChangeAspect="1" noChangeArrowheads="1"/>
          </p:cNvPicPr>
          <p:nvPr/>
        </p:nvPicPr>
        <p:blipFill>
          <a:blip r:embed="rId2"/>
          <a:srcRect/>
          <a:stretch>
            <a:fillRect/>
          </a:stretch>
        </p:blipFill>
        <p:spPr bwMode="auto">
          <a:xfrm>
            <a:off x="2585544" y="4044715"/>
            <a:ext cx="3725917" cy="196457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7567613" cy="4681537"/>
          </a:xfrm>
        </p:spPr>
        <p:txBody>
          <a:bodyPr/>
          <a:lstStyle/>
          <a:p>
            <a:pPr lvl="1"/>
            <a:r>
              <a:rPr lang="zh-CN" altLang="en-US" dirty="0"/>
              <a:t>联系表示一个或多个实体之间的关联关系。 </a:t>
            </a:r>
          </a:p>
          <a:p>
            <a:pPr lvl="1"/>
            <a:r>
              <a:rPr lang="zh-CN" altLang="en-US" dirty="0"/>
              <a:t>在</a:t>
            </a:r>
            <a:r>
              <a:rPr lang="en-US" altLang="zh-CN" dirty="0"/>
              <a:t>E-R</a:t>
            </a:r>
            <a:r>
              <a:rPr lang="zh-CN" altLang="en-US" dirty="0"/>
              <a:t>图中，联系用</a:t>
            </a:r>
            <a:r>
              <a:rPr lang="zh-CN" altLang="en-US" dirty="0">
                <a:solidFill>
                  <a:srgbClr val="FF0000"/>
                </a:solidFill>
              </a:rPr>
              <a:t>菱形框</a:t>
            </a:r>
            <a:r>
              <a:rPr lang="zh-CN" altLang="en-US" dirty="0"/>
              <a:t>表示，并用</a:t>
            </a:r>
            <a:r>
              <a:rPr lang="zh-CN" altLang="en-US" dirty="0">
                <a:solidFill>
                  <a:srgbClr val="FF0000"/>
                </a:solidFill>
              </a:rPr>
              <a:t>无向边</a:t>
            </a:r>
            <a:r>
              <a:rPr lang="zh-CN" altLang="en-US" dirty="0"/>
              <a:t>将其与相关的实体连接起来。</a:t>
            </a:r>
            <a:endParaRPr lang="en-US" altLang="zh-CN" dirty="0"/>
          </a:p>
          <a:p>
            <a:pPr lvl="1"/>
            <a:r>
              <a:rPr lang="zh-CN" altLang="en-US" dirty="0"/>
              <a:t>联系也可能会有自己的属性，用于描述联系的特征，但联系本身没有标识符。</a:t>
            </a:r>
            <a:endParaRPr lang="en-US" altLang="zh-CN" dirty="0"/>
          </a:p>
          <a:p>
            <a:pPr lvl="1"/>
            <a:r>
              <a:rPr lang="zh-CN" altLang="en-US" dirty="0"/>
              <a:t>例如，患者与医生之间的关系表示</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联系表示</a:t>
            </a:r>
          </a:p>
        </p:txBody>
      </p:sp>
      <p:pic>
        <p:nvPicPr>
          <p:cNvPr id="8" name="Picture 9"/>
          <p:cNvPicPr>
            <a:picLocks noChangeAspect="1" noChangeArrowheads="1"/>
          </p:cNvPicPr>
          <p:nvPr/>
        </p:nvPicPr>
        <p:blipFill>
          <a:blip r:embed="rId2"/>
          <a:srcRect/>
          <a:stretch>
            <a:fillRect/>
          </a:stretch>
        </p:blipFill>
        <p:spPr bwMode="auto">
          <a:xfrm>
            <a:off x="2144109" y="4060856"/>
            <a:ext cx="5060731" cy="203777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4508500" cy="4681537"/>
          </a:xfrm>
        </p:spPr>
        <p:txBody>
          <a:bodyPr/>
          <a:lstStyle/>
          <a:p>
            <a:r>
              <a:rPr lang="zh-CN" altLang="en-US" dirty="0">
                <a:solidFill>
                  <a:srgbClr val="FF0000"/>
                </a:solidFill>
              </a:rPr>
              <a:t>两个实体型</a:t>
            </a:r>
            <a:r>
              <a:rPr lang="zh-CN" altLang="en-US" dirty="0"/>
              <a:t>之间的联系</a:t>
            </a:r>
            <a:endParaRPr lang="en-US" altLang="zh-CN" dirty="0"/>
          </a:p>
          <a:p>
            <a:pPr lvl="1"/>
            <a:r>
              <a:rPr lang="zh-CN" altLang="en-US" dirty="0">
                <a:solidFill>
                  <a:srgbClr val="FF0000"/>
                </a:solidFill>
                <a:latin typeface="宋体" pitchFamily="2" charset="-122"/>
              </a:rPr>
              <a:t>一对一</a:t>
            </a:r>
            <a:r>
              <a:rPr lang="zh-CN" altLang="en-US" dirty="0">
                <a:latin typeface="宋体" pitchFamily="2" charset="-122"/>
              </a:rPr>
              <a:t>联系</a:t>
            </a:r>
            <a:r>
              <a:rPr lang="en-US" altLang="zh-CN" dirty="0">
                <a:solidFill>
                  <a:srgbClr val="FF0000"/>
                </a:solidFill>
                <a:latin typeface="宋体" pitchFamily="2" charset="-122"/>
              </a:rPr>
              <a:t>(1:1)</a:t>
            </a:r>
            <a:r>
              <a:rPr lang="zh-CN" altLang="en-US" dirty="0">
                <a:solidFill>
                  <a:srgbClr val="FF0000"/>
                </a:solidFill>
                <a:latin typeface="宋体" pitchFamily="2" charset="-122"/>
              </a:rPr>
              <a:t> </a:t>
            </a:r>
            <a:endParaRPr lang="en-US" altLang="zh-CN" dirty="0">
              <a:solidFill>
                <a:srgbClr val="FF0000"/>
              </a:solidFill>
              <a:latin typeface="宋体" pitchFamily="2" charset="-122"/>
            </a:endParaRPr>
          </a:p>
          <a:p>
            <a:pPr lvl="2"/>
            <a:r>
              <a:rPr lang="zh-CN" altLang="en-US" dirty="0"/>
              <a:t>如果对于实体集</a:t>
            </a:r>
            <a:r>
              <a:rPr lang="en-US" altLang="zh-CN" dirty="0"/>
              <a:t>A</a:t>
            </a:r>
            <a:r>
              <a:rPr lang="zh-CN" altLang="en-US" dirty="0"/>
              <a:t>中的每一个实体，实体集</a:t>
            </a:r>
            <a:r>
              <a:rPr lang="en-US" altLang="zh-CN" dirty="0"/>
              <a:t>B</a:t>
            </a:r>
            <a:r>
              <a:rPr lang="zh-CN" altLang="en-US" dirty="0"/>
              <a:t>中至多有一个实体与之联系，反之亦然，则称实体集</a:t>
            </a:r>
            <a:r>
              <a:rPr lang="en-US" altLang="zh-CN" dirty="0"/>
              <a:t>A</a:t>
            </a:r>
            <a:r>
              <a:rPr lang="zh-CN" altLang="en-US" dirty="0"/>
              <a:t>与实体集</a:t>
            </a:r>
            <a:r>
              <a:rPr lang="en-US" altLang="zh-CN" dirty="0"/>
              <a:t>B</a:t>
            </a:r>
            <a:r>
              <a:rPr lang="zh-CN" altLang="en-US" dirty="0"/>
              <a:t>具有一对一联系。记为</a:t>
            </a:r>
            <a:r>
              <a:rPr lang="en-US" altLang="zh-CN" dirty="0"/>
              <a:t>1:1</a:t>
            </a:r>
            <a:r>
              <a:rPr lang="zh-CN" altLang="en-US" dirty="0"/>
              <a:t>。</a:t>
            </a:r>
            <a:endParaRPr lang="en-US" altLang="zh-CN" dirty="0"/>
          </a:p>
          <a:p>
            <a:pPr lvl="1"/>
            <a:r>
              <a:rPr lang="zh-CN" altLang="en-US" dirty="0"/>
              <a:t>实例：班级与班长之间的联系：</a:t>
            </a:r>
          </a:p>
          <a:p>
            <a:pPr lvl="2"/>
            <a:r>
              <a:rPr lang="zh-CN" altLang="en-US" dirty="0"/>
              <a:t>一个班级只有一个正班长</a:t>
            </a:r>
          </a:p>
          <a:p>
            <a:pPr lvl="2"/>
            <a:r>
              <a:rPr lang="zh-CN" altLang="en-US" dirty="0"/>
              <a:t>一个班长只在一个班中任职</a:t>
            </a:r>
            <a:endParaRPr lang="en-US" altLang="zh-CN" dirty="0"/>
          </a:p>
          <a:p>
            <a:pPr lvl="1"/>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p>
        </p:txBody>
      </p:sp>
      <p:grpSp>
        <p:nvGrpSpPr>
          <p:cNvPr id="7"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班级</a:t>
              </a: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a:latin typeface="+mn-lt"/>
                  <a:ea typeface="+mn-ea"/>
                </a:rPr>
                <a:t>班级</a:t>
              </a:r>
              <a:r>
                <a:rPr lang="en-US" altLang="zh-CN" sz="2000" b="1">
                  <a:latin typeface="+mn-lt"/>
                  <a:ea typeface="+mn-ea"/>
                </a:rPr>
                <a:t>-</a:t>
              </a:r>
              <a:r>
                <a:rPr lang="zh-CN" altLang="en-US" sz="2000" b="1">
                  <a:latin typeface="+mn-lt"/>
                  <a:ea typeface="+mn-ea"/>
                </a:rPr>
                <a:t>班长</a:t>
              </a: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班长</a:t>
              </a: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a:latin typeface="+mn-lt"/>
                  <a:ea typeface="+mn-ea"/>
                </a:rPr>
                <a:t>1:1</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6813"/>
            <a:ext cx="4508500" cy="4681537"/>
          </a:xfrm>
        </p:spPr>
        <p:txBody>
          <a:bodyPr/>
          <a:lstStyle/>
          <a:p>
            <a:r>
              <a:rPr lang="zh-CN" altLang="en-US" dirty="0">
                <a:solidFill>
                  <a:srgbClr val="FF0000"/>
                </a:solidFill>
              </a:rPr>
              <a:t>两个实体型</a:t>
            </a:r>
            <a:r>
              <a:rPr lang="zh-CN" altLang="en-US" dirty="0"/>
              <a:t>之间的联系</a:t>
            </a:r>
            <a:endParaRPr lang="en-US" altLang="zh-CN" dirty="0"/>
          </a:p>
          <a:p>
            <a:pPr lvl="1"/>
            <a:r>
              <a:rPr lang="zh-CN" altLang="en-US" dirty="0">
                <a:solidFill>
                  <a:srgbClr val="FF0000"/>
                </a:solidFill>
                <a:latin typeface="宋体" pitchFamily="2" charset="-122"/>
              </a:rPr>
              <a:t>一对多</a:t>
            </a:r>
            <a:r>
              <a:rPr lang="zh-CN" altLang="en-US" dirty="0">
                <a:solidFill>
                  <a:schemeClr val="tx1"/>
                </a:solidFill>
                <a:latin typeface="宋体" pitchFamily="2" charset="-122"/>
              </a:rPr>
              <a:t>联系</a:t>
            </a:r>
            <a:r>
              <a:rPr lang="en-US" altLang="zh-CN" dirty="0">
                <a:solidFill>
                  <a:srgbClr val="FF0000"/>
                </a:solidFill>
                <a:latin typeface="宋体" pitchFamily="2" charset="-122"/>
              </a:rPr>
              <a:t>(1:n)</a:t>
            </a:r>
            <a:endParaRPr lang="zh-CN" altLang="en-US" dirty="0">
              <a:solidFill>
                <a:srgbClr val="FF0000"/>
              </a:solidFill>
              <a:latin typeface="宋体" pitchFamily="2" charset="-122"/>
            </a:endParaRPr>
          </a:p>
          <a:p>
            <a:pPr lvl="2"/>
            <a:r>
              <a:rPr lang="zh-CN" altLang="en-US" dirty="0"/>
              <a:t>如果对于实体集</a:t>
            </a:r>
            <a:r>
              <a:rPr lang="en-US" altLang="zh-CN" dirty="0"/>
              <a:t>A</a:t>
            </a:r>
            <a:r>
              <a:rPr lang="zh-CN" altLang="en-US" dirty="0"/>
              <a:t>中的每一个实体，实体集</a:t>
            </a:r>
            <a:r>
              <a:rPr lang="en-US" altLang="zh-CN" dirty="0"/>
              <a:t>B</a:t>
            </a:r>
            <a:r>
              <a:rPr lang="zh-CN" altLang="en-US" dirty="0"/>
              <a:t>中有</a:t>
            </a:r>
            <a:r>
              <a:rPr lang="en-US" altLang="zh-CN" dirty="0"/>
              <a:t>n</a:t>
            </a:r>
            <a:r>
              <a:rPr lang="zh-CN" altLang="en-US" dirty="0"/>
              <a:t>个实体（</a:t>
            </a:r>
            <a:r>
              <a:rPr lang="en-US" altLang="zh-CN" dirty="0"/>
              <a:t>n≥0</a:t>
            </a:r>
            <a:r>
              <a:rPr lang="zh-CN" altLang="en-US" dirty="0"/>
              <a:t>）与之联系，反之，对于实体集</a:t>
            </a:r>
            <a:r>
              <a:rPr lang="en-US" altLang="zh-CN" dirty="0"/>
              <a:t>B</a:t>
            </a:r>
            <a:r>
              <a:rPr lang="zh-CN" altLang="en-US" dirty="0"/>
              <a:t>中的每一个实体，实体集</a:t>
            </a:r>
            <a:r>
              <a:rPr lang="en-US" altLang="zh-CN" dirty="0"/>
              <a:t>A</a:t>
            </a:r>
            <a:r>
              <a:rPr lang="zh-CN" altLang="en-US" dirty="0"/>
              <a:t>中至多只有一个实体与之联系，则称实体集</a:t>
            </a:r>
            <a:r>
              <a:rPr lang="en-US" altLang="zh-CN" dirty="0"/>
              <a:t>A</a:t>
            </a:r>
            <a:r>
              <a:rPr lang="zh-CN" altLang="en-US" dirty="0"/>
              <a:t>与实体集</a:t>
            </a:r>
            <a:r>
              <a:rPr lang="en-US" altLang="zh-CN" dirty="0"/>
              <a:t>B</a:t>
            </a:r>
            <a:r>
              <a:rPr lang="zh-CN" altLang="en-US" dirty="0"/>
              <a:t>有一对多联系记为</a:t>
            </a:r>
            <a:r>
              <a:rPr lang="en-US" altLang="zh-CN" dirty="0"/>
              <a:t>1:n</a:t>
            </a:r>
          </a:p>
          <a:p>
            <a:pPr lvl="1"/>
            <a:r>
              <a:rPr lang="zh-CN" altLang="en-US" dirty="0"/>
              <a:t>实例：班级与学生之间的联系</a:t>
            </a:r>
          </a:p>
          <a:p>
            <a:pPr lvl="2"/>
            <a:r>
              <a:rPr lang="zh-CN" altLang="en-US" dirty="0"/>
              <a:t>一个班级中有若干名学生，</a:t>
            </a:r>
          </a:p>
          <a:p>
            <a:pPr lvl="2"/>
            <a:r>
              <a:rPr lang="zh-CN" altLang="en-US" dirty="0"/>
              <a:t>每个学生只在一个班级中学习</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p>
        </p:txBody>
      </p:sp>
      <p:grpSp>
        <p:nvGrpSpPr>
          <p:cNvPr id="6"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班级</a:t>
              </a: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班级</a:t>
              </a:r>
              <a:r>
                <a:rPr lang="en-US" altLang="zh-CN" sz="2000" b="1" dirty="0">
                  <a:latin typeface="+mn-lt"/>
                  <a:ea typeface="+mn-ea"/>
                </a:rPr>
                <a:t>-</a:t>
              </a:r>
              <a:r>
                <a:rPr lang="zh-CN" altLang="en-US" sz="2000" b="1" dirty="0">
                  <a:latin typeface="+mn-lt"/>
                  <a:ea typeface="+mn-ea"/>
                </a:rPr>
                <a:t>学生</a:t>
              </a: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学生</a:t>
              </a: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n</a:t>
              </a: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a:latin typeface="+mn-lt"/>
                  <a:ea typeface="+mn-ea"/>
                </a:rPr>
                <a:t>1:n</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4823</TotalTime>
  <Words>1858</Words>
  <Application>Microsoft Office PowerPoint</Application>
  <PresentationFormat>全屏显示(4:3)</PresentationFormat>
  <Paragraphs>202</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黑体</vt:lpstr>
      <vt:lpstr>宋体</vt:lpstr>
      <vt:lpstr>Arial</vt:lpstr>
      <vt:lpstr>Calibri</vt:lpstr>
      <vt:lpstr>Office 主题​​</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1552</cp:revision>
  <dcterms:created xsi:type="dcterms:W3CDTF">2007-02-02T09:25:37Z</dcterms:created>
  <dcterms:modified xsi:type="dcterms:W3CDTF">2022-07-27T02:50:29Z</dcterms:modified>
</cp:coreProperties>
</file>